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110"/>
  </p:handoutMasterIdLst>
  <p:sldIdLst>
    <p:sldId id="330" r:id="rId3"/>
    <p:sldId id="410" r:id="rId4"/>
    <p:sldId id="269" r:id="rId5"/>
    <p:sldId id="342" r:id="rId6"/>
    <p:sldId id="343" r:id="rId8"/>
    <p:sldId id="305" r:id="rId9"/>
    <p:sldId id="264" r:id="rId10"/>
    <p:sldId id="257" r:id="rId11"/>
    <p:sldId id="258" r:id="rId12"/>
    <p:sldId id="260" r:id="rId13"/>
    <p:sldId id="261" r:id="rId14"/>
    <p:sldId id="259" r:id="rId15"/>
    <p:sldId id="262" r:id="rId16"/>
    <p:sldId id="263" r:id="rId17"/>
    <p:sldId id="336" r:id="rId18"/>
    <p:sldId id="337" r:id="rId19"/>
    <p:sldId id="347" r:id="rId20"/>
    <p:sldId id="338" r:id="rId21"/>
    <p:sldId id="348" r:id="rId22"/>
    <p:sldId id="340" r:id="rId23"/>
    <p:sldId id="345" r:id="rId24"/>
    <p:sldId id="339" r:id="rId25"/>
    <p:sldId id="346" r:id="rId26"/>
    <p:sldId id="374" r:id="rId27"/>
    <p:sldId id="350" r:id="rId28"/>
    <p:sldId id="375" r:id="rId29"/>
    <p:sldId id="376" r:id="rId30"/>
    <p:sldId id="377" r:id="rId31"/>
    <p:sldId id="378" r:id="rId32"/>
    <p:sldId id="408" r:id="rId33"/>
    <p:sldId id="310" r:id="rId34"/>
    <p:sldId id="268" r:id="rId35"/>
    <p:sldId id="265" r:id="rId36"/>
    <p:sldId id="349" r:id="rId37"/>
    <p:sldId id="270" r:id="rId38"/>
    <p:sldId id="379" r:id="rId39"/>
    <p:sldId id="380" r:id="rId40"/>
    <p:sldId id="381" r:id="rId41"/>
    <p:sldId id="402" r:id="rId42"/>
    <p:sldId id="403" r:id="rId43"/>
    <p:sldId id="404" r:id="rId44"/>
    <p:sldId id="355" r:id="rId45"/>
    <p:sldId id="351" r:id="rId46"/>
    <p:sldId id="352" r:id="rId47"/>
    <p:sldId id="353" r:id="rId48"/>
    <p:sldId id="354" r:id="rId49"/>
    <p:sldId id="382" r:id="rId50"/>
    <p:sldId id="405" r:id="rId51"/>
    <p:sldId id="406" r:id="rId52"/>
    <p:sldId id="383" r:id="rId53"/>
    <p:sldId id="384" r:id="rId54"/>
    <p:sldId id="385" r:id="rId55"/>
    <p:sldId id="386" r:id="rId56"/>
    <p:sldId id="287" r:id="rId57"/>
    <p:sldId id="387" r:id="rId58"/>
    <p:sldId id="388" r:id="rId59"/>
    <p:sldId id="407" r:id="rId60"/>
    <p:sldId id="357" r:id="rId61"/>
    <p:sldId id="358" r:id="rId62"/>
    <p:sldId id="359" r:id="rId63"/>
    <p:sldId id="361" r:id="rId64"/>
    <p:sldId id="389" r:id="rId65"/>
    <p:sldId id="306" r:id="rId66"/>
    <p:sldId id="292" r:id="rId67"/>
    <p:sldId id="296" r:id="rId68"/>
    <p:sldId id="297" r:id="rId69"/>
    <p:sldId id="298" r:id="rId70"/>
    <p:sldId id="299" r:id="rId71"/>
    <p:sldId id="294" r:id="rId72"/>
    <p:sldId id="300" r:id="rId73"/>
    <p:sldId id="301" r:id="rId74"/>
    <p:sldId id="302" r:id="rId75"/>
    <p:sldId id="303" r:id="rId76"/>
    <p:sldId id="320" r:id="rId77"/>
    <p:sldId id="324" r:id="rId78"/>
    <p:sldId id="362" r:id="rId79"/>
    <p:sldId id="325" r:id="rId80"/>
    <p:sldId id="400" r:id="rId81"/>
    <p:sldId id="326" r:id="rId82"/>
    <p:sldId id="363" r:id="rId83"/>
    <p:sldId id="390" r:id="rId84"/>
    <p:sldId id="304" r:id="rId85"/>
    <p:sldId id="364" r:id="rId86"/>
    <p:sldId id="365" r:id="rId87"/>
    <p:sldId id="366" r:id="rId88"/>
    <p:sldId id="367" r:id="rId89"/>
    <p:sldId id="369" r:id="rId90"/>
    <p:sldId id="370" r:id="rId91"/>
    <p:sldId id="371" r:id="rId92"/>
    <p:sldId id="372" r:id="rId93"/>
    <p:sldId id="373" r:id="rId94"/>
    <p:sldId id="321" r:id="rId95"/>
    <p:sldId id="397" r:id="rId96"/>
    <p:sldId id="322" r:id="rId97"/>
    <p:sldId id="323" r:id="rId98"/>
    <p:sldId id="391" r:id="rId99"/>
    <p:sldId id="392" r:id="rId100"/>
    <p:sldId id="393" r:id="rId101"/>
    <p:sldId id="394" r:id="rId102"/>
    <p:sldId id="311" r:id="rId103"/>
    <p:sldId id="395" r:id="rId104"/>
    <p:sldId id="409" r:id="rId105"/>
    <p:sldId id="396" r:id="rId106"/>
    <p:sldId id="398" r:id="rId107"/>
    <p:sldId id="399" r:id="rId108"/>
    <p:sldId id="401" r:id="rId109"/>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0066"/>
    <a:srgbClr val="FFFFCC"/>
    <a:srgbClr val="003366"/>
    <a:srgbClr val="FFCC99"/>
    <a:srgbClr val="009900"/>
    <a:srgbClr val="33CC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6"/>
    <p:restoredTop sz="78608"/>
  </p:normalViewPr>
  <p:slideViewPr>
    <p:cSldViewPr showGuides="1">
      <p:cViewPr varScale="1">
        <p:scale>
          <a:sx n="58" d="100"/>
          <a:sy n="58" d="100"/>
        </p:scale>
        <p:origin x="-1494" y="-96"/>
      </p:cViewPr>
      <p:guideLst>
        <p:guide orient="horz" pos="2784"/>
        <p:guide pos="28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6264"/>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notesMaster" Target="notesMasters/notesMaster1.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3" Type="http://schemas.openxmlformats.org/officeDocument/2006/relationships/tableStyles" Target="tableStyles.xml"/><Relationship Id="rId112" Type="http://schemas.openxmlformats.org/officeDocument/2006/relationships/viewProps" Target="viewProps.xml"/><Relationship Id="rId111" Type="http://schemas.openxmlformats.org/officeDocument/2006/relationships/presProps" Target="presProps.xml"/><Relationship Id="rId110" Type="http://schemas.openxmlformats.org/officeDocument/2006/relationships/handoutMaster" Target="handoutMasters/handoutMaster1.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p>
            <a:pPr lvl="0" algn="r" eaLnBrk="1" hangingPunct="1"/>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0596" name="Rectangle 4"/>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单击以编辑母版文本样式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p>
            <a:pPr lvl="0" algn="r" eaLnBrk="1" hangingPunct="1"/>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11619" name="Rectangle 2"/>
          <p:cNvSpPr>
            <a:spLocks noTextEdit="1"/>
          </p:cNvSpPr>
          <p:nvPr>
            <p:ph type="sldImg"/>
          </p:nvPr>
        </p:nvSpPr>
        <p:spPr>
          <a:ln/>
        </p:spPr>
      </p:sp>
      <p:sp>
        <p:nvSpPr>
          <p:cNvPr id="111620"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20835" name="Rectangle 2"/>
          <p:cNvSpPr>
            <a:spLocks noTextEdit="1"/>
          </p:cNvSpPr>
          <p:nvPr>
            <p:ph type="sldImg"/>
          </p:nvPr>
        </p:nvSpPr>
        <p:spPr>
          <a:ln/>
        </p:spPr>
      </p:sp>
      <p:sp>
        <p:nvSpPr>
          <p:cNvPr id="120836"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21859" name="Rectangle 2"/>
          <p:cNvSpPr>
            <a:spLocks noTextEdit="1"/>
          </p:cNvSpPr>
          <p:nvPr>
            <p:ph type="sldImg"/>
          </p:nvPr>
        </p:nvSpPr>
        <p:spPr>
          <a:ln/>
        </p:spPr>
      </p:sp>
      <p:sp>
        <p:nvSpPr>
          <p:cNvPr id="121860" name="Rectangle 3"/>
          <p:cNvSpPr>
            <a:spLocks noGrp="1"/>
          </p:cNvSpPr>
          <p:nvPr>
            <p:ph type="body" idx="1"/>
          </p:nvPr>
        </p:nvSpPr>
        <p:spPr>
          <a:ln/>
        </p:spPr>
        <p:txBody>
          <a:bodyPr wrap="square" lIns="91440" tIns="45720" rIns="91440" bIns="45720" anchor="t"/>
          <a:p>
            <a:pPr lvl="0" eaLnBrk="1" hangingPunct="1"/>
            <a:r>
              <a:rPr lang="en-US" altLang="zh-CN" dirty="0"/>
              <a:t>char Precede(7,7)</a:t>
            </a:r>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22883" name="Rectangle 2"/>
          <p:cNvSpPr>
            <a:spLocks noTextEdit="1"/>
          </p:cNvSpPr>
          <p:nvPr>
            <p:ph type="sldImg"/>
          </p:nvPr>
        </p:nvSpPr>
        <p:spPr>
          <a:ln/>
        </p:spPr>
      </p:sp>
      <p:sp>
        <p:nvSpPr>
          <p:cNvPr id="122884" name="Rectangle 3"/>
          <p:cNvSpPr>
            <a:spLocks noGrp="1"/>
          </p:cNvSpPr>
          <p:nvPr>
            <p:ph type="body" idx="1"/>
          </p:nvPr>
        </p:nvSpPr>
        <p:spPr>
          <a:ln/>
        </p:spPr>
        <p:txBody>
          <a:bodyPr wrap="square" lIns="91440" tIns="45720" rIns="91440" bIns="45720" anchor="t"/>
          <a:p>
            <a:pPr lvl="0" eaLnBrk="1" hangingPunct="1"/>
            <a:r>
              <a:rPr lang="zh-CN" altLang="en-US" sz="3200" dirty="0">
                <a:ea typeface="隶书" pitchFamily="49" charset="-122"/>
              </a:rPr>
              <a:t>由于程序设计都采用模块化程序设计方法，模块（函数、过程）是完成功能相对独立的一个程序段，在主函数（主程序）中调用模块来解决复杂的实际问题。由于函数调用后，需返回调用处，所以，在调用时，需用</a:t>
            </a:r>
            <a:r>
              <a:rPr lang="zh-CN" altLang="en-US" sz="3200" dirty="0">
                <a:solidFill>
                  <a:schemeClr val="tx2"/>
                </a:solidFill>
                <a:ea typeface="隶书" pitchFamily="49" charset="-122"/>
              </a:rPr>
              <a:t>栈</a:t>
            </a:r>
            <a:r>
              <a:rPr lang="zh-CN" altLang="en-US" sz="3200" dirty="0">
                <a:ea typeface="隶书" pitchFamily="49" charset="-122"/>
              </a:rPr>
              <a:t>记录</a:t>
            </a:r>
            <a:r>
              <a:rPr lang="zh-CN" altLang="en-US" sz="3200" dirty="0">
                <a:solidFill>
                  <a:schemeClr val="tx2"/>
                </a:solidFill>
                <a:ea typeface="隶书" pitchFamily="49" charset="-122"/>
              </a:rPr>
              <a:t>断点的地址</a:t>
            </a:r>
            <a:r>
              <a:rPr lang="zh-CN" altLang="en-US" sz="3200" dirty="0">
                <a:ea typeface="隶书" pitchFamily="49" charset="-122"/>
              </a:rPr>
              <a:t>以及</a:t>
            </a:r>
            <a:r>
              <a:rPr lang="zh-CN" altLang="en-US" sz="3200" dirty="0">
                <a:solidFill>
                  <a:schemeClr val="tx2"/>
                </a:solidFill>
                <a:ea typeface="隶书" pitchFamily="49" charset="-122"/>
              </a:rPr>
              <a:t>有关信息</a:t>
            </a:r>
            <a:r>
              <a:rPr lang="zh-CN" altLang="en-US" sz="3200" dirty="0">
                <a:ea typeface="隶书" pitchFamily="49" charset="-122"/>
              </a:rPr>
              <a:t>，以便返回。</a:t>
            </a:r>
            <a:endParaRPr lang="zh-CN" altLang="en-US" sz="3200" dirty="0">
              <a:ea typeface="隶书" pitchFamily="49"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23907" name="Rectangle 2"/>
          <p:cNvSpPr>
            <a:spLocks noTextEdit="1"/>
          </p:cNvSpPr>
          <p:nvPr>
            <p:ph type="sldImg"/>
          </p:nvPr>
        </p:nvSpPr>
        <p:spPr>
          <a:ln/>
        </p:spPr>
      </p:sp>
      <p:sp>
        <p:nvSpPr>
          <p:cNvPr id="123908" name="Rectangle 3"/>
          <p:cNvSpPr>
            <a:spLocks noGrp="1"/>
          </p:cNvSpPr>
          <p:nvPr>
            <p:ph type="body" idx="1"/>
          </p:nvPr>
        </p:nvSpPr>
        <p:spPr>
          <a:ln/>
        </p:spPr>
        <p:txBody>
          <a:bodyPr wrap="square" lIns="91440" tIns="45720" rIns="91440" bIns="45720" anchor="t"/>
          <a:p>
            <a:pPr lvl="0" algn="just" eaLnBrk="1" hangingPunct="1">
              <a:spcBef>
                <a:spcPct val="50000"/>
              </a:spcBef>
            </a:pPr>
            <a:r>
              <a:rPr lang="zh-CN" altLang="en-US" b="1" dirty="0"/>
              <a:t>主程序调用函数</a:t>
            </a:r>
            <a:r>
              <a:rPr lang="en-US" altLang="zh-CN" b="1" dirty="0"/>
              <a:t>1</a:t>
            </a:r>
            <a:r>
              <a:rPr lang="zh-CN" altLang="en-US" b="1" dirty="0"/>
              <a:t>，留下一个断点地址</a:t>
            </a:r>
            <a:r>
              <a:rPr lang="en-US" altLang="zh-CN" b="1" dirty="0"/>
              <a:t>r</a:t>
            </a:r>
            <a:r>
              <a:rPr lang="zh-CN" altLang="en-US" b="1" dirty="0"/>
              <a:t>进栈，然后主函数处于挂起状态，进入函数</a:t>
            </a:r>
            <a:r>
              <a:rPr lang="en-US" altLang="zh-CN" b="1" dirty="0"/>
              <a:t>1</a:t>
            </a:r>
            <a:r>
              <a:rPr lang="zh-CN" altLang="en-US" b="1" dirty="0"/>
              <a:t>中执行，函数</a:t>
            </a:r>
            <a:r>
              <a:rPr lang="en-US" altLang="zh-CN" b="1" dirty="0"/>
              <a:t>1</a:t>
            </a:r>
            <a:r>
              <a:rPr lang="zh-CN" altLang="en-US" b="1" dirty="0"/>
              <a:t>中再调用函数</a:t>
            </a:r>
            <a:r>
              <a:rPr lang="en-US" altLang="zh-CN" b="1" dirty="0"/>
              <a:t>2</a:t>
            </a:r>
            <a:r>
              <a:rPr lang="zh-CN" altLang="en-US" b="1" dirty="0"/>
              <a:t>，留下一个断点地址</a:t>
            </a:r>
            <a:r>
              <a:rPr lang="en-US" altLang="zh-CN" b="1" dirty="0"/>
              <a:t>s</a:t>
            </a:r>
            <a:r>
              <a:rPr lang="zh-CN" altLang="en-US" b="1" dirty="0"/>
              <a:t>进栈，然后函数</a:t>
            </a:r>
            <a:r>
              <a:rPr lang="en-US" altLang="zh-CN" b="1" dirty="0"/>
              <a:t>1</a:t>
            </a:r>
            <a:r>
              <a:rPr lang="zh-CN" altLang="en-US" b="1" dirty="0"/>
              <a:t>处于挂起状态，进入函数</a:t>
            </a:r>
            <a:r>
              <a:rPr lang="en-US" altLang="zh-CN" b="1" dirty="0"/>
              <a:t>2</a:t>
            </a:r>
            <a:r>
              <a:rPr lang="zh-CN" altLang="en-US" b="1" dirty="0"/>
              <a:t>中执行，函数</a:t>
            </a:r>
            <a:r>
              <a:rPr lang="en-US" altLang="zh-CN" b="1" dirty="0"/>
              <a:t>2</a:t>
            </a:r>
            <a:r>
              <a:rPr lang="zh-CN" altLang="en-US" b="1" dirty="0"/>
              <a:t>中调用函数</a:t>
            </a:r>
            <a:r>
              <a:rPr lang="en-US" altLang="zh-CN" b="1" dirty="0"/>
              <a:t>3</a:t>
            </a:r>
            <a:r>
              <a:rPr lang="zh-CN" altLang="en-US" b="1" dirty="0"/>
              <a:t>， 留下一个断点地址</a:t>
            </a:r>
            <a:r>
              <a:rPr lang="en-US" altLang="zh-CN" b="1" dirty="0"/>
              <a:t>t</a:t>
            </a:r>
            <a:r>
              <a:rPr lang="zh-CN" altLang="en-US" b="1" dirty="0"/>
              <a:t>进栈， 然后函数</a:t>
            </a:r>
            <a:r>
              <a:rPr lang="en-US" altLang="zh-CN" b="1" dirty="0"/>
              <a:t>2</a:t>
            </a:r>
            <a:r>
              <a:rPr lang="zh-CN" altLang="en-US" b="1" dirty="0"/>
              <a:t>处于挂起状态，进入函数</a:t>
            </a:r>
            <a:r>
              <a:rPr lang="en-US" altLang="zh-CN" b="1" dirty="0"/>
              <a:t>3</a:t>
            </a:r>
            <a:r>
              <a:rPr lang="zh-CN" altLang="en-US" b="1" dirty="0"/>
              <a:t>中执行，函数</a:t>
            </a:r>
            <a:r>
              <a:rPr lang="en-US" altLang="zh-CN" b="1" dirty="0"/>
              <a:t>3</a:t>
            </a:r>
            <a:r>
              <a:rPr lang="zh-CN" altLang="en-US" b="1" dirty="0"/>
              <a:t>执行完后，要返回断点处继续执行，但返回到那一个断点呢</a:t>
            </a:r>
            <a:r>
              <a:rPr lang="en-US" altLang="zh-CN" b="1" dirty="0"/>
              <a:t>?</a:t>
            </a:r>
            <a:r>
              <a:rPr lang="zh-CN" altLang="en-US" b="1" dirty="0"/>
              <a:t>根据栈顶元素来决定。返回时，执行退栈操作，先退出</a:t>
            </a:r>
            <a:r>
              <a:rPr lang="en-US" altLang="zh-CN" b="1" dirty="0"/>
              <a:t>t</a:t>
            </a:r>
            <a:r>
              <a:rPr lang="zh-CN" altLang="en-US" b="1" dirty="0"/>
              <a:t>，故返回</a:t>
            </a:r>
            <a:r>
              <a:rPr lang="en-US" altLang="zh-CN" b="1" dirty="0"/>
              <a:t>t</a:t>
            </a:r>
            <a:r>
              <a:rPr lang="zh-CN" altLang="en-US" b="1" dirty="0"/>
              <a:t>断点继续执行， 接着退栈退出</a:t>
            </a:r>
            <a:r>
              <a:rPr lang="en-US" altLang="zh-CN" b="1" dirty="0"/>
              <a:t>s</a:t>
            </a:r>
            <a:r>
              <a:rPr lang="zh-CN" altLang="en-US" b="1" dirty="0"/>
              <a:t>，故返回</a:t>
            </a:r>
            <a:r>
              <a:rPr lang="en-US" altLang="zh-CN" b="1" dirty="0"/>
              <a:t>s</a:t>
            </a:r>
            <a:r>
              <a:rPr lang="zh-CN" altLang="en-US" b="1" dirty="0"/>
              <a:t>断点继续执行，接着退栈退出</a:t>
            </a:r>
            <a:r>
              <a:rPr lang="en-US" altLang="zh-CN" b="1" dirty="0"/>
              <a:t>r</a:t>
            </a:r>
            <a:r>
              <a:rPr lang="zh-CN" altLang="en-US" b="1" dirty="0"/>
              <a:t>，返回</a:t>
            </a:r>
            <a:r>
              <a:rPr lang="en-US" altLang="zh-CN" b="1" dirty="0"/>
              <a:t>r</a:t>
            </a:r>
            <a:r>
              <a:rPr lang="zh-CN" altLang="en-US" b="1" dirty="0"/>
              <a:t>断点继续执行，最后栈为空，算法结束。</a:t>
            </a:r>
            <a:endParaRPr lang="zh-CN" altLang="en-US" b="1" dirty="0"/>
          </a:p>
          <a:p>
            <a:pPr lvl="0" eaLnBrk="1" hangingPunct="1"/>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24931" name="Rectangle 2"/>
          <p:cNvSpPr>
            <a:spLocks noTextEdit="1"/>
          </p:cNvSpPr>
          <p:nvPr>
            <p:ph type="sldImg"/>
          </p:nvPr>
        </p:nvSpPr>
        <p:spPr>
          <a:ln/>
        </p:spPr>
      </p:sp>
      <p:sp>
        <p:nvSpPr>
          <p:cNvPr id="124932"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25955" name="Rectangle 2"/>
          <p:cNvSpPr>
            <a:spLocks noTextEdit="1"/>
          </p:cNvSpPr>
          <p:nvPr>
            <p:ph type="sldImg"/>
          </p:nvPr>
        </p:nvSpPr>
        <p:spPr>
          <a:ln/>
        </p:spPr>
      </p:sp>
      <p:sp>
        <p:nvSpPr>
          <p:cNvPr id="125956"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26979" name="Rectangle 2"/>
          <p:cNvSpPr>
            <a:spLocks noTextEdit="1"/>
          </p:cNvSpPr>
          <p:nvPr>
            <p:ph type="sldImg"/>
          </p:nvPr>
        </p:nvSpPr>
        <p:spPr>
          <a:ln/>
        </p:spPr>
      </p:sp>
      <p:sp>
        <p:nvSpPr>
          <p:cNvPr id="126980"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28003" name="Rectangle 2"/>
          <p:cNvSpPr>
            <a:spLocks noTextEdit="1"/>
          </p:cNvSpPr>
          <p:nvPr>
            <p:ph type="sldImg"/>
          </p:nvPr>
        </p:nvSpPr>
        <p:spPr>
          <a:ln/>
        </p:spPr>
      </p:sp>
      <p:sp>
        <p:nvSpPr>
          <p:cNvPr id="128004"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29027" name="Rectangle 2"/>
          <p:cNvSpPr>
            <a:spLocks noTextEdit="1"/>
          </p:cNvSpPr>
          <p:nvPr>
            <p:ph type="sldImg"/>
          </p:nvPr>
        </p:nvSpPr>
        <p:spPr>
          <a:ln/>
        </p:spPr>
      </p:sp>
      <p:sp>
        <p:nvSpPr>
          <p:cNvPr id="129028"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30051" name="Rectangle 2"/>
          <p:cNvSpPr>
            <a:spLocks noTextEdit="1"/>
          </p:cNvSpPr>
          <p:nvPr>
            <p:ph type="sldImg"/>
          </p:nvPr>
        </p:nvSpPr>
        <p:spPr>
          <a:ln/>
        </p:spPr>
      </p:sp>
      <p:sp>
        <p:nvSpPr>
          <p:cNvPr id="130052"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12643" name="Rectangle 2"/>
          <p:cNvSpPr>
            <a:spLocks noTextEdit="1"/>
          </p:cNvSpPr>
          <p:nvPr>
            <p:ph type="sldImg"/>
          </p:nvPr>
        </p:nvSpPr>
        <p:spPr>
          <a:ln/>
        </p:spPr>
      </p:sp>
      <p:sp>
        <p:nvSpPr>
          <p:cNvPr id="112644"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31075" name="Rectangle 2"/>
          <p:cNvSpPr>
            <a:spLocks noTextEdit="1"/>
          </p:cNvSpPr>
          <p:nvPr>
            <p:ph type="sldImg"/>
          </p:nvPr>
        </p:nvSpPr>
        <p:spPr>
          <a:ln/>
        </p:spPr>
      </p:sp>
      <p:sp>
        <p:nvSpPr>
          <p:cNvPr id="131076"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32099" name="Rectangle 2"/>
          <p:cNvSpPr>
            <a:spLocks noTextEdit="1"/>
          </p:cNvSpPr>
          <p:nvPr>
            <p:ph type="sldImg"/>
          </p:nvPr>
        </p:nvSpPr>
        <p:spPr>
          <a:ln/>
        </p:spPr>
      </p:sp>
      <p:sp>
        <p:nvSpPr>
          <p:cNvPr id="132100" name="Rectangle 3"/>
          <p:cNvSpPr>
            <a:spLocks noGrp="1"/>
          </p:cNvSpPr>
          <p:nvPr>
            <p:ph type="body" idx="1"/>
          </p:nvPr>
        </p:nvSpPr>
        <p:spPr>
          <a:ln/>
        </p:spPr>
        <p:txBody>
          <a:bodyPr wrap="square" lIns="91440" tIns="45720" rIns="91440" bIns="45720" anchor="t"/>
          <a:p>
            <a:pPr lvl="0" eaLnBrk="1" hangingPunct="1"/>
            <a:r>
              <a:rPr lang="en-US" altLang="zh-CN" sz="2400" dirty="0"/>
              <a:t>1.</a:t>
            </a:r>
            <a:r>
              <a:rPr lang="zh-CN" altLang="en-US" sz="2400" dirty="0"/>
              <a:t>在具有多个终端的计算机系统中，有多个用户需要使用</a:t>
            </a:r>
            <a:r>
              <a:rPr lang="en-US" altLang="zh-CN" sz="2400" dirty="0"/>
              <a:t>CPU</a:t>
            </a:r>
            <a:r>
              <a:rPr lang="zh-CN" altLang="en-US" sz="2400" dirty="0"/>
              <a:t>各自运行自己的程序，它们分别通过各自终端向操作系统提出使用</a:t>
            </a:r>
            <a:r>
              <a:rPr lang="en-US" altLang="zh-CN" sz="2400" dirty="0"/>
              <a:t>CPU</a:t>
            </a:r>
            <a:r>
              <a:rPr lang="zh-CN" altLang="en-US" sz="2400" dirty="0"/>
              <a:t>的请求，操作系统按照每个请求在时间上的先后顺序，将其排成一个队列，每次把</a:t>
            </a:r>
            <a:r>
              <a:rPr lang="en-US" altLang="zh-CN" sz="2400" dirty="0"/>
              <a:t>CPU</a:t>
            </a:r>
            <a:r>
              <a:rPr lang="zh-CN" altLang="en-US" sz="2400" dirty="0"/>
              <a:t>分配给队头用户使用，当相应的程序运行结束，则令其出队，再把</a:t>
            </a:r>
            <a:r>
              <a:rPr lang="en-US" altLang="zh-CN" sz="2400" dirty="0"/>
              <a:t>CPU</a:t>
            </a:r>
            <a:r>
              <a:rPr lang="zh-CN" altLang="en-US" sz="2400" dirty="0"/>
              <a:t>分配给新的队头用户，直到所有用户任务处理完毕。</a:t>
            </a:r>
            <a:endParaRPr lang="zh-CN" altLang="en-US" sz="2400" dirty="0"/>
          </a:p>
          <a:p>
            <a:pPr lvl="0" eaLnBrk="1" hangingPunct="1"/>
            <a:r>
              <a:rPr lang="en-US" altLang="zh-CN" sz="2400" dirty="0"/>
              <a:t>2.</a:t>
            </a:r>
            <a:r>
              <a:rPr lang="zh-CN" altLang="en-US" sz="2400" dirty="0"/>
              <a:t>主机与外部设备之间速度不匹配的问题。以主机和打印机为例来说明，主机输出数据给打印机打印，主机输出数据的速度比打印机打印的速度要快得多，若直接把输出的数据送给打印机打印，由于速度不匹配，显然是不行的。所以解决的方法是设置一个打印数据缓冲区，主机把要打印输出的数据依此写如到这个缓冲区中，写满后就暂停输出，继而去做其它的事情，打印机就从缓冲区中按照先进先出的原则依次取出数据并打印，打印完后再向主机发出请求，主机接到请求后再向缓冲区写入打印数据，这样利用队列既保证了打印数据的正确，又使主机提高了效率。</a:t>
            </a:r>
            <a:endParaRPr lang="zh-CN" altLang="en-US" sz="24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13667" name="Rectangle 2"/>
          <p:cNvSpPr>
            <a:spLocks noTextEdit="1"/>
          </p:cNvSpPr>
          <p:nvPr>
            <p:ph type="sldImg"/>
          </p:nvPr>
        </p:nvSpPr>
        <p:spPr>
          <a:ln/>
        </p:spPr>
      </p:sp>
      <p:sp>
        <p:nvSpPr>
          <p:cNvPr id="113668"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幻灯片图像占位符 1"/>
          <p:cNvSpPr>
            <a:spLocks noGrp="1" noRot="1" noChangeAspect="1" noTextEdit="1"/>
          </p:cNvSpPr>
          <p:nvPr>
            <p:ph type="sldImg"/>
          </p:nvPr>
        </p:nvSpPr>
        <p:spPr>
          <a:ln/>
        </p:spPr>
      </p:sp>
      <p:sp>
        <p:nvSpPr>
          <p:cNvPr id="114691" name="备注占位符 2"/>
          <p:cNvSpPr>
            <a:spLocks noGrp="1"/>
          </p:cNvSpPr>
          <p:nvPr>
            <p:ph type="body" idx="1"/>
          </p:nvPr>
        </p:nvSpPr>
        <p:spPr>
          <a:ln/>
        </p:spPr>
        <p:txBody>
          <a:bodyPr wrap="square" lIns="91440" tIns="45720" rIns="91440" bIns="45720" anchor="t"/>
          <a:p>
            <a:pPr lvl="0"/>
            <a:endParaRPr lang="zh-CN" altLang="en-US" dirty="0"/>
          </a:p>
        </p:txBody>
      </p:sp>
      <p:sp>
        <p:nvSpPr>
          <p:cNvPr id="114692"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15715" name="Rectangle 2"/>
          <p:cNvSpPr>
            <a:spLocks noTextEdit="1"/>
          </p:cNvSpPr>
          <p:nvPr>
            <p:ph type="sldImg"/>
          </p:nvPr>
        </p:nvSpPr>
        <p:spPr>
          <a:ln/>
        </p:spPr>
      </p:sp>
      <p:sp>
        <p:nvSpPr>
          <p:cNvPr id="115716" name="Rectangle 3"/>
          <p:cNvSpPr>
            <a:spLocks noGrp="1"/>
          </p:cNvSpPr>
          <p:nvPr>
            <p:ph type="body" idx="1"/>
          </p:nvPr>
        </p:nvSpPr>
        <p:spPr>
          <a:ln/>
        </p:spPr>
        <p:txBody>
          <a:bodyPr wrap="square" lIns="91440" tIns="45720" rIns="91440" bIns="45720" anchor="t"/>
          <a:p>
            <a:pPr lvl="0" eaLnBrk="1" hangingPunct="1">
              <a:spcBef>
                <a:spcPct val="0"/>
              </a:spcBef>
            </a:pPr>
            <a:r>
              <a:rPr lang="en-US" altLang="zh-CN" sz="2000" b="1" dirty="0">
                <a:solidFill>
                  <a:schemeClr val="tx2"/>
                </a:solidFill>
              </a:rPr>
              <a:t>#include &lt;string.h&gt;</a:t>
            </a:r>
            <a:br>
              <a:rPr lang="en-US" altLang="zh-CN" sz="2000" b="1" dirty="0">
                <a:solidFill>
                  <a:schemeClr val="tx2"/>
                </a:solidFill>
              </a:rPr>
            </a:br>
            <a:r>
              <a:rPr lang="en-US" altLang="zh-CN" sz="2000" b="1" dirty="0">
                <a:solidFill>
                  <a:schemeClr val="tx2"/>
                </a:solidFill>
              </a:rPr>
              <a:t>#include "stack.h"</a:t>
            </a:r>
            <a:br>
              <a:rPr lang="en-US" altLang="zh-CN" sz="2000" b="1" dirty="0">
                <a:solidFill>
                  <a:schemeClr val="tx2"/>
                </a:solidFill>
              </a:rPr>
            </a:br>
            <a:r>
              <a:rPr lang="en-US" altLang="zh-CN" sz="2000" b="1" dirty="0">
                <a:solidFill>
                  <a:schemeClr val="tx2"/>
                </a:solidFill>
              </a:rPr>
              <a:t>int PairBracket( char *S)</a:t>
            </a:r>
            <a:br>
              <a:rPr lang="en-US" altLang="zh-CN" sz="2000" b="1" dirty="0">
                <a:solidFill>
                  <a:schemeClr val="tx2"/>
                </a:solidFill>
              </a:rPr>
            </a:br>
            <a:r>
              <a:rPr lang="en-US" altLang="zh-CN" sz="2000" b="1" dirty="0">
                <a:solidFill>
                  <a:schemeClr val="tx2"/>
                </a:solidFill>
              </a:rPr>
              <a:t>{</a:t>
            </a:r>
            <a:br>
              <a:rPr lang="en-US" altLang="zh-CN" sz="2000" b="1" dirty="0">
                <a:solidFill>
                  <a:schemeClr val="tx2"/>
                </a:solidFill>
              </a:rPr>
            </a:br>
            <a:r>
              <a:rPr lang="en-US" altLang="zh-CN" sz="2000" b="1" dirty="0">
                <a:solidFill>
                  <a:schemeClr val="tx2"/>
                </a:solidFill>
              </a:rPr>
              <a:t>//</a:t>
            </a:r>
            <a:r>
              <a:rPr lang="zh-CN" altLang="en-US" sz="2000" b="1" dirty="0">
                <a:solidFill>
                  <a:schemeClr val="tx2"/>
                </a:solidFill>
              </a:rPr>
              <a:t>检查表达式中括号是否配对</a:t>
            </a:r>
            <a:br>
              <a:rPr lang="zh-CN" altLang="en-US" sz="2000" b="1" dirty="0">
                <a:solidFill>
                  <a:schemeClr val="tx2"/>
                </a:solidFill>
              </a:rPr>
            </a:br>
            <a:r>
              <a:rPr lang="en-US" altLang="zh-CN" sz="2000" b="1" dirty="0">
                <a:solidFill>
                  <a:schemeClr val="tx2"/>
                </a:solidFill>
              </a:rPr>
              <a:t>int i;</a:t>
            </a:r>
            <a:br>
              <a:rPr lang="en-US" altLang="zh-CN" sz="2000" b="1" dirty="0">
                <a:solidFill>
                  <a:schemeClr val="tx2"/>
                </a:solidFill>
              </a:rPr>
            </a:br>
            <a:r>
              <a:rPr lang="en-US" altLang="zh-CN" sz="2000" b="1" dirty="0">
                <a:solidFill>
                  <a:schemeClr val="tx2"/>
                </a:solidFill>
              </a:rPr>
              <a:t>SeqStack T; //</a:t>
            </a:r>
            <a:r>
              <a:rPr lang="zh-CN" altLang="en-US" sz="2000" b="1" dirty="0">
                <a:solidFill>
                  <a:schemeClr val="tx2"/>
                </a:solidFill>
              </a:rPr>
              <a:t>定义一个栈</a:t>
            </a:r>
            <a:br>
              <a:rPr lang="zh-CN" altLang="en-US" sz="2000" b="1" dirty="0">
                <a:solidFill>
                  <a:schemeClr val="tx2"/>
                </a:solidFill>
              </a:rPr>
            </a:br>
            <a:r>
              <a:rPr lang="en-US" altLang="zh-CN" sz="2000" b="1" dirty="0">
                <a:solidFill>
                  <a:schemeClr val="tx2"/>
                </a:solidFill>
              </a:rPr>
              <a:t>InitStack (&amp;T);</a:t>
            </a:r>
            <a:br>
              <a:rPr lang="en-US" altLang="zh-CN" sz="2000" b="1" dirty="0">
                <a:solidFill>
                  <a:schemeClr val="tx2"/>
                </a:solidFill>
              </a:rPr>
            </a:br>
            <a:r>
              <a:rPr lang="en-US" altLang="zh-CN" sz="2000" b="1" dirty="0">
                <a:solidFill>
                  <a:schemeClr val="tx2"/>
                </a:solidFill>
              </a:rPr>
              <a:t>for (i=0; i&lt;strlen(S) ; i++)</a:t>
            </a:r>
            <a:br>
              <a:rPr lang="en-US" altLang="zh-CN" sz="2000" b="1" dirty="0">
                <a:solidFill>
                  <a:schemeClr val="tx2"/>
                </a:solidFill>
              </a:rPr>
            </a:br>
            <a:r>
              <a:rPr lang="en-US" altLang="zh-CN" sz="2000" b="1" dirty="0">
                <a:solidFill>
                  <a:schemeClr val="tx2"/>
                </a:solidFill>
              </a:rPr>
              <a:t>{ </a:t>
            </a:r>
            <a:br>
              <a:rPr lang="en-US" altLang="zh-CN" sz="2000" b="1" dirty="0">
                <a:solidFill>
                  <a:schemeClr val="tx2"/>
                </a:solidFill>
              </a:rPr>
            </a:br>
            <a:r>
              <a:rPr lang="en-US" altLang="zh-CN" sz="2000" b="1" dirty="0">
                <a:solidFill>
                  <a:schemeClr val="tx2"/>
                </a:solidFill>
              </a:rPr>
              <a:t>if ( S[i]=='(' ) Push(&amp;T, S[i]); //</a:t>
            </a:r>
            <a:r>
              <a:rPr lang="zh-CN" altLang="en-US" sz="2000" b="1" dirty="0">
                <a:solidFill>
                  <a:schemeClr val="tx2"/>
                </a:solidFill>
              </a:rPr>
              <a:t>遇</a:t>
            </a:r>
            <a:r>
              <a:rPr lang="en-US" altLang="zh-CN" sz="2000" b="1" dirty="0">
                <a:solidFill>
                  <a:schemeClr val="tx2"/>
                </a:solidFill>
              </a:rPr>
              <a:t>'('</a:t>
            </a:r>
            <a:r>
              <a:rPr lang="zh-CN" altLang="en-US" sz="2000" b="1" dirty="0">
                <a:solidFill>
                  <a:schemeClr val="tx2"/>
                </a:solidFill>
              </a:rPr>
              <a:t>时进栈</a:t>
            </a:r>
            <a:br>
              <a:rPr lang="zh-CN" altLang="en-US" sz="2000" b="1" dirty="0">
                <a:solidFill>
                  <a:schemeClr val="tx2"/>
                </a:solidFill>
              </a:rPr>
            </a:br>
            <a:r>
              <a:rPr lang="en-US" altLang="zh-CN" sz="2000" b="1" dirty="0">
                <a:solidFill>
                  <a:schemeClr val="tx2"/>
                </a:solidFill>
              </a:rPr>
              <a:t>if ( S[i]==')' ) Pop(&amp;T); //</a:t>
            </a:r>
            <a:r>
              <a:rPr lang="zh-CN" altLang="en-US" sz="2000" b="1" dirty="0">
                <a:solidFill>
                  <a:schemeClr val="tx2"/>
                </a:solidFill>
              </a:rPr>
              <a:t>遇</a:t>
            </a:r>
            <a:r>
              <a:rPr lang="en-US" altLang="zh-CN" sz="2000" b="1" dirty="0">
                <a:solidFill>
                  <a:schemeClr val="tx2"/>
                </a:solidFill>
              </a:rPr>
              <a:t>')'</a:t>
            </a:r>
            <a:r>
              <a:rPr lang="zh-CN" altLang="en-US" sz="2000" b="1" dirty="0">
                <a:solidFill>
                  <a:schemeClr val="tx2"/>
                </a:solidFill>
              </a:rPr>
              <a:t>时出栈</a:t>
            </a:r>
            <a:br>
              <a:rPr lang="zh-CN" altLang="en-US" sz="2000" b="1" dirty="0">
                <a:solidFill>
                  <a:schemeClr val="tx2"/>
                </a:solidFill>
              </a:rPr>
            </a:br>
            <a:r>
              <a:rPr lang="en-US" altLang="zh-CN" sz="2000" b="1" dirty="0">
                <a:solidFill>
                  <a:schemeClr val="tx2"/>
                </a:solidFill>
              </a:rPr>
              <a:t>}</a:t>
            </a:r>
            <a:br>
              <a:rPr lang="en-US" altLang="zh-CN" sz="2000" b="1" dirty="0">
                <a:solidFill>
                  <a:schemeClr val="tx2"/>
                </a:solidFill>
              </a:rPr>
            </a:br>
            <a:r>
              <a:rPr lang="en-US" altLang="zh-CN" sz="2000" b="1" dirty="0">
                <a:solidFill>
                  <a:schemeClr val="tx2"/>
                </a:solidFill>
              </a:rPr>
              <a:t>return !EmptyStack(&amp;T); // </a:t>
            </a:r>
            <a:r>
              <a:rPr lang="zh-CN" altLang="en-US" sz="2000" b="1" dirty="0">
                <a:solidFill>
                  <a:schemeClr val="tx2"/>
                </a:solidFill>
              </a:rPr>
              <a:t>由栈空否返回正确配对与否</a:t>
            </a:r>
            <a:br>
              <a:rPr lang="zh-CN" altLang="en-US" sz="2000" b="1" dirty="0">
                <a:solidFill>
                  <a:schemeClr val="tx2"/>
                </a:solidFill>
              </a:rPr>
            </a:br>
            <a:r>
              <a:rPr lang="en-US" altLang="zh-CN" sz="2000" b="1" dirty="0">
                <a:solidFill>
                  <a:schemeClr val="tx2"/>
                </a:solidFill>
              </a:rPr>
              <a:t>}</a:t>
            </a:r>
            <a:endParaRPr lang="en-US" altLang="zh-CN" sz="2000" b="1" dirty="0">
              <a:solidFill>
                <a:schemeClr val="tx2"/>
              </a:solidFill>
            </a:endParaRPr>
          </a:p>
          <a:p>
            <a:pPr lvl="0" eaLnBrk="1" hangingPunct="1"/>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16739" name="Rectangle 2"/>
          <p:cNvSpPr>
            <a:spLocks noTextEdit="1"/>
          </p:cNvSpPr>
          <p:nvPr>
            <p:ph type="sldImg"/>
          </p:nvPr>
        </p:nvSpPr>
        <p:spPr>
          <a:ln/>
        </p:spPr>
      </p:sp>
      <p:sp>
        <p:nvSpPr>
          <p:cNvPr id="116740" name="Rectangle 3"/>
          <p:cNvSpPr>
            <a:spLocks noGrp="1"/>
          </p:cNvSpPr>
          <p:nvPr>
            <p:ph type="body" idx="1"/>
          </p:nvPr>
        </p:nvSpPr>
        <p:spPr>
          <a:ln/>
        </p:spPr>
        <p:txBody>
          <a:bodyPr wrap="square" lIns="91440" tIns="45720" rIns="91440" bIns="45720" anchor="t"/>
          <a:p>
            <a:pPr lvl="0" eaLnBrk="1" hangingPunct="1"/>
            <a:r>
              <a:rPr lang="en-US" altLang="zh-CN" dirty="0"/>
              <a:t>4+2*3-10/2</a:t>
            </a:r>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17763" name="Rectangle 2"/>
          <p:cNvSpPr>
            <a:spLocks noTextEdit="1"/>
          </p:cNvSpPr>
          <p:nvPr>
            <p:ph type="sldImg"/>
          </p:nvPr>
        </p:nvSpPr>
        <p:spPr>
          <a:ln/>
        </p:spPr>
      </p:sp>
      <p:sp>
        <p:nvSpPr>
          <p:cNvPr id="117764"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18787" name="Rectangle 2"/>
          <p:cNvSpPr>
            <a:spLocks noTextEdit="1"/>
          </p:cNvSpPr>
          <p:nvPr>
            <p:ph type="sldImg"/>
          </p:nvPr>
        </p:nvSpPr>
        <p:spPr>
          <a:ln/>
        </p:spPr>
      </p:sp>
      <p:sp>
        <p:nvSpPr>
          <p:cNvPr id="118788"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19811" name="Rectangle 2"/>
          <p:cNvSpPr>
            <a:spLocks noTextEdit="1"/>
          </p:cNvSpPr>
          <p:nvPr>
            <p:ph type="sldImg"/>
          </p:nvPr>
        </p:nvSpPr>
        <p:spPr>
          <a:ln/>
        </p:spPr>
      </p:sp>
      <p:sp>
        <p:nvSpPr>
          <p:cNvPr id="119812"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50000"/>
              </a:spcBef>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transition>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50000"/>
              </a:spcBef>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transition>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50000"/>
              </a:spcBef>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transition>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50000"/>
              </a:spcBef>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transition>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50000"/>
              </a:spcBef>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transition>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spcBef>
                <a:spcPct val="50000"/>
              </a:spcBef>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transition>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spcBef>
                <a:spcPct val="50000"/>
              </a:spcBef>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transition>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spcBef>
                <a:spcPct val="50000"/>
              </a:spcBef>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transition>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spcBef>
                <a:spcPct val="50000"/>
              </a:spcBef>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transition>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spcBef>
                <a:spcPct val="50000"/>
              </a:spcBef>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transition>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spcBef>
                <a:spcPct val="50000"/>
              </a:spcBef>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transition>
    <p:pull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BF7F5"/>
            </a:gs>
            <a:gs pos="100000">
              <a:srgbClr val="E7D3C5"/>
            </a:gs>
          </a:gsLst>
          <a:lin ang="5400000" scaled="1"/>
          <a:tileRect/>
        </a:gradFill>
        <a:effectLst/>
      </p:bgPr>
    </p:bg>
    <p:spTree>
      <p:nvGrpSpPr>
        <p:cNvPr id="1" name=""/>
        <p:cNvGrpSpPr/>
        <p:nvPr/>
      </p:nvGrpSpPr>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p>
            <a:pPr lvl="0"/>
            <a:r>
              <a:rPr lang="zh-CN" altLang="zh-CN" dirty="0"/>
              <a:t>单击以编辑</a:t>
            </a:r>
            <a:r>
              <a:rPr lang="zh-CN" altLang="en-US" dirty="0"/>
              <a:t>母版标题样式</a:t>
            </a:r>
            <a:endParaRPr lang="zh-CN" altLang="en-US" dirty="0"/>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p>
            <a:pPr lvl="0"/>
            <a:r>
              <a:rPr lang="zh-CN" altLang="en-US" dirty="0"/>
              <a:t>单击以编辑母版文本样式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40292" name="Rectangle 4"/>
          <p:cNvSpPr>
            <a:spLocks noGrp="1" noChangeArrowheads="1"/>
          </p:cNvSpPr>
          <p:nvPr>
            <p:ph type="dt" sz="half" idx="2"/>
          </p:nvPr>
        </p:nvSpPr>
        <p:spPr bwMode="auto">
          <a:xfrm>
            <a:off x="685800" y="6248400"/>
            <a:ext cx="1905000" cy="457200"/>
          </a:xfrm>
          <a:prstGeom prst="rect">
            <a:avLst/>
          </a:prstGeom>
          <a:noFill/>
          <a:ln w="9525">
            <a:noFill/>
            <a:miter lim="800000"/>
          </a:ln>
        </p:spPr>
        <p:txBody>
          <a:bodyPr vert="horz" wrap="square" lIns="91440" tIns="45720" rIns="91440" bIns="45720" numCol="1" anchor="t" anchorCtr="0" compatLnSpc="1"/>
          <a:lstStyle>
            <a:lvl1pPr>
              <a:spcBef>
                <a:spcPct val="50000"/>
              </a:spcBef>
              <a:defRPr sz="1400"/>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0293" name="Rectangle 5"/>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t" anchorCtr="0" compatLnSpc="1"/>
          <a:lstStyle>
            <a:lvl1pPr algn="ctr">
              <a:spcBef>
                <a:spcPct val="50000"/>
              </a:spcBef>
              <a:defRPr sz="1400"/>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0294"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p:spPr>
        <p:txBody>
          <a:bodyPr vert="horz" wrap="square" lIns="91440" tIns="45720" rIns="91440" bIns="45720" numCol="1" anchor="t" anchorCtr="0" compatLnSpc="1"/>
          <a:lstStyle>
            <a:lvl1pPr algn="r">
              <a:defRPr sz="1400"/>
            </a:lvl1pPr>
          </a:lstStyle>
          <a:p>
            <a:pPr lvl="0" eaLnBrk="1" hangingPunct="1">
              <a:spcBef>
                <a:spcPct val="50000"/>
              </a:spcBef>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ull dir="r"/>
  </p:transition>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7.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slide" Target="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slide" Target="slide72.xml"/><Relationship Id="rId3" Type="http://schemas.openxmlformats.org/officeDocument/2006/relationships/slide" Target="slide63.xml"/><Relationship Id="rId2" Type="http://schemas.openxmlformats.org/officeDocument/2006/relationships/slide" Target="slide31.xml"/><Relationship Id="rId1" Type="http://schemas.openxmlformats.org/officeDocument/2006/relationships/slide" Target="slide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3.xml"/><Relationship Id="rId1" Type="http://schemas.openxmlformats.org/officeDocument/2006/relationships/slide" Target="slide3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3.xml"/><Relationship Id="rId1" Type="http://schemas.openxmlformats.org/officeDocument/2006/relationships/slide" Target="slide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3.xml"/><Relationship Id="rId1" Type="http://schemas.openxmlformats.org/officeDocument/2006/relationships/slide" Target="slide64.xml"/></Relationships>
</file>

<file path=ppt/slides/_rels/slide6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slide" Target="slide3.xml"/><Relationship Id="rId7" Type="http://schemas.openxmlformats.org/officeDocument/2006/relationships/slide" Target="slide70.xml"/><Relationship Id="rId6" Type="http://schemas.openxmlformats.org/officeDocument/2006/relationships/slide" Target="slide71.xml"/><Relationship Id="rId5" Type="http://schemas.openxmlformats.org/officeDocument/2006/relationships/slide" Target="slide69.xml"/><Relationship Id="rId4" Type="http://schemas.openxmlformats.org/officeDocument/2006/relationships/slide" Target="slide68.xml"/><Relationship Id="rId3" Type="http://schemas.openxmlformats.org/officeDocument/2006/relationships/slide" Target="slide67.xml"/><Relationship Id="rId2" Type="http://schemas.openxmlformats.org/officeDocument/2006/relationships/slide" Target="slide66.xml"/><Relationship Id="rId1" Type="http://schemas.openxmlformats.org/officeDocument/2006/relationships/slide" Target="slide65.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64.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64.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64.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64.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64.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slide" Target="slide14.xml"/><Relationship Id="rId5" Type="http://schemas.openxmlformats.org/officeDocument/2006/relationships/slide" Target="slide13.xml"/><Relationship Id="rId4" Type="http://schemas.openxmlformats.org/officeDocument/2006/relationships/slide" Target="slide11.xml"/><Relationship Id="rId3" Type="http://schemas.openxmlformats.org/officeDocument/2006/relationships/slide" Target="slide10.xml"/><Relationship Id="rId2" Type="http://schemas.openxmlformats.org/officeDocument/2006/relationships/slide" Target="slide9.xml"/><Relationship Id="rId1" Type="http://schemas.openxmlformats.org/officeDocument/2006/relationships/slide" Target="slide1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64.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64.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82.xml"/><Relationship Id="rId1" Type="http://schemas.openxmlformats.org/officeDocument/2006/relationships/slide" Target="slide7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7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7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Text Box 1026"/>
          <p:cNvSpPr txBox="1"/>
          <p:nvPr/>
        </p:nvSpPr>
        <p:spPr>
          <a:xfrm>
            <a:off x="365125" y="1500188"/>
            <a:ext cx="8778875" cy="18653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80000"/>
              </a:lnSpc>
              <a:spcBef>
                <a:spcPct val="0"/>
              </a:spcBef>
              <a:buNone/>
            </a:pPr>
            <a:r>
              <a:rPr lang="zh-CN" altLang="en-US" sz="3600" dirty="0">
                <a:latin typeface="华文楷体" pitchFamily="2" charset="-122"/>
                <a:ea typeface="华文楷体" pitchFamily="2" charset="-122"/>
              </a:rPr>
              <a:t>        假设当我们向一个直径稍大于苹果直径的桶中放苹果时，会发现只有最后放进去的苹果才能最先取出来，这种后进先出的结构称为</a:t>
            </a:r>
            <a:r>
              <a:rPr lang="zh-CN" altLang="en-US" sz="3600" b="1" dirty="0">
                <a:latin typeface="华文楷体" pitchFamily="2" charset="-122"/>
                <a:ea typeface="华文楷体" pitchFamily="2" charset="-122"/>
              </a:rPr>
              <a:t>栈</a:t>
            </a:r>
            <a:r>
              <a:rPr lang="zh-CN" altLang="en-US" sz="3600" dirty="0">
                <a:latin typeface="华文楷体" pitchFamily="2" charset="-122"/>
                <a:ea typeface="华文楷体" pitchFamily="2" charset="-122"/>
              </a:rPr>
              <a:t>。 </a:t>
            </a:r>
            <a:endParaRPr lang="zh-CN" altLang="en-US" sz="3600" dirty="0">
              <a:latin typeface="华文楷体" pitchFamily="2" charset="-122"/>
              <a:ea typeface="华文楷体" pitchFamily="2" charset="-122"/>
            </a:endParaRPr>
          </a:p>
        </p:txBody>
      </p:sp>
      <p:sp>
        <p:nvSpPr>
          <p:cNvPr id="7" name="Rectangle 2"/>
          <p:cNvSpPr txBox="1">
            <a:spLocks noChangeArrowheads="1"/>
          </p:cNvSpPr>
          <p:nvPr/>
        </p:nvSpPr>
        <p:spPr bwMode="auto">
          <a:xfrm>
            <a:off x="785813" y="71438"/>
            <a:ext cx="7772400" cy="1006475"/>
          </a:xfrm>
          <a:prstGeom prst="rect">
            <a:avLst/>
          </a:prstGeom>
          <a:gradFill rotWithShape="0">
            <a:gsLst>
              <a:gs pos="0">
                <a:srgbClr val="FF9933"/>
              </a:gs>
              <a:gs pos="50000">
                <a:schemeClr val="accent1"/>
              </a:gs>
              <a:gs pos="100000">
                <a:srgbClr val="FF9933"/>
              </a:gs>
            </a:gsLst>
            <a:lin ang="5400000" scaled="1"/>
          </a:gradFill>
          <a:ln w="9525">
            <a:noFill/>
            <a:miter lim="800000"/>
          </a:ln>
          <a:scene3d>
            <a:camera prst="legacyObliqueBottomLeft"/>
            <a:lightRig rig="legacyFlat3" dir="t"/>
          </a:scene3d>
          <a:sp3d extrusionH="430200" prstMaterial="legacyMatte">
            <a:bevelT w="13500" h="13500" prst="angle"/>
            <a:bevelB w="13500" h="13500" prst="angle"/>
            <a:extrusionClr>
              <a:srgbClr val="FF9933"/>
            </a:extrusionClr>
          </a:sp3d>
        </p:spPr>
        <p:txBody>
          <a:bodyPr anchor="ctr">
            <a:spAutoFit/>
            <a:flatTx/>
          </a:bodyPr>
          <a:lstStyle/>
          <a:p>
            <a:pPr marR="0" algn="ctr" defTabSz="914400">
              <a:buClrTx/>
              <a:buSzTx/>
              <a:buFontTx/>
              <a:buNone/>
              <a:defRPr/>
            </a:pPr>
            <a:r>
              <a:rPr kumimoji="1" lang="zh-CN" altLang="en-US" sz="6000" kern="0" cap="none" spc="0" normalizeH="0" baseline="0" noProof="0" dirty="0">
                <a:solidFill>
                  <a:schemeClr val="tx2"/>
                </a:solidFill>
                <a:latin typeface="华文隶书" pitchFamily="2" charset="-122"/>
                <a:ea typeface="华文隶书" pitchFamily="2" charset="-122"/>
                <a:cs typeface="+mj-cs"/>
              </a:rPr>
              <a:t>第三章  栈和队列</a:t>
            </a:r>
            <a:endParaRPr kumimoji="1" lang="zh-CN" altLang="en-US" sz="6000" kern="0" cap="none" spc="0" normalizeH="0" baseline="0" noProof="0" dirty="0">
              <a:solidFill>
                <a:schemeClr val="tx2"/>
              </a:solidFill>
              <a:latin typeface="华文隶书" pitchFamily="2" charset="-122"/>
              <a:ea typeface="华文隶书" pitchFamily="2" charset="-122"/>
              <a:cs typeface="+mj-cs"/>
            </a:endParaRPr>
          </a:p>
        </p:txBody>
      </p:sp>
      <p:grpSp>
        <p:nvGrpSpPr>
          <p:cNvPr id="2" name="组合 11"/>
          <p:cNvGrpSpPr/>
          <p:nvPr/>
        </p:nvGrpSpPr>
        <p:grpSpPr>
          <a:xfrm>
            <a:off x="642938" y="3346450"/>
            <a:ext cx="8215312" cy="3336925"/>
            <a:chOff x="642910" y="3346450"/>
            <a:chExt cx="8215370" cy="3336534"/>
          </a:xfrm>
        </p:grpSpPr>
        <p:sp>
          <p:nvSpPr>
            <p:cNvPr id="2053" name="Rectangle 6"/>
            <p:cNvSpPr/>
            <p:nvPr/>
          </p:nvSpPr>
          <p:spPr>
            <a:xfrm>
              <a:off x="642910" y="5867400"/>
              <a:ext cx="8215370" cy="815584"/>
            </a:xfrm>
            <a:prstGeom prst="rect">
              <a:avLst/>
            </a:prstGeom>
            <a:noFill/>
            <a:ln w="9525">
              <a:noFill/>
            </a:ln>
          </p:spPr>
          <p:txBody>
            <a:bodyPr tIns="38088" bIns="38088" anchor="ct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dirty="0"/>
                <a:t>(a) </a:t>
              </a:r>
              <a:r>
                <a:rPr lang="zh-CN" altLang="en-US" sz="2400" dirty="0"/>
                <a:t>栈的示意图                  </a:t>
              </a:r>
              <a:r>
                <a:rPr lang="en-US" altLang="zh-CN" sz="2400" dirty="0"/>
                <a:t>(b) </a:t>
              </a:r>
              <a:r>
                <a:rPr lang="zh-CN" altLang="en-US" sz="2400" dirty="0"/>
                <a:t>用列车调度站表示栈</a:t>
              </a:r>
              <a:endParaRPr lang="zh-CN" altLang="en-US" sz="2400" dirty="0"/>
            </a:p>
            <a:p>
              <a:pPr marL="0" lvl="0" indent="0" algn="ctr" eaLnBrk="1" hangingPunct="1">
                <a:spcBef>
                  <a:spcPct val="0"/>
                </a:spcBef>
                <a:buNone/>
              </a:pPr>
              <a:r>
                <a:rPr lang="zh-CN" altLang="en-US" sz="2400" dirty="0"/>
                <a:t>图</a:t>
              </a:r>
              <a:r>
                <a:rPr lang="en-US" altLang="zh-CN" sz="2400" dirty="0"/>
                <a:t>3.1  </a:t>
              </a:r>
              <a:r>
                <a:rPr lang="zh-CN" altLang="en-US" sz="2400" dirty="0"/>
                <a:t>栈</a:t>
              </a:r>
              <a:endParaRPr lang="zh-CN" altLang="en-US" sz="2400" dirty="0"/>
            </a:p>
          </p:txBody>
        </p:sp>
        <p:grpSp>
          <p:nvGrpSpPr>
            <p:cNvPr id="2054" name="Group 8"/>
            <p:cNvGrpSpPr/>
            <p:nvPr/>
          </p:nvGrpSpPr>
          <p:grpSpPr>
            <a:xfrm>
              <a:off x="1654158" y="3346450"/>
              <a:ext cx="5703924" cy="2511442"/>
              <a:chOff x="984" y="1933"/>
              <a:chExt cx="3529" cy="1577"/>
            </a:xfrm>
          </p:grpSpPr>
          <p:graphicFrame>
            <p:nvGraphicFramePr>
              <p:cNvPr id="2055" name="Object 1029"/>
              <p:cNvGraphicFramePr>
                <a:graphicFrameLocks noChangeAspect="1"/>
              </p:cNvGraphicFramePr>
              <p:nvPr/>
            </p:nvGraphicFramePr>
            <p:xfrm>
              <a:off x="1111" y="1933"/>
              <a:ext cx="3402" cy="1577"/>
            </p:xfrm>
            <a:graphic>
              <a:graphicData uri="http://schemas.openxmlformats.org/presentationml/2006/ole">
                <mc:AlternateContent xmlns:mc="http://schemas.openxmlformats.org/markup-compatibility/2006">
                  <mc:Choice xmlns:v="urn:schemas-microsoft-com:vml" Requires="v">
                    <p:oleObj spid="_x0000_s3076" name="" r:id="rId1" imgW="6324600" imgH="3343275" progId="AutoCAD.Drawing.15">
                      <p:embed/>
                    </p:oleObj>
                  </mc:Choice>
                  <mc:Fallback>
                    <p:oleObj name="" r:id="rId1" imgW="6324600" imgH="3343275" progId="AutoCAD.Drawing.15">
                      <p:embed/>
                      <p:pic>
                        <p:nvPicPr>
                          <p:cNvPr id="0" name="图片 3075"/>
                          <p:cNvPicPr/>
                          <p:nvPr/>
                        </p:nvPicPr>
                        <p:blipFill>
                          <a:blip r:embed="rId2"/>
                          <a:srcRect t="6502" b="6007"/>
                          <a:stretch>
                            <a:fillRect/>
                          </a:stretch>
                        </p:blipFill>
                        <p:spPr>
                          <a:xfrm>
                            <a:off x="1111" y="1933"/>
                            <a:ext cx="3402" cy="1577"/>
                          </a:xfrm>
                          <a:prstGeom prst="rect">
                            <a:avLst/>
                          </a:prstGeom>
                          <a:noFill/>
                          <a:ln w="38100">
                            <a:noFill/>
                            <a:miter/>
                          </a:ln>
                        </p:spPr>
                      </p:pic>
                    </p:oleObj>
                  </mc:Fallback>
                </mc:AlternateContent>
              </a:graphicData>
            </a:graphic>
          </p:graphicFrame>
          <p:sp>
            <p:nvSpPr>
              <p:cNvPr id="2056" name="Text Box 7"/>
              <p:cNvSpPr txBox="1"/>
              <p:nvPr/>
            </p:nvSpPr>
            <p:spPr>
              <a:xfrm>
                <a:off x="984" y="2341"/>
                <a:ext cx="399" cy="192"/>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zh-CN" altLang="en-US" sz="1400" dirty="0"/>
                  <a:t>栈定</a:t>
                </a:r>
                <a:endParaRPr lang="zh-CN" altLang="en-US" sz="1400" dirty="0"/>
              </a:p>
            </p:txBody>
          </p:sp>
        </p:gr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a:xfrm>
            <a:off x="685800" y="2057400"/>
            <a:ext cx="7772400" cy="1143000"/>
          </a:xfrm>
          <a:ln/>
        </p:spPr>
        <p:txBody>
          <a:bodyPr vert="horz" wrap="square" lIns="91440" tIns="45720" rIns="91440" bIns="45720" anchor="ctr"/>
          <a:p>
            <a:pPr eaLnBrk="1" hangingPunct="1">
              <a:lnSpc>
                <a:spcPct val="120000"/>
              </a:lnSpc>
            </a:pPr>
            <a:br>
              <a:rPr lang="en-US" altLang="zh-CN" dirty="0">
                <a:solidFill>
                  <a:schemeClr val="tx1"/>
                </a:solidFill>
                <a:ea typeface="楷体_GB2312" pitchFamily="49" charset="-122"/>
              </a:rPr>
            </a:br>
            <a:r>
              <a:rPr lang="en-US" altLang="zh-CN" dirty="0">
                <a:solidFill>
                  <a:srgbClr val="FF0000"/>
                </a:solidFill>
                <a:ea typeface="楷体_GB2312" pitchFamily="49" charset="-122"/>
              </a:rPr>
              <a:t>StackLength(S)</a:t>
            </a:r>
            <a:br>
              <a:rPr lang="en-US" altLang="zh-CN" dirty="0">
                <a:solidFill>
                  <a:srgbClr val="FF0000"/>
                </a:solidFill>
                <a:ea typeface="楷体_GB2312" pitchFamily="49" charset="-122"/>
              </a:rPr>
            </a:br>
            <a:r>
              <a:rPr lang="zh-CN" altLang="en-US" dirty="0">
                <a:solidFill>
                  <a:srgbClr val="0000FF"/>
                </a:solidFill>
                <a:ea typeface="楷体_GB2312" pitchFamily="49" charset="-122"/>
              </a:rPr>
              <a:t>初始条件</a:t>
            </a:r>
            <a:r>
              <a:rPr lang="zh-CN" altLang="en-US" dirty="0">
                <a:solidFill>
                  <a:schemeClr val="tx1"/>
                </a:solidFill>
                <a:ea typeface="楷体_GB2312" pitchFamily="49" charset="-122"/>
              </a:rPr>
              <a:t>：栈 </a:t>
            </a:r>
            <a:r>
              <a:rPr lang="en-US" altLang="zh-CN" dirty="0">
                <a:solidFill>
                  <a:schemeClr val="tx1"/>
                </a:solidFill>
                <a:ea typeface="楷体_GB2312" pitchFamily="49" charset="-122"/>
              </a:rPr>
              <a:t>S </a:t>
            </a:r>
            <a:r>
              <a:rPr lang="zh-CN" altLang="en-US" dirty="0">
                <a:solidFill>
                  <a:schemeClr val="tx1"/>
                </a:solidFill>
                <a:ea typeface="楷体_GB2312" pitchFamily="49" charset="-122"/>
              </a:rPr>
              <a:t>已存在。</a:t>
            </a:r>
            <a:br>
              <a:rPr lang="zh-CN" altLang="en-US" dirty="0">
                <a:solidFill>
                  <a:schemeClr val="tx1"/>
                </a:solidFill>
                <a:ea typeface="楷体_GB2312" pitchFamily="49" charset="-122"/>
              </a:rPr>
            </a:br>
            <a:r>
              <a:rPr lang="zh-CN" altLang="en-US" dirty="0">
                <a:solidFill>
                  <a:schemeClr val="tx1"/>
                </a:solidFill>
                <a:ea typeface="楷体_GB2312" pitchFamily="49" charset="-122"/>
              </a:rPr>
              <a:t>     </a:t>
            </a:r>
            <a:r>
              <a:rPr lang="zh-CN" altLang="en-US" dirty="0">
                <a:solidFill>
                  <a:srgbClr val="0000FF"/>
                </a:solidFill>
                <a:ea typeface="楷体_GB2312" pitchFamily="49" charset="-122"/>
              </a:rPr>
              <a:t>操作结果</a:t>
            </a:r>
            <a:r>
              <a:rPr lang="zh-CN" altLang="en-US" dirty="0">
                <a:solidFill>
                  <a:schemeClr val="tx1"/>
                </a:solidFill>
                <a:ea typeface="楷体_GB2312" pitchFamily="49" charset="-122"/>
              </a:rPr>
              <a:t>：返回 </a:t>
            </a:r>
            <a:r>
              <a:rPr lang="en-US" altLang="zh-CN" dirty="0">
                <a:solidFill>
                  <a:schemeClr val="tx1"/>
                </a:solidFill>
                <a:ea typeface="楷体_GB2312" pitchFamily="49" charset="-122"/>
              </a:rPr>
              <a:t>S </a:t>
            </a:r>
            <a:r>
              <a:rPr lang="zh-CN" altLang="en-US" dirty="0">
                <a:solidFill>
                  <a:schemeClr val="tx1"/>
                </a:solidFill>
                <a:ea typeface="楷体_GB2312" pitchFamily="49" charset="-122"/>
              </a:rPr>
              <a:t>的元素个数，即栈的长度。</a:t>
            </a:r>
            <a:endParaRPr lang="zh-CN" altLang="en-US" dirty="0">
              <a:solidFill>
                <a:schemeClr val="tx1"/>
              </a:solidFill>
              <a:ea typeface="楷体_GB2312" pitchFamily="49" charset="-122"/>
            </a:endParaRPr>
          </a:p>
        </p:txBody>
      </p:sp>
      <p:sp>
        <p:nvSpPr>
          <p:cNvPr id="11267" name="AutoShape 4">
            <a:hlinkClick r:id="rId1" action="ppaction://hlinkshowjump?jump=lastslideviewed"/>
          </p:cNvPr>
          <p:cNvSpPr/>
          <p:nvPr/>
        </p:nvSpPr>
        <p:spPr>
          <a:xfrm>
            <a:off x="2133600" y="1524000"/>
            <a:ext cx="179388" cy="179388"/>
          </a:xfrm>
          <a:prstGeom prst="actionButtonBlank">
            <a:avLst/>
          </a:prstGeom>
          <a:solidFill>
            <a:srgbClr val="800000"/>
          </a:solidFill>
          <a:ln w="9525" cap="flat" cmpd="sng">
            <a:solidFill>
              <a:srgbClr val="8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pull dir="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3" name="Text Box 3"/>
          <p:cNvSpPr txBox="1"/>
          <p:nvPr/>
        </p:nvSpPr>
        <p:spPr>
          <a:xfrm>
            <a:off x="479425" y="987425"/>
            <a:ext cx="8207375" cy="1284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lnSpc>
                <a:spcPct val="115000"/>
              </a:lnSpc>
              <a:spcBef>
                <a:spcPct val="0"/>
              </a:spcBef>
              <a:buNone/>
            </a:pPr>
            <a:r>
              <a:rPr lang="en-US" altLang="zh-CN" sz="3600" b="1" dirty="0">
                <a:solidFill>
                  <a:srgbClr val="660033"/>
                </a:solidFill>
              </a:rPr>
              <a:t>   </a:t>
            </a:r>
            <a:r>
              <a:rPr lang="en-US" altLang="zh-CN" b="1" dirty="0">
                <a:solidFill>
                  <a:srgbClr val="660033"/>
                </a:solidFill>
              </a:rPr>
              <a:t>1. </a:t>
            </a:r>
            <a:r>
              <a:rPr lang="zh-CN" altLang="en-US" b="1" dirty="0">
                <a:solidFill>
                  <a:srgbClr val="660033"/>
                </a:solidFill>
              </a:rPr>
              <a:t>掌握栈和队列类型的特点，并能在相应的应用问题中正确选用它们。</a:t>
            </a:r>
            <a:endParaRPr lang="zh-CN" altLang="en-US" b="1" dirty="0">
              <a:solidFill>
                <a:srgbClr val="660033"/>
              </a:solidFill>
            </a:endParaRPr>
          </a:p>
        </p:txBody>
      </p:sp>
      <p:pic>
        <p:nvPicPr>
          <p:cNvPr id="97284" name="Picture 4" descr="doorin">
            <a:hlinkClick r:id="" action="ppaction://hlinkshowjump?jump=endshow"/>
          </p:cNvPr>
          <p:cNvPicPr>
            <a:picLocks noChangeAspect="1"/>
          </p:cNvPicPr>
          <p:nvPr/>
        </p:nvPicPr>
        <p:blipFill>
          <a:blip r:embed="rId1"/>
          <a:stretch>
            <a:fillRect/>
          </a:stretch>
        </p:blipFill>
        <p:spPr>
          <a:xfrm>
            <a:off x="8435975" y="6019800"/>
            <a:ext cx="555625" cy="685800"/>
          </a:xfrm>
          <a:prstGeom prst="rect">
            <a:avLst/>
          </a:prstGeom>
          <a:noFill/>
          <a:ln w="9525">
            <a:noFill/>
          </a:ln>
        </p:spPr>
      </p:pic>
      <p:sp>
        <p:nvSpPr>
          <p:cNvPr id="97285" name="Rectangle 5"/>
          <p:cNvSpPr/>
          <p:nvPr/>
        </p:nvSpPr>
        <p:spPr>
          <a:xfrm>
            <a:off x="457200" y="2424113"/>
            <a:ext cx="8458200" cy="12128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15000"/>
              </a:lnSpc>
              <a:spcBef>
                <a:spcPct val="0"/>
              </a:spcBef>
              <a:buNone/>
            </a:pPr>
            <a:r>
              <a:rPr lang="zh-CN" altLang="en-US" b="1" dirty="0">
                <a:solidFill>
                  <a:srgbClr val="660033"/>
                </a:solidFill>
              </a:rPr>
              <a:t>　</a:t>
            </a:r>
            <a:r>
              <a:rPr lang="en-US" altLang="zh-CN" b="1" dirty="0">
                <a:solidFill>
                  <a:srgbClr val="660033"/>
                </a:solidFill>
              </a:rPr>
              <a:t>2. </a:t>
            </a:r>
            <a:r>
              <a:rPr lang="zh-CN" altLang="en-US" b="1" dirty="0">
                <a:solidFill>
                  <a:srgbClr val="660033"/>
                </a:solidFill>
              </a:rPr>
              <a:t>熟练掌握栈类型的两种实现方法，特别应注意栈满和栈空的条件以及它们的描述方法。</a:t>
            </a:r>
            <a:endParaRPr lang="zh-CN" altLang="en-US" b="1" dirty="0">
              <a:solidFill>
                <a:srgbClr val="660033"/>
              </a:solidFill>
            </a:endParaRPr>
          </a:p>
        </p:txBody>
      </p:sp>
      <p:sp>
        <p:nvSpPr>
          <p:cNvPr id="97286" name="Rectangle 6"/>
          <p:cNvSpPr/>
          <p:nvPr/>
        </p:nvSpPr>
        <p:spPr>
          <a:xfrm>
            <a:off x="457200" y="3816350"/>
            <a:ext cx="8686800" cy="12128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15000"/>
              </a:lnSpc>
              <a:spcBef>
                <a:spcPct val="0"/>
              </a:spcBef>
              <a:buNone/>
            </a:pPr>
            <a:r>
              <a:rPr lang="zh-CN" altLang="en-US" b="1" dirty="0">
                <a:solidFill>
                  <a:srgbClr val="660033"/>
                </a:solidFill>
              </a:rPr>
              <a:t>　</a:t>
            </a:r>
            <a:r>
              <a:rPr lang="en-US" altLang="zh-CN" b="1" dirty="0">
                <a:solidFill>
                  <a:srgbClr val="660033"/>
                </a:solidFill>
              </a:rPr>
              <a:t>3. </a:t>
            </a:r>
            <a:r>
              <a:rPr lang="zh-CN" altLang="en-US" b="1" dirty="0">
                <a:solidFill>
                  <a:srgbClr val="660033"/>
                </a:solidFill>
              </a:rPr>
              <a:t>熟练掌握循环队列和链队列的基本操作实现算法，特别注意队满和队空的描述方法。</a:t>
            </a:r>
            <a:endParaRPr lang="zh-CN" altLang="en-US" b="1" dirty="0">
              <a:solidFill>
                <a:srgbClr val="660033"/>
              </a:solidFill>
            </a:endParaRPr>
          </a:p>
        </p:txBody>
      </p:sp>
      <p:sp>
        <p:nvSpPr>
          <p:cNvPr id="97287" name="Rectangle 7"/>
          <p:cNvSpPr/>
          <p:nvPr/>
        </p:nvSpPr>
        <p:spPr>
          <a:xfrm>
            <a:off x="457200" y="5187950"/>
            <a:ext cx="8686800" cy="12128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15000"/>
              </a:lnSpc>
              <a:spcBef>
                <a:spcPct val="0"/>
              </a:spcBef>
              <a:buNone/>
            </a:pPr>
            <a:r>
              <a:rPr lang="en-US" altLang="zh-CN" b="1" dirty="0">
                <a:solidFill>
                  <a:srgbClr val="660033"/>
                </a:solidFill>
              </a:rPr>
              <a:t>    4. </a:t>
            </a:r>
            <a:r>
              <a:rPr lang="zh-CN" altLang="en-US" b="1" dirty="0">
                <a:solidFill>
                  <a:srgbClr val="660033"/>
                </a:solidFill>
              </a:rPr>
              <a:t>理解递归算法执行过程中栈的状态变化过程。</a:t>
            </a:r>
            <a:endParaRPr lang="zh-CN" altLang="en-US" b="1" dirty="0">
              <a:solidFill>
                <a:srgbClr val="660033"/>
              </a:solidFill>
            </a:endParaRPr>
          </a:p>
        </p:txBody>
      </p:sp>
      <p:sp>
        <p:nvSpPr>
          <p:cNvPr id="103431" name="Text Box 8"/>
          <p:cNvSpPr txBox="1"/>
          <p:nvPr/>
        </p:nvSpPr>
        <p:spPr>
          <a:xfrm>
            <a:off x="2940050" y="152400"/>
            <a:ext cx="3260725"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solidFill>
                  <a:srgbClr val="FF6600"/>
                </a:solidFill>
                <a:ea typeface="隶书" pitchFamily="49" charset="-122"/>
              </a:rPr>
              <a:t>本章学习要点</a:t>
            </a:r>
            <a:endParaRPr lang="zh-CN" altLang="en-US" sz="4000" dirty="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7283"/>
                                        </p:tgtEl>
                                        <p:attrNameLst>
                                          <p:attrName>style.visibility</p:attrName>
                                        </p:attrNameLst>
                                      </p:cBhvr>
                                      <p:to>
                                        <p:strVal val="visible"/>
                                      </p:to>
                                    </p:set>
                                    <p:animEffect transition="in" filter="strips(downRight)">
                                      <p:cBhvr>
                                        <p:cTn id="7" dur="500"/>
                                        <p:tgtEl>
                                          <p:spTgt spid="9728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7285"/>
                                        </p:tgtEl>
                                        <p:attrNameLst>
                                          <p:attrName>style.visibility</p:attrName>
                                        </p:attrNameLst>
                                      </p:cBhvr>
                                      <p:to>
                                        <p:strVal val="visible"/>
                                      </p:to>
                                    </p:set>
                                    <p:animEffect transition="in" filter="strips(downRight)">
                                      <p:cBhvr>
                                        <p:cTn id="12" dur="500"/>
                                        <p:tgtEl>
                                          <p:spTgt spid="9728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7286"/>
                                        </p:tgtEl>
                                        <p:attrNameLst>
                                          <p:attrName>style.visibility</p:attrName>
                                        </p:attrNameLst>
                                      </p:cBhvr>
                                      <p:to>
                                        <p:strVal val="visible"/>
                                      </p:to>
                                    </p:set>
                                    <p:animEffect transition="in" filter="strips(downRight)">
                                      <p:cBhvr>
                                        <p:cTn id="17" dur="500"/>
                                        <p:tgtEl>
                                          <p:spTgt spid="9728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97287"/>
                                        </p:tgtEl>
                                        <p:attrNameLst>
                                          <p:attrName>style.visibility</p:attrName>
                                        </p:attrNameLst>
                                      </p:cBhvr>
                                      <p:to>
                                        <p:strVal val="visible"/>
                                      </p:to>
                                    </p:set>
                                    <p:animEffect transition="in" filter="strips(downRight)">
                                      <p:cBhvr>
                                        <p:cTn id="22" dur="500"/>
                                        <p:tgtEl>
                                          <p:spTgt spid="97287"/>
                                        </p:tgtEl>
                                      </p:cBhvr>
                                    </p:animEffect>
                                  </p:childTnLst>
                                </p:cTn>
                              </p:par>
                            </p:childTnLst>
                          </p:cTn>
                        </p:par>
                        <p:par>
                          <p:cTn id="23" fill="hold">
                            <p:stCondLst>
                              <p:cond delay="500"/>
                            </p:stCondLst>
                            <p:childTnLst>
                              <p:par>
                                <p:cTn id="24" presetID="2" presetClass="entr" presetSubtype="6" fill="hold" nodeType="afterEffect">
                                  <p:stCondLst>
                                    <p:cond delay="0"/>
                                  </p:stCondLst>
                                  <p:childTnLst>
                                    <p:set>
                                      <p:cBhvr>
                                        <p:cTn id="25" dur="1" fill="hold">
                                          <p:stCondLst>
                                            <p:cond delay="0"/>
                                          </p:stCondLst>
                                        </p:cTn>
                                        <p:tgtEl>
                                          <p:spTgt spid="97284"/>
                                        </p:tgtEl>
                                        <p:attrNameLst>
                                          <p:attrName>style.visibility</p:attrName>
                                        </p:attrNameLst>
                                      </p:cBhvr>
                                      <p:to>
                                        <p:strVal val="visible"/>
                                      </p:to>
                                    </p:set>
                                    <p:anim calcmode="lin" valueType="num">
                                      <p:cBhvr additive="base">
                                        <p:cTn id="26" dur="500" fill="hold"/>
                                        <p:tgtEl>
                                          <p:spTgt spid="97284"/>
                                        </p:tgtEl>
                                        <p:attrNameLst>
                                          <p:attrName>ppt_x</p:attrName>
                                        </p:attrNameLst>
                                      </p:cBhvr>
                                      <p:tavLst>
                                        <p:tav tm="0">
                                          <p:val>
                                            <p:strVal val="1+#ppt_w/2"/>
                                          </p:val>
                                        </p:tav>
                                        <p:tav tm="100000">
                                          <p:val>
                                            <p:strVal val="#ppt_x"/>
                                          </p:val>
                                        </p:tav>
                                      </p:tavLst>
                                    </p:anim>
                                    <p:anim calcmode="lin" valueType="num">
                                      <p:cBhvr additive="base">
                                        <p:cTn id="27" dur="500" fill="hold"/>
                                        <p:tgtEl>
                                          <p:spTgt spid="972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p:bldP spid="97285" grpId="0"/>
      <p:bldP spid="97286" grpId="0"/>
      <p:bldP spid="97287"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2"/>
          <p:cNvSpPr>
            <a:spLocks noGrp="1"/>
          </p:cNvSpPr>
          <p:nvPr>
            <p:ph type="title"/>
          </p:nvPr>
        </p:nvSpPr>
        <p:spPr>
          <a:xfrm>
            <a:off x="684213" y="0"/>
            <a:ext cx="7772400" cy="1143000"/>
          </a:xfrm>
          <a:ln/>
        </p:spPr>
        <p:txBody>
          <a:bodyPr vert="horz" wrap="square" lIns="91440" tIns="45720" rIns="91440" bIns="45720" anchor="ctr"/>
          <a:p>
            <a:pPr eaLnBrk="1" hangingPunct="1"/>
            <a:r>
              <a:rPr lang="zh-CN" altLang="en-US" dirty="0"/>
              <a:t>本章习题</a:t>
            </a:r>
            <a:endParaRPr lang="zh-CN" altLang="en-US" dirty="0"/>
          </a:p>
        </p:txBody>
      </p:sp>
      <p:sp>
        <p:nvSpPr>
          <p:cNvPr id="104451" name="Rectangle 3"/>
          <p:cNvSpPr>
            <a:spLocks noGrp="1"/>
          </p:cNvSpPr>
          <p:nvPr>
            <p:ph idx="1"/>
          </p:nvPr>
        </p:nvSpPr>
        <p:spPr>
          <a:xfrm>
            <a:off x="431800" y="809625"/>
            <a:ext cx="8712200" cy="6048375"/>
          </a:xfrm>
          <a:ln/>
        </p:spPr>
        <p:txBody>
          <a:bodyPr vert="horz" wrap="square" lIns="91440" tIns="45720" rIns="91440" bIns="45720" anchor="t"/>
          <a:p>
            <a:pPr eaLnBrk="1" hangingPunct="1"/>
            <a:r>
              <a:rPr lang="en-US" altLang="zh-CN" b="1" dirty="0"/>
              <a:t>1.</a:t>
            </a:r>
            <a:r>
              <a:rPr lang="zh-CN" altLang="en-US" b="1" dirty="0"/>
              <a:t>填空题</a:t>
            </a:r>
            <a:endParaRPr lang="zh-CN" altLang="en-US" b="1" dirty="0"/>
          </a:p>
          <a:p>
            <a:pPr lvl="1" eaLnBrk="1" hangingPunct="1"/>
            <a:r>
              <a:rPr lang="zh-CN" altLang="en-US" b="1" dirty="0"/>
              <a:t>（</a:t>
            </a:r>
            <a:r>
              <a:rPr lang="en-US" altLang="zh-CN" b="1" dirty="0"/>
              <a:t>1</a:t>
            </a:r>
            <a:r>
              <a:rPr lang="zh-CN" altLang="en-US" b="1" dirty="0"/>
              <a:t>） 设栈</a:t>
            </a:r>
            <a:r>
              <a:rPr lang="en-US" altLang="zh-CN" b="1" dirty="0"/>
              <a:t>S</a:t>
            </a:r>
            <a:r>
              <a:rPr lang="zh-CN" altLang="en-US" b="1" dirty="0"/>
              <a:t>和队列</a:t>
            </a:r>
            <a:r>
              <a:rPr lang="en-US" altLang="zh-CN" b="1" dirty="0"/>
              <a:t>Q</a:t>
            </a:r>
            <a:r>
              <a:rPr lang="zh-CN" altLang="en-US" b="1" dirty="0"/>
              <a:t>的初始状态皆为空，元素</a:t>
            </a:r>
            <a:r>
              <a:rPr lang="en-US" altLang="zh-CN" b="1" dirty="0"/>
              <a:t>a</a:t>
            </a:r>
            <a:r>
              <a:rPr lang="en-US" altLang="zh-CN" b="1" baseline="-25000" dirty="0"/>
              <a:t>1</a:t>
            </a:r>
            <a:r>
              <a:rPr lang="zh-CN" altLang="en-US" b="1" dirty="0"/>
              <a:t>，</a:t>
            </a:r>
            <a:r>
              <a:rPr lang="en-US" altLang="zh-CN" b="1" dirty="0"/>
              <a:t>a</a:t>
            </a:r>
            <a:r>
              <a:rPr lang="en-US" altLang="zh-CN" b="1" baseline="-25000" dirty="0"/>
              <a:t>2</a:t>
            </a:r>
            <a:r>
              <a:rPr lang="zh-CN" altLang="en-US" b="1" dirty="0"/>
              <a:t>，</a:t>
            </a:r>
            <a:r>
              <a:rPr lang="en-US" altLang="zh-CN" b="1" dirty="0"/>
              <a:t>a</a:t>
            </a:r>
            <a:r>
              <a:rPr lang="en-US" altLang="zh-CN" b="1" baseline="-25000" dirty="0"/>
              <a:t>3</a:t>
            </a:r>
            <a:r>
              <a:rPr lang="zh-CN" altLang="en-US" b="1" dirty="0"/>
              <a:t>，</a:t>
            </a:r>
            <a:r>
              <a:rPr lang="en-US" altLang="zh-CN" b="1" dirty="0"/>
              <a:t>a</a:t>
            </a:r>
            <a:r>
              <a:rPr lang="en-US" altLang="zh-CN" b="1" baseline="-25000" dirty="0"/>
              <a:t>4</a:t>
            </a:r>
            <a:r>
              <a:rPr lang="zh-CN" altLang="en-US" b="1" dirty="0"/>
              <a:t>，</a:t>
            </a:r>
            <a:r>
              <a:rPr lang="en-US" altLang="zh-CN" b="1" dirty="0"/>
              <a:t>a</a:t>
            </a:r>
            <a:r>
              <a:rPr lang="en-US" altLang="zh-CN" b="1" baseline="-25000" dirty="0"/>
              <a:t>5</a:t>
            </a:r>
            <a:r>
              <a:rPr lang="zh-CN" altLang="en-US" b="1" dirty="0"/>
              <a:t>和</a:t>
            </a:r>
            <a:r>
              <a:rPr lang="en-US" altLang="zh-CN" b="1" dirty="0"/>
              <a:t>a</a:t>
            </a:r>
            <a:r>
              <a:rPr lang="en-US" altLang="zh-CN" b="1" baseline="-25000" dirty="0"/>
              <a:t>6</a:t>
            </a:r>
            <a:r>
              <a:rPr lang="zh-CN" altLang="en-US" b="1" dirty="0"/>
              <a:t>依次通过一个栈，一个元素出栈后即进入队列</a:t>
            </a:r>
            <a:r>
              <a:rPr lang="en-US" altLang="zh-CN" b="1" dirty="0"/>
              <a:t>Q</a:t>
            </a:r>
            <a:r>
              <a:rPr lang="zh-CN" altLang="en-US" b="1" dirty="0"/>
              <a:t>，若</a:t>
            </a:r>
            <a:r>
              <a:rPr lang="en-US" altLang="zh-CN" b="1" dirty="0"/>
              <a:t>6</a:t>
            </a:r>
            <a:r>
              <a:rPr lang="zh-CN" altLang="en-US" b="1" dirty="0"/>
              <a:t>个元素出队列的顺序是</a:t>
            </a:r>
            <a:r>
              <a:rPr lang="en-US" altLang="zh-CN" b="1" dirty="0"/>
              <a:t>a</a:t>
            </a:r>
            <a:r>
              <a:rPr lang="en-US" altLang="zh-CN" b="1" baseline="-25000" dirty="0"/>
              <a:t>3</a:t>
            </a:r>
            <a:r>
              <a:rPr lang="zh-CN" altLang="en-US" b="1" dirty="0"/>
              <a:t>，</a:t>
            </a:r>
            <a:r>
              <a:rPr lang="en-US" altLang="zh-CN" b="1" dirty="0"/>
              <a:t>a</a:t>
            </a:r>
            <a:r>
              <a:rPr lang="en-US" altLang="zh-CN" b="1" baseline="-25000" dirty="0"/>
              <a:t>5</a:t>
            </a:r>
            <a:r>
              <a:rPr lang="zh-CN" altLang="en-US" b="1" dirty="0"/>
              <a:t>，</a:t>
            </a:r>
            <a:r>
              <a:rPr lang="en-US" altLang="zh-CN" b="1" dirty="0"/>
              <a:t>a</a:t>
            </a:r>
            <a:r>
              <a:rPr lang="en-US" altLang="zh-CN" b="1" baseline="-25000" dirty="0"/>
              <a:t>4</a:t>
            </a:r>
            <a:r>
              <a:rPr lang="zh-CN" altLang="en-US" b="1" dirty="0"/>
              <a:t>，</a:t>
            </a:r>
            <a:r>
              <a:rPr lang="en-US" altLang="zh-CN" b="1" dirty="0"/>
              <a:t>a</a:t>
            </a:r>
            <a:r>
              <a:rPr lang="en-US" altLang="zh-CN" b="1" baseline="-25000" dirty="0"/>
              <a:t>6</a:t>
            </a:r>
            <a:r>
              <a:rPr lang="zh-CN" altLang="en-US" b="1" dirty="0"/>
              <a:t>，</a:t>
            </a:r>
            <a:r>
              <a:rPr lang="en-US" altLang="zh-CN" b="1" dirty="0"/>
              <a:t>a</a:t>
            </a:r>
            <a:r>
              <a:rPr lang="en-US" altLang="zh-CN" b="1" baseline="-25000" dirty="0"/>
              <a:t>2</a:t>
            </a:r>
            <a:r>
              <a:rPr lang="zh-CN" altLang="en-US" b="1" dirty="0"/>
              <a:t>，</a:t>
            </a:r>
            <a:r>
              <a:rPr lang="en-US" altLang="zh-CN" b="1" dirty="0"/>
              <a:t>a</a:t>
            </a:r>
            <a:r>
              <a:rPr lang="en-US" altLang="zh-CN" b="1" baseline="-25000" dirty="0"/>
              <a:t>1 </a:t>
            </a:r>
            <a:r>
              <a:rPr lang="zh-CN" altLang="en-US" b="1" dirty="0"/>
              <a:t>，则栈</a:t>
            </a:r>
            <a:r>
              <a:rPr lang="en-US" altLang="zh-CN" b="1" dirty="0"/>
              <a:t>S</a:t>
            </a:r>
            <a:r>
              <a:rPr lang="zh-CN" altLang="en-US" b="1" dirty="0"/>
              <a:t>至少应该容纳</a:t>
            </a:r>
            <a:r>
              <a:rPr lang="en-US" altLang="zh-CN" b="1" dirty="0"/>
              <a:t>______</a:t>
            </a:r>
            <a:r>
              <a:rPr lang="zh-CN" altLang="en-US" b="1" dirty="0"/>
              <a:t>个元素。</a:t>
            </a:r>
            <a:endParaRPr lang="zh-CN" altLang="en-US" b="1" dirty="0"/>
          </a:p>
          <a:p>
            <a:pPr lvl="1" eaLnBrk="1" hangingPunct="1"/>
            <a:r>
              <a:rPr lang="zh-CN" altLang="en-US" b="1" dirty="0"/>
              <a:t>循环队列存储在数组</a:t>
            </a:r>
            <a:r>
              <a:rPr lang="en-US" altLang="zh-CN" b="1" dirty="0"/>
              <a:t>A[0..m]</a:t>
            </a:r>
            <a:r>
              <a:rPr lang="zh-CN" altLang="en-US" b="1" dirty="0"/>
              <a:t>中，则入队时的操作为（    ）。</a:t>
            </a:r>
            <a:r>
              <a:rPr lang="en-US" altLang="zh-CN" b="1" dirty="0"/>
              <a:t>【</a:t>
            </a:r>
            <a:r>
              <a:rPr lang="zh-CN" altLang="en-US" b="1" dirty="0"/>
              <a:t>中山大学 </a:t>
            </a:r>
            <a:r>
              <a:rPr lang="en-US" altLang="zh-CN" b="1" dirty="0"/>
              <a:t>1999 </a:t>
            </a:r>
            <a:r>
              <a:rPr lang="zh-CN" altLang="en-US" b="1" dirty="0"/>
              <a:t>一、</a:t>
            </a:r>
            <a:r>
              <a:rPr lang="en-US" altLang="zh-CN" b="1" dirty="0"/>
              <a:t>6</a:t>
            </a:r>
            <a:r>
              <a:rPr lang="zh-CN" altLang="en-US" b="1" dirty="0"/>
              <a:t>（</a:t>
            </a:r>
            <a:r>
              <a:rPr lang="en-US" altLang="zh-CN" b="1" dirty="0"/>
              <a:t>1</a:t>
            </a:r>
            <a:r>
              <a:rPr lang="zh-CN" altLang="en-US" b="1" dirty="0"/>
              <a:t>分）</a:t>
            </a:r>
            <a:r>
              <a:rPr lang="en-US" altLang="zh-CN" b="1" dirty="0"/>
              <a:t>】</a:t>
            </a:r>
            <a:endParaRPr lang="en-US" altLang="zh-CN" b="1" dirty="0"/>
          </a:p>
          <a:p>
            <a:pPr lvl="1" eaLnBrk="1" hangingPunct="1"/>
            <a:r>
              <a:rPr lang="en-US" altLang="zh-CN" sz="2400" b="1" dirty="0"/>
              <a:t>A. rear=rear+1               B. rear=(rear+1) mod (m-1)</a:t>
            </a:r>
            <a:endParaRPr lang="en-US" altLang="zh-CN" sz="2400" b="1" dirty="0"/>
          </a:p>
          <a:p>
            <a:pPr lvl="1" eaLnBrk="1" hangingPunct="1">
              <a:buNone/>
            </a:pPr>
            <a:r>
              <a:rPr lang="en-US" altLang="zh-CN" sz="2400" b="1" dirty="0"/>
              <a:t> C. rear=(rear+1) mod m       D. rear=(rear+1)mod(m+1)</a:t>
            </a:r>
            <a:r>
              <a:rPr lang="en-US" altLang="zh-CN" sz="2400" dirty="0"/>
              <a:t> </a:t>
            </a:r>
            <a:endParaRPr lang="en-US" altLang="zh-CN" sz="2400" dirty="0"/>
          </a:p>
        </p:txBody>
      </p:sp>
      <p:sp>
        <p:nvSpPr>
          <p:cNvPr id="230404" name="Text Box 4"/>
          <p:cNvSpPr txBox="1"/>
          <p:nvPr/>
        </p:nvSpPr>
        <p:spPr>
          <a:xfrm>
            <a:off x="7929563" y="2643188"/>
            <a:ext cx="503237" cy="519112"/>
          </a:xfrm>
          <a:prstGeom prst="rect">
            <a:avLst/>
          </a:prstGeom>
          <a:solidFill>
            <a:srgbClr val="FFCC00"/>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800" dirty="0">
                <a:solidFill>
                  <a:schemeClr val="accent2"/>
                </a:solidFill>
                <a:latin typeface="Arial" panose="020B0604020202020204" pitchFamily="34" charset="0"/>
              </a:rPr>
              <a:t>4</a:t>
            </a:r>
            <a:endParaRPr lang="en-US" altLang="zh-CN" sz="2800" dirty="0">
              <a:solidFill>
                <a:schemeClr val="accent2"/>
              </a:solidFill>
              <a:latin typeface="Arial" panose="020B0604020202020204" pitchFamily="34" charset="0"/>
            </a:endParaRPr>
          </a:p>
        </p:txBody>
      </p:sp>
      <p:sp>
        <p:nvSpPr>
          <p:cNvPr id="230405" name="Text Box 5"/>
          <p:cNvSpPr txBox="1"/>
          <p:nvPr/>
        </p:nvSpPr>
        <p:spPr>
          <a:xfrm>
            <a:off x="1908175" y="4005263"/>
            <a:ext cx="503238" cy="519112"/>
          </a:xfrm>
          <a:prstGeom prst="rect">
            <a:avLst/>
          </a:prstGeom>
          <a:solidFill>
            <a:srgbClr val="FFCC00"/>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800" dirty="0">
                <a:solidFill>
                  <a:schemeClr val="accent2"/>
                </a:solidFill>
                <a:latin typeface="Arial" panose="020B0604020202020204" pitchFamily="34" charset="0"/>
              </a:rPr>
              <a:t>D</a:t>
            </a:r>
            <a:endParaRPr lang="en-US" altLang="zh-CN" sz="2800" dirty="0">
              <a:solidFill>
                <a:schemeClr val="accent2"/>
              </a:solidFill>
              <a:latin typeface="Arial" panose="020B0604020202020204" pitchFamily="34" charset="0"/>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0404"/>
                                        </p:tgtEl>
                                        <p:attrNameLst>
                                          <p:attrName>style.visibility</p:attrName>
                                        </p:attrNameLst>
                                      </p:cBhvr>
                                      <p:to>
                                        <p:strVal val="visible"/>
                                      </p:to>
                                    </p:set>
                                    <p:animEffect transition="in" filter="wipe(down)">
                                      <p:cBhvr>
                                        <p:cTn id="7" dur="500"/>
                                        <p:tgtEl>
                                          <p:spTgt spid="2304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0405"/>
                                        </p:tgtEl>
                                        <p:attrNameLst>
                                          <p:attrName>style.visibility</p:attrName>
                                        </p:attrNameLst>
                                      </p:cBhvr>
                                      <p:to>
                                        <p:strVal val="visible"/>
                                      </p:to>
                                    </p:set>
                                    <p:animEffect transition="in" filter="wipe(down)">
                                      <p:cBhvr>
                                        <p:cTn id="12" dur="500"/>
                                        <p:tgtEl>
                                          <p:spTgt spid="230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4" grpId="0" animBg="1"/>
      <p:bldP spid="230405"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3"/>
          <p:cNvSpPr>
            <a:spLocks noGrp="1"/>
          </p:cNvSpPr>
          <p:nvPr>
            <p:ph idx="1"/>
          </p:nvPr>
        </p:nvSpPr>
        <p:spPr>
          <a:xfrm>
            <a:off x="250825" y="260350"/>
            <a:ext cx="8893175" cy="6192838"/>
          </a:xfrm>
          <a:ln/>
        </p:spPr>
        <p:txBody>
          <a:bodyPr vert="horz" wrap="square" lIns="91440" tIns="45720" rIns="91440" bIns="45720" anchor="t"/>
          <a:p>
            <a:pPr eaLnBrk="1" hangingPunct="1"/>
            <a:r>
              <a:rPr lang="zh-CN" altLang="en-US" sz="2800" dirty="0"/>
              <a:t>若用一个大小为</a:t>
            </a:r>
            <a:r>
              <a:rPr lang="en-US" altLang="zh-CN" sz="2800" dirty="0"/>
              <a:t>6</a:t>
            </a:r>
            <a:r>
              <a:rPr lang="zh-CN" altLang="en-US" sz="2800" dirty="0"/>
              <a:t>的数组来实现循环队列，且当前</a:t>
            </a:r>
            <a:r>
              <a:rPr lang="en-US" altLang="zh-CN" sz="2800" dirty="0"/>
              <a:t>rear</a:t>
            </a:r>
            <a:r>
              <a:rPr lang="zh-CN" altLang="en-US" sz="2800" dirty="0"/>
              <a:t>和</a:t>
            </a:r>
            <a:r>
              <a:rPr lang="en-US" altLang="zh-CN" sz="2800" dirty="0"/>
              <a:t>front</a:t>
            </a:r>
            <a:r>
              <a:rPr lang="zh-CN" altLang="en-US" sz="2800" dirty="0"/>
              <a:t>的值分别为</a:t>
            </a:r>
            <a:r>
              <a:rPr lang="en-US" altLang="zh-CN" sz="2800" dirty="0"/>
              <a:t>0</a:t>
            </a:r>
            <a:r>
              <a:rPr lang="zh-CN" altLang="en-US" sz="2800" dirty="0"/>
              <a:t>和</a:t>
            </a:r>
            <a:r>
              <a:rPr lang="en-US" altLang="zh-CN" sz="2800" dirty="0"/>
              <a:t>3</a:t>
            </a:r>
            <a:r>
              <a:rPr lang="zh-CN" altLang="en-US" sz="2800" dirty="0"/>
              <a:t>，当从队列中删除一个元素，再加入两个元素后，</a:t>
            </a:r>
            <a:r>
              <a:rPr lang="en-US" altLang="zh-CN" sz="2800" dirty="0"/>
              <a:t>rear</a:t>
            </a:r>
            <a:r>
              <a:rPr lang="zh-CN" altLang="en-US" sz="2800" dirty="0"/>
              <a:t>和</a:t>
            </a:r>
            <a:r>
              <a:rPr lang="en-US" altLang="zh-CN" sz="2800" dirty="0"/>
              <a:t>front</a:t>
            </a:r>
            <a:r>
              <a:rPr lang="zh-CN" altLang="en-US" sz="2800" dirty="0"/>
              <a:t>的值分别为多少？</a:t>
            </a:r>
            <a:r>
              <a:rPr lang="en-US" altLang="zh-CN" sz="2800" dirty="0"/>
              <a:t>(  )【</a:t>
            </a:r>
            <a:r>
              <a:rPr lang="zh-CN" altLang="en-US" sz="2800" dirty="0"/>
              <a:t>浙江大学</a:t>
            </a:r>
            <a:r>
              <a:rPr lang="en-US" altLang="zh-CN" sz="2800" dirty="0"/>
              <a:t>1999 </a:t>
            </a:r>
            <a:r>
              <a:rPr lang="zh-CN" altLang="en-US" sz="2800" dirty="0"/>
              <a:t>四、</a:t>
            </a:r>
            <a:r>
              <a:rPr lang="en-US" altLang="zh-CN" sz="2800" dirty="0"/>
              <a:t>1(4</a:t>
            </a:r>
            <a:r>
              <a:rPr lang="zh-CN" altLang="en-US" sz="2800" dirty="0"/>
              <a:t>分</a:t>
            </a:r>
            <a:r>
              <a:rPr lang="en-US" altLang="zh-CN" sz="2800" dirty="0"/>
              <a:t>)】</a:t>
            </a:r>
            <a:endParaRPr lang="en-US" altLang="zh-CN" sz="2800" dirty="0"/>
          </a:p>
          <a:p>
            <a:pPr eaLnBrk="1" hangingPunct="1"/>
            <a:r>
              <a:rPr lang="en-US" altLang="zh-CN" sz="2800" dirty="0"/>
              <a:t>A. 1</a:t>
            </a:r>
            <a:r>
              <a:rPr lang="zh-CN" altLang="en-US" sz="2800" dirty="0"/>
              <a:t>和 </a:t>
            </a:r>
            <a:r>
              <a:rPr lang="en-US" altLang="zh-CN" sz="2800" dirty="0"/>
              <a:t>5         B. 2</a:t>
            </a:r>
            <a:r>
              <a:rPr lang="zh-CN" altLang="en-US" sz="2800" dirty="0"/>
              <a:t>和</a:t>
            </a:r>
            <a:r>
              <a:rPr lang="en-US" altLang="zh-CN" sz="2800" dirty="0"/>
              <a:t>4          C. 4</a:t>
            </a:r>
            <a:r>
              <a:rPr lang="zh-CN" altLang="en-US" sz="2800" dirty="0"/>
              <a:t>和</a:t>
            </a:r>
            <a:r>
              <a:rPr lang="en-US" altLang="zh-CN" sz="2800" dirty="0"/>
              <a:t>2         D. 5</a:t>
            </a:r>
            <a:r>
              <a:rPr lang="zh-CN" altLang="en-US" sz="2800" dirty="0"/>
              <a:t>和</a:t>
            </a:r>
            <a:r>
              <a:rPr lang="en-US" altLang="zh-CN" sz="2800" dirty="0"/>
              <a:t>1</a:t>
            </a:r>
            <a:endParaRPr lang="en-US" altLang="zh-CN" sz="2800" dirty="0"/>
          </a:p>
          <a:p>
            <a:pPr eaLnBrk="1" hangingPunct="1"/>
            <a:endParaRPr lang="en-US" altLang="zh-CN" sz="2800" dirty="0"/>
          </a:p>
          <a:p>
            <a:pPr eaLnBrk="1" hangingPunct="1"/>
            <a:r>
              <a:rPr lang="zh-CN" altLang="en-US" dirty="0"/>
              <a:t>假设以数组</a:t>
            </a:r>
            <a:r>
              <a:rPr lang="en-US" altLang="zh-CN" dirty="0"/>
              <a:t>A[m]</a:t>
            </a:r>
            <a:r>
              <a:rPr lang="zh-CN" altLang="en-US" dirty="0"/>
              <a:t>存放循环队列的元素</a:t>
            </a:r>
            <a:r>
              <a:rPr lang="en-US" altLang="zh-CN" dirty="0"/>
              <a:t>,</a:t>
            </a:r>
            <a:r>
              <a:rPr lang="zh-CN" altLang="en-US" dirty="0"/>
              <a:t>其头尾指针分别为</a:t>
            </a:r>
            <a:r>
              <a:rPr lang="en-US" altLang="zh-CN" dirty="0"/>
              <a:t>front</a:t>
            </a:r>
            <a:r>
              <a:rPr lang="zh-CN" altLang="en-US" dirty="0"/>
              <a:t>和</a:t>
            </a:r>
            <a:r>
              <a:rPr lang="en-US" altLang="zh-CN" dirty="0"/>
              <a:t>rear</a:t>
            </a:r>
            <a:r>
              <a:rPr lang="zh-CN" altLang="en-US" dirty="0"/>
              <a:t>，则当前队列中的元素个数为（    ）。</a:t>
            </a:r>
            <a:r>
              <a:rPr lang="en-US" altLang="zh-CN" dirty="0"/>
              <a:t>【</a:t>
            </a:r>
            <a:r>
              <a:rPr lang="zh-CN" altLang="en-US" dirty="0"/>
              <a:t>北京工商大学 </a:t>
            </a:r>
            <a:r>
              <a:rPr lang="en-US" altLang="zh-CN" dirty="0"/>
              <a:t>2001 </a:t>
            </a:r>
            <a:r>
              <a:rPr lang="zh-CN" altLang="en-US" dirty="0"/>
              <a:t>一、</a:t>
            </a:r>
            <a:r>
              <a:rPr lang="en-US" altLang="zh-CN" dirty="0"/>
              <a:t>2</a:t>
            </a:r>
            <a:r>
              <a:rPr lang="zh-CN" altLang="en-US" dirty="0"/>
              <a:t>（</a:t>
            </a:r>
            <a:r>
              <a:rPr lang="en-US" altLang="zh-CN" dirty="0"/>
              <a:t>3</a:t>
            </a:r>
            <a:r>
              <a:rPr lang="zh-CN" altLang="en-US" dirty="0"/>
              <a:t>分）</a:t>
            </a:r>
            <a:r>
              <a:rPr lang="en-US" altLang="zh-CN" dirty="0"/>
              <a:t>】</a:t>
            </a:r>
            <a:endParaRPr lang="en-US" altLang="zh-CN" dirty="0"/>
          </a:p>
          <a:p>
            <a:pPr eaLnBrk="1" hangingPunct="1"/>
            <a:r>
              <a:rPr lang="en-US" altLang="zh-CN" dirty="0"/>
              <a:t>A</a:t>
            </a:r>
            <a:r>
              <a:rPr lang="zh-CN" altLang="en-US" dirty="0"/>
              <a:t>．</a:t>
            </a:r>
            <a:r>
              <a:rPr lang="en-US" altLang="zh-CN" dirty="0"/>
              <a:t>(rear-front+m)%m     B</a:t>
            </a:r>
            <a:r>
              <a:rPr lang="zh-CN" altLang="en-US" dirty="0"/>
              <a:t>．</a:t>
            </a:r>
            <a:r>
              <a:rPr lang="en-US" altLang="zh-CN" dirty="0"/>
              <a:t>rear-front+1      C</a:t>
            </a:r>
            <a:r>
              <a:rPr lang="zh-CN" altLang="en-US" dirty="0"/>
              <a:t>．</a:t>
            </a:r>
            <a:r>
              <a:rPr lang="en-US" altLang="zh-CN" dirty="0"/>
              <a:t>(front-rear+m)%m      D</a:t>
            </a:r>
            <a:r>
              <a:rPr lang="zh-CN" altLang="en-US" dirty="0"/>
              <a:t>．</a:t>
            </a:r>
            <a:r>
              <a:rPr lang="en-US" altLang="zh-CN" dirty="0"/>
              <a:t>(rear-front)%m</a:t>
            </a:r>
            <a:r>
              <a:rPr lang="en-US" altLang="zh-CN" sz="2800" dirty="0"/>
              <a:t> </a:t>
            </a:r>
            <a:endParaRPr lang="en-US" altLang="zh-CN" sz="2800" dirty="0"/>
          </a:p>
        </p:txBody>
      </p:sp>
      <p:sp>
        <p:nvSpPr>
          <p:cNvPr id="244740" name="Text Box 4"/>
          <p:cNvSpPr txBox="1"/>
          <p:nvPr/>
        </p:nvSpPr>
        <p:spPr>
          <a:xfrm>
            <a:off x="7308850" y="1484313"/>
            <a:ext cx="503238" cy="519112"/>
          </a:xfrm>
          <a:prstGeom prst="rect">
            <a:avLst/>
          </a:prstGeom>
          <a:solidFill>
            <a:srgbClr val="FFCC00"/>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800" dirty="0">
                <a:solidFill>
                  <a:schemeClr val="accent2"/>
                </a:solidFill>
                <a:latin typeface="Arial" panose="020B0604020202020204" pitchFamily="34" charset="0"/>
              </a:rPr>
              <a:t>B</a:t>
            </a:r>
            <a:endParaRPr lang="en-US" altLang="zh-CN" sz="2800" dirty="0">
              <a:solidFill>
                <a:schemeClr val="accent2"/>
              </a:solidFill>
              <a:latin typeface="Arial" panose="020B0604020202020204" pitchFamily="34" charset="0"/>
            </a:endParaRPr>
          </a:p>
        </p:txBody>
      </p:sp>
      <p:sp>
        <p:nvSpPr>
          <p:cNvPr id="244741" name="Text Box 5"/>
          <p:cNvSpPr txBox="1"/>
          <p:nvPr/>
        </p:nvSpPr>
        <p:spPr>
          <a:xfrm>
            <a:off x="1476375" y="4149725"/>
            <a:ext cx="503238" cy="519113"/>
          </a:xfrm>
          <a:prstGeom prst="rect">
            <a:avLst/>
          </a:prstGeom>
          <a:solidFill>
            <a:srgbClr val="FFCC00"/>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800" dirty="0">
                <a:solidFill>
                  <a:schemeClr val="accent2"/>
                </a:solidFill>
                <a:latin typeface="Arial" panose="020B0604020202020204" pitchFamily="34" charset="0"/>
              </a:rPr>
              <a:t>A</a:t>
            </a:r>
            <a:endParaRPr lang="en-US" altLang="zh-CN" sz="2800" dirty="0">
              <a:solidFill>
                <a:schemeClr val="accent2"/>
              </a:solidFill>
              <a:latin typeface="Arial" panose="020B0604020202020204" pitchFamily="34" charset="0"/>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4740"/>
                                        </p:tgtEl>
                                        <p:attrNameLst>
                                          <p:attrName>style.visibility</p:attrName>
                                        </p:attrNameLst>
                                      </p:cBhvr>
                                      <p:to>
                                        <p:strVal val="visible"/>
                                      </p:to>
                                    </p:set>
                                    <p:animEffect transition="in" filter="wipe(down)">
                                      <p:cBhvr>
                                        <p:cTn id="7" dur="500"/>
                                        <p:tgtEl>
                                          <p:spTgt spid="2447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44741"/>
                                        </p:tgtEl>
                                        <p:attrNameLst>
                                          <p:attrName>style.visibility</p:attrName>
                                        </p:attrNameLst>
                                      </p:cBhvr>
                                      <p:to>
                                        <p:strVal val="visible"/>
                                      </p:to>
                                    </p:set>
                                    <p:animEffect transition="in" filter="wipe(down)">
                                      <p:cBhvr>
                                        <p:cTn id="12" dur="500"/>
                                        <p:tgtEl>
                                          <p:spTgt spid="244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0" grpId="0" animBg="1"/>
      <p:bldP spid="244741"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3"/>
          <p:cNvSpPr>
            <a:spLocks noGrp="1"/>
          </p:cNvSpPr>
          <p:nvPr>
            <p:ph idx="1"/>
          </p:nvPr>
        </p:nvSpPr>
        <p:spPr>
          <a:xfrm>
            <a:off x="684213" y="1341438"/>
            <a:ext cx="7772400" cy="4114800"/>
          </a:xfrm>
          <a:ln/>
        </p:spPr>
        <p:txBody>
          <a:bodyPr vert="horz" wrap="square" lIns="91440" tIns="45720" rIns="91440" bIns="45720" anchor="t"/>
          <a:p>
            <a:pPr eaLnBrk="1" hangingPunct="1"/>
            <a:r>
              <a:rPr lang="en-US" altLang="zh-CN" sz="2800" b="1" dirty="0"/>
              <a:t>2.  </a:t>
            </a:r>
            <a:r>
              <a:rPr lang="zh-CN" altLang="en-US" sz="2800" b="1" dirty="0"/>
              <a:t>比较栈和队列的相同点和不同点，举例说明。</a:t>
            </a:r>
            <a:endParaRPr lang="zh-CN" altLang="en-US" sz="2800" b="1" dirty="0"/>
          </a:p>
          <a:p>
            <a:pPr eaLnBrk="1" hangingPunct="1"/>
            <a:r>
              <a:rPr lang="en-US" altLang="zh-CN" sz="2800" b="1" dirty="0"/>
              <a:t>3.  </a:t>
            </a:r>
            <a:r>
              <a:rPr lang="zh-CN" altLang="en-US" sz="2800" b="1" dirty="0"/>
              <a:t>对于算术表达式</a:t>
            </a:r>
            <a:r>
              <a:rPr lang="en-US" altLang="zh-CN" sz="2800" b="1" dirty="0"/>
              <a:t>3×(5</a:t>
            </a:r>
            <a:r>
              <a:rPr lang="zh-CN" altLang="en-US" sz="2800" b="1" dirty="0"/>
              <a:t>－</a:t>
            </a:r>
            <a:r>
              <a:rPr lang="en-US" altLang="zh-CN" sz="2800" b="1" dirty="0"/>
              <a:t>2)</a:t>
            </a:r>
            <a:r>
              <a:rPr lang="zh-CN" altLang="en-US" sz="2800" b="1" dirty="0"/>
              <a:t>＋</a:t>
            </a:r>
            <a:r>
              <a:rPr lang="en-US" altLang="zh-CN" sz="2800" b="1" dirty="0"/>
              <a:t>7</a:t>
            </a:r>
            <a:r>
              <a:rPr lang="zh-CN" altLang="en-US" sz="2800" b="1" dirty="0"/>
              <a:t>，用栈存储式子中的运算对象和运算符，试说明该算术表达式的运算过程。</a:t>
            </a:r>
            <a:endParaRPr lang="zh-CN" altLang="en-US" sz="2800" b="1" dirty="0"/>
          </a:p>
          <a:p>
            <a:pPr eaLnBrk="1" hangingPunct="1"/>
            <a:r>
              <a:rPr lang="en-US" altLang="zh-CN" sz="2800" b="1" dirty="0"/>
              <a:t>4.</a:t>
            </a:r>
            <a:r>
              <a:rPr lang="zh-CN" altLang="en-US" sz="2800" b="1" dirty="0"/>
              <a:t>循环队列的优点是什么？如何判断它的空和满？</a:t>
            </a:r>
            <a:endParaRPr lang="zh-CN" altLang="en-US" sz="2800" b="1" dirty="0"/>
          </a:p>
          <a:p>
            <a:pPr eaLnBrk="1" hangingPunct="1"/>
            <a:r>
              <a:rPr lang="en-US" altLang="zh-CN" sz="2800" b="1" dirty="0"/>
              <a:t>5.</a:t>
            </a:r>
            <a:r>
              <a:rPr lang="zh-CN" altLang="en-US" sz="2800" b="1" dirty="0"/>
              <a:t>试述队列的链式存储结构和顺序存储结构的优缺点。</a:t>
            </a:r>
            <a:endParaRPr lang="zh-CN" altLang="en-US" sz="2800" b="1" dirty="0"/>
          </a:p>
          <a:p>
            <a:pPr eaLnBrk="1" hangingPunct="1"/>
            <a:endParaRPr lang="en-US" altLang="zh-CN" sz="2800" b="1" dirty="0"/>
          </a:p>
        </p:txBody>
      </p:sp>
    </p:spTree>
  </p:cSld>
  <p:clrMapOvr>
    <a:masterClrMapping/>
  </p:clrMapOvr>
  <p:transition>
    <p:pull dir="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2"/>
          <p:cNvSpPr>
            <a:spLocks noGrp="1"/>
          </p:cNvSpPr>
          <p:nvPr>
            <p:ph idx="1"/>
          </p:nvPr>
        </p:nvSpPr>
        <p:spPr>
          <a:xfrm>
            <a:off x="0" y="188913"/>
            <a:ext cx="8964613" cy="6858000"/>
          </a:xfrm>
          <a:ln/>
        </p:spPr>
        <p:txBody>
          <a:bodyPr vert="horz" wrap="square" lIns="91440" tIns="45720" rIns="91440" bIns="45720" anchor="t"/>
          <a:p>
            <a:pPr eaLnBrk="1" hangingPunct="1">
              <a:lnSpc>
                <a:spcPct val="80000"/>
              </a:lnSpc>
            </a:pPr>
            <a:r>
              <a:rPr lang="zh-CN" altLang="en-US" sz="2800" b="1" dirty="0"/>
              <a:t>题目</a:t>
            </a:r>
            <a:r>
              <a:rPr lang="pt-BR" altLang="zh-CN" sz="2800" b="1" dirty="0"/>
              <a:t>2</a:t>
            </a:r>
            <a:r>
              <a:rPr lang="zh-CN" altLang="pt-BR" sz="2800" b="1" dirty="0"/>
              <a:t>：利用深度为</a:t>
            </a:r>
            <a:r>
              <a:rPr lang="pt-BR" altLang="zh-CN" sz="2800" b="1" dirty="0"/>
              <a:t>n</a:t>
            </a:r>
            <a:r>
              <a:rPr lang="zh-CN" altLang="pt-BR" sz="2800" b="1" dirty="0"/>
              <a:t>的两个栈</a:t>
            </a:r>
            <a:r>
              <a:rPr lang="pt-BR" altLang="zh-CN" sz="2800" b="1" dirty="0"/>
              <a:t>S1</a:t>
            </a:r>
            <a:r>
              <a:rPr lang="zh-CN" altLang="pt-BR" sz="2800" b="1" dirty="0"/>
              <a:t>，</a:t>
            </a:r>
            <a:r>
              <a:rPr lang="pt-BR" altLang="zh-CN" sz="2800" b="1" dirty="0"/>
              <a:t>S2</a:t>
            </a:r>
            <a:r>
              <a:rPr lang="zh-CN" altLang="pt-BR" sz="2800" b="1" dirty="0"/>
              <a:t>模拟一个队列，实现队列的入队列、出队列和判空运算。</a:t>
            </a:r>
            <a:endParaRPr lang="zh-CN" altLang="en-US" sz="2800" dirty="0"/>
          </a:p>
          <a:p>
            <a:pPr eaLnBrk="1" hangingPunct="1">
              <a:lnSpc>
                <a:spcPct val="80000"/>
              </a:lnSpc>
            </a:pPr>
            <a:r>
              <a:rPr lang="en-US" altLang="zh-CN" sz="2800" dirty="0"/>
              <a:t>SqStack ST</a:t>
            </a:r>
            <a:r>
              <a:rPr lang="zh-CN" altLang="en-US" sz="2800" dirty="0"/>
              <a:t>；定义一个顺序栈；</a:t>
            </a:r>
            <a:endParaRPr lang="zh-CN" altLang="en-US" sz="2800" dirty="0"/>
          </a:p>
          <a:p>
            <a:pPr eaLnBrk="1" hangingPunct="1">
              <a:lnSpc>
                <a:spcPct val="80000"/>
              </a:lnSpc>
            </a:pPr>
            <a:r>
              <a:rPr lang="zh-CN" altLang="en-US" sz="2800" dirty="0"/>
              <a:t>已知栈的三个运算定义如下：</a:t>
            </a:r>
            <a:endParaRPr lang="zh-CN" altLang="en-US" sz="2800" dirty="0"/>
          </a:p>
          <a:p>
            <a:pPr eaLnBrk="1" hangingPunct="1">
              <a:lnSpc>
                <a:spcPct val="80000"/>
              </a:lnSpc>
            </a:pPr>
            <a:r>
              <a:rPr lang="en-US" altLang="zh-CN" sz="2800" dirty="0"/>
              <a:t>PUSH(&amp;ST,x)</a:t>
            </a:r>
            <a:r>
              <a:rPr lang="zh-CN" altLang="en-US" sz="2800" dirty="0"/>
              <a:t>：元素</a:t>
            </a:r>
            <a:r>
              <a:rPr lang="en-US" altLang="zh-CN" sz="2800" dirty="0"/>
              <a:t>x</a:t>
            </a:r>
            <a:r>
              <a:rPr lang="zh-CN" altLang="en-US" sz="2800" dirty="0"/>
              <a:t>入</a:t>
            </a:r>
            <a:r>
              <a:rPr lang="en-US" altLang="zh-CN" sz="2800" dirty="0"/>
              <a:t>ST</a:t>
            </a:r>
            <a:r>
              <a:rPr lang="zh-CN" altLang="en-US" sz="2800" dirty="0"/>
              <a:t>栈；</a:t>
            </a:r>
            <a:endParaRPr lang="zh-CN" altLang="en-US" sz="2800" dirty="0"/>
          </a:p>
          <a:p>
            <a:pPr eaLnBrk="1" hangingPunct="1">
              <a:lnSpc>
                <a:spcPct val="80000"/>
              </a:lnSpc>
            </a:pPr>
            <a:r>
              <a:rPr lang="en-US" altLang="zh-CN" sz="2800" dirty="0"/>
              <a:t>POP(&amp;ST,&amp;x)</a:t>
            </a:r>
            <a:r>
              <a:rPr lang="zh-CN" altLang="en-US" sz="2800" dirty="0"/>
              <a:t>：</a:t>
            </a:r>
            <a:r>
              <a:rPr lang="en-US" altLang="zh-CN" sz="2800" dirty="0"/>
              <a:t>ST</a:t>
            </a:r>
            <a:r>
              <a:rPr lang="zh-CN" altLang="en-US" sz="2800" dirty="0"/>
              <a:t>栈顶元素出栈，赋给变量</a:t>
            </a:r>
            <a:r>
              <a:rPr lang="en-US" altLang="zh-CN" sz="2800" dirty="0"/>
              <a:t>x</a:t>
            </a:r>
            <a:r>
              <a:rPr lang="zh-CN" altLang="en-US" sz="2800" dirty="0"/>
              <a:t>；</a:t>
            </a:r>
            <a:endParaRPr lang="zh-CN" altLang="en-US" sz="2800" dirty="0"/>
          </a:p>
          <a:p>
            <a:pPr eaLnBrk="1" hangingPunct="1">
              <a:lnSpc>
                <a:spcPct val="80000"/>
              </a:lnSpc>
            </a:pPr>
            <a:r>
              <a:rPr lang="en-US" altLang="zh-CN" sz="2800" dirty="0"/>
              <a:t>StackEmpty(ST)</a:t>
            </a:r>
            <a:r>
              <a:rPr lang="zh-CN" altLang="en-US" sz="2800" dirty="0"/>
              <a:t>：判</a:t>
            </a:r>
            <a:r>
              <a:rPr lang="en-US" altLang="zh-CN" sz="2800" dirty="0"/>
              <a:t>ST</a:t>
            </a:r>
            <a:r>
              <a:rPr lang="zh-CN" altLang="en-US" sz="2800" dirty="0"/>
              <a:t>栈是否为空。</a:t>
            </a:r>
            <a:endParaRPr lang="zh-CN" altLang="en-US" sz="2800" dirty="0"/>
          </a:p>
          <a:p>
            <a:pPr eaLnBrk="1" hangingPunct="1">
              <a:lnSpc>
                <a:spcPct val="80000"/>
              </a:lnSpc>
            </a:pPr>
            <a:r>
              <a:rPr lang="zh-CN" altLang="en-US" sz="2800" dirty="0"/>
              <a:t>题目说明：</a:t>
            </a:r>
            <a:endParaRPr lang="zh-CN" altLang="en-US" sz="2800" dirty="0"/>
          </a:p>
          <a:p>
            <a:pPr eaLnBrk="1" hangingPunct="1">
              <a:lnSpc>
                <a:spcPct val="80000"/>
              </a:lnSpc>
            </a:pPr>
            <a:r>
              <a:rPr lang="zh-CN" altLang="en-US" sz="2800" dirty="0"/>
              <a:t>    栈的特点是后进先出，队列的特点是先进先出。</a:t>
            </a:r>
            <a:endParaRPr lang="zh-CN" altLang="en-US" sz="2800" dirty="0"/>
          </a:p>
          <a:p>
            <a:pPr eaLnBrk="1" hangingPunct="1">
              <a:lnSpc>
                <a:spcPct val="80000"/>
              </a:lnSpc>
            </a:pPr>
            <a:r>
              <a:rPr lang="zh-CN" altLang="en-US" sz="2800" dirty="0"/>
              <a:t>    用两个栈</a:t>
            </a:r>
            <a:r>
              <a:rPr lang="en-US" altLang="zh-CN" sz="2800" dirty="0"/>
              <a:t>S1</a:t>
            </a:r>
            <a:r>
              <a:rPr lang="zh-CN" altLang="en-US" sz="2800" dirty="0"/>
              <a:t>和</a:t>
            </a:r>
            <a:r>
              <a:rPr lang="en-US" altLang="zh-CN" sz="2800" dirty="0"/>
              <a:t>S2</a:t>
            </a:r>
            <a:r>
              <a:rPr lang="zh-CN" altLang="en-US" sz="2800" dirty="0"/>
              <a:t>模拟一个队列时，</a:t>
            </a:r>
            <a:r>
              <a:rPr lang="en-US" altLang="zh-CN" sz="2800" dirty="0"/>
              <a:t>S1</a:t>
            </a:r>
            <a:r>
              <a:rPr lang="zh-CN" altLang="en-US" sz="2800" dirty="0"/>
              <a:t>作输入栈，逐个元素压栈，以此模拟队列元素的入队列。</a:t>
            </a:r>
            <a:endParaRPr lang="zh-CN" altLang="en-US" sz="2800" dirty="0"/>
          </a:p>
          <a:p>
            <a:pPr eaLnBrk="1" hangingPunct="1">
              <a:lnSpc>
                <a:spcPct val="80000"/>
              </a:lnSpc>
            </a:pPr>
            <a:r>
              <a:rPr lang="zh-CN" altLang="en-US" sz="2800" dirty="0"/>
              <a:t> 当需要出队列时，</a:t>
            </a:r>
            <a:r>
              <a:rPr lang="en-US" altLang="zh-CN" sz="2800" dirty="0"/>
              <a:t>S2</a:t>
            </a:r>
            <a:r>
              <a:rPr lang="zh-CN" altLang="en-US" sz="2800" dirty="0"/>
              <a:t>作输出栈，相当于队列的出队列，若</a:t>
            </a:r>
            <a:r>
              <a:rPr lang="en-US" altLang="zh-CN" sz="2800" dirty="0"/>
              <a:t>S2</a:t>
            </a:r>
            <a:r>
              <a:rPr lang="zh-CN" altLang="en-US" sz="2800" dirty="0"/>
              <a:t>为空，将栈</a:t>
            </a:r>
            <a:r>
              <a:rPr lang="en-US" altLang="zh-CN" sz="2800" dirty="0"/>
              <a:t>S1</a:t>
            </a:r>
            <a:r>
              <a:rPr lang="zh-CN" altLang="en-US" sz="2800" dirty="0"/>
              <a:t>退栈并逐个压入栈</a:t>
            </a:r>
            <a:r>
              <a:rPr lang="en-US" altLang="zh-CN" sz="2800" dirty="0"/>
              <a:t>S2</a:t>
            </a:r>
            <a:r>
              <a:rPr lang="zh-CN" altLang="en-US" sz="2800" dirty="0"/>
              <a:t>中，</a:t>
            </a:r>
            <a:r>
              <a:rPr lang="en-US" altLang="zh-CN" sz="2800" dirty="0"/>
              <a:t>S1</a:t>
            </a:r>
            <a:r>
              <a:rPr lang="zh-CN" altLang="en-US" sz="2800" dirty="0"/>
              <a:t>中最先入栈的元素，在</a:t>
            </a:r>
            <a:r>
              <a:rPr lang="en-US" altLang="zh-CN" sz="2800" dirty="0"/>
              <a:t>S2</a:t>
            </a:r>
            <a:r>
              <a:rPr lang="zh-CN" altLang="en-US" sz="2800" dirty="0"/>
              <a:t>中处于栈顶。</a:t>
            </a:r>
            <a:r>
              <a:rPr lang="en-US" altLang="zh-CN" sz="2800" dirty="0"/>
              <a:t>S2</a:t>
            </a:r>
            <a:r>
              <a:rPr lang="zh-CN" altLang="en-US" sz="2800" dirty="0"/>
              <a:t>退栈，实现了队列的先进先出。</a:t>
            </a:r>
            <a:endParaRPr lang="zh-CN" altLang="en-US" sz="2800" dirty="0"/>
          </a:p>
          <a:p>
            <a:pPr eaLnBrk="1" hangingPunct="1">
              <a:lnSpc>
                <a:spcPct val="80000"/>
              </a:lnSpc>
            </a:pPr>
            <a:r>
              <a:rPr lang="zh-CN" altLang="en-US" sz="2800" dirty="0"/>
              <a:t> 队列为空：只有栈</a:t>
            </a:r>
            <a:r>
              <a:rPr lang="en-US" altLang="zh-CN" sz="2800" dirty="0"/>
              <a:t>S2</a:t>
            </a:r>
            <a:r>
              <a:rPr lang="zh-CN" altLang="en-US" sz="2800" dirty="0"/>
              <a:t>为空且</a:t>
            </a:r>
            <a:r>
              <a:rPr lang="en-US" altLang="zh-CN" sz="2800" dirty="0"/>
              <a:t>S1</a:t>
            </a:r>
            <a:r>
              <a:rPr lang="zh-CN" altLang="en-US" sz="2800" dirty="0"/>
              <a:t>也为空，才算是队列空。</a:t>
            </a:r>
            <a:endParaRPr lang="zh-CN" altLang="en-US" sz="2800" dirty="0"/>
          </a:p>
        </p:txBody>
      </p:sp>
    </p:spTree>
  </p:cSld>
  <p:clrMapOvr>
    <a:masterClrMapping/>
  </p:clrMapOvr>
  <p:transition>
    <p:pull dir="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2"/>
          <p:cNvSpPr>
            <a:spLocks noGrp="1"/>
          </p:cNvSpPr>
          <p:nvPr>
            <p:ph idx="1"/>
          </p:nvPr>
        </p:nvSpPr>
        <p:spPr>
          <a:xfrm>
            <a:off x="0" y="188913"/>
            <a:ext cx="9144000" cy="6858000"/>
          </a:xfrm>
          <a:ln/>
        </p:spPr>
        <p:txBody>
          <a:bodyPr vert="horz" wrap="square" lIns="91440" tIns="45720" rIns="91440" bIns="45720" anchor="t"/>
          <a:p>
            <a:pPr eaLnBrk="1" hangingPunct="1">
              <a:lnSpc>
                <a:spcPct val="80000"/>
              </a:lnSpc>
            </a:pPr>
            <a:r>
              <a:rPr lang="zh-CN" altLang="en-US" sz="2400" b="1" dirty="0"/>
              <a:t>这里给出入队列</a:t>
            </a:r>
            <a:r>
              <a:rPr lang="en-US" altLang="zh-CN" sz="2400" b="1" dirty="0"/>
              <a:t>EnQueue</a:t>
            </a:r>
            <a:r>
              <a:rPr lang="zh-CN" altLang="en-US" sz="2400" b="1" dirty="0"/>
              <a:t>算法描述如下：</a:t>
            </a:r>
            <a:endParaRPr lang="zh-CN" altLang="en-US" sz="2400" dirty="0"/>
          </a:p>
          <a:p>
            <a:pPr eaLnBrk="1" hangingPunct="1">
              <a:lnSpc>
                <a:spcPct val="80000"/>
              </a:lnSpc>
            </a:pPr>
            <a:r>
              <a:rPr lang="zh-CN" altLang="en-US" sz="2400" dirty="0"/>
              <a:t>  </a:t>
            </a:r>
            <a:r>
              <a:rPr lang="en-US" altLang="zh-CN" sz="2400" dirty="0"/>
              <a:t>Status EnQueue(SqStack &amp;S1, SqStack &amp;S2,SElemType x){</a:t>
            </a:r>
            <a:endParaRPr lang="en-US" altLang="zh-CN" sz="2400" dirty="0"/>
          </a:p>
          <a:p>
            <a:pPr eaLnBrk="1" hangingPunct="1">
              <a:lnSpc>
                <a:spcPct val="80000"/>
              </a:lnSpc>
            </a:pPr>
            <a:r>
              <a:rPr lang="en-US" altLang="zh-CN" sz="2400" dirty="0"/>
              <a:t>//</a:t>
            </a:r>
            <a:r>
              <a:rPr lang="zh-CN" altLang="en-US" sz="2400" dirty="0"/>
              <a:t>将</a:t>
            </a:r>
            <a:r>
              <a:rPr lang="en-US" altLang="zh-CN" sz="2400" dirty="0"/>
              <a:t>x</a:t>
            </a:r>
            <a:r>
              <a:rPr lang="zh-CN" altLang="en-US" sz="2400" dirty="0"/>
              <a:t>入队列，若入队列成功返回</a:t>
            </a:r>
            <a:r>
              <a:rPr lang="en-US" altLang="zh-CN" sz="2400" dirty="0"/>
              <a:t>1</a:t>
            </a:r>
            <a:r>
              <a:rPr lang="zh-CN" altLang="en-US" sz="2400" dirty="0"/>
              <a:t>。否则返回</a:t>
            </a:r>
            <a:r>
              <a:rPr lang="en-US" altLang="zh-CN" sz="2400" dirty="0"/>
              <a:t>0</a:t>
            </a:r>
            <a:r>
              <a:rPr lang="zh-CN" altLang="en-US" sz="2400" dirty="0"/>
              <a:t>。</a:t>
            </a:r>
            <a:endParaRPr lang="zh-CN" altLang="en-US" sz="2400" dirty="0"/>
          </a:p>
          <a:p>
            <a:pPr eaLnBrk="1" hangingPunct="1">
              <a:lnSpc>
                <a:spcPct val="80000"/>
              </a:lnSpc>
            </a:pPr>
            <a:r>
              <a:rPr lang="en-US" altLang="zh-CN" sz="2400" dirty="0"/>
              <a:t>if(S1.top= =n &amp;&amp; !StackEmpty(S2)) { </a:t>
            </a:r>
            <a:endParaRPr lang="en-US" altLang="zh-CN" sz="2400" dirty="0"/>
          </a:p>
          <a:p>
            <a:pPr eaLnBrk="1" hangingPunct="1">
              <a:lnSpc>
                <a:spcPct val="80000"/>
              </a:lnSpc>
            </a:pPr>
            <a:r>
              <a:rPr lang="en-US" altLang="zh-CN" sz="2400" dirty="0"/>
              <a:t>  //S1</a:t>
            </a:r>
            <a:r>
              <a:rPr lang="zh-CN" altLang="en-US" sz="2400" dirty="0"/>
              <a:t>满</a:t>
            </a:r>
            <a:r>
              <a:rPr lang="en-US" altLang="zh-CN" sz="2400" dirty="0"/>
              <a:t>S2</a:t>
            </a:r>
            <a:r>
              <a:rPr lang="zh-CN" altLang="en-US" sz="2400" dirty="0"/>
              <a:t>非空</a:t>
            </a:r>
            <a:r>
              <a:rPr lang="en-US" altLang="zh-CN" sz="2400" dirty="0"/>
              <a:t>,</a:t>
            </a:r>
            <a:r>
              <a:rPr lang="zh-CN" altLang="en-US" sz="2400" dirty="0"/>
              <a:t>这时</a:t>
            </a:r>
            <a:r>
              <a:rPr lang="en-US" altLang="zh-CN" sz="2400" dirty="0"/>
              <a:t>S1</a:t>
            </a:r>
            <a:r>
              <a:rPr lang="zh-CN" altLang="en-US" sz="2400" dirty="0"/>
              <a:t>不能再入栈。</a:t>
            </a:r>
            <a:endParaRPr lang="zh-CN" altLang="en-US" sz="2400" dirty="0"/>
          </a:p>
          <a:p>
            <a:pPr eaLnBrk="1" hangingPunct="1">
              <a:lnSpc>
                <a:spcPct val="80000"/>
              </a:lnSpc>
            </a:pPr>
            <a:r>
              <a:rPr lang="zh-CN" altLang="en-US" sz="2400" dirty="0"/>
              <a:t>       </a:t>
            </a:r>
            <a:r>
              <a:rPr lang="en-US" altLang="zh-CN" sz="2400" dirty="0"/>
              <a:t>printf(“</a:t>
            </a:r>
            <a:r>
              <a:rPr lang="zh-CN" altLang="en-US" sz="2400" dirty="0"/>
              <a:t>队列满”</a:t>
            </a:r>
            <a:r>
              <a:rPr lang="en-US" altLang="zh-CN" sz="2400" dirty="0"/>
              <a:t>);    return(0);} </a:t>
            </a:r>
            <a:endParaRPr lang="en-US" altLang="zh-CN" sz="2400" dirty="0"/>
          </a:p>
          <a:p>
            <a:pPr eaLnBrk="1" hangingPunct="1">
              <a:lnSpc>
                <a:spcPct val="80000"/>
              </a:lnSpc>
            </a:pPr>
            <a:r>
              <a:rPr lang="en-US" altLang="zh-CN" sz="2400" dirty="0"/>
              <a:t>if(S1.top= =n &amp;&amp; StackEmpty(S2)){</a:t>
            </a:r>
            <a:endParaRPr lang="en-US" altLang="zh-CN" sz="2400" dirty="0"/>
          </a:p>
          <a:p>
            <a:pPr eaLnBrk="1" hangingPunct="1">
              <a:lnSpc>
                <a:spcPct val="80000"/>
              </a:lnSpc>
            </a:pPr>
            <a:r>
              <a:rPr lang="en-US" altLang="zh-CN" sz="2400" dirty="0"/>
              <a:t>   //</a:t>
            </a:r>
            <a:r>
              <a:rPr lang="zh-CN" altLang="en-US" sz="2400" dirty="0"/>
              <a:t>若</a:t>
            </a:r>
            <a:r>
              <a:rPr lang="en-US" altLang="zh-CN" sz="2400" dirty="0"/>
              <a:t>S2</a:t>
            </a:r>
            <a:r>
              <a:rPr lang="zh-CN" altLang="en-US" sz="2400" dirty="0"/>
              <a:t>为空，先将</a:t>
            </a:r>
            <a:r>
              <a:rPr lang="en-US" altLang="zh-CN" sz="2400" dirty="0"/>
              <a:t>S1</a:t>
            </a:r>
            <a:r>
              <a:rPr lang="zh-CN" altLang="en-US" sz="2400" dirty="0"/>
              <a:t>退栈</a:t>
            </a:r>
            <a:r>
              <a:rPr lang="en-US" altLang="zh-CN" sz="2400" dirty="0"/>
              <a:t>,</a:t>
            </a:r>
            <a:r>
              <a:rPr lang="zh-CN" altLang="en-US" sz="2400" dirty="0"/>
              <a:t>元素再压栈到</a:t>
            </a:r>
            <a:r>
              <a:rPr lang="en-US" altLang="zh-CN" sz="2400" dirty="0"/>
              <a:t>S2</a:t>
            </a:r>
            <a:r>
              <a:rPr lang="zh-CN" altLang="en-US" sz="2400" dirty="0"/>
              <a:t>。</a:t>
            </a:r>
            <a:endParaRPr lang="zh-CN" altLang="en-US" sz="2400" dirty="0"/>
          </a:p>
          <a:p>
            <a:pPr eaLnBrk="1" hangingPunct="1">
              <a:lnSpc>
                <a:spcPct val="80000"/>
              </a:lnSpc>
            </a:pPr>
            <a:r>
              <a:rPr lang="zh-CN" altLang="en-US" sz="2400" dirty="0"/>
              <a:t> </a:t>
            </a:r>
            <a:r>
              <a:rPr lang="en-US" altLang="zh-CN" sz="2400" dirty="0"/>
              <a:t>while(!StackEmpty (S1)) {</a:t>
            </a:r>
            <a:endParaRPr lang="en-US" altLang="zh-CN" sz="2400" dirty="0"/>
          </a:p>
          <a:p>
            <a:pPr eaLnBrk="1" hangingPunct="1">
              <a:lnSpc>
                <a:spcPct val="80000"/>
              </a:lnSpc>
            </a:pPr>
            <a:r>
              <a:rPr lang="en-US" altLang="zh-CN" sz="2400" dirty="0"/>
              <a:t>   POP(S1,x1);</a:t>
            </a:r>
            <a:endParaRPr lang="en-US" altLang="zh-CN" sz="2400" dirty="0"/>
          </a:p>
          <a:p>
            <a:pPr eaLnBrk="1" hangingPunct="1">
              <a:lnSpc>
                <a:spcPct val="80000"/>
              </a:lnSpc>
            </a:pPr>
            <a:r>
              <a:rPr lang="en-US" altLang="zh-CN" sz="2400" dirty="0"/>
              <a:t>   PUSH(S2,x1);</a:t>
            </a:r>
            <a:endParaRPr lang="en-US" altLang="zh-CN" sz="2400" dirty="0"/>
          </a:p>
          <a:p>
            <a:pPr eaLnBrk="1" hangingPunct="1">
              <a:lnSpc>
                <a:spcPct val="80000"/>
              </a:lnSpc>
            </a:pPr>
            <a:r>
              <a:rPr lang="en-US" altLang="zh-CN" sz="2400" dirty="0"/>
              <a:t> }}</a:t>
            </a:r>
            <a:endParaRPr lang="en-US" altLang="zh-CN" sz="2400" dirty="0"/>
          </a:p>
          <a:p>
            <a:pPr eaLnBrk="1" hangingPunct="1">
              <a:lnSpc>
                <a:spcPct val="80000"/>
              </a:lnSpc>
            </a:pPr>
            <a:r>
              <a:rPr lang="en-US" altLang="zh-CN" sz="2400" dirty="0"/>
              <a:t>PUSH(S1,x); </a:t>
            </a:r>
            <a:endParaRPr lang="en-US" altLang="zh-CN" sz="2400" dirty="0"/>
          </a:p>
          <a:p>
            <a:pPr eaLnBrk="1" hangingPunct="1">
              <a:lnSpc>
                <a:spcPct val="80000"/>
              </a:lnSpc>
            </a:pPr>
            <a:r>
              <a:rPr lang="en-US" altLang="zh-CN" sz="2400" dirty="0"/>
              <a:t>return(1); //x</a:t>
            </a:r>
            <a:r>
              <a:rPr lang="zh-CN" altLang="en-US" sz="2400" dirty="0"/>
              <a:t>入栈，实现了队列元素的入队。</a:t>
            </a:r>
            <a:endParaRPr lang="zh-CN" altLang="en-US" sz="2400" dirty="0"/>
          </a:p>
          <a:p>
            <a:pPr eaLnBrk="1" hangingPunct="1">
              <a:lnSpc>
                <a:spcPct val="80000"/>
              </a:lnSpc>
            </a:pPr>
            <a:r>
              <a:rPr lang="en-US" altLang="zh-CN" sz="2400" dirty="0"/>
              <a:t>}</a:t>
            </a:r>
            <a:endParaRPr lang="en-US" altLang="zh-CN" sz="2400" b="1" dirty="0"/>
          </a:p>
          <a:p>
            <a:pPr eaLnBrk="1" hangingPunct="1">
              <a:lnSpc>
                <a:spcPct val="80000"/>
              </a:lnSpc>
            </a:pPr>
            <a:r>
              <a:rPr lang="zh-CN" altLang="en-US" sz="2400" b="1" dirty="0"/>
              <a:t>要求：写出两个栈实现队列</a:t>
            </a:r>
            <a:r>
              <a:rPr lang="en-US" altLang="zh-CN" sz="2400" b="1" dirty="0"/>
              <a:t>:</a:t>
            </a:r>
            <a:endParaRPr lang="en-US" altLang="zh-CN" sz="2400" b="1" dirty="0"/>
          </a:p>
          <a:p>
            <a:pPr eaLnBrk="1" hangingPunct="1">
              <a:lnSpc>
                <a:spcPct val="80000"/>
              </a:lnSpc>
            </a:pPr>
            <a:r>
              <a:rPr lang="zh-CN" altLang="en-US" sz="2400" b="1" dirty="0"/>
              <a:t>删除算法</a:t>
            </a:r>
            <a:r>
              <a:rPr lang="en-US" altLang="zh-CN" sz="2400" b="1" dirty="0"/>
              <a:t>: void </a:t>
            </a:r>
            <a:r>
              <a:rPr lang="en-US" altLang="zh-CN" sz="2400" dirty="0"/>
              <a:t>DeQueue(&amp;S1,&amp;S2,&amp;x)</a:t>
            </a:r>
            <a:r>
              <a:rPr lang="zh-CN" altLang="en-US" sz="2400" b="1" dirty="0"/>
              <a:t>和</a:t>
            </a:r>
            <a:endParaRPr lang="zh-CN" altLang="en-US" sz="2400" b="1" dirty="0"/>
          </a:p>
          <a:p>
            <a:pPr eaLnBrk="1" hangingPunct="1">
              <a:lnSpc>
                <a:spcPct val="80000"/>
              </a:lnSpc>
            </a:pPr>
            <a:r>
              <a:rPr lang="zh-CN" altLang="en-US" sz="2400" b="1" dirty="0"/>
              <a:t>判空算法</a:t>
            </a:r>
            <a:r>
              <a:rPr lang="en-US" altLang="zh-CN" sz="2400" b="1" dirty="0"/>
              <a:t>:Status </a:t>
            </a:r>
            <a:r>
              <a:rPr lang="en-US" altLang="zh-CN" sz="2400" dirty="0"/>
              <a:t>QueueEmpty(S1,S2)</a:t>
            </a:r>
            <a:r>
              <a:rPr lang="zh-CN" altLang="en-US" sz="2400" dirty="0"/>
              <a:t>。</a:t>
            </a:r>
            <a:endParaRPr lang="zh-CN" altLang="en-US" sz="2400" dirty="0"/>
          </a:p>
        </p:txBody>
      </p:sp>
    </p:spTree>
  </p:cSld>
  <p:clrMapOvr>
    <a:masterClrMapping/>
  </p:clrMapOvr>
  <p:transition>
    <p:pull dir="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3"/>
          <p:cNvSpPr>
            <a:spLocks noGrp="1"/>
          </p:cNvSpPr>
          <p:nvPr>
            <p:ph idx="1"/>
          </p:nvPr>
        </p:nvSpPr>
        <p:spPr>
          <a:xfrm>
            <a:off x="611188" y="404813"/>
            <a:ext cx="7772400" cy="4114800"/>
          </a:xfrm>
          <a:ln/>
        </p:spPr>
        <p:txBody>
          <a:bodyPr vert="horz" wrap="square" lIns="91440" tIns="45720" rIns="91440" bIns="45720" anchor="t"/>
          <a:p>
            <a:pPr eaLnBrk="1" hangingPunct="1"/>
            <a:r>
              <a:rPr lang="zh-CN" altLang="en-US" dirty="0"/>
              <a:t>假设以数组</a:t>
            </a:r>
            <a:r>
              <a:rPr lang="en-US" altLang="zh-CN" dirty="0"/>
              <a:t>Q[m]</a:t>
            </a:r>
            <a:r>
              <a:rPr lang="zh-CN" altLang="en-US" dirty="0"/>
              <a:t>存放循环队列在中的元素，同时以</a:t>
            </a:r>
            <a:r>
              <a:rPr lang="en-US" altLang="zh-CN" dirty="0"/>
              <a:t>rear</a:t>
            </a:r>
            <a:r>
              <a:rPr lang="zh-CN" altLang="en-US" dirty="0"/>
              <a:t>和</a:t>
            </a:r>
            <a:r>
              <a:rPr lang="en-US" altLang="zh-CN" dirty="0"/>
              <a:t>length</a:t>
            </a:r>
            <a:r>
              <a:rPr lang="zh-CN" altLang="en-US" dirty="0"/>
              <a:t>分别指示环形队列中的队尾位置和队列中所含元素的个数。试给出循环队列的队空和队满的条件，并写出相应的初始化（</a:t>
            </a:r>
            <a:r>
              <a:rPr lang="en-US" altLang="zh-CN" dirty="0"/>
              <a:t>initqueue),</a:t>
            </a:r>
            <a:r>
              <a:rPr lang="zh-CN" altLang="en-US" dirty="0"/>
              <a:t>插入（</a:t>
            </a:r>
            <a:r>
              <a:rPr lang="en-US" altLang="zh-CN" dirty="0"/>
              <a:t>enqueue)</a:t>
            </a:r>
            <a:r>
              <a:rPr lang="zh-CN" altLang="en-US" dirty="0"/>
              <a:t>和删除（</a:t>
            </a:r>
            <a:r>
              <a:rPr lang="en-US" altLang="zh-CN" dirty="0"/>
              <a:t>dequeue)</a:t>
            </a:r>
            <a:r>
              <a:rPr lang="zh-CN" altLang="en-US" dirty="0"/>
              <a:t>元素的操作。</a:t>
            </a:r>
            <a:endParaRPr lang="zh-CN" altLang="en-US" dirty="0"/>
          </a:p>
        </p:txBody>
      </p:sp>
    </p:spTree>
  </p:cSld>
  <p:clrMapOvr>
    <a:masterClrMapping/>
  </p:clrMapOvr>
  <p:transition>
    <p:pull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609600" y="1295400"/>
            <a:ext cx="7772400" cy="1143000"/>
          </a:xfrm>
          <a:ln/>
        </p:spPr>
        <p:txBody>
          <a:bodyPr vert="horz" wrap="square" lIns="91440" tIns="45720" rIns="91440" bIns="45720" anchor="ctr"/>
          <a:p>
            <a:pPr eaLnBrk="1" hangingPunct="1">
              <a:lnSpc>
                <a:spcPct val="120000"/>
              </a:lnSpc>
            </a:pPr>
            <a:br>
              <a:rPr lang="en-US" altLang="zh-CN" dirty="0">
                <a:solidFill>
                  <a:schemeClr val="tx1"/>
                </a:solidFill>
                <a:ea typeface="楷体_GB2312" pitchFamily="49" charset="-122"/>
              </a:rPr>
            </a:br>
            <a:r>
              <a:rPr lang="en-US" altLang="zh-CN" dirty="0">
                <a:solidFill>
                  <a:schemeClr val="tx1"/>
                </a:solidFill>
                <a:ea typeface="楷体_GB2312" pitchFamily="49" charset="-122"/>
              </a:rPr>
              <a:t>  </a:t>
            </a:r>
            <a:r>
              <a:rPr lang="en-US" altLang="zh-CN" dirty="0">
                <a:solidFill>
                  <a:srgbClr val="FF0000"/>
                </a:solidFill>
                <a:ea typeface="楷体_GB2312" pitchFamily="49" charset="-122"/>
              </a:rPr>
              <a:t>GetTop(S, </a:t>
            </a:r>
            <a:r>
              <a:rPr lang="en-US" altLang="zh-CN" b="1" dirty="0">
                <a:solidFill>
                  <a:srgbClr val="FF0000"/>
                </a:solidFill>
                <a:ea typeface="楷体_GB2312" pitchFamily="49" charset="-122"/>
              </a:rPr>
              <a:t>&amp;</a:t>
            </a:r>
            <a:r>
              <a:rPr lang="en-US" altLang="zh-CN" dirty="0">
                <a:solidFill>
                  <a:srgbClr val="FF0000"/>
                </a:solidFill>
                <a:ea typeface="楷体_GB2312" pitchFamily="49" charset="-122"/>
              </a:rPr>
              <a:t>e)</a:t>
            </a:r>
            <a:br>
              <a:rPr lang="en-US" altLang="zh-CN" dirty="0">
                <a:solidFill>
                  <a:srgbClr val="FF0000"/>
                </a:solidFill>
                <a:ea typeface="楷体_GB2312" pitchFamily="49" charset="-122"/>
              </a:rPr>
            </a:br>
            <a:r>
              <a:rPr lang="en-US" altLang="zh-CN" dirty="0">
                <a:solidFill>
                  <a:schemeClr val="tx1"/>
                </a:solidFill>
                <a:ea typeface="楷体_GB2312" pitchFamily="49" charset="-122"/>
              </a:rPr>
              <a:t>  </a:t>
            </a:r>
            <a:r>
              <a:rPr lang="zh-CN" altLang="en-US" dirty="0">
                <a:solidFill>
                  <a:srgbClr val="0000FF"/>
                </a:solidFill>
                <a:ea typeface="楷体_GB2312" pitchFamily="49" charset="-122"/>
              </a:rPr>
              <a:t>初始条件</a:t>
            </a:r>
            <a:r>
              <a:rPr lang="zh-CN" altLang="en-US" dirty="0">
                <a:solidFill>
                  <a:schemeClr val="tx1"/>
                </a:solidFill>
                <a:ea typeface="楷体_GB2312" pitchFamily="49" charset="-122"/>
              </a:rPr>
              <a:t>：栈 </a:t>
            </a:r>
            <a:r>
              <a:rPr lang="en-US" altLang="zh-CN" dirty="0">
                <a:solidFill>
                  <a:schemeClr val="tx1"/>
                </a:solidFill>
                <a:ea typeface="楷体_GB2312" pitchFamily="49" charset="-122"/>
              </a:rPr>
              <a:t>S </a:t>
            </a:r>
            <a:r>
              <a:rPr lang="zh-CN" altLang="en-US" dirty="0">
                <a:solidFill>
                  <a:schemeClr val="tx1"/>
                </a:solidFill>
                <a:ea typeface="楷体_GB2312" pitchFamily="49" charset="-122"/>
              </a:rPr>
              <a:t>已存在且非空。</a:t>
            </a:r>
            <a:r>
              <a:rPr lang="zh-CN" altLang="en-US" dirty="0">
                <a:solidFill>
                  <a:srgbClr val="0000FF"/>
                </a:solidFill>
                <a:ea typeface="楷体_GB2312" pitchFamily="49" charset="-122"/>
              </a:rPr>
              <a:t>操作结果</a:t>
            </a:r>
            <a:r>
              <a:rPr lang="zh-CN" altLang="en-US" dirty="0">
                <a:solidFill>
                  <a:schemeClr val="tx1"/>
                </a:solidFill>
                <a:ea typeface="楷体_GB2312" pitchFamily="49" charset="-122"/>
              </a:rPr>
              <a:t>：用 </a:t>
            </a:r>
            <a:r>
              <a:rPr lang="en-US" altLang="zh-CN" dirty="0">
                <a:solidFill>
                  <a:schemeClr val="tx1"/>
                </a:solidFill>
                <a:ea typeface="楷体_GB2312" pitchFamily="49" charset="-122"/>
              </a:rPr>
              <a:t>e </a:t>
            </a:r>
            <a:r>
              <a:rPr lang="zh-CN" altLang="en-US" dirty="0">
                <a:solidFill>
                  <a:schemeClr val="tx1"/>
                </a:solidFill>
                <a:ea typeface="楷体_GB2312" pitchFamily="49" charset="-122"/>
              </a:rPr>
              <a:t>返回 </a:t>
            </a:r>
            <a:r>
              <a:rPr lang="en-US" altLang="zh-CN" dirty="0">
                <a:solidFill>
                  <a:schemeClr val="tx1"/>
                </a:solidFill>
                <a:ea typeface="楷体_GB2312" pitchFamily="49" charset="-122"/>
              </a:rPr>
              <a:t>S </a:t>
            </a:r>
            <a:r>
              <a:rPr lang="zh-CN" altLang="en-US" dirty="0">
                <a:solidFill>
                  <a:schemeClr val="tx1"/>
                </a:solidFill>
                <a:ea typeface="楷体_GB2312" pitchFamily="49" charset="-122"/>
              </a:rPr>
              <a:t>的栈顶元素。</a:t>
            </a:r>
            <a:endParaRPr lang="zh-CN" altLang="en-US" dirty="0">
              <a:solidFill>
                <a:schemeClr val="tx1"/>
              </a:solidFill>
              <a:ea typeface="楷体_GB2312" pitchFamily="49" charset="-122"/>
            </a:endParaRPr>
          </a:p>
        </p:txBody>
      </p:sp>
      <p:sp>
        <p:nvSpPr>
          <p:cNvPr id="12291" name="AutoShape 4">
            <a:hlinkClick r:id="rId1" action="ppaction://hlinkshowjump?jump=lastslideviewed"/>
          </p:cNvPr>
          <p:cNvSpPr/>
          <p:nvPr/>
        </p:nvSpPr>
        <p:spPr>
          <a:xfrm>
            <a:off x="2487613" y="685800"/>
            <a:ext cx="179387" cy="179388"/>
          </a:xfrm>
          <a:prstGeom prst="actionButtonBlank">
            <a:avLst/>
          </a:prstGeom>
          <a:solidFill>
            <a:srgbClr val="800000"/>
          </a:solidFill>
          <a:ln w="9525" cap="flat" cmpd="sng">
            <a:solidFill>
              <a:srgbClr val="8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2292" name="Line 5"/>
          <p:cNvSpPr/>
          <p:nvPr/>
        </p:nvSpPr>
        <p:spPr>
          <a:xfrm>
            <a:off x="1066800" y="4495800"/>
            <a:ext cx="0" cy="1295400"/>
          </a:xfrm>
          <a:prstGeom prst="line">
            <a:avLst/>
          </a:prstGeom>
          <a:ln w="9525" cap="flat" cmpd="sng">
            <a:solidFill>
              <a:schemeClr val="tx1"/>
            </a:solidFill>
            <a:prstDash val="solid"/>
            <a:headEnd type="none" w="med" len="med"/>
            <a:tailEnd type="none" w="med" len="med"/>
          </a:ln>
        </p:spPr>
      </p:sp>
      <p:sp>
        <p:nvSpPr>
          <p:cNvPr id="12293" name="Line 6"/>
          <p:cNvSpPr/>
          <p:nvPr/>
        </p:nvSpPr>
        <p:spPr>
          <a:xfrm>
            <a:off x="1066800" y="4724400"/>
            <a:ext cx="5562600" cy="0"/>
          </a:xfrm>
          <a:prstGeom prst="line">
            <a:avLst/>
          </a:prstGeom>
          <a:ln w="9525" cap="flat" cmpd="sng">
            <a:solidFill>
              <a:schemeClr val="tx1"/>
            </a:solidFill>
            <a:prstDash val="solid"/>
            <a:headEnd type="none" w="med" len="med"/>
            <a:tailEnd type="none" w="med" len="med"/>
          </a:ln>
        </p:spPr>
      </p:sp>
      <p:sp>
        <p:nvSpPr>
          <p:cNvPr id="12294" name="Line 7"/>
          <p:cNvSpPr/>
          <p:nvPr/>
        </p:nvSpPr>
        <p:spPr>
          <a:xfrm>
            <a:off x="1066800" y="5562600"/>
            <a:ext cx="5562600" cy="0"/>
          </a:xfrm>
          <a:prstGeom prst="line">
            <a:avLst/>
          </a:prstGeom>
          <a:ln w="9525" cap="flat" cmpd="sng">
            <a:solidFill>
              <a:schemeClr val="tx1"/>
            </a:solidFill>
            <a:prstDash val="solid"/>
            <a:headEnd type="none" w="med" len="med"/>
            <a:tailEnd type="none" w="med" len="med"/>
          </a:ln>
        </p:spPr>
      </p:sp>
      <p:sp>
        <p:nvSpPr>
          <p:cNvPr id="12295" name="Text Box 8"/>
          <p:cNvSpPr txBox="1"/>
          <p:nvPr/>
        </p:nvSpPr>
        <p:spPr>
          <a:xfrm>
            <a:off x="1085850" y="4775200"/>
            <a:ext cx="590550" cy="711200"/>
          </a:xfrm>
          <a:prstGeom prst="rect">
            <a:avLst/>
          </a:prstGeom>
          <a:solidFill>
            <a:srgbClr val="FFFFCC"/>
          </a:solidFill>
          <a:ln w="9525" cap="flat" cmpd="sng">
            <a:solidFill>
              <a:srgbClr val="80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dirty="0">
                <a:solidFill>
                  <a:srgbClr val="FF0000"/>
                </a:solidFill>
              </a:rPr>
              <a:t>a</a:t>
            </a:r>
            <a:r>
              <a:rPr lang="en-US" altLang="zh-CN" sz="4000" baseline="-25000" dirty="0">
                <a:solidFill>
                  <a:srgbClr val="FF0000"/>
                </a:solidFill>
              </a:rPr>
              <a:t>1</a:t>
            </a:r>
            <a:endParaRPr lang="en-US" altLang="zh-CN" sz="4000" dirty="0"/>
          </a:p>
        </p:txBody>
      </p:sp>
      <p:sp>
        <p:nvSpPr>
          <p:cNvPr id="12296" name="Text Box 9"/>
          <p:cNvSpPr txBox="1"/>
          <p:nvPr/>
        </p:nvSpPr>
        <p:spPr>
          <a:xfrm>
            <a:off x="1695450" y="4775200"/>
            <a:ext cx="590550" cy="711200"/>
          </a:xfrm>
          <a:prstGeom prst="rect">
            <a:avLst/>
          </a:prstGeom>
          <a:solidFill>
            <a:srgbClr val="FFFFCC"/>
          </a:solidFill>
          <a:ln w="9525" cap="flat" cmpd="sng">
            <a:solidFill>
              <a:srgbClr val="80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dirty="0">
                <a:solidFill>
                  <a:srgbClr val="FF0000"/>
                </a:solidFill>
              </a:rPr>
              <a:t>a</a:t>
            </a:r>
            <a:r>
              <a:rPr lang="en-US" altLang="zh-CN" sz="4000" baseline="-25000" dirty="0">
                <a:solidFill>
                  <a:srgbClr val="FF0000"/>
                </a:solidFill>
              </a:rPr>
              <a:t>2</a:t>
            </a:r>
            <a:endParaRPr lang="en-US" altLang="zh-CN" sz="4000" dirty="0"/>
          </a:p>
        </p:txBody>
      </p:sp>
      <p:sp>
        <p:nvSpPr>
          <p:cNvPr id="12297" name="Text Box 10"/>
          <p:cNvSpPr txBox="1"/>
          <p:nvPr/>
        </p:nvSpPr>
        <p:spPr>
          <a:xfrm>
            <a:off x="4667250" y="4775200"/>
            <a:ext cx="590550" cy="711200"/>
          </a:xfrm>
          <a:prstGeom prst="rect">
            <a:avLst/>
          </a:prstGeom>
          <a:solidFill>
            <a:srgbClr val="FFFFCC"/>
          </a:solidFill>
          <a:ln w="9525" cap="flat" cmpd="sng">
            <a:solidFill>
              <a:srgbClr val="80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dirty="0">
                <a:solidFill>
                  <a:srgbClr val="FF0000"/>
                </a:solidFill>
              </a:rPr>
              <a:t>a</a:t>
            </a:r>
            <a:r>
              <a:rPr lang="en-US" altLang="zh-CN" sz="4000" baseline="-25000" dirty="0">
                <a:solidFill>
                  <a:srgbClr val="FF0000"/>
                </a:solidFill>
              </a:rPr>
              <a:t>n</a:t>
            </a:r>
            <a:endParaRPr lang="en-US" altLang="zh-CN" sz="4000" dirty="0"/>
          </a:p>
        </p:txBody>
      </p:sp>
      <p:sp>
        <p:nvSpPr>
          <p:cNvPr id="12298" name="Line 11"/>
          <p:cNvSpPr/>
          <p:nvPr/>
        </p:nvSpPr>
        <p:spPr>
          <a:xfrm flipV="1">
            <a:off x="4953000" y="5562600"/>
            <a:ext cx="0" cy="685800"/>
          </a:xfrm>
          <a:prstGeom prst="line">
            <a:avLst/>
          </a:prstGeom>
          <a:ln w="25400" cap="flat" cmpd="sng">
            <a:solidFill>
              <a:srgbClr val="FF0000"/>
            </a:solidFill>
            <a:prstDash val="solid"/>
            <a:headEnd type="none" w="med" len="med"/>
            <a:tailEnd type="triangle" w="med" len="lg"/>
          </a:ln>
        </p:spPr>
      </p:sp>
      <p:sp>
        <p:nvSpPr>
          <p:cNvPr id="12299" name="Text Box 12"/>
          <p:cNvSpPr txBox="1"/>
          <p:nvPr/>
        </p:nvSpPr>
        <p:spPr>
          <a:xfrm>
            <a:off x="2711450" y="4721225"/>
            <a:ext cx="1327150"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0000"/>
                </a:solidFill>
              </a:rPr>
              <a:t>… …</a:t>
            </a:r>
            <a:endParaRPr lang="en-US" altLang="zh-CN" sz="4000" dirty="0"/>
          </a:p>
        </p:txBody>
      </p:sp>
    </p:spTree>
  </p:cSld>
  <p:clrMapOvr>
    <a:masterClrMapping/>
  </p:clrMapOvr>
  <p:transition>
    <p:pull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a:xfrm>
            <a:off x="685800" y="2514600"/>
            <a:ext cx="7772400" cy="1143000"/>
          </a:xfrm>
          <a:ln/>
        </p:spPr>
        <p:txBody>
          <a:bodyPr vert="horz" wrap="square" lIns="91440" tIns="45720" rIns="91440" bIns="45720" anchor="ctr"/>
          <a:p>
            <a:pPr eaLnBrk="1" hangingPunct="1">
              <a:lnSpc>
                <a:spcPct val="120000"/>
              </a:lnSpc>
            </a:pPr>
            <a:r>
              <a:rPr lang="en-US" altLang="zh-CN" dirty="0">
                <a:solidFill>
                  <a:schemeClr val="tx1"/>
                </a:solidFill>
                <a:ea typeface="楷体_GB2312" pitchFamily="49" charset="-122"/>
              </a:rPr>
              <a:t>  </a:t>
            </a:r>
            <a:r>
              <a:rPr lang="en-US" altLang="zh-CN" dirty="0">
                <a:solidFill>
                  <a:srgbClr val="FF0000"/>
                </a:solidFill>
                <a:ea typeface="楷体_GB2312" pitchFamily="49" charset="-122"/>
              </a:rPr>
              <a:t>ClearStack(</a:t>
            </a:r>
            <a:r>
              <a:rPr lang="en-US" altLang="zh-CN" b="1" dirty="0">
                <a:solidFill>
                  <a:srgbClr val="FF0000"/>
                </a:solidFill>
                <a:ea typeface="楷体_GB2312" pitchFamily="49" charset="-122"/>
              </a:rPr>
              <a:t>&amp;</a:t>
            </a:r>
            <a:r>
              <a:rPr lang="en-US" altLang="zh-CN" dirty="0">
                <a:solidFill>
                  <a:srgbClr val="FF0000"/>
                </a:solidFill>
                <a:ea typeface="楷体_GB2312" pitchFamily="49" charset="-122"/>
              </a:rPr>
              <a:t>S)</a:t>
            </a:r>
            <a:br>
              <a:rPr lang="en-US" altLang="zh-CN" dirty="0">
                <a:solidFill>
                  <a:srgbClr val="FF0000"/>
                </a:solidFill>
                <a:ea typeface="楷体_GB2312" pitchFamily="49" charset="-122"/>
              </a:rPr>
            </a:br>
            <a:r>
              <a:rPr lang="zh-CN" altLang="en-US" dirty="0">
                <a:solidFill>
                  <a:srgbClr val="0000FF"/>
                </a:solidFill>
                <a:ea typeface="楷体_GB2312" pitchFamily="49" charset="-122"/>
              </a:rPr>
              <a:t>初始条件</a:t>
            </a:r>
            <a:r>
              <a:rPr lang="zh-CN" altLang="en-US" dirty="0">
                <a:solidFill>
                  <a:schemeClr val="tx1"/>
                </a:solidFill>
                <a:ea typeface="楷体_GB2312" pitchFamily="49" charset="-122"/>
              </a:rPr>
              <a:t>：栈 </a:t>
            </a:r>
            <a:r>
              <a:rPr lang="en-US" altLang="zh-CN" dirty="0">
                <a:solidFill>
                  <a:schemeClr val="tx1"/>
                </a:solidFill>
                <a:ea typeface="楷体_GB2312" pitchFamily="49" charset="-122"/>
              </a:rPr>
              <a:t>S </a:t>
            </a:r>
            <a:r>
              <a:rPr lang="zh-CN" altLang="en-US" dirty="0">
                <a:solidFill>
                  <a:schemeClr val="tx1"/>
                </a:solidFill>
                <a:ea typeface="楷体_GB2312" pitchFamily="49" charset="-122"/>
              </a:rPr>
              <a:t>已存在。</a:t>
            </a:r>
            <a:br>
              <a:rPr lang="zh-CN" altLang="en-US" dirty="0">
                <a:solidFill>
                  <a:schemeClr val="tx1"/>
                </a:solidFill>
                <a:ea typeface="楷体_GB2312" pitchFamily="49" charset="-122"/>
              </a:rPr>
            </a:br>
            <a:r>
              <a:rPr lang="zh-CN" altLang="en-US" dirty="0">
                <a:solidFill>
                  <a:schemeClr val="tx1"/>
                </a:solidFill>
                <a:ea typeface="楷体_GB2312" pitchFamily="49" charset="-122"/>
              </a:rPr>
              <a:t>    </a:t>
            </a:r>
            <a:r>
              <a:rPr lang="zh-CN" altLang="en-US" dirty="0">
                <a:solidFill>
                  <a:srgbClr val="0000FF"/>
                </a:solidFill>
                <a:ea typeface="楷体_GB2312" pitchFamily="49" charset="-122"/>
              </a:rPr>
              <a:t>操作结果</a:t>
            </a:r>
            <a:r>
              <a:rPr lang="zh-CN" altLang="en-US" dirty="0">
                <a:solidFill>
                  <a:schemeClr val="tx1"/>
                </a:solidFill>
                <a:ea typeface="楷体_GB2312" pitchFamily="49" charset="-122"/>
              </a:rPr>
              <a:t>：将 </a:t>
            </a:r>
            <a:r>
              <a:rPr lang="en-US" altLang="zh-CN" dirty="0">
                <a:solidFill>
                  <a:schemeClr val="tx1"/>
                </a:solidFill>
                <a:ea typeface="楷体_GB2312" pitchFamily="49" charset="-122"/>
              </a:rPr>
              <a:t>S </a:t>
            </a:r>
            <a:r>
              <a:rPr lang="zh-CN" altLang="en-US" dirty="0">
                <a:solidFill>
                  <a:schemeClr val="tx1"/>
                </a:solidFill>
                <a:ea typeface="楷体_GB2312" pitchFamily="49" charset="-122"/>
              </a:rPr>
              <a:t>清为空栈。</a:t>
            </a:r>
            <a:br>
              <a:rPr lang="zh-CN" altLang="en-US" dirty="0">
                <a:solidFill>
                  <a:schemeClr val="tx1"/>
                </a:solidFill>
                <a:ea typeface="楷体_GB2312" pitchFamily="49" charset="-122"/>
              </a:rPr>
            </a:br>
            <a:endParaRPr lang="zh-CN" altLang="en-US" dirty="0">
              <a:solidFill>
                <a:schemeClr val="tx1"/>
              </a:solidFill>
              <a:ea typeface="楷体_GB2312" pitchFamily="49" charset="-122"/>
            </a:endParaRPr>
          </a:p>
        </p:txBody>
      </p:sp>
      <p:sp>
        <p:nvSpPr>
          <p:cNvPr id="13315" name="AutoShape 5">
            <a:hlinkClick r:id="rId1" action="ppaction://hlinkshowjump?jump=lastslideviewed"/>
          </p:cNvPr>
          <p:cNvSpPr/>
          <p:nvPr/>
        </p:nvSpPr>
        <p:spPr>
          <a:xfrm>
            <a:off x="2209800" y="1524000"/>
            <a:ext cx="179388" cy="179388"/>
          </a:xfrm>
          <a:prstGeom prst="actionButtonBlank">
            <a:avLst/>
          </a:prstGeom>
          <a:solidFill>
            <a:srgbClr val="800000"/>
          </a:solidFill>
          <a:ln w="9525" cap="flat" cmpd="sng">
            <a:solidFill>
              <a:srgbClr val="8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pull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xfrm>
            <a:off x="228600" y="2057400"/>
            <a:ext cx="7772400" cy="1143000"/>
          </a:xfrm>
          <a:ln/>
        </p:spPr>
        <p:txBody>
          <a:bodyPr vert="horz" wrap="square" lIns="91440" tIns="45720" rIns="91440" bIns="45720" anchor="ctr"/>
          <a:p>
            <a:pPr eaLnBrk="1" hangingPunct="1">
              <a:lnSpc>
                <a:spcPct val="120000"/>
              </a:lnSpc>
            </a:pPr>
            <a:r>
              <a:rPr lang="en-US" altLang="zh-CN" dirty="0">
                <a:solidFill>
                  <a:srgbClr val="FF0000"/>
                </a:solidFill>
                <a:ea typeface="楷体_GB2312" pitchFamily="49" charset="-122"/>
              </a:rPr>
              <a:t>Push(</a:t>
            </a:r>
            <a:r>
              <a:rPr lang="en-US" altLang="zh-CN" b="1" dirty="0">
                <a:solidFill>
                  <a:srgbClr val="FF0000"/>
                </a:solidFill>
                <a:ea typeface="楷体_GB2312" pitchFamily="49" charset="-122"/>
              </a:rPr>
              <a:t>&amp;</a:t>
            </a:r>
            <a:r>
              <a:rPr lang="en-US" altLang="zh-CN" dirty="0">
                <a:solidFill>
                  <a:srgbClr val="FF0000"/>
                </a:solidFill>
                <a:ea typeface="楷体_GB2312" pitchFamily="49" charset="-122"/>
              </a:rPr>
              <a:t>S, e)</a:t>
            </a:r>
            <a:br>
              <a:rPr lang="en-US" altLang="zh-CN" dirty="0">
                <a:solidFill>
                  <a:srgbClr val="FF0000"/>
                </a:solidFill>
                <a:ea typeface="楷体_GB2312" pitchFamily="49" charset="-122"/>
              </a:rPr>
            </a:br>
            <a:r>
              <a:rPr lang="en-US" altLang="zh-CN" dirty="0">
                <a:solidFill>
                  <a:srgbClr val="FF0000"/>
                </a:solidFill>
                <a:ea typeface="楷体_GB2312" pitchFamily="49" charset="-122"/>
              </a:rPr>
              <a:t> </a:t>
            </a:r>
            <a:r>
              <a:rPr lang="zh-CN" altLang="en-US" dirty="0">
                <a:solidFill>
                  <a:srgbClr val="0000FF"/>
                </a:solidFill>
                <a:ea typeface="楷体_GB2312" pitchFamily="49" charset="-122"/>
              </a:rPr>
              <a:t>初始条件</a:t>
            </a:r>
            <a:r>
              <a:rPr lang="zh-CN" altLang="en-US" dirty="0">
                <a:solidFill>
                  <a:schemeClr val="tx1"/>
                </a:solidFill>
                <a:ea typeface="楷体_GB2312" pitchFamily="49" charset="-122"/>
              </a:rPr>
              <a:t>：栈 </a:t>
            </a:r>
            <a:r>
              <a:rPr lang="en-US" altLang="zh-CN" dirty="0">
                <a:solidFill>
                  <a:schemeClr val="tx1"/>
                </a:solidFill>
                <a:ea typeface="楷体_GB2312" pitchFamily="49" charset="-122"/>
              </a:rPr>
              <a:t>S </a:t>
            </a:r>
            <a:r>
              <a:rPr lang="zh-CN" altLang="en-US" dirty="0">
                <a:solidFill>
                  <a:schemeClr val="tx1"/>
                </a:solidFill>
                <a:ea typeface="楷体_GB2312" pitchFamily="49" charset="-122"/>
              </a:rPr>
              <a:t>已存在。</a:t>
            </a:r>
            <a:br>
              <a:rPr lang="zh-CN" altLang="en-US" dirty="0">
                <a:solidFill>
                  <a:schemeClr val="tx1"/>
                </a:solidFill>
                <a:ea typeface="楷体_GB2312" pitchFamily="49" charset="-122"/>
              </a:rPr>
            </a:br>
            <a:r>
              <a:rPr lang="zh-CN" altLang="en-US" dirty="0">
                <a:solidFill>
                  <a:schemeClr val="tx1"/>
                </a:solidFill>
                <a:ea typeface="楷体_GB2312" pitchFamily="49" charset="-122"/>
              </a:rPr>
              <a:t>     </a:t>
            </a:r>
            <a:r>
              <a:rPr lang="zh-CN" altLang="en-US" dirty="0">
                <a:solidFill>
                  <a:srgbClr val="0000FF"/>
                </a:solidFill>
                <a:ea typeface="楷体_GB2312" pitchFamily="49" charset="-122"/>
              </a:rPr>
              <a:t>操作结果</a:t>
            </a:r>
            <a:r>
              <a:rPr lang="zh-CN" altLang="en-US" dirty="0">
                <a:solidFill>
                  <a:schemeClr val="tx1"/>
                </a:solidFill>
                <a:ea typeface="楷体_GB2312" pitchFamily="49" charset="-122"/>
              </a:rPr>
              <a:t>：插入元素 </a:t>
            </a:r>
            <a:r>
              <a:rPr lang="en-US" altLang="zh-CN" dirty="0">
                <a:solidFill>
                  <a:schemeClr val="tx1"/>
                </a:solidFill>
                <a:ea typeface="楷体_GB2312" pitchFamily="49" charset="-122"/>
              </a:rPr>
              <a:t>e </a:t>
            </a:r>
            <a:r>
              <a:rPr lang="zh-CN" altLang="en-US" dirty="0">
                <a:solidFill>
                  <a:schemeClr val="tx1"/>
                </a:solidFill>
                <a:ea typeface="楷体_GB2312" pitchFamily="49" charset="-122"/>
              </a:rPr>
              <a:t>为新的栈顶元素。</a:t>
            </a:r>
            <a:br>
              <a:rPr lang="zh-CN" altLang="en-US" dirty="0">
                <a:solidFill>
                  <a:schemeClr val="tx1"/>
                </a:solidFill>
                <a:ea typeface="楷体_GB2312" pitchFamily="49" charset="-122"/>
              </a:rPr>
            </a:br>
            <a:endParaRPr lang="zh-CN" altLang="en-US" dirty="0">
              <a:solidFill>
                <a:schemeClr val="tx1"/>
              </a:solidFill>
              <a:ea typeface="楷体_GB2312" pitchFamily="49" charset="-122"/>
            </a:endParaRPr>
          </a:p>
        </p:txBody>
      </p:sp>
      <p:sp>
        <p:nvSpPr>
          <p:cNvPr id="14339" name="AutoShape 4">
            <a:hlinkClick r:id="rId1" action="ppaction://hlinkshowjump?jump=lastslideviewed"/>
          </p:cNvPr>
          <p:cNvSpPr/>
          <p:nvPr/>
        </p:nvSpPr>
        <p:spPr>
          <a:xfrm>
            <a:off x="2362200" y="609600"/>
            <a:ext cx="179388" cy="179388"/>
          </a:xfrm>
          <a:prstGeom prst="actionButtonBlank">
            <a:avLst/>
          </a:prstGeom>
          <a:solidFill>
            <a:srgbClr val="800000"/>
          </a:solidFill>
          <a:ln w="9525" cap="flat" cmpd="sng">
            <a:solidFill>
              <a:srgbClr val="8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4340" name="Line 5"/>
          <p:cNvSpPr/>
          <p:nvPr/>
        </p:nvSpPr>
        <p:spPr>
          <a:xfrm>
            <a:off x="1066800" y="4495800"/>
            <a:ext cx="0" cy="1295400"/>
          </a:xfrm>
          <a:prstGeom prst="line">
            <a:avLst/>
          </a:prstGeom>
          <a:ln w="9525" cap="flat" cmpd="sng">
            <a:solidFill>
              <a:schemeClr val="tx1"/>
            </a:solidFill>
            <a:prstDash val="solid"/>
            <a:headEnd type="none" w="med" len="med"/>
            <a:tailEnd type="none" w="med" len="med"/>
          </a:ln>
        </p:spPr>
      </p:sp>
      <p:sp>
        <p:nvSpPr>
          <p:cNvPr id="14341" name="Line 6"/>
          <p:cNvSpPr/>
          <p:nvPr/>
        </p:nvSpPr>
        <p:spPr>
          <a:xfrm>
            <a:off x="1066800" y="4724400"/>
            <a:ext cx="5562600" cy="0"/>
          </a:xfrm>
          <a:prstGeom prst="line">
            <a:avLst/>
          </a:prstGeom>
          <a:ln w="9525" cap="flat" cmpd="sng">
            <a:solidFill>
              <a:schemeClr val="tx1"/>
            </a:solidFill>
            <a:prstDash val="solid"/>
            <a:headEnd type="none" w="med" len="med"/>
            <a:tailEnd type="none" w="med" len="med"/>
          </a:ln>
        </p:spPr>
      </p:sp>
      <p:sp>
        <p:nvSpPr>
          <p:cNvPr id="14342" name="Line 7"/>
          <p:cNvSpPr/>
          <p:nvPr/>
        </p:nvSpPr>
        <p:spPr>
          <a:xfrm>
            <a:off x="1066800" y="5562600"/>
            <a:ext cx="5562600" cy="0"/>
          </a:xfrm>
          <a:prstGeom prst="line">
            <a:avLst/>
          </a:prstGeom>
          <a:ln w="9525" cap="flat" cmpd="sng">
            <a:solidFill>
              <a:schemeClr val="tx1"/>
            </a:solidFill>
            <a:prstDash val="solid"/>
            <a:headEnd type="none" w="med" len="med"/>
            <a:tailEnd type="none" w="med" len="med"/>
          </a:ln>
        </p:spPr>
      </p:sp>
      <p:sp>
        <p:nvSpPr>
          <p:cNvPr id="14343" name="Text Box 8"/>
          <p:cNvSpPr txBox="1"/>
          <p:nvPr/>
        </p:nvSpPr>
        <p:spPr>
          <a:xfrm>
            <a:off x="1085850" y="4775200"/>
            <a:ext cx="590550" cy="711200"/>
          </a:xfrm>
          <a:prstGeom prst="rect">
            <a:avLst/>
          </a:prstGeom>
          <a:solidFill>
            <a:srgbClr val="FFFFCC"/>
          </a:solidFill>
          <a:ln w="9525" cap="flat" cmpd="sng">
            <a:solidFill>
              <a:srgbClr val="80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dirty="0">
                <a:solidFill>
                  <a:srgbClr val="FF0000"/>
                </a:solidFill>
              </a:rPr>
              <a:t>a</a:t>
            </a:r>
            <a:r>
              <a:rPr lang="en-US" altLang="zh-CN" sz="4000" baseline="-25000" dirty="0">
                <a:solidFill>
                  <a:srgbClr val="FF0000"/>
                </a:solidFill>
              </a:rPr>
              <a:t>1</a:t>
            </a:r>
            <a:endParaRPr lang="en-US" altLang="zh-CN" sz="4000" dirty="0"/>
          </a:p>
        </p:txBody>
      </p:sp>
      <p:sp>
        <p:nvSpPr>
          <p:cNvPr id="14344" name="Text Box 9"/>
          <p:cNvSpPr txBox="1"/>
          <p:nvPr/>
        </p:nvSpPr>
        <p:spPr>
          <a:xfrm>
            <a:off x="1695450" y="4775200"/>
            <a:ext cx="590550" cy="711200"/>
          </a:xfrm>
          <a:prstGeom prst="rect">
            <a:avLst/>
          </a:prstGeom>
          <a:solidFill>
            <a:srgbClr val="FFFFCC"/>
          </a:solidFill>
          <a:ln w="9525" cap="flat" cmpd="sng">
            <a:solidFill>
              <a:srgbClr val="80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dirty="0">
                <a:solidFill>
                  <a:srgbClr val="FF0000"/>
                </a:solidFill>
              </a:rPr>
              <a:t>a</a:t>
            </a:r>
            <a:r>
              <a:rPr lang="en-US" altLang="zh-CN" sz="4000" baseline="-25000" dirty="0">
                <a:solidFill>
                  <a:srgbClr val="FF0000"/>
                </a:solidFill>
              </a:rPr>
              <a:t>2</a:t>
            </a:r>
            <a:endParaRPr lang="en-US" altLang="zh-CN" sz="4000" dirty="0"/>
          </a:p>
        </p:txBody>
      </p:sp>
      <p:sp>
        <p:nvSpPr>
          <p:cNvPr id="14345" name="Text Box 10"/>
          <p:cNvSpPr txBox="1"/>
          <p:nvPr/>
        </p:nvSpPr>
        <p:spPr>
          <a:xfrm>
            <a:off x="4667250" y="4775200"/>
            <a:ext cx="590550" cy="711200"/>
          </a:xfrm>
          <a:prstGeom prst="rect">
            <a:avLst/>
          </a:prstGeom>
          <a:solidFill>
            <a:srgbClr val="FFFFCC"/>
          </a:solidFill>
          <a:ln w="9525" cap="flat" cmpd="sng">
            <a:solidFill>
              <a:srgbClr val="80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dirty="0">
                <a:solidFill>
                  <a:srgbClr val="FF0000"/>
                </a:solidFill>
              </a:rPr>
              <a:t>a</a:t>
            </a:r>
            <a:r>
              <a:rPr lang="en-US" altLang="zh-CN" sz="4000" baseline="-25000" dirty="0">
                <a:solidFill>
                  <a:srgbClr val="FF0000"/>
                </a:solidFill>
              </a:rPr>
              <a:t>n</a:t>
            </a:r>
            <a:endParaRPr lang="en-US" altLang="zh-CN" sz="4000" dirty="0"/>
          </a:p>
        </p:txBody>
      </p:sp>
      <p:sp>
        <p:nvSpPr>
          <p:cNvPr id="13323" name="Line 11"/>
          <p:cNvSpPr/>
          <p:nvPr/>
        </p:nvSpPr>
        <p:spPr>
          <a:xfrm flipV="1">
            <a:off x="5562600" y="5562600"/>
            <a:ext cx="0" cy="685800"/>
          </a:xfrm>
          <a:prstGeom prst="line">
            <a:avLst/>
          </a:prstGeom>
          <a:ln w="25400" cap="flat" cmpd="sng">
            <a:solidFill>
              <a:srgbClr val="FF0000"/>
            </a:solidFill>
            <a:prstDash val="solid"/>
            <a:headEnd type="none" w="med" len="med"/>
            <a:tailEnd type="triangle" w="med" len="lg"/>
          </a:ln>
        </p:spPr>
      </p:sp>
      <p:sp>
        <p:nvSpPr>
          <p:cNvPr id="13324" name="Text Box 12"/>
          <p:cNvSpPr txBox="1"/>
          <p:nvPr/>
        </p:nvSpPr>
        <p:spPr>
          <a:xfrm>
            <a:off x="5292725" y="4775200"/>
            <a:ext cx="546100" cy="711200"/>
          </a:xfrm>
          <a:prstGeom prst="rect">
            <a:avLst/>
          </a:prstGeom>
          <a:solidFill>
            <a:srgbClr val="FFFFCC"/>
          </a:solidFill>
          <a:ln w="9525" cap="flat" cmpd="sng">
            <a:solidFill>
              <a:srgbClr val="80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dirty="0">
                <a:solidFill>
                  <a:srgbClr val="FF0000"/>
                </a:solidFill>
              </a:rPr>
              <a:t>e </a:t>
            </a:r>
            <a:endParaRPr lang="en-US" altLang="zh-CN" sz="4000" dirty="0"/>
          </a:p>
        </p:txBody>
      </p:sp>
      <p:sp>
        <p:nvSpPr>
          <p:cNvPr id="14348" name="Text Box 13"/>
          <p:cNvSpPr txBox="1"/>
          <p:nvPr/>
        </p:nvSpPr>
        <p:spPr>
          <a:xfrm>
            <a:off x="2711450" y="4721225"/>
            <a:ext cx="1327150"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0000"/>
                </a:solidFill>
              </a:rPr>
              <a:t>… …</a:t>
            </a:r>
            <a:endParaRPr lang="en-US" altLang="zh-CN" sz="4000" dirty="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324"/>
                                        </p:tgtEl>
                                        <p:attrNameLst>
                                          <p:attrName>style.visibility</p:attrName>
                                        </p:attrNameLst>
                                      </p:cBhvr>
                                      <p:to>
                                        <p:strVal val="visible"/>
                                      </p:to>
                                    </p:set>
                                    <p:anim calcmode="lin" valueType="num">
                                      <p:cBhvr additive="base">
                                        <p:cTn id="7" dur="500" fill="hold"/>
                                        <p:tgtEl>
                                          <p:spTgt spid="13324"/>
                                        </p:tgtEl>
                                        <p:attrNameLst>
                                          <p:attrName>ppt_x</p:attrName>
                                        </p:attrNameLst>
                                      </p:cBhvr>
                                      <p:tavLst>
                                        <p:tav tm="0">
                                          <p:val>
                                            <p:strVal val="1+#ppt_w/2"/>
                                          </p:val>
                                        </p:tav>
                                        <p:tav tm="100000">
                                          <p:val>
                                            <p:strVal val="#ppt_x"/>
                                          </p:val>
                                        </p:tav>
                                      </p:tavLst>
                                    </p:anim>
                                    <p:anim calcmode="lin" valueType="num">
                                      <p:cBhvr additive="base">
                                        <p:cTn id="8" dur="500" fill="hold"/>
                                        <p:tgtEl>
                                          <p:spTgt spid="133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3323"/>
                                        </p:tgtEl>
                                        <p:attrNameLst>
                                          <p:attrName>style.visibility</p:attrName>
                                        </p:attrNameLst>
                                      </p:cBhvr>
                                      <p:to>
                                        <p:strVal val="visible"/>
                                      </p:to>
                                    </p:set>
                                    <p:anim calcmode="lin" valueType="num">
                                      <p:cBhvr additive="base">
                                        <p:cTn id="12" dur="500" fill="hold"/>
                                        <p:tgtEl>
                                          <p:spTgt spid="13323"/>
                                        </p:tgtEl>
                                        <p:attrNameLst>
                                          <p:attrName>ppt_x</p:attrName>
                                        </p:attrNameLst>
                                      </p:cBhvr>
                                      <p:tavLst>
                                        <p:tav tm="0">
                                          <p:val>
                                            <p:strVal val="1+#ppt_w/2"/>
                                          </p:val>
                                        </p:tav>
                                        <p:tav tm="100000">
                                          <p:val>
                                            <p:strVal val="#ppt_x"/>
                                          </p:val>
                                        </p:tav>
                                      </p:tavLst>
                                    </p:anim>
                                    <p:anim calcmode="lin" valueType="num">
                                      <p:cBhvr additive="base">
                                        <p:cTn id="13" dur="500" fill="hold"/>
                                        <p:tgtEl>
                                          <p:spTgt spid="133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a:xfrm>
            <a:off x="685800" y="838200"/>
            <a:ext cx="7772400" cy="2819400"/>
          </a:xfrm>
          <a:ln/>
        </p:spPr>
        <p:txBody>
          <a:bodyPr vert="horz" wrap="square" lIns="91440" tIns="45720" rIns="91440" bIns="45720" anchor="ctr"/>
          <a:p>
            <a:pPr eaLnBrk="1" hangingPunct="1">
              <a:lnSpc>
                <a:spcPct val="120000"/>
              </a:lnSpc>
            </a:pPr>
            <a:r>
              <a:rPr lang="en-US" altLang="zh-CN" dirty="0">
                <a:solidFill>
                  <a:srgbClr val="FF0000"/>
                </a:solidFill>
                <a:ea typeface="楷体_GB2312" pitchFamily="49" charset="-122"/>
              </a:rPr>
              <a:t>Pop(</a:t>
            </a:r>
            <a:r>
              <a:rPr lang="en-US" altLang="zh-CN" b="1" dirty="0">
                <a:solidFill>
                  <a:srgbClr val="FF0000"/>
                </a:solidFill>
                <a:ea typeface="楷体_GB2312" pitchFamily="49" charset="-122"/>
              </a:rPr>
              <a:t>&amp;</a:t>
            </a:r>
            <a:r>
              <a:rPr lang="en-US" altLang="zh-CN" dirty="0">
                <a:solidFill>
                  <a:srgbClr val="FF0000"/>
                </a:solidFill>
                <a:ea typeface="楷体_GB2312" pitchFamily="49" charset="-122"/>
              </a:rPr>
              <a:t>S, </a:t>
            </a:r>
            <a:r>
              <a:rPr lang="en-US" altLang="zh-CN" b="1" dirty="0">
                <a:solidFill>
                  <a:srgbClr val="FF0000"/>
                </a:solidFill>
                <a:ea typeface="楷体_GB2312" pitchFamily="49" charset="-122"/>
              </a:rPr>
              <a:t>&amp;</a:t>
            </a:r>
            <a:r>
              <a:rPr lang="en-US" altLang="zh-CN" dirty="0">
                <a:solidFill>
                  <a:srgbClr val="FF0000"/>
                </a:solidFill>
                <a:ea typeface="楷体_GB2312" pitchFamily="49" charset="-122"/>
              </a:rPr>
              <a:t>e)</a:t>
            </a:r>
            <a:br>
              <a:rPr lang="en-US" altLang="zh-CN" dirty="0">
                <a:solidFill>
                  <a:srgbClr val="FF0000"/>
                </a:solidFill>
                <a:ea typeface="楷体_GB2312" pitchFamily="49" charset="-122"/>
              </a:rPr>
            </a:br>
            <a:r>
              <a:rPr lang="en-US" altLang="zh-CN" dirty="0">
                <a:solidFill>
                  <a:schemeClr val="tx1"/>
                </a:solidFill>
                <a:ea typeface="楷体_GB2312" pitchFamily="49" charset="-122"/>
              </a:rPr>
              <a:t>  </a:t>
            </a:r>
            <a:r>
              <a:rPr lang="zh-CN" altLang="en-US" dirty="0">
                <a:solidFill>
                  <a:srgbClr val="0000FF"/>
                </a:solidFill>
                <a:ea typeface="楷体_GB2312" pitchFamily="49" charset="-122"/>
              </a:rPr>
              <a:t>初始条件</a:t>
            </a:r>
            <a:r>
              <a:rPr lang="zh-CN" altLang="en-US" dirty="0">
                <a:solidFill>
                  <a:schemeClr val="tx1"/>
                </a:solidFill>
                <a:ea typeface="楷体_GB2312" pitchFamily="49" charset="-122"/>
              </a:rPr>
              <a:t>：栈 </a:t>
            </a:r>
            <a:r>
              <a:rPr lang="en-US" altLang="zh-CN" dirty="0">
                <a:solidFill>
                  <a:schemeClr val="tx1"/>
                </a:solidFill>
                <a:ea typeface="楷体_GB2312" pitchFamily="49" charset="-122"/>
              </a:rPr>
              <a:t>S </a:t>
            </a:r>
            <a:r>
              <a:rPr lang="zh-CN" altLang="en-US" dirty="0">
                <a:solidFill>
                  <a:schemeClr val="tx1"/>
                </a:solidFill>
                <a:ea typeface="楷体_GB2312" pitchFamily="49" charset="-122"/>
              </a:rPr>
              <a:t>已存在且非空。</a:t>
            </a:r>
            <a:br>
              <a:rPr lang="zh-CN" altLang="en-US" dirty="0">
                <a:solidFill>
                  <a:schemeClr val="tx1"/>
                </a:solidFill>
                <a:ea typeface="楷体_GB2312" pitchFamily="49" charset="-122"/>
              </a:rPr>
            </a:br>
            <a:r>
              <a:rPr lang="zh-CN" altLang="en-US" dirty="0">
                <a:solidFill>
                  <a:schemeClr val="tx1"/>
                </a:solidFill>
                <a:ea typeface="楷体_GB2312" pitchFamily="49" charset="-122"/>
              </a:rPr>
              <a:t>  </a:t>
            </a:r>
            <a:r>
              <a:rPr lang="zh-CN" altLang="en-US" dirty="0">
                <a:solidFill>
                  <a:srgbClr val="0000FF"/>
                </a:solidFill>
                <a:ea typeface="楷体_GB2312" pitchFamily="49" charset="-122"/>
              </a:rPr>
              <a:t>操作结果</a:t>
            </a:r>
            <a:r>
              <a:rPr lang="zh-CN" altLang="en-US" dirty="0">
                <a:solidFill>
                  <a:schemeClr val="tx1"/>
                </a:solidFill>
                <a:ea typeface="楷体_GB2312" pitchFamily="49" charset="-122"/>
              </a:rPr>
              <a:t>：删除 </a:t>
            </a:r>
            <a:r>
              <a:rPr lang="en-US" altLang="zh-CN" dirty="0">
                <a:solidFill>
                  <a:schemeClr val="tx1"/>
                </a:solidFill>
                <a:ea typeface="楷体_GB2312" pitchFamily="49" charset="-122"/>
              </a:rPr>
              <a:t>S </a:t>
            </a:r>
            <a:r>
              <a:rPr lang="zh-CN" altLang="en-US" dirty="0">
                <a:solidFill>
                  <a:schemeClr val="tx1"/>
                </a:solidFill>
                <a:ea typeface="楷体_GB2312" pitchFamily="49" charset="-122"/>
              </a:rPr>
              <a:t>的栈顶元素，并用 </a:t>
            </a:r>
            <a:r>
              <a:rPr lang="en-US" altLang="zh-CN" dirty="0">
                <a:solidFill>
                  <a:schemeClr val="tx1"/>
                </a:solidFill>
                <a:ea typeface="楷体_GB2312" pitchFamily="49" charset="-122"/>
              </a:rPr>
              <a:t>e </a:t>
            </a:r>
            <a:r>
              <a:rPr lang="zh-CN" altLang="en-US" dirty="0">
                <a:solidFill>
                  <a:schemeClr val="tx1"/>
                </a:solidFill>
                <a:ea typeface="楷体_GB2312" pitchFamily="49" charset="-122"/>
              </a:rPr>
              <a:t>返回其值。</a:t>
            </a:r>
            <a:endParaRPr lang="zh-CN" altLang="en-US" dirty="0">
              <a:solidFill>
                <a:schemeClr val="tx1"/>
              </a:solidFill>
              <a:ea typeface="楷体_GB2312" pitchFamily="49" charset="-122"/>
            </a:endParaRPr>
          </a:p>
        </p:txBody>
      </p:sp>
      <p:sp>
        <p:nvSpPr>
          <p:cNvPr id="15363" name="AutoShape 4">
            <a:hlinkClick r:id="rId1" action="ppaction://hlinkshowjump?jump=lastslideviewed"/>
          </p:cNvPr>
          <p:cNvSpPr/>
          <p:nvPr/>
        </p:nvSpPr>
        <p:spPr>
          <a:xfrm>
            <a:off x="2563813" y="685800"/>
            <a:ext cx="179387" cy="179388"/>
          </a:xfrm>
          <a:prstGeom prst="actionButtonBlank">
            <a:avLst/>
          </a:prstGeom>
          <a:solidFill>
            <a:srgbClr val="800000"/>
          </a:solidFill>
          <a:ln w="9525" cap="flat" cmpd="sng">
            <a:solidFill>
              <a:srgbClr val="8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5364" name="Line 7"/>
          <p:cNvSpPr/>
          <p:nvPr/>
        </p:nvSpPr>
        <p:spPr>
          <a:xfrm>
            <a:off x="1066800" y="4495800"/>
            <a:ext cx="0" cy="1295400"/>
          </a:xfrm>
          <a:prstGeom prst="line">
            <a:avLst/>
          </a:prstGeom>
          <a:ln w="9525" cap="flat" cmpd="sng">
            <a:solidFill>
              <a:schemeClr val="tx1"/>
            </a:solidFill>
            <a:prstDash val="solid"/>
            <a:headEnd type="none" w="med" len="med"/>
            <a:tailEnd type="none" w="med" len="med"/>
          </a:ln>
        </p:spPr>
      </p:sp>
      <p:sp>
        <p:nvSpPr>
          <p:cNvPr id="15365" name="Line 8"/>
          <p:cNvSpPr/>
          <p:nvPr/>
        </p:nvSpPr>
        <p:spPr>
          <a:xfrm>
            <a:off x="1066800" y="4724400"/>
            <a:ext cx="5562600" cy="0"/>
          </a:xfrm>
          <a:prstGeom prst="line">
            <a:avLst/>
          </a:prstGeom>
          <a:ln w="9525" cap="flat" cmpd="sng">
            <a:solidFill>
              <a:schemeClr val="tx1"/>
            </a:solidFill>
            <a:prstDash val="solid"/>
            <a:headEnd type="none" w="med" len="med"/>
            <a:tailEnd type="none" w="med" len="med"/>
          </a:ln>
        </p:spPr>
      </p:sp>
      <p:sp>
        <p:nvSpPr>
          <p:cNvPr id="15366" name="Line 9"/>
          <p:cNvSpPr/>
          <p:nvPr/>
        </p:nvSpPr>
        <p:spPr>
          <a:xfrm>
            <a:off x="1066800" y="5562600"/>
            <a:ext cx="5562600" cy="0"/>
          </a:xfrm>
          <a:prstGeom prst="line">
            <a:avLst/>
          </a:prstGeom>
          <a:ln w="9525" cap="flat" cmpd="sng">
            <a:solidFill>
              <a:schemeClr val="tx1"/>
            </a:solidFill>
            <a:prstDash val="solid"/>
            <a:headEnd type="none" w="med" len="med"/>
            <a:tailEnd type="none" w="med" len="med"/>
          </a:ln>
        </p:spPr>
      </p:sp>
      <p:sp>
        <p:nvSpPr>
          <p:cNvPr id="15367" name="Text Box 10"/>
          <p:cNvSpPr txBox="1"/>
          <p:nvPr/>
        </p:nvSpPr>
        <p:spPr>
          <a:xfrm>
            <a:off x="1085850" y="4775200"/>
            <a:ext cx="590550" cy="711200"/>
          </a:xfrm>
          <a:prstGeom prst="rect">
            <a:avLst/>
          </a:prstGeom>
          <a:solidFill>
            <a:srgbClr val="FFFFCC"/>
          </a:solidFill>
          <a:ln w="9525" cap="flat" cmpd="sng">
            <a:solidFill>
              <a:srgbClr val="80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dirty="0">
                <a:solidFill>
                  <a:srgbClr val="FF0000"/>
                </a:solidFill>
              </a:rPr>
              <a:t>a</a:t>
            </a:r>
            <a:r>
              <a:rPr lang="en-US" altLang="zh-CN" sz="4000" baseline="-25000" dirty="0">
                <a:solidFill>
                  <a:srgbClr val="FF0000"/>
                </a:solidFill>
              </a:rPr>
              <a:t>1</a:t>
            </a:r>
            <a:endParaRPr lang="en-US" altLang="zh-CN" sz="4000" dirty="0"/>
          </a:p>
        </p:txBody>
      </p:sp>
      <p:sp>
        <p:nvSpPr>
          <p:cNvPr id="15368" name="Text Box 11"/>
          <p:cNvSpPr txBox="1"/>
          <p:nvPr/>
        </p:nvSpPr>
        <p:spPr>
          <a:xfrm>
            <a:off x="1695450" y="4775200"/>
            <a:ext cx="590550" cy="711200"/>
          </a:xfrm>
          <a:prstGeom prst="rect">
            <a:avLst/>
          </a:prstGeom>
          <a:solidFill>
            <a:srgbClr val="FFFFCC"/>
          </a:solidFill>
          <a:ln w="9525" cap="flat" cmpd="sng">
            <a:solidFill>
              <a:srgbClr val="80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dirty="0">
                <a:solidFill>
                  <a:srgbClr val="FF0000"/>
                </a:solidFill>
              </a:rPr>
              <a:t>a</a:t>
            </a:r>
            <a:r>
              <a:rPr lang="en-US" altLang="zh-CN" sz="4000" baseline="-25000" dirty="0">
                <a:solidFill>
                  <a:srgbClr val="FF0000"/>
                </a:solidFill>
              </a:rPr>
              <a:t>2</a:t>
            </a:r>
            <a:endParaRPr lang="en-US" altLang="zh-CN" sz="4000" dirty="0"/>
          </a:p>
        </p:txBody>
      </p:sp>
      <p:sp>
        <p:nvSpPr>
          <p:cNvPr id="15369" name="Text Box 12"/>
          <p:cNvSpPr txBox="1"/>
          <p:nvPr/>
        </p:nvSpPr>
        <p:spPr>
          <a:xfrm>
            <a:off x="4800600" y="4775200"/>
            <a:ext cx="590550" cy="711200"/>
          </a:xfrm>
          <a:prstGeom prst="rect">
            <a:avLst/>
          </a:prstGeom>
          <a:solidFill>
            <a:srgbClr val="FFFFCC"/>
          </a:solidFill>
          <a:ln w="9525" cap="flat" cmpd="sng">
            <a:solidFill>
              <a:srgbClr val="80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dirty="0">
                <a:solidFill>
                  <a:srgbClr val="FF0000"/>
                </a:solidFill>
              </a:rPr>
              <a:t>a</a:t>
            </a:r>
            <a:r>
              <a:rPr lang="en-US" altLang="zh-CN" sz="4000" baseline="-25000" dirty="0">
                <a:solidFill>
                  <a:srgbClr val="FF0000"/>
                </a:solidFill>
              </a:rPr>
              <a:t>n</a:t>
            </a:r>
            <a:endParaRPr lang="en-US" altLang="zh-CN" sz="4000" dirty="0"/>
          </a:p>
        </p:txBody>
      </p:sp>
      <p:sp>
        <p:nvSpPr>
          <p:cNvPr id="14349" name="Line 13"/>
          <p:cNvSpPr/>
          <p:nvPr/>
        </p:nvSpPr>
        <p:spPr>
          <a:xfrm flipV="1">
            <a:off x="4343400" y="5562600"/>
            <a:ext cx="0" cy="685800"/>
          </a:xfrm>
          <a:prstGeom prst="line">
            <a:avLst/>
          </a:prstGeom>
          <a:ln w="25400" cap="flat" cmpd="sng">
            <a:solidFill>
              <a:srgbClr val="FF0000"/>
            </a:solidFill>
            <a:prstDash val="solid"/>
            <a:headEnd type="none" w="med" len="med"/>
            <a:tailEnd type="triangle" w="med" len="lg"/>
          </a:ln>
        </p:spPr>
      </p:sp>
      <p:sp>
        <p:nvSpPr>
          <p:cNvPr id="15371" name="Text Box 14"/>
          <p:cNvSpPr txBox="1"/>
          <p:nvPr/>
        </p:nvSpPr>
        <p:spPr>
          <a:xfrm>
            <a:off x="3962400" y="4775200"/>
            <a:ext cx="876300" cy="711200"/>
          </a:xfrm>
          <a:prstGeom prst="rect">
            <a:avLst/>
          </a:prstGeom>
          <a:solidFill>
            <a:srgbClr val="FFFFCC"/>
          </a:solidFill>
          <a:ln w="9525" cap="flat" cmpd="sng">
            <a:solidFill>
              <a:srgbClr val="80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dirty="0">
                <a:solidFill>
                  <a:srgbClr val="FF0000"/>
                </a:solidFill>
              </a:rPr>
              <a:t>a</a:t>
            </a:r>
            <a:r>
              <a:rPr lang="en-US" altLang="zh-CN" sz="4000" baseline="-25000" dirty="0">
                <a:solidFill>
                  <a:srgbClr val="FF0000"/>
                </a:solidFill>
              </a:rPr>
              <a:t>n-1</a:t>
            </a:r>
            <a:endParaRPr lang="en-US" altLang="zh-CN" sz="4000" dirty="0"/>
          </a:p>
        </p:txBody>
      </p:sp>
      <p:sp>
        <p:nvSpPr>
          <p:cNvPr id="15372" name="Text Box 15"/>
          <p:cNvSpPr txBox="1"/>
          <p:nvPr/>
        </p:nvSpPr>
        <p:spPr>
          <a:xfrm>
            <a:off x="4784725" y="4645025"/>
            <a:ext cx="438150"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dirty="0"/>
              <a:t>  </a:t>
            </a:r>
            <a:endParaRPr lang="en-US" altLang="zh-CN" sz="4000" dirty="0"/>
          </a:p>
        </p:txBody>
      </p:sp>
      <p:sp useBgFill="1">
        <p:nvSpPr>
          <p:cNvPr id="14352" name="Text Box 16"/>
          <p:cNvSpPr txBox="1"/>
          <p:nvPr/>
        </p:nvSpPr>
        <p:spPr>
          <a:xfrm>
            <a:off x="4800600" y="4775200"/>
            <a:ext cx="574675" cy="711200"/>
          </a:xfrm>
          <a:prstGeom prst="rect">
            <a:avLst/>
          </a:prstGeom>
          <a:ln w="9525" cap="flat" cmpd="sng">
            <a:solidFill>
              <a:srgbClr val="80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dirty="0"/>
              <a:t>   </a:t>
            </a:r>
            <a:endParaRPr lang="en-US" altLang="zh-CN" sz="4000" dirty="0"/>
          </a:p>
        </p:txBody>
      </p:sp>
      <p:sp>
        <p:nvSpPr>
          <p:cNvPr id="15374" name="Text Box 17"/>
          <p:cNvSpPr txBox="1"/>
          <p:nvPr/>
        </p:nvSpPr>
        <p:spPr>
          <a:xfrm>
            <a:off x="2590800" y="4721225"/>
            <a:ext cx="1327150"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0000"/>
                </a:solidFill>
              </a:rPr>
              <a:t>… …</a:t>
            </a:r>
            <a:endParaRPr lang="en-US" altLang="zh-CN" sz="4000" dirty="0"/>
          </a:p>
        </p:txBody>
      </p:sp>
      <p:sp>
        <p:nvSpPr>
          <p:cNvPr id="15375" name="AutoShape 18">
            <a:hlinkClick r:id="rId1" action="ppaction://hlinksldjump"/>
          </p:cNvPr>
          <p:cNvSpPr/>
          <p:nvPr/>
        </p:nvSpPr>
        <p:spPr>
          <a:xfrm>
            <a:off x="7772400" y="6096000"/>
            <a:ext cx="914400" cy="762000"/>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52"/>
                                        </p:tgtEl>
                                        <p:attrNameLst>
                                          <p:attrName>style.visibility</p:attrName>
                                        </p:attrNameLst>
                                      </p:cBhvr>
                                      <p:to>
                                        <p:strVal val="visible"/>
                                      </p:to>
                                    </p:set>
                                  </p:childTnLst>
                                </p:cTn>
                              </p:par>
                            </p:childTnLst>
                          </p:cTn>
                        </p:par>
                        <p:par>
                          <p:cTn id="7" fill="hold">
                            <p:stCondLst>
                              <p:cond delay="500"/>
                            </p:stCondLst>
                            <p:childTnLst>
                              <p:par>
                                <p:cTn id="8" presetID="12" presetClass="entr" presetSubtype="2" fill="hold" nodeType="afterEffect">
                                  <p:stCondLst>
                                    <p:cond delay="0"/>
                                  </p:stCondLst>
                                  <p:childTnLst>
                                    <p:set>
                                      <p:cBhvr>
                                        <p:cTn id="9" dur="1" fill="hold">
                                          <p:stCondLst>
                                            <p:cond delay="0"/>
                                          </p:stCondLst>
                                        </p:cTn>
                                        <p:tgtEl>
                                          <p:spTgt spid="14349"/>
                                        </p:tgtEl>
                                        <p:attrNameLst>
                                          <p:attrName>style.visibility</p:attrName>
                                        </p:attrNameLst>
                                      </p:cBhvr>
                                      <p:to>
                                        <p:strVal val="visible"/>
                                      </p:to>
                                    </p:set>
                                    <p:animEffect transition="in" filter="slide(fromRight)">
                                      <p:cBhvr>
                                        <p:cTn id="10" dur="500"/>
                                        <p:tgtEl>
                                          <p:spTgt spid="14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a:ln/>
        </p:spPr>
        <p:txBody>
          <a:bodyPr vert="horz" wrap="square" lIns="91440" tIns="45720" rIns="91440" bIns="45720" anchor="ctr"/>
          <a:p>
            <a:pPr eaLnBrk="1" hangingPunct="1"/>
            <a:r>
              <a:rPr lang="en-US" altLang="zh-CN" sz="6000" b="1" dirty="0">
                <a:solidFill>
                  <a:srgbClr val="996633"/>
                </a:solidFill>
                <a:ea typeface="楷体_GB2312" pitchFamily="49" charset="-122"/>
              </a:rPr>
              <a:t>3.2	</a:t>
            </a:r>
            <a:r>
              <a:rPr lang="zh-CN" altLang="en-US" sz="6000" b="1" dirty="0">
                <a:solidFill>
                  <a:srgbClr val="996633"/>
                </a:solidFill>
                <a:ea typeface="隶书" pitchFamily="49" charset="-122"/>
              </a:rPr>
              <a:t>栈的表示和实现</a:t>
            </a:r>
            <a:endParaRPr lang="zh-CN" altLang="en-US" sz="4000" b="1" dirty="0">
              <a:solidFill>
                <a:schemeClr val="tx1"/>
              </a:solidFill>
              <a:ea typeface="楷体_GB2312" pitchFamily="49" charset="-122"/>
            </a:endParaRPr>
          </a:p>
        </p:txBody>
      </p:sp>
      <p:sp>
        <p:nvSpPr>
          <p:cNvPr id="142339" name="Text Box 3">
            <a:hlinkClick r:id="" action="ppaction://noaction"/>
          </p:cNvPr>
          <p:cNvSpPr txBox="1"/>
          <p:nvPr/>
        </p:nvSpPr>
        <p:spPr>
          <a:xfrm>
            <a:off x="2590800" y="2514600"/>
            <a:ext cx="3124200" cy="1098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6600" b="1" dirty="0">
                <a:solidFill>
                  <a:srgbClr val="A50021"/>
                </a:solidFill>
                <a:ea typeface="楷体_GB2312" pitchFamily="49" charset="-122"/>
              </a:rPr>
              <a:t>顺序栈</a:t>
            </a:r>
            <a:endParaRPr lang="zh-CN" altLang="en-US" sz="6600" b="1" dirty="0">
              <a:ea typeface="楷体_GB2312" pitchFamily="49" charset="-122"/>
            </a:endParaRPr>
          </a:p>
        </p:txBody>
      </p:sp>
      <p:sp>
        <p:nvSpPr>
          <p:cNvPr id="142340" name="Text Box 4">
            <a:hlinkClick r:id="" action="ppaction://noaction"/>
          </p:cNvPr>
          <p:cNvSpPr txBox="1"/>
          <p:nvPr/>
        </p:nvSpPr>
        <p:spPr>
          <a:xfrm>
            <a:off x="2590800" y="3879850"/>
            <a:ext cx="1873250" cy="10985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6600" b="1" dirty="0">
                <a:solidFill>
                  <a:srgbClr val="A50021"/>
                </a:solidFill>
                <a:ea typeface="楷体_GB2312" pitchFamily="49" charset="-122"/>
              </a:rPr>
              <a:t>链栈</a:t>
            </a:r>
            <a:endParaRPr lang="zh-CN" altLang="en-US" sz="6600" b="1" dirty="0">
              <a:ea typeface="楷体_GB2312" pitchFamily="49" charset="-122"/>
            </a:endParaRPr>
          </a:p>
        </p:txBody>
      </p:sp>
      <p:sp>
        <p:nvSpPr>
          <p:cNvPr id="142341" name="AutoShape 5">
            <a:hlinkClick r:id="rId1" action="ppaction://hlinksldjump" highlightClick="1"/>
          </p:cNvPr>
          <p:cNvSpPr>
            <a:spLocks noChangeArrowheads="1"/>
          </p:cNvSpPr>
          <p:nvPr/>
        </p:nvSpPr>
        <p:spPr bwMode="auto">
          <a:xfrm>
            <a:off x="8153400" y="6096000"/>
            <a:ext cx="685800" cy="381000"/>
          </a:xfrm>
          <a:prstGeom prst="actionButtonBeginning">
            <a:avLst/>
          </a:prstGeom>
          <a:solidFill>
            <a:schemeClr val="bg2"/>
          </a:solidFill>
          <a:ln w="9525">
            <a:noFill/>
            <a:miter lim="800000"/>
          </a:ln>
          <a:effectLst>
            <a:prstShdw prst="shdw17" dist="17961" dir="2700000">
              <a:schemeClr val="bg2">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2339"/>
                                        </p:tgtEl>
                                        <p:attrNameLst>
                                          <p:attrName>style.visibility</p:attrName>
                                        </p:attrNameLst>
                                      </p:cBhvr>
                                      <p:to>
                                        <p:strVal val="visible"/>
                                      </p:to>
                                    </p:set>
                                    <p:anim calcmode="lin" valueType="num">
                                      <p:cBhvr additive="base">
                                        <p:cTn id="7" dur="500" fill="hold"/>
                                        <p:tgtEl>
                                          <p:spTgt spid="142339"/>
                                        </p:tgtEl>
                                        <p:attrNameLst>
                                          <p:attrName>ppt_x</p:attrName>
                                        </p:attrNameLst>
                                      </p:cBhvr>
                                      <p:tavLst>
                                        <p:tav tm="0">
                                          <p:val>
                                            <p:strVal val="0-#ppt_w/2"/>
                                          </p:val>
                                        </p:tav>
                                        <p:tav tm="100000">
                                          <p:val>
                                            <p:strVal val="#ppt_x"/>
                                          </p:val>
                                        </p:tav>
                                      </p:tavLst>
                                    </p:anim>
                                    <p:anim calcmode="lin" valueType="num">
                                      <p:cBhvr additive="base">
                                        <p:cTn id="8" dur="500" fill="hold"/>
                                        <p:tgtEl>
                                          <p:spTgt spid="14233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2340"/>
                                        </p:tgtEl>
                                        <p:attrNameLst>
                                          <p:attrName>style.visibility</p:attrName>
                                        </p:attrNameLst>
                                      </p:cBhvr>
                                      <p:to>
                                        <p:strVal val="visible"/>
                                      </p:to>
                                    </p:set>
                                    <p:anim calcmode="lin" valueType="num">
                                      <p:cBhvr additive="base">
                                        <p:cTn id="13" dur="500" fill="hold"/>
                                        <p:tgtEl>
                                          <p:spTgt spid="142340"/>
                                        </p:tgtEl>
                                        <p:attrNameLst>
                                          <p:attrName>ppt_x</p:attrName>
                                        </p:attrNameLst>
                                      </p:cBhvr>
                                      <p:tavLst>
                                        <p:tav tm="0">
                                          <p:val>
                                            <p:strVal val="0-#ppt_w/2"/>
                                          </p:val>
                                        </p:tav>
                                        <p:tav tm="100000">
                                          <p:val>
                                            <p:strVal val="#ppt_x"/>
                                          </p:val>
                                        </p:tav>
                                      </p:tavLst>
                                    </p:anim>
                                    <p:anim calcmode="lin" valueType="num">
                                      <p:cBhvr additive="base">
                                        <p:cTn id="14" dur="500" fill="hold"/>
                                        <p:tgtEl>
                                          <p:spTgt spid="142340"/>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142341"/>
                                        </p:tgtEl>
                                        <p:attrNameLst>
                                          <p:attrName>style.visibility</p:attrName>
                                        </p:attrNameLst>
                                      </p:cBhvr>
                                      <p:to>
                                        <p:strVal val="visible"/>
                                      </p:to>
                                    </p:set>
                                    <p:anim calcmode="lin" valueType="num">
                                      <p:cBhvr additive="base">
                                        <p:cTn id="18" dur="500" fill="hold"/>
                                        <p:tgtEl>
                                          <p:spTgt spid="142341"/>
                                        </p:tgtEl>
                                        <p:attrNameLst>
                                          <p:attrName>ppt_x</p:attrName>
                                        </p:attrNameLst>
                                      </p:cBhvr>
                                      <p:tavLst>
                                        <p:tav tm="0">
                                          <p:val>
                                            <p:strVal val="0-#ppt_w/2"/>
                                          </p:val>
                                        </p:tav>
                                        <p:tav tm="100000">
                                          <p:val>
                                            <p:strVal val="#ppt_x"/>
                                          </p:val>
                                        </p:tav>
                                      </p:tavLst>
                                    </p:anim>
                                    <p:anim calcmode="lin" valueType="num">
                                      <p:cBhvr additive="base">
                                        <p:cTn id="19" dur="500" fill="hold"/>
                                        <p:tgtEl>
                                          <p:spTgt spid="1423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p:bldP spid="142340" grpId="0"/>
      <p:bldP spid="14234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Text Box 2"/>
          <p:cNvSpPr txBox="1"/>
          <p:nvPr/>
        </p:nvSpPr>
        <p:spPr>
          <a:xfrm>
            <a:off x="381000" y="1447800"/>
            <a:ext cx="7385050" cy="5146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15000"/>
              </a:lnSpc>
              <a:spcBef>
                <a:spcPct val="0"/>
              </a:spcBef>
              <a:buNone/>
            </a:pPr>
            <a:r>
              <a:rPr lang="en-US" altLang="zh-CN" sz="3600" dirty="0"/>
              <a:t>//----- </a:t>
            </a:r>
            <a:r>
              <a:rPr lang="zh-CN" altLang="en-US" sz="3600" b="1" dirty="0">
                <a:solidFill>
                  <a:srgbClr val="A50021"/>
                </a:solidFill>
                <a:ea typeface="隶书" pitchFamily="49" charset="-122"/>
              </a:rPr>
              <a:t>栈的顺序存储表示</a:t>
            </a:r>
            <a:r>
              <a:rPr lang="zh-CN" altLang="en-US" sz="3600" dirty="0"/>
              <a:t> </a:t>
            </a:r>
            <a:r>
              <a:rPr lang="en-US" altLang="zh-CN" sz="3600" dirty="0"/>
              <a:t>-----</a:t>
            </a:r>
            <a:endParaRPr lang="en-US" altLang="zh-CN" sz="3600" dirty="0"/>
          </a:p>
          <a:p>
            <a:pPr marL="0" lvl="0" indent="0">
              <a:lnSpc>
                <a:spcPct val="115000"/>
              </a:lnSpc>
              <a:spcBef>
                <a:spcPct val="0"/>
              </a:spcBef>
              <a:buNone/>
            </a:pPr>
            <a:r>
              <a:rPr lang="en-US" altLang="zh-CN" sz="3600" dirty="0"/>
              <a:t>  </a:t>
            </a:r>
            <a:r>
              <a:rPr lang="en-US" altLang="zh-CN" sz="3600" b="1" dirty="0"/>
              <a:t>#define</a:t>
            </a:r>
            <a:r>
              <a:rPr lang="en-US" altLang="zh-CN" sz="3600" dirty="0"/>
              <a:t>  STACK_INIT_SIZE  100; </a:t>
            </a:r>
            <a:endParaRPr lang="en-US" altLang="zh-CN" sz="3600" dirty="0"/>
          </a:p>
          <a:p>
            <a:pPr marL="0" lvl="0" indent="0">
              <a:lnSpc>
                <a:spcPct val="115000"/>
              </a:lnSpc>
              <a:spcBef>
                <a:spcPct val="0"/>
              </a:spcBef>
              <a:buNone/>
            </a:pPr>
            <a:r>
              <a:rPr lang="en-US" altLang="zh-CN" sz="3600" dirty="0"/>
              <a:t>  </a:t>
            </a:r>
            <a:r>
              <a:rPr lang="en-US" altLang="zh-CN" sz="3600" b="1" dirty="0"/>
              <a:t>#define</a:t>
            </a:r>
            <a:r>
              <a:rPr lang="en-US" altLang="zh-CN" sz="3600" dirty="0"/>
              <a:t>  STACKINCREMENT   10;  </a:t>
            </a:r>
            <a:endParaRPr lang="en-US" altLang="zh-CN" sz="3600" dirty="0"/>
          </a:p>
          <a:p>
            <a:pPr marL="0" lvl="0" indent="0">
              <a:lnSpc>
                <a:spcPct val="115000"/>
              </a:lnSpc>
              <a:spcBef>
                <a:spcPct val="0"/>
              </a:spcBef>
              <a:buNone/>
            </a:pPr>
            <a:r>
              <a:rPr lang="en-US" altLang="zh-CN" sz="3600" dirty="0"/>
              <a:t>  </a:t>
            </a:r>
            <a:r>
              <a:rPr lang="en-US" altLang="zh-CN" sz="3600" b="1" dirty="0"/>
              <a:t>typedef struct {</a:t>
            </a:r>
            <a:endParaRPr lang="en-US" altLang="zh-CN" sz="3600" dirty="0"/>
          </a:p>
          <a:p>
            <a:pPr marL="0" lvl="0" indent="0">
              <a:lnSpc>
                <a:spcPct val="115000"/>
              </a:lnSpc>
              <a:spcBef>
                <a:spcPct val="0"/>
              </a:spcBef>
              <a:buNone/>
            </a:pPr>
            <a:r>
              <a:rPr lang="en-US" altLang="zh-CN" sz="3600" dirty="0"/>
              <a:t>    </a:t>
            </a:r>
            <a:r>
              <a:rPr lang="en-US" altLang="zh-CN" sz="3600" b="1" dirty="0"/>
              <a:t>SElemType</a:t>
            </a:r>
            <a:r>
              <a:rPr lang="en-US" altLang="zh-CN" sz="3600" dirty="0"/>
              <a:t>  </a:t>
            </a:r>
            <a:r>
              <a:rPr lang="en-US" altLang="zh-CN" sz="3600" b="1" dirty="0"/>
              <a:t>*</a:t>
            </a:r>
            <a:r>
              <a:rPr lang="en-US" altLang="zh-CN" sz="3600" dirty="0"/>
              <a:t>base;    </a:t>
            </a:r>
            <a:endParaRPr lang="en-US" altLang="zh-CN" sz="3600" dirty="0"/>
          </a:p>
          <a:p>
            <a:pPr marL="0" lvl="0" indent="0">
              <a:lnSpc>
                <a:spcPct val="115000"/>
              </a:lnSpc>
              <a:spcBef>
                <a:spcPct val="0"/>
              </a:spcBef>
              <a:buNone/>
            </a:pPr>
            <a:r>
              <a:rPr lang="en-US" altLang="zh-CN" sz="3600" dirty="0"/>
              <a:t>    </a:t>
            </a:r>
            <a:r>
              <a:rPr lang="en-US" altLang="zh-CN" sz="3600" b="1" dirty="0"/>
              <a:t>SElemType</a:t>
            </a:r>
            <a:r>
              <a:rPr lang="en-US" altLang="zh-CN" sz="3600" dirty="0"/>
              <a:t>  </a:t>
            </a:r>
            <a:r>
              <a:rPr lang="en-US" altLang="zh-CN" sz="3600" b="1" dirty="0"/>
              <a:t>*</a:t>
            </a:r>
            <a:r>
              <a:rPr lang="en-US" altLang="zh-CN" sz="3600" dirty="0"/>
              <a:t>top;  </a:t>
            </a:r>
            <a:endParaRPr lang="en-US" altLang="zh-CN" sz="3600" dirty="0"/>
          </a:p>
          <a:p>
            <a:pPr marL="0" lvl="0" indent="0">
              <a:lnSpc>
                <a:spcPct val="115000"/>
              </a:lnSpc>
              <a:spcBef>
                <a:spcPct val="0"/>
              </a:spcBef>
              <a:buNone/>
            </a:pPr>
            <a:r>
              <a:rPr lang="en-US" altLang="zh-CN" sz="3600" dirty="0"/>
              <a:t>    </a:t>
            </a:r>
            <a:r>
              <a:rPr lang="en-US" altLang="zh-CN" sz="3600" b="1" dirty="0"/>
              <a:t>int</a:t>
            </a:r>
            <a:r>
              <a:rPr lang="en-US" altLang="zh-CN" sz="3600" dirty="0"/>
              <a:t>  stacksize;    </a:t>
            </a:r>
            <a:endParaRPr lang="en-US" altLang="zh-CN" sz="3600" dirty="0"/>
          </a:p>
          <a:p>
            <a:pPr marL="0" lvl="0" indent="0">
              <a:lnSpc>
                <a:spcPct val="115000"/>
              </a:lnSpc>
              <a:spcBef>
                <a:spcPct val="0"/>
              </a:spcBef>
              <a:buNone/>
            </a:pPr>
            <a:r>
              <a:rPr lang="en-US" altLang="zh-CN" sz="3600" dirty="0"/>
              <a:t>  </a:t>
            </a:r>
            <a:r>
              <a:rPr lang="en-US" altLang="zh-CN" sz="3600" b="1" dirty="0"/>
              <a:t>}</a:t>
            </a:r>
            <a:r>
              <a:rPr lang="en-US" altLang="zh-CN" sz="3600" dirty="0"/>
              <a:t> </a:t>
            </a:r>
            <a:r>
              <a:rPr lang="en-US" altLang="zh-CN" sz="3600" b="1" dirty="0"/>
              <a:t>SqStack</a:t>
            </a:r>
            <a:r>
              <a:rPr lang="en-US" altLang="zh-CN" sz="3600" dirty="0"/>
              <a:t>;</a:t>
            </a:r>
            <a:endParaRPr lang="en-US" altLang="zh-CN" sz="3600" dirty="0"/>
          </a:p>
        </p:txBody>
      </p:sp>
      <p:sp>
        <p:nvSpPr>
          <p:cNvPr id="17411" name="Text Box 3"/>
          <p:cNvSpPr txBox="1"/>
          <p:nvPr/>
        </p:nvSpPr>
        <p:spPr>
          <a:xfrm>
            <a:off x="425450" y="152400"/>
            <a:ext cx="7575550" cy="11906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3600" dirty="0">
                <a:ea typeface="楷体_GB2312" pitchFamily="49" charset="-122"/>
              </a:rPr>
              <a:t>     </a:t>
            </a:r>
            <a:r>
              <a:rPr lang="zh-CN" altLang="en-US" sz="3600" dirty="0">
                <a:ea typeface="楷体_GB2312" pitchFamily="49" charset="-122"/>
              </a:rPr>
              <a:t>类似于线性表的顺序映象实现，指向表尾的指针可以作为栈顶指针。</a:t>
            </a:r>
            <a:endParaRPr lang="zh-CN" altLang="en-US" sz="4000" dirty="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44386"/>
                                        </p:tgtEl>
                                        <p:attrNameLst>
                                          <p:attrName>style.visibility</p:attrName>
                                        </p:attrNameLst>
                                      </p:cBhvr>
                                      <p:to>
                                        <p:strVal val="visible"/>
                                      </p:to>
                                    </p:set>
                                    <p:animEffect transition="in" filter="barn(outHorizontal)">
                                      <p:cBhvr>
                                        <p:cTn id="7" dur="500"/>
                                        <p:tgtEl>
                                          <p:spTgt spid="144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xfrm>
            <a:off x="611188" y="260350"/>
            <a:ext cx="7772400" cy="1143000"/>
          </a:xfrm>
          <a:ln/>
        </p:spPr>
        <p:txBody>
          <a:bodyPr vert="horz" wrap="square" lIns="91440" tIns="45720" rIns="91440" bIns="45720" anchor="ctr"/>
          <a:p>
            <a:pPr eaLnBrk="1" hangingPunct="1">
              <a:lnSpc>
                <a:spcPct val="80000"/>
              </a:lnSpc>
            </a:pPr>
            <a:r>
              <a:rPr lang="zh-CN" altLang="en-US" b="1" dirty="0">
                <a:solidFill>
                  <a:schemeClr val="tx1"/>
                </a:solidFill>
              </a:rPr>
              <a:t>顺序栈示意图</a:t>
            </a:r>
            <a:endParaRPr lang="zh-CN" altLang="en-US" b="1" dirty="0">
              <a:solidFill>
                <a:schemeClr val="tx1"/>
              </a:solidFill>
            </a:endParaRPr>
          </a:p>
        </p:txBody>
      </p:sp>
      <p:grpSp>
        <p:nvGrpSpPr>
          <p:cNvPr id="2" name="Group 3"/>
          <p:cNvGrpSpPr/>
          <p:nvPr/>
        </p:nvGrpSpPr>
        <p:grpSpPr>
          <a:xfrm>
            <a:off x="1763713" y="1985963"/>
            <a:ext cx="5715000" cy="1600200"/>
            <a:chOff x="1248" y="1521"/>
            <a:chExt cx="3600" cy="1008"/>
          </a:xfrm>
        </p:grpSpPr>
        <p:sp>
          <p:nvSpPr>
            <p:cNvPr id="18458" name="Rectangle 4"/>
            <p:cNvSpPr/>
            <p:nvPr/>
          </p:nvSpPr>
          <p:spPr>
            <a:xfrm>
              <a:off x="1248" y="1521"/>
              <a:ext cx="720" cy="1008"/>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8459" name="Rectangle 5"/>
            <p:cNvSpPr/>
            <p:nvPr/>
          </p:nvSpPr>
          <p:spPr>
            <a:xfrm>
              <a:off x="1248" y="1857"/>
              <a:ext cx="720" cy="336"/>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8460" name="Rectangle 6"/>
            <p:cNvSpPr/>
            <p:nvPr/>
          </p:nvSpPr>
          <p:spPr>
            <a:xfrm>
              <a:off x="1296" y="1569"/>
              <a:ext cx="498"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t>*base</a:t>
              </a:r>
              <a:endParaRPr lang="en-US" altLang="zh-CN" sz="2000" b="1" dirty="0"/>
            </a:p>
          </p:txBody>
        </p:sp>
        <p:sp>
          <p:nvSpPr>
            <p:cNvPr id="18461" name="Rectangle 7"/>
            <p:cNvSpPr/>
            <p:nvPr/>
          </p:nvSpPr>
          <p:spPr>
            <a:xfrm>
              <a:off x="1344" y="1905"/>
              <a:ext cx="418"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t>*top</a:t>
              </a:r>
              <a:endParaRPr lang="en-US" altLang="zh-CN" sz="2000" b="1" dirty="0"/>
            </a:p>
          </p:txBody>
        </p:sp>
        <p:sp>
          <p:nvSpPr>
            <p:cNvPr id="18462" name="Rectangle 8"/>
            <p:cNvSpPr/>
            <p:nvPr/>
          </p:nvSpPr>
          <p:spPr>
            <a:xfrm>
              <a:off x="1248" y="2241"/>
              <a:ext cx="71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t>stacksize</a:t>
              </a:r>
              <a:endParaRPr lang="en-US" altLang="zh-CN" sz="2000" b="1" dirty="0"/>
            </a:p>
          </p:txBody>
        </p:sp>
        <p:sp>
          <p:nvSpPr>
            <p:cNvPr id="18463" name="Line 9"/>
            <p:cNvSpPr/>
            <p:nvPr/>
          </p:nvSpPr>
          <p:spPr>
            <a:xfrm>
              <a:off x="2304" y="1761"/>
              <a:ext cx="2544" cy="0"/>
            </a:xfrm>
            <a:prstGeom prst="line">
              <a:avLst/>
            </a:prstGeom>
            <a:ln w="9525" cap="flat" cmpd="sng">
              <a:solidFill>
                <a:schemeClr val="tx1"/>
              </a:solidFill>
              <a:prstDash val="solid"/>
              <a:headEnd type="none" w="med" len="med"/>
              <a:tailEnd type="none" w="med" len="med"/>
            </a:ln>
          </p:spPr>
        </p:sp>
        <p:sp>
          <p:nvSpPr>
            <p:cNvPr id="18464" name="Line 10"/>
            <p:cNvSpPr/>
            <p:nvPr/>
          </p:nvSpPr>
          <p:spPr>
            <a:xfrm>
              <a:off x="2304" y="2097"/>
              <a:ext cx="2544" cy="0"/>
            </a:xfrm>
            <a:prstGeom prst="line">
              <a:avLst/>
            </a:prstGeom>
            <a:ln w="9525" cap="flat" cmpd="sng">
              <a:solidFill>
                <a:schemeClr val="tx1"/>
              </a:solidFill>
              <a:prstDash val="solid"/>
              <a:headEnd type="none" w="med" len="med"/>
              <a:tailEnd type="none" w="med" len="med"/>
            </a:ln>
          </p:spPr>
        </p:sp>
        <p:sp>
          <p:nvSpPr>
            <p:cNvPr id="18465" name="Line 11"/>
            <p:cNvSpPr/>
            <p:nvPr/>
          </p:nvSpPr>
          <p:spPr>
            <a:xfrm>
              <a:off x="2304" y="1761"/>
              <a:ext cx="0" cy="336"/>
            </a:xfrm>
            <a:prstGeom prst="line">
              <a:avLst/>
            </a:prstGeom>
            <a:ln w="9525" cap="flat" cmpd="sng">
              <a:solidFill>
                <a:schemeClr val="tx1"/>
              </a:solidFill>
              <a:prstDash val="solid"/>
              <a:headEnd type="none" w="med" len="med"/>
              <a:tailEnd type="none" w="med" len="med"/>
            </a:ln>
          </p:spPr>
        </p:sp>
        <p:sp>
          <p:nvSpPr>
            <p:cNvPr id="18466" name="Line 12"/>
            <p:cNvSpPr/>
            <p:nvPr/>
          </p:nvSpPr>
          <p:spPr>
            <a:xfrm>
              <a:off x="2640" y="1761"/>
              <a:ext cx="0" cy="336"/>
            </a:xfrm>
            <a:prstGeom prst="line">
              <a:avLst/>
            </a:prstGeom>
            <a:ln w="9525" cap="flat" cmpd="sng">
              <a:solidFill>
                <a:schemeClr val="tx1"/>
              </a:solidFill>
              <a:prstDash val="solid"/>
              <a:headEnd type="none" w="med" len="med"/>
              <a:tailEnd type="none" w="med" len="med"/>
            </a:ln>
          </p:spPr>
        </p:sp>
        <p:sp>
          <p:nvSpPr>
            <p:cNvPr id="18467" name="Line 13"/>
            <p:cNvSpPr/>
            <p:nvPr/>
          </p:nvSpPr>
          <p:spPr>
            <a:xfrm>
              <a:off x="3840" y="1761"/>
              <a:ext cx="0" cy="336"/>
            </a:xfrm>
            <a:prstGeom prst="line">
              <a:avLst/>
            </a:prstGeom>
            <a:ln w="9525" cap="flat" cmpd="sng">
              <a:solidFill>
                <a:schemeClr val="tx1"/>
              </a:solidFill>
              <a:prstDash val="solid"/>
              <a:headEnd type="none" w="med" len="med"/>
              <a:tailEnd type="none" w="med" len="med"/>
            </a:ln>
          </p:spPr>
        </p:sp>
        <p:sp>
          <p:nvSpPr>
            <p:cNvPr id="18468" name="Line 14"/>
            <p:cNvSpPr/>
            <p:nvPr/>
          </p:nvSpPr>
          <p:spPr>
            <a:xfrm>
              <a:off x="2976" y="1761"/>
              <a:ext cx="0" cy="336"/>
            </a:xfrm>
            <a:prstGeom prst="line">
              <a:avLst/>
            </a:prstGeom>
            <a:ln w="9525" cap="flat" cmpd="sng">
              <a:solidFill>
                <a:schemeClr val="tx1"/>
              </a:solidFill>
              <a:prstDash val="solid"/>
              <a:headEnd type="none" w="med" len="med"/>
              <a:tailEnd type="none" w="med" len="med"/>
            </a:ln>
          </p:spPr>
        </p:sp>
        <p:sp>
          <p:nvSpPr>
            <p:cNvPr id="18469" name="Line 15"/>
            <p:cNvSpPr/>
            <p:nvPr/>
          </p:nvSpPr>
          <p:spPr>
            <a:xfrm>
              <a:off x="3312" y="1761"/>
              <a:ext cx="0" cy="336"/>
            </a:xfrm>
            <a:prstGeom prst="line">
              <a:avLst/>
            </a:prstGeom>
            <a:ln w="9525" cap="flat" cmpd="sng">
              <a:solidFill>
                <a:schemeClr val="tx1"/>
              </a:solidFill>
              <a:prstDash val="solid"/>
              <a:headEnd type="none" w="med" len="med"/>
              <a:tailEnd type="none" w="med" len="med"/>
            </a:ln>
          </p:spPr>
        </p:sp>
        <p:sp>
          <p:nvSpPr>
            <p:cNvPr id="18470" name="Line 16"/>
            <p:cNvSpPr/>
            <p:nvPr/>
          </p:nvSpPr>
          <p:spPr>
            <a:xfrm>
              <a:off x="4512" y="1761"/>
              <a:ext cx="0" cy="336"/>
            </a:xfrm>
            <a:prstGeom prst="line">
              <a:avLst/>
            </a:prstGeom>
            <a:ln w="9525" cap="flat" cmpd="sng">
              <a:solidFill>
                <a:schemeClr val="tx1"/>
              </a:solidFill>
              <a:prstDash val="solid"/>
              <a:headEnd type="none" w="med" len="med"/>
              <a:tailEnd type="none" w="med" len="med"/>
            </a:ln>
          </p:spPr>
        </p:sp>
        <p:sp>
          <p:nvSpPr>
            <p:cNvPr id="18471" name="Rectangle 17"/>
            <p:cNvSpPr/>
            <p:nvPr/>
          </p:nvSpPr>
          <p:spPr>
            <a:xfrm>
              <a:off x="3388" y="1761"/>
              <a:ext cx="35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t>......</a:t>
              </a:r>
              <a:endParaRPr lang="en-US" altLang="zh-CN" sz="2000" b="1" dirty="0"/>
            </a:p>
          </p:txBody>
        </p:sp>
        <p:sp>
          <p:nvSpPr>
            <p:cNvPr id="18472" name="Rectangle 18"/>
            <p:cNvSpPr/>
            <p:nvPr/>
          </p:nvSpPr>
          <p:spPr>
            <a:xfrm>
              <a:off x="2336" y="1770"/>
              <a:ext cx="304"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t>a</a:t>
              </a:r>
              <a:r>
                <a:rPr lang="en-US" altLang="zh-CN" sz="2800" b="1" baseline="-25000" dirty="0"/>
                <a:t>1</a:t>
              </a:r>
              <a:endParaRPr lang="en-US" altLang="zh-CN" sz="2000" b="1" dirty="0"/>
            </a:p>
          </p:txBody>
        </p:sp>
        <p:sp>
          <p:nvSpPr>
            <p:cNvPr id="18473" name="Rectangle 19"/>
            <p:cNvSpPr/>
            <p:nvPr/>
          </p:nvSpPr>
          <p:spPr>
            <a:xfrm>
              <a:off x="2688" y="1776"/>
              <a:ext cx="23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t>...</a:t>
              </a:r>
              <a:endParaRPr lang="en-US" altLang="zh-CN" sz="2000" b="1" dirty="0"/>
            </a:p>
          </p:txBody>
        </p:sp>
        <p:sp>
          <p:nvSpPr>
            <p:cNvPr id="18474" name="Rectangle 20"/>
            <p:cNvSpPr/>
            <p:nvPr/>
          </p:nvSpPr>
          <p:spPr>
            <a:xfrm>
              <a:off x="3008" y="1713"/>
              <a:ext cx="270"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t>a</a:t>
              </a:r>
              <a:r>
                <a:rPr lang="en-US" altLang="zh-CN" sz="2800" b="1" baseline="-25000" dirty="0"/>
                <a:t>i</a:t>
              </a:r>
              <a:endParaRPr lang="en-US" altLang="zh-CN" sz="2000" b="1" dirty="0"/>
            </a:p>
          </p:txBody>
        </p:sp>
        <p:sp>
          <p:nvSpPr>
            <p:cNvPr id="18475" name="Rectangle 21"/>
            <p:cNvSpPr/>
            <p:nvPr/>
          </p:nvSpPr>
          <p:spPr>
            <a:xfrm>
              <a:off x="3840" y="1713"/>
              <a:ext cx="313"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t>a</a:t>
              </a:r>
              <a:r>
                <a:rPr lang="en-US" altLang="zh-CN" sz="2800" b="1" baseline="-25000" dirty="0"/>
                <a:t>n</a:t>
              </a:r>
              <a:endParaRPr lang="en-US" altLang="zh-CN" sz="2000" b="1" dirty="0"/>
            </a:p>
          </p:txBody>
        </p:sp>
        <p:sp>
          <p:nvSpPr>
            <p:cNvPr id="18476" name="Rectangle 22"/>
            <p:cNvSpPr/>
            <p:nvPr/>
          </p:nvSpPr>
          <p:spPr>
            <a:xfrm>
              <a:off x="3840" y="1761"/>
              <a:ext cx="336" cy="336"/>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8477" name="Line 23"/>
            <p:cNvSpPr/>
            <p:nvPr/>
          </p:nvSpPr>
          <p:spPr>
            <a:xfrm>
              <a:off x="4848" y="1761"/>
              <a:ext cx="0" cy="336"/>
            </a:xfrm>
            <a:prstGeom prst="line">
              <a:avLst/>
            </a:prstGeom>
            <a:ln w="9525" cap="flat" cmpd="sng">
              <a:solidFill>
                <a:schemeClr val="tx1"/>
              </a:solidFill>
              <a:prstDash val="solid"/>
              <a:headEnd type="none" w="med" len="med"/>
              <a:tailEnd type="none" w="med" len="med"/>
            </a:ln>
          </p:spPr>
        </p:sp>
        <p:cxnSp>
          <p:nvCxnSpPr>
            <p:cNvPr id="18478" name="AutoShape 24"/>
            <p:cNvCxnSpPr>
              <a:stCxn id="18458" idx="0"/>
              <a:endCxn id="18472" idx="0"/>
            </p:cNvCxnSpPr>
            <p:nvPr/>
          </p:nvCxnSpPr>
          <p:spPr>
            <a:xfrm rot="5400000" flipV="1">
              <a:off x="1923" y="1205"/>
              <a:ext cx="249" cy="880"/>
            </a:xfrm>
            <a:prstGeom prst="bentConnector3">
              <a:avLst>
                <a:gd name="adj1" fmla="val -57833"/>
              </a:avLst>
            </a:prstGeom>
            <a:ln w="9525" cap="flat" cmpd="sng">
              <a:solidFill>
                <a:schemeClr val="tx1"/>
              </a:solidFill>
              <a:prstDash val="solid"/>
              <a:miter/>
              <a:headEnd type="none" w="med" len="med"/>
              <a:tailEnd type="triangle" w="med" len="med"/>
            </a:ln>
          </p:spPr>
        </p:cxnSp>
        <p:sp>
          <p:nvSpPr>
            <p:cNvPr id="18479" name="Rectangle 25"/>
            <p:cNvSpPr/>
            <p:nvPr/>
          </p:nvSpPr>
          <p:spPr>
            <a:xfrm>
              <a:off x="4176" y="1761"/>
              <a:ext cx="336" cy="336"/>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cxnSp>
          <p:nvCxnSpPr>
            <p:cNvPr id="18480" name="AutoShape 26"/>
            <p:cNvCxnSpPr>
              <a:stCxn id="18459" idx="3"/>
              <a:endCxn id="18479" idx="2"/>
            </p:cNvCxnSpPr>
            <p:nvPr/>
          </p:nvCxnSpPr>
          <p:spPr>
            <a:xfrm>
              <a:off x="1968" y="2025"/>
              <a:ext cx="2376" cy="72"/>
            </a:xfrm>
            <a:prstGeom prst="bentConnector4">
              <a:avLst>
                <a:gd name="adj1" fmla="val 9051"/>
                <a:gd name="adj2" fmla="val 300000"/>
              </a:avLst>
            </a:prstGeom>
            <a:ln w="9525" cap="flat" cmpd="sng">
              <a:solidFill>
                <a:schemeClr val="tx1"/>
              </a:solidFill>
              <a:prstDash val="solid"/>
              <a:miter/>
              <a:headEnd type="none" w="med" len="med"/>
              <a:tailEnd type="triangle" w="med" len="med"/>
            </a:ln>
          </p:spPr>
        </p:cxnSp>
      </p:grpSp>
      <p:grpSp>
        <p:nvGrpSpPr>
          <p:cNvPr id="3" name="Group 27"/>
          <p:cNvGrpSpPr/>
          <p:nvPr/>
        </p:nvGrpSpPr>
        <p:grpSpPr>
          <a:xfrm>
            <a:off x="1916113" y="4371975"/>
            <a:ext cx="5715000" cy="1600200"/>
            <a:chOff x="1344" y="3024"/>
            <a:chExt cx="3600" cy="1008"/>
          </a:xfrm>
        </p:grpSpPr>
        <p:sp>
          <p:nvSpPr>
            <p:cNvPr id="18440" name="Rectangle 28"/>
            <p:cNvSpPr/>
            <p:nvPr/>
          </p:nvSpPr>
          <p:spPr>
            <a:xfrm>
              <a:off x="1344" y="3024"/>
              <a:ext cx="720" cy="1008"/>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8441" name="Rectangle 29"/>
            <p:cNvSpPr/>
            <p:nvPr/>
          </p:nvSpPr>
          <p:spPr>
            <a:xfrm>
              <a:off x="1344" y="3360"/>
              <a:ext cx="720" cy="336"/>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8442" name="Rectangle 30"/>
            <p:cNvSpPr/>
            <p:nvPr/>
          </p:nvSpPr>
          <p:spPr>
            <a:xfrm>
              <a:off x="1392" y="3072"/>
              <a:ext cx="498"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t>*base</a:t>
              </a:r>
              <a:endParaRPr lang="en-US" altLang="zh-CN" sz="2000" b="1" dirty="0"/>
            </a:p>
          </p:txBody>
        </p:sp>
        <p:sp>
          <p:nvSpPr>
            <p:cNvPr id="18443" name="Rectangle 31"/>
            <p:cNvSpPr/>
            <p:nvPr/>
          </p:nvSpPr>
          <p:spPr>
            <a:xfrm>
              <a:off x="1440" y="3408"/>
              <a:ext cx="418"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t>*top</a:t>
              </a:r>
              <a:endParaRPr lang="en-US" altLang="zh-CN" sz="2000" b="1" dirty="0"/>
            </a:p>
          </p:txBody>
        </p:sp>
        <p:sp>
          <p:nvSpPr>
            <p:cNvPr id="18444" name="Rectangle 32"/>
            <p:cNvSpPr/>
            <p:nvPr/>
          </p:nvSpPr>
          <p:spPr>
            <a:xfrm>
              <a:off x="1344" y="3744"/>
              <a:ext cx="71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t>stacksize</a:t>
              </a:r>
              <a:endParaRPr lang="en-US" altLang="zh-CN" sz="2000" b="1" dirty="0"/>
            </a:p>
          </p:txBody>
        </p:sp>
        <p:sp>
          <p:nvSpPr>
            <p:cNvPr id="18445" name="Line 33"/>
            <p:cNvSpPr/>
            <p:nvPr/>
          </p:nvSpPr>
          <p:spPr>
            <a:xfrm>
              <a:off x="2400" y="3264"/>
              <a:ext cx="2544" cy="0"/>
            </a:xfrm>
            <a:prstGeom prst="line">
              <a:avLst/>
            </a:prstGeom>
            <a:ln w="9525" cap="flat" cmpd="sng">
              <a:solidFill>
                <a:schemeClr val="tx1"/>
              </a:solidFill>
              <a:prstDash val="solid"/>
              <a:headEnd type="none" w="med" len="med"/>
              <a:tailEnd type="none" w="med" len="med"/>
            </a:ln>
          </p:spPr>
        </p:sp>
        <p:sp>
          <p:nvSpPr>
            <p:cNvPr id="18446" name="Line 34"/>
            <p:cNvSpPr/>
            <p:nvPr/>
          </p:nvSpPr>
          <p:spPr>
            <a:xfrm>
              <a:off x="2400" y="3600"/>
              <a:ext cx="2544" cy="0"/>
            </a:xfrm>
            <a:prstGeom prst="line">
              <a:avLst/>
            </a:prstGeom>
            <a:ln w="9525" cap="flat" cmpd="sng">
              <a:solidFill>
                <a:schemeClr val="tx1"/>
              </a:solidFill>
              <a:prstDash val="solid"/>
              <a:headEnd type="none" w="med" len="med"/>
              <a:tailEnd type="none" w="med" len="med"/>
            </a:ln>
          </p:spPr>
        </p:sp>
        <p:sp>
          <p:nvSpPr>
            <p:cNvPr id="18447" name="Line 35"/>
            <p:cNvSpPr/>
            <p:nvPr/>
          </p:nvSpPr>
          <p:spPr>
            <a:xfrm>
              <a:off x="2400" y="3264"/>
              <a:ext cx="0" cy="336"/>
            </a:xfrm>
            <a:prstGeom prst="line">
              <a:avLst/>
            </a:prstGeom>
            <a:ln w="9525" cap="flat" cmpd="sng">
              <a:solidFill>
                <a:schemeClr val="tx1"/>
              </a:solidFill>
              <a:prstDash val="solid"/>
              <a:headEnd type="none" w="med" len="med"/>
              <a:tailEnd type="none" w="med" len="med"/>
            </a:ln>
          </p:spPr>
        </p:sp>
        <p:sp>
          <p:nvSpPr>
            <p:cNvPr id="18448" name="Line 36"/>
            <p:cNvSpPr/>
            <p:nvPr/>
          </p:nvSpPr>
          <p:spPr>
            <a:xfrm>
              <a:off x="2736" y="3264"/>
              <a:ext cx="0" cy="336"/>
            </a:xfrm>
            <a:prstGeom prst="line">
              <a:avLst/>
            </a:prstGeom>
            <a:ln w="9525" cap="flat" cmpd="sng">
              <a:solidFill>
                <a:schemeClr val="tx1"/>
              </a:solidFill>
              <a:prstDash val="solid"/>
              <a:headEnd type="none" w="med" len="med"/>
              <a:tailEnd type="none" w="med" len="med"/>
            </a:ln>
          </p:spPr>
        </p:sp>
        <p:sp>
          <p:nvSpPr>
            <p:cNvPr id="18449" name="Line 37"/>
            <p:cNvSpPr/>
            <p:nvPr/>
          </p:nvSpPr>
          <p:spPr>
            <a:xfrm>
              <a:off x="3936" y="3264"/>
              <a:ext cx="0" cy="336"/>
            </a:xfrm>
            <a:prstGeom prst="line">
              <a:avLst/>
            </a:prstGeom>
            <a:ln w="9525" cap="flat" cmpd="sng">
              <a:solidFill>
                <a:schemeClr val="tx1"/>
              </a:solidFill>
              <a:prstDash val="solid"/>
              <a:headEnd type="none" w="med" len="med"/>
              <a:tailEnd type="none" w="med" len="med"/>
            </a:ln>
          </p:spPr>
        </p:sp>
        <p:sp>
          <p:nvSpPr>
            <p:cNvPr id="18450" name="Line 38"/>
            <p:cNvSpPr/>
            <p:nvPr/>
          </p:nvSpPr>
          <p:spPr>
            <a:xfrm>
              <a:off x="3072" y="3264"/>
              <a:ext cx="0" cy="336"/>
            </a:xfrm>
            <a:prstGeom prst="line">
              <a:avLst/>
            </a:prstGeom>
            <a:ln w="9525" cap="flat" cmpd="sng">
              <a:solidFill>
                <a:schemeClr val="tx1"/>
              </a:solidFill>
              <a:prstDash val="solid"/>
              <a:headEnd type="none" w="med" len="med"/>
              <a:tailEnd type="none" w="med" len="med"/>
            </a:ln>
          </p:spPr>
        </p:sp>
        <p:sp>
          <p:nvSpPr>
            <p:cNvPr id="18451" name="Line 39"/>
            <p:cNvSpPr/>
            <p:nvPr/>
          </p:nvSpPr>
          <p:spPr>
            <a:xfrm>
              <a:off x="3408" y="3264"/>
              <a:ext cx="0" cy="336"/>
            </a:xfrm>
            <a:prstGeom prst="line">
              <a:avLst/>
            </a:prstGeom>
            <a:ln w="9525" cap="flat" cmpd="sng">
              <a:solidFill>
                <a:schemeClr val="tx1"/>
              </a:solidFill>
              <a:prstDash val="solid"/>
              <a:headEnd type="none" w="med" len="med"/>
              <a:tailEnd type="none" w="med" len="med"/>
            </a:ln>
          </p:spPr>
        </p:sp>
        <p:sp>
          <p:nvSpPr>
            <p:cNvPr id="18452" name="Line 40"/>
            <p:cNvSpPr/>
            <p:nvPr/>
          </p:nvSpPr>
          <p:spPr>
            <a:xfrm>
              <a:off x="4608" y="3264"/>
              <a:ext cx="0" cy="336"/>
            </a:xfrm>
            <a:prstGeom prst="line">
              <a:avLst/>
            </a:prstGeom>
            <a:ln w="9525" cap="flat" cmpd="sng">
              <a:solidFill>
                <a:schemeClr val="tx1"/>
              </a:solidFill>
              <a:prstDash val="solid"/>
              <a:headEnd type="none" w="med" len="med"/>
              <a:tailEnd type="none" w="med" len="med"/>
            </a:ln>
          </p:spPr>
        </p:sp>
        <p:sp>
          <p:nvSpPr>
            <p:cNvPr id="18453" name="Rectangle 41"/>
            <p:cNvSpPr/>
            <p:nvPr/>
          </p:nvSpPr>
          <p:spPr>
            <a:xfrm>
              <a:off x="3936" y="3264"/>
              <a:ext cx="336" cy="336"/>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8454" name="Line 42"/>
            <p:cNvSpPr/>
            <p:nvPr/>
          </p:nvSpPr>
          <p:spPr>
            <a:xfrm>
              <a:off x="4944" y="3264"/>
              <a:ext cx="0" cy="336"/>
            </a:xfrm>
            <a:prstGeom prst="line">
              <a:avLst/>
            </a:prstGeom>
            <a:ln w="9525" cap="flat" cmpd="sng">
              <a:solidFill>
                <a:schemeClr val="tx1"/>
              </a:solidFill>
              <a:prstDash val="solid"/>
              <a:headEnd type="none" w="med" len="med"/>
              <a:tailEnd type="none" w="med" len="med"/>
            </a:ln>
          </p:spPr>
        </p:sp>
        <p:cxnSp>
          <p:nvCxnSpPr>
            <p:cNvPr id="18455" name="AutoShape 43"/>
            <p:cNvCxnSpPr>
              <a:stCxn id="18440" idx="0"/>
            </p:cNvCxnSpPr>
            <p:nvPr/>
          </p:nvCxnSpPr>
          <p:spPr>
            <a:xfrm rot="5400000" flipV="1">
              <a:off x="2019" y="2708"/>
              <a:ext cx="249" cy="880"/>
            </a:xfrm>
            <a:prstGeom prst="bentConnector3">
              <a:avLst>
                <a:gd name="adj1" fmla="val -57833"/>
              </a:avLst>
            </a:prstGeom>
            <a:ln w="9525" cap="flat" cmpd="sng">
              <a:solidFill>
                <a:schemeClr val="tx1"/>
              </a:solidFill>
              <a:prstDash val="solid"/>
              <a:miter/>
              <a:headEnd type="none" w="med" len="med"/>
              <a:tailEnd type="triangle" w="med" len="med"/>
            </a:ln>
          </p:spPr>
        </p:cxnSp>
        <p:sp>
          <p:nvSpPr>
            <p:cNvPr id="18456" name="Rectangle 44"/>
            <p:cNvSpPr/>
            <p:nvPr/>
          </p:nvSpPr>
          <p:spPr>
            <a:xfrm>
              <a:off x="4272" y="3264"/>
              <a:ext cx="336" cy="336"/>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cxnSp>
          <p:nvCxnSpPr>
            <p:cNvPr id="18457" name="AutoShape 45"/>
            <p:cNvCxnSpPr>
              <a:stCxn id="18441" idx="3"/>
            </p:cNvCxnSpPr>
            <p:nvPr/>
          </p:nvCxnSpPr>
          <p:spPr>
            <a:xfrm>
              <a:off x="2064" y="3528"/>
              <a:ext cx="520" cy="81"/>
            </a:xfrm>
            <a:prstGeom prst="bentConnector4">
              <a:avLst>
                <a:gd name="adj1" fmla="val 35384"/>
                <a:gd name="adj2" fmla="val 277778"/>
              </a:avLst>
            </a:prstGeom>
            <a:ln w="9525" cap="flat" cmpd="sng">
              <a:solidFill>
                <a:schemeClr val="tx1"/>
              </a:solidFill>
              <a:prstDash val="solid"/>
              <a:miter/>
              <a:headEnd type="none" w="med" len="med"/>
              <a:tailEnd type="triangle" w="med" len="med"/>
            </a:ln>
          </p:spPr>
        </p:cxnSp>
      </p:grpSp>
      <p:sp>
        <p:nvSpPr>
          <p:cNvPr id="156718" name="Rectangle 46"/>
          <p:cNvSpPr/>
          <p:nvPr/>
        </p:nvSpPr>
        <p:spPr>
          <a:xfrm>
            <a:off x="5116513" y="3962400"/>
            <a:ext cx="16065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b="1" dirty="0"/>
              <a:t>初始</a:t>
            </a:r>
            <a:r>
              <a:rPr lang="zh-CN" altLang="zh-CN" sz="2800" b="1" dirty="0"/>
              <a:t>空</a:t>
            </a:r>
            <a:r>
              <a:rPr lang="zh-CN" altLang="en-US" sz="2800" b="1" dirty="0"/>
              <a:t>栈</a:t>
            </a:r>
            <a:endParaRPr lang="zh-CN" altLang="en-US" sz="2000" b="1" dirty="0"/>
          </a:p>
        </p:txBody>
      </p:sp>
      <p:sp>
        <p:nvSpPr>
          <p:cNvPr id="156719" name="Rectangle 47"/>
          <p:cNvSpPr/>
          <p:nvPr/>
        </p:nvSpPr>
        <p:spPr>
          <a:xfrm>
            <a:off x="4049713" y="5362575"/>
            <a:ext cx="4373562" cy="8223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t>*top = *base;  </a:t>
            </a:r>
            <a:endParaRPr lang="en-US" altLang="zh-CN" sz="2400" b="1" dirty="0"/>
          </a:p>
          <a:p>
            <a:pPr marL="0" lvl="0" indent="0" eaLnBrk="1" hangingPunct="1">
              <a:spcBef>
                <a:spcPct val="0"/>
              </a:spcBef>
              <a:buNone/>
            </a:pPr>
            <a:r>
              <a:rPr lang="en-US" altLang="zh-CN" sz="2400" b="1" dirty="0"/>
              <a:t>stacksize = STACK_INIT_SIZE</a:t>
            </a:r>
            <a:endParaRPr lang="en-US" altLang="zh-CN" sz="2000" b="1" dirty="0"/>
          </a:p>
        </p:txBody>
      </p:sp>
      <p:sp>
        <p:nvSpPr>
          <p:cNvPr id="156720" name="Rectangle 48"/>
          <p:cNvSpPr/>
          <p:nvPr/>
        </p:nvSpPr>
        <p:spPr>
          <a:xfrm>
            <a:off x="4964113" y="1628775"/>
            <a:ext cx="12509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b="1" dirty="0"/>
              <a:t>顺序栈</a:t>
            </a:r>
            <a:endParaRPr lang="zh-CN" altLang="en-US" sz="2000" b="1" dirty="0"/>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156720"/>
                                        </p:tgtEl>
                                        <p:attrNameLst>
                                          <p:attrName>style.visibility</p:attrName>
                                        </p:attrNameLst>
                                      </p:cBhvr>
                                      <p:to>
                                        <p:strVal val="visible"/>
                                      </p:to>
                                    </p:set>
                                    <p:anim calcmode="lin" valueType="num">
                                      <p:cBhvr additive="base">
                                        <p:cTn id="11" dur="500" fill="hold"/>
                                        <p:tgtEl>
                                          <p:spTgt spid="156720"/>
                                        </p:tgtEl>
                                        <p:attrNameLst>
                                          <p:attrName>ppt_x</p:attrName>
                                        </p:attrNameLst>
                                      </p:cBhvr>
                                      <p:tavLst>
                                        <p:tav tm="0">
                                          <p:val>
                                            <p:strVal val="1+#ppt_w/2"/>
                                          </p:val>
                                        </p:tav>
                                        <p:tav tm="100000">
                                          <p:val>
                                            <p:strVal val="#ppt_x"/>
                                          </p:val>
                                        </p:tav>
                                      </p:tavLst>
                                    </p:anim>
                                    <p:anim calcmode="lin" valueType="num">
                                      <p:cBhvr additive="base">
                                        <p:cTn id="12" dur="500" fill="hold"/>
                                        <p:tgtEl>
                                          <p:spTgt spid="15672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56718"/>
                                        </p:tgtEl>
                                        <p:attrNameLst>
                                          <p:attrName>style.visibility</p:attrName>
                                        </p:attrNameLst>
                                      </p:cBhvr>
                                      <p:to>
                                        <p:strVal val="visible"/>
                                      </p:to>
                                    </p:set>
                                    <p:anim calcmode="lin" valueType="num">
                                      <p:cBhvr additive="base">
                                        <p:cTn id="17" dur="500" fill="hold"/>
                                        <p:tgtEl>
                                          <p:spTgt spid="156718"/>
                                        </p:tgtEl>
                                        <p:attrNameLst>
                                          <p:attrName>ppt_x</p:attrName>
                                        </p:attrNameLst>
                                      </p:cBhvr>
                                      <p:tavLst>
                                        <p:tav tm="0">
                                          <p:val>
                                            <p:strVal val="1+#ppt_w/2"/>
                                          </p:val>
                                        </p:tav>
                                        <p:tav tm="100000">
                                          <p:val>
                                            <p:strVal val="#ppt_x"/>
                                          </p:val>
                                        </p:tav>
                                      </p:tavLst>
                                    </p:anim>
                                    <p:anim calcmode="lin" valueType="num">
                                      <p:cBhvr additive="base">
                                        <p:cTn id="18" dur="500" fill="hold"/>
                                        <p:tgtEl>
                                          <p:spTgt spid="15671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6719"/>
                                        </p:tgtEl>
                                        <p:attrNameLst>
                                          <p:attrName>style.visibility</p:attrName>
                                        </p:attrNameLst>
                                      </p:cBhvr>
                                      <p:to>
                                        <p:strVal val="visible"/>
                                      </p:to>
                                    </p:set>
                                    <p:anim calcmode="lin" valueType="num">
                                      <p:cBhvr additive="base">
                                        <p:cTn id="27" dur="500" fill="hold"/>
                                        <p:tgtEl>
                                          <p:spTgt spid="156719"/>
                                        </p:tgtEl>
                                        <p:attrNameLst>
                                          <p:attrName>ppt_x</p:attrName>
                                        </p:attrNameLst>
                                      </p:cBhvr>
                                      <p:tavLst>
                                        <p:tav tm="0">
                                          <p:val>
                                            <p:strVal val="#ppt_x"/>
                                          </p:val>
                                        </p:tav>
                                        <p:tav tm="100000">
                                          <p:val>
                                            <p:strVal val="#ppt_x"/>
                                          </p:val>
                                        </p:tav>
                                      </p:tavLst>
                                    </p:anim>
                                    <p:anim calcmode="lin" valueType="num">
                                      <p:cBhvr additive="base">
                                        <p:cTn id="28" dur="500" fill="hold"/>
                                        <p:tgtEl>
                                          <p:spTgt spid="1567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18" grpId="0"/>
      <p:bldP spid="156719" grpId="0"/>
      <p:bldP spid="1567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ext Box 2"/>
          <p:cNvSpPr txBox="1"/>
          <p:nvPr/>
        </p:nvSpPr>
        <p:spPr>
          <a:xfrm>
            <a:off x="136525" y="401638"/>
            <a:ext cx="9007475" cy="66421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20000"/>
              </a:lnSpc>
              <a:spcBef>
                <a:spcPct val="0"/>
              </a:spcBef>
              <a:buNone/>
            </a:pPr>
            <a:r>
              <a:rPr lang="en-US" altLang="zh-CN" sz="2400" dirty="0"/>
              <a:t> </a:t>
            </a:r>
            <a:r>
              <a:rPr lang="en-US" altLang="zh-CN" sz="3600" b="1" dirty="0"/>
              <a:t>Status</a:t>
            </a:r>
            <a:r>
              <a:rPr lang="en-US" altLang="zh-CN" sz="3600" dirty="0"/>
              <a:t> InitStack (SqStack </a:t>
            </a:r>
            <a:r>
              <a:rPr lang="en-US" altLang="zh-CN" sz="3600" b="1" dirty="0"/>
              <a:t>&amp;</a:t>
            </a:r>
            <a:r>
              <a:rPr lang="en-US" altLang="zh-CN" sz="3600" dirty="0"/>
              <a:t>S)</a:t>
            </a:r>
            <a:endParaRPr lang="en-US" altLang="zh-CN" sz="3600" dirty="0"/>
          </a:p>
          <a:p>
            <a:pPr marL="0" lvl="0" indent="0">
              <a:lnSpc>
                <a:spcPct val="120000"/>
              </a:lnSpc>
              <a:spcBef>
                <a:spcPct val="0"/>
              </a:spcBef>
              <a:buNone/>
            </a:pPr>
            <a:r>
              <a:rPr lang="en-US" altLang="zh-CN" sz="3600" b="1" dirty="0"/>
              <a:t>{</a:t>
            </a:r>
            <a:r>
              <a:rPr lang="en-US" altLang="zh-CN" dirty="0"/>
              <a:t>// </a:t>
            </a:r>
            <a:r>
              <a:rPr lang="zh-CN" altLang="en-US" sz="2800" dirty="0">
                <a:ea typeface="楷体_GB2312" pitchFamily="49" charset="-122"/>
              </a:rPr>
              <a:t>构造一个空栈</a:t>
            </a:r>
            <a:r>
              <a:rPr lang="en-US" altLang="zh-CN" dirty="0"/>
              <a:t>S</a:t>
            </a:r>
            <a:r>
              <a:rPr lang="en-US" altLang="zh-CN" sz="3600" dirty="0"/>
              <a:t>  S.base=(S</a:t>
            </a:r>
            <a:r>
              <a:rPr lang="en-US" altLang="zh-CN" dirty="0"/>
              <a:t>ElemType*)</a:t>
            </a:r>
            <a:r>
              <a:rPr lang="en-US" altLang="zh-CN" b="1" dirty="0"/>
              <a:t>malloc</a:t>
            </a:r>
            <a:r>
              <a:rPr lang="en-US" altLang="zh-CN" sz="3600" dirty="0"/>
              <a:t>(</a:t>
            </a:r>
            <a:r>
              <a:rPr lang="en-US" altLang="zh-CN" dirty="0"/>
              <a:t>STACK_INIT_SIZE*</a:t>
            </a:r>
            <a:endParaRPr lang="en-US" altLang="zh-CN" dirty="0"/>
          </a:p>
          <a:p>
            <a:pPr marL="0" lvl="0" indent="0">
              <a:lnSpc>
                <a:spcPct val="120000"/>
              </a:lnSpc>
              <a:spcBef>
                <a:spcPct val="0"/>
              </a:spcBef>
              <a:buNone/>
            </a:pPr>
            <a:r>
              <a:rPr lang="en-US" altLang="zh-CN" sz="3600" b="1" dirty="0"/>
              <a:t>                                           sizeof</a:t>
            </a:r>
            <a:r>
              <a:rPr lang="en-US" altLang="zh-CN" sz="3600" dirty="0"/>
              <a:t>(SElemType));</a:t>
            </a:r>
            <a:endParaRPr lang="en-US" altLang="zh-CN" sz="3600" dirty="0"/>
          </a:p>
          <a:p>
            <a:pPr marL="0" lvl="0" indent="0">
              <a:lnSpc>
                <a:spcPct val="120000"/>
              </a:lnSpc>
              <a:spcBef>
                <a:spcPct val="0"/>
              </a:spcBef>
              <a:buNone/>
            </a:pPr>
            <a:r>
              <a:rPr lang="en-US" altLang="zh-CN" sz="3600" dirty="0"/>
              <a:t>   </a:t>
            </a:r>
            <a:r>
              <a:rPr lang="en-US" altLang="zh-CN" sz="3600" b="1" dirty="0"/>
              <a:t>if</a:t>
            </a:r>
            <a:r>
              <a:rPr lang="en-US" altLang="zh-CN" sz="3600" dirty="0"/>
              <a:t> (</a:t>
            </a:r>
            <a:r>
              <a:rPr lang="en-US" altLang="zh-CN" sz="3600" b="1" dirty="0"/>
              <a:t>!</a:t>
            </a:r>
            <a:r>
              <a:rPr lang="en-US" altLang="zh-CN" sz="3600" dirty="0"/>
              <a:t>S.base) </a:t>
            </a:r>
            <a:r>
              <a:rPr lang="en-US" altLang="zh-CN" sz="3600" b="1" dirty="0"/>
              <a:t>exit </a:t>
            </a:r>
            <a:r>
              <a:rPr lang="en-US" altLang="zh-CN" sz="3600" dirty="0"/>
              <a:t>(OVERFLOW); </a:t>
            </a:r>
            <a:r>
              <a:rPr lang="en-US" altLang="zh-CN" sz="2800" dirty="0"/>
              <a:t>//</a:t>
            </a:r>
            <a:r>
              <a:rPr lang="zh-CN" altLang="en-US" sz="2800" dirty="0">
                <a:ea typeface="楷体_GB2312" pitchFamily="49" charset="-122"/>
              </a:rPr>
              <a:t>存储分配失败</a:t>
            </a:r>
            <a:endParaRPr lang="zh-CN" altLang="en-US" sz="3600" dirty="0"/>
          </a:p>
          <a:p>
            <a:pPr marL="0" lvl="0" indent="0">
              <a:lnSpc>
                <a:spcPct val="120000"/>
              </a:lnSpc>
              <a:spcBef>
                <a:spcPct val="0"/>
              </a:spcBef>
              <a:buNone/>
            </a:pPr>
            <a:r>
              <a:rPr lang="zh-CN" altLang="en-US" sz="3600" dirty="0"/>
              <a:t>   </a:t>
            </a:r>
            <a:r>
              <a:rPr lang="en-US" altLang="zh-CN" sz="3600" b="1" dirty="0">
                <a:solidFill>
                  <a:srgbClr val="800000"/>
                </a:solidFill>
              </a:rPr>
              <a:t>S.top = S.base</a:t>
            </a:r>
            <a:r>
              <a:rPr lang="en-US" altLang="zh-CN" sz="3600" dirty="0"/>
              <a:t>;</a:t>
            </a:r>
            <a:endParaRPr lang="en-US" altLang="zh-CN" sz="3600" dirty="0"/>
          </a:p>
          <a:p>
            <a:pPr marL="0" lvl="0" indent="0">
              <a:lnSpc>
                <a:spcPct val="120000"/>
              </a:lnSpc>
              <a:spcBef>
                <a:spcPct val="0"/>
              </a:spcBef>
              <a:buNone/>
            </a:pPr>
            <a:r>
              <a:rPr lang="en-US" altLang="zh-CN" sz="3600" dirty="0"/>
              <a:t>   S.stacksize = STACK_INIT_SIZE;</a:t>
            </a:r>
            <a:endParaRPr lang="en-US" altLang="zh-CN" sz="3600" dirty="0"/>
          </a:p>
          <a:p>
            <a:pPr marL="0" lvl="0" indent="0">
              <a:lnSpc>
                <a:spcPct val="120000"/>
              </a:lnSpc>
              <a:spcBef>
                <a:spcPct val="0"/>
              </a:spcBef>
              <a:buNone/>
            </a:pPr>
            <a:r>
              <a:rPr lang="en-US" altLang="zh-CN" sz="3600" dirty="0"/>
              <a:t>   </a:t>
            </a:r>
            <a:r>
              <a:rPr lang="en-US" altLang="zh-CN" sz="3600" b="1" dirty="0"/>
              <a:t>return</a:t>
            </a:r>
            <a:r>
              <a:rPr lang="en-US" altLang="zh-CN" sz="3600" dirty="0"/>
              <a:t> OK;</a:t>
            </a:r>
            <a:endParaRPr lang="en-US" altLang="zh-CN" sz="3600" dirty="0"/>
          </a:p>
          <a:p>
            <a:pPr marL="0" lvl="0" indent="0">
              <a:spcBef>
                <a:spcPct val="0"/>
              </a:spcBef>
              <a:buNone/>
            </a:pPr>
            <a:r>
              <a:rPr lang="en-US" altLang="zh-CN" sz="4000" b="1" dirty="0"/>
              <a:t>}</a:t>
            </a:r>
            <a:endParaRPr lang="en-US" altLang="zh-CN" sz="4000" b="1" dirty="0"/>
          </a:p>
          <a:p>
            <a:pPr marL="0" lvl="0" indent="0" eaLnBrk="1" hangingPunct="1">
              <a:spcBef>
                <a:spcPct val="0"/>
              </a:spcBef>
              <a:buNone/>
            </a:pPr>
            <a:endParaRPr lang="en-US" altLang="zh-CN" sz="4000" dirty="0"/>
          </a:p>
        </p:txBody>
      </p:sp>
    </p:spTree>
  </p:cSld>
  <p:clrMapOvr>
    <a:masterClrMapping/>
  </p:clrMapOvr>
  <p:transition>
    <p:pull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xfrm>
            <a:off x="1143000" y="381000"/>
            <a:ext cx="7772400" cy="1257300"/>
          </a:xfrm>
          <a:ln/>
        </p:spPr>
        <p:txBody>
          <a:bodyPr vert="horz" wrap="square" lIns="91440" tIns="45720" rIns="91440" bIns="45720" anchor="ctr"/>
          <a:p>
            <a:pPr algn="just" eaLnBrk="1" hangingPunct="1">
              <a:lnSpc>
                <a:spcPct val="85000"/>
              </a:lnSpc>
            </a:pPr>
            <a:r>
              <a:rPr lang="zh-CN" altLang="en-US" sz="3600" b="1" dirty="0">
                <a:solidFill>
                  <a:schemeClr val="tx1"/>
                </a:solidFill>
              </a:rPr>
              <a:t>顺序栈的操作实现</a:t>
            </a:r>
            <a:r>
              <a:rPr lang="zh-CN" altLang="en-US" b="1" dirty="0">
                <a:solidFill>
                  <a:schemeClr val="tx1"/>
                </a:solidFill>
              </a:rPr>
              <a:t> </a:t>
            </a:r>
            <a:r>
              <a:rPr lang="en-US" altLang="zh-CN" sz="3200" b="1" dirty="0">
                <a:solidFill>
                  <a:schemeClr val="tx1"/>
                </a:solidFill>
              </a:rPr>
              <a:t>(</a:t>
            </a:r>
            <a:r>
              <a:rPr lang="en-US" altLang="zh-CN" sz="3200" dirty="0"/>
              <a:t>GetTop)</a:t>
            </a:r>
            <a:r>
              <a:rPr lang="en-US" altLang="zh-CN" sz="2400" dirty="0"/>
              <a:t> </a:t>
            </a:r>
            <a:br>
              <a:rPr lang="en-US" altLang="zh-CN" b="1" dirty="0">
                <a:solidFill>
                  <a:schemeClr val="tx1"/>
                </a:solidFill>
              </a:rPr>
            </a:br>
            <a:r>
              <a:rPr lang="en-US" altLang="zh-CN" b="1" dirty="0">
                <a:solidFill>
                  <a:schemeClr val="tx1"/>
                </a:solidFill>
              </a:rPr>
              <a:t> </a:t>
            </a:r>
            <a:r>
              <a:rPr lang="zh-CN" altLang="en-US" sz="2400" dirty="0"/>
              <a:t>栈</a:t>
            </a:r>
            <a:r>
              <a:rPr lang="en-US" altLang="zh-CN" sz="2400" dirty="0"/>
              <a:t>S</a:t>
            </a:r>
            <a:r>
              <a:rPr lang="zh-CN" altLang="en-US" sz="2400" dirty="0"/>
              <a:t>非空</a:t>
            </a:r>
            <a:r>
              <a:rPr lang="en-US" altLang="zh-CN" sz="2400" dirty="0"/>
              <a:t>, </a:t>
            </a:r>
            <a:r>
              <a:rPr lang="zh-CN" altLang="en-US" sz="2400" dirty="0"/>
              <a:t>则用</a:t>
            </a:r>
            <a:r>
              <a:rPr lang="en-US" altLang="zh-CN" sz="2400" dirty="0"/>
              <a:t>e</a:t>
            </a:r>
            <a:r>
              <a:rPr lang="zh-CN" altLang="en-US" sz="2400" dirty="0"/>
              <a:t>返回栈</a:t>
            </a:r>
            <a:r>
              <a:rPr lang="en-US" altLang="zh-CN" sz="2400" dirty="0"/>
              <a:t>S</a:t>
            </a:r>
            <a:r>
              <a:rPr lang="zh-CN" altLang="en-US" sz="2400" dirty="0"/>
              <a:t>中栈顶元素的值，</a:t>
            </a:r>
            <a:br>
              <a:rPr lang="zh-CN" altLang="en-US" sz="2400" dirty="0"/>
            </a:br>
            <a:r>
              <a:rPr lang="zh-CN" altLang="en-US" sz="2400" dirty="0"/>
              <a:t>并返回</a:t>
            </a:r>
            <a:r>
              <a:rPr lang="en-US" altLang="zh-CN" sz="2400" dirty="0"/>
              <a:t>OK, </a:t>
            </a:r>
            <a:r>
              <a:rPr lang="zh-CN" altLang="en-US" sz="2400" dirty="0"/>
              <a:t>则返回</a:t>
            </a:r>
            <a:r>
              <a:rPr lang="en-US" altLang="zh-CN" sz="2400" dirty="0"/>
              <a:t>ERROR</a:t>
            </a:r>
            <a:r>
              <a:rPr lang="zh-CN" altLang="en-US" sz="2400" dirty="0"/>
              <a:t>。</a:t>
            </a:r>
            <a:endParaRPr lang="zh-CN" altLang="en-US" sz="2400" dirty="0"/>
          </a:p>
        </p:txBody>
      </p:sp>
      <p:sp>
        <p:nvSpPr>
          <p:cNvPr id="157699" name="Rectangle 3"/>
          <p:cNvSpPr>
            <a:spLocks noGrp="1"/>
          </p:cNvSpPr>
          <p:nvPr>
            <p:ph idx="1"/>
          </p:nvPr>
        </p:nvSpPr>
        <p:spPr>
          <a:xfrm>
            <a:off x="755650" y="1628775"/>
            <a:ext cx="7772400" cy="2514600"/>
          </a:xfrm>
          <a:ln/>
        </p:spPr>
        <p:txBody>
          <a:bodyPr vert="horz" wrap="square" lIns="91440" tIns="45720" rIns="91440" bIns="45720" anchor="t"/>
          <a:p>
            <a:pPr algn="just" eaLnBrk="1" hangingPunct="1"/>
            <a:r>
              <a:rPr lang="en-US" altLang="zh-CN" sz="2800" b="1" dirty="0"/>
              <a:t>Status  </a:t>
            </a:r>
            <a:r>
              <a:rPr lang="en-US" altLang="zh-CN" sz="2800" dirty="0"/>
              <a:t>GetTop</a:t>
            </a:r>
            <a:r>
              <a:rPr lang="en-US" altLang="zh-CN" sz="2800" b="1" dirty="0"/>
              <a:t>(</a:t>
            </a:r>
            <a:r>
              <a:rPr lang="en-US" altLang="zh-CN" sz="2800" dirty="0"/>
              <a:t>SqStack</a:t>
            </a:r>
            <a:r>
              <a:rPr lang="en-US" altLang="zh-CN" sz="2800" b="1" dirty="0"/>
              <a:t> </a:t>
            </a:r>
            <a:r>
              <a:rPr lang="en-US" altLang="zh-CN" sz="2800" dirty="0"/>
              <a:t>s</a:t>
            </a:r>
            <a:r>
              <a:rPr lang="en-US" altLang="zh-CN" sz="2800" b="1" dirty="0"/>
              <a:t>, </a:t>
            </a:r>
            <a:r>
              <a:rPr lang="en-US" altLang="zh-CN" sz="2800" dirty="0"/>
              <a:t>SElemType</a:t>
            </a:r>
            <a:r>
              <a:rPr lang="en-US" altLang="zh-CN" sz="2800" b="1" dirty="0"/>
              <a:t> &amp;e)</a:t>
            </a:r>
            <a:endParaRPr lang="en-US" altLang="zh-CN" sz="2800" b="1" dirty="0"/>
          </a:p>
          <a:p>
            <a:pPr algn="just" eaLnBrk="1" hangingPunct="1"/>
            <a:r>
              <a:rPr lang="en-US" altLang="zh-CN" sz="2800" b="1" dirty="0"/>
              <a:t>{ </a:t>
            </a:r>
            <a:r>
              <a:rPr lang="en-US" altLang="zh-CN" sz="2800" dirty="0">
                <a:latin typeface="宋体" panose="02010600030101010101" pitchFamily="2" charset="-122"/>
              </a:rPr>
              <a:t> </a:t>
            </a:r>
            <a:r>
              <a:rPr lang="en-US" altLang="zh-CN" sz="2800" b="1" dirty="0">
                <a:latin typeface="宋体" panose="02010600030101010101" pitchFamily="2" charset="-122"/>
              </a:rPr>
              <a:t>if</a:t>
            </a:r>
            <a:r>
              <a:rPr lang="en-US" altLang="zh-CN" sz="2800" dirty="0">
                <a:latin typeface="宋体" panose="02010600030101010101" pitchFamily="2" charset="-122"/>
              </a:rPr>
              <a:t> (s.top == s.base)</a:t>
            </a:r>
            <a:r>
              <a:rPr lang="en-US" altLang="zh-CN" sz="2800" b="1" dirty="0">
                <a:latin typeface="宋体" panose="02010600030101010101" pitchFamily="2" charset="-122"/>
              </a:rPr>
              <a:t>return</a:t>
            </a:r>
            <a:r>
              <a:rPr lang="en-US" altLang="zh-CN" sz="2800" dirty="0">
                <a:latin typeface="宋体" panose="02010600030101010101" pitchFamily="2" charset="-122"/>
              </a:rPr>
              <a:t> ERROR;</a:t>
            </a:r>
            <a:endParaRPr lang="en-US" altLang="zh-CN" sz="2800" dirty="0">
              <a:latin typeface="宋体" panose="02010600030101010101" pitchFamily="2" charset="-122"/>
            </a:endParaRPr>
          </a:p>
          <a:p>
            <a:pPr algn="just" eaLnBrk="1" hangingPunct="1"/>
            <a:r>
              <a:rPr lang="en-US" altLang="zh-CN" sz="2800" dirty="0">
                <a:latin typeface="宋体" panose="02010600030101010101" pitchFamily="2" charset="-122"/>
              </a:rPr>
              <a:t>  e = *(s.top-1);</a:t>
            </a:r>
            <a:endParaRPr lang="en-US" altLang="zh-CN" sz="2800" dirty="0">
              <a:latin typeface="宋体" panose="02010600030101010101" pitchFamily="2" charset="-122"/>
            </a:endParaRPr>
          </a:p>
          <a:p>
            <a:pPr algn="just" eaLnBrk="1" hangingPunct="1"/>
            <a:r>
              <a:rPr lang="en-US" altLang="zh-CN" sz="2800" dirty="0"/>
              <a:t>    </a:t>
            </a:r>
            <a:r>
              <a:rPr lang="en-US" altLang="zh-CN" sz="2800" b="1" dirty="0"/>
              <a:t>return </a:t>
            </a:r>
            <a:r>
              <a:rPr lang="en-US" altLang="zh-CN" sz="2800" dirty="0"/>
              <a:t>OK;</a:t>
            </a:r>
            <a:endParaRPr lang="en-US" altLang="zh-CN" sz="2800" dirty="0"/>
          </a:p>
          <a:p>
            <a:pPr algn="just" eaLnBrk="1" hangingPunct="1"/>
            <a:r>
              <a:rPr lang="en-US" altLang="zh-CN" sz="2800" dirty="0"/>
              <a:t>} /* GetTop  */</a:t>
            </a:r>
            <a:endParaRPr lang="en-US" altLang="zh-CN" sz="2800" dirty="0"/>
          </a:p>
        </p:txBody>
      </p:sp>
      <p:grpSp>
        <p:nvGrpSpPr>
          <p:cNvPr id="2" name="Group 4"/>
          <p:cNvGrpSpPr/>
          <p:nvPr/>
        </p:nvGrpSpPr>
        <p:grpSpPr>
          <a:xfrm>
            <a:off x="2133600" y="4648200"/>
            <a:ext cx="5715000" cy="1905000"/>
            <a:chOff x="1248" y="1521"/>
            <a:chExt cx="3600" cy="1008"/>
          </a:xfrm>
        </p:grpSpPr>
        <p:sp>
          <p:nvSpPr>
            <p:cNvPr id="20492" name="Rectangle 5"/>
            <p:cNvSpPr/>
            <p:nvPr/>
          </p:nvSpPr>
          <p:spPr>
            <a:xfrm>
              <a:off x="1248" y="1521"/>
              <a:ext cx="720" cy="1008"/>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0493" name="Rectangle 6"/>
            <p:cNvSpPr/>
            <p:nvPr/>
          </p:nvSpPr>
          <p:spPr>
            <a:xfrm>
              <a:off x="1248" y="1857"/>
              <a:ext cx="720" cy="336"/>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0494" name="Rectangle 7"/>
            <p:cNvSpPr/>
            <p:nvPr/>
          </p:nvSpPr>
          <p:spPr>
            <a:xfrm>
              <a:off x="1296" y="1569"/>
              <a:ext cx="498" cy="2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t>*base</a:t>
              </a:r>
              <a:endParaRPr lang="en-US" altLang="zh-CN" sz="2000" b="1" dirty="0"/>
            </a:p>
          </p:txBody>
        </p:sp>
        <p:sp>
          <p:nvSpPr>
            <p:cNvPr id="20495" name="Rectangle 8"/>
            <p:cNvSpPr/>
            <p:nvPr/>
          </p:nvSpPr>
          <p:spPr>
            <a:xfrm>
              <a:off x="1344" y="1905"/>
              <a:ext cx="418" cy="2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t>*top</a:t>
              </a:r>
              <a:endParaRPr lang="en-US" altLang="zh-CN" sz="2000" b="1" dirty="0"/>
            </a:p>
          </p:txBody>
        </p:sp>
        <p:sp>
          <p:nvSpPr>
            <p:cNvPr id="20496" name="Rectangle 9"/>
            <p:cNvSpPr/>
            <p:nvPr/>
          </p:nvSpPr>
          <p:spPr>
            <a:xfrm>
              <a:off x="1248" y="2241"/>
              <a:ext cx="719" cy="2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t>stacksize</a:t>
              </a:r>
              <a:endParaRPr lang="en-US" altLang="zh-CN" sz="2000" b="1" dirty="0"/>
            </a:p>
          </p:txBody>
        </p:sp>
        <p:sp>
          <p:nvSpPr>
            <p:cNvPr id="20497" name="Line 10"/>
            <p:cNvSpPr/>
            <p:nvPr/>
          </p:nvSpPr>
          <p:spPr>
            <a:xfrm>
              <a:off x="2304" y="1761"/>
              <a:ext cx="2544" cy="0"/>
            </a:xfrm>
            <a:prstGeom prst="line">
              <a:avLst/>
            </a:prstGeom>
            <a:ln w="9525" cap="flat" cmpd="sng">
              <a:solidFill>
                <a:schemeClr val="tx1"/>
              </a:solidFill>
              <a:prstDash val="solid"/>
              <a:headEnd type="none" w="med" len="med"/>
              <a:tailEnd type="none" w="med" len="med"/>
            </a:ln>
          </p:spPr>
        </p:sp>
        <p:sp>
          <p:nvSpPr>
            <p:cNvPr id="20498" name="Line 11"/>
            <p:cNvSpPr/>
            <p:nvPr/>
          </p:nvSpPr>
          <p:spPr>
            <a:xfrm>
              <a:off x="2304" y="2097"/>
              <a:ext cx="2544" cy="0"/>
            </a:xfrm>
            <a:prstGeom prst="line">
              <a:avLst/>
            </a:prstGeom>
            <a:ln w="9525" cap="flat" cmpd="sng">
              <a:solidFill>
                <a:schemeClr val="tx1"/>
              </a:solidFill>
              <a:prstDash val="solid"/>
              <a:headEnd type="none" w="med" len="med"/>
              <a:tailEnd type="none" w="med" len="med"/>
            </a:ln>
          </p:spPr>
        </p:sp>
        <p:sp>
          <p:nvSpPr>
            <p:cNvPr id="20499" name="Line 12"/>
            <p:cNvSpPr/>
            <p:nvPr/>
          </p:nvSpPr>
          <p:spPr>
            <a:xfrm>
              <a:off x="2304" y="1761"/>
              <a:ext cx="0" cy="336"/>
            </a:xfrm>
            <a:prstGeom prst="line">
              <a:avLst/>
            </a:prstGeom>
            <a:ln w="9525" cap="flat" cmpd="sng">
              <a:solidFill>
                <a:schemeClr val="tx1"/>
              </a:solidFill>
              <a:prstDash val="solid"/>
              <a:headEnd type="none" w="med" len="med"/>
              <a:tailEnd type="none" w="med" len="med"/>
            </a:ln>
          </p:spPr>
        </p:sp>
        <p:sp>
          <p:nvSpPr>
            <p:cNvPr id="20500" name="Line 13"/>
            <p:cNvSpPr/>
            <p:nvPr/>
          </p:nvSpPr>
          <p:spPr>
            <a:xfrm>
              <a:off x="2640" y="1761"/>
              <a:ext cx="0" cy="336"/>
            </a:xfrm>
            <a:prstGeom prst="line">
              <a:avLst/>
            </a:prstGeom>
            <a:ln w="9525" cap="flat" cmpd="sng">
              <a:solidFill>
                <a:schemeClr val="tx1"/>
              </a:solidFill>
              <a:prstDash val="solid"/>
              <a:headEnd type="none" w="med" len="med"/>
              <a:tailEnd type="none" w="med" len="med"/>
            </a:ln>
          </p:spPr>
        </p:sp>
        <p:sp>
          <p:nvSpPr>
            <p:cNvPr id="20501" name="Line 14"/>
            <p:cNvSpPr/>
            <p:nvPr/>
          </p:nvSpPr>
          <p:spPr>
            <a:xfrm>
              <a:off x="3840" y="1761"/>
              <a:ext cx="0" cy="336"/>
            </a:xfrm>
            <a:prstGeom prst="line">
              <a:avLst/>
            </a:prstGeom>
            <a:ln w="9525" cap="flat" cmpd="sng">
              <a:solidFill>
                <a:schemeClr val="tx1"/>
              </a:solidFill>
              <a:prstDash val="solid"/>
              <a:headEnd type="none" w="med" len="med"/>
              <a:tailEnd type="none" w="med" len="med"/>
            </a:ln>
          </p:spPr>
        </p:sp>
        <p:sp>
          <p:nvSpPr>
            <p:cNvPr id="20502" name="Line 15"/>
            <p:cNvSpPr/>
            <p:nvPr/>
          </p:nvSpPr>
          <p:spPr>
            <a:xfrm>
              <a:off x="2976" y="1761"/>
              <a:ext cx="0" cy="336"/>
            </a:xfrm>
            <a:prstGeom prst="line">
              <a:avLst/>
            </a:prstGeom>
            <a:ln w="9525" cap="flat" cmpd="sng">
              <a:solidFill>
                <a:schemeClr val="tx1"/>
              </a:solidFill>
              <a:prstDash val="solid"/>
              <a:headEnd type="none" w="med" len="med"/>
              <a:tailEnd type="none" w="med" len="med"/>
            </a:ln>
          </p:spPr>
        </p:sp>
        <p:sp>
          <p:nvSpPr>
            <p:cNvPr id="20503" name="Line 16"/>
            <p:cNvSpPr/>
            <p:nvPr/>
          </p:nvSpPr>
          <p:spPr>
            <a:xfrm>
              <a:off x="3312" y="1761"/>
              <a:ext cx="0" cy="336"/>
            </a:xfrm>
            <a:prstGeom prst="line">
              <a:avLst/>
            </a:prstGeom>
            <a:ln w="9525" cap="flat" cmpd="sng">
              <a:solidFill>
                <a:schemeClr val="tx1"/>
              </a:solidFill>
              <a:prstDash val="solid"/>
              <a:headEnd type="none" w="med" len="med"/>
              <a:tailEnd type="none" w="med" len="med"/>
            </a:ln>
          </p:spPr>
        </p:sp>
        <p:sp>
          <p:nvSpPr>
            <p:cNvPr id="20504" name="Line 17"/>
            <p:cNvSpPr/>
            <p:nvPr/>
          </p:nvSpPr>
          <p:spPr>
            <a:xfrm>
              <a:off x="4512" y="1761"/>
              <a:ext cx="0" cy="336"/>
            </a:xfrm>
            <a:prstGeom prst="line">
              <a:avLst/>
            </a:prstGeom>
            <a:ln w="9525" cap="flat" cmpd="sng">
              <a:solidFill>
                <a:schemeClr val="tx1"/>
              </a:solidFill>
              <a:prstDash val="solid"/>
              <a:headEnd type="none" w="med" len="med"/>
              <a:tailEnd type="none" w="med" len="med"/>
            </a:ln>
          </p:spPr>
        </p:sp>
        <p:sp>
          <p:nvSpPr>
            <p:cNvPr id="20505" name="Rectangle 18"/>
            <p:cNvSpPr/>
            <p:nvPr/>
          </p:nvSpPr>
          <p:spPr>
            <a:xfrm>
              <a:off x="3388" y="1761"/>
              <a:ext cx="356" cy="2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t>......</a:t>
              </a:r>
              <a:endParaRPr lang="en-US" altLang="zh-CN" sz="2000" b="1" dirty="0"/>
            </a:p>
          </p:txBody>
        </p:sp>
        <p:sp>
          <p:nvSpPr>
            <p:cNvPr id="20506" name="Rectangle 19"/>
            <p:cNvSpPr/>
            <p:nvPr/>
          </p:nvSpPr>
          <p:spPr>
            <a:xfrm>
              <a:off x="2336" y="1770"/>
              <a:ext cx="304" cy="27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t>a</a:t>
              </a:r>
              <a:r>
                <a:rPr lang="en-US" altLang="zh-CN" sz="2800" b="1" baseline="-25000" dirty="0"/>
                <a:t>1</a:t>
              </a:r>
              <a:endParaRPr lang="en-US" altLang="zh-CN" sz="2000" b="1" dirty="0"/>
            </a:p>
          </p:txBody>
        </p:sp>
        <p:sp>
          <p:nvSpPr>
            <p:cNvPr id="20507" name="Rectangle 20"/>
            <p:cNvSpPr/>
            <p:nvPr/>
          </p:nvSpPr>
          <p:spPr>
            <a:xfrm>
              <a:off x="2688" y="1776"/>
              <a:ext cx="236" cy="2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t>...</a:t>
              </a:r>
              <a:endParaRPr lang="en-US" altLang="zh-CN" sz="2000" b="1" dirty="0"/>
            </a:p>
          </p:txBody>
        </p:sp>
        <p:sp>
          <p:nvSpPr>
            <p:cNvPr id="20508" name="Rectangle 21"/>
            <p:cNvSpPr/>
            <p:nvPr/>
          </p:nvSpPr>
          <p:spPr>
            <a:xfrm>
              <a:off x="3008" y="1713"/>
              <a:ext cx="270" cy="2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t>a</a:t>
              </a:r>
              <a:r>
                <a:rPr lang="en-US" altLang="zh-CN" sz="2800" b="1" baseline="-25000" dirty="0"/>
                <a:t>i</a:t>
              </a:r>
              <a:endParaRPr lang="en-US" altLang="zh-CN" sz="2000" b="1" dirty="0"/>
            </a:p>
          </p:txBody>
        </p:sp>
        <p:sp>
          <p:nvSpPr>
            <p:cNvPr id="20509" name="Rectangle 22"/>
            <p:cNvSpPr/>
            <p:nvPr/>
          </p:nvSpPr>
          <p:spPr>
            <a:xfrm>
              <a:off x="3840" y="1713"/>
              <a:ext cx="313" cy="2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t>a</a:t>
              </a:r>
              <a:r>
                <a:rPr lang="en-US" altLang="zh-CN" sz="2800" b="1" baseline="-25000" dirty="0"/>
                <a:t>n</a:t>
              </a:r>
              <a:endParaRPr lang="en-US" altLang="zh-CN" sz="2000" b="1" dirty="0"/>
            </a:p>
          </p:txBody>
        </p:sp>
        <p:sp>
          <p:nvSpPr>
            <p:cNvPr id="20510" name="Rectangle 23"/>
            <p:cNvSpPr/>
            <p:nvPr/>
          </p:nvSpPr>
          <p:spPr>
            <a:xfrm>
              <a:off x="3840" y="1761"/>
              <a:ext cx="336" cy="336"/>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0511" name="Line 24"/>
            <p:cNvSpPr/>
            <p:nvPr/>
          </p:nvSpPr>
          <p:spPr>
            <a:xfrm>
              <a:off x="4848" y="1761"/>
              <a:ext cx="0" cy="336"/>
            </a:xfrm>
            <a:prstGeom prst="line">
              <a:avLst/>
            </a:prstGeom>
            <a:ln w="9525" cap="flat" cmpd="sng">
              <a:solidFill>
                <a:schemeClr val="tx1"/>
              </a:solidFill>
              <a:prstDash val="solid"/>
              <a:headEnd type="none" w="med" len="med"/>
              <a:tailEnd type="none" w="med" len="med"/>
            </a:ln>
          </p:spPr>
        </p:sp>
        <p:cxnSp>
          <p:nvCxnSpPr>
            <p:cNvPr id="20512" name="AutoShape 25"/>
            <p:cNvCxnSpPr>
              <a:stCxn id="20492" idx="0"/>
              <a:endCxn id="20506" idx="0"/>
            </p:cNvCxnSpPr>
            <p:nvPr/>
          </p:nvCxnSpPr>
          <p:spPr>
            <a:xfrm rot="5400000" flipV="1">
              <a:off x="1923" y="1205"/>
              <a:ext cx="249" cy="880"/>
            </a:xfrm>
            <a:prstGeom prst="bentConnector3">
              <a:avLst>
                <a:gd name="adj1" fmla="val -57833"/>
              </a:avLst>
            </a:prstGeom>
            <a:ln w="9525" cap="flat" cmpd="sng">
              <a:solidFill>
                <a:schemeClr val="tx1"/>
              </a:solidFill>
              <a:prstDash val="solid"/>
              <a:miter/>
              <a:headEnd type="none" w="med" len="med"/>
              <a:tailEnd type="triangle" w="med" len="med"/>
            </a:ln>
          </p:spPr>
        </p:cxnSp>
        <p:sp>
          <p:nvSpPr>
            <p:cNvPr id="20513" name="Rectangle 26"/>
            <p:cNvSpPr/>
            <p:nvPr/>
          </p:nvSpPr>
          <p:spPr>
            <a:xfrm>
              <a:off x="4176" y="1761"/>
              <a:ext cx="336" cy="336"/>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cxnSp>
          <p:nvCxnSpPr>
            <p:cNvPr id="20514" name="AutoShape 27"/>
            <p:cNvCxnSpPr>
              <a:stCxn id="20493" idx="3"/>
              <a:endCxn id="20513" idx="2"/>
            </p:cNvCxnSpPr>
            <p:nvPr/>
          </p:nvCxnSpPr>
          <p:spPr>
            <a:xfrm>
              <a:off x="1968" y="2025"/>
              <a:ext cx="2376" cy="72"/>
            </a:xfrm>
            <a:prstGeom prst="bentConnector4">
              <a:avLst>
                <a:gd name="adj1" fmla="val 9051"/>
                <a:gd name="adj2" fmla="val 300000"/>
              </a:avLst>
            </a:prstGeom>
            <a:ln w="9525" cap="flat" cmpd="sng">
              <a:solidFill>
                <a:schemeClr val="tx1"/>
              </a:solidFill>
              <a:prstDash val="solid"/>
              <a:miter/>
              <a:headEnd type="none" w="med" len="med"/>
              <a:tailEnd type="triangle" w="med" len="med"/>
            </a:ln>
          </p:spPr>
        </p:cxnSp>
      </p:grpSp>
      <p:sp>
        <p:nvSpPr>
          <p:cNvPr id="157724" name="Text Box 28"/>
          <p:cNvSpPr txBox="1"/>
          <p:nvPr/>
        </p:nvSpPr>
        <p:spPr>
          <a:xfrm>
            <a:off x="1676400" y="4708525"/>
            <a:ext cx="30321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t>s</a:t>
            </a:r>
            <a:endParaRPr lang="en-US" altLang="zh-CN" sz="2400" b="1" dirty="0"/>
          </a:p>
        </p:txBody>
      </p:sp>
      <p:grpSp>
        <p:nvGrpSpPr>
          <p:cNvPr id="3" name="Group 29"/>
          <p:cNvGrpSpPr/>
          <p:nvPr/>
        </p:nvGrpSpPr>
        <p:grpSpPr>
          <a:xfrm>
            <a:off x="5105400" y="3810000"/>
            <a:ext cx="1447800" cy="762000"/>
            <a:chOff x="3216" y="2640"/>
            <a:chExt cx="912" cy="432"/>
          </a:xfrm>
        </p:grpSpPr>
        <p:sp>
          <p:nvSpPr>
            <p:cNvPr id="20489" name="Rectangle 30"/>
            <p:cNvSpPr/>
            <p:nvPr/>
          </p:nvSpPr>
          <p:spPr>
            <a:xfrm>
              <a:off x="3792" y="2736"/>
              <a:ext cx="336" cy="336"/>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0490" name="Text Box 31"/>
            <p:cNvSpPr txBox="1"/>
            <p:nvPr/>
          </p:nvSpPr>
          <p:spPr>
            <a:xfrm>
              <a:off x="3216" y="2640"/>
              <a:ext cx="201" cy="259"/>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t>e</a:t>
              </a:r>
              <a:endParaRPr lang="en-US" altLang="zh-CN" sz="2400" b="1" dirty="0"/>
            </a:p>
          </p:txBody>
        </p:sp>
        <p:sp>
          <p:nvSpPr>
            <p:cNvPr id="20491" name="Line 32"/>
            <p:cNvSpPr/>
            <p:nvPr/>
          </p:nvSpPr>
          <p:spPr>
            <a:xfrm>
              <a:off x="3504" y="2784"/>
              <a:ext cx="288" cy="0"/>
            </a:xfrm>
            <a:prstGeom prst="line">
              <a:avLst/>
            </a:prstGeom>
            <a:ln w="9525" cap="flat" cmpd="sng">
              <a:solidFill>
                <a:schemeClr val="tx1"/>
              </a:solidFill>
              <a:prstDash val="solid"/>
              <a:headEnd type="none" w="med" len="med"/>
              <a:tailEnd type="triangle" w="med" len="med"/>
            </a:ln>
          </p:spPr>
        </p:sp>
      </p:grpSp>
      <p:sp>
        <p:nvSpPr>
          <p:cNvPr id="157729" name="Line 33"/>
          <p:cNvSpPr/>
          <p:nvPr/>
        </p:nvSpPr>
        <p:spPr>
          <a:xfrm flipH="1" flipV="1">
            <a:off x="6248400" y="4340225"/>
            <a:ext cx="304800" cy="1146175"/>
          </a:xfrm>
          <a:prstGeom prst="line">
            <a:avLst/>
          </a:prstGeom>
          <a:ln w="9525" cap="flat" cmpd="sng">
            <a:solidFill>
              <a:schemeClr val="tx1"/>
            </a:solidFill>
            <a:prstDash val="sysDot"/>
            <a:headEnd type="none" w="med" len="med"/>
            <a:tailEnd type="triangle" w="med" len="med"/>
          </a:ln>
        </p:spPr>
      </p:sp>
      <p:sp>
        <p:nvSpPr>
          <p:cNvPr id="157730" name="Rectangle 34"/>
          <p:cNvSpPr/>
          <p:nvPr/>
        </p:nvSpPr>
        <p:spPr>
          <a:xfrm>
            <a:off x="6477000" y="4730750"/>
            <a:ext cx="22161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dirty="0">
                <a:latin typeface="宋体" panose="02010600030101010101" pitchFamily="2" charset="-122"/>
              </a:rPr>
              <a:t>*e = *(s.top-1);</a:t>
            </a:r>
            <a:endParaRPr lang="en-US" altLang="zh-CN" sz="2000" dirty="0">
              <a:latin typeface="宋体" panose="02010600030101010101" pitchFamily="2"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7699">
                                            <p:txEl>
                                              <p:charRg st="0" end="40"/>
                                            </p:txEl>
                                          </p:spTgt>
                                        </p:tgtEl>
                                        <p:attrNameLst>
                                          <p:attrName>style.visibility</p:attrName>
                                        </p:attrNameLst>
                                      </p:cBhvr>
                                      <p:to>
                                        <p:strVal val="visible"/>
                                      </p:to>
                                    </p:set>
                                    <p:animEffect transition="in" filter="wipe(up)">
                                      <p:cBhvr>
                                        <p:cTn id="7" dur="500"/>
                                        <p:tgtEl>
                                          <p:spTgt spid="157699">
                                            <p:txEl>
                                              <p:charRg st="0" end="4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7699">
                                            <p:txEl>
                                              <p:charRg st="40" end="77"/>
                                            </p:txEl>
                                          </p:spTgt>
                                        </p:tgtEl>
                                        <p:attrNameLst>
                                          <p:attrName>style.visibility</p:attrName>
                                        </p:attrNameLst>
                                      </p:cBhvr>
                                      <p:to>
                                        <p:strVal val="visible"/>
                                      </p:to>
                                    </p:set>
                                    <p:animEffect transition="in" filter="wipe(up)">
                                      <p:cBhvr>
                                        <p:cTn id="12" dur="500"/>
                                        <p:tgtEl>
                                          <p:spTgt spid="157699">
                                            <p:txEl>
                                              <p:charRg st="40" end="7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7699">
                                            <p:txEl>
                                              <p:charRg st="77" end="95"/>
                                            </p:txEl>
                                          </p:spTgt>
                                        </p:tgtEl>
                                        <p:attrNameLst>
                                          <p:attrName>style.visibility</p:attrName>
                                        </p:attrNameLst>
                                      </p:cBhvr>
                                      <p:to>
                                        <p:strVal val="visible"/>
                                      </p:to>
                                    </p:set>
                                    <p:animEffect transition="in" filter="wipe(up)">
                                      <p:cBhvr>
                                        <p:cTn id="17" dur="500"/>
                                        <p:tgtEl>
                                          <p:spTgt spid="157699">
                                            <p:txEl>
                                              <p:charRg st="77" end="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7699">
                                            <p:txEl>
                                              <p:charRg st="95" end="110"/>
                                            </p:txEl>
                                          </p:spTgt>
                                        </p:tgtEl>
                                        <p:attrNameLst>
                                          <p:attrName>style.visibility</p:attrName>
                                        </p:attrNameLst>
                                      </p:cBhvr>
                                      <p:to>
                                        <p:strVal val="visible"/>
                                      </p:to>
                                    </p:set>
                                    <p:animEffect transition="in" filter="wipe(up)">
                                      <p:cBhvr>
                                        <p:cTn id="22" dur="500"/>
                                        <p:tgtEl>
                                          <p:spTgt spid="157699">
                                            <p:txEl>
                                              <p:charRg st="95" end="1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57699">
                                            <p:txEl>
                                              <p:charRg st="110" end="126"/>
                                            </p:txEl>
                                          </p:spTgt>
                                        </p:tgtEl>
                                        <p:attrNameLst>
                                          <p:attrName>style.visibility</p:attrName>
                                        </p:attrNameLst>
                                      </p:cBhvr>
                                      <p:to>
                                        <p:strVal val="visible"/>
                                      </p:to>
                                    </p:set>
                                    <p:animEffect transition="in" filter="wipe(up)">
                                      <p:cBhvr>
                                        <p:cTn id="27" dur="500"/>
                                        <p:tgtEl>
                                          <p:spTgt spid="157699">
                                            <p:txEl>
                                              <p:charRg st="110" end="12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5" presetClass="entr" presetSubtype="0" fill="hold" grpId="0" nodeType="clickEffect">
                                  <p:stCondLst>
                                    <p:cond delay="0"/>
                                  </p:stCondLst>
                                  <p:childTnLst>
                                    <p:set>
                                      <p:cBhvr>
                                        <p:cTn id="31" dur="1" fill="hold">
                                          <p:stCondLst>
                                            <p:cond delay="0"/>
                                          </p:stCondLst>
                                        </p:cTn>
                                        <p:tgtEl>
                                          <p:spTgt spid="157724"/>
                                        </p:tgtEl>
                                        <p:attrNameLst>
                                          <p:attrName>style.visibility</p:attrName>
                                        </p:attrNameLst>
                                      </p:cBhvr>
                                      <p:to>
                                        <p:strVal val="visible"/>
                                      </p:to>
                                    </p:set>
                                    <p:anim calcmode="lin" valueType="num">
                                      <p:cBhvr>
                                        <p:cTn id="32" dur="1000" fill="hold"/>
                                        <p:tgtEl>
                                          <p:spTgt spid="157724"/>
                                        </p:tgtEl>
                                        <p:attrNameLst>
                                          <p:attrName>ppt_w</p:attrName>
                                        </p:attrNameLst>
                                      </p:cBhvr>
                                      <p:tavLst>
                                        <p:tav tm="0">
                                          <p:val>
                                            <p:fltVal val="0.000000"/>
                                          </p:val>
                                        </p:tav>
                                        <p:tav tm="100000">
                                          <p:val>
                                            <p:strVal val="#ppt_w"/>
                                          </p:val>
                                        </p:tav>
                                      </p:tavLst>
                                    </p:anim>
                                    <p:anim calcmode="lin" valueType="num">
                                      <p:cBhvr>
                                        <p:cTn id="33" dur="1000" fill="hold"/>
                                        <p:tgtEl>
                                          <p:spTgt spid="157724"/>
                                        </p:tgtEl>
                                        <p:attrNameLst>
                                          <p:attrName>ppt_h</p:attrName>
                                        </p:attrNameLst>
                                      </p:cBhvr>
                                      <p:tavLst>
                                        <p:tav tm="0">
                                          <p:val>
                                            <p:fltVal val="0.000000"/>
                                          </p:val>
                                        </p:tav>
                                        <p:tav tm="100000">
                                          <p:val>
                                            <p:strVal val="#ppt_h"/>
                                          </p:val>
                                        </p:tav>
                                      </p:tavLst>
                                    </p:anim>
                                    <p:anim calcmode="lin" valueType="num">
                                      <p:cBhvr>
                                        <p:cTn id="34" dur="1000" fill="hold"/>
                                        <p:tgtEl>
                                          <p:spTgt spid="157724"/>
                                        </p:tgtEl>
                                        <p:attrNameLst>
                                          <p:attrName>ppt_x</p:attrName>
                                        </p:attrNameLst>
                                      </p:cBhvr>
                                      <p:tavLst>
                                        <p:tav tm="0" fmla="#ppt_x+(cos(-2*pi*(1-$))*-#ppt_x-sin(-2*pi*(1-$))*(1-#ppt_y))*(1-$)">
                                          <p:val>
                                            <p:fltVal val="0.000000"/>
                                          </p:val>
                                        </p:tav>
                                        <p:tav tm="100000">
                                          <p:val>
                                            <p:fltVal val="1.000000"/>
                                          </p:val>
                                        </p:tav>
                                      </p:tavLst>
                                    </p:anim>
                                    <p:anim calcmode="lin" valueType="num">
                                      <p:cBhvr>
                                        <p:cTn id="35" dur="1000" fill="hold"/>
                                        <p:tgtEl>
                                          <p:spTgt spid="157724"/>
                                        </p:tgtEl>
                                        <p:attrNameLst>
                                          <p:attrName>ppt_y</p:attrName>
                                        </p:attrNameLst>
                                      </p:cBhvr>
                                      <p:tavLst>
                                        <p:tav tm="0" fmla="#ppt_y+(sin(-2*pi*(1-$))*-#ppt_x+cos(-2*pi*(1-$))*(1-#ppt_y))*(1-$)">
                                          <p:val>
                                            <p:fltVal val="0.000000"/>
                                          </p:val>
                                        </p:tav>
                                        <p:tav tm="100000">
                                          <p:val>
                                            <p:fltVal val="1.000000"/>
                                          </p:val>
                                        </p:tav>
                                      </p:tavLst>
                                    </p:anim>
                                  </p:childTnLst>
                                </p:cTn>
                              </p:par>
                            </p:childTnLst>
                          </p:cTn>
                        </p:par>
                        <p:par>
                          <p:cTn id="36" fill="hold">
                            <p:stCondLst>
                              <p:cond delay="1000"/>
                            </p:stCondLst>
                            <p:childTnLst>
                              <p:par>
                                <p:cTn id="37" presetID="1" presetClass="entr" presetSubtype="0" fill="hold" nodeType="afterEffect">
                                  <p:stCondLst>
                                    <p:cond delay="0"/>
                                  </p:stCondLst>
                                  <p:childTnLst>
                                    <p:set>
                                      <p:cBhvr>
                                        <p:cTn id="38" dur="1" fill="hold">
                                          <p:stCondLst>
                                            <p:cond delay="499"/>
                                          </p:stCondLst>
                                        </p:cTn>
                                        <p:tgtEl>
                                          <p:spTgt spid="2"/>
                                        </p:tgtEl>
                                        <p:attrNameLst>
                                          <p:attrName>style.visibility</p:attrName>
                                        </p:attrNameLst>
                                      </p:cBhvr>
                                      <p:to>
                                        <p:strVal val="visible"/>
                                      </p:to>
                                    </p:set>
                                  </p:childTnLst>
                                </p:cTn>
                              </p:par>
                            </p:childTnLst>
                          </p:cTn>
                        </p:par>
                        <p:par>
                          <p:cTn id="39" fill="hold">
                            <p:stCondLst>
                              <p:cond delay="1500"/>
                            </p:stCondLst>
                            <p:childTnLst>
                              <p:par>
                                <p:cTn id="40" presetID="2" presetClass="entr" presetSubtype="2" fill="hold" nodeType="after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additive="base">
                                        <p:cTn id="42" dur="500" fill="hold"/>
                                        <p:tgtEl>
                                          <p:spTgt spid="3"/>
                                        </p:tgtEl>
                                        <p:attrNameLst>
                                          <p:attrName>ppt_x</p:attrName>
                                        </p:attrNameLst>
                                      </p:cBhvr>
                                      <p:tavLst>
                                        <p:tav tm="0">
                                          <p:val>
                                            <p:strVal val="1+#ppt_w/2"/>
                                          </p:val>
                                        </p:tav>
                                        <p:tav tm="100000">
                                          <p:val>
                                            <p:strVal val="#ppt_x"/>
                                          </p:val>
                                        </p:tav>
                                      </p:tavLst>
                                    </p:anim>
                                    <p:anim calcmode="lin" valueType="num">
                                      <p:cBhvr additive="base">
                                        <p:cTn id="4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157730"/>
                                        </p:tgtEl>
                                        <p:attrNameLst>
                                          <p:attrName>style.visibility</p:attrName>
                                        </p:attrNameLst>
                                      </p:cBhvr>
                                      <p:to>
                                        <p:strVal val="visible"/>
                                      </p:to>
                                    </p:set>
                                    <p:anim calcmode="lin" valueType="num">
                                      <p:cBhvr additive="base">
                                        <p:cTn id="48" dur="500" fill="hold"/>
                                        <p:tgtEl>
                                          <p:spTgt spid="157730"/>
                                        </p:tgtEl>
                                        <p:attrNameLst>
                                          <p:attrName>ppt_x</p:attrName>
                                        </p:attrNameLst>
                                      </p:cBhvr>
                                      <p:tavLst>
                                        <p:tav tm="0">
                                          <p:val>
                                            <p:strVal val="1+#ppt_w/2"/>
                                          </p:val>
                                        </p:tav>
                                        <p:tav tm="100000">
                                          <p:val>
                                            <p:strVal val="#ppt_x"/>
                                          </p:val>
                                        </p:tav>
                                      </p:tavLst>
                                    </p:anim>
                                    <p:anim calcmode="lin" valueType="num">
                                      <p:cBhvr additive="base">
                                        <p:cTn id="49" dur="500" fill="hold"/>
                                        <p:tgtEl>
                                          <p:spTgt spid="157730"/>
                                        </p:tgtEl>
                                        <p:attrNameLst>
                                          <p:attrName>ppt_y</p:attrName>
                                        </p:attrNameLst>
                                      </p:cBhvr>
                                      <p:tavLst>
                                        <p:tav tm="0">
                                          <p:val>
                                            <p:strVal val="#ppt_y"/>
                                          </p:val>
                                        </p:tav>
                                        <p:tav tm="100000">
                                          <p:val>
                                            <p:strVal val="#ppt_y"/>
                                          </p:val>
                                        </p:tav>
                                      </p:tavLst>
                                    </p:anim>
                                  </p:childTnLst>
                                </p:cTn>
                              </p:par>
                            </p:childTnLst>
                          </p:cTn>
                        </p:par>
                        <p:par>
                          <p:cTn id="50" fill="hold">
                            <p:stCondLst>
                              <p:cond delay="500"/>
                            </p:stCondLst>
                            <p:childTnLst>
                              <p:par>
                                <p:cTn id="51" presetID="22" presetClass="entr" presetSubtype="4" fill="hold" nodeType="afterEffect">
                                  <p:stCondLst>
                                    <p:cond delay="0"/>
                                  </p:stCondLst>
                                  <p:childTnLst>
                                    <p:set>
                                      <p:cBhvr>
                                        <p:cTn id="52" dur="1" fill="hold">
                                          <p:stCondLst>
                                            <p:cond delay="0"/>
                                          </p:stCondLst>
                                        </p:cTn>
                                        <p:tgtEl>
                                          <p:spTgt spid="157729"/>
                                        </p:tgtEl>
                                        <p:attrNameLst>
                                          <p:attrName>style.visibility</p:attrName>
                                        </p:attrNameLst>
                                      </p:cBhvr>
                                      <p:to>
                                        <p:strVal val="visible"/>
                                      </p:to>
                                    </p:set>
                                    <p:animEffect transition="in" filter="wipe(down)">
                                      <p:cBhvr>
                                        <p:cTn id="53" dur="500"/>
                                        <p:tgtEl>
                                          <p:spTgt spid="157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P spid="157724" grpId="0"/>
      <p:bldP spid="1577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Text Box 1026"/>
          <p:cNvSpPr txBox="1"/>
          <p:nvPr/>
        </p:nvSpPr>
        <p:spPr>
          <a:xfrm>
            <a:off x="365125" y="857250"/>
            <a:ext cx="8778875" cy="13112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dirty="0">
                <a:solidFill>
                  <a:srgbClr val="800000"/>
                </a:solidFill>
                <a:ea typeface="楷体_GB2312" pitchFamily="49" charset="-122"/>
              </a:rPr>
              <a:t>通常称，栈和队列是限定</a:t>
            </a:r>
            <a:r>
              <a:rPr lang="zh-CN" altLang="en-US" sz="4000" b="1" dirty="0">
                <a:solidFill>
                  <a:srgbClr val="800000"/>
                </a:solidFill>
                <a:ea typeface="楷体_GB2312" pitchFamily="49" charset="-122"/>
              </a:rPr>
              <a:t>插入和删除只能</a:t>
            </a:r>
            <a:r>
              <a:rPr lang="zh-CN" altLang="en-US" sz="4000" dirty="0">
                <a:solidFill>
                  <a:srgbClr val="800000"/>
                </a:solidFill>
                <a:ea typeface="楷体_GB2312" pitchFamily="49" charset="-122"/>
              </a:rPr>
              <a:t>在表的“</a:t>
            </a:r>
            <a:r>
              <a:rPr lang="zh-CN" altLang="en-US" sz="4000" b="1" dirty="0">
                <a:solidFill>
                  <a:srgbClr val="800000"/>
                </a:solidFill>
                <a:ea typeface="楷体_GB2312" pitchFamily="49" charset="-122"/>
              </a:rPr>
              <a:t>端点</a:t>
            </a:r>
            <a:r>
              <a:rPr lang="zh-CN" altLang="en-US" sz="4000" dirty="0">
                <a:solidFill>
                  <a:srgbClr val="800000"/>
                </a:solidFill>
                <a:ea typeface="楷体_GB2312" pitchFamily="49" charset="-122"/>
              </a:rPr>
              <a:t>”进行的线性表。</a:t>
            </a:r>
            <a:endParaRPr lang="zh-CN" altLang="en-US" sz="4000" dirty="0">
              <a:solidFill>
                <a:srgbClr val="800000"/>
              </a:solidFill>
              <a:ea typeface="楷体_GB2312" pitchFamily="49" charset="-122"/>
            </a:endParaRPr>
          </a:p>
        </p:txBody>
      </p:sp>
      <p:sp>
        <p:nvSpPr>
          <p:cNvPr id="118787" name="Text Box 1027"/>
          <p:cNvSpPr txBox="1"/>
          <p:nvPr/>
        </p:nvSpPr>
        <p:spPr>
          <a:xfrm>
            <a:off x="415925" y="2643188"/>
            <a:ext cx="8728075" cy="2708275"/>
          </a:xfrm>
          <a:prstGeom prst="rect">
            <a:avLst/>
          </a:prstGeom>
          <a:solidFill>
            <a:srgbClr val="FFFFCC"/>
          </a:solidFill>
          <a:ln w="57150" cap="flat" cmpd="thinThick">
            <a:solidFill>
              <a:srgbClr val="80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000066"/>
                </a:solidFill>
                <a:latin typeface="隶书" pitchFamily="49" charset="-122"/>
                <a:ea typeface="隶书" pitchFamily="49" charset="-122"/>
              </a:rPr>
              <a:t> </a:t>
            </a:r>
            <a:r>
              <a:rPr lang="zh-CN" altLang="en-US" sz="4000" b="1" dirty="0">
                <a:solidFill>
                  <a:srgbClr val="000066"/>
                </a:solidFill>
                <a:latin typeface="隶书" pitchFamily="49" charset="-122"/>
                <a:ea typeface="隶书" pitchFamily="49" charset="-122"/>
              </a:rPr>
              <a:t>线性表       栈         队列</a:t>
            </a:r>
            <a:endParaRPr lang="zh-CN" altLang="en-US" dirty="0">
              <a:solidFill>
                <a:srgbClr val="000066"/>
              </a:solidFill>
            </a:endParaRPr>
          </a:p>
          <a:p>
            <a:pPr marL="0" lvl="0" indent="0" eaLnBrk="1" hangingPunct="1">
              <a:spcBef>
                <a:spcPct val="0"/>
              </a:spcBef>
              <a:buNone/>
            </a:pPr>
            <a:r>
              <a:rPr lang="en-US" altLang="zh-CN" dirty="0">
                <a:solidFill>
                  <a:srgbClr val="800000"/>
                </a:solidFill>
              </a:rPr>
              <a:t>Insert(L,</a:t>
            </a:r>
            <a:r>
              <a:rPr lang="en-US" altLang="zh-CN" dirty="0">
                <a:solidFill>
                  <a:srgbClr val="FF5050"/>
                </a:solidFill>
              </a:rPr>
              <a:t> </a:t>
            </a:r>
            <a:r>
              <a:rPr lang="en-US" altLang="zh-CN" b="1" dirty="0">
                <a:solidFill>
                  <a:srgbClr val="FF5050"/>
                </a:solidFill>
              </a:rPr>
              <a:t>i</a:t>
            </a:r>
            <a:r>
              <a:rPr lang="en-US" altLang="zh-CN" dirty="0">
                <a:solidFill>
                  <a:srgbClr val="800000"/>
                </a:solidFill>
              </a:rPr>
              <a:t>, x)    Insert(S, </a:t>
            </a:r>
            <a:r>
              <a:rPr lang="en-US" altLang="zh-CN" b="1" dirty="0">
                <a:solidFill>
                  <a:srgbClr val="CC00CC"/>
                </a:solidFill>
              </a:rPr>
              <a:t>n+1</a:t>
            </a:r>
            <a:r>
              <a:rPr lang="en-US" altLang="zh-CN" dirty="0">
                <a:solidFill>
                  <a:srgbClr val="800000"/>
                </a:solidFill>
              </a:rPr>
              <a:t>, x)    Insert(Q, </a:t>
            </a:r>
            <a:r>
              <a:rPr lang="en-US" altLang="zh-CN" b="1" dirty="0">
                <a:solidFill>
                  <a:srgbClr val="CC00CC"/>
                </a:solidFill>
              </a:rPr>
              <a:t>n+1</a:t>
            </a:r>
            <a:r>
              <a:rPr lang="en-US" altLang="zh-CN" dirty="0">
                <a:solidFill>
                  <a:srgbClr val="800000"/>
                </a:solidFill>
              </a:rPr>
              <a:t>, x)</a:t>
            </a:r>
            <a:endParaRPr lang="en-US" altLang="zh-CN" dirty="0">
              <a:solidFill>
                <a:srgbClr val="800000"/>
              </a:solidFill>
            </a:endParaRPr>
          </a:p>
          <a:p>
            <a:pPr marL="0" lvl="0" indent="0" eaLnBrk="1" hangingPunct="1">
              <a:spcBef>
                <a:spcPct val="0"/>
              </a:spcBef>
              <a:buNone/>
            </a:pPr>
            <a:r>
              <a:rPr lang="en-US" altLang="zh-CN" dirty="0">
                <a:solidFill>
                  <a:srgbClr val="800000"/>
                </a:solidFill>
              </a:rPr>
              <a:t> </a:t>
            </a:r>
            <a:r>
              <a:rPr lang="en-US" altLang="zh-CN" b="1" dirty="0">
                <a:solidFill>
                  <a:srgbClr val="FF5050"/>
                </a:solidFill>
              </a:rPr>
              <a:t>1≤i≤n+1</a:t>
            </a:r>
            <a:endParaRPr lang="en-US" altLang="zh-CN" dirty="0">
              <a:solidFill>
                <a:srgbClr val="800000"/>
              </a:solidFill>
            </a:endParaRPr>
          </a:p>
          <a:p>
            <a:pPr marL="0" lvl="0" indent="0" eaLnBrk="1" hangingPunct="1">
              <a:spcBef>
                <a:spcPct val="0"/>
              </a:spcBef>
              <a:buNone/>
            </a:pPr>
            <a:r>
              <a:rPr lang="en-US" altLang="zh-CN" dirty="0">
                <a:solidFill>
                  <a:srgbClr val="800000"/>
                </a:solidFill>
              </a:rPr>
              <a:t> Delete(L, </a:t>
            </a:r>
            <a:r>
              <a:rPr lang="en-US" altLang="zh-CN" b="1" dirty="0">
                <a:solidFill>
                  <a:srgbClr val="FF5050"/>
                </a:solidFill>
              </a:rPr>
              <a:t>i,&amp;e</a:t>
            </a:r>
            <a:r>
              <a:rPr lang="en-US" altLang="zh-CN" dirty="0">
                <a:solidFill>
                  <a:srgbClr val="800000"/>
                </a:solidFill>
              </a:rPr>
              <a:t>)   Delete(S, </a:t>
            </a:r>
            <a:r>
              <a:rPr lang="en-US" altLang="zh-CN" b="1" dirty="0">
                <a:solidFill>
                  <a:srgbClr val="CC00CC"/>
                </a:solidFill>
              </a:rPr>
              <a:t>n,&amp;e</a:t>
            </a:r>
            <a:r>
              <a:rPr lang="en-US" altLang="zh-CN" dirty="0">
                <a:solidFill>
                  <a:srgbClr val="800000"/>
                </a:solidFill>
              </a:rPr>
              <a:t>)   Delete(Q, </a:t>
            </a:r>
            <a:r>
              <a:rPr lang="en-US" altLang="zh-CN" b="1" dirty="0">
                <a:solidFill>
                  <a:srgbClr val="CC00CC"/>
                </a:solidFill>
              </a:rPr>
              <a:t>1,&amp;e</a:t>
            </a:r>
            <a:r>
              <a:rPr lang="en-US" altLang="zh-CN" dirty="0">
                <a:solidFill>
                  <a:srgbClr val="800000"/>
                </a:solidFill>
              </a:rPr>
              <a:t>)</a:t>
            </a:r>
            <a:endParaRPr lang="en-US" altLang="zh-CN" dirty="0">
              <a:solidFill>
                <a:srgbClr val="800000"/>
              </a:solidFill>
            </a:endParaRPr>
          </a:p>
          <a:p>
            <a:pPr marL="0" lvl="0" indent="0" eaLnBrk="1" hangingPunct="1">
              <a:spcBef>
                <a:spcPct val="0"/>
              </a:spcBef>
              <a:buNone/>
            </a:pPr>
            <a:r>
              <a:rPr lang="en-US" altLang="zh-CN" dirty="0">
                <a:solidFill>
                  <a:srgbClr val="800000"/>
                </a:solidFill>
              </a:rPr>
              <a:t>   </a:t>
            </a:r>
            <a:r>
              <a:rPr lang="en-US" altLang="zh-CN" dirty="0">
                <a:solidFill>
                  <a:srgbClr val="FF5050"/>
                </a:solidFill>
              </a:rPr>
              <a:t>1≤i≤n</a:t>
            </a:r>
            <a:endParaRPr lang="en-US" altLang="zh-CN" sz="4000" dirty="0">
              <a:solidFill>
                <a:srgbClr val="800000"/>
              </a:solidFill>
            </a:endParaRPr>
          </a:p>
        </p:txBody>
      </p:sp>
      <p:sp>
        <p:nvSpPr>
          <p:cNvPr id="118788" name="Text Box 1028"/>
          <p:cNvSpPr txBox="1"/>
          <p:nvPr/>
        </p:nvSpPr>
        <p:spPr>
          <a:xfrm>
            <a:off x="785813" y="5786438"/>
            <a:ext cx="7362825"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solidFill>
                  <a:srgbClr val="FF0000"/>
                </a:solidFill>
                <a:ea typeface="楷体_GB2312" pitchFamily="49" charset="-122"/>
              </a:rPr>
              <a:t>栈和队列是两种常用的数据类型</a:t>
            </a:r>
            <a:endParaRPr lang="zh-CN" altLang="en-US" sz="4000" dirty="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8787"/>
                                        </p:tgtEl>
                                        <p:attrNameLst>
                                          <p:attrName>style.visibility</p:attrName>
                                        </p:attrNameLst>
                                      </p:cBhvr>
                                      <p:to>
                                        <p:strVal val="visible"/>
                                      </p:to>
                                    </p:set>
                                    <p:animEffect transition="in" filter="strips(downRight)">
                                      <p:cBhvr>
                                        <p:cTn id="7" dur="500"/>
                                        <p:tgtEl>
                                          <p:spTgt spid="118787"/>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iterate type="lt">
                                    <p:tmPct val="100000"/>
                                  </p:iterate>
                                  <p:childTnLst>
                                    <p:set>
                                      <p:cBhvr>
                                        <p:cTn id="11" dur="1" fill="hold">
                                          <p:stCondLst>
                                            <p:cond delay="0"/>
                                          </p:stCondLst>
                                        </p:cTn>
                                        <p:tgtEl>
                                          <p:spTgt spid="118788"/>
                                        </p:tgtEl>
                                        <p:attrNameLst>
                                          <p:attrName>style.visibility</p:attrName>
                                        </p:attrNameLst>
                                      </p:cBhvr>
                                      <p:to>
                                        <p:strVal val="visible"/>
                                      </p:to>
                                    </p:set>
                                    <p:anim calcmode="lin" valueType="num">
                                      <p:cBhvr>
                                        <p:cTn id="12" dur="75" fill="hold"/>
                                        <p:tgtEl>
                                          <p:spTgt spid="118788"/>
                                        </p:tgtEl>
                                        <p:attrNameLst>
                                          <p:attrName>ppt_x</p:attrName>
                                        </p:attrNameLst>
                                      </p:cBhvr>
                                      <p:tavLst>
                                        <p:tav tm="0">
                                          <p:val>
                                            <p:strVal val="#ppt_x-#ppt_w/2"/>
                                          </p:val>
                                        </p:tav>
                                        <p:tav tm="100000">
                                          <p:val>
                                            <p:strVal val="#ppt_x"/>
                                          </p:val>
                                        </p:tav>
                                      </p:tavLst>
                                    </p:anim>
                                    <p:anim calcmode="lin" valueType="num">
                                      <p:cBhvr>
                                        <p:cTn id="13" dur="75" fill="hold"/>
                                        <p:tgtEl>
                                          <p:spTgt spid="118788"/>
                                        </p:tgtEl>
                                        <p:attrNameLst>
                                          <p:attrName>ppt_y</p:attrName>
                                        </p:attrNameLst>
                                      </p:cBhvr>
                                      <p:tavLst>
                                        <p:tav tm="0">
                                          <p:val>
                                            <p:strVal val="#ppt_y"/>
                                          </p:val>
                                        </p:tav>
                                        <p:tav tm="100000">
                                          <p:val>
                                            <p:strVal val="#ppt_y"/>
                                          </p:val>
                                        </p:tav>
                                      </p:tavLst>
                                    </p:anim>
                                    <p:anim calcmode="lin" valueType="num">
                                      <p:cBhvr>
                                        <p:cTn id="14" dur="75" fill="hold"/>
                                        <p:tgtEl>
                                          <p:spTgt spid="118788"/>
                                        </p:tgtEl>
                                        <p:attrNameLst>
                                          <p:attrName>ppt_w</p:attrName>
                                        </p:attrNameLst>
                                      </p:cBhvr>
                                      <p:tavLst>
                                        <p:tav tm="0">
                                          <p:val>
                                            <p:fltVal val="0.000000"/>
                                          </p:val>
                                        </p:tav>
                                        <p:tav tm="100000">
                                          <p:val>
                                            <p:strVal val="#ppt_w"/>
                                          </p:val>
                                        </p:tav>
                                      </p:tavLst>
                                    </p:anim>
                                    <p:anim calcmode="lin" valueType="num">
                                      <p:cBhvr>
                                        <p:cTn id="15" dur="75" fill="hold"/>
                                        <p:tgtEl>
                                          <p:spTgt spid="11878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animBg="1"/>
      <p:bldP spid="11878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ext Box 2"/>
          <p:cNvSpPr txBox="1"/>
          <p:nvPr/>
        </p:nvSpPr>
        <p:spPr>
          <a:xfrm>
            <a:off x="228600" y="368300"/>
            <a:ext cx="8839200" cy="65659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25000"/>
              </a:lnSpc>
              <a:spcBef>
                <a:spcPct val="0"/>
              </a:spcBef>
              <a:buNone/>
            </a:pPr>
            <a:r>
              <a:rPr lang="en-US" altLang="zh-CN" sz="3600" b="1" dirty="0"/>
              <a:t>Status</a:t>
            </a:r>
            <a:r>
              <a:rPr lang="en-US" altLang="zh-CN" sz="3600" dirty="0"/>
              <a:t> Pop (SqStack </a:t>
            </a:r>
            <a:r>
              <a:rPr lang="en-US" altLang="zh-CN" sz="3600" b="1" dirty="0"/>
              <a:t>&amp;</a:t>
            </a:r>
            <a:r>
              <a:rPr lang="en-US" altLang="zh-CN" sz="3600" dirty="0"/>
              <a:t>S, SElemType </a:t>
            </a:r>
            <a:r>
              <a:rPr lang="en-US" altLang="zh-CN" sz="3600" b="1" dirty="0"/>
              <a:t>&amp;</a:t>
            </a:r>
            <a:r>
              <a:rPr lang="en-US" altLang="zh-CN" sz="3600" dirty="0"/>
              <a:t>e) </a:t>
            </a:r>
            <a:r>
              <a:rPr lang="en-US" altLang="zh-CN" sz="3600" b="1" dirty="0"/>
              <a:t>{</a:t>
            </a:r>
            <a:endParaRPr lang="en-US" altLang="zh-CN" sz="3600" dirty="0"/>
          </a:p>
          <a:p>
            <a:pPr marL="0" lvl="0" indent="0">
              <a:lnSpc>
                <a:spcPct val="125000"/>
              </a:lnSpc>
              <a:spcBef>
                <a:spcPct val="0"/>
              </a:spcBef>
              <a:buNone/>
            </a:pPr>
            <a:r>
              <a:rPr lang="en-US" altLang="zh-CN" sz="3600" dirty="0"/>
              <a:t>     // </a:t>
            </a:r>
            <a:r>
              <a:rPr lang="zh-CN" altLang="en-US" sz="3600" dirty="0">
                <a:ea typeface="楷体_GB2312" pitchFamily="49" charset="-122"/>
              </a:rPr>
              <a:t>若栈不空，则删除</a:t>
            </a:r>
            <a:r>
              <a:rPr lang="en-US" altLang="zh-CN" sz="3600" dirty="0">
                <a:ea typeface="楷体_GB2312" pitchFamily="49" charset="-122"/>
              </a:rPr>
              <a:t>S</a:t>
            </a:r>
            <a:r>
              <a:rPr lang="zh-CN" altLang="en-US" sz="3600" dirty="0">
                <a:ea typeface="楷体_GB2312" pitchFamily="49" charset="-122"/>
              </a:rPr>
              <a:t>的栈顶元素，</a:t>
            </a:r>
            <a:endParaRPr lang="zh-CN" altLang="en-US" sz="3600" dirty="0">
              <a:ea typeface="楷体_GB2312" pitchFamily="49" charset="-122"/>
            </a:endParaRPr>
          </a:p>
          <a:p>
            <a:pPr marL="0" lvl="0" indent="0">
              <a:lnSpc>
                <a:spcPct val="125000"/>
              </a:lnSpc>
              <a:spcBef>
                <a:spcPct val="0"/>
              </a:spcBef>
              <a:buNone/>
            </a:pPr>
            <a:r>
              <a:rPr lang="zh-CN" altLang="en-US" sz="3600" dirty="0">
                <a:ea typeface="楷体_GB2312" pitchFamily="49" charset="-122"/>
              </a:rPr>
              <a:t>     </a:t>
            </a:r>
            <a:r>
              <a:rPr lang="en-US" altLang="zh-CN" sz="3600" dirty="0">
                <a:ea typeface="楷体_GB2312" pitchFamily="49" charset="-122"/>
              </a:rPr>
              <a:t>// </a:t>
            </a:r>
            <a:r>
              <a:rPr lang="zh-CN" altLang="en-US" sz="3600" dirty="0">
                <a:ea typeface="楷体_GB2312" pitchFamily="49" charset="-122"/>
              </a:rPr>
              <a:t>用</a:t>
            </a:r>
            <a:r>
              <a:rPr lang="en-US" altLang="zh-CN" sz="3600" dirty="0">
                <a:ea typeface="楷体_GB2312" pitchFamily="49" charset="-122"/>
              </a:rPr>
              <a:t>e</a:t>
            </a:r>
            <a:r>
              <a:rPr lang="zh-CN" altLang="en-US" sz="3600" dirty="0">
                <a:ea typeface="楷体_GB2312" pitchFamily="49" charset="-122"/>
              </a:rPr>
              <a:t>返回其值，并返回</a:t>
            </a:r>
            <a:r>
              <a:rPr lang="en-US" altLang="zh-CN" sz="3600" dirty="0">
                <a:ea typeface="楷体_GB2312" pitchFamily="49" charset="-122"/>
              </a:rPr>
              <a:t>OK</a:t>
            </a:r>
            <a:r>
              <a:rPr lang="zh-CN" altLang="en-US" sz="3600" dirty="0"/>
              <a:t>；</a:t>
            </a:r>
            <a:endParaRPr lang="zh-CN" altLang="en-US" sz="3600" dirty="0"/>
          </a:p>
          <a:p>
            <a:pPr marL="0" lvl="0" indent="0">
              <a:lnSpc>
                <a:spcPct val="125000"/>
              </a:lnSpc>
              <a:spcBef>
                <a:spcPct val="0"/>
              </a:spcBef>
              <a:buNone/>
            </a:pPr>
            <a:r>
              <a:rPr lang="zh-CN" altLang="en-US" sz="3600" dirty="0"/>
              <a:t>     </a:t>
            </a:r>
            <a:r>
              <a:rPr lang="en-US" altLang="zh-CN" sz="3600" dirty="0"/>
              <a:t>// </a:t>
            </a:r>
            <a:r>
              <a:rPr lang="zh-CN" altLang="en-US" sz="3600" dirty="0">
                <a:ea typeface="楷体_GB2312" pitchFamily="49" charset="-122"/>
              </a:rPr>
              <a:t>否则返回</a:t>
            </a:r>
            <a:r>
              <a:rPr lang="en-US" altLang="zh-CN" sz="3600" dirty="0">
                <a:ea typeface="楷体_GB2312" pitchFamily="49" charset="-122"/>
              </a:rPr>
              <a:t>ERROR</a:t>
            </a:r>
            <a:endParaRPr lang="en-US" altLang="zh-CN" sz="3600" dirty="0"/>
          </a:p>
          <a:p>
            <a:pPr marL="0" lvl="0" indent="0">
              <a:lnSpc>
                <a:spcPct val="125000"/>
              </a:lnSpc>
              <a:spcBef>
                <a:spcPct val="0"/>
              </a:spcBef>
              <a:buNone/>
            </a:pPr>
            <a:r>
              <a:rPr lang="en-US" altLang="zh-CN" sz="3600" dirty="0"/>
              <a:t>    </a:t>
            </a:r>
            <a:r>
              <a:rPr lang="en-US" altLang="zh-CN" sz="3600" b="1" dirty="0"/>
              <a:t>if</a:t>
            </a:r>
            <a:r>
              <a:rPr lang="en-US" altLang="zh-CN" sz="3600" dirty="0"/>
              <a:t> </a:t>
            </a:r>
            <a:r>
              <a:rPr lang="en-US" altLang="zh-CN" sz="3600" dirty="0">
                <a:solidFill>
                  <a:srgbClr val="800000"/>
                </a:solidFill>
              </a:rPr>
              <a:t>(S.top</a:t>
            </a:r>
            <a:r>
              <a:rPr lang="en-US" altLang="zh-CN" sz="3600" b="1" dirty="0">
                <a:solidFill>
                  <a:srgbClr val="800000"/>
                </a:solidFill>
              </a:rPr>
              <a:t> </a:t>
            </a:r>
            <a:r>
              <a:rPr lang="en-US" altLang="zh-CN" sz="3600" dirty="0">
                <a:solidFill>
                  <a:srgbClr val="800000"/>
                </a:solidFill>
              </a:rPr>
              <a:t>==</a:t>
            </a:r>
            <a:r>
              <a:rPr lang="en-US" altLang="zh-CN" sz="3600" b="1" dirty="0">
                <a:solidFill>
                  <a:srgbClr val="800000"/>
                </a:solidFill>
              </a:rPr>
              <a:t> </a:t>
            </a:r>
            <a:r>
              <a:rPr lang="en-US" altLang="zh-CN" sz="3600" dirty="0">
                <a:solidFill>
                  <a:srgbClr val="800000"/>
                </a:solidFill>
              </a:rPr>
              <a:t>S.base)</a:t>
            </a:r>
            <a:r>
              <a:rPr lang="en-US" altLang="zh-CN" sz="3600" dirty="0"/>
              <a:t> </a:t>
            </a:r>
            <a:r>
              <a:rPr lang="en-US" altLang="zh-CN" sz="3600" b="1" dirty="0"/>
              <a:t>return</a:t>
            </a:r>
            <a:r>
              <a:rPr lang="en-US" altLang="zh-CN" sz="3600" dirty="0"/>
              <a:t> ERROR;</a:t>
            </a:r>
            <a:endParaRPr lang="en-US" altLang="zh-CN" sz="3600" dirty="0"/>
          </a:p>
          <a:p>
            <a:pPr marL="0" lvl="0" indent="0">
              <a:lnSpc>
                <a:spcPct val="125000"/>
              </a:lnSpc>
              <a:spcBef>
                <a:spcPct val="0"/>
              </a:spcBef>
              <a:buNone/>
            </a:pPr>
            <a:r>
              <a:rPr lang="en-US" altLang="zh-CN" sz="3600" dirty="0"/>
              <a:t>    </a:t>
            </a:r>
            <a:r>
              <a:rPr lang="en-US" altLang="zh-CN" sz="3600" dirty="0">
                <a:solidFill>
                  <a:srgbClr val="800000"/>
                </a:solidFill>
              </a:rPr>
              <a:t>e = *--S.top;    </a:t>
            </a:r>
            <a:r>
              <a:rPr lang="en-US" altLang="zh-CN" sz="3600" b="1" dirty="0"/>
              <a:t>//- -S.top;e=*S.top;</a:t>
            </a:r>
            <a:endParaRPr lang="en-US" altLang="zh-CN" sz="3600" b="1" dirty="0"/>
          </a:p>
          <a:p>
            <a:pPr marL="0" lvl="0" indent="0">
              <a:lnSpc>
                <a:spcPct val="125000"/>
              </a:lnSpc>
              <a:spcBef>
                <a:spcPct val="0"/>
              </a:spcBef>
              <a:buNone/>
            </a:pPr>
            <a:r>
              <a:rPr lang="en-US" altLang="zh-CN" sz="3600" dirty="0"/>
              <a:t>   </a:t>
            </a:r>
            <a:r>
              <a:rPr lang="en-US" altLang="zh-CN" sz="3600" b="1" dirty="0"/>
              <a:t> return</a:t>
            </a:r>
            <a:r>
              <a:rPr lang="en-US" altLang="zh-CN" sz="3600" dirty="0"/>
              <a:t> OK;</a:t>
            </a:r>
            <a:endParaRPr lang="en-US" altLang="zh-CN" sz="3600" dirty="0"/>
          </a:p>
          <a:p>
            <a:pPr marL="0" lvl="0" indent="0">
              <a:lnSpc>
                <a:spcPct val="125000"/>
              </a:lnSpc>
              <a:spcBef>
                <a:spcPct val="0"/>
              </a:spcBef>
              <a:buNone/>
            </a:pPr>
            <a:r>
              <a:rPr lang="en-US" altLang="zh-CN" sz="3600" b="1" dirty="0"/>
              <a:t>}</a:t>
            </a:r>
            <a:endParaRPr lang="en-US" altLang="zh-CN" sz="3600" b="1" dirty="0"/>
          </a:p>
          <a:p>
            <a:pPr marL="0" lvl="0" indent="0">
              <a:spcBef>
                <a:spcPct val="0"/>
              </a:spcBef>
              <a:buNone/>
            </a:pPr>
            <a:endParaRPr lang="en-US" altLang="zh-CN" sz="2400" dirty="0"/>
          </a:p>
          <a:p>
            <a:pPr marL="0" lvl="0" indent="0" eaLnBrk="1" hangingPunct="1">
              <a:spcBef>
                <a:spcPct val="0"/>
              </a:spcBef>
              <a:buNone/>
            </a:pPr>
            <a:endParaRPr lang="en-US" altLang="zh-CN" sz="4000" dirty="0"/>
          </a:p>
        </p:txBody>
      </p:sp>
      <p:sp>
        <p:nvSpPr>
          <p:cNvPr id="21507" name="AutoShape 3">
            <a:hlinkClick r:id="" action="ppaction://noaction"/>
          </p:cNvPr>
          <p:cNvSpPr/>
          <p:nvPr/>
        </p:nvSpPr>
        <p:spPr>
          <a:xfrm>
            <a:off x="8382000" y="6172200"/>
            <a:ext cx="381000" cy="381000"/>
          </a:xfrm>
          <a:prstGeom prst="actionButtonBackPrevious">
            <a:avLst/>
          </a:prstGeom>
          <a:solidFill>
            <a:srgbClr val="800000"/>
          </a:solidFill>
          <a:ln w="9525" cap="flat" cmpd="sng">
            <a:solidFill>
              <a:srgbClr val="FF66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pull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62"/>
          <p:cNvGrpSpPr/>
          <p:nvPr/>
        </p:nvGrpSpPr>
        <p:grpSpPr>
          <a:xfrm>
            <a:off x="1476375" y="2492375"/>
            <a:ext cx="5715000" cy="1905000"/>
            <a:chOff x="1248" y="1521"/>
            <a:chExt cx="3600" cy="1008"/>
          </a:xfrm>
        </p:grpSpPr>
        <p:sp>
          <p:nvSpPr>
            <p:cNvPr id="22540" name="Rectangle 63"/>
            <p:cNvSpPr/>
            <p:nvPr/>
          </p:nvSpPr>
          <p:spPr>
            <a:xfrm>
              <a:off x="1248" y="1521"/>
              <a:ext cx="720" cy="1008"/>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2541" name="Rectangle 64"/>
            <p:cNvSpPr/>
            <p:nvPr/>
          </p:nvSpPr>
          <p:spPr>
            <a:xfrm>
              <a:off x="1248" y="1857"/>
              <a:ext cx="720" cy="336"/>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2542" name="Rectangle 65"/>
            <p:cNvSpPr/>
            <p:nvPr/>
          </p:nvSpPr>
          <p:spPr>
            <a:xfrm>
              <a:off x="1296" y="1569"/>
              <a:ext cx="498" cy="2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t>*base</a:t>
              </a:r>
              <a:endParaRPr lang="en-US" altLang="zh-CN" sz="2000" b="1" dirty="0"/>
            </a:p>
          </p:txBody>
        </p:sp>
        <p:sp>
          <p:nvSpPr>
            <p:cNvPr id="22543" name="Rectangle 66"/>
            <p:cNvSpPr/>
            <p:nvPr/>
          </p:nvSpPr>
          <p:spPr>
            <a:xfrm>
              <a:off x="1344" y="1905"/>
              <a:ext cx="418" cy="2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t>*top</a:t>
              </a:r>
              <a:endParaRPr lang="en-US" altLang="zh-CN" sz="2000" b="1" dirty="0"/>
            </a:p>
          </p:txBody>
        </p:sp>
        <p:sp>
          <p:nvSpPr>
            <p:cNvPr id="22544" name="Rectangle 67"/>
            <p:cNvSpPr/>
            <p:nvPr/>
          </p:nvSpPr>
          <p:spPr>
            <a:xfrm>
              <a:off x="1248" y="2241"/>
              <a:ext cx="719" cy="2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t>stacksize</a:t>
              </a:r>
              <a:endParaRPr lang="en-US" altLang="zh-CN" sz="2000" b="1" dirty="0"/>
            </a:p>
          </p:txBody>
        </p:sp>
        <p:sp>
          <p:nvSpPr>
            <p:cNvPr id="22545" name="Line 68"/>
            <p:cNvSpPr/>
            <p:nvPr/>
          </p:nvSpPr>
          <p:spPr>
            <a:xfrm>
              <a:off x="2304" y="1761"/>
              <a:ext cx="2544" cy="0"/>
            </a:xfrm>
            <a:prstGeom prst="line">
              <a:avLst/>
            </a:prstGeom>
            <a:ln w="9525" cap="flat" cmpd="sng">
              <a:solidFill>
                <a:schemeClr val="tx1"/>
              </a:solidFill>
              <a:prstDash val="solid"/>
              <a:headEnd type="none" w="med" len="med"/>
              <a:tailEnd type="none" w="med" len="med"/>
            </a:ln>
          </p:spPr>
        </p:sp>
        <p:sp>
          <p:nvSpPr>
            <p:cNvPr id="22546" name="Line 69"/>
            <p:cNvSpPr/>
            <p:nvPr/>
          </p:nvSpPr>
          <p:spPr>
            <a:xfrm>
              <a:off x="2304" y="2097"/>
              <a:ext cx="2544" cy="0"/>
            </a:xfrm>
            <a:prstGeom prst="line">
              <a:avLst/>
            </a:prstGeom>
            <a:ln w="9525" cap="flat" cmpd="sng">
              <a:solidFill>
                <a:schemeClr val="tx1"/>
              </a:solidFill>
              <a:prstDash val="solid"/>
              <a:headEnd type="none" w="med" len="med"/>
              <a:tailEnd type="none" w="med" len="med"/>
            </a:ln>
          </p:spPr>
        </p:sp>
        <p:sp>
          <p:nvSpPr>
            <p:cNvPr id="22547" name="Line 70"/>
            <p:cNvSpPr/>
            <p:nvPr/>
          </p:nvSpPr>
          <p:spPr>
            <a:xfrm>
              <a:off x="2304" y="1761"/>
              <a:ext cx="0" cy="336"/>
            </a:xfrm>
            <a:prstGeom prst="line">
              <a:avLst/>
            </a:prstGeom>
            <a:ln w="9525" cap="flat" cmpd="sng">
              <a:solidFill>
                <a:schemeClr val="tx1"/>
              </a:solidFill>
              <a:prstDash val="solid"/>
              <a:headEnd type="none" w="med" len="med"/>
              <a:tailEnd type="none" w="med" len="med"/>
            </a:ln>
          </p:spPr>
        </p:sp>
        <p:sp>
          <p:nvSpPr>
            <p:cNvPr id="22548" name="Line 71"/>
            <p:cNvSpPr/>
            <p:nvPr/>
          </p:nvSpPr>
          <p:spPr>
            <a:xfrm>
              <a:off x="2640" y="1761"/>
              <a:ext cx="0" cy="336"/>
            </a:xfrm>
            <a:prstGeom prst="line">
              <a:avLst/>
            </a:prstGeom>
            <a:ln w="9525" cap="flat" cmpd="sng">
              <a:solidFill>
                <a:schemeClr val="tx1"/>
              </a:solidFill>
              <a:prstDash val="solid"/>
              <a:headEnd type="none" w="med" len="med"/>
              <a:tailEnd type="none" w="med" len="med"/>
            </a:ln>
          </p:spPr>
        </p:sp>
        <p:sp>
          <p:nvSpPr>
            <p:cNvPr id="22549" name="Line 72"/>
            <p:cNvSpPr/>
            <p:nvPr/>
          </p:nvSpPr>
          <p:spPr>
            <a:xfrm>
              <a:off x="3840" y="1761"/>
              <a:ext cx="0" cy="336"/>
            </a:xfrm>
            <a:prstGeom prst="line">
              <a:avLst/>
            </a:prstGeom>
            <a:ln w="9525" cap="flat" cmpd="sng">
              <a:solidFill>
                <a:schemeClr val="tx1"/>
              </a:solidFill>
              <a:prstDash val="solid"/>
              <a:headEnd type="none" w="med" len="med"/>
              <a:tailEnd type="none" w="med" len="med"/>
            </a:ln>
          </p:spPr>
        </p:sp>
        <p:sp>
          <p:nvSpPr>
            <p:cNvPr id="22550" name="Line 73"/>
            <p:cNvSpPr/>
            <p:nvPr/>
          </p:nvSpPr>
          <p:spPr>
            <a:xfrm>
              <a:off x="2976" y="1761"/>
              <a:ext cx="0" cy="336"/>
            </a:xfrm>
            <a:prstGeom prst="line">
              <a:avLst/>
            </a:prstGeom>
            <a:ln w="9525" cap="flat" cmpd="sng">
              <a:solidFill>
                <a:schemeClr val="tx1"/>
              </a:solidFill>
              <a:prstDash val="solid"/>
              <a:headEnd type="none" w="med" len="med"/>
              <a:tailEnd type="none" w="med" len="med"/>
            </a:ln>
          </p:spPr>
        </p:sp>
        <p:sp>
          <p:nvSpPr>
            <p:cNvPr id="22551" name="Line 74"/>
            <p:cNvSpPr/>
            <p:nvPr/>
          </p:nvSpPr>
          <p:spPr>
            <a:xfrm>
              <a:off x="3312" y="1761"/>
              <a:ext cx="0" cy="336"/>
            </a:xfrm>
            <a:prstGeom prst="line">
              <a:avLst/>
            </a:prstGeom>
            <a:ln w="9525" cap="flat" cmpd="sng">
              <a:solidFill>
                <a:schemeClr val="tx1"/>
              </a:solidFill>
              <a:prstDash val="solid"/>
              <a:headEnd type="none" w="med" len="med"/>
              <a:tailEnd type="none" w="med" len="med"/>
            </a:ln>
          </p:spPr>
        </p:sp>
        <p:sp>
          <p:nvSpPr>
            <p:cNvPr id="22552" name="Line 75"/>
            <p:cNvSpPr/>
            <p:nvPr/>
          </p:nvSpPr>
          <p:spPr>
            <a:xfrm>
              <a:off x="4512" y="1761"/>
              <a:ext cx="0" cy="336"/>
            </a:xfrm>
            <a:prstGeom prst="line">
              <a:avLst/>
            </a:prstGeom>
            <a:ln w="9525" cap="flat" cmpd="sng">
              <a:solidFill>
                <a:schemeClr val="tx1"/>
              </a:solidFill>
              <a:prstDash val="solid"/>
              <a:headEnd type="none" w="med" len="med"/>
              <a:tailEnd type="none" w="med" len="med"/>
            </a:ln>
          </p:spPr>
        </p:sp>
        <p:sp>
          <p:nvSpPr>
            <p:cNvPr id="22553" name="Rectangle 76"/>
            <p:cNvSpPr/>
            <p:nvPr/>
          </p:nvSpPr>
          <p:spPr>
            <a:xfrm>
              <a:off x="3388" y="1761"/>
              <a:ext cx="356" cy="2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t>......</a:t>
              </a:r>
              <a:endParaRPr lang="en-US" altLang="zh-CN" sz="2000" b="1" dirty="0"/>
            </a:p>
          </p:txBody>
        </p:sp>
        <p:sp>
          <p:nvSpPr>
            <p:cNvPr id="22554" name="Rectangle 77"/>
            <p:cNvSpPr/>
            <p:nvPr/>
          </p:nvSpPr>
          <p:spPr>
            <a:xfrm>
              <a:off x="2336" y="1770"/>
              <a:ext cx="304" cy="27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t>a</a:t>
              </a:r>
              <a:r>
                <a:rPr lang="en-US" altLang="zh-CN" sz="2800" b="1" baseline="-25000" dirty="0"/>
                <a:t>1</a:t>
              </a:r>
              <a:endParaRPr lang="en-US" altLang="zh-CN" sz="2000" b="1" dirty="0"/>
            </a:p>
          </p:txBody>
        </p:sp>
        <p:sp>
          <p:nvSpPr>
            <p:cNvPr id="22555" name="Rectangle 78"/>
            <p:cNvSpPr/>
            <p:nvPr/>
          </p:nvSpPr>
          <p:spPr>
            <a:xfrm>
              <a:off x="2688" y="1776"/>
              <a:ext cx="236" cy="2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t>...</a:t>
              </a:r>
              <a:endParaRPr lang="en-US" altLang="zh-CN" sz="2000" b="1" dirty="0"/>
            </a:p>
          </p:txBody>
        </p:sp>
        <p:sp>
          <p:nvSpPr>
            <p:cNvPr id="22556" name="Rectangle 79"/>
            <p:cNvSpPr/>
            <p:nvPr/>
          </p:nvSpPr>
          <p:spPr>
            <a:xfrm>
              <a:off x="3008" y="1713"/>
              <a:ext cx="270" cy="2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t>a</a:t>
              </a:r>
              <a:r>
                <a:rPr lang="en-US" altLang="zh-CN" sz="2800" b="1" baseline="-25000" dirty="0"/>
                <a:t>i</a:t>
              </a:r>
              <a:endParaRPr lang="en-US" altLang="zh-CN" sz="2000" b="1" dirty="0"/>
            </a:p>
          </p:txBody>
        </p:sp>
        <p:sp>
          <p:nvSpPr>
            <p:cNvPr id="22557" name="Rectangle 80"/>
            <p:cNvSpPr/>
            <p:nvPr/>
          </p:nvSpPr>
          <p:spPr>
            <a:xfrm>
              <a:off x="3840" y="1713"/>
              <a:ext cx="313" cy="2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t>a</a:t>
              </a:r>
              <a:r>
                <a:rPr lang="en-US" altLang="zh-CN" sz="2800" b="1" baseline="-25000" dirty="0"/>
                <a:t>n</a:t>
              </a:r>
              <a:endParaRPr lang="en-US" altLang="zh-CN" sz="2000" b="1" dirty="0"/>
            </a:p>
          </p:txBody>
        </p:sp>
        <p:sp>
          <p:nvSpPr>
            <p:cNvPr id="22558" name="Rectangle 81"/>
            <p:cNvSpPr/>
            <p:nvPr/>
          </p:nvSpPr>
          <p:spPr>
            <a:xfrm>
              <a:off x="3840" y="1761"/>
              <a:ext cx="336" cy="336"/>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2559" name="Line 82"/>
            <p:cNvSpPr/>
            <p:nvPr/>
          </p:nvSpPr>
          <p:spPr>
            <a:xfrm>
              <a:off x="4848" y="1761"/>
              <a:ext cx="0" cy="336"/>
            </a:xfrm>
            <a:prstGeom prst="line">
              <a:avLst/>
            </a:prstGeom>
            <a:ln w="9525" cap="flat" cmpd="sng">
              <a:solidFill>
                <a:schemeClr val="tx1"/>
              </a:solidFill>
              <a:prstDash val="solid"/>
              <a:headEnd type="none" w="med" len="med"/>
              <a:tailEnd type="none" w="med" len="med"/>
            </a:ln>
          </p:spPr>
        </p:sp>
        <p:cxnSp>
          <p:nvCxnSpPr>
            <p:cNvPr id="22560" name="AutoShape 83"/>
            <p:cNvCxnSpPr>
              <a:stCxn id="22540" idx="0"/>
              <a:endCxn id="22554" idx="0"/>
            </p:cNvCxnSpPr>
            <p:nvPr/>
          </p:nvCxnSpPr>
          <p:spPr>
            <a:xfrm rot="5400000" flipV="1">
              <a:off x="1923" y="1205"/>
              <a:ext cx="249" cy="880"/>
            </a:xfrm>
            <a:prstGeom prst="bentConnector3">
              <a:avLst>
                <a:gd name="adj1" fmla="val -57833"/>
              </a:avLst>
            </a:prstGeom>
            <a:ln w="9525" cap="flat" cmpd="sng">
              <a:solidFill>
                <a:schemeClr val="tx1"/>
              </a:solidFill>
              <a:prstDash val="solid"/>
              <a:miter/>
              <a:headEnd type="none" w="med" len="med"/>
              <a:tailEnd type="triangle" w="med" len="med"/>
            </a:ln>
          </p:spPr>
        </p:cxnSp>
        <p:sp>
          <p:nvSpPr>
            <p:cNvPr id="22561" name="Rectangle 84"/>
            <p:cNvSpPr/>
            <p:nvPr/>
          </p:nvSpPr>
          <p:spPr>
            <a:xfrm>
              <a:off x="4176" y="1761"/>
              <a:ext cx="336" cy="336"/>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cxnSp>
          <p:nvCxnSpPr>
            <p:cNvPr id="22562" name="AutoShape 85"/>
            <p:cNvCxnSpPr>
              <a:stCxn id="22541" idx="3"/>
              <a:endCxn id="22561" idx="2"/>
            </p:cNvCxnSpPr>
            <p:nvPr/>
          </p:nvCxnSpPr>
          <p:spPr>
            <a:xfrm>
              <a:off x="1968" y="2025"/>
              <a:ext cx="2376" cy="72"/>
            </a:xfrm>
            <a:prstGeom prst="bentConnector4">
              <a:avLst>
                <a:gd name="adj1" fmla="val 9051"/>
                <a:gd name="adj2" fmla="val 300000"/>
              </a:avLst>
            </a:prstGeom>
            <a:ln w="9525" cap="flat" cmpd="sng">
              <a:solidFill>
                <a:schemeClr val="tx1"/>
              </a:solidFill>
              <a:prstDash val="solid"/>
              <a:miter/>
              <a:headEnd type="none" w="med" len="med"/>
              <a:tailEnd type="triangle" w="med" len="med"/>
            </a:ln>
          </p:spPr>
        </p:cxnSp>
      </p:grpSp>
      <p:sp>
        <p:nvSpPr>
          <p:cNvPr id="154710" name="Text Box 86"/>
          <p:cNvSpPr txBox="1"/>
          <p:nvPr/>
        </p:nvSpPr>
        <p:spPr>
          <a:xfrm>
            <a:off x="492125" y="2416175"/>
            <a:ext cx="30321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t>s</a:t>
            </a:r>
            <a:endParaRPr lang="en-US" altLang="zh-CN" sz="2400" b="1" dirty="0"/>
          </a:p>
        </p:txBody>
      </p:sp>
      <p:grpSp>
        <p:nvGrpSpPr>
          <p:cNvPr id="3" name="Group 87"/>
          <p:cNvGrpSpPr/>
          <p:nvPr/>
        </p:nvGrpSpPr>
        <p:grpSpPr>
          <a:xfrm>
            <a:off x="4448175" y="1654175"/>
            <a:ext cx="1447800" cy="762000"/>
            <a:chOff x="3216" y="2640"/>
            <a:chExt cx="912" cy="432"/>
          </a:xfrm>
        </p:grpSpPr>
        <p:sp>
          <p:nvSpPr>
            <p:cNvPr id="22537" name="Rectangle 88"/>
            <p:cNvSpPr/>
            <p:nvPr/>
          </p:nvSpPr>
          <p:spPr>
            <a:xfrm>
              <a:off x="3792" y="2736"/>
              <a:ext cx="336" cy="336"/>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2538" name="Text Box 89"/>
            <p:cNvSpPr txBox="1"/>
            <p:nvPr/>
          </p:nvSpPr>
          <p:spPr>
            <a:xfrm>
              <a:off x="3216" y="2640"/>
              <a:ext cx="201" cy="259"/>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t>e</a:t>
              </a:r>
              <a:endParaRPr lang="en-US" altLang="zh-CN" sz="2400" b="1" dirty="0"/>
            </a:p>
          </p:txBody>
        </p:sp>
        <p:sp>
          <p:nvSpPr>
            <p:cNvPr id="22539" name="Line 90"/>
            <p:cNvSpPr/>
            <p:nvPr/>
          </p:nvSpPr>
          <p:spPr>
            <a:xfrm>
              <a:off x="3504" y="2784"/>
              <a:ext cx="288" cy="0"/>
            </a:xfrm>
            <a:prstGeom prst="line">
              <a:avLst/>
            </a:prstGeom>
            <a:ln w="9525" cap="flat" cmpd="sng">
              <a:solidFill>
                <a:schemeClr val="tx1"/>
              </a:solidFill>
              <a:prstDash val="solid"/>
              <a:headEnd type="none" w="med" len="med"/>
              <a:tailEnd type="triangle" w="med" len="med"/>
            </a:ln>
          </p:spPr>
        </p:sp>
      </p:grpSp>
      <p:sp>
        <p:nvSpPr>
          <p:cNvPr id="154715" name="Line 91"/>
          <p:cNvSpPr/>
          <p:nvPr/>
        </p:nvSpPr>
        <p:spPr>
          <a:xfrm flipH="1" flipV="1">
            <a:off x="5591175" y="2184400"/>
            <a:ext cx="304800" cy="1146175"/>
          </a:xfrm>
          <a:prstGeom prst="line">
            <a:avLst/>
          </a:prstGeom>
          <a:ln w="28575" cap="flat" cmpd="sng">
            <a:solidFill>
              <a:srgbClr val="FF0000"/>
            </a:solidFill>
            <a:prstDash val="sysDot"/>
            <a:headEnd type="none" w="med" len="med"/>
            <a:tailEnd type="triangle" w="med" len="med"/>
          </a:ln>
        </p:spPr>
      </p:sp>
      <p:sp>
        <p:nvSpPr>
          <p:cNvPr id="154716" name="Rectangle 92"/>
          <p:cNvSpPr/>
          <p:nvPr/>
        </p:nvSpPr>
        <p:spPr>
          <a:xfrm>
            <a:off x="5819775" y="2416175"/>
            <a:ext cx="22161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latin typeface="宋体" panose="02010600030101010101" pitchFamily="2" charset="-122"/>
              </a:rPr>
              <a:t>e = *(--s-&gt;top);</a:t>
            </a:r>
            <a:endParaRPr lang="en-US" altLang="zh-CN" sz="2000" b="1" dirty="0">
              <a:latin typeface="宋体" panose="02010600030101010101" pitchFamily="2" charset="-122"/>
            </a:endParaRPr>
          </a:p>
        </p:txBody>
      </p:sp>
      <p:sp>
        <p:nvSpPr>
          <p:cNvPr id="154717" name="Line 93"/>
          <p:cNvSpPr/>
          <p:nvPr/>
        </p:nvSpPr>
        <p:spPr>
          <a:xfrm>
            <a:off x="796925" y="2644775"/>
            <a:ext cx="685800" cy="0"/>
          </a:xfrm>
          <a:prstGeom prst="line">
            <a:avLst/>
          </a:prstGeom>
          <a:ln w="9525" cap="flat" cmpd="sng">
            <a:solidFill>
              <a:schemeClr val="tx1"/>
            </a:solidFill>
            <a:prstDash val="solid"/>
            <a:headEnd type="none" w="med" len="med"/>
            <a:tailEnd type="triangle" w="med" len="med"/>
          </a:ln>
        </p:spPr>
      </p:sp>
      <p:sp>
        <p:nvSpPr>
          <p:cNvPr id="154718" name="Line 94"/>
          <p:cNvSpPr/>
          <p:nvPr/>
        </p:nvSpPr>
        <p:spPr>
          <a:xfrm flipV="1">
            <a:off x="5826125" y="3559175"/>
            <a:ext cx="0" cy="304800"/>
          </a:xfrm>
          <a:prstGeom prst="line">
            <a:avLst/>
          </a:prstGeom>
          <a:ln w="28575" cap="flat" cmpd="sng">
            <a:solidFill>
              <a:srgbClr val="FF6600"/>
            </a:solidFill>
            <a:prstDash val="solid"/>
            <a:headEnd type="none" w="med" len="med"/>
            <a:tailEnd type="triangle" w="med" len="med"/>
          </a:ln>
        </p:spPr>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4710"/>
                                        </p:tgtEl>
                                        <p:attrNameLst>
                                          <p:attrName>style.visibility</p:attrName>
                                        </p:attrNameLst>
                                      </p:cBhvr>
                                      <p:to>
                                        <p:strVal val="visible"/>
                                      </p:to>
                                    </p:set>
                                    <p:animEffect transition="in" filter="wipe(down)">
                                      <p:cBhvr>
                                        <p:cTn id="7" dur="500"/>
                                        <p:tgtEl>
                                          <p:spTgt spid="1547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4717"/>
                                        </p:tgtEl>
                                        <p:attrNameLst>
                                          <p:attrName>style.visibility</p:attrName>
                                        </p:attrNameLst>
                                      </p:cBhvr>
                                      <p:to>
                                        <p:strVal val="visible"/>
                                      </p:to>
                                    </p:set>
                                    <p:animEffect transition="in" filter="wipe(left)">
                                      <p:cBhvr>
                                        <p:cTn id="12" dur="500"/>
                                        <p:tgtEl>
                                          <p:spTgt spid="154717"/>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par>
                          <p:cTn id="16" fill="hold">
                            <p:stCondLst>
                              <p:cond delay="1000"/>
                            </p:stCondLst>
                            <p:childTnLst>
                              <p:par>
                                <p:cTn id="17" presetID="2" presetClass="entr" presetSubtype="2"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1+#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54716"/>
                                        </p:tgtEl>
                                        <p:attrNameLst>
                                          <p:attrName>style.visibility</p:attrName>
                                        </p:attrNameLst>
                                      </p:cBhvr>
                                      <p:to>
                                        <p:strVal val="visible"/>
                                      </p:to>
                                    </p:set>
                                    <p:anim calcmode="lin" valueType="num">
                                      <p:cBhvr additive="base">
                                        <p:cTn id="25" dur="500" fill="hold"/>
                                        <p:tgtEl>
                                          <p:spTgt spid="154716"/>
                                        </p:tgtEl>
                                        <p:attrNameLst>
                                          <p:attrName>ppt_x</p:attrName>
                                        </p:attrNameLst>
                                      </p:cBhvr>
                                      <p:tavLst>
                                        <p:tav tm="0">
                                          <p:val>
                                            <p:strVal val="1+#ppt_w/2"/>
                                          </p:val>
                                        </p:tav>
                                        <p:tav tm="100000">
                                          <p:val>
                                            <p:strVal val="#ppt_x"/>
                                          </p:val>
                                        </p:tav>
                                      </p:tavLst>
                                    </p:anim>
                                    <p:anim calcmode="lin" valueType="num">
                                      <p:cBhvr additive="base">
                                        <p:cTn id="26" dur="500" fill="hold"/>
                                        <p:tgtEl>
                                          <p:spTgt spid="154716"/>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22" presetClass="entr" presetSubtype="4" fill="hold" nodeType="afterEffect">
                                  <p:stCondLst>
                                    <p:cond delay="0"/>
                                  </p:stCondLst>
                                  <p:childTnLst>
                                    <p:set>
                                      <p:cBhvr>
                                        <p:cTn id="29" dur="1" fill="hold">
                                          <p:stCondLst>
                                            <p:cond delay="0"/>
                                          </p:stCondLst>
                                        </p:cTn>
                                        <p:tgtEl>
                                          <p:spTgt spid="154718"/>
                                        </p:tgtEl>
                                        <p:attrNameLst>
                                          <p:attrName>style.visibility</p:attrName>
                                        </p:attrNameLst>
                                      </p:cBhvr>
                                      <p:to>
                                        <p:strVal val="visible"/>
                                      </p:to>
                                    </p:set>
                                    <p:animEffect transition="in" filter="wipe(down)">
                                      <p:cBhvr>
                                        <p:cTn id="30" dur="500"/>
                                        <p:tgtEl>
                                          <p:spTgt spid="154718"/>
                                        </p:tgtEl>
                                      </p:cBhvr>
                                    </p:animEffect>
                                  </p:childTnLst>
                                </p:cTn>
                              </p:par>
                            </p:childTnLst>
                          </p:cTn>
                        </p:par>
                        <p:par>
                          <p:cTn id="31" fill="hold">
                            <p:stCondLst>
                              <p:cond delay="1000"/>
                            </p:stCondLst>
                            <p:childTnLst>
                              <p:par>
                                <p:cTn id="32" presetID="22" presetClass="entr" presetSubtype="4" fill="hold" nodeType="afterEffect">
                                  <p:stCondLst>
                                    <p:cond delay="0"/>
                                  </p:stCondLst>
                                  <p:childTnLst>
                                    <p:set>
                                      <p:cBhvr>
                                        <p:cTn id="33" dur="1" fill="hold">
                                          <p:stCondLst>
                                            <p:cond delay="0"/>
                                          </p:stCondLst>
                                        </p:cTn>
                                        <p:tgtEl>
                                          <p:spTgt spid="154715"/>
                                        </p:tgtEl>
                                        <p:attrNameLst>
                                          <p:attrName>style.visibility</p:attrName>
                                        </p:attrNameLst>
                                      </p:cBhvr>
                                      <p:to>
                                        <p:strVal val="visible"/>
                                      </p:to>
                                    </p:set>
                                    <p:animEffect transition="in" filter="wipe(down)">
                                      <p:cBhvr>
                                        <p:cTn id="34" dur="500"/>
                                        <p:tgtEl>
                                          <p:spTgt spid="154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710" grpId="0"/>
      <p:bldP spid="1547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ext Box 2"/>
          <p:cNvSpPr txBox="1"/>
          <p:nvPr/>
        </p:nvSpPr>
        <p:spPr>
          <a:xfrm>
            <a:off x="152400" y="76200"/>
            <a:ext cx="8991600" cy="68167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15000"/>
              </a:lnSpc>
              <a:spcBef>
                <a:spcPct val="0"/>
              </a:spcBef>
              <a:buNone/>
            </a:pPr>
            <a:r>
              <a:rPr lang="en-US" altLang="zh-CN" sz="2400" b="1" dirty="0"/>
              <a:t> </a:t>
            </a:r>
            <a:r>
              <a:rPr lang="en-US" altLang="zh-CN" b="1" dirty="0"/>
              <a:t>Status</a:t>
            </a:r>
            <a:r>
              <a:rPr lang="en-US" altLang="zh-CN" dirty="0"/>
              <a:t> Push (SqStack </a:t>
            </a:r>
            <a:r>
              <a:rPr lang="en-US" altLang="zh-CN" b="1" dirty="0"/>
              <a:t>&amp;</a:t>
            </a:r>
            <a:r>
              <a:rPr lang="en-US" altLang="zh-CN" dirty="0"/>
              <a:t>S, SElemType e) </a:t>
            </a:r>
            <a:r>
              <a:rPr lang="en-US" altLang="zh-CN" b="1" dirty="0"/>
              <a:t>{</a:t>
            </a:r>
            <a:endParaRPr lang="en-US" altLang="zh-CN" b="1" dirty="0"/>
          </a:p>
          <a:p>
            <a:pPr marL="0" lvl="0" indent="0">
              <a:lnSpc>
                <a:spcPct val="115000"/>
              </a:lnSpc>
              <a:spcBef>
                <a:spcPct val="0"/>
              </a:spcBef>
              <a:buNone/>
            </a:pPr>
            <a:r>
              <a:rPr lang="en-US" altLang="zh-CN" b="1" dirty="0"/>
              <a:t>   if </a:t>
            </a:r>
            <a:r>
              <a:rPr lang="en-US" altLang="zh-CN" dirty="0"/>
              <a:t>(S.top - S.base </a:t>
            </a:r>
            <a:r>
              <a:rPr lang="en-US" altLang="zh-CN" b="1" dirty="0"/>
              <a:t>&gt;=</a:t>
            </a:r>
            <a:r>
              <a:rPr lang="en-US" altLang="zh-CN" dirty="0"/>
              <a:t> S.stacksize) </a:t>
            </a:r>
            <a:r>
              <a:rPr lang="en-US" altLang="zh-CN" b="1" dirty="0"/>
              <a:t>{</a:t>
            </a:r>
            <a:r>
              <a:rPr lang="en-US" altLang="zh-CN" sz="2400" dirty="0"/>
              <a:t>//</a:t>
            </a:r>
            <a:r>
              <a:rPr lang="zh-CN" altLang="en-US" sz="2400" dirty="0">
                <a:ea typeface="楷体_GB2312" pitchFamily="49" charset="-122"/>
              </a:rPr>
              <a:t>栈满，追加存储空间</a:t>
            </a:r>
            <a:endParaRPr lang="zh-CN" altLang="en-US" dirty="0">
              <a:ea typeface="楷体_GB2312" pitchFamily="49" charset="-122"/>
            </a:endParaRPr>
          </a:p>
          <a:p>
            <a:pPr marL="0" lvl="0" indent="0">
              <a:lnSpc>
                <a:spcPct val="115000"/>
              </a:lnSpc>
              <a:spcBef>
                <a:spcPct val="0"/>
              </a:spcBef>
              <a:buNone/>
            </a:pPr>
            <a:r>
              <a:rPr lang="zh-CN" altLang="en-US" dirty="0"/>
              <a:t>      </a:t>
            </a:r>
            <a:r>
              <a:rPr lang="en-US" altLang="zh-CN" dirty="0">
                <a:solidFill>
                  <a:srgbClr val="800000"/>
                </a:solidFill>
              </a:rPr>
              <a:t>S.base = (ElemType *) </a:t>
            </a:r>
            <a:r>
              <a:rPr lang="en-US" altLang="zh-CN" b="1" dirty="0">
                <a:solidFill>
                  <a:srgbClr val="800000"/>
                </a:solidFill>
              </a:rPr>
              <a:t>realloc</a:t>
            </a:r>
            <a:r>
              <a:rPr lang="en-US" altLang="zh-CN" dirty="0">
                <a:solidFill>
                  <a:srgbClr val="800000"/>
                </a:solidFill>
              </a:rPr>
              <a:t> ( S.base,</a:t>
            </a:r>
            <a:endParaRPr lang="en-US" altLang="zh-CN" dirty="0">
              <a:solidFill>
                <a:srgbClr val="800000"/>
              </a:solidFill>
            </a:endParaRPr>
          </a:p>
          <a:p>
            <a:pPr marL="0" lvl="0" indent="0">
              <a:lnSpc>
                <a:spcPct val="115000"/>
              </a:lnSpc>
              <a:spcBef>
                <a:spcPct val="0"/>
              </a:spcBef>
              <a:buNone/>
            </a:pPr>
            <a:r>
              <a:rPr lang="en-US" altLang="zh-CN" dirty="0">
                <a:solidFill>
                  <a:srgbClr val="800000"/>
                </a:solidFill>
              </a:rPr>
              <a:t>                (S.stacksize + STACKINCREMENT) *</a:t>
            </a:r>
            <a:r>
              <a:rPr lang="en-US" altLang="zh-CN" b="1" dirty="0">
                <a:solidFill>
                  <a:srgbClr val="800000"/>
                </a:solidFill>
              </a:rPr>
              <a:t> </a:t>
            </a:r>
            <a:endParaRPr lang="en-US" altLang="zh-CN" b="1" dirty="0">
              <a:solidFill>
                <a:srgbClr val="800000"/>
              </a:solidFill>
            </a:endParaRPr>
          </a:p>
          <a:p>
            <a:pPr marL="0" lvl="0" indent="0">
              <a:lnSpc>
                <a:spcPct val="115000"/>
              </a:lnSpc>
              <a:spcBef>
                <a:spcPct val="0"/>
              </a:spcBef>
              <a:buNone/>
            </a:pPr>
            <a:r>
              <a:rPr lang="en-US" altLang="zh-CN" b="1" dirty="0">
                <a:solidFill>
                  <a:srgbClr val="800000"/>
                </a:solidFill>
              </a:rPr>
              <a:t>                                                      sizeof </a:t>
            </a:r>
            <a:r>
              <a:rPr lang="en-US" altLang="zh-CN" dirty="0">
                <a:solidFill>
                  <a:srgbClr val="800000"/>
                </a:solidFill>
              </a:rPr>
              <a:t>(ElemType));</a:t>
            </a:r>
            <a:endParaRPr lang="en-US" altLang="zh-CN" dirty="0"/>
          </a:p>
          <a:p>
            <a:pPr marL="0" lvl="0" indent="0">
              <a:lnSpc>
                <a:spcPct val="115000"/>
              </a:lnSpc>
              <a:spcBef>
                <a:spcPct val="0"/>
              </a:spcBef>
              <a:buNone/>
            </a:pPr>
            <a:r>
              <a:rPr lang="en-US" altLang="zh-CN" dirty="0"/>
              <a:t>       </a:t>
            </a:r>
            <a:r>
              <a:rPr lang="en-US" altLang="zh-CN" b="1" dirty="0"/>
              <a:t>if </a:t>
            </a:r>
            <a:r>
              <a:rPr lang="en-US" altLang="zh-CN" dirty="0"/>
              <a:t>(</a:t>
            </a:r>
            <a:r>
              <a:rPr lang="en-US" altLang="zh-CN" b="1" dirty="0"/>
              <a:t>!</a:t>
            </a:r>
            <a:r>
              <a:rPr lang="en-US" altLang="zh-CN" dirty="0"/>
              <a:t>S.base) </a:t>
            </a:r>
            <a:r>
              <a:rPr lang="en-US" altLang="zh-CN" b="1" dirty="0"/>
              <a:t>exit </a:t>
            </a:r>
            <a:r>
              <a:rPr lang="en-US" altLang="zh-CN" dirty="0"/>
              <a:t>(OVERFLOW); //</a:t>
            </a:r>
            <a:r>
              <a:rPr lang="zh-CN" altLang="en-US" dirty="0">
                <a:ea typeface="楷体_GB2312" pitchFamily="49" charset="-122"/>
              </a:rPr>
              <a:t>存储分配失败</a:t>
            </a:r>
            <a:endParaRPr lang="zh-CN" altLang="en-US" dirty="0"/>
          </a:p>
          <a:p>
            <a:pPr marL="0" lvl="0" indent="0">
              <a:lnSpc>
                <a:spcPct val="115000"/>
              </a:lnSpc>
              <a:spcBef>
                <a:spcPct val="0"/>
              </a:spcBef>
              <a:buNone/>
            </a:pPr>
            <a:r>
              <a:rPr lang="zh-CN" altLang="en-US" dirty="0"/>
              <a:t>       </a:t>
            </a:r>
            <a:r>
              <a:rPr lang="en-US" altLang="zh-CN" dirty="0">
                <a:solidFill>
                  <a:srgbClr val="800000"/>
                </a:solidFill>
              </a:rPr>
              <a:t>S.top = S.base + S.stacksize;</a:t>
            </a:r>
            <a:endParaRPr lang="en-US" altLang="zh-CN" dirty="0"/>
          </a:p>
          <a:p>
            <a:pPr marL="0" lvl="0" indent="0">
              <a:lnSpc>
                <a:spcPct val="115000"/>
              </a:lnSpc>
              <a:spcBef>
                <a:spcPct val="0"/>
              </a:spcBef>
              <a:buNone/>
            </a:pPr>
            <a:r>
              <a:rPr lang="en-US" altLang="zh-CN" dirty="0"/>
              <a:t>       S.stacksize += STACKINCREMENT;</a:t>
            </a:r>
            <a:endParaRPr lang="en-US" altLang="zh-CN" dirty="0"/>
          </a:p>
          <a:p>
            <a:pPr marL="0" lvl="0" indent="0">
              <a:lnSpc>
                <a:spcPct val="115000"/>
              </a:lnSpc>
              <a:spcBef>
                <a:spcPct val="0"/>
              </a:spcBef>
              <a:buNone/>
            </a:pPr>
            <a:r>
              <a:rPr lang="en-US" altLang="zh-CN" dirty="0"/>
              <a:t>  </a:t>
            </a:r>
            <a:r>
              <a:rPr lang="en-US" altLang="zh-CN" b="1" dirty="0"/>
              <a:t> }</a:t>
            </a:r>
            <a:endParaRPr lang="en-US" altLang="zh-CN" dirty="0"/>
          </a:p>
          <a:p>
            <a:pPr marL="0" lvl="0" indent="0">
              <a:lnSpc>
                <a:spcPct val="115000"/>
              </a:lnSpc>
              <a:spcBef>
                <a:spcPct val="0"/>
              </a:spcBef>
              <a:buNone/>
            </a:pPr>
            <a:r>
              <a:rPr lang="en-US" altLang="zh-CN" dirty="0"/>
              <a:t>  </a:t>
            </a:r>
            <a:r>
              <a:rPr lang="en-US" altLang="zh-CN" b="1" dirty="0"/>
              <a:t> </a:t>
            </a:r>
            <a:r>
              <a:rPr lang="en-US" altLang="zh-CN" dirty="0">
                <a:solidFill>
                  <a:srgbClr val="800000"/>
                </a:solidFill>
              </a:rPr>
              <a:t>*S.top++ = e; </a:t>
            </a:r>
            <a:r>
              <a:rPr lang="en-US" altLang="zh-CN" dirty="0"/>
              <a:t>//*S.top=e;S.top++;</a:t>
            </a:r>
            <a:endParaRPr lang="en-US" altLang="zh-CN" dirty="0"/>
          </a:p>
          <a:p>
            <a:pPr marL="0" lvl="0" indent="0">
              <a:lnSpc>
                <a:spcPct val="115000"/>
              </a:lnSpc>
              <a:spcBef>
                <a:spcPct val="0"/>
              </a:spcBef>
              <a:buNone/>
            </a:pPr>
            <a:r>
              <a:rPr lang="en-US" altLang="zh-CN" dirty="0"/>
              <a:t>    </a:t>
            </a:r>
            <a:r>
              <a:rPr lang="en-US" altLang="zh-CN" b="1" dirty="0"/>
              <a:t>return </a:t>
            </a:r>
            <a:r>
              <a:rPr lang="en-US" altLang="zh-CN" dirty="0"/>
              <a:t>OK;</a:t>
            </a:r>
            <a:endParaRPr lang="en-US" altLang="zh-CN" dirty="0"/>
          </a:p>
          <a:p>
            <a:pPr marL="0" lvl="0" indent="0">
              <a:lnSpc>
                <a:spcPct val="115000"/>
              </a:lnSpc>
              <a:spcBef>
                <a:spcPct val="0"/>
              </a:spcBef>
              <a:buNone/>
            </a:pPr>
            <a:r>
              <a:rPr lang="en-US" altLang="zh-CN" b="1" dirty="0"/>
              <a:t>}</a:t>
            </a:r>
            <a:endParaRPr lang="en-US" altLang="zh-CN" b="1" dirty="0"/>
          </a:p>
        </p:txBody>
      </p:sp>
    </p:spTree>
  </p:cSld>
  <p:clrMapOvr>
    <a:masterClrMapping/>
  </p:clrMapOvr>
  <p:transition>
    <p:pull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xfrm>
            <a:off x="1066800" y="457200"/>
            <a:ext cx="7772400" cy="1143000"/>
          </a:xfrm>
          <a:ln/>
        </p:spPr>
        <p:txBody>
          <a:bodyPr vert="horz" wrap="square" lIns="91440" tIns="45720" rIns="91440" bIns="45720" anchor="ctr"/>
          <a:p>
            <a:pPr algn="just" eaLnBrk="1" hangingPunct="1">
              <a:lnSpc>
                <a:spcPct val="75000"/>
              </a:lnSpc>
            </a:pPr>
            <a:r>
              <a:rPr lang="zh-CN" altLang="en-US" sz="3600" dirty="0">
                <a:latin typeface="宋体" panose="02010600030101010101" pitchFamily="2" charset="-122"/>
              </a:rPr>
              <a:t>插入新的栈顶元素时，堆栈变化示意</a:t>
            </a:r>
            <a:br>
              <a:rPr lang="zh-CN" altLang="en-US" sz="3600" dirty="0">
                <a:latin typeface="宋体" panose="02010600030101010101" pitchFamily="2" charset="-122"/>
              </a:rPr>
            </a:br>
            <a:endParaRPr lang="zh-CN" altLang="en-US" sz="3600" dirty="0">
              <a:latin typeface="宋体" panose="02010600030101010101" pitchFamily="2" charset="-122"/>
            </a:endParaRPr>
          </a:p>
        </p:txBody>
      </p:sp>
      <p:grpSp>
        <p:nvGrpSpPr>
          <p:cNvPr id="2" name="Group 3"/>
          <p:cNvGrpSpPr/>
          <p:nvPr/>
        </p:nvGrpSpPr>
        <p:grpSpPr>
          <a:xfrm>
            <a:off x="5776913" y="3614738"/>
            <a:ext cx="533400" cy="533400"/>
            <a:chOff x="3840" y="2640"/>
            <a:chExt cx="336" cy="336"/>
          </a:xfrm>
        </p:grpSpPr>
        <p:sp>
          <p:nvSpPr>
            <p:cNvPr id="24638" name="Rectangle 4"/>
            <p:cNvSpPr/>
            <p:nvPr/>
          </p:nvSpPr>
          <p:spPr>
            <a:xfrm>
              <a:off x="3840" y="2640"/>
              <a:ext cx="336" cy="336"/>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4639" name="Text Box 5"/>
            <p:cNvSpPr txBox="1"/>
            <p:nvPr/>
          </p:nvSpPr>
          <p:spPr>
            <a:xfrm>
              <a:off x="3888" y="2640"/>
              <a:ext cx="20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t>e</a:t>
              </a:r>
              <a:endParaRPr lang="en-US" altLang="zh-CN" sz="2400" b="1" dirty="0"/>
            </a:p>
          </p:txBody>
        </p:sp>
      </p:grpSp>
      <p:grpSp>
        <p:nvGrpSpPr>
          <p:cNvPr id="3" name="Group 6"/>
          <p:cNvGrpSpPr/>
          <p:nvPr/>
        </p:nvGrpSpPr>
        <p:grpSpPr>
          <a:xfrm>
            <a:off x="1052513" y="4071938"/>
            <a:ext cx="6553200" cy="1752600"/>
            <a:chOff x="864" y="2928"/>
            <a:chExt cx="4128" cy="1104"/>
          </a:xfrm>
        </p:grpSpPr>
        <p:sp>
          <p:nvSpPr>
            <p:cNvPr id="24613" name="Rectangle 7"/>
            <p:cNvSpPr/>
            <p:nvPr/>
          </p:nvSpPr>
          <p:spPr>
            <a:xfrm>
              <a:off x="1392" y="3024"/>
              <a:ext cx="720" cy="1008"/>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4614" name="Rectangle 8"/>
            <p:cNvSpPr/>
            <p:nvPr/>
          </p:nvSpPr>
          <p:spPr>
            <a:xfrm>
              <a:off x="1392" y="3360"/>
              <a:ext cx="720" cy="336"/>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4615" name="Rectangle 9"/>
            <p:cNvSpPr/>
            <p:nvPr/>
          </p:nvSpPr>
          <p:spPr>
            <a:xfrm>
              <a:off x="1440" y="3072"/>
              <a:ext cx="498"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t>*base</a:t>
              </a:r>
              <a:endParaRPr lang="en-US" altLang="zh-CN" sz="2000" b="1" dirty="0"/>
            </a:p>
          </p:txBody>
        </p:sp>
        <p:sp>
          <p:nvSpPr>
            <p:cNvPr id="24616" name="Rectangle 10"/>
            <p:cNvSpPr/>
            <p:nvPr/>
          </p:nvSpPr>
          <p:spPr>
            <a:xfrm>
              <a:off x="1488" y="3408"/>
              <a:ext cx="418"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t>*top</a:t>
              </a:r>
              <a:endParaRPr lang="en-US" altLang="zh-CN" sz="2000" b="1" dirty="0"/>
            </a:p>
          </p:txBody>
        </p:sp>
        <p:sp>
          <p:nvSpPr>
            <p:cNvPr id="24617" name="Rectangle 11"/>
            <p:cNvSpPr/>
            <p:nvPr/>
          </p:nvSpPr>
          <p:spPr>
            <a:xfrm>
              <a:off x="1392" y="3744"/>
              <a:ext cx="71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t>stacksize</a:t>
              </a:r>
              <a:endParaRPr lang="en-US" altLang="zh-CN" sz="2000" b="1" dirty="0"/>
            </a:p>
          </p:txBody>
        </p:sp>
        <p:sp>
          <p:nvSpPr>
            <p:cNvPr id="24618" name="Line 12"/>
            <p:cNvSpPr/>
            <p:nvPr/>
          </p:nvSpPr>
          <p:spPr>
            <a:xfrm>
              <a:off x="2448" y="3264"/>
              <a:ext cx="2544" cy="0"/>
            </a:xfrm>
            <a:prstGeom prst="line">
              <a:avLst/>
            </a:prstGeom>
            <a:ln w="9525" cap="flat" cmpd="sng">
              <a:solidFill>
                <a:schemeClr val="tx1"/>
              </a:solidFill>
              <a:prstDash val="solid"/>
              <a:headEnd type="none" w="med" len="med"/>
              <a:tailEnd type="none" w="med" len="med"/>
            </a:ln>
          </p:spPr>
        </p:sp>
        <p:sp>
          <p:nvSpPr>
            <p:cNvPr id="24619" name="Line 13"/>
            <p:cNvSpPr/>
            <p:nvPr/>
          </p:nvSpPr>
          <p:spPr>
            <a:xfrm>
              <a:off x="2448" y="3600"/>
              <a:ext cx="2544" cy="0"/>
            </a:xfrm>
            <a:prstGeom prst="line">
              <a:avLst/>
            </a:prstGeom>
            <a:ln w="9525" cap="flat" cmpd="sng">
              <a:solidFill>
                <a:schemeClr val="tx1"/>
              </a:solidFill>
              <a:prstDash val="solid"/>
              <a:headEnd type="none" w="med" len="med"/>
              <a:tailEnd type="none" w="med" len="med"/>
            </a:ln>
          </p:spPr>
        </p:sp>
        <p:sp>
          <p:nvSpPr>
            <p:cNvPr id="24620" name="Line 14"/>
            <p:cNvSpPr/>
            <p:nvPr/>
          </p:nvSpPr>
          <p:spPr>
            <a:xfrm>
              <a:off x="2448" y="3264"/>
              <a:ext cx="0" cy="336"/>
            </a:xfrm>
            <a:prstGeom prst="line">
              <a:avLst/>
            </a:prstGeom>
            <a:ln w="9525" cap="flat" cmpd="sng">
              <a:solidFill>
                <a:schemeClr val="tx1"/>
              </a:solidFill>
              <a:prstDash val="solid"/>
              <a:headEnd type="none" w="med" len="med"/>
              <a:tailEnd type="none" w="med" len="med"/>
            </a:ln>
          </p:spPr>
        </p:sp>
        <p:sp>
          <p:nvSpPr>
            <p:cNvPr id="24621" name="Line 15"/>
            <p:cNvSpPr/>
            <p:nvPr/>
          </p:nvSpPr>
          <p:spPr>
            <a:xfrm>
              <a:off x="2784" y="3264"/>
              <a:ext cx="0" cy="336"/>
            </a:xfrm>
            <a:prstGeom prst="line">
              <a:avLst/>
            </a:prstGeom>
            <a:ln w="9525" cap="flat" cmpd="sng">
              <a:solidFill>
                <a:schemeClr val="tx1"/>
              </a:solidFill>
              <a:prstDash val="solid"/>
              <a:headEnd type="none" w="med" len="med"/>
              <a:tailEnd type="none" w="med" len="med"/>
            </a:ln>
          </p:spPr>
        </p:sp>
        <p:sp>
          <p:nvSpPr>
            <p:cNvPr id="24622" name="Line 16"/>
            <p:cNvSpPr/>
            <p:nvPr/>
          </p:nvSpPr>
          <p:spPr>
            <a:xfrm>
              <a:off x="3984" y="3264"/>
              <a:ext cx="0" cy="336"/>
            </a:xfrm>
            <a:prstGeom prst="line">
              <a:avLst/>
            </a:prstGeom>
            <a:ln w="9525" cap="flat" cmpd="sng">
              <a:solidFill>
                <a:schemeClr val="tx1"/>
              </a:solidFill>
              <a:prstDash val="solid"/>
              <a:headEnd type="none" w="med" len="med"/>
              <a:tailEnd type="none" w="med" len="med"/>
            </a:ln>
          </p:spPr>
        </p:sp>
        <p:sp>
          <p:nvSpPr>
            <p:cNvPr id="24623" name="Line 17"/>
            <p:cNvSpPr/>
            <p:nvPr/>
          </p:nvSpPr>
          <p:spPr>
            <a:xfrm>
              <a:off x="3120" y="3264"/>
              <a:ext cx="0" cy="336"/>
            </a:xfrm>
            <a:prstGeom prst="line">
              <a:avLst/>
            </a:prstGeom>
            <a:ln w="9525" cap="flat" cmpd="sng">
              <a:solidFill>
                <a:schemeClr val="tx1"/>
              </a:solidFill>
              <a:prstDash val="solid"/>
              <a:headEnd type="none" w="med" len="med"/>
              <a:tailEnd type="none" w="med" len="med"/>
            </a:ln>
          </p:spPr>
        </p:sp>
        <p:sp>
          <p:nvSpPr>
            <p:cNvPr id="24624" name="Line 18"/>
            <p:cNvSpPr/>
            <p:nvPr/>
          </p:nvSpPr>
          <p:spPr>
            <a:xfrm>
              <a:off x="3456" y="3264"/>
              <a:ext cx="0" cy="336"/>
            </a:xfrm>
            <a:prstGeom prst="line">
              <a:avLst/>
            </a:prstGeom>
            <a:ln w="9525" cap="flat" cmpd="sng">
              <a:solidFill>
                <a:schemeClr val="tx1"/>
              </a:solidFill>
              <a:prstDash val="solid"/>
              <a:headEnd type="none" w="med" len="med"/>
              <a:tailEnd type="none" w="med" len="med"/>
            </a:ln>
          </p:spPr>
        </p:sp>
        <p:sp>
          <p:nvSpPr>
            <p:cNvPr id="24625" name="Line 19"/>
            <p:cNvSpPr/>
            <p:nvPr/>
          </p:nvSpPr>
          <p:spPr>
            <a:xfrm>
              <a:off x="4656" y="3264"/>
              <a:ext cx="0" cy="336"/>
            </a:xfrm>
            <a:prstGeom prst="line">
              <a:avLst/>
            </a:prstGeom>
            <a:ln w="9525" cap="flat" cmpd="sng">
              <a:solidFill>
                <a:schemeClr val="tx1"/>
              </a:solidFill>
              <a:prstDash val="solid"/>
              <a:headEnd type="none" w="med" len="med"/>
              <a:tailEnd type="none" w="med" len="med"/>
            </a:ln>
          </p:spPr>
        </p:sp>
        <p:sp>
          <p:nvSpPr>
            <p:cNvPr id="24626" name="Rectangle 20"/>
            <p:cNvSpPr/>
            <p:nvPr/>
          </p:nvSpPr>
          <p:spPr>
            <a:xfrm>
              <a:off x="3532" y="3264"/>
              <a:ext cx="35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t>......</a:t>
              </a:r>
              <a:endParaRPr lang="en-US" altLang="zh-CN" sz="2000" b="1" dirty="0"/>
            </a:p>
          </p:txBody>
        </p:sp>
        <p:sp>
          <p:nvSpPr>
            <p:cNvPr id="24627" name="Rectangle 21"/>
            <p:cNvSpPr/>
            <p:nvPr/>
          </p:nvSpPr>
          <p:spPr>
            <a:xfrm>
              <a:off x="2480" y="3273"/>
              <a:ext cx="304"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t>a</a:t>
              </a:r>
              <a:r>
                <a:rPr lang="en-US" altLang="zh-CN" sz="2800" b="1" baseline="-25000" dirty="0"/>
                <a:t>1</a:t>
              </a:r>
              <a:endParaRPr lang="en-US" altLang="zh-CN" sz="2000" b="1" dirty="0"/>
            </a:p>
          </p:txBody>
        </p:sp>
        <p:sp>
          <p:nvSpPr>
            <p:cNvPr id="24628" name="Rectangle 22"/>
            <p:cNvSpPr/>
            <p:nvPr/>
          </p:nvSpPr>
          <p:spPr>
            <a:xfrm>
              <a:off x="2832" y="3279"/>
              <a:ext cx="23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t>...</a:t>
              </a:r>
              <a:endParaRPr lang="en-US" altLang="zh-CN" sz="2000" b="1" dirty="0"/>
            </a:p>
          </p:txBody>
        </p:sp>
        <p:sp>
          <p:nvSpPr>
            <p:cNvPr id="24629" name="Rectangle 23"/>
            <p:cNvSpPr/>
            <p:nvPr/>
          </p:nvSpPr>
          <p:spPr>
            <a:xfrm>
              <a:off x="3152" y="3216"/>
              <a:ext cx="270"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t>a</a:t>
              </a:r>
              <a:r>
                <a:rPr lang="en-US" altLang="zh-CN" sz="2800" b="1" baseline="-25000" dirty="0"/>
                <a:t>i</a:t>
              </a:r>
              <a:endParaRPr lang="en-US" altLang="zh-CN" sz="2000" b="1" dirty="0"/>
            </a:p>
          </p:txBody>
        </p:sp>
        <p:sp>
          <p:nvSpPr>
            <p:cNvPr id="24630" name="Rectangle 24"/>
            <p:cNvSpPr/>
            <p:nvPr/>
          </p:nvSpPr>
          <p:spPr>
            <a:xfrm>
              <a:off x="3984" y="3216"/>
              <a:ext cx="313"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t>a</a:t>
              </a:r>
              <a:r>
                <a:rPr lang="en-US" altLang="zh-CN" sz="2800" b="1" baseline="-25000" dirty="0"/>
                <a:t>n</a:t>
              </a:r>
              <a:endParaRPr lang="en-US" altLang="zh-CN" sz="2000" b="1" dirty="0"/>
            </a:p>
          </p:txBody>
        </p:sp>
        <p:sp>
          <p:nvSpPr>
            <p:cNvPr id="24631" name="Rectangle 25"/>
            <p:cNvSpPr/>
            <p:nvPr/>
          </p:nvSpPr>
          <p:spPr>
            <a:xfrm>
              <a:off x="3984" y="3264"/>
              <a:ext cx="336" cy="336"/>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4632" name="Line 26"/>
            <p:cNvSpPr/>
            <p:nvPr/>
          </p:nvSpPr>
          <p:spPr>
            <a:xfrm>
              <a:off x="4992" y="3264"/>
              <a:ext cx="0" cy="336"/>
            </a:xfrm>
            <a:prstGeom prst="line">
              <a:avLst/>
            </a:prstGeom>
            <a:ln w="9525" cap="flat" cmpd="sng">
              <a:solidFill>
                <a:schemeClr val="tx1"/>
              </a:solidFill>
              <a:prstDash val="solid"/>
              <a:headEnd type="none" w="med" len="med"/>
              <a:tailEnd type="none" w="med" len="med"/>
            </a:ln>
          </p:spPr>
        </p:sp>
        <p:cxnSp>
          <p:nvCxnSpPr>
            <p:cNvPr id="24633" name="AutoShape 27"/>
            <p:cNvCxnSpPr>
              <a:stCxn id="24613" idx="0"/>
              <a:endCxn id="24627" idx="0"/>
            </p:cNvCxnSpPr>
            <p:nvPr/>
          </p:nvCxnSpPr>
          <p:spPr>
            <a:xfrm rot="5400000" flipV="1">
              <a:off x="2067" y="2708"/>
              <a:ext cx="249" cy="880"/>
            </a:xfrm>
            <a:prstGeom prst="bentConnector3">
              <a:avLst>
                <a:gd name="adj1" fmla="val -57833"/>
              </a:avLst>
            </a:prstGeom>
            <a:ln w="9525" cap="flat" cmpd="sng">
              <a:solidFill>
                <a:schemeClr val="tx1"/>
              </a:solidFill>
              <a:prstDash val="solid"/>
              <a:miter/>
              <a:headEnd type="none" w="med" len="med"/>
              <a:tailEnd type="triangle" w="med" len="med"/>
            </a:ln>
          </p:spPr>
        </p:cxnSp>
        <p:sp>
          <p:nvSpPr>
            <p:cNvPr id="24634" name="Rectangle 28"/>
            <p:cNvSpPr/>
            <p:nvPr/>
          </p:nvSpPr>
          <p:spPr>
            <a:xfrm>
              <a:off x="4320" y="3264"/>
              <a:ext cx="336" cy="336"/>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cxnSp>
          <p:nvCxnSpPr>
            <p:cNvPr id="24635" name="AutoShape 29"/>
            <p:cNvCxnSpPr>
              <a:stCxn id="24614" idx="3"/>
              <a:endCxn id="24634" idx="2"/>
            </p:cNvCxnSpPr>
            <p:nvPr/>
          </p:nvCxnSpPr>
          <p:spPr>
            <a:xfrm>
              <a:off x="2112" y="3528"/>
              <a:ext cx="2376" cy="72"/>
            </a:xfrm>
            <a:prstGeom prst="bentConnector4">
              <a:avLst>
                <a:gd name="adj1" fmla="val 9051"/>
                <a:gd name="adj2" fmla="val 300000"/>
              </a:avLst>
            </a:prstGeom>
            <a:ln w="9525" cap="flat" cmpd="sng">
              <a:solidFill>
                <a:schemeClr val="tx1"/>
              </a:solidFill>
              <a:prstDash val="solid"/>
              <a:miter/>
              <a:headEnd type="none" w="med" len="med"/>
              <a:tailEnd type="triangle" w="med" len="med"/>
            </a:ln>
          </p:spPr>
        </p:cxnSp>
        <p:sp>
          <p:nvSpPr>
            <p:cNvPr id="24636" name="Text Box 30"/>
            <p:cNvSpPr txBox="1"/>
            <p:nvPr/>
          </p:nvSpPr>
          <p:spPr>
            <a:xfrm>
              <a:off x="864" y="2928"/>
              <a:ext cx="19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t>s</a:t>
              </a:r>
              <a:endParaRPr lang="en-US" altLang="zh-CN" sz="2400" b="1" dirty="0"/>
            </a:p>
          </p:txBody>
        </p:sp>
        <p:sp>
          <p:nvSpPr>
            <p:cNvPr id="24637" name="Line 31"/>
            <p:cNvSpPr/>
            <p:nvPr/>
          </p:nvSpPr>
          <p:spPr>
            <a:xfrm>
              <a:off x="1056" y="3072"/>
              <a:ext cx="288" cy="0"/>
            </a:xfrm>
            <a:prstGeom prst="line">
              <a:avLst/>
            </a:prstGeom>
            <a:ln w="9525" cap="flat" cmpd="sng">
              <a:solidFill>
                <a:schemeClr val="tx1"/>
              </a:solidFill>
              <a:prstDash val="solid"/>
              <a:headEnd type="none" w="med" len="med"/>
              <a:tailEnd type="triangle" w="med" len="med"/>
            </a:ln>
          </p:spPr>
        </p:sp>
      </p:grpSp>
      <p:sp>
        <p:nvSpPr>
          <p:cNvPr id="155680" name="Line 32"/>
          <p:cNvSpPr/>
          <p:nvPr/>
        </p:nvSpPr>
        <p:spPr>
          <a:xfrm>
            <a:off x="6157913" y="3919538"/>
            <a:ext cx="609600" cy="914400"/>
          </a:xfrm>
          <a:prstGeom prst="line">
            <a:avLst/>
          </a:prstGeom>
          <a:ln w="9525" cap="flat" cmpd="sng">
            <a:solidFill>
              <a:schemeClr val="tx1"/>
            </a:solidFill>
            <a:prstDash val="sysDot"/>
            <a:headEnd type="none" w="med" len="med"/>
            <a:tailEnd type="triangle" w="med" len="med"/>
          </a:ln>
        </p:spPr>
      </p:sp>
      <p:grpSp>
        <p:nvGrpSpPr>
          <p:cNvPr id="4" name="Group 33"/>
          <p:cNvGrpSpPr/>
          <p:nvPr/>
        </p:nvGrpSpPr>
        <p:grpSpPr>
          <a:xfrm>
            <a:off x="7453313" y="2319338"/>
            <a:ext cx="1066800" cy="533400"/>
            <a:chOff x="4896" y="1824"/>
            <a:chExt cx="672" cy="336"/>
          </a:xfrm>
        </p:grpSpPr>
        <p:sp>
          <p:nvSpPr>
            <p:cNvPr id="24611" name="Rectangle 34"/>
            <p:cNvSpPr/>
            <p:nvPr/>
          </p:nvSpPr>
          <p:spPr>
            <a:xfrm>
              <a:off x="4896" y="1824"/>
              <a:ext cx="336" cy="336"/>
            </a:xfrm>
            <a:prstGeom prst="rect">
              <a:avLst/>
            </a:prstGeom>
            <a:noFill/>
            <a:ln w="9525" cap="flat" cmpd="sng">
              <a:solidFill>
                <a:srgbClr val="FF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4612" name="Rectangle 35"/>
            <p:cNvSpPr/>
            <p:nvPr/>
          </p:nvSpPr>
          <p:spPr>
            <a:xfrm>
              <a:off x="5232" y="1824"/>
              <a:ext cx="336" cy="336"/>
            </a:xfrm>
            <a:prstGeom prst="rect">
              <a:avLst/>
            </a:prstGeom>
            <a:noFill/>
            <a:ln w="9525" cap="flat" cmpd="sng">
              <a:solidFill>
                <a:srgbClr val="FF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grpSp>
        <p:nvGrpSpPr>
          <p:cNvPr id="5" name="Group 36"/>
          <p:cNvGrpSpPr/>
          <p:nvPr/>
        </p:nvGrpSpPr>
        <p:grpSpPr>
          <a:xfrm>
            <a:off x="900113" y="1785938"/>
            <a:ext cx="6781800" cy="1752600"/>
            <a:chOff x="768" y="1488"/>
            <a:chExt cx="4272" cy="1104"/>
          </a:xfrm>
        </p:grpSpPr>
        <p:sp>
          <p:nvSpPr>
            <p:cNvPr id="24589" name="Rectangle 37"/>
            <p:cNvSpPr/>
            <p:nvPr/>
          </p:nvSpPr>
          <p:spPr>
            <a:xfrm>
              <a:off x="1296" y="1584"/>
              <a:ext cx="720" cy="1008"/>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4590" name="Rectangle 38"/>
            <p:cNvSpPr/>
            <p:nvPr/>
          </p:nvSpPr>
          <p:spPr>
            <a:xfrm>
              <a:off x="1296" y="1920"/>
              <a:ext cx="720" cy="336"/>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4591" name="Rectangle 39"/>
            <p:cNvSpPr/>
            <p:nvPr/>
          </p:nvSpPr>
          <p:spPr>
            <a:xfrm>
              <a:off x="1344" y="1632"/>
              <a:ext cx="498"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t>*base</a:t>
              </a:r>
              <a:endParaRPr lang="en-US" altLang="zh-CN" sz="2000" b="1" dirty="0"/>
            </a:p>
          </p:txBody>
        </p:sp>
        <p:sp>
          <p:nvSpPr>
            <p:cNvPr id="24592" name="Rectangle 40"/>
            <p:cNvSpPr/>
            <p:nvPr/>
          </p:nvSpPr>
          <p:spPr>
            <a:xfrm>
              <a:off x="1392" y="1968"/>
              <a:ext cx="418"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t>*top</a:t>
              </a:r>
              <a:endParaRPr lang="en-US" altLang="zh-CN" sz="2000" b="1" dirty="0"/>
            </a:p>
          </p:txBody>
        </p:sp>
        <p:sp>
          <p:nvSpPr>
            <p:cNvPr id="24593" name="Rectangle 41"/>
            <p:cNvSpPr/>
            <p:nvPr/>
          </p:nvSpPr>
          <p:spPr>
            <a:xfrm>
              <a:off x="1296" y="2304"/>
              <a:ext cx="71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t>stacksize</a:t>
              </a:r>
              <a:endParaRPr lang="en-US" altLang="zh-CN" sz="2000" b="1" dirty="0"/>
            </a:p>
          </p:txBody>
        </p:sp>
        <p:sp>
          <p:nvSpPr>
            <p:cNvPr id="24594" name="Line 42"/>
            <p:cNvSpPr/>
            <p:nvPr/>
          </p:nvSpPr>
          <p:spPr>
            <a:xfrm>
              <a:off x="2352" y="1824"/>
              <a:ext cx="2544" cy="0"/>
            </a:xfrm>
            <a:prstGeom prst="line">
              <a:avLst/>
            </a:prstGeom>
            <a:ln w="9525" cap="flat" cmpd="sng">
              <a:solidFill>
                <a:schemeClr val="tx1"/>
              </a:solidFill>
              <a:prstDash val="solid"/>
              <a:headEnd type="none" w="med" len="med"/>
              <a:tailEnd type="none" w="med" len="med"/>
            </a:ln>
          </p:spPr>
        </p:sp>
        <p:sp>
          <p:nvSpPr>
            <p:cNvPr id="24595" name="Line 43"/>
            <p:cNvSpPr/>
            <p:nvPr/>
          </p:nvSpPr>
          <p:spPr>
            <a:xfrm>
              <a:off x="2352" y="2160"/>
              <a:ext cx="2544" cy="0"/>
            </a:xfrm>
            <a:prstGeom prst="line">
              <a:avLst/>
            </a:prstGeom>
            <a:ln w="9525" cap="flat" cmpd="sng">
              <a:solidFill>
                <a:schemeClr val="tx1"/>
              </a:solidFill>
              <a:prstDash val="solid"/>
              <a:headEnd type="none" w="med" len="med"/>
              <a:tailEnd type="none" w="med" len="med"/>
            </a:ln>
          </p:spPr>
        </p:sp>
        <p:sp>
          <p:nvSpPr>
            <p:cNvPr id="24596" name="Line 44"/>
            <p:cNvSpPr/>
            <p:nvPr/>
          </p:nvSpPr>
          <p:spPr>
            <a:xfrm>
              <a:off x="2352" y="1824"/>
              <a:ext cx="0" cy="336"/>
            </a:xfrm>
            <a:prstGeom prst="line">
              <a:avLst/>
            </a:prstGeom>
            <a:ln w="9525" cap="flat" cmpd="sng">
              <a:solidFill>
                <a:schemeClr val="tx1"/>
              </a:solidFill>
              <a:prstDash val="solid"/>
              <a:headEnd type="none" w="med" len="med"/>
              <a:tailEnd type="none" w="med" len="med"/>
            </a:ln>
          </p:spPr>
        </p:sp>
        <p:sp>
          <p:nvSpPr>
            <p:cNvPr id="24597" name="Line 45"/>
            <p:cNvSpPr/>
            <p:nvPr/>
          </p:nvSpPr>
          <p:spPr>
            <a:xfrm>
              <a:off x="2688" y="1824"/>
              <a:ext cx="0" cy="336"/>
            </a:xfrm>
            <a:prstGeom prst="line">
              <a:avLst/>
            </a:prstGeom>
            <a:ln w="9525" cap="flat" cmpd="sng">
              <a:solidFill>
                <a:schemeClr val="tx1"/>
              </a:solidFill>
              <a:prstDash val="solid"/>
              <a:headEnd type="none" w="med" len="med"/>
              <a:tailEnd type="none" w="med" len="med"/>
            </a:ln>
          </p:spPr>
        </p:sp>
        <p:sp>
          <p:nvSpPr>
            <p:cNvPr id="24598" name="Line 46"/>
            <p:cNvSpPr/>
            <p:nvPr/>
          </p:nvSpPr>
          <p:spPr>
            <a:xfrm>
              <a:off x="3024" y="1824"/>
              <a:ext cx="0" cy="336"/>
            </a:xfrm>
            <a:prstGeom prst="line">
              <a:avLst/>
            </a:prstGeom>
            <a:ln w="9525" cap="flat" cmpd="sng">
              <a:solidFill>
                <a:schemeClr val="tx1"/>
              </a:solidFill>
              <a:prstDash val="solid"/>
              <a:headEnd type="none" w="med" len="med"/>
              <a:tailEnd type="none" w="med" len="med"/>
            </a:ln>
          </p:spPr>
        </p:sp>
        <p:sp>
          <p:nvSpPr>
            <p:cNvPr id="24599" name="Line 47"/>
            <p:cNvSpPr/>
            <p:nvPr/>
          </p:nvSpPr>
          <p:spPr>
            <a:xfrm>
              <a:off x="3360" y="1824"/>
              <a:ext cx="0" cy="336"/>
            </a:xfrm>
            <a:prstGeom prst="line">
              <a:avLst/>
            </a:prstGeom>
            <a:ln w="9525" cap="flat" cmpd="sng">
              <a:solidFill>
                <a:schemeClr val="tx1"/>
              </a:solidFill>
              <a:prstDash val="solid"/>
              <a:headEnd type="none" w="med" len="med"/>
              <a:tailEnd type="none" w="med" len="med"/>
            </a:ln>
          </p:spPr>
        </p:sp>
        <p:sp>
          <p:nvSpPr>
            <p:cNvPr id="24600" name="Line 48"/>
            <p:cNvSpPr/>
            <p:nvPr/>
          </p:nvSpPr>
          <p:spPr>
            <a:xfrm>
              <a:off x="4560" y="1824"/>
              <a:ext cx="0" cy="336"/>
            </a:xfrm>
            <a:prstGeom prst="line">
              <a:avLst/>
            </a:prstGeom>
            <a:ln w="9525" cap="flat" cmpd="sng">
              <a:solidFill>
                <a:schemeClr val="tx1"/>
              </a:solidFill>
              <a:prstDash val="solid"/>
              <a:headEnd type="none" w="med" len="med"/>
              <a:tailEnd type="none" w="med" len="med"/>
            </a:ln>
          </p:spPr>
        </p:sp>
        <p:sp>
          <p:nvSpPr>
            <p:cNvPr id="24601" name="Rectangle 49"/>
            <p:cNvSpPr/>
            <p:nvPr/>
          </p:nvSpPr>
          <p:spPr>
            <a:xfrm>
              <a:off x="3436" y="1824"/>
              <a:ext cx="35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t>......</a:t>
              </a:r>
              <a:endParaRPr lang="en-US" altLang="zh-CN" sz="2000" b="1" dirty="0"/>
            </a:p>
          </p:txBody>
        </p:sp>
        <p:sp>
          <p:nvSpPr>
            <p:cNvPr id="24602" name="Rectangle 50"/>
            <p:cNvSpPr/>
            <p:nvPr/>
          </p:nvSpPr>
          <p:spPr>
            <a:xfrm>
              <a:off x="2384" y="1833"/>
              <a:ext cx="304"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t>a</a:t>
              </a:r>
              <a:r>
                <a:rPr lang="en-US" altLang="zh-CN" sz="2800" b="1" baseline="-25000" dirty="0"/>
                <a:t>1</a:t>
              </a:r>
              <a:endParaRPr lang="en-US" altLang="zh-CN" sz="2000" b="1" dirty="0"/>
            </a:p>
          </p:txBody>
        </p:sp>
        <p:sp>
          <p:nvSpPr>
            <p:cNvPr id="24603" name="Rectangle 51"/>
            <p:cNvSpPr/>
            <p:nvPr/>
          </p:nvSpPr>
          <p:spPr>
            <a:xfrm>
              <a:off x="2736" y="1839"/>
              <a:ext cx="23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t>...</a:t>
              </a:r>
              <a:endParaRPr lang="en-US" altLang="zh-CN" sz="2000" b="1" dirty="0"/>
            </a:p>
          </p:txBody>
        </p:sp>
        <p:sp>
          <p:nvSpPr>
            <p:cNvPr id="24604" name="Rectangle 52"/>
            <p:cNvSpPr/>
            <p:nvPr/>
          </p:nvSpPr>
          <p:spPr>
            <a:xfrm>
              <a:off x="3056" y="1776"/>
              <a:ext cx="270"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t>a</a:t>
              </a:r>
              <a:r>
                <a:rPr lang="en-US" altLang="zh-CN" sz="2800" b="1" baseline="-25000" dirty="0"/>
                <a:t>i</a:t>
              </a:r>
              <a:endParaRPr lang="en-US" altLang="zh-CN" sz="2000" b="1" dirty="0"/>
            </a:p>
          </p:txBody>
        </p:sp>
        <p:sp>
          <p:nvSpPr>
            <p:cNvPr id="24605" name="Rectangle 53"/>
            <p:cNvSpPr/>
            <p:nvPr/>
          </p:nvSpPr>
          <p:spPr>
            <a:xfrm>
              <a:off x="4560" y="1776"/>
              <a:ext cx="313"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t>a</a:t>
              </a:r>
              <a:r>
                <a:rPr lang="en-US" altLang="zh-CN" sz="2800" b="1" baseline="-25000" dirty="0"/>
                <a:t>n</a:t>
              </a:r>
              <a:endParaRPr lang="en-US" altLang="zh-CN" sz="2000" b="1" dirty="0"/>
            </a:p>
          </p:txBody>
        </p:sp>
        <p:sp>
          <p:nvSpPr>
            <p:cNvPr id="24606" name="Line 54"/>
            <p:cNvSpPr/>
            <p:nvPr/>
          </p:nvSpPr>
          <p:spPr>
            <a:xfrm>
              <a:off x="4896" y="1824"/>
              <a:ext cx="0" cy="336"/>
            </a:xfrm>
            <a:prstGeom prst="line">
              <a:avLst/>
            </a:prstGeom>
            <a:ln w="9525" cap="flat" cmpd="sng">
              <a:solidFill>
                <a:schemeClr val="tx1"/>
              </a:solidFill>
              <a:prstDash val="solid"/>
              <a:headEnd type="none" w="med" len="med"/>
              <a:tailEnd type="none" w="med" len="med"/>
            </a:ln>
          </p:spPr>
        </p:sp>
        <p:cxnSp>
          <p:nvCxnSpPr>
            <p:cNvPr id="24607" name="AutoShape 55"/>
            <p:cNvCxnSpPr>
              <a:stCxn id="24589" idx="0"/>
              <a:endCxn id="24602" idx="0"/>
            </p:cNvCxnSpPr>
            <p:nvPr/>
          </p:nvCxnSpPr>
          <p:spPr>
            <a:xfrm rot="5400000" flipV="1">
              <a:off x="1971" y="1268"/>
              <a:ext cx="249" cy="880"/>
            </a:xfrm>
            <a:prstGeom prst="bentConnector3">
              <a:avLst>
                <a:gd name="adj1" fmla="val -57833"/>
              </a:avLst>
            </a:prstGeom>
            <a:ln w="9525" cap="flat" cmpd="sng">
              <a:solidFill>
                <a:schemeClr val="tx1"/>
              </a:solidFill>
              <a:prstDash val="solid"/>
              <a:miter/>
              <a:headEnd type="none" w="med" len="med"/>
              <a:tailEnd type="triangle" w="med" len="med"/>
            </a:ln>
          </p:spPr>
        </p:cxnSp>
        <p:cxnSp>
          <p:nvCxnSpPr>
            <p:cNvPr id="24608" name="AutoShape 56"/>
            <p:cNvCxnSpPr/>
            <p:nvPr/>
          </p:nvCxnSpPr>
          <p:spPr>
            <a:xfrm>
              <a:off x="2016" y="2064"/>
              <a:ext cx="3024" cy="96"/>
            </a:xfrm>
            <a:prstGeom prst="bentConnector4">
              <a:avLst>
                <a:gd name="adj1" fmla="val 5884"/>
                <a:gd name="adj2" fmla="val 250000"/>
              </a:avLst>
            </a:prstGeom>
            <a:ln w="9525" cap="flat" cmpd="sng">
              <a:solidFill>
                <a:schemeClr val="tx1"/>
              </a:solidFill>
              <a:prstDash val="solid"/>
              <a:miter/>
              <a:headEnd type="none" w="med" len="med"/>
              <a:tailEnd type="triangle" w="med" len="med"/>
            </a:ln>
          </p:spPr>
        </p:cxnSp>
        <p:sp>
          <p:nvSpPr>
            <p:cNvPr id="24609" name="Text Box 57"/>
            <p:cNvSpPr txBox="1"/>
            <p:nvPr/>
          </p:nvSpPr>
          <p:spPr>
            <a:xfrm>
              <a:off x="768" y="1488"/>
              <a:ext cx="19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t>s</a:t>
              </a:r>
              <a:endParaRPr lang="en-US" altLang="zh-CN" sz="2400" b="1" dirty="0"/>
            </a:p>
          </p:txBody>
        </p:sp>
        <p:sp>
          <p:nvSpPr>
            <p:cNvPr id="24610" name="Line 58"/>
            <p:cNvSpPr/>
            <p:nvPr/>
          </p:nvSpPr>
          <p:spPr>
            <a:xfrm>
              <a:off x="960" y="1632"/>
              <a:ext cx="288" cy="0"/>
            </a:xfrm>
            <a:prstGeom prst="line">
              <a:avLst/>
            </a:prstGeom>
            <a:ln w="9525" cap="flat" cmpd="sng">
              <a:solidFill>
                <a:schemeClr val="tx1"/>
              </a:solidFill>
              <a:prstDash val="solid"/>
              <a:headEnd type="none" w="med" len="med"/>
              <a:tailEnd type="triangle" w="med" len="med"/>
            </a:ln>
          </p:spPr>
        </p:sp>
      </p:grpSp>
      <p:sp>
        <p:nvSpPr>
          <p:cNvPr id="155707" name="Rectangle 59"/>
          <p:cNvSpPr/>
          <p:nvPr/>
        </p:nvSpPr>
        <p:spPr>
          <a:xfrm>
            <a:off x="4786313" y="1557338"/>
            <a:ext cx="33083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b="1" dirty="0">
                <a:latin typeface="宋体" panose="02010600030101010101" pitchFamily="2" charset="-122"/>
              </a:rPr>
              <a:t>栈满时，追加存储空间</a:t>
            </a:r>
            <a:endParaRPr lang="zh-CN" altLang="en-US" sz="1800" b="1" dirty="0">
              <a:latin typeface="宋体" panose="02010600030101010101" pitchFamily="2" charset="-122"/>
            </a:endParaRPr>
          </a:p>
        </p:txBody>
      </p:sp>
      <p:sp>
        <p:nvSpPr>
          <p:cNvPr id="155708" name="Rectangle 60"/>
          <p:cNvSpPr/>
          <p:nvPr/>
        </p:nvSpPr>
        <p:spPr>
          <a:xfrm>
            <a:off x="6300788" y="3860800"/>
            <a:ext cx="2622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latin typeface="宋体" panose="02010600030101010101" pitchFamily="2" charset="-122"/>
              </a:rPr>
              <a:t>*(s-&gt;top++) = e;</a:t>
            </a:r>
            <a:endParaRPr lang="en-US" altLang="zh-CN" sz="1800" b="1" dirty="0">
              <a:latin typeface="宋体" panose="02010600030101010101" pitchFamily="2" charset="-122"/>
            </a:endParaRPr>
          </a:p>
        </p:txBody>
      </p:sp>
      <p:sp>
        <p:nvSpPr>
          <p:cNvPr id="24586" name="AutoShape 61">
            <a:hlinkClick r:id="" action="ppaction://hlinkshowjump?jump=previousslide"/>
          </p:cNvPr>
          <p:cNvSpPr/>
          <p:nvPr/>
        </p:nvSpPr>
        <p:spPr>
          <a:xfrm>
            <a:off x="7453313" y="5672138"/>
            <a:ext cx="1066800" cy="381000"/>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55710" name="Text Box 62"/>
          <p:cNvSpPr txBox="1"/>
          <p:nvPr/>
        </p:nvSpPr>
        <p:spPr>
          <a:xfrm>
            <a:off x="6629400" y="4718050"/>
            <a:ext cx="4318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1800" b="1" dirty="0">
                <a:solidFill>
                  <a:srgbClr val="FF0000"/>
                </a:solidFill>
                <a:latin typeface="Arial" panose="020B0604020202020204" pitchFamily="34" charset="0"/>
              </a:rPr>
              <a:t>e</a:t>
            </a:r>
            <a:endParaRPr lang="en-US" altLang="zh-CN" sz="1800" b="1" dirty="0">
              <a:solidFill>
                <a:srgbClr val="FF0000"/>
              </a:solidFill>
              <a:latin typeface="Arial" panose="020B0604020202020204" pitchFamily="34" charset="0"/>
            </a:endParaRPr>
          </a:p>
        </p:txBody>
      </p:sp>
      <p:cxnSp>
        <p:nvCxnSpPr>
          <p:cNvPr id="24588" name="AutoShape 63"/>
          <p:cNvCxnSpPr/>
          <p:nvPr/>
        </p:nvCxnSpPr>
        <p:spPr>
          <a:xfrm flipV="1">
            <a:off x="6773863" y="5138738"/>
            <a:ext cx="615950" cy="234950"/>
          </a:xfrm>
          <a:prstGeom prst="bentConnector2">
            <a:avLst/>
          </a:prstGeom>
          <a:ln w="9525" cap="flat" cmpd="sng">
            <a:solidFill>
              <a:srgbClr val="FF0000"/>
            </a:solidFill>
            <a:prstDash val="solid"/>
            <a:miter/>
            <a:headEnd type="none" w="med" len="med"/>
            <a:tailEnd type="triangle" w="med" len="med"/>
          </a:ln>
        </p:spPr>
      </p:cxn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155707"/>
                                        </p:tgtEl>
                                        <p:attrNameLst>
                                          <p:attrName>style.visibility</p:attrName>
                                        </p:attrNameLst>
                                      </p:cBhvr>
                                      <p:to>
                                        <p:strVal val="visible"/>
                                      </p:to>
                                    </p:set>
                                    <p:anim calcmode="lin" valueType="num">
                                      <p:cBhvr additive="base">
                                        <p:cTn id="11" dur="500" fill="hold"/>
                                        <p:tgtEl>
                                          <p:spTgt spid="155707"/>
                                        </p:tgtEl>
                                        <p:attrNameLst>
                                          <p:attrName>ppt_x</p:attrName>
                                        </p:attrNameLst>
                                      </p:cBhvr>
                                      <p:tavLst>
                                        <p:tav tm="0">
                                          <p:val>
                                            <p:strVal val="1+#ppt_w/2"/>
                                          </p:val>
                                        </p:tav>
                                        <p:tav tm="100000">
                                          <p:val>
                                            <p:strVal val="#ppt_x"/>
                                          </p:val>
                                        </p:tav>
                                      </p:tavLst>
                                    </p:anim>
                                    <p:anim calcmode="lin" valueType="num">
                                      <p:cBhvr additive="base">
                                        <p:cTn id="12" dur="500" fill="hold"/>
                                        <p:tgtEl>
                                          <p:spTgt spid="15570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55708"/>
                                        </p:tgtEl>
                                        <p:attrNameLst>
                                          <p:attrName>style.visibility</p:attrName>
                                        </p:attrNameLst>
                                      </p:cBhvr>
                                      <p:to>
                                        <p:strVal val="visible"/>
                                      </p:to>
                                    </p:set>
                                    <p:anim calcmode="lin" valueType="num">
                                      <p:cBhvr additive="base">
                                        <p:cTn id="30" dur="500" fill="hold"/>
                                        <p:tgtEl>
                                          <p:spTgt spid="155708"/>
                                        </p:tgtEl>
                                        <p:attrNameLst>
                                          <p:attrName>ppt_x</p:attrName>
                                        </p:attrNameLst>
                                      </p:cBhvr>
                                      <p:tavLst>
                                        <p:tav tm="0">
                                          <p:val>
                                            <p:strVal val="1+#ppt_w/2"/>
                                          </p:val>
                                        </p:tav>
                                        <p:tav tm="100000">
                                          <p:val>
                                            <p:strVal val="#ppt_x"/>
                                          </p:val>
                                        </p:tav>
                                      </p:tavLst>
                                    </p:anim>
                                    <p:anim calcmode="lin" valueType="num">
                                      <p:cBhvr additive="base">
                                        <p:cTn id="31" dur="500" fill="hold"/>
                                        <p:tgtEl>
                                          <p:spTgt spid="155708"/>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155680"/>
                                        </p:tgtEl>
                                        <p:attrNameLst>
                                          <p:attrName>style.visibility</p:attrName>
                                        </p:attrNameLst>
                                      </p:cBhvr>
                                      <p:to>
                                        <p:strVal val="visible"/>
                                      </p:to>
                                    </p:set>
                                    <p:animEffect transition="in" filter="wipe(up)">
                                      <p:cBhvr>
                                        <p:cTn id="35" dur="500"/>
                                        <p:tgtEl>
                                          <p:spTgt spid="15568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55710"/>
                                        </p:tgtEl>
                                        <p:attrNameLst>
                                          <p:attrName>style.visibility</p:attrName>
                                        </p:attrNameLst>
                                      </p:cBhvr>
                                      <p:to>
                                        <p:strVal val="visible"/>
                                      </p:to>
                                    </p:set>
                                    <p:animEffect transition="in" filter="wipe(down)">
                                      <p:cBhvr>
                                        <p:cTn id="40" dur="500"/>
                                        <p:tgtEl>
                                          <p:spTgt spid="15571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24588"/>
                                        </p:tgtEl>
                                        <p:attrNameLst>
                                          <p:attrName>style.visibility</p:attrName>
                                        </p:attrNameLst>
                                      </p:cBhvr>
                                      <p:to>
                                        <p:strVal val="visible"/>
                                      </p:to>
                                    </p:set>
                                    <p:animEffect transition="in" filter="wipe(down)">
                                      <p:cBhvr>
                                        <p:cTn id="45" dur="500"/>
                                        <p:tgtEl>
                                          <p:spTgt spid="24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707" grpId="0"/>
      <p:bldP spid="155708" grpId="0"/>
      <p:bldP spid="1557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p:nvPr>
        </p:nvSpPr>
        <p:spPr>
          <a:xfrm>
            <a:off x="1692275" y="0"/>
            <a:ext cx="4465638" cy="863600"/>
          </a:xfrm>
          <a:ln/>
        </p:spPr>
        <p:txBody>
          <a:bodyPr vert="horz" wrap="square" lIns="91440" tIns="45720" rIns="91440" bIns="45720" anchor="ctr"/>
          <a:p>
            <a:pPr eaLnBrk="1" hangingPunct="1"/>
            <a:r>
              <a:rPr lang="zh-CN" altLang="en-US" sz="3200" b="1" dirty="0"/>
              <a:t>思考题：</a:t>
            </a:r>
            <a:endParaRPr lang="zh-CN" altLang="en-US" sz="3200" b="1" dirty="0"/>
          </a:p>
        </p:txBody>
      </p:sp>
      <p:sp>
        <p:nvSpPr>
          <p:cNvPr id="203779" name="Rectangle 3"/>
          <p:cNvSpPr>
            <a:spLocks noGrp="1"/>
          </p:cNvSpPr>
          <p:nvPr>
            <p:ph idx="1"/>
          </p:nvPr>
        </p:nvSpPr>
        <p:spPr>
          <a:xfrm>
            <a:off x="0" y="785813"/>
            <a:ext cx="8964613" cy="5832475"/>
          </a:xfrm>
          <a:ln/>
        </p:spPr>
        <p:txBody>
          <a:bodyPr vert="horz" wrap="square" lIns="91440" tIns="45720" rIns="91440" bIns="45720" anchor="t"/>
          <a:p>
            <a:pPr eaLnBrk="1" hangingPunct="1">
              <a:lnSpc>
                <a:spcPct val="95000"/>
              </a:lnSpc>
            </a:pPr>
            <a:r>
              <a:rPr lang="zh-CN" altLang="en-US" sz="2800" b="1" dirty="0"/>
              <a:t>一个栈的入栈序列为：</a:t>
            </a:r>
            <a:r>
              <a:rPr lang="en-US" altLang="zh-CN" sz="2800" b="1" dirty="0"/>
              <a:t>1 2 3</a:t>
            </a:r>
            <a:r>
              <a:rPr lang="zh-CN" altLang="en-US" sz="2800" b="1" dirty="0"/>
              <a:t>，那么可能得到的出栈序列是什么？</a:t>
            </a:r>
            <a:endParaRPr lang="zh-CN" altLang="en-US" sz="2800" b="1" dirty="0"/>
          </a:p>
          <a:p>
            <a:pPr lvl="1" eaLnBrk="1" hangingPunct="1">
              <a:lnSpc>
                <a:spcPct val="95000"/>
              </a:lnSpc>
            </a:pPr>
            <a:endParaRPr lang="zh-CN" altLang="en-US" sz="2400" b="1" dirty="0"/>
          </a:p>
          <a:p>
            <a:pPr lvl="1" eaLnBrk="1" hangingPunct="1">
              <a:lnSpc>
                <a:spcPct val="95000"/>
              </a:lnSpc>
            </a:pPr>
            <a:endParaRPr lang="zh-CN" altLang="en-US" sz="2400" b="1" dirty="0"/>
          </a:p>
          <a:p>
            <a:pPr eaLnBrk="1" hangingPunct="1">
              <a:lnSpc>
                <a:spcPct val="95000"/>
              </a:lnSpc>
            </a:pPr>
            <a:r>
              <a:rPr lang="en-US" altLang="zh-CN" sz="2800" b="1" dirty="0"/>
              <a:t>2.</a:t>
            </a:r>
            <a:r>
              <a:rPr lang="zh-CN" altLang="en-US" sz="2800" b="1" dirty="0"/>
              <a:t>设将整数</a:t>
            </a:r>
            <a:r>
              <a:rPr lang="en-US" altLang="zh-CN" sz="2800" b="1" dirty="0"/>
              <a:t>1</a:t>
            </a:r>
            <a:r>
              <a:rPr lang="zh-CN" altLang="en-US" sz="2800" b="1" dirty="0"/>
              <a:t>，</a:t>
            </a:r>
            <a:r>
              <a:rPr lang="en-US" altLang="zh-CN" sz="2800" b="1" dirty="0"/>
              <a:t>2</a:t>
            </a:r>
            <a:r>
              <a:rPr lang="zh-CN" altLang="en-US" sz="2800" b="1" dirty="0"/>
              <a:t>，</a:t>
            </a:r>
            <a:r>
              <a:rPr lang="en-US" altLang="zh-CN" sz="2800" b="1" dirty="0"/>
              <a:t>3</a:t>
            </a:r>
            <a:r>
              <a:rPr lang="zh-CN" altLang="en-US" sz="2800" b="1" dirty="0"/>
              <a:t>，</a:t>
            </a:r>
            <a:r>
              <a:rPr lang="en-US" altLang="zh-CN" sz="2800" b="1" dirty="0"/>
              <a:t>4</a:t>
            </a:r>
            <a:r>
              <a:rPr lang="zh-CN" altLang="en-US" sz="2800" b="1" dirty="0"/>
              <a:t>依次进栈，但只要出栈时栈非空，则可将出栈操作按任何次序夹入其中，请回答下述问题： </a:t>
            </a:r>
            <a:endParaRPr lang="zh-CN" altLang="en-US" sz="2800" b="1" dirty="0"/>
          </a:p>
          <a:p>
            <a:pPr lvl="1" eaLnBrk="1" hangingPunct="1">
              <a:lnSpc>
                <a:spcPct val="95000"/>
              </a:lnSpc>
            </a:pPr>
            <a:r>
              <a:rPr lang="en-US" altLang="zh-CN" sz="2400" b="1" dirty="0"/>
              <a:t>(1)</a:t>
            </a:r>
            <a:r>
              <a:rPr lang="zh-CN" altLang="en-US" sz="2400" b="1" dirty="0"/>
              <a:t>若入、出栈次序为</a:t>
            </a:r>
            <a:r>
              <a:rPr lang="en-US" altLang="zh-CN" sz="2400" b="1" dirty="0"/>
              <a:t>Push(1), Pop(),Push(2),Push(3), Pop(), Pop( ),Push(4), Pop( ),</a:t>
            </a:r>
            <a:r>
              <a:rPr lang="zh-CN" altLang="en-US" sz="2400" b="1" dirty="0"/>
              <a:t>则出栈的数字序列为何？ </a:t>
            </a:r>
            <a:endParaRPr lang="zh-CN" altLang="en-US" sz="2400" b="1" dirty="0"/>
          </a:p>
          <a:p>
            <a:pPr lvl="1" eaLnBrk="1" hangingPunct="1">
              <a:lnSpc>
                <a:spcPct val="95000"/>
              </a:lnSpc>
            </a:pPr>
            <a:r>
              <a:rPr lang="en-US" altLang="zh-CN" sz="2400" b="1" dirty="0"/>
              <a:t>(2) </a:t>
            </a:r>
            <a:r>
              <a:rPr lang="zh-CN" altLang="en-US" sz="2400" b="1" dirty="0"/>
              <a:t>能否得到出栈序列</a:t>
            </a:r>
            <a:r>
              <a:rPr lang="en-US" altLang="zh-CN" sz="2400" b="1" dirty="0"/>
              <a:t>1423</a:t>
            </a:r>
            <a:r>
              <a:rPr lang="zh-CN" altLang="en-US" sz="2400" b="1" dirty="0"/>
              <a:t>和</a:t>
            </a:r>
            <a:r>
              <a:rPr lang="en-US" altLang="zh-CN" sz="2400" b="1" dirty="0"/>
              <a:t>1432?</a:t>
            </a:r>
            <a:r>
              <a:rPr lang="zh-CN" altLang="en-US" sz="2400" b="1" dirty="0"/>
              <a:t>并说明为什么不能得到或者如何得到。 </a:t>
            </a:r>
            <a:endParaRPr lang="zh-CN" altLang="en-US" sz="2400" b="1" dirty="0"/>
          </a:p>
          <a:p>
            <a:pPr lvl="1" eaLnBrk="1" hangingPunct="1">
              <a:lnSpc>
                <a:spcPct val="95000"/>
              </a:lnSpc>
            </a:pPr>
            <a:r>
              <a:rPr lang="en-US" altLang="zh-CN" sz="2400" b="1" dirty="0"/>
              <a:t>(3)</a:t>
            </a:r>
            <a:r>
              <a:rPr lang="zh-CN" altLang="en-US" sz="2400" b="1" dirty="0"/>
              <a:t>请分析 </a:t>
            </a:r>
            <a:r>
              <a:rPr lang="en-US" altLang="zh-CN" sz="2400" b="1" dirty="0"/>
              <a:t>1</a:t>
            </a:r>
            <a:r>
              <a:rPr lang="zh-CN" altLang="en-US" sz="2400" b="1" dirty="0"/>
              <a:t>，</a:t>
            </a:r>
            <a:r>
              <a:rPr lang="en-US" altLang="zh-CN" sz="2400" b="1" dirty="0"/>
              <a:t>2 </a:t>
            </a:r>
            <a:r>
              <a:rPr lang="zh-CN" altLang="en-US" sz="2400" b="1" dirty="0"/>
              <a:t>，</a:t>
            </a:r>
            <a:r>
              <a:rPr lang="en-US" altLang="zh-CN" sz="2400" b="1" dirty="0"/>
              <a:t>3 </a:t>
            </a:r>
            <a:r>
              <a:rPr lang="zh-CN" altLang="en-US" sz="2400" b="1" dirty="0"/>
              <a:t>，</a:t>
            </a:r>
            <a:r>
              <a:rPr lang="en-US" altLang="zh-CN" sz="2400" b="1" dirty="0"/>
              <a:t>4 </a:t>
            </a:r>
            <a:r>
              <a:rPr lang="zh-CN" altLang="en-US" sz="2400" b="1" dirty="0"/>
              <a:t>的</a:t>
            </a:r>
            <a:r>
              <a:rPr lang="en-US" altLang="zh-CN" sz="2400" b="1" dirty="0"/>
              <a:t>24</a:t>
            </a:r>
            <a:r>
              <a:rPr lang="zh-CN" altLang="en-US" sz="2400" b="1" dirty="0"/>
              <a:t>种排列中，哪些序列是可以通过相应的入出栈操作得到的。 </a:t>
            </a:r>
            <a:endParaRPr lang="zh-CN" altLang="en-US" sz="2400" b="1" dirty="0"/>
          </a:p>
          <a:p>
            <a:pPr eaLnBrk="1" hangingPunct="1">
              <a:lnSpc>
                <a:spcPct val="95000"/>
              </a:lnSpc>
            </a:pPr>
            <a:endParaRPr lang="en-US" altLang="zh-CN" sz="2800" b="1" dirty="0"/>
          </a:p>
        </p:txBody>
      </p:sp>
      <p:sp>
        <p:nvSpPr>
          <p:cNvPr id="203780" name="Rectangle 4"/>
          <p:cNvSpPr/>
          <p:nvPr/>
        </p:nvSpPr>
        <p:spPr>
          <a:xfrm>
            <a:off x="785813" y="1714500"/>
            <a:ext cx="6816725" cy="8302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57200" lvl="1" indent="0">
              <a:spcBef>
                <a:spcPct val="0"/>
              </a:spcBef>
              <a:buNone/>
            </a:pPr>
            <a:r>
              <a:rPr lang="zh-CN" altLang="en-US" sz="2400" b="1" dirty="0">
                <a:latin typeface="Arial" panose="020B0604020202020204" pitchFamily="34" charset="0"/>
              </a:rPr>
              <a:t>答：</a:t>
            </a:r>
            <a:r>
              <a:rPr lang="en-US" altLang="zh-CN" sz="2400" b="1" dirty="0">
                <a:latin typeface="Arial" panose="020B0604020202020204" pitchFamily="34" charset="0"/>
              </a:rPr>
              <a:t>3 2 1</a:t>
            </a:r>
            <a:r>
              <a:rPr lang="zh-CN" altLang="en-US" sz="2400" b="1" dirty="0">
                <a:latin typeface="Arial" panose="020B0604020202020204" pitchFamily="34" charset="0"/>
              </a:rPr>
              <a:t>，</a:t>
            </a:r>
            <a:r>
              <a:rPr lang="en-US" altLang="zh-CN" sz="2400" b="1" dirty="0">
                <a:latin typeface="Arial" panose="020B0604020202020204" pitchFamily="34" charset="0"/>
              </a:rPr>
              <a:t>2 3 1</a:t>
            </a:r>
            <a:r>
              <a:rPr lang="zh-CN" altLang="en-US" sz="2400" b="1" dirty="0">
                <a:latin typeface="Arial" panose="020B0604020202020204" pitchFamily="34" charset="0"/>
              </a:rPr>
              <a:t>，</a:t>
            </a:r>
            <a:r>
              <a:rPr lang="en-US" altLang="zh-CN" sz="2400" b="1" dirty="0">
                <a:latin typeface="Arial" panose="020B0604020202020204" pitchFamily="34" charset="0"/>
              </a:rPr>
              <a:t>2 1 3 </a:t>
            </a:r>
            <a:r>
              <a:rPr lang="zh-CN" altLang="en-US" sz="2400" b="1" dirty="0">
                <a:latin typeface="Arial" panose="020B0604020202020204" pitchFamily="34" charset="0"/>
              </a:rPr>
              <a:t>，</a:t>
            </a:r>
            <a:r>
              <a:rPr lang="en-US" altLang="zh-CN" sz="2400" b="1" dirty="0">
                <a:latin typeface="Arial" panose="020B0604020202020204" pitchFamily="34" charset="0"/>
              </a:rPr>
              <a:t>1 3 2 </a:t>
            </a:r>
            <a:r>
              <a:rPr lang="zh-CN" altLang="en-US" sz="2400" b="1" dirty="0">
                <a:latin typeface="Arial" panose="020B0604020202020204" pitchFamily="34" charset="0"/>
              </a:rPr>
              <a:t>，</a:t>
            </a:r>
            <a:r>
              <a:rPr lang="en-US" altLang="zh-CN" sz="2400" b="1" dirty="0">
                <a:latin typeface="Arial" panose="020B0604020202020204" pitchFamily="34" charset="0"/>
              </a:rPr>
              <a:t>1 2 3</a:t>
            </a:r>
            <a:r>
              <a:rPr lang="zh-CN" altLang="en-US" sz="2400" b="1" dirty="0">
                <a:latin typeface="Arial" panose="020B0604020202020204" pitchFamily="34" charset="0"/>
              </a:rPr>
              <a:t>。</a:t>
            </a:r>
            <a:endParaRPr lang="en-US" altLang="zh-CN" sz="2400" b="1" dirty="0">
              <a:latin typeface="Arial" panose="020B0604020202020204" pitchFamily="34" charset="0"/>
            </a:endParaRPr>
          </a:p>
          <a:p>
            <a:pPr marL="457200" lvl="1" indent="0">
              <a:spcBef>
                <a:spcPct val="0"/>
              </a:spcBef>
              <a:buNone/>
            </a:pPr>
            <a:endParaRPr lang="en-US" altLang="zh-CN" sz="2400" b="1" dirty="0">
              <a:latin typeface="Arial" panose="020B0604020202020204" pitchFamily="34" charset="0"/>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3780"/>
                                        </p:tgtEl>
                                        <p:attrNameLst>
                                          <p:attrName>style.visibility</p:attrName>
                                        </p:attrNameLst>
                                      </p:cBhvr>
                                      <p:to>
                                        <p:strVal val="visible"/>
                                      </p:to>
                                    </p:set>
                                    <p:animEffect transition="in" filter="blinds(horizontal)">
                                      <p:cBhvr>
                                        <p:cTn id="7" dur="500"/>
                                        <p:tgtEl>
                                          <p:spTgt spid="2037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3779">
                                            <p:txEl>
                                              <p:charRg st="34" end="89"/>
                                            </p:txEl>
                                          </p:spTgt>
                                        </p:tgtEl>
                                        <p:attrNameLst>
                                          <p:attrName>style.visibility</p:attrName>
                                        </p:attrNameLst>
                                      </p:cBhvr>
                                      <p:to>
                                        <p:strVal val="visible"/>
                                      </p:to>
                                    </p:set>
                                    <p:animEffect transition="in" filter="blinds(horizontal)">
                                      <p:cBhvr>
                                        <p:cTn id="12" dur="500"/>
                                        <p:tgtEl>
                                          <p:spTgt spid="203779">
                                            <p:txEl>
                                              <p:charRg st="34" end="89"/>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03779">
                                            <p:txEl>
                                              <p:charRg st="89" end="175"/>
                                            </p:txEl>
                                          </p:spTgt>
                                        </p:tgtEl>
                                        <p:attrNameLst>
                                          <p:attrName>style.visibility</p:attrName>
                                        </p:attrNameLst>
                                      </p:cBhvr>
                                      <p:to>
                                        <p:strVal val="visible"/>
                                      </p:to>
                                    </p:set>
                                    <p:animEffect transition="in" filter="blinds(horizontal)">
                                      <p:cBhvr>
                                        <p:cTn id="15" dur="500"/>
                                        <p:tgtEl>
                                          <p:spTgt spid="203779">
                                            <p:txEl>
                                              <p:charRg st="89" end="17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03779">
                                            <p:txEl>
                                              <p:charRg st="175" end="216"/>
                                            </p:txEl>
                                          </p:spTgt>
                                        </p:tgtEl>
                                        <p:attrNameLst>
                                          <p:attrName>style.visibility</p:attrName>
                                        </p:attrNameLst>
                                      </p:cBhvr>
                                      <p:to>
                                        <p:strVal val="visible"/>
                                      </p:to>
                                    </p:set>
                                    <p:animEffect transition="in" filter="blinds(horizontal)">
                                      <p:cBhvr>
                                        <p:cTn id="18" dur="500"/>
                                        <p:tgtEl>
                                          <p:spTgt spid="203779">
                                            <p:txEl>
                                              <p:charRg st="175" end="21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03779">
                                            <p:txEl>
                                              <p:charRg st="216" end="264"/>
                                            </p:txEl>
                                          </p:spTgt>
                                        </p:tgtEl>
                                        <p:attrNameLst>
                                          <p:attrName>style.visibility</p:attrName>
                                        </p:attrNameLst>
                                      </p:cBhvr>
                                      <p:to>
                                        <p:strVal val="visible"/>
                                      </p:to>
                                    </p:set>
                                    <p:animEffect transition="in" filter="blinds(horizontal)">
                                      <p:cBhvr>
                                        <p:cTn id="21" dur="500"/>
                                        <p:tgtEl>
                                          <p:spTgt spid="203779">
                                            <p:txEl>
                                              <p:charRg st="216" end="26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8" name="Text Box 4"/>
          <p:cNvSpPr txBox="1"/>
          <p:nvPr/>
        </p:nvSpPr>
        <p:spPr>
          <a:xfrm>
            <a:off x="209550" y="4135438"/>
            <a:ext cx="8153400" cy="1282700"/>
          </a:xfrm>
          <a:prstGeom prst="rect">
            <a:avLst/>
          </a:prstGeom>
          <a:solidFill>
            <a:srgbClr val="CCFFCC"/>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pPr>
            <a:r>
              <a:rPr lang="en-US" altLang="zh-CN" sz="2200" dirty="0"/>
              <a:t>  </a:t>
            </a:r>
            <a:r>
              <a:rPr lang="zh-CN" altLang="en-US" sz="2600" b="1" dirty="0"/>
              <a:t>仅当两个栈顶相遇时，才产生上溢，即所有可用空间已用完。对每个栈可用的最大空间就可能大于整个可用空间的一半</a:t>
            </a:r>
            <a:r>
              <a:rPr lang="en-US" altLang="zh-CN" sz="2600" b="1" dirty="0"/>
              <a:t>m/2</a:t>
            </a:r>
            <a:r>
              <a:rPr lang="zh-CN" altLang="en-US" sz="2600" b="1" dirty="0"/>
              <a:t>。</a:t>
            </a:r>
            <a:endParaRPr lang="zh-CN" altLang="en-US" sz="2200" dirty="0"/>
          </a:p>
        </p:txBody>
      </p:sp>
      <p:grpSp>
        <p:nvGrpSpPr>
          <p:cNvPr id="2" name="Group 5"/>
          <p:cNvGrpSpPr/>
          <p:nvPr/>
        </p:nvGrpSpPr>
        <p:grpSpPr>
          <a:xfrm>
            <a:off x="755650" y="1989138"/>
            <a:ext cx="7150100" cy="1820862"/>
            <a:chOff x="680" y="1829"/>
            <a:chExt cx="4504" cy="1147"/>
          </a:xfrm>
        </p:grpSpPr>
        <p:grpSp>
          <p:nvGrpSpPr>
            <p:cNvPr id="26629" name="Group 6"/>
            <p:cNvGrpSpPr/>
            <p:nvPr/>
          </p:nvGrpSpPr>
          <p:grpSpPr>
            <a:xfrm>
              <a:off x="912" y="2069"/>
              <a:ext cx="3888" cy="576"/>
              <a:chOff x="912" y="1920"/>
              <a:chExt cx="3888" cy="576"/>
            </a:xfrm>
          </p:grpSpPr>
          <p:sp>
            <p:nvSpPr>
              <p:cNvPr id="26641" name="Rectangle 7"/>
              <p:cNvSpPr/>
              <p:nvPr/>
            </p:nvSpPr>
            <p:spPr>
              <a:xfrm>
                <a:off x="912" y="1920"/>
                <a:ext cx="3888" cy="576"/>
              </a:xfrm>
              <a:prstGeom prst="rect">
                <a:avLst/>
              </a:prstGeom>
              <a:solidFill>
                <a:srgbClr val="009900"/>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6642" name="Line 8"/>
              <p:cNvSpPr/>
              <p:nvPr/>
            </p:nvSpPr>
            <p:spPr>
              <a:xfrm>
                <a:off x="2064" y="1920"/>
                <a:ext cx="0" cy="576"/>
              </a:xfrm>
              <a:prstGeom prst="line">
                <a:avLst/>
              </a:prstGeom>
              <a:ln w="9525" cap="flat" cmpd="sng">
                <a:solidFill>
                  <a:schemeClr val="tx1"/>
                </a:solidFill>
                <a:prstDash val="solid"/>
                <a:miter/>
                <a:headEnd type="none" w="med" len="med"/>
                <a:tailEnd type="none" w="med" len="med"/>
              </a:ln>
            </p:spPr>
          </p:sp>
          <p:sp>
            <p:nvSpPr>
              <p:cNvPr id="26643" name="Line 9"/>
              <p:cNvSpPr/>
              <p:nvPr/>
            </p:nvSpPr>
            <p:spPr>
              <a:xfrm>
                <a:off x="2160" y="1920"/>
                <a:ext cx="0" cy="576"/>
              </a:xfrm>
              <a:prstGeom prst="line">
                <a:avLst/>
              </a:prstGeom>
              <a:ln w="9525" cap="flat" cmpd="sng">
                <a:solidFill>
                  <a:schemeClr val="tx1"/>
                </a:solidFill>
                <a:prstDash val="solid"/>
                <a:miter/>
                <a:headEnd type="none" w="med" len="med"/>
                <a:tailEnd type="none" w="med" len="med"/>
              </a:ln>
            </p:spPr>
          </p:sp>
          <p:sp>
            <p:nvSpPr>
              <p:cNvPr id="26644" name="Line 10"/>
              <p:cNvSpPr/>
              <p:nvPr/>
            </p:nvSpPr>
            <p:spPr>
              <a:xfrm>
                <a:off x="3312" y="1920"/>
                <a:ext cx="0" cy="576"/>
              </a:xfrm>
              <a:prstGeom prst="line">
                <a:avLst/>
              </a:prstGeom>
              <a:ln w="9525" cap="flat" cmpd="sng">
                <a:solidFill>
                  <a:schemeClr val="tx1"/>
                </a:solidFill>
                <a:prstDash val="solid"/>
                <a:miter/>
                <a:headEnd type="none" w="med" len="med"/>
                <a:tailEnd type="none" w="med" len="med"/>
              </a:ln>
            </p:spPr>
          </p:sp>
          <p:sp>
            <p:nvSpPr>
              <p:cNvPr id="26645" name="Line 11"/>
              <p:cNvSpPr/>
              <p:nvPr/>
            </p:nvSpPr>
            <p:spPr>
              <a:xfrm>
                <a:off x="3408" y="1920"/>
                <a:ext cx="0" cy="576"/>
              </a:xfrm>
              <a:prstGeom prst="line">
                <a:avLst/>
              </a:prstGeom>
              <a:ln w="9525" cap="flat" cmpd="sng">
                <a:solidFill>
                  <a:schemeClr val="tx1"/>
                </a:solidFill>
                <a:prstDash val="solid"/>
                <a:miter/>
                <a:headEnd type="none" w="med" len="med"/>
                <a:tailEnd type="none" w="med" len="med"/>
              </a:ln>
            </p:spPr>
          </p:sp>
          <p:sp>
            <p:nvSpPr>
              <p:cNvPr id="26646" name="Line 12"/>
              <p:cNvSpPr/>
              <p:nvPr/>
            </p:nvSpPr>
            <p:spPr>
              <a:xfrm>
                <a:off x="4678" y="1920"/>
                <a:ext cx="0" cy="576"/>
              </a:xfrm>
              <a:prstGeom prst="line">
                <a:avLst/>
              </a:prstGeom>
              <a:ln w="9525" cap="flat" cmpd="sng">
                <a:solidFill>
                  <a:schemeClr val="tx1"/>
                </a:solidFill>
                <a:prstDash val="solid"/>
                <a:miter/>
                <a:headEnd type="none" w="med" len="med"/>
                <a:tailEnd type="none" w="med" len="med"/>
              </a:ln>
            </p:spPr>
          </p:sp>
          <p:sp>
            <p:nvSpPr>
              <p:cNvPr id="26647" name="Line 13"/>
              <p:cNvSpPr/>
              <p:nvPr/>
            </p:nvSpPr>
            <p:spPr>
              <a:xfrm>
                <a:off x="1034" y="1920"/>
                <a:ext cx="0" cy="576"/>
              </a:xfrm>
              <a:prstGeom prst="line">
                <a:avLst/>
              </a:prstGeom>
              <a:ln w="9525" cap="flat" cmpd="sng">
                <a:solidFill>
                  <a:schemeClr val="tx1"/>
                </a:solidFill>
                <a:prstDash val="solid"/>
                <a:miter/>
                <a:headEnd type="none" w="med" len="med"/>
                <a:tailEnd type="none" w="med" len="med"/>
              </a:ln>
            </p:spPr>
          </p:sp>
        </p:grpSp>
        <p:sp>
          <p:nvSpPr>
            <p:cNvPr id="26630" name="Text Box 14"/>
            <p:cNvSpPr txBox="1"/>
            <p:nvPr/>
          </p:nvSpPr>
          <p:spPr>
            <a:xfrm>
              <a:off x="1296" y="2261"/>
              <a:ext cx="480" cy="26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200" dirty="0">
                  <a:solidFill>
                    <a:srgbClr val="FF0000"/>
                  </a:solidFill>
                  <a:latin typeface="Tahoma" panose="020B0604030504040204" pitchFamily="34" charset="0"/>
                </a:rPr>
                <a:t>栈</a:t>
              </a:r>
              <a:r>
                <a:rPr lang="en-US" altLang="zh-CN" sz="2200" dirty="0">
                  <a:solidFill>
                    <a:srgbClr val="FF0000"/>
                  </a:solidFill>
                  <a:latin typeface="Tahoma" panose="020B0604030504040204" pitchFamily="34" charset="0"/>
                </a:rPr>
                <a:t>1</a:t>
              </a:r>
              <a:endParaRPr lang="en-US" altLang="zh-CN" sz="2200" dirty="0">
                <a:solidFill>
                  <a:srgbClr val="FF0000"/>
                </a:solidFill>
                <a:latin typeface="Tahoma" panose="020B0604030504040204" pitchFamily="34" charset="0"/>
              </a:endParaRPr>
            </a:p>
          </p:txBody>
        </p:sp>
        <p:sp>
          <p:nvSpPr>
            <p:cNvPr id="26631" name="Text Box 15"/>
            <p:cNvSpPr txBox="1"/>
            <p:nvPr/>
          </p:nvSpPr>
          <p:spPr>
            <a:xfrm>
              <a:off x="3744" y="2250"/>
              <a:ext cx="480" cy="26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200" dirty="0">
                  <a:solidFill>
                    <a:srgbClr val="FF0000"/>
                  </a:solidFill>
                  <a:latin typeface="Tahoma" panose="020B0604030504040204" pitchFamily="34" charset="0"/>
                </a:rPr>
                <a:t>栈</a:t>
              </a:r>
              <a:r>
                <a:rPr lang="en-US" altLang="zh-CN" sz="2200" dirty="0">
                  <a:solidFill>
                    <a:srgbClr val="FF0000"/>
                  </a:solidFill>
                  <a:latin typeface="Tahoma" panose="020B0604030504040204" pitchFamily="34" charset="0"/>
                </a:rPr>
                <a:t>2</a:t>
              </a:r>
              <a:endParaRPr lang="en-US" altLang="zh-CN" sz="2200" dirty="0">
                <a:solidFill>
                  <a:srgbClr val="FF0000"/>
                </a:solidFill>
                <a:latin typeface="Tahoma" panose="020B0604030504040204" pitchFamily="34" charset="0"/>
              </a:endParaRPr>
            </a:p>
          </p:txBody>
        </p:sp>
        <p:sp>
          <p:nvSpPr>
            <p:cNvPr id="26632" name="Text Box 16"/>
            <p:cNvSpPr txBox="1"/>
            <p:nvPr/>
          </p:nvSpPr>
          <p:spPr>
            <a:xfrm>
              <a:off x="2400" y="2250"/>
              <a:ext cx="672" cy="26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200" dirty="0">
                  <a:solidFill>
                    <a:srgbClr val="FF0000"/>
                  </a:solidFill>
                  <a:latin typeface="Tahoma" panose="020B0604030504040204" pitchFamily="34" charset="0"/>
                </a:rPr>
                <a:t>空闲栈</a:t>
              </a:r>
              <a:endParaRPr lang="zh-CN" altLang="en-US" sz="2200" dirty="0">
                <a:solidFill>
                  <a:srgbClr val="FF0000"/>
                </a:solidFill>
                <a:latin typeface="Tahoma" panose="020B0604030504040204" pitchFamily="34" charset="0"/>
              </a:endParaRPr>
            </a:p>
          </p:txBody>
        </p:sp>
        <p:sp>
          <p:nvSpPr>
            <p:cNvPr id="26633" name="Text Box 17"/>
            <p:cNvSpPr txBox="1"/>
            <p:nvPr/>
          </p:nvSpPr>
          <p:spPr>
            <a:xfrm>
              <a:off x="680" y="2745"/>
              <a:ext cx="480"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en-US" sz="1800" dirty="0">
                  <a:solidFill>
                    <a:srgbClr val="FF0000"/>
                  </a:solidFill>
                  <a:latin typeface="Tahoma" panose="020B0604030504040204" pitchFamily="34" charset="0"/>
                </a:rPr>
                <a:t>bot</a:t>
              </a:r>
              <a:r>
                <a:rPr lang="en-US" altLang="en-US" sz="1800" baseline="-18000" dirty="0">
                  <a:solidFill>
                    <a:srgbClr val="FF0000"/>
                  </a:solidFill>
                  <a:latin typeface="Tahoma" panose="020B0604030504040204" pitchFamily="34" charset="0"/>
                </a:rPr>
                <a:t>1</a:t>
              </a:r>
              <a:endParaRPr lang="en-US" altLang="zh-CN" sz="1800" dirty="0">
                <a:solidFill>
                  <a:srgbClr val="FF0000"/>
                </a:solidFill>
                <a:latin typeface="Tahoma" panose="020B0604030504040204" pitchFamily="34" charset="0"/>
              </a:endParaRPr>
            </a:p>
          </p:txBody>
        </p:sp>
        <p:sp>
          <p:nvSpPr>
            <p:cNvPr id="26634" name="Text Box 18"/>
            <p:cNvSpPr txBox="1"/>
            <p:nvPr/>
          </p:nvSpPr>
          <p:spPr>
            <a:xfrm>
              <a:off x="1776" y="2742"/>
              <a:ext cx="480"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en-US" sz="1800" dirty="0">
                  <a:solidFill>
                    <a:srgbClr val="FF0000"/>
                  </a:solidFill>
                  <a:latin typeface="Tahoma" panose="020B0604030504040204" pitchFamily="34" charset="0"/>
                </a:rPr>
                <a:t>top</a:t>
              </a:r>
              <a:r>
                <a:rPr lang="en-US" altLang="en-US" sz="1800" baseline="-18000" dirty="0">
                  <a:solidFill>
                    <a:srgbClr val="FF0000"/>
                  </a:solidFill>
                  <a:latin typeface="Tahoma" panose="020B0604030504040204" pitchFamily="34" charset="0"/>
                </a:rPr>
                <a:t>1</a:t>
              </a:r>
              <a:endParaRPr lang="en-US" altLang="zh-CN" sz="1800" dirty="0">
                <a:solidFill>
                  <a:srgbClr val="FF0000"/>
                </a:solidFill>
                <a:latin typeface="Tahoma" panose="020B0604030504040204" pitchFamily="34" charset="0"/>
              </a:endParaRPr>
            </a:p>
          </p:txBody>
        </p:sp>
        <p:sp>
          <p:nvSpPr>
            <p:cNvPr id="26635" name="Text Box 19"/>
            <p:cNvSpPr txBox="1"/>
            <p:nvPr/>
          </p:nvSpPr>
          <p:spPr>
            <a:xfrm>
              <a:off x="4704" y="2723"/>
              <a:ext cx="480"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en-US" sz="1800" dirty="0">
                  <a:solidFill>
                    <a:srgbClr val="FF0000"/>
                  </a:solidFill>
                  <a:latin typeface="Tahoma" panose="020B0604030504040204" pitchFamily="34" charset="0"/>
                </a:rPr>
                <a:t>bot</a:t>
              </a:r>
              <a:r>
                <a:rPr lang="en-US" altLang="en-US" sz="1800" baseline="-18000" dirty="0">
                  <a:solidFill>
                    <a:srgbClr val="FF0000"/>
                  </a:solidFill>
                  <a:latin typeface="Tahoma" panose="020B0604030504040204" pitchFamily="34" charset="0"/>
                </a:rPr>
                <a:t>2</a:t>
              </a:r>
              <a:endParaRPr lang="en-US" altLang="zh-CN" sz="1800" dirty="0">
                <a:solidFill>
                  <a:srgbClr val="FF0000"/>
                </a:solidFill>
                <a:latin typeface="Tahoma" panose="020B0604030504040204" pitchFamily="34" charset="0"/>
              </a:endParaRPr>
            </a:p>
          </p:txBody>
        </p:sp>
        <p:sp>
          <p:nvSpPr>
            <p:cNvPr id="26636" name="Text Box 20"/>
            <p:cNvSpPr txBox="1"/>
            <p:nvPr/>
          </p:nvSpPr>
          <p:spPr>
            <a:xfrm>
              <a:off x="3312" y="2739"/>
              <a:ext cx="480"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en-US" sz="1800" dirty="0">
                  <a:solidFill>
                    <a:srgbClr val="FF0000"/>
                  </a:solidFill>
                  <a:latin typeface="Tahoma" panose="020B0604030504040204" pitchFamily="34" charset="0"/>
                </a:rPr>
                <a:t>top</a:t>
              </a:r>
              <a:r>
                <a:rPr lang="en-US" altLang="en-US" sz="1800" baseline="-18000" dirty="0">
                  <a:solidFill>
                    <a:srgbClr val="FF0000"/>
                  </a:solidFill>
                  <a:latin typeface="Tahoma" panose="020B0604030504040204" pitchFamily="34" charset="0"/>
                </a:rPr>
                <a:t>2</a:t>
              </a:r>
              <a:endParaRPr lang="en-US" altLang="zh-CN" sz="1800" dirty="0">
                <a:solidFill>
                  <a:srgbClr val="FF0000"/>
                </a:solidFill>
                <a:latin typeface="Tahoma" panose="020B0604030504040204" pitchFamily="34" charset="0"/>
              </a:endParaRPr>
            </a:p>
          </p:txBody>
        </p:sp>
        <p:sp>
          <p:nvSpPr>
            <p:cNvPr id="26637" name="Line 21"/>
            <p:cNvSpPr/>
            <p:nvPr/>
          </p:nvSpPr>
          <p:spPr>
            <a:xfrm flipH="1">
              <a:off x="3024" y="2885"/>
              <a:ext cx="240" cy="0"/>
            </a:xfrm>
            <a:prstGeom prst="line">
              <a:avLst/>
            </a:prstGeom>
            <a:ln w="9525" cap="flat" cmpd="sng">
              <a:solidFill>
                <a:schemeClr val="tx1"/>
              </a:solidFill>
              <a:prstDash val="solid"/>
              <a:miter/>
              <a:headEnd type="none" w="med" len="med"/>
              <a:tailEnd type="triangle" w="med" len="med"/>
            </a:ln>
          </p:spPr>
        </p:sp>
        <p:sp>
          <p:nvSpPr>
            <p:cNvPr id="26638" name="Line 22"/>
            <p:cNvSpPr/>
            <p:nvPr/>
          </p:nvSpPr>
          <p:spPr>
            <a:xfrm flipH="1">
              <a:off x="2208" y="2885"/>
              <a:ext cx="240" cy="0"/>
            </a:xfrm>
            <a:prstGeom prst="line">
              <a:avLst/>
            </a:prstGeom>
            <a:ln w="9525" cap="flat" cmpd="sng">
              <a:solidFill>
                <a:schemeClr val="tx1"/>
              </a:solidFill>
              <a:prstDash val="solid"/>
              <a:miter/>
              <a:headEnd type="triangle" w="med" len="med"/>
              <a:tailEnd type="none" w="med" len="med"/>
            </a:ln>
          </p:spPr>
        </p:sp>
        <p:sp>
          <p:nvSpPr>
            <p:cNvPr id="26639" name="Text Box 23"/>
            <p:cNvSpPr txBox="1"/>
            <p:nvPr/>
          </p:nvSpPr>
          <p:spPr>
            <a:xfrm>
              <a:off x="879" y="1855"/>
              <a:ext cx="144"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dirty="0">
                  <a:solidFill>
                    <a:srgbClr val="FF0000"/>
                  </a:solidFill>
                  <a:latin typeface="Tahoma" panose="020B0604030504040204" pitchFamily="34" charset="0"/>
                </a:rPr>
                <a:t>1</a:t>
              </a:r>
              <a:endParaRPr lang="en-US" altLang="zh-CN" sz="1800" dirty="0">
                <a:solidFill>
                  <a:srgbClr val="FF0000"/>
                </a:solidFill>
                <a:latin typeface="Tahoma" panose="020B0604030504040204" pitchFamily="34" charset="0"/>
              </a:endParaRPr>
            </a:p>
          </p:txBody>
        </p:sp>
        <p:sp>
          <p:nvSpPr>
            <p:cNvPr id="26640" name="Text Box 24"/>
            <p:cNvSpPr txBox="1"/>
            <p:nvPr/>
          </p:nvSpPr>
          <p:spPr>
            <a:xfrm>
              <a:off x="4623" y="1829"/>
              <a:ext cx="144"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dirty="0">
                  <a:solidFill>
                    <a:srgbClr val="FF0000"/>
                  </a:solidFill>
                  <a:latin typeface="Tahoma" panose="020B0604030504040204" pitchFamily="34" charset="0"/>
                </a:rPr>
                <a:t>m</a:t>
              </a:r>
              <a:endParaRPr lang="en-US" altLang="zh-CN" sz="1800" dirty="0">
                <a:solidFill>
                  <a:srgbClr val="FF0000"/>
                </a:solidFill>
                <a:latin typeface="Tahoma" panose="020B0604030504040204" pitchFamily="34" charset="0"/>
              </a:endParaRPr>
            </a:p>
          </p:txBody>
        </p:sp>
      </p:grpSp>
      <p:sp>
        <p:nvSpPr>
          <p:cNvPr id="26628" name="Rectangle 25"/>
          <p:cNvSpPr/>
          <p:nvPr/>
        </p:nvSpPr>
        <p:spPr>
          <a:xfrm>
            <a:off x="395288" y="836613"/>
            <a:ext cx="83375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3600" b="1" dirty="0">
                <a:latin typeface="Arial" panose="020B0604020202020204" pitchFamily="34" charset="0"/>
              </a:rPr>
              <a:t>2.</a:t>
            </a:r>
            <a:r>
              <a:rPr lang="zh-CN" altLang="en-US" sz="3600" b="1" dirty="0">
                <a:latin typeface="Arial" panose="020B0604020202020204" pitchFamily="34" charset="0"/>
              </a:rPr>
              <a:t>栈的系统存储空间共享。（两栈共享）</a:t>
            </a:r>
            <a:endParaRPr lang="zh-CN" altLang="en-US" sz="3600" b="1" dirty="0">
              <a:latin typeface="Arial" panose="020B0604020202020204" pitchFamily="34" charset="0"/>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9748"/>
                                        </p:tgtEl>
                                        <p:attrNameLst>
                                          <p:attrName>style.visibility</p:attrName>
                                        </p:attrNameLst>
                                      </p:cBhvr>
                                      <p:to>
                                        <p:strVal val="visible"/>
                                      </p:to>
                                    </p:set>
                                    <p:anim calcmode="lin" valueType="num">
                                      <p:cBhvr additive="base">
                                        <p:cTn id="13" dur="500" fill="hold"/>
                                        <p:tgtEl>
                                          <p:spTgt spid="159748"/>
                                        </p:tgtEl>
                                        <p:attrNameLst>
                                          <p:attrName>ppt_x</p:attrName>
                                        </p:attrNameLst>
                                      </p:cBhvr>
                                      <p:tavLst>
                                        <p:tav tm="0">
                                          <p:val>
                                            <p:strVal val="0-#ppt_w/2"/>
                                          </p:val>
                                        </p:tav>
                                        <p:tav tm="100000">
                                          <p:val>
                                            <p:strVal val="#ppt_x"/>
                                          </p:val>
                                        </p:tav>
                                      </p:tavLst>
                                    </p:anim>
                                    <p:anim calcmode="lin" valueType="num">
                                      <p:cBhvr additive="base">
                                        <p:cTn id="14" dur="500" fill="hold"/>
                                        <p:tgtEl>
                                          <p:spTgt spid="1597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p:nvPr>
        </p:nvSpPr>
        <p:spPr>
          <a:xfrm>
            <a:off x="323850" y="188913"/>
            <a:ext cx="6408738" cy="836612"/>
          </a:xfrm>
          <a:ln/>
        </p:spPr>
        <p:txBody>
          <a:bodyPr vert="horz" wrap="square" lIns="91440" tIns="45720" rIns="91440" bIns="45720" anchor="ctr"/>
          <a:p>
            <a:pPr eaLnBrk="1" hangingPunct="1"/>
            <a:r>
              <a:rPr lang="en-US" altLang="zh-CN" dirty="0"/>
              <a:t>3.1.4 </a:t>
            </a:r>
            <a:r>
              <a:rPr lang="zh-CN" altLang="en-US" dirty="0"/>
              <a:t>链栈的表示和实现</a:t>
            </a:r>
            <a:endParaRPr lang="zh-CN" altLang="en-US" dirty="0"/>
          </a:p>
        </p:txBody>
      </p:sp>
      <p:sp>
        <p:nvSpPr>
          <p:cNvPr id="204803" name="Rectangle 3"/>
          <p:cNvSpPr>
            <a:spLocks noGrp="1"/>
          </p:cNvSpPr>
          <p:nvPr>
            <p:ph idx="1"/>
          </p:nvPr>
        </p:nvSpPr>
        <p:spPr>
          <a:xfrm>
            <a:off x="152400" y="1219200"/>
            <a:ext cx="6248400" cy="5334000"/>
          </a:xfrm>
          <a:ln/>
        </p:spPr>
        <p:txBody>
          <a:bodyPr vert="horz" wrap="square" lIns="91440" tIns="45720" rIns="91440" bIns="45720" anchor="t"/>
          <a:p>
            <a:pPr eaLnBrk="1" hangingPunct="1"/>
            <a:r>
              <a:rPr lang="en-US" altLang="zh-CN" sz="2800" b="1" dirty="0"/>
              <a:t>1.</a:t>
            </a:r>
            <a:r>
              <a:rPr lang="zh-CN" altLang="en-US" sz="2800" b="1" dirty="0"/>
              <a:t>栈的链式存储表示</a:t>
            </a:r>
            <a:endParaRPr lang="zh-CN" altLang="en-US" sz="2800" b="1" dirty="0"/>
          </a:p>
          <a:p>
            <a:pPr lvl="1" eaLnBrk="1" hangingPunct="1">
              <a:buNone/>
            </a:pPr>
            <a:r>
              <a:rPr lang="en-US" altLang="zh-CN" sz="2400" b="1" i="1" dirty="0"/>
              <a:t>typedef struct SNode{</a:t>
            </a:r>
            <a:endParaRPr lang="en-US" altLang="zh-CN" sz="2400" b="1" i="1" dirty="0"/>
          </a:p>
          <a:p>
            <a:pPr lvl="1" eaLnBrk="1" hangingPunct="1">
              <a:buNone/>
            </a:pPr>
            <a:r>
              <a:rPr lang="en-US" altLang="zh-CN" sz="2400" b="1" i="1" dirty="0"/>
              <a:t>    SElemType data;</a:t>
            </a:r>
            <a:endParaRPr lang="en-US" altLang="zh-CN" sz="2400" b="1" i="1" dirty="0"/>
          </a:p>
          <a:p>
            <a:pPr lvl="1" eaLnBrk="1" hangingPunct="1">
              <a:buNone/>
            </a:pPr>
            <a:r>
              <a:rPr lang="en-US" altLang="zh-CN" sz="2400" b="1" i="1" dirty="0"/>
              <a:t>    struct SNode *next;</a:t>
            </a:r>
            <a:endParaRPr lang="en-US" altLang="zh-CN" sz="2400" b="1" i="1" dirty="0"/>
          </a:p>
          <a:p>
            <a:pPr lvl="1" eaLnBrk="1" hangingPunct="1">
              <a:buNone/>
            </a:pPr>
            <a:r>
              <a:rPr lang="en-US" altLang="zh-CN" sz="2400" b="1" i="1" dirty="0"/>
              <a:t>}SNode,*LinkStack;</a:t>
            </a:r>
            <a:endParaRPr lang="en-US" altLang="zh-CN" sz="2400" b="1" i="1" dirty="0"/>
          </a:p>
          <a:p>
            <a:pPr eaLnBrk="1" hangingPunct="1"/>
            <a:r>
              <a:rPr lang="zh-CN" altLang="en-US" sz="2800" b="1" dirty="0"/>
              <a:t>问： 链栈中为何不设置头结点</a:t>
            </a:r>
            <a:r>
              <a:rPr lang="en-US" altLang="zh-CN" sz="2800" b="1" dirty="0"/>
              <a:t>?</a:t>
            </a:r>
            <a:endParaRPr lang="en-US" altLang="zh-CN" sz="2800" b="1" dirty="0"/>
          </a:p>
          <a:p>
            <a:pPr lvl="1" eaLnBrk="1" hangingPunct="1"/>
            <a:r>
              <a:rPr lang="zh-CN" altLang="en-US" sz="2400" b="1" dirty="0"/>
              <a:t>答：链栈不需要在头部附加头结点，因为栈都是在头部进行操作的，如果加了头结点，等于要对头结点之后的结点进行操作，反而使算法更复杂，所以只要有链表的首指针就可以了。 </a:t>
            </a:r>
            <a:endParaRPr lang="zh-CN" altLang="en-US" sz="2400" b="1" dirty="0"/>
          </a:p>
          <a:p>
            <a:pPr eaLnBrk="1" hangingPunct="1"/>
            <a:endParaRPr lang="en-US" altLang="zh-CN" sz="2800" b="1" dirty="0"/>
          </a:p>
        </p:txBody>
      </p:sp>
      <p:grpSp>
        <p:nvGrpSpPr>
          <p:cNvPr id="2" name="Group 4"/>
          <p:cNvGrpSpPr/>
          <p:nvPr/>
        </p:nvGrpSpPr>
        <p:grpSpPr>
          <a:xfrm>
            <a:off x="6324600" y="762000"/>
            <a:ext cx="2362200" cy="5334000"/>
            <a:chOff x="3888" y="240"/>
            <a:chExt cx="1556" cy="3676"/>
          </a:xfrm>
        </p:grpSpPr>
        <p:sp>
          <p:nvSpPr>
            <p:cNvPr id="27653" name="Rectangle 5"/>
            <p:cNvSpPr/>
            <p:nvPr/>
          </p:nvSpPr>
          <p:spPr>
            <a:xfrm>
              <a:off x="4896" y="816"/>
              <a:ext cx="480" cy="33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zh-CN" sz="1800" dirty="0"/>
            </a:p>
          </p:txBody>
        </p:sp>
        <p:sp>
          <p:nvSpPr>
            <p:cNvPr id="27654" name="Rectangle 6"/>
            <p:cNvSpPr/>
            <p:nvPr/>
          </p:nvSpPr>
          <p:spPr>
            <a:xfrm>
              <a:off x="4416" y="816"/>
              <a:ext cx="480" cy="33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i="1" dirty="0"/>
                <a:t>a</a:t>
              </a:r>
              <a:r>
                <a:rPr lang="en-US" altLang="zh-CN" sz="2400" i="1" baseline="-25000" dirty="0"/>
                <a:t>n</a:t>
              </a:r>
              <a:endParaRPr lang="en-US" altLang="zh-CN" sz="2400" i="1" baseline="-25000" dirty="0"/>
            </a:p>
          </p:txBody>
        </p:sp>
        <p:sp>
          <p:nvSpPr>
            <p:cNvPr id="27655" name="Line 7"/>
            <p:cNvSpPr/>
            <p:nvPr/>
          </p:nvSpPr>
          <p:spPr>
            <a:xfrm>
              <a:off x="4416" y="816"/>
              <a:ext cx="960" cy="0"/>
            </a:xfrm>
            <a:prstGeom prst="line">
              <a:avLst/>
            </a:prstGeom>
            <a:ln w="12700" cap="sq" cmpd="sng">
              <a:solidFill>
                <a:schemeClr val="tx1"/>
              </a:solidFill>
              <a:prstDash val="solid"/>
              <a:headEnd type="none" w="med" len="med"/>
              <a:tailEnd type="none" w="med" len="med"/>
            </a:ln>
          </p:spPr>
        </p:sp>
        <p:sp>
          <p:nvSpPr>
            <p:cNvPr id="27656" name="Line 8"/>
            <p:cNvSpPr/>
            <p:nvPr/>
          </p:nvSpPr>
          <p:spPr>
            <a:xfrm>
              <a:off x="4416" y="1152"/>
              <a:ext cx="960" cy="0"/>
            </a:xfrm>
            <a:prstGeom prst="line">
              <a:avLst/>
            </a:prstGeom>
            <a:ln w="12700" cap="sq" cmpd="sng">
              <a:solidFill>
                <a:schemeClr val="tx1"/>
              </a:solidFill>
              <a:prstDash val="solid"/>
              <a:headEnd type="none" w="med" len="med"/>
              <a:tailEnd type="none" w="med" len="med"/>
            </a:ln>
          </p:spPr>
        </p:sp>
        <p:sp>
          <p:nvSpPr>
            <p:cNvPr id="27657" name="Line 9"/>
            <p:cNvSpPr/>
            <p:nvPr/>
          </p:nvSpPr>
          <p:spPr>
            <a:xfrm>
              <a:off x="4416" y="816"/>
              <a:ext cx="0" cy="336"/>
            </a:xfrm>
            <a:prstGeom prst="line">
              <a:avLst/>
            </a:prstGeom>
            <a:ln w="12700" cap="sq" cmpd="sng">
              <a:solidFill>
                <a:schemeClr val="tx1"/>
              </a:solidFill>
              <a:prstDash val="solid"/>
              <a:headEnd type="none" w="med" len="med"/>
              <a:tailEnd type="none" w="med" len="med"/>
            </a:ln>
          </p:spPr>
        </p:sp>
        <p:sp>
          <p:nvSpPr>
            <p:cNvPr id="27658" name="Line 10"/>
            <p:cNvSpPr/>
            <p:nvPr/>
          </p:nvSpPr>
          <p:spPr>
            <a:xfrm>
              <a:off x="5376" y="816"/>
              <a:ext cx="0" cy="336"/>
            </a:xfrm>
            <a:prstGeom prst="line">
              <a:avLst/>
            </a:prstGeom>
            <a:ln w="12700" cap="sq" cmpd="sng">
              <a:solidFill>
                <a:schemeClr val="tx1"/>
              </a:solidFill>
              <a:prstDash val="solid"/>
              <a:headEnd type="none" w="med" len="med"/>
              <a:tailEnd type="none" w="med" len="med"/>
            </a:ln>
          </p:spPr>
        </p:sp>
        <p:sp>
          <p:nvSpPr>
            <p:cNvPr id="27659" name="Line 11"/>
            <p:cNvSpPr/>
            <p:nvPr/>
          </p:nvSpPr>
          <p:spPr>
            <a:xfrm>
              <a:off x="4896" y="816"/>
              <a:ext cx="0" cy="336"/>
            </a:xfrm>
            <a:prstGeom prst="line">
              <a:avLst/>
            </a:prstGeom>
            <a:ln w="12700" cap="flat" cmpd="sng">
              <a:solidFill>
                <a:schemeClr val="tx1"/>
              </a:solidFill>
              <a:prstDash val="solid"/>
              <a:headEnd type="none" w="med" len="med"/>
              <a:tailEnd type="none" w="med" len="med"/>
            </a:ln>
          </p:spPr>
        </p:sp>
        <p:sp>
          <p:nvSpPr>
            <p:cNvPr id="27660" name="Rectangle 12"/>
            <p:cNvSpPr/>
            <p:nvPr/>
          </p:nvSpPr>
          <p:spPr>
            <a:xfrm>
              <a:off x="4915" y="1392"/>
              <a:ext cx="461" cy="33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zh-CN" sz="1800" dirty="0"/>
            </a:p>
          </p:txBody>
        </p:sp>
        <p:sp>
          <p:nvSpPr>
            <p:cNvPr id="27661" name="Rectangle 13"/>
            <p:cNvSpPr/>
            <p:nvPr/>
          </p:nvSpPr>
          <p:spPr>
            <a:xfrm>
              <a:off x="4416" y="1392"/>
              <a:ext cx="499" cy="33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i="1" dirty="0"/>
                <a:t>a</a:t>
              </a:r>
              <a:r>
                <a:rPr lang="en-US" altLang="zh-CN" sz="2400" i="1" baseline="-25000" dirty="0"/>
                <a:t>n-1</a:t>
              </a:r>
              <a:endParaRPr lang="en-US" altLang="zh-CN" sz="2400" i="1" baseline="-25000" dirty="0"/>
            </a:p>
          </p:txBody>
        </p:sp>
        <p:sp>
          <p:nvSpPr>
            <p:cNvPr id="27662" name="Line 14"/>
            <p:cNvSpPr/>
            <p:nvPr/>
          </p:nvSpPr>
          <p:spPr>
            <a:xfrm>
              <a:off x="4416" y="1392"/>
              <a:ext cx="960" cy="0"/>
            </a:xfrm>
            <a:prstGeom prst="line">
              <a:avLst/>
            </a:prstGeom>
            <a:ln w="12700" cap="sq" cmpd="sng">
              <a:solidFill>
                <a:schemeClr val="tx1"/>
              </a:solidFill>
              <a:prstDash val="solid"/>
              <a:headEnd type="none" w="med" len="med"/>
              <a:tailEnd type="none" w="med" len="med"/>
            </a:ln>
          </p:spPr>
        </p:sp>
        <p:sp>
          <p:nvSpPr>
            <p:cNvPr id="27663" name="Line 15"/>
            <p:cNvSpPr/>
            <p:nvPr/>
          </p:nvSpPr>
          <p:spPr>
            <a:xfrm>
              <a:off x="4416" y="1728"/>
              <a:ext cx="960" cy="0"/>
            </a:xfrm>
            <a:prstGeom prst="line">
              <a:avLst/>
            </a:prstGeom>
            <a:ln w="12700" cap="sq" cmpd="sng">
              <a:solidFill>
                <a:schemeClr val="tx1"/>
              </a:solidFill>
              <a:prstDash val="solid"/>
              <a:headEnd type="none" w="med" len="med"/>
              <a:tailEnd type="none" w="med" len="med"/>
            </a:ln>
          </p:spPr>
        </p:sp>
        <p:sp>
          <p:nvSpPr>
            <p:cNvPr id="27664" name="Line 16"/>
            <p:cNvSpPr/>
            <p:nvPr/>
          </p:nvSpPr>
          <p:spPr>
            <a:xfrm>
              <a:off x="4416" y="1392"/>
              <a:ext cx="0" cy="336"/>
            </a:xfrm>
            <a:prstGeom prst="line">
              <a:avLst/>
            </a:prstGeom>
            <a:ln w="12700" cap="sq" cmpd="sng">
              <a:solidFill>
                <a:schemeClr val="tx1"/>
              </a:solidFill>
              <a:prstDash val="solid"/>
              <a:headEnd type="none" w="med" len="med"/>
              <a:tailEnd type="none" w="med" len="med"/>
            </a:ln>
          </p:spPr>
        </p:sp>
        <p:sp>
          <p:nvSpPr>
            <p:cNvPr id="27665" name="Line 17"/>
            <p:cNvSpPr/>
            <p:nvPr/>
          </p:nvSpPr>
          <p:spPr>
            <a:xfrm>
              <a:off x="5376" y="1392"/>
              <a:ext cx="0" cy="336"/>
            </a:xfrm>
            <a:prstGeom prst="line">
              <a:avLst/>
            </a:prstGeom>
            <a:ln w="12700" cap="sq" cmpd="sng">
              <a:solidFill>
                <a:schemeClr val="tx1"/>
              </a:solidFill>
              <a:prstDash val="solid"/>
              <a:headEnd type="none" w="med" len="med"/>
              <a:tailEnd type="none" w="med" len="med"/>
            </a:ln>
          </p:spPr>
        </p:sp>
        <p:sp>
          <p:nvSpPr>
            <p:cNvPr id="27666" name="Line 18"/>
            <p:cNvSpPr/>
            <p:nvPr/>
          </p:nvSpPr>
          <p:spPr>
            <a:xfrm>
              <a:off x="4915" y="1392"/>
              <a:ext cx="0" cy="336"/>
            </a:xfrm>
            <a:prstGeom prst="line">
              <a:avLst/>
            </a:prstGeom>
            <a:ln w="12700" cap="flat" cmpd="sng">
              <a:solidFill>
                <a:schemeClr val="tx1"/>
              </a:solidFill>
              <a:prstDash val="solid"/>
              <a:headEnd type="none" w="med" len="med"/>
              <a:tailEnd type="none" w="med" len="med"/>
            </a:ln>
          </p:spPr>
        </p:sp>
        <p:sp>
          <p:nvSpPr>
            <p:cNvPr id="27667" name="Rectangle 19"/>
            <p:cNvSpPr/>
            <p:nvPr/>
          </p:nvSpPr>
          <p:spPr>
            <a:xfrm>
              <a:off x="4992" y="2112"/>
              <a:ext cx="384" cy="33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zh-CN" sz="1800" dirty="0"/>
            </a:p>
          </p:txBody>
        </p:sp>
        <p:sp>
          <p:nvSpPr>
            <p:cNvPr id="27668" name="Rectangle 20"/>
            <p:cNvSpPr/>
            <p:nvPr/>
          </p:nvSpPr>
          <p:spPr>
            <a:xfrm>
              <a:off x="4464" y="2112"/>
              <a:ext cx="528" cy="33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i="1" dirty="0"/>
                <a:t>a</a:t>
              </a:r>
              <a:r>
                <a:rPr lang="en-US" altLang="zh-CN" sz="2400" i="1" baseline="-25000" dirty="0"/>
                <a:t>i+1</a:t>
              </a:r>
              <a:endParaRPr lang="en-US" altLang="zh-CN" sz="2400" i="1" baseline="-25000" dirty="0"/>
            </a:p>
          </p:txBody>
        </p:sp>
        <p:sp>
          <p:nvSpPr>
            <p:cNvPr id="27669" name="Line 21"/>
            <p:cNvSpPr/>
            <p:nvPr/>
          </p:nvSpPr>
          <p:spPr>
            <a:xfrm>
              <a:off x="4464" y="2112"/>
              <a:ext cx="912" cy="0"/>
            </a:xfrm>
            <a:prstGeom prst="line">
              <a:avLst/>
            </a:prstGeom>
            <a:ln w="12700" cap="sq" cmpd="sng">
              <a:solidFill>
                <a:schemeClr val="tx1"/>
              </a:solidFill>
              <a:prstDash val="solid"/>
              <a:headEnd type="none" w="med" len="med"/>
              <a:tailEnd type="none" w="med" len="med"/>
            </a:ln>
          </p:spPr>
        </p:sp>
        <p:sp>
          <p:nvSpPr>
            <p:cNvPr id="27670" name="Line 22"/>
            <p:cNvSpPr/>
            <p:nvPr/>
          </p:nvSpPr>
          <p:spPr>
            <a:xfrm>
              <a:off x="4464" y="2448"/>
              <a:ext cx="912" cy="0"/>
            </a:xfrm>
            <a:prstGeom prst="line">
              <a:avLst/>
            </a:prstGeom>
            <a:ln w="12700" cap="sq" cmpd="sng">
              <a:solidFill>
                <a:schemeClr val="tx1"/>
              </a:solidFill>
              <a:prstDash val="solid"/>
              <a:headEnd type="none" w="med" len="med"/>
              <a:tailEnd type="none" w="med" len="med"/>
            </a:ln>
          </p:spPr>
        </p:sp>
        <p:sp>
          <p:nvSpPr>
            <p:cNvPr id="27671" name="Line 23"/>
            <p:cNvSpPr/>
            <p:nvPr/>
          </p:nvSpPr>
          <p:spPr>
            <a:xfrm>
              <a:off x="4464" y="2112"/>
              <a:ext cx="0" cy="336"/>
            </a:xfrm>
            <a:prstGeom prst="line">
              <a:avLst/>
            </a:prstGeom>
            <a:ln w="12700" cap="sq" cmpd="sng">
              <a:solidFill>
                <a:schemeClr val="tx1"/>
              </a:solidFill>
              <a:prstDash val="solid"/>
              <a:headEnd type="none" w="med" len="med"/>
              <a:tailEnd type="none" w="med" len="med"/>
            </a:ln>
          </p:spPr>
        </p:sp>
        <p:sp>
          <p:nvSpPr>
            <p:cNvPr id="27672" name="Line 24"/>
            <p:cNvSpPr/>
            <p:nvPr/>
          </p:nvSpPr>
          <p:spPr>
            <a:xfrm>
              <a:off x="5376" y="2112"/>
              <a:ext cx="0" cy="336"/>
            </a:xfrm>
            <a:prstGeom prst="line">
              <a:avLst/>
            </a:prstGeom>
            <a:ln w="12700" cap="sq" cmpd="sng">
              <a:solidFill>
                <a:schemeClr val="tx1"/>
              </a:solidFill>
              <a:prstDash val="solid"/>
              <a:headEnd type="none" w="med" len="med"/>
              <a:tailEnd type="none" w="med" len="med"/>
            </a:ln>
          </p:spPr>
        </p:sp>
        <p:sp>
          <p:nvSpPr>
            <p:cNvPr id="27673" name="Line 25"/>
            <p:cNvSpPr/>
            <p:nvPr/>
          </p:nvSpPr>
          <p:spPr>
            <a:xfrm>
              <a:off x="4992" y="2112"/>
              <a:ext cx="0" cy="336"/>
            </a:xfrm>
            <a:prstGeom prst="line">
              <a:avLst/>
            </a:prstGeom>
            <a:ln w="12700" cap="flat" cmpd="sng">
              <a:solidFill>
                <a:schemeClr val="tx1"/>
              </a:solidFill>
              <a:prstDash val="solid"/>
              <a:headEnd type="none" w="med" len="med"/>
              <a:tailEnd type="none" w="med" len="med"/>
            </a:ln>
          </p:spPr>
        </p:sp>
        <p:sp>
          <p:nvSpPr>
            <p:cNvPr id="27674" name="Rectangle 26"/>
            <p:cNvSpPr/>
            <p:nvPr/>
          </p:nvSpPr>
          <p:spPr>
            <a:xfrm>
              <a:off x="4969" y="2688"/>
              <a:ext cx="455"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zh-CN" sz="1800" dirty="0"/>
            </a:p>
          </p:txBody>
        </p:sp>
        <p:sp>
          <p:nvSpPr>
            <p:cNvPr id="27675" name="Rectangle 27"/>
            <p:cNvSpPr/>
            <p:nvPr/>
          </p:nvSpPr>
          <p:spPr>
            <a:xfrm>
              <a:off x="4464" y="2688"/>
              <a:ext cx="505"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i="1" dirty="0"/>
                <a:t>a</a:t>
              </a:r>
              <a:r>
                <a:rPr lang="en-US" altLang="zh-CN" sz="2400" i="1" baseline="-25000" dirty="0"/>
                <a:t>i</a:t>
              </a:r>
              <a:endParaRPr lang="en-US" altLang="zh-CN" sz="2400" i="1" baseline="-25000" dirty="0"/>
            </a:p>
          </p:txBody>
        </p:sp>
        <p:sp>
          <p:nvSpPr>
            <p:cNvPr id="27676" name="Line 28"/>
            <p:cNvSpPr/>
            <p:nvPr/>
          </p:nvSpPr>
          <p:spPr>
            <a:xfrm>
              <a:off x="4464" y="2688"/>
              <a:ext cx="960" cy="0"/>
            </a:xfrm>
            <a:prstGeom prst="line">
              <a:avLst/>
            </a:prstGeom>
            <a:ln w="12700" cap="sq" cmpd="sng">
              <a:solidFill>
                <a:schemeClr val="tx1"/>
              </a:solidFill>
              <a:prstDash val="solid"/>
              <a:headEnd type="none" w="med" len="med"/>
              <a:tailEnd type="none" w="med" len="med"/>
            </a:ln>
          </p:spPr>
        </p:sp>
        <p:sp>
          <p:nvSpPr>
            <p:cNvPr id="27677" name="Line 29"/>
            <p:cNvSpPr/>
            <p:nvPr/>
          </p:nvSpPr>
          <p:spPr>
            <a:xfrm>
              <a:off x="4464" y="3014"/>
              <a:ext cx="960" cy="0"/>
            </a:xfrm>
            <a:prstGeom prst="line">
              <a:avLst/>
            </a:prstGeom>
            <a:ln w="12700" cap="sq" cmpd="sng">
              <a:solidFill>
                <a:schemeClr val="tx1"/>
              </a:solidFill>
              <a:prstDash val="solid"/>
              <a:headEnd type="none" w="med" len="med"/>
              <a:tailEnd type="none" w="med" len="med"/>
            </a:ln>
          </p:spPr>
        </p:sp>
        <p:sp>
          <p:nvSpPr>
            <p:cNvPr id="27678" name="Line 30"/>
            <p:cNvSpPr/>
            <p:nvPr/>
          </p:nvSpPr>
          <p:spPr>
            <a:xfrm>
              <a:off x="4464" y="2688"/>
              <a:ext cx="0" cy="326"/>
            </a:xfrm>
            <a:prstGeom prst="line">
              <a:avLst/>
            </a:prstGeom>
            <a:ln w="12700" cap="sq" cmpd="sng">
              <a:solidFill>
                <a:schemeClr val="tx1"/>
              </a:solidFill>
              <a:prstDash val="solid"/>
              <a:headEnd type="none" w="med" len="med"/>
              <a:tailEnd type="none" w="med" len="med"/>
            </a:ln>
          </p:spPr>
        </p:sp>
        <p:sp>
          <p:nvSpPr>
            <p:cNvPr id="27679" name="Line 31"/>
            <p:cNvSpPr/>
            <p:nvPr/>
          </p:nvSpPr>
          <p:spPr>
            <a:xfrm>
              <a:off x="5424" y="2688"/>
              <a:ext cx="0" cy="326"/>
            </a:xfrm>
            <a:prstGeom prst="line">
              <a:avLst/>
            </a:prstGeom>
            <a:ln w="12700" cap="sq" cmpd="sng">
              <a:solidFill>
                <a:schemeClr val="tx1"/>
              </a:solidFill>
              <a:prstDash val="solid"/>
              <a:headEnd type="none" w="med" len="med"/>
              <a:tailEnd type="none" w="med" len="med"/>
            </a:ln>
          </p:spPr>
        </p:sp>
        <p:sp>
          <p:nvSpPr>
            <p:cNvPr id="27680" name="Line 32"/>
            <p:cNvSpPr/>
            <p:nvPr/>
          </p:nvSpPr>
          <p:spPr>
            <a:xfrm>
              <a:off x="4969" y="2688"/>
              <a:ext cx="0" cy="326"/>
            </a:xfrm>
            <a:prstGeom prst="line">
              <a:avLst/>
            </a:prstGeom>
            <a:ln w="12700" cap="flat" cmpd="sng">
              <a:solidFill>
                <a:schemeClr val="tx1"/>
              </a:solidFill>
              <a:prstDash val="solid"/>
              <a:headEnd type="none" w="med" len="med"/>
              <a:tailEnd type="none" w="med" len="med"/>
            </a:ln>
          </p:spPr>
        </p:sp>
        <p:sp>
          <p:nvSpPr>
            <p:cNvPr id="27681" name="Rectangle 33"/>
            <p:cNvSpPr/>
            <p:nvPr/>
          </p:nvSpPr>
          <p:spPr>
            <a:xfrm>
              <a:off x="4944" y="3552"/>
              <a:ext cx="480" cy="364"/>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t>^</a:t>
              </a:r>
              <a:endParaRPr lang="en-US" altLang="zh-CN" sz="2800" b="1" dirty="0"/>
            </a:p>
          </p:txBody>
        </p:sp>
        <p:sp>
          <p:nvSpPr>
            <p:cNvPr id="27682" name="Rectangle 34"/>
            <p:cNvSpPr/>
            <p:nvPr/>
          </p:nvSpPr>
          <p:spPr>
            <a:xfrm>
              <a:off x="4464" y="3552"/>
              <a:ext cx="480" cy="364"/>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i="1" dirty="0"/>
                <a:t>a</a:t>
              </a:r>
              <a:r>
                <a:rPr lang="en-US" altLang="zh-CN" sz="2800" i="1" baseline="-25000" dirty="0"/>
                <a:t>1</a:t>
              </a:r>
              <a:endParaRPr lang="en-US" altLang="zh-CN" sz="2800" i="1" baseline="-25000" dirty="0"/>
            </a:p>
          </p:txBody>
        </p:sp>
        <p:sp>
          <p:nvSpPr>
            <p:cNvPr id="27683" name="Line 35"/>
            <p:cNvSpPr/>
            <p:nvPr/>
          </p:nvSpPr>
          <p:spPr>
            <a:xfrm>
              <a:off x="4464" y="3552"/>
              <a:ext cx="960" cy="0"/>
            </a:xfrm>
            <a:prstGeom prst="line">
              <a:avLst/>
            </a:prstGeom>
            <a:ln w="12700" cap="sq" cmpd="sng">
              <a:solidFill>
                <a:schemeClr val="tx1"/>
              </a:solidFill>
              <a:prstDash val="solid"/>
              <a:headEnd type="none" w="med" len="med"/>
              <a:tailEnd type="none" w="med" len="med"/>
            </a:ln>
          </p:spPr>
        </p:sp>
        <p:sp>
          <p:nvSpPr>
            <p:cNvPr id="27684" name="Line 36"/>
            <p:cNvSpPr/>
            <p:nvPr/>
          </p:nvSpPr>
          <p:spPr>
            <a:xfrm>
              <a:off x="4464" y="3916"/>
              <a:ext cx="960" cy="0"/>
            </a:xfrm>
            <a:prstGeom prst="line">
              <a:avLst/>
            </a:prstGeom>
            <a:ln w="12700" cap="sq" cmpd="sng">
              <a:solidFill>
                <a:schemeClr val="tx1"/>
              </a:solidFill>
              <a:prstDash val="solid"/>
              <a:headEnd type="none" w="med" len="med"/>
              <a:tailEnd type="none" w="med" len="med"/>
            </a:ln>
          </p:spPr>
        </p:sp>
        <p:sp>
          <p:nvSpPr>
            <p:cNvPr id="27685" name="Line 37"/>
            <p:cNvSpPr/>
            <p:nvPr/>
          </p:nvSpPr>
          <p:spPr>
            <a:xfrm>
              <a:off x="4464" y="3552"/>
              <a:ext cx="0" cy="364"/>
            </a:xfrm>
            <a:prstGeom prst="line">
              <a:avLst/>
            </a:prstGeom>
            <a:ln w="12700" cap="sq" cmpd="sng">
              <a:solidFill>
                <a:schemeClr val="tx1"/>
              </a:solidFill>
              <a:prstDash val="solid"/>
              <a:headEnd type="none" w="med" len="med"/>
              <a:tailEnd type="none" w="med" len="med"/>
            </a:ln>
          </p:spPr>
        </p:sp>
        <p:sp>
          <p:nvSpPr>
            <p:cNvPr id="27686" name="Line 38"/>
            <p:cNvSpPr/>
            <p:nvPr/>
          </p:nvSpPr>
          <p:spPr>
            <a:xfrm>
              <a:off x="5424" y="3552"/>
              <a:ext cx="0" cy="364"/>
            </a:xfrm>
            <a:prstGeom prst="line">
              <a:avLst/>
            </a:prstGeom>
            <a:ln w="12700" cap="sq" cmpd="sng">
              <a:solidFill>
                <a:schemeClr val="tx1"/>
              </a:solidFill>
              <a:prstDash val="solid"/>
              <a:headEnd type="none" w="med" len="med"/>
              <a:tailEnd type="none" w="med" len="med"/>
            </a:ln>
          </p:spPr>
        </p:sp>
        <p:sp>
          <p:nvSpPr>
            <p:cNvPr id="27687" name="Line 39"/>
            <p:cNvSpPr/>
            <p:nvPr/>
          </p:nvSpPr>
          <p:spPr>
            <a:xfrm>
              <a:off x="4944" y="3552"/>
              <a:ext cx="0" cy="364"/>
            </a:xfrm>
            <a:prstGeom prst="line">
              <a:avLst/>
            </a:prstGeom>
            <a:ln w="12700" cap="flat" cmpd="sng">
              <a:solidFill>
                <a:schemeClr val="tx1"/>
              </a:solidFill>
              <a:prstDash val="solid"/>
              <a:headEnd type="none" w="med" len="med"/>
              <a:tailEnd type="none" w="med" len="med"/>
            </a:ln>
          </p:spPr>
        </p:sp>
        <p:sp>
          <p:nvSpPr>
            <p:cNvPr id="27688" name="Line 40"/>
            <p:cNvSpPr/>
            <p:nvPr/>
          </p:nvSpPr>
          <p:spPr>
            <a:xfrm>
              <a:off x="5136" y="912"/>
              <a:ext cx="0" cy="432"/>
            </a:xfrm>
            <a:prstGeom prst="line">
              <a:avLst/>
            </a:prstGeom>
            <a:ln w="9525" cap="flat" cmpd="sng">
              <a:solidFill>
                <a:schemeClr val="tx1"/>
              </a:solidFill>
              <a:prstDash val="solid"/>
              <a:headEnd type="none" w="med" len="med"/>
              <a:tailEnd type="triangle" w="med" len="med"/>
            </a:ln>
          </p:spPr>
        </p:sp>
        <p:sp>
          <p:nvSpPr>
            <p:cNvPr id="27689" name="Line 41"/>
            <p:cNvSpPr/>
            <p:nvPr/>
          </p:nvSpPr>
          <p:spPr>
            <a:xfrm>
              <a:off x="5136" y="1536"/>
              <a:ext cx="0" cy="288"/>
            </a:xfrm>
            <a:prstGeom prst="line">
              <a:avLst/>
            </a:prstGeom>
            <a:ln w="9525" cap="flat" cmpd="sng">
              <a:solidFill>
                <a:schemeClr val="tx1"/>
              </a:solidFill>
              <a:prstDash val="solid"/>
              <a:headEnd type="none" w="med" len="med"/>
              <a:tailEnd type="triangle" w="med" len="med"/>
            </a:ln>
          </p:spPr>
        </p:sp>
        <p:sp>
          <p:nvSpPr>
            <p:cNvPr id="27690" name="Line 42"/>
            <p:cNvSpPr/>
            <p:nvPr/>
          </p:nvSpPr>
          <p:spPr>
            <a:xfrm>
              <a:off x="5184" y="2352"/>
              <a:ext cx="0" cy="288"/>
            </a:xfrm>
            <a:prstGeom prst="line">
              <a:avLst/>
            </a:prstGeom>
            <a:ln w="9525" cap="flat" cmpd="sng">
              <a:solidFill>
                <a:schemeClr val="tx1"/>
              </a:solidFill>
              <a:prstDash val="solid"/>
              <a:headEnd type="none" w="med" len="med"/>
              <a:tailEnd type="triangle" w="med" len="med"/>
            </a:ln>
          </p:spPr>
        </p:sp>
        <p:sp>
          <p:nvSpPr>
            <p:cNvPr id="27691" name="Line 43"/>
            <p:cNvSpPr/>
            <p:nvPr/>
          </p:nvSpPr>
          <p:spPr>
            <a:xfrm>
              <a:off x="5232" y="2880"/>
              <a:ext cx="0" cy="336"/>
            </a:xfrm>
            <a:prstGeom prst="line">
              <a:avLst/>
            </a:prstGeom>
            <a:ln w="9525" cap="flat" cmpd="sng">
              <a:solidFill>
                <a:schemeClr val="tx1"/>
              </a:solidFill>
              <a:prstDash val="solid"/>
              <a:headEnd type="none" w="med" len="med"/>
              <a:tailEnd type="triangle" w="med" len="med"/>
            </a:ln>
          </p:spPr>
        </p:sp>
        <p:sp>
          <p:nvSpPr>
            <p:cNvPr id="27692" name="Text Box 44"/>
            <p:cNvSpPr txBox="1"/>
            <p:nvPr/>
          </p:nvSpPr>
          <p:spPr>
            <a:xfrm>
              <a:off x="5026" y="1872"/>
              <a:ext cx="302" cy="240"/>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b="1" dirty="0">
                  <a:latin typeface="Arial Narrow" panose="020B0506020202030204" pitchFamily="34" charset="0"/>
                </a:rPr>
                <a:t>…</a:t>
              </a:r>
              <a:endParaRPr lang="en-US" altLang="zh-CN" sz="1800" b="1" dirty="0">
                <a:latin typeface="Arial Narrow" panose="020B0506020202030204" pitchFamily="34" charset="0"/>
              </a:endParaRPr>
            </a:p>
          </p:txBody>
        </p:sp>
        <p:sp>
          <p:nvSpPr>
            <p:cNvPr id="27693" name="Text Box 45"/>
            <p:cNvSpPr txBox="1"/>
            <p:nvPr/>
          </p:nvSpPr>
          <p:spPr>
            <a:xfrm>
              <a:off x="5142" y="3216"/>
              <a:ext cx="302" cy="241"/>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b="1" dirty="0">
                  <a:latin typeface="Arial Narrow" panose="020B0506020202030204" pitchFamily="34" charset="0"/>
                </a:rPr>
                <a:t>…</a:t>
              </a:r>
              <a:endParaRPr lang="en-US" altLang="zh-CN" sz="1800" b="1" dirty="0">
                <a:latin typeface="Arial Narrow" panose="020B0506020202030204" pitchFamily="34" charset="0"/>
              </a:endParaRPr>
            </a:p>
          </p:txBody>
        </p:sp>
        <p:sp>
          <p:nvSpPr>
            <p:cNvPr id="27694" name="Line 46"/>
            <p:cNvSpPr/>
            <p:nvPr/>
          </p:nvSpPr>
          <p:spPr>
            <a:xfrm>
              <a:off x="5232" y="3408"/>
              <a:ext cx="0" cy="144"/>
            </a:xfrm>
            <a:prstGeom prst="line">
              <a:avLst/>
            </a:prstGeom>
            <a:ln w="9525" cap="flat" cmpd="sng">
              <a:solidFill>
                <a:schemeClr val="tx1"/>
              </a:solidFill>
              <a:prstDash val="solid"/>
              <a:headEnd type="none" w="med" len="med"/>
              <a:tailEnd type="triangle" w="med" len="med"/>
            </a:ln>
          </p:spPr>
        </p:sp>
        <p:sp>
          <p:nvSpPr>
            <p:cNvPr id="27695" name="Line 47"/>
            <p:cNvSpPr/>
            <p:nvPr/>
          </p:nvSpPr>
          <p:spPr>
            <a:xfrm>
              <a:off x="5136" y="2016"/>
              <a:ext cx="0" cy="144"/>
            </a:xfrm>
            <a:prstGeom prst="line">
              <a:avLst/>
            </a:prstGeom>
            <a:ln w="9525" cap="flat" cmpd="sng">
              <a:solidFill>
                <a:schemeClr val="tx1"/>
              </a:solidFill>
              <a:prstDash val="solid"/>
              <a:headEnd type="none" w="med" len="med"/>
              <a:tailEnd type="triangle" w="med" len="med"/>
            </a:ln>
          </p:spPr>
        </p:sp>
        <p:sp>
          <p:nvSpPr>
            <p:cNvPr id="27696" name="Text Box 48"/>
            <p:cNvSpPr txBox="1"/>
            <p:nvPr/>
          </p:nvSpPr>
          <p:spPr>
            <a:xfrm>
              <a:off x="3888" y="815"/>
              <a:ext cx="528" cy="31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b="1" dirty="0">
                  <a:solidFill>
                    <a:schemeClr val="accent2"/>
                  </a:solidFill>
                  <a:latin typeface="Arial Narrow" panose="020B0506020202030204" pitchFamily="34" charset="0"/>
                </a:rPr>
                <a:t>栈顶</a:t>
              </a:r>
              <a:endParaRPr lang="zh-CN" altLang="en-US" sz="2400" b="1" dirty="0">
                <a:solidFill>
                  <a:schemeClr val="accent2"/>
                </a:solidFill>
                <a:latin typeface="Arial Narrow" panose="020B0506020202030204" pitchFamily="34" charset="0"/>
              </a:endParaRPr>
            </a:p>
          </p:txBody>
        </p:sp>
        <p:sp>
          <p:nvSpPr>
            <p:cNvPr id="27697" name="Text Box 49"/>
            <p:cNvSpPr txBox="1"/>
            <p:nvPr/>
          </p:nvSpPr>
          <p:spPr>
            <a:xfrm>
              <a:off x="3984" y="3504"/>
              <a:ext cx="624" cy="31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b="1" dirty="0">
                  <a:solidFill>
                    <a:schemeClr val="accent2"/>
                  </a:solidFill>
                  <a:latin typeface="Arial Narrow" panose="020B0506020202030204" pitchFamily="34" charset="0"/>
                </a:rPr>
                <a:t>栈底</a:t>
              </a:r>
              <a:endParaRPr lang="zh-CN" altLang="en-US" sz="2400" b="1" dirty="0">
                <a:solidFill>
                  <a:schemeClr val="accent2"/>
                </a:solidFill>
                <a:latin typeface="Arial Narrow" panose="020B0506020202030204" pitchFamily="34" charset="0"/>
              </a:endParaRPr>
            </a:p>
          </p:txBody>
        </p:sp>
        <p:sp>
          <p:nvSpPr>
            <p:cNvPr id="27698" name="Text Box 50"/>
            <p:cNvSpPr txBox="1"/>
            <p:nvPr/>
          </p:nvSpPr>
          <p:spPr>
            <a:xfrm>
              <a:off x="4032" y="240"/>
              <a:ext cx="576" cy="27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000" b="1" i="1" dirty="0"/>
                <a:t>Ｓ</a:t>
              </a:r>
              <a:endParaRPr lang="zh-CN" altLang="en-US" sz="2000" b="1" i="1" dirty="0"/>
            </a:p>
          </p:txBody>
        </p:sp>
        <p:sp>
          <p:nvSpPr>
            <p:cNvPr id="27699" name="Line 51"/>
            <p:cNvSpPr/>
            <p:nvPr/>
          </p:nvSpPr>
          <p:spPr>
            <a:xfrm>
              <a:off x="4320" y="480"/>
              <a:ext cx="240" cy="288"/>
            </a:xfrm>
            <a:prstGeom prst="line">
              <a:avLst/>
            </a:prstGeom>
            <a:ln w="9525" cap="flat" cmpd="sng">
              <a:solidFill>
                <a:schemeClr val="tx1"/>
              </a:solidFill>
              <a:prstDash val="solid"/>
              <a:headEnd type="none" w="med" len="med"/>
              <a:tailEnd type="stealth" w="lg" len="med"/>
            </a:ln>
          </p:spPr>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04803">
                                            <p:txEl>
                                              <p:charRg st="0" end="11"/>
                                            </p:txEl>
                                          </p:spTgt>
                                        </p:tgtEl>
                                        <p:attrNameLst>
                                          <p:attrName>style.visibility</p:attrName>
                                        </p:attrNameLst>
                                      </p:cBhvr>
                                      <p:to>
                                        <p:strVal val="visible"/>
                                      </p:to>
                                    </p:set>
                                    <p:anim calcmode="lin" valueType="num">
                                      <p:cBhvr additive="base">
                                        <p:cTn id="11" dur="500" fill="hold"/>
                                        <p:tgtEl>
                                          <p:spTgt spid="204803">
                                            <p:txEl>
                                              <p:charRg st="0" end="1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04803">
                                            <p:txEl>
                                              <p:charRg st="0" end="11"/>
                                            </p:txEl>
                                          </p:spTgt>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204803">
                                            <p:txEl>
                                              <p:charRg st="11" end="33"/>
                                            </p:txEl>
                                          </p:spTgt>
                                        </p:tgtEl>
                                        <p:attrNameLst>
                                          <p:attrName>style.visibility</p:attrName>
                                        </p:attrNameLst>
                                      </p:cBhvr>
                                      <p:to>
                                        <p:strVal val="visible"/>
                                      </p:to>
                                    </p:set>
                                    <p:anim calcmode="lin" valueType="num">
                                      <p:cBhvr additive="base">
                                        <p:cTn id="16" dur="500" fill="hold"/>
                                        <p:tgtEl>
                                          <p:spTgt spid="204803">
                                            <p:txEl>
                                              <p:charRg st="11" end="33"/>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204803">
                                            <p:txEl>
                                              <p:charRg st="11" end="33"/>
                                            </p:txEl>
                                          </p:spTgt>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204803">
                                            <p:txEl>
                                              <p:charRg st="33" end="53"/>
                                            </p:txEl>
                                          </p:spTgt>
                                        </p:tgtEl>
                                        <p:attrNameLst>
                                          <p:attrName>style.visibility</p:attrName>
                                        </p:attrNameLst>
                                      </p:cBhvr>
                                      <p:to>
                                        <p:strVal val="visible"/>
                                      </p:to>
                                    </p:set>
                                    <p:anim calcmode="lin" valueType="num">
                                      <p:cBhvr additive="base">
                                        <p:cTn id="21" dur="500" fill="hold"/>
                                        <p:tgtEl>
                                          <p:spTgt spid="204803">
                                            <p:txEl>
                                              <p:charRg st="33" end="5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04803">
                                            <p:txEl>
                                              <p:charRg st="33" end="53"/>
                                            </p:txEl>
                                          </p:spTgt>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grpId="0" nodeType="afterEffect">
                                  <p:stCondLst>
                                    <p:cond delay="0"/>
                                  </p:stCondLst>
                                  <p:childTnLst>
                                    <p:set>
                                      <p:cBhvr>
                                        <p:cTn id="25" dur="1" fill="hold">
                                          <p:stCondLst>
                                            <p:cond delay="0"/>
                                          </p:stCondLst>
                                        </p:cTn>
                                        <p:tgtEl>
                                          <p:spTgt spid="204803">
                                            <p:txEl>
                                              <p:charRg st="53" end="77"/>
                                            </p:txEl>
                                          </p:spTgt>
                                        </p:tgtEl>
                                        <p:attrNameLst>
                                          <p:attrName>style.visibility</p:attrName>
                                        </p:attrNameLst>
                                      </p:cBhvr>
                                      <p:to>
                                        <p:strVal val="visible"/>
                                      </p:to>
                                    </p:set>
                                    <p:anim calcmode="lin" valueType="num">
                                      <p:cBhvr additive="base">
                                        <p:cTn id="26" dur="500" fill="hold"/>
                                        <p:tgtEl>
                                          <p:spTgt spid="204803">
                                            <p:txEl>
                                              <p:charRg st="53" end="77"/>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204803">
                                            <p:txEl>
                                              <p:charRg st="53" end="77"/>
                                            </p:txEl>
                                          </p:spTgt>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204803">
                                            <p:txEl>
                                              <p:charRg st="77" end="96"/>
                                            </p:txEl>
                                          </p:spTgt>
                                        </p:tgtEl>
                                        <p:attrNameLst>
                                          <p:attrName>style.visibility</p:attrName>
                                        </p:attrNameLst>
                                      </p:cBhvr>
                                      <p:to>
                                        <p:strVal val="visible"/>
                                      </p:to>
                                    </p:set>
                                    <p:anim calcmode="lin" valueType="num">
                                      <p:cBhvr additive="base">
                                        <p:cTn id="31" dur="500" fill="hold"/>
                                        <p:tgtEl>
                                          <p:spTgt spid="204803">
                                            <p:txEl>
                                              <p:charRg st="77" end="9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4803">
                                            <p:txEl>
                                              <p:charRg st="77" end="96"/>
                                            </p:txEl>
                                          </p:spTgt>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8" fill="hold" grpId="0" nodeType="afterEffect">
                                  <p:stCondLst>
                                    <p:cond delay="0"/>
                                  </p:stCondLst>
                                  <p:childTnLst>
                                    <p:set>
                                      <p:cBhvr>
                                        <p:cTn id="35" dur="1" fill="hold">
                                          <p:stCondLst>
                                            <p:cond delay="0"/>
                                          </p:stCondLst>
                                        </p:cTn>
                                        <p:tgtEl>
                                          <p:spTgt spid="204803">
                                            <p:txEl>
                                              <p:charRg st="96" end="112"/>
                                            </p:txEl>
                                          </p:spTgt>
                                        </p:tgtEl>
                                        <p:attrNameLst>
                                          <p:attrName>style.visibility</p:attrName>
                                        </p:attrNameLst>
                                      </p:cBhvr>
                                      <p:to>
                                        <p:strVal val="visible"/>
                                      </p:to>
                                    </p:set>
                                    <p:anim calcmode="lin" valueType="num">
                                      <p:cBhvr additive="base">
                                        <p:cTn id="36" dur="500" fill="hold"/>
                                        <p:tgtEl>
                                          <p:spTgt spid="204803">
                                            <p:txEl>
                                              <p:charRg st="96" end="112"/>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204803">
                                            <p:txEl>
                                              <p:charRg st="96" end="112"/>
                                            </p:txEl>
                                          </p:spTgt>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 presetClass="entr" presetSubtype="8" fill="hold" grpId="0" nodeType="afterEffect">
                                  <p:stCondLst>
                                    <p:cond delay="0"/>
                                  </p:stCondLst>
                                  <p:childTnLst>
                                    <p:set>
                                      <p:cBhvr>
                                        <p:cTn id="40" dur="1" fill="hold">
                                          <p:stCondLst>
                                            <p:cond delay="0"/>
                                          </p:stCondLst>
                                        </p:cTn>
                                        <p:tgtEl>
                                          <p:spTgt spid="204803">
                                            <p:txEl>
                                              <p:charRg st="112" end="194"/>
                                            </p:txEl>
                                          </p:spTgt>
                                        </p:tgtEl>
                                        <p:attrNameLst>
                                          <p:attrName>style.visibility</p:attrName>
                                        </p:attrNameLst>
                                      </p:cBhvr>
                                      <p:to>
                                        <p:strVal val="visible"/>
                                      </p:to>
                                    </p:set>
                                    <p:anim calcmode="lin" valueType="num">
                                      <p:cBhvr additive="base">
                                        <p:cTn id="41" dur="500" fill="hold"/>
                                        <p:tgtEl>
                                          <p:spTgt spid="204803">
                                            <p:txEl>
                                              <p:charRg st="112" end="194"/>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04803">
                                            <p:txEl>
                                              <p:charRg st="112" end="19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ldLvl="5" advAuto="100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26" name="Rectangle 2"/>
          <p:cNvSpPr>
            <a:spLocks noGrp="1"/>
          </p:cNvSpPr>
          <p:nvPr>
            <p:ph idx="1"/>
          </p:nvPr>
        </p:nvSpPr>
        <p:spPr>
          <a:xfrm>
            <a:off x="395288" y="620713"/>
            <a:ext cx="5867400" cy="5867400"/>
          </a:xfrm>
          <a:ln/>
        </p:spPr>
        <p:txBody>
          <a:bodyPr vert="horz" wrap="square" lIns="91440" tIns="45720" rIns="91440" bIns="45720" anchor="t"/>
          <a:p>
            <a:pPr eaLnBrk="1" hangingPunct="1">
              <a:lnSpc>
                <a:spcPct val="95000"/>
              </a:lnSpc>
            </a:pPr>
            <a:r>
              <a:rPr lang="en-US" altLang="zh-CN" sz="2800" b="1" dirty="0"/>
              <a:t>3.</a:t>
            </a:r>
            <a:r>
              <a:rPr lang="zh-CN" altLang="en-US" sz="2800" b="1" dirty="0"/>
              <a:t>链栈基本操作的实现</a:t>
            </a:r>
            <a:endParaRPr lang="zh-CN" altLang="en-US" sz="2800" b="1" dirty="0"/>
          </a:p>
          <a:p>
            <a:pPr lvl="1" eaLnBrk="1" hangingPunct="1">
              <a:lnSpc>
                <a:spcPct val="95000"/>
              </a:lnSpc>
            </a:pPr>
            <a:r>
              <a:rPr lang="zh-CN" altLang="en-US" sz="2400" b="1" dirty="0"/>
              <a:t>初始化	</a:t>
            </a:r>
            <a:endParaRPr lang="zh-CN" altLang="en-US" sz="2400" b="1" dirty="0"/>
          </a:p>
          <a:p>
            <a:pPr lvl="2" eaLnBrk="1" hangingPunct="1">
              <a:lnSpc>
                <a:spcPct val="95000"/>
              </a:lnSpc>
              <a:buNone/>
            </a:pPr>
            <a:r>
              <a:rPr lang="en-US" altLang="zh-CN" sz="2000" b="1" i="1" dirty="0"/>
              <a:t>S=NULL</a:t>
            </a:r>
            <a:r>
              <a:rPr lang="zh-CN" altLang="en-US" sz="2000" b="1" i="1" dirty="0"/>
              <a:t>；</a:t>
            </a:r>
            <a:endParaRPr lang="zh-CN" altLang="en-US" sz="2000" b="1" i="1" dirty="0"/>
          </a:p>
          <a:p>
            <a:pPr lvl="1" eaLnBrk="1" hangingPunct="1">
              <a:lnSpc>
                <a:spcPct val="95000"/>
              </a:lnSpc>
            </a:pPr>
            <a:r>
              <a:rPr lang="zh-CN" altLang="en-US" sz="2400" b="1" dirty="0"/>
              <a:t>入栈	</a:t>
            </a:r>
            <a:endParaRPr lang="zh-CN" altLang="en-US" sz="2400" b="1" dirty="0"/>
          </a:p>
          <a:p>
            <a:pPr lvl="2" eaLnBrk="1" hangingPunct="1">
              <a:lnSpc>
                <a:spcPct val="95000"/>
              </a:lnSpc>
              <a:buNone/>
            </a:pPr>
            <a:r>
              <a:rPr lang="zh-CN" altLang="en-US" sz="2000" b="1" dirty="0"/>
              <a:t>申请结点</a:t>
            </a:r>
            <a:r>
              <a:rPr lang="en-US" altLang="zh-CN" sz="2000" b="1" i="1" dirty="0"/>
              <a:t>p</a:t>
            </a:r>
            <a:r>
              <a:rPr lang="zh-CN" altLang="en-US" sz="2000" b="1" i="1" dirty="0"/>
              <a:t>； </a:t>
            </a:r>
            <a:endParaRPr lang="zh-CN" altLang="en-US" sz="2000" b="1" i="1" dirty="0"/>
          </a:p>
          <a:p>
            <a:pPr lvl="2" eaLnBrk="1" hangingPunct="1">
              <a:lnSpc>
                <a:spcPct val="95000"/>
              </a:lnSpc>
              <a:buNone/>
            </a:pPr>
            <a:r>
              <a:rPr lang="en-US" altLang="zh-CN" sz="2000" b="1" i="1" dirty="0"/>
              <a:t>p-&gt;data=e;</a:t>
            </a:r>
            <a:endParaRPr lang="en-US" altLang="zh-CN" sz="2000" b="1" i="1" dirty="0"/>
          </a:p>
          <a:p>
            <a:pPr lvl="2" eaLnBrk="1" hangingPunct="1">
              <a:lnSpc>
                <a:spcPct val="95000"/>
              </a:lnSpc>
              <a:buNone/>
            </a:pPr>
            <a:r>
              <a:rPr lang="en-US" altLang="zh-CN" sz="2000" b="1" i="1" dirty="0"/>
              <a:t>p-&gt;next=S;</a:t>
            </a:r>
            <a:endParaRPr lang="en-US" altLang="zh-CN" sz="2000" b="1" i="1" dirty="0"/>
          </a:p>
          <a:p>
            <a:pPr lvl="2" eaLnBrk="1" hangingPunct="1">
              <a:lnSpc>
                <a:spcPct val="95000"/>
              </a:lnSpc>
              <a:buNone/>
            </a:pPr>
            <a:r>
              <a:rPr lang="en-US" altLang="zh-CN" sz="2000" b="1" i="1" dirty="0"/>
              <a:t>S=p;</a:t>
            </a:r>
            <a:endParaRPr lang="en-US" altLang="zh-CN" sz="2000" b="1" i="1" dirty="0"/>
          </a:p>
          <a:p>
            <a:pPr lvl="1" eaLnBrk="1" hangingPunct="1">
              <a:lnSpc>
                <a:spcPct val="95000"/>
              </a:lnSpc>
            </a:pPr>
            <a:r>
              <a:rPr lang="zh-CN" altLang="en-US" sz="2400" b="1" dirty="0"/>
              <a:t>判空：</a:t>
            </a:r>
            <a:endParaRPr lang="zh-CN" altLang="en-US" sz="2400" b="1" dirty="0"/>
          </a:p>
          <a:p>
            <a:pPr lvl="2" eaLnBrk="1" hangingPunct="1">
              <a:lnSpc>
                <a:spcPct val="95000"/>
              </a:lnSpc>
            </a:pPr>
            <a:r>
              <a:rPr lang="zh-CN" altLang="en-US" sz="2000" b="1" dirty="0"/>
              <a:t> </a:t>
            </a:r>
            <a:r>
              <a:rPr lang="en-US" altLang="zh-CN" sz="2000" b="1" i="1" dirty="0"/>
              <a:t>S==NULL</a:t>
            </a:r>
            <a:endParaRPr lang="en-US" altLang="zh-CN" sz="2000" b="1" i="1" dirty="0"/>
          </a:p>
          <a:p>
            <a:pPr lvl="1" eaLnBrk="1" hangingPunct="1">
              <a:lnSpc>
                <a:spcPct val="95000"/>
              </a:lnSpc>
            </a:pPr>
            <a:r>
              <a:rPr lang="zh-CN" altLang="en-US" sz="2400" b="1" dirty="0"/>
              <a:t>出栈：</a:t>
            </a:r>
            <a:endParaRPr lang="zh-CN" altLang="en-US" sz="2400" b="1" dirty="0"/>
          </a:p>
          <a:p>
            <a:pPr lvl="2" eaLnBrk="1" hangingPunct="1">
              <a:lnSpc>
                <a:spcPct val="95000"/>
              </a:lnSpc>
              <a:buNone/>
            </a:pPr>
            <a:r>
              <a:rPr lang="en-US" altLang="zh-CN" sz="2000" b="1" i="1" dirty="0"/>
              <a:t>if (S==NULL) return ERROR;</a:t>
            </a:r>
            <a:endParaRPr lang="en-US" altLang="zh-CN" sz="2000" b="1" i="1" dirty="0"/>
          </a:p>
          <a:p>
            <a:pPr lvl="2" eaLnBrk="1" hangingPunct="1">
              <a:lnSpc>
                <a:spcPct val="95000"/>
              </a:lnSpc>
              <a:buNone/>
            </a:pPr>
            <a:r>
              <a:rPr lang="en-US" altLang="zh-CN" sz="2000" b="1" i="1" dirty="0"/>
              <a:t>else {p=S;        S=p-&gt;next;     e=p-&gt;data;</a:t>
            </a:r>
            <a:endParaRPr lang="en-US" altLang="zh-CN" sz="2000" b="1" i="1" dirty="0"/>
          </a:p>
          <a:p>
            <a:pPr lvl="2" eaLnBrk="1" hangingPunct="1">
              <a:lnSpc>
                <a:spcPct val="95000"/>
              </a:lnSpc>
              <a:buNone/>
            </a:pPr>
            <a:r>
              <a:rPr lang="en-US" altLang="zh-CN" sz="2000" b="1" i="1" dirty="0"/>
              <a:t>         free(p);	</a:t>
            </a:r>
            <a:endParaRPr lang="en-US" altLang="zh-CN" sz="2000" b="1" i="1" dirty="0"/>
          </a:p>
          <a:p>
            <a:pPr lvl="2" eaLnBrk="1" hangingPunct="1">
              <a:lnSpc>
                <a:spcPct val="95000"/>
              </a:lnSpc>
              <a:buNone/>
            </a:pPr>
            <a:r>
              <a:rPr lang="en-US" altLang="zh-CN" sz="2000" b="1" i="1" dirty="0"/>
              <a:t>        }</a:t>
            </a:r>
            <a:endParaRPr lang="en-US" altLang="zh-CN" sz="2000" b="1" i="1" dirty="0"/>
          </a:p>
          <a:p>
            <a:pPr eaLnBrk="1" hangingPunct="1">
              <a:lnSpc>
                <a:spcPct val="95000"/>
              </a:lnSpc>
            </a:pPr>
            <a:endParaRPr lang="en-US" altLang="zh-CN" sz="2000" b="1" i="1" dirty="0"/>
          </a:p>
        </p:txBody>
      </p:sp>
      <p:grpSp>
        <p:nvGrpSpPr>
          <p:cNvPr id="2" name="Group 3"/>
          <p:cNvGrpSpPr/>
          <p:nvPr/>
        </p:nvGrpSpPr>
        <p:grpSpPr>
          <a:xfrm>
            <a:off x="6324600" y="762000"/>
            <a:ext cx="2362200" cy="5334000"/>
            <a:chOff x="3888" y="240"/>
            <a:chExt cx="1556" cy="3676"/>
          </a:xfrm>
        </p:grpSpPr>
        <p:sp>
          <p:nvSpPr>
            <p:cNvPr id="28676" name="Rectangle 4"/>
            <p:cNvSpPr/>
            <p:nvPr/>
          </p:nvSpPr>
          <p:spPr>
            <a:xfrm>
              <a:off x="4896" y="816"/>
              <a:ext cx="480" cy="33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zh-CN" sz="1800" dirty="0"/>
            </a:p>
          </p:txBody>
        </p:sp>
        <p:sp>
          <p:nvSpPr>
            <p:cNvPr id="28677" name="Rectangle 5"/>
            <p:cNvSpPr/>
            <p:nvPr/>
          </p:nvSpPr>
          <p:spPr>
            <a:xfrm>
              <a:off x="4416" y="816"/>
              <a:ext cx="480" cy="33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i="1" dirty="0"/>
                <a:t>a</a:t>
              </a:r>
              <a:r>
                <a:rPr lang="en-US" altLang="zh-CN" sz="2400" i="1" baseline="-25000" dirty="0"/>
                <a:t>n</a:t>
              </a:r>
              <a:endParaRPr lang="en-US" altLang="zh-CN" sz="2400" i="1" baseline="-25000" dirty="0"/>
            </a:p>
          </p:txBody>
        </p:sp>
        <p:sp>
          <p:nvSpPr>
            <p:cNvPr id="28678" name="Line 6"/>
            <p:cNvSpPr/>
            <p:nvPr/>
          </p:nvSpPr>
          <p:spPr>
            <a:xfrm>
              <a:off x="4416" y="816"/>
              <a:ext cx="960" cy="0"/>
            </a:xfrm>
            <a:prstGeom prst="line">
              <a:avLst/>
            </a:prstGeom>
            <a:ln w="12700" cap="sq" cmpd="sng">
              <a:solidFill>
                <a:schemeClr val="tx1"/>
              </a:solidFill>
              <a:prstDash val="solid"/>
              <a:headEnd type="none" w="med" len="med"/>
              <a:tailEnd type="none" w="med" len="med"/>
            </a:ln>
          </p:spPr>
        </p:sp>
        <p:sp>
          <p:nvSpPr>
            <p:cNvPr id="28679" name="Line 7"/>
            <p:cNvSpPr/>
            <p:nvPr/>
          </p:nvSpPr>
          <p:spPr>
            <a:xfrm>
              <a:off x="4416" y="1152"/>
              <a:ext cx="960" cy="0"/>
            </a:xfrm>
            <a:prstGeom prst="line">
              <a:avLst/>
            </a:prstGeom>
            <a:ln w="12700" cap="sq" cmpd="sng">
              <a:solidFill>
                <a:schemeClr val="tx1"/>
              </a:solidFill>
              <a:prstDash val="solid"/>
              <a:headEnd type="none" w="med" len="med"/>
              <a:tailEnd type="none" w="med" len="med"/>
            </a:ln>
          </p:spPr>
        </p:sp>
        <p:sp>
          <p:nvSpPr>
            <p:cNvPr id="28680" name="Line 8"/>
            <p:cNvSpPr/>
            <p:nvPr/>
          </p:nvSpPr>
          <p:spPr>
            <a:xfrm>
              <a:off x="4416" y="816"/>
              <a:ext cx="0" cy="336"/>
            </a:xfrm>
            <a:prstGeom prst="line">
              <a:avLst/>
            </a:prstGeom>
            <a:ln w="12700" cap="sq" cmpd="sng">
              <a:solidFill>
                <a:schemeClr val="tx1"/>
              </a:solidFill>
              <a:prstDash val="solid"/>
              <a:headEnd type="none" w="med" len="med"/>
              <a:tailEnd type="none" w="med" len="med"/>
            </a:ln>
          </p:spPr>
        </p:sp>
        <p:sp>
          <p:nvSpPr>
            <p:cNvPr id="28681" name="Line 9"/>
            <p:cNvSpPr/>
            <p:nvPr/>
          </p:nvSpPr>
          <p:spPr>
            <a:xfrm>
              <a:off x="5376" y="816"/>
              <a:ext cx="0" cy="336"/>
            </a:xfrm>
            <a:prstGeom prst="line">
              <a:avLst/>
            </a:prstGeom>
            <a:ln w="12700" cap="sq" cmpd="sng">
              <a:solidFill>
                <a:schemeClr val="tx1"/>
              </a:solidFill>
              <a:prstDash val="solid"/>
              <a:headEnd type="none" w="med" len="med"/>
              <a:tailEnd type="none" w="med" len="med"/>
            </a:ln>
          </p:spPr>
        </p:sp>
        <p:sp>
          <p:nvSpPr>
            <p:cNvPr id="28682" name="Line 10"/>
            <p:cNvSpPr/>
            <p:nvPr/>
          </p:nvSpPr>
          <p:spPr>
            <a:xfrm>
              <a:off x="4896" y="816"/>
              <a:ext cx="0" cy="336"/>
            </a:xfrm>
            <a:prstGeom prst="line">
              <a:avLst/>
            </a:prstGeom>
            <a:ln w="12700" cap="flat" cmpd="sng">
              <a:solidFill>
                <a:schemeClr val="tx1"/>
              </a:solidFill>
              <a:prstDash val="solid"/>
              <a:headEnd type="none" w="med" len="med"/>
              <a:tailEnd type="none" w="med" len="med"/>
            </a:ln>
          </p:spPr>
        </p:sp>
        <p:sp>
          <p:nvSpPr>
            <p:cNvPr id="28683" name="Rectangle 11"/>
            <p:cNvSpPr/>
            <p:nvPr/>
          </p:nvSpPr>
          <p:spPr>
            <a:xfrm>
              <a:off x="4915" y="1392"/>
              <a:ext cx="461" cy="33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zh-CN" sz="1800" dirty="0"/>
            </a:p>
          </p:txBody>
        </p:sp>
        <p:sp>
          <p:nvSpPr>
            <p:cNvPr id="28684" name="Rectangle 12"/>
            <p:cNvSpPr/>
            <p:nvPr/>
          </p:nvSpPr>
          <p:spPr>
            <a:xfrm>
              <a:off x="4416" y="1392"/>
              <a:ext cx="499" cy="33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i="1" dirty="0"/>
                <a:t>a</a:t>
              </a:r>
              <a:r>
                <a:rPr lang="en-US" altLang="zh-CN" sz="2400" i="1" baseline="-25000" dirty="0"/>
                <a:t>n-1</a:t>
              </a:r>
              <a:endParaRPr lang="en-US" altLang="zh-CN" sz="2400" i="1" baseline="-25000" dirty="0"/>
            </a:p>
          </p:txBody>
        </p:sp>
        <p:sp>
          <p:nvSpPr>
            <p:cNvPr id="28685" name="Line 13"/>
            <p:cNvSpPr/>
            <p:nvPr/>
          </p:nvSpPr>
          <p:spPr>
            <a:xfrm>
              <a:off x="4416" y="1392"/>
              <a:ext cx="960" cy="0"/>
            </a:xfrm>
            <a:prstGeom prst="line">
              <a:avLst/>
            </a:prstGeom>
            <a:ln w="12700" cap="sq" cmpd="sng">
              <a:solidFill>
                <a:schemeClr val="tx1"/>
              </a:solidFill>
              <a:prstDash val="solid"/>
              <a:headEnd type="none" w="med" len="med"/>
              <a:tailEnd type="none" w="med" len="med"/>
            </a:ln>
          </p:spPr>
        </p:sp>
        <p:sp>
          <p:nvSpPr>
            <p:cNvPr id="28686" name="Line 14"/>
            <p:cNvSpPr/>
            <p:nvPr/>
          </p:nvSpPr>
          <p:spPr>
            <a:xfrm>
              <a:off x="4416" y="1728"/>
              <a:ext cx="960" cy="0"/>
            </a:xfrm>
            <a:prstGeom prst="line">
              <a:avLst/>
            </a:prstGeom>
            <a:ln w="12700" cap="sq" cmpd="sng">
              <a:solidFill>
                <a:schemeClr val="tx1"/>
              </a:solidFill>
              <a:prstDash val="solid"/>
              <a:headEnd type="none" w="med" len="med"/>
              <a:tailEnd type="none" w="med" len="med"/>
            </a:ln>
          </p:spPr>
        </p:sp>
        <p:sp>
          <p:nvSpPr>
            <p:cNvPr id="28687" name="Line 15"/>
            <p:cNvSpPr/>
            <p:nvPr/>
          </p:nvSpPr>
          <p:spPr>
            <a:xfrm>
              <a:off x="4416" y="1392"/>
              <a:ext cx="0" cy="336"/>
            </a:xfrm>
            <a:prstGeom prst="line">
              <a:avLst/>
            </a:prstGeom>
            <a:ln w="12700" cap="sq" cmpd="sng">
              <a:solidFill>
                <a:schemeClr val="tx1"/>
              </a:solidFill>
              <a:prstDash val="solid"/>
              <a:headEnd type="none" w="med" len="med"/>
              <a:tailEnd type="none" w="med" len="med"/>
            </a:ln>
          </p:spPr>
        </p:sp>
        <p:sp>
          <p:nvSpPr>
            <p:cNvPr id="28688" name="Line 16"/>
            <p:cNvSpPr/>
            <p:nvPr/>
          </p:nvSpPr>
          <p:spPr>
            <a:xfrm>
              <a:off x="5376" y="1392"/>
              <a:ext cx="0" cy="336"/>
            </a:xfrm>
            <a:prstGeom prst="line">
              <a:avLst/>
            </a:prstGeom>
            <a:ln w="12700" cap="sq" cmpd="sng">
              <a:solidFill>
                <a:schemeClr val="tx1"/>
              </a:solidFill>
              <a:prstDash val="solid"/>
              <a:headEnd type="none" w="med" len="med"/>
              <a:tailEnd type="none" w="med" len="med"/>
            </a:ln>
          </p:spPr>
        </p:sp>
        <p:sp>
          <p:nvSpPr>
            <p:cNvPr id="28689" name="Line 17"/>
            <p:cNvSpPr/>
            <p:nvPr/>
          </p:nvSpPr>
          <p:spPr>
            <a:xfrm>
              <a:off x="4915" y="1392"/>
              <a:ext cx="0" cy="336"/>
            </a:xfrm>
            <a:prstGeom prst="line">
              <a:avLst/>
            </a:prstGeom>
            <a:ln w="12700" cap="flat" cmpd="sng">
              <a:solidFill>
                <a:schemeClr val="tx1"/>
              </a:solidFill>
              <a:prstDash val="solid"/>
              <a:headEnd type="none" w="med" len="med"/>
              <a:tailEnd type="none" w="med" len="med"/>
            </a:ln>
          </p:spPr>
        </p:sp>
        <p:sp>
          <p:nvSpPr>
            <p:cNvPr id="28690" name="Rectangle 18"/>
            <p:cNvSpPr/>
            <p:nvPr/>
          </p:nvSpPr>
          <p:spPr>
            <a:xfrm>
              <a:off x="4992" y="2112"/>
              <a:ext cx="384" cy="33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zh-CN" sz="1800" dirty="0"/>
            </a:p>
          </p:txBody>
        </p:sp>
        <p:sp>
          <p:nvSpPr>
            <p:cNvPr id="28691" name="Rectangle 19"/>
            <p:cNvSpPr/>
            <p:nvPr/>
          </p:nvSpPr>
          <p:spPr>
            <a:xfrm>
              <a:off x="4464" y="2112"/>
              <a:ext cx="528" cy="33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i="1" dirty="0"/>
                <a:t>a</a:t>
              </a:r>
              <a:r>
                <a:rPr lang="en-US" altLang="zh-CN" sz="2400" i="1" baseline="-25000" dirty="0"/>
                <a:t>i+1</a:t>
              </a:r>
              <a:endParaRPr lang="en-US" altLang="zh-CN" sz="2400" i="1" baseline="-25000" dirty="0"/>
            </a:p>
          </p:txBody>
        </p:sp>
        <p:sp>
          <p:nvSpPr>
            <p:cNvPr id="28692" name="Line 20"/>
            <p:cNvSpPr/>
            <p:nvPr/>
          </p:nvSpPr>
          <p:spPr>
            <a:xfrm>
              <a:off x="4464" y="2112"/>
              <a:ext cx="912" cy="0"/>
            </a:xfrm>
            <a:prstGeom prst="line">
              <a:avLst/>
            </a:prstGeom>
            <a:ln w="12700" cap="sq" cmpd="sng">
              <a:solidFill>
                <a:schemeClr val="tx1"/>
              </a:solidFill>
              <a:prstDash val="solid"/>
              <a:headEnd type="none" w="med" len="med"/>
              <a:tailEnd type="none" w="med" len="med"/>
            </a:ln>
          </p:spPr>
        </p:sp>
        <p:sp>
          <p:nvSpPr>
            <p:cNvPr id="28693" name="Line 21"/>
            <p:cNvSpPr/>
            <p:nvPr/>
          </p:nvSpPr>
          <p:spPr>
            <a:xfrm>
              <a:off x="4464" y="2448"/>
              <a:ext cx="912" cy="0"/>
            </a:xfrm>
            <a:prstGeom prst="line">
              <a:avLst/>
            </a:prstGeom>
            <a:ln w="12700" cap="sq" cmpd="sng">
              <a:solidFill>
                <a:schemeClr val="tx1"/>
              </a:solidFill>
              <a:prstDash val="solid"/>
              <a:headEnd type="none" w="med" len="med"/>
              <a:tailEnd type="none" w="med" len="med"/>
            </a:ln>
          </p:spPr>
        </p:sp>
        <p:sp>
          <p:nvSpPr>
            <p:cNvPr id="28694" name="Line 22"/>
            <p:cNvSpPr/>
            <p:nvPr/>
          </p:nvSpPr>
          <p:spPr>
            <a:xfrm>
              <a:off x="4464" y="2112"/>
              <a:ext cx="0" cy="336"/>
            </a:xfrm>
            <a:prstGeom prst="line">
              <a:avLst/>
            </a:prstGeom>
            <a:ln w="12700" cap="sq" cmpd="sng">
              <a:solidFill>
                <a:schemeClr val="tx1"/>
              </a:solidFill>
              <a:prstDash val="solid"/>
              <a:headEnd type="none" w="med" len="med"/>
              <a:tailEnd type="none" w="med" len="med"/>
            </a:ln>
          </p:spPr>
        </p:sp>
        <p:sp>
          <p:nvSpPr>
            <p:cNvPr id="28695" name="Line 23"/>
            <p:cNvSpPr/>
            <p:nvPr/>
          </p:nvSpPr>
          <p:spPr>
            <a:xfrm>
              <a:off x="5376" y="2112"/>
              <a:ext cx="0" cy="336"/>
            </a:xfrm>
            <a:prstGeom prst="line">
              <a:avLst/>
            </a:prstGeom>
            <a:ln w="12700" cap="sq" cmpd="sng">
              <a:solidFill>
                <a:schemeClr val="tx1"/>
              </a:solidFill>
              <a:prstDash val="solid"/>
              <a:headEnd type="none" w="med" len="med"/>
              <a:tailEnd type="none" w="med" len="med"/>
            </a:ln>
          </p:spPr>
        </p:sp>
        <p:sp>
          <p:nvSpPr>
            <p:cNvPr id="28696" name="Line 24"/>
            <p:cNvSpPr/>
            <p:nvPr/>
          </p:nvSpPr>
          <p:spPr>
            <a:xfrm>
              <a:off x="4992" y="2112"/>
              <a:ext cx="0" cy="336"/>
            </a:xfrm>
            <a:prstGeom prst="line">
              <a:avLst/>
            </a:prstGeom>
            <a:ln w="12700" cap="flat" cmpd="sng">
              <a:solidFill>
                <a:schemeClr val="tx1"/>
              </a:solidFill>
              <a:prstDash val="solid"/>
              <a:headEnd type="none" w="med" len="med"/>
              <a:tailEnd type="none" w="med" len="med"/>
            </a:ln>
          </p:spPr>
        </p:sp>
        <p:sp>
          <p:nvSpPr>
            <p:cNvPr id="28697" name="Rectangle 25"/>
            <p:cNvSpPr/>
            <p:nvPr/>
          </p:nvSpPr>
          <p:spPr>
            <a:xfrm>
              <a:off x="4969" y="2688"/>
              <a:ext cx="455"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zh-CN" sz="1800" dirty="0"/>
            </a:p>
          </p:txBody>
        </p:sp>
        <p:sp>
          <p:nvSpPr>
            <p:cNvPr id="28698" name="Rectangle 26"/>
            <p:cNvSpPr/>
            <p:nvPr/>
          </p:nvSpPr>
          <p:spPr>
            <a:xfrm>
              <a:off x="4464" y="2688"/>
              <a:ext cx="505"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i="1" dirty="0"/>
                <a:t>a</a:t>
              </a:r>
              <a:r>
                <a:rPr lang="en-US" altLang="zh-CN" sz="2400" i="1" baseline="-25000" dirty="0"/>
                <a:t>i</a:t>
              </a:r>
              <a:endParaRPr lang="en-US" altLang="zh-CN" sz="2400" i="1" baseline="-25000" dirty="0"/>
            </a:p>
          </p:txBody>
        </p:sp>
        <p:sp>
          <p:nvSpPr>
            <p:cNvPr id="28699" name="Line 27"/>
            <p:cNvSpPr/>
            <p:nvPr/>
          </p:nvSpPr>
          <p:spPr>
            <a:xfrm>
              <a:off x="4464" y="2688"/>
              <a:ext cx="960" cy="0"/>
            </a:xfrm>
            <a:prstGeom prst="line">
              <a:avLst/>
            </a:prstGeom>
            <a:ln w="12700" cap="sq" cmpd="sng">
              <a:solidFill>
                <a:schemeClr val="tx1"/>
              </a:solidFill>
              <a:prstDash val="solid"/>
              <a:headEnd type="none" w="med" len="med"/>
              <a:tailEnd type="none" w="med" len="med"/>
            </a:ln>
          </p:spPr>
        </p:sp>
        <p:sp>
          <p:nvSpPr>
            <p:cNvPr id="28700" name="Line 28"/>
            <p:cNvSpPr/>
            <p:nvPr/>
          </p:nvSpPr>
          <p:spPr>
            <a:xfrm>
              <a:off x="4464" y="3014"/>
              <a:ext cx="960" cy="0"/>
            </a:xfrm>
            <a:prstGeom prst="line">
              <a:avLst/>
            </a:prstGeom>
            <a:ln w="12700" cap="sq" cmpd="sng">
              <a:solidFill>
                <a:schemeClr val="tx1"/>
              </a:solidFill>
              <a:prstDash val="solid"/>
              <a:headEnd type="none" w="med" len="med"/>
              <a:tailEnd type="none" w="med" len="med"/>
            </a:ln>
          </p:spPr>
        </p:sp>
        <p:sp>
          <p:nvSpPr>
            <p:cNvPr id="28701" name="Line 29"/>
            <p:cNvSpPr/>
            <p:nvPr/>
          </p:nvSpPr>
          <p:spPr>
            <a:xfrm>
              <a:off x="4464" y="2688"/>
              <a:ext cx="0" cy="326"/>
            </a:xfrm>
            <a:prstGeom prst="line">
              <a:avLst/>
            </a:prstGeom>
            <a:ln w="12700" cap="sq" cmpd="sng">
              <a:solidFill>
                <a:schemeClr val="tx1"/>
              </a:solidFill>
              <a:prstDash val="solid"/>
              <a:headEnd type="none" w="med" len="med"/>
              <a:tailEnd type="none" w="med" len="med"/>
            </a:ln>
          </p:spPr>
        </p:sp>
        <p:sp>
          <p:nvSpPr>
            <p:cNvPr id="28702" name="Line 30"/>
            <p:cNvSpPr/>
            <p:nvPr/>
          </p:nvSpPr>
          <p:spPr>
            <a:xfrm>
              <a:off x="5424" y="2688"/>
              <a:ext cx="0" cy="326"/>
            </a:xfrm>
            <a:prstGeom prst="line">
              <a:avLst/>
            </a:prstGeom>
            <a:ln w="12700" cap="sq" cmpd="sng">
              <a:solidFill>
                <a:schemeClr val="tx1"/>
              </a:solidFill>
              <a:prstDash val="solid"/>
              <a:headEnd type="none" w="med" len="med"/>
              <a:tailEnd type="none" w="med" len="med"/>
            </a:ln>
          </p:spPr>
        </p:sp>
        <p:sp>
          <p:nvSpPr>
            <p:cNvPr id="28703" name="Line 31"/>
            <p:cNvSpPr/>
            <p:nvPr/>
          </p:nvSpPr>
          <p:spPr>
            <a:xfrm>
              <a:off x="4969" y="2688"/>
              <a:ext cx="0" cy="326"/>
            </a:xfrm>
            <a:prstGeom prst="line">
              <a:avLst/>
            </a:prstGeom>
            <a:ln w="12700" cap="flat" cmpd="sng">
              <a:solidFill>
                <a:schemeClr val="tx1"/>
              </a:solidFill>
              <a:prstDash val="solid"/>
              <a:headEnd type="none" w="med" len="med"/>
              <a:tailEnd type="none" w="med" len="med"/>
            </a:ln>
          </p:spPr>
        </p:sp>
        <p:sp>
          <p:nvSpPr>
            <p:cNvPr id="28704" name="Rectangle 32"/>
            <p:cNvSpPr/>
            <p:nvPr/>
          </p:nvSpPr>
          <p:spPr>
            <a:xfrm>
              <a:off x="4944" y="3552"/>
              <a:ext cx="480" cy="364"/>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t>^</a:t>
              </a:r>
              <a:endParaRPr lang="en-US" altLang="zh-CN" sz="2800" b="1" dirty="0"/>
            </a:p>
          </p:txBody>
        </p:sp>
        <p:sp>
          <p:nvSpPr>
            <p:cNvPr id="28705" name="Rectangle 33"/>
            <p:cNvSpPr/>
            <p:nvPr/>
          </p:nvSpPr>
          <p:spPr>
            <a:xfrm>
              <a:off x="4464" y="3552"/>
              <a:ext cx="480" cy="364"/>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i="1" dirty="0"/>
                <a:t>a</a:t>
              </a:r>
              <a:r>
                <a:rPr lang="en-US" altLang="zh-CN" sz="2800" i="1" baseline="-25000" dirty="0"/>
                <a:t>1</a:t>
              </a:r>
              <a:endParaRPr lang="en-US" altLang="zh-CN" sz="2800" i="1" baseline="-25000" dirty="0"/>
            </a:p>
          </p:txBody>
        </p:sp>
        <p:sp>
          <p:nvSpPr>
            <p:cNvPr id="28706" name="Line 34"/>
            <p:cNvSpPr/>
            <p:nvPr/>
          </p:nvSpPr>
          <p:spPr>
            <a:xfrm>
              <a:off x="4464" y="3552"/>
              <a:ext cx="960" cy="0"/>
            </a:xfrm>
            <a:prstGeom prst="line">
              <a:avLst/>
            </a:prstGeom>
            <a:ln w="12700" cap="sq" cmpd="sng">
              <a:solidFill>
                <a:schemeClr val="tx1"/>
              </a:solidFill>
              <a:prstDash val="solid"/>
              <a:headEnd type="none" w="med" len="med"/>
              <a:tailEnd type="none" w="med" len="med"/>
            </a:ln>
          </p:spPr>
        </p:sp>
        <p:sp>
          <p:nvSpPr>
            <p:cNvPr id="28707" name="Line 35"/>
            <p:cNvSpPr/>
            <p:nvPr/>
          </p:nvSpPr>
          <p:spPr>
            <a:xfrm>
              <a:off x="4464" y="3916"/>
              <a:ext cx="960" cy="0"/>
            </a:xfrm>
            <a:prstGeom prst="line">
              <a:avLst/>
            </a:prstGeom>
            <a:ln w="12700" cap="sq" cmpd="sng">
              <a:solidFill>
                <a:schemeClr val="tx1"/>
              </a:solidFill>
              <a:prstDash val="solid"/>
              <a:headEnd type="none" w="med" len="med"/>
              <a:tailEnd type="none" w="med" len="med"/>
            </a:ln>
          </p:spPr>
        </p:sp>
        <p:sp>
          <p:nvSpPr>
            <p:cNvPr id="28708" name="Line 36"/>
            <p:cNvSpPr/>
            <p:nvPr/>
          </p:nvSpPr>
          <p:spPr>
            <a:xfrm>
              <a:off x="4464" y="3552"/>
              <a:ext cx="0" cy="364"/>
            </a:xfrm>
            <a:prstGeom prst="line">
              <a:avLst/>
            </a:prstGeom>
            <a:ln w="12700" cap="sq" cmpd="sng">
              <a:solidFill>
                <a:schemeClr val="tx1"/>
              </a:solidFill>
              <a:prstDash val="solid"/>
              <a:headEnd type="none" w="med" len="med"/>
              <a:tailEnd type="none" w="med" len="med"/>
            </a:ln>
          </p:spPr>
        </p:sp>
        <p:sp>
          <p:nvSpPr>
            <p:cNvPr id="28709" name="Line 37"/>
            <p:cNvSpPr/>
            <p:nvPr/>
          </p:nvSpPr>
          <p:spPr>
            <a:xfrm>
              <a:off x="5424" y="3552"/>
              <a:ext cx="0" cy="364"/>
            </a:xfrm>
            <a:prstGeom prst="line">
              <a:avLst/>
            </a:prstGeom>
            <a:ln w="12700" cap="sq" cmpd="sng">
              <a:solidFill>
                <a:schemeClr val="tx1"/>
              </a:solidFill>
              <a:prstDash val="solid"/>
              <a:headEnd type="none" w="med" len="med"/>
              <a:tailEnd type="none" w="med" len="med"/>
            </a:ln>
          </p:spPr>
        </p:sp>
        <p:sp>
          <p:nvSpPr>
            <p:cNvPr id="28710" name="Line 38"/>
            <p:cNvSpPr/>
            <p:nvPr/>
          </p:nvSpPr>
          <p:spPr>
            <a:xfrm>
              <a:off x="4944" y="3552"/>
              <a:ext cx="0" cy="364"/>
            </a:xfrm>
            <a:prstGeom prst="line">
              <a:avLst/>
            </a:prstGeom>
            <a:ln w="12700" cap="flat" cmpd="sng">
              <a:solidFill>
                <a:schemeClr val="tx1"/>
              </a:solidFill>
              <a:prstDash val="solid"/>
              <a:headEnd type="none" w="med" len="med"/>
              <a:tailEnd type="none" w="med" len="med"/>
            </a:ln>
          </p:spPr>
        </p:sp>
        <p:sp>
          <p:nvSpPr>
            <p:cNvPr id="28711" name="Line 39"/>
            <p:cNvSpPr/>
            <p:nvPr/>
          </p:nvSpPr>
          <p:spPr>
            <a:xfrm>
              <a:off x="5136" y="912"/>
              <a:ext cx="0" cy="432"/>
            </a:xfrm>
            <a:prstGeom prst="line">
              <a:avLst/>
            </a:prstGeom>
            <a:ln w="9525" cap="flat" cmpd="sng">
              <a:solidFill>
                <a:schemeClr val="tx1"/>
              </a:solidFill>
              <a:prstDash val="solid"/>
              <a:headEnd type="none" w="med" len="med"/>
              <a:tailEnd type="triangle" w="med" len="med"/>
            </a:ln>
          </p:spPr>
        </p:sp>
        <p:sp>
          <p:nvSpPr>
            <p:cNvPr id="28712" name="Line 40"/>
            <p:cNvSpPr/>
            <p:nvPr/>
          </p:nvSpPr>
          <p:spPr>
            <a:xfrm>
              <a:off x="5136" y="1536"/>
              <a:ext cx="0" cy="288"/>
            </a:xfrm>
            <a:prstGeom prst="line">
              <a:avLst/>
            </a:prstGeom>
            <a:ln w="9525" cap="flat" cmpd="sng">
              <a:solidFill>
                <a:schemeClr val="tx1"/>
              </a:solidFill>
              <a:prstDash val="solid"/>
              <a:headEnd type="none" w="med" len="med"/>
              <a:tailEnd type="triangle" w="med" len="med"/>
            </a:ln>
          </p:spPr>
        </p:sp>
        <p:sp>
          <p:nvSpPr>
            <p:cNvPr id="28713" name="Line 41"/>
            <p:cNvSpPr/>
            <p:nvPr/>
          </p:nvSpPr>
          <p:spPr>
            <a:xfrm>
              <a:off x="5184" y="2352"/>
              <a:ext cx="0" cy="288"/>
            </a:xfrm>
            <a:prstGeom prst="line">
              <a:avLst/>
            </a:prstGeom>
            <a:ln w="9525" cap="flat" cmpd="sng">
              <a:solidFill>
                <a:schemeClr val="tx1"/>
              </a:solidFill>
              <a:prstDash val="solid"/>
              <a:headEnd type="none" w="med" len="med"/>
              <a:tailEnd type="triangle" w="med" len="med"/>
            </a:ln>
          </p:spPr>
        </p:sp>
        <p:sp>
          <p:nvSpPr>
            <p:cNvPr id="28714" name="Line 42"/>
            <p:cNvSpPr/>
            <p:nvPr/>
          </p:nvSpPr>
          <p:spPr>
            <a:xfrm>
              <a:off x="5232" y="2880"/>
              <a:ext cx="0" cy="336"/>
            </a:xfrm>
            <a:prstGeom prst="line">
              <a:avLst/>
            </a:prstGeom>
            <a:ln w="9525" cap="flat" cmpd="sng">
              <a:solidFill>
                <a:schemeClr val="tx1"/>
              </a:solidFill>
              <a:prstDash val="solid"/>
              <a:headEnd type="none" w="med" len="med"/>
              <a:tailEnd type="triangle" w="med" len="med"/>
            </a:ln>
          </p:spPr>
        </p:sp>
        <p:sp>
          <p:nvSpPr>
            <p:cNvPr id="28715" name="Text Box 43"/>
            <p:cNvSpPr txBox="1"/>
            <p:nvPr/>
          </p:nvSpPr>
          <p:spPr>
            <a:xfrm>
              <a:off x="5026" y="1872"/>
              <a:ext cx="302" cy="240"/>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b="1" dirty="0">
                  <a:latin typeface="Arial Narrow" panose="020B0506020202030204" pitchFamily="34" charset="0"/>
                </a:rPr>
                <a:t>…</a:t>
              </a:r>
              <a:endParaRPr lang="en-US" altLang="zh-CN" sz="1800" b="1" dirty="0">
                <a:latin typeface="Arial Narrow" panose="020B0506020202030204" pitchFamily="34" charset="0"/>
              </a:endParaRPr>
            </a:p>
          </p:txBody>
        </p:sp>
        <p:sp>
          <p:nvSpPr>
            <p:cNvPr id="28716" name="Text Box 44"/>
            <p:cNvSpPr txBox="1"/>
            <p:nvPr/>
          </p:nvSpPr>
          <p:spPr>
            <a:xfrm>
              <a:off x="5142" y="3216"/>
              <a:ext cx="302" cy="241"/>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b="1" dirty="0">
                  <a:latin typeface="Arial Narrow" panose="020B0506020202030204" pitchFamily="34" charset="0"/>
                </a:rPr>
                <a:t>…</a:t>
              </a:r>
              <a:endParaRPr lang="en-US" altLang="zh-CN" sz="1800" b="1" dirty="0">
                <a:latin typeface="Arial Narrow" panose="020B0506020202030204" pitchFamily="34" charset="0"/>
              </a:endParaRPr>
            </a:p>
          </p:txBody>
        </p:sp>
        <p:sp>
          <p:nvSpPr>
            <p:cNvPr id="28717" name="Line 45"/>
            <p:cNvSpPr/>
            <p:nvPr/>
          </p:nvSpPr>
          <p:spPr>
            <a:xfrm>
              <a:off x="5232" y="3408"/>
              <a:ext cx="0" cy="144"/>
            </a:xfrm>
            <a:prstGeom prst="line">
              <a:avLst/>
            </a:prstGeom>
            <a:ln w="9525" cap="flat" cmpd="sng">
              <a:solidFill>
                <a:schemeClr val="tx1"/>
              </a:solidFill>
              <a:prstDash val="solid"/>
              <a:headEnd type="none" w="med" len="med"/>
              <a:tailEnd type="triangle" w="med" len="med"/>
            </a:ln>
          </p:spPr>
        </p:sp>
        <p:sp>
          <p:nvSpPr>
            <p:cNvPr id="28718" name="Line 46"/>
            <p:cNvSpPr/>
            <p:nvPr/>
          </p:nvSpPr>
          <p:spPr>
            <a:xfrm>
              <a:off x="5136" y="2016"/>
              <a:ext cx="0" cy="144"/>
            </a:xfrm>
            <a:prstGeom prst="line">
              <a:avLst/>
            </a:prstGeom>
            <a:ln w="9525" cap="flat" cmpd="sng">
              <a:solidFill>
                <a:schemeClr val="tx1"/>
              </a:solidFill>
              <a:prstDash val="solid"/>
              <a:headEnd type="none" w="med" len="med"/>
              <a:tailEnd type="triangle" w="med" len="med"/>
            </a:ln>
          </p:spPr>
        </p:sp>
        <p:sp>
          <p:nvSpPr>
            <p:cNvPr id="28719" name="Text Box 47"/>
            <p:cNvSpPr txBox="1"/>
            <p:nvPr/>
          </p:nvSpPr>
          <p:spPr>
            <a:xfrm>
              <a:off x="3888" y="815"/>
              <a:ext cx="528" cy="31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b="1" dirty="0">
                  <a:solidFill>
                    <a:schemeClr val="accent2"/>
                  </a:solidFill>
                  <a:latin typeface="Arial Narrow" panose="020B0506020202030204" pitchFamily="34" charset="0"/>
                </a:rPr>
                <a:t>栈顶</a:t>
              </a:r>
              <a:endParaRPr lang="zh-CN" altLang="en-US" sz="2400" b="1" dirty="0">
                <a:solidFill>
                  <a:schemeClr val="accent2"/>
                </a:solidFill>
                <a:latin typeface="Arial Narrow" panose="020B0506020202030204" pitchFamily="34" charset="0"/>
              </a:endParaRPr>
            </a:p>
          </p:txBody>
        </p:sp>
        <p:sp>
          <p:nvSpPr>
            <p:cNvPr id="28720" name="Text Box 48"/>
            <p:cNvSpPr txBox="1"/>
            <p:nvPr/>
          </p:nvSpPr>
          <p:spPr>
            <a:xfrm>
              <a:off x="3984" y="3504"/>
              <a:ext cx="624" cy="31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b="1" dirty="0">
                  <a:solidFill>
                    <a:schemeClr val="accent2"/>
                  </a:solidFill>
                  <a:latin typeface="Arial Narrow" panose="020B0506020202030204" pitchFamily="34" charset="0"/>
                </a:rPr>
                <a:t>栈底</a:t>
              </a:r>
              <a:endParaRPr lang="zh-CN" altLang="en-US" sz="2400" b="1" dirty="0">
                <a:solidFill>
                  <a:schemeClr val="accent2"/>
                </a:solidFill>
                <a:latin typeface="Arial Narrow" panose="020B0506020202030204" pitchFamily="34" charset="0"/>
              </a:endParaRPr>
            </a:p>
          </p:txBody>
        </p:sp>
        <p:sp>
          <p:nvSpPr>
            <p:cNvPr id="28721" name="Text Box 49"/>
            <p:cNvSpPr txBox="1"/>
            <p:nvPr/>
          </p:nvSpPr>
          <p:spPr>
            <a:xfrm>
              <a:off x="4032" y="240"/>
              <a:ext cx="576" cy="27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000" b="1" i="1" dirty="0"/>
                <a:t>Ｓ</a:t>
              </a:r>
              <a:endParaRPr lang="zh-CN" altLang="en-US" sz="2000" b="1" i="1" dirty="0"/>
            </a:p>
          </p:txBody>
        </p:sp>
        <p:sp>
          <p:nvSpPr>
            <p:cNvPr id="28722" name="Line 50"/>
            <p:cNvSpPr/>
            <p:nvPr/>
          </p:nvSpPr>
          <p:spPr>
            <a:xfrm>
              <a:off x="4320" y="480"/>
              <a:ext cx="240" cy="288"/>
            </a:xfrm>
            <a:prstGeom prst="line">
              <a:avLst/>
            </a:prstGeom>
            <a:ln w="9525" cap="flat" cmpd="sng">
              <a:solidFill>
                <a:schemeClr val="tx1"/>
              </a:solidFill>
              <a:prstDash val="solid"/>
              <a:headEnd type="none" w="med" len="med"/>
              <a:tailEnd type="stealth" w="lg" len="med"/>
            </a:ln>
          </p:spPr>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5826">
                                            <p:txEl>
                                              <p:charRg st="0" end="12"/>
                                            </p:txEl>
                                          </p:spTgt>
                                        </p:tgtEl>
                                        <p:attrNameLst>
                                          <p:attrName>style.visibility</p:attrName>
                                        </p:attrNameLst>
                                      </p:cBhvr>
                                      <p:to>
                                        <p:strVal val="visible"/>
                                      </p:to>
                                    </p:set>
                                    <p:animEffect transition="in" filter="dissolve">
                                      <p:cBhvr>
                                        <p:cTn id="12" dur="500"/>
                                        <p:tgtEl>
                                          <p:spTgt spid="205826">
                                            <p:txEl>
                                              <p:charRg st="0" end="1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5826">
                                            <p:txEl>
                                              <p:charRg st="12" end="17"/>
                                            </p:txEl>
                                          </p:spTgt>
                                        </p:tgtEl>
                                        <p:attrNameLst>
                                          <p:attrName>style.visibility</p:attrName>
                                        </p:attrNameLst>
                                      </p:cBhvr>
                                      <p:to>
                                        <p:strVal val="visible"/>
                                      </p:to>
                                    </p:set>
                                    <p:animEffect transition="in" filter="dissolve">
                                      <p:cBhvr>
                                        <p:cTn id="17" dur="500"/>
                                        <p:tgtEl>
                                          <p:spTgt spid="205826">
                                            <p:txEl>
                                              <p:charRg st="12" end="1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5826">
                                            <p:txEl>
                                              <p:charRg st="17" end="25"/>
                                            </p:txEl>
                                          </p:spTgt>
                                        </p:tgtEl>
                                        <p:attrNameLst>
                                          <p:attrName>style.visibility</p:attrName>
                                        </p:attrNameLst>
                                      </p:cBhvr>
                                      <p:to>
                                        <p:strVal val="visible"/>
                                      </p:to>
                                    </p:set>
                                    <p:animEffect transition="in" filter="dissolve">
                                      <p:cBhvr>
                                        <p:cTn id="22" dur="500"/>
                                        <p:tgtEl>
                                          <p:spTgt spid="205826">
                                            <p:txEl>
                                              <p:charRg st="17" end="2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05826">
                                            <p:txEl>
                                              <p:charRg st="25" end="29"/>
                                            </p:txEl>
                                          </p:spTgt>
                                        </p:tgtEl>
                                        <p:attrNameLst>
                                          <p:attrName>style.visibility</p:attrName>
                                        </p:attrNameLst>
                                      </p:cBhvr>
                                      <p:to>
                                        <p:strVal val="visible"/>
                                      </p:to>
                                    </p:set>
                                    <p:animEffect transition="in" filter="dissolve">
                                      <p:cBhvr>
                                        <p:cTn id="27" dur="500"/>
                                        <p:tgtEl>
                                          <p:spTgt spid="205826">
                                            <p:txEl>
                                              <p:charRg st="25" end="2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05826">
                                            <p:txEl>
                                              <p:charRg st="29" end="37"/>
                                            </p:txEl>
                                          </p:spTgt>
                                        </p:tgtEl>
                                        <p:attrNameLst>
                                          <p:attrName>style.visibility</p:attrName>
                                        </p:attrNameLst>
                                      </p:cBhvr>
                                      <p:to>
                                        <p:strVal val="visible"/>
                                      </p:to>
                                    </p:set>
                                    <p:animEffect transition="in" filter="dissolve">
                                      <p:cBhvr>
                                        <p:cTn id="32" dur="500"/>
                                        <p:tgtEl>
                                          <p:spTgt spid="205826">
                                            <p:txEl>
                                              <p:charRg st="29" end="3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05826">
                                            <p:txEl>
                                              <p:charRg st="37" end="48"/>
                                            </p:txEl>
                                          </p:spTgt>
                                        </p:tgtEl>
                                        <p:attrNameLst>
                                          <p:attrName>style.visibility</p:attrName>
                                        </p:attrNameLst>
                                      </p:cBhvr>
                                      <p:to>
                                        <p:strVal val="visible"/>
                                      </p:to>
                                    </p:set>
                                    <p:animEffect transition="in" filter="dissolve">
                                      <p:cBhvr>
                                        <p:cTn id="37" dur="500"/>
                                        <p:tgtEl>
                                          <p:spTgt spid="205826">
                                            <p:txEl>
                                              <p:charRg st="37" end="4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05826">
                                            <p:txEl>
                                              <p:charRg st="48" end="59"/>
                                            </p:txEl>
                                          </p:spTgt>
                                        </p:tgtEl>
                                        <p:attrNameLst>
                                          <p:attrName>style.visibility</p:attrName>
                                        </p:attrNameLst>
                                      </p:cBhvr>
                                      <p:to>
                                        <p:strVal val="visible"/>
                                      </p:to>
                                    </p:set>
                                    <p:animEffect transition="in" filter="dissolve">
                                      <p:cBhvr>
                                        <p:cTn id="42" dur="500"/>
                                        <p:tgtEl>
                                          <p:spTgt spid="205826">
                                            <p:txEl>
                                              <p:charRg st="48" end="5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05826">
                                            <p:txEl>
                                              <p:charRg st="59" end="64"/>
                                            </p:txEl>
                                          </p:spTgt>
                                        </p:tgtEl>
                                        <p:attrNameLst>
                                          <p:attrName>style.visibility</p:attrName>
                                        </p:attrNameLst>
                                      </p:cBhvr>
                                      <p:to>
                                        <p:strVal val="visible"/>
                                      </p:to>
                                    </p:set>
                                    <p:animEffect transition="in" filter="dissolve">
                                      <p:cBhvr>
                                        <p:cTn id="47" dur="500"/>
                                        <p:tgtEl>
                                          <p:spTgt spid="205826">
                                            <p:txEl>
                                              <p:charRg st="59" end="6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05826">
                                            <p:txEl>
                                              <p:charRg st="64" end="68"/>
                                            </p:txEl>
                                          </p:spTgt>
                                        </p:tgtEl>
                                        <p:attrNameLst>
                                          <p:attrName>style.visibility</p:attrName>
                                        </p:attrNameLst>
                                      </p:cBhvr>
                                      <p:to>
                                        <p:strVal val="visible"/>
                                      </p:to>
                                    </p:set>
                                    <p:animEffect transition="in" filter="dissolve">
                                      <p:cBhvr>
                                        <p:cTn id="52" dur="500"/>
                                        <p:tgtEl>
                                          <p:spTgt spid="205826">
                                            <p:txEl>
                                              <p:charRg st="64" end="6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05826">
                                            <p:txEl>
                                              <p:charRg st="68" end="77"/>
                                            </p:txEl>
                                          </p:spTgt>
                                        </p:tgtEl>
                                        <p:attrNameLst>
                                          <p:attrName>style.visibility</p:attrName>
                                        </p:attrNameLst>
                                      </p:cBhvr>
                                      <p:to>
                                        <p:strVal val="visible"/>
                                      </p:to>
                                    </p:set>
                                    <p:animEffect transition="in" filter="dissolve">
                                      <p:cBhvr>
                                        <p:cTn id="57" dur="500"/>
                                        <p:tgtEl>
                                          <p:spTgt spid="205826">
                                            <p:txEl>
                                              <p:charRg st="68" end="7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205826">
                                            <p:txEl>
                                              <p:charRg st="77" end="81"/>
                                            </p:txEl>
                                          </p:spTgt>
                                        </p:tgtEl>
                                        <p:attrNameLst>
                                          <p:attrName>style.visibility</p:attrName>
                                        </p:attrNameLst>
                                      </p:cBhvr>
                                      <p:to>
                                        <p:strVal val="visible"/>
                                      </p:to>
                                    </p:set>
                                    <p:animEffect transition="in" filter="dissolve">
                                      <p:cBhvr>
                                        <p:cTn id="62" dur="500"/>
                                        <p:tgtEl>
                                          <p:spTgt spid="205826">
                                            <p:txEl>
                                              <p:charRg st="77" end="8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205826">
                                            <p:txEl>
                                              <p:charRg st="81" end="108"/>
                                            </p:txEl>
                                          </p:spTgt>
                                        </p:tgtEl>
                                        <p:attrNameLst>
                                          <p:attrName>style.visibility</p:attrName>
                                        </p:attrNameLst>
                                      </p:cBhvr>
                                      <p:to>
                                        <p:strVal val="visible"/>
                                      </p:to>
                                    </p:set>
                                    <p:animEffect transition="in" filter="dissolve">
                                      <p:cBhvr>
                                        <p:cTn id="67" dur="500"/>
                                        <p:tgtEl>
                                          <p:spTgt spid="205826">
                                            <p:txEl>
                                              <p:charRg st="81" end="10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05826">
                                            <p:txEl>
                                              <p:charRg st="108" end="152"/>
                                            </p:txEl>
                                          </p:spTgt>
                                        </p:tgtEl>
                                        <p:attrNameLst>
                                          <p:attrName>style.visibility</p:attrName>
                                        </p:attrNameLst>
                                      </p:cBhvr>
                                      <p:to>
                                        <p:strVal val="visible"/>
                                      </p:to>
                                    </p:set>
                                    <p:animEffect transition="in" filter="dissolve">
                                      <p:cBhvr>
                                        <p:cTn id="72" dur="500"/>
                                        <p:tgtEl>
                                          <p:spTgt spid="205826">
                                            <p:txEl>
                                              <p:charRg st="108" end="15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205826">
                                            <p:txEl>
                                              <p:charRg st="152" end="171"/>
                                            </p:txEl>
                                          </p:spTgt>
                                        </p:tgtEl>
                                        <p:attrNameLst>
                                          <p:attrName>style.visibility</p:attrName>
                                        </p:attrNameLst>
                                      </p:cBhvr>
                                      <p:to>
                                        <p:strVal val="visible"/>
                                      </p:to>
                                    </p:set>
                                    <p:animEffect transition="in" filter="dissolve">
                                      <p:cBhvr>
                                        <p:cTn id="77" dur="500"/>
                                        <p:tgtEl>
                                          <p:spTgt spid="205826">
                                            <p:txEl>
                                              <p:charRg st="152" end="17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205826">
                                            <p:txEl>
                                              <p:charRg st="171" end="181"/>
                                            </p:txEl>
                                          </p:spTgt>
                                        </p:tgtEl>
                                        <p:attrNameLst>
                                          <p:attrName>style.visibility</p:attrName>
                                        </p:attrNameLst>
                                      </p:cBhvr>
                                      <p:to>
                                        <p:strVal val="visible"/>
                                      </p:to>
                                    </p:set>
                                    <p:animEffect transition="in" filter="dissolve">
                                      <p:cBhvr>
                                        <p:cTn id="82" dur="500"/>
                                        <p:tgtEl>
                                          <p:spTgt spid="205826">
                                            <p:txEl>
                                              <p:charRg st="171" end="1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6" grpId="0" bldLvl="5"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p:cNvSpPr>
          <p:nvPr>
            <p:ph type="title"/>
          </p:nvPr>
        </p:nvSpPr>
        <p:spPr>
          <a:xfrm>
            <a:off x="611188" y="0"/>
            <a:ext cx="7772400" cy="1143000"/>
          </a:xfrm>
          <a:ln/>
        </p:spPr>
        <p:txBody>
          <a:bodyPr vert="horz" wrap="square" lIns="91440" tIns="45720" rIns="91440" bIns="45720" anchor="ctr"/>
          <a:p>
            <a:pPr eaLnBrk="1" hangingPunct="1"/>
            <a:r>
              <a:rPr lang="zh-CN" altLang="en-US" dirty="0"/>
              <a:t>练习</a:t>
            </a:r>
            <a:endParaRPr lang="zh-CN" altLang="en-US" dirty="0"/>
          </a:p>
        </p:txBody>
      </p:sp>
      <p:sp>
        <p:nvSpPr>
          <p:cNvPr id="29699" name="Rectangle 3"/>
          <p:cNvSpPr>
            <a:spLocks noGrp="1"/>
          </p:cNvSpPr>
          <p:nvPr>
            <p:ph idx="1"/>
          </p:nvPr>
        </p:nvSpPr>
        <p:spPr>
          <a:xfrm>
            <a:off x="611188" y="981075"/>
            <a:ext cx="7772400" cy="4114800"/>
          </a:xfrm>
          <a:ln/>
        </p:spPr>
        <p:txBody>
          <a:bodyPr vert="horz" wrap="square" lIns="91440" tIns="45720" rIns="91440" bIns="45720" anchor="t"/>
          <a:p>
            <a:pPr eaLnBrk="1" hangingPunct="1"/>
            <a:r>
              <a:rPr lang="en-US" altLang="zh-CN" dirty="0"/>
              <a:t>(1)	</a:t>
            </a:r>
            <a:r>
              <a:rPr lang="zh-CN" altLang="en-US" dirty="0"/>
              <a:t>栈是限定在</a:t>
            </a:r>
            <a:r>
              <a:rPr lang="en-US" altLang="zh-CN" dirty="0"/>
              <a:t>__________</a:t>
            </a:r>
            <a:r>
              <a:rPr lang="zh-CN" altLang="en-US" dirty="0"/>
              <a:t>处进行插入或删除操作的线性表。  </a:t>
            </a:r>
            <a:endParaRPr lang="zh-CN" altLang="en-US" dirty="0"/>
          </a:p>
          <a:p>
            <a:pPr lvl="1" eaLnBrk="1" hangingPunct="1"/>
            <a:r>
              <a:rPr lang="en-US" altLang="zh-CN" dirty="0"/>
              <a:t>A. </a:t>
            </a:r>
            <a:r>
              <a:rPr lang="zh-CN" altLang="en-US" dirty="0"/>
              <a:t>端点      	</a:t>
            </a:r>
            <a:r>
              <a:rPr lang="en-US" altLang="zh-CN" dirty="0"/>
              <a:t>B. </a:t>
            </a:r>
            <a:r>
              <a:rPr lang="zh-CN" altLang="en-US" dirty="0"/>
              <a:t>栈底      	</a:t>
            </a:r>
            <a:r>
              <a:rPr lang="en-US" altLang="zh-CN" dirty="0"/>
              <a:t>C. </a:t>
            </a:r>
            <a:r>
              <a:rPr lang="zh-CN" altLang="en-US" dirty="0"/>
              <a:t>栈顶      	</a:t>
            </a:r>
            <a:r>
              <a:rPr lang="en-US" altLang="zh-CN" dirty="0"/>
              <a:t>D. </a:t>
            </a:r>
            <a:r>
              <a:rPr lang="zh-CN" altLang="en-US" dirty="0"/>
              <a:t>中间</a:t>
            </a:r>
            <a:endParaRPr lang="zh-CN" altLang="en-US" dirty="0"/>
          </a:p>
          <a:p>
            <a:pPr eaLnBrk="1" hangingPunct="1"/>
            <a:r>
              <a:rPr lang="en-US" altLang="zh-CN" dirty="0"/>
              <a:t>(2)	4</a:t>
            </a:r>
            <a:r>
              <a:rPr lang="zh-CN" altLang="en-US" dirty="0"/>
              <a:t>个元素按</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顺序连续进</a:t>
            </a:r>
            <a:r>
              <a:rPr lang="en-US" altLang="zh-CN" dirty="0"/>
              <a:t>S</a:t>
            </a:r>
            <a:r>
              <a:rPr lang="zh-CN" altLang="en-US" dirty="0"/>
              <a:t>栈， 进行</a:t>
            </a:r>
            <a:r>
              <a:rPr lang="en-US" altLang="zh-CN" dirty="0"/>
              <a:t>Pop(S,x)</a:t>
            </a:r>
            <a:r>
              <a:rPr lang="zh-CN" altLang="en-US" dirty="0"/>
              <a:t>运算后，</a:t>
            </a:r>
            <a:r>
              <a:rPr lang="en-US" altLang="zh-CN" dirty="0"/>
              <a:t>x</a:t>
            </a:r>
            <a:r>
              <a:rPr lang="zh-CN" altLang="en-US" dirty="0"/>
              <a:t>的值是</a:t>
            </a:r>
            <a:r>
              <a:rPr lang="en-US" altLang="zh-CN" dirty="0"/>
              <a:t>___________</a:t>
            </a:r>
            <a:r>
              <a:rPr lang="zh-CN" altLang="en-US" dirty="0"/>
              <a:t>。</a:t>
            </a:r>
            <a:endParaRPr lang="zh-CN" altLang="en-US" dirty="0"/>
          </a:p>
          <a:p>
            <a:pPr lvl="1" eaLnBrk="1" hangingPunct="1"/>
            <a:r>
              <a:rPr lang="en-US" altLang="zh-CN" dirty="0"/>
              <a:t>A.A         	B.  B        	C.  C          	D.  D</a:t>
            </a:r>
            <a:endParaRPr lang="en-US" altLang="zh-CN" dirty="0"/>
          </a:p>
          <a:p>
            <a:pPr eaLnBrk="1" hangingPunct="1"/>
            <a:r>
              <a:rPr lang="en-US" altLang="zh-CN" dirty="0"/>
              <a:t>(3)	</a:t>
            </a:r>
            <a:r>
              <a:rPr lang="zh-CN" altLang="en-US" dirty="0"/>
              <a:t>栈的特点是</a:t>
            </a:r>
            <a:r>
              <a:rPr lang="en-US" altLang="zh-CN" dirty="0"/>
              <a:t>__________</a:t>
            </a:r>
            <a:r>
              <a:rPr lang="zh-CN" altLang="en-US" dirty="0"/>
              <a:t>。</a:t>
            </a:r>
            <a:endParaRPr lang="zh-CN" altLang="en-US" dirty="0"/>
          </a:p>
          <a:p>
            <a:pPr lvl="1" eaLnBrk="1" hangingPunct="1"/>
            <a:r>
              <a:rPr lang="en-US" altLang="zh-CN" dirty="0"/>
              <a:t>A. </a:t>
            </a:r>
            <a:r>
              <a:rPr lang="zh-CN" altLang="en-US" dirty="0"/>
              <a:t>先进先出        		</a:t>
            </a:r>
            <a:r>
              <a:rPr lang="en-US" altLang="zh-CN" dirty="0"/>
              <a:t>B. </a:t>
            </a:r>
            <a:r>
              <a:rPr lang="zh-CN" altLang="en-US" dirty="0"/>
              <a:t>后进先出        </a:t>
            </a:r>
            <a:endParaRPr lang="zh-CN" altLang="en-US" dirty="0"/>
          </a:p>
          <a:p>
            <a:pPr lvl="1" eaLnBrk="1" hangingPunct="1"/>
            <a:r>
              <a:rPr lang="en-US" altLang="zh-CN" dirty="0"/>
              <a:t>C. </a:t>
            </a:r>
            <a:r>
              <a:rPr lang="zh-CN" altLang="en-US" dirty="0"/>
              <a:t>后进后出        		</a:t>
            </a:r>
            <a:r>
              <a:rPr lang="en-US" altLang="zh-CN" dirty="0"/>
              <a:t>D. </a:t>
            </a:r>
            <a:r>
              <a:rPr lang="zh-CN" altLang="en-US" dirty="0"/>
              <a:t>不进不出</a:t>
            </a:r>
            <a:endParaRPr lang="zh-CN" altLang="en-US" dirty="0"/>
          </a:p>
        </p:txBody>
      </p:sp>
    </p:spTree>
  </p:cSld>
  <p:clrMapOvr>
    <a:masterClrMapping/>
  </p:clrMapOvr>
  <p:transition>
    <p:pull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3"/>
          <p:cNvSpPr>
            <a:spLocks noGrp="1"/>
          </p:cNvSpPr>
          <p:nvPr>
            <p:ph idx="1"/>
          </p:nvPr>
        </p:nvSpPr>
        <p:spPr>
          <a:xfrm>
            <a:off x="304800" y="1219200"/>
            <a:ext cx="8839200" cy="5334000"/>
          </a:xfrm>
          <a:ln/>
        </p:spPr>
        <p:txBody>
          <a:bodyPr vert="horz" wrap="square" lIns="91440" tIns="45720" rIns="91440" bIns="45720" anchor="t"/>
          <a:p>
            <a:pPr eaLnBrk="1" hangingPunct="1"/>
            <a:r>
              <a:rPr lang="en-US" altLang="en-US" dirty="0"/>
              <a:t>(4)	栈与一般线性表的区别主要在____方面。</a:t>
            </a:r>
            <a:endParaRPr lang="en-US" altLang="en-US" dirty="0"/>
          </a:p>
          <a:p>
            <a:pPr lvl="1" eaLnBrk="1" hangingPunct="1"/>
            <a:r>
              <a:rPr lang="en-US" altLang="en-US" dirty="0"/>
              <a:t>A.</a:t>
            </a:r>
            <a:r>
              <a:rPr lang="en-US" altLang="zh-CN" dirty="0"/>
              <a:t> </a:t>
            </a:r>
            <a:r>
              <a:rPr lang="en-US" altLang="en-US" dirty="0"/>
              <a:t>元素个数</a:t>
            </a:r>
            <a:r>
              <a:rPr lang="zh-CN" altLang="en-US" dirty="0"/>
              <a:t>      		</a:t>
            </a:r>
            <a:r>
              <a:rPr lang="en-US" altLang="en-US" dirty="0"/>
              <a:t>B. 元素类型</a:t>
            </a:r>
            <a:endParaRPr lang="en-US" altLang="en-US" dirty="0"/>
          </a:p>
          <a:p>
            <a:pPr lvl="1" eaLnBrk="1" hangingPunct="1"/>
            <a:r>
              <a:rPr lang="en-US" altLang="en-US" dirty="0"/>
              <a:t>C. 逻辑结构</a:t>
            </a:r>
            <a:r>
              <a:rPr lang="zh-CN" altLang="en-US" dirty="0"/>
              <a:t>    		</a:t>
            </a:r>
            <a:r>
              <a:rPr lang="en-US" altLang="en-US" dirty="0"/>
              <a:t>D. 插入、删除元素的位置</a:t>
            </a:r>
            <a:endParaRPr lang="en-US" altLang="en-US" dirty="0"/>
          </a:p>
          <a:p>
            <a:pPr eaLnBrk="1" hangingPunct="1"/>
            <a:r>
              <a:rPr lang="en-US" altLang="zh-CN" dirty="0"/>
              <a:t>(5) </a:t>
            </a:r>
            <a:r>
              <a:rPr lang="zh-CN" altLang="en-US" dirty="0"/>
              <a:t>一个栈的输入序列为</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4</a:t>
            </a:r>
            <a:r>
              <a:rPr lang="zh-CN" altLang="en-US" dirty="0"/>
              <a:t>，</a:t>
            </a:r>
            <a:r>
              <a:rPr lang="en-US" altLang="zh-CN" dirty="0"/>
              <a:t>5</a:t>
            </a:r>
            <a:r>
              <a:rPr lang="zh-CN" altLang="en-US" dirty="0"/>
              <a:t>，则下列序列中不可能是栈的输出序列的是</a:t>
            </a:r>
            <a:r>
              <a:rPr lang="en-US" altLang="zh-CN" dirty="0"/>
              <a:t>______</a:t>
            </a:r>
            <a:r>
              <a:rPr lang="zh-CN" altLang="en-US" dirty="0"/>
              <a:t>。</a:t>
            </a:r>
            <a:endParaRPr lang="zh-CN" altLang="en-US" dirty="0"/>
          </a:p>
          <a:p>
            <a:pPr lvl="1" eaLnBrk="1" hangingPunct="1"/>
            <a:r>
              <a:rPr lang="en-US" altLang="zh-CN" dirty="0"/>
              <a:t>A.    2</a:t>
            </a:r>
            <a:r>
              <a:rPr lang="zh-CN" altLang="en-US" dirty="0"/>
              <a:t>，</a:t>
            </a:r>
            <a:r>
              <a:rPr lang="en-US" altLang="zh-CN" dirty="0"/>
              <a:t>3</a:t>
            </a:r>
            <a:r>
              <a:rPr lang="zh-CN" altLang="en-US" dirty="0"/>
              <a:t>，</a:t>
            </a:r>
            <a:r>
              <a:rPr lang="en-US" altLang="zh-CN" dirty="0"/>
              <a:t>4</a:t>
            </a:r>
            <a:r>
              <a:rPr lang="zh-CN" altLang="en-US" dirty="0"/>
              <a:t>，</a:t>
            </a:r>
            <a:r>
              <a:rPr lang="en-US" altLang="zh-CN" dirty="0"/>
              <a:t>1</a:t>
            </a:r>
            <a:r>
              <a:rPr lang="zh-CN" altLang="en-US" dirty="0"/>
              <a:t>，</a:t>
            </a:r>
            <a:r>
              <a:rPr lang="en-US" altLang="zh-CN" dirty="0"/>
              <a:t>5</a:t>
            </a:r>
            <a:r>
              <a:rPr lang="zh-CN" altLang="en-US" dirty="0"/>
              <a:t>，</a:t>
            </a:r>
            <a:endParaRPr lang="zh-CN" altLang="en-US" dirty="0"/>
          </a:p>
          <a:p>
            <a:pPr lvl="1" eaLnBrk="1" hangingPunct="1"/>
            <a:r>
              <a:rPr lang="en-US" altLang="zh-CN" dirty="0"/>
              <a:t>B.    5</a:t>
            </a:r>
            <a:r>
              <a:rPr lang="zh-CN" altLang="en-US" dirty="0"/>
              <a:t>，</a:t>
            </a:r>
            <a:r>
              <a:rPr lang="en-US" altLang="zh-CN" dirty="0"/>
              <a:t>4</a:t>
            </a:r>
            <a:r>
              <a:rPr lang="zh-CN" altLang="en-US" dirty="0"/>
              <a:t>，</a:t>
            </a:r>
            <a:r>
              <a:rPr lang="en-US" altLang="zh-CN" dirty="0"/>
              <a:t>1</a:t>
            </a:r>
            <a:r>
              <a:rPr lang="zh-CN" altLang="en-US" dirty="0"/>
              <a:t>，</a:t>
            </a:r>
            <a:r>
              <a:rPr lang="en-US" altLang="zh-CN" dirty="0"/>
              <a:t>3</a:t>
            </a:r>
            <a:r>
              <a:rPr lang="zh-CN" altLang="en-US" dirty="0"/>
              <a:t>，</a:t>
            </a:r>
            <a:r>
              <a:rPr lang="en-US" altLang="zh-CN" dirty="0"/>
              <a:t>2</a:t>
            </a:r>
            <a:r>
              <a:rPr lang="zh-CN" altLang="en-US" dirty="0"/>
              <a:t>，</a:t>
            </a:r>
            <a:endParaRPr lang="zh-CN" altLang="en-US" dirty="0"/>
          </a:p>
          <a:p>
            <a:pPr lvl="1" eaLnBrk="1" hangingPunct="1"/>
            <a:r>
              <a:rPr lang="en-US" altLang="zh-CN" dirty="0"/>
              <a:t>C.    2</a:t>
            </a:r>
            <a:r>
              <a:rPr lang="zh-CN" altLang="en-US" dirty="0"/>
              <a:t>，</a:t>
            </a:r>
            <a:r>
              <a:rPr lang="en-US" altLang="zh-CN" dirty="0"/>
              <a:t>3</a:t>
            </a:r>
            <a:r>
              <a:rPr lang="zh-CN" altLang="en-US" dirty="0"/>
              <a:t>，</a:t>
            </a:r>
            <a:r>
              <a:rPr lang="en-US" altLang="zh-CN" dirty="0"/>
              <a:t>1</a:t>
            </a:r>
            <a:r>
              <a:rPr lang="zh-CN" altLang="en-US" dirty="0"/>
              <a:t>，</a:t>
            </a:r>
            <a:r>
              <a:rPr lang="en-US" altLang="zh-CN" dirty="0"/>
              <a:t>4</a:t>
            </a:r>
            <a:r>
              <a:rPr lang="zh-CN" altLang="en-US" dirty="0"/>
              <a:t>，</a:t>
            </a:r>
            <a:r>
              <a:rPr lang="en-US" altLang="zh-CN" dirty="0"/>
              <a:t>5</a:t>
            </a:r>
            <a:r>
              <a:rPr lang="zh-CN" altLang="en-US" dirty="0"/>
              <a:t>， </a:t>
            </a:r>
            <a:endParaRPr lang="zh-CN" altLang="en-US" dirty="0"/>
          </a:p>
          <a:p>
            <a:pPr lvl="1" eaLnBrk="1" hangingPunct="1"/>
            <a:r>
              <a:rPr lang="en-US" altLang="zh-CN" dirty="0"/>
              <a:t>D.    1</a:t>
            </a:r>
            <a:r>
              <a:rPr lang="zh-CN" altLang="en-US" dirty="0"/>
              <a:t>，</a:t>
            </a:r>
            <a:r>
              <a:rPr lang="en-US" altLang="zh-CN" dirty="0"/>
              <a:t>5</a:t>
            </a:r>
            <a:r>
              <a:rPr lang="zh-CN" altLang="en-US" dirty="0"/>
              <a:t>，</a:t>
            </a:r>
            <a:r>
              <a:rPr lang="en-US" altLang="zh-CN" dirty="0"/>
              <a:t>4</a:t>
            </a:r>
            <a:r>
              <a:rPr lang="zh-CN" altLang="en-US" dirty="0"/>
              <a:t>，</a:t>
            </a:r>
            <a:r>
              <a:rPr lang="en-US" altLang="zh-CN" dirty="0"/>
              <a:t>3</a:t>
            </a:r>
            <a:r>
              <a:rPr lang="zh-CN" altLang="en-US" dirty="0"/>
              <a:t>，</a:t>
            </a:r>
            <a:r>
              <a:rPr lang="en-US" altLang="zh-CN" dirty="0"/>
              <a:t>2</a:t>
            </a:r>
            <a:endParaRPr lang="en-US" altLang="zh-CN" dirty="0"/>
          </a:p>
        </p:txBody>
      </p:sp>
      <p:sp>
        <p:nvSpPr>
          <p:cNvPr id="207876" name="Text Box 4"/>
          <p:cNvSpPr txBox="1"/>
          <p:nvPr/>
        </p:nvSpPr>
        <p:spPr>
          <a:xfrm>
            <a:off x="7596188" y="3284538"/>
            <a:ext cx="576262"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800" dirty="0">
                <a:solidFill>
                  <a:schemeClr val="accent2"/>
                </a:solidFill>
                <a:latin typeface="Arial" panose="020B0604020202020204" pitchFamily="34" charset="0"/>
              </a:rPr>
              <a:t>B</a:t>
            </a:r>
            <a:endParaRPr lang="en-US" altLang="zh-CN" sz="2800" dirty="0">
              <a:solidFill>
                <a:schemeClr val="accent2"/>
              </a:solidFill>
              <a:latin typeface="Arial" panose="020B0604020202020204" pitchFamily="34" charset="0"/>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7876"/>
                                        </p:tgtEl>
                                        <p:attrNameLst>
                                          <p:attrName>style.visibility</p:attrName>
                                        </p:attrNameLst>
                                      </p:cBhvr>
                                      <p:to>
                                        <p:strVal val="visible"/>
                                      </p:to>
                                    </p:set>
                                    <p:animEffect transition="in" filter="wipe(down)">
                                      <p:cBhvr>
                                        <p:cTn id="7" dur="500"/>
                                        <p:tgtEl>
                                          <p:spTgt spid="207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4" name="Text Box 4">
            <a:hlinkClick r:id="rId1" action="ppaction://hlinkshowjump?jump=nextslide"/>
          </p:cNvPr>
          <p:cNvSpPr txBox="1"/>
          <p:nvPr/>
        </p:nvSpPr>
        <p:spPr>
          <a:xfrm>
            <a:off x="1387475" y="609600"/>
            <a:ext cx="4937125" cy="8239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800" b="1" dirty="0">
                <a:solidFill>
                  <a:srgbClr val="660033"/>
                </a:solidFill>
                <a:ea typeface="楷体_GB2312" pitchFamily="49" charset="-122"/>
              </a:rPr>
              <a:t>3.1  </a:t>
            </a:r>
            <a:r>
              <a:rPr lang="zh-CN" altLang="en-US" sz="4800" b="1" dirty="0">
                <a:solidFill>
                  <a:srgbClr val="660033"/>
                </a:solidFill>
                <a:ea typeface="楷体_GB2312" pitchFamily="49" charset="-122"/>
              </a:rPr>
              <a:t>栈的类型定义</a:t>
            </a:r>
            <a:endParaRPr lang="zh-CN" altLang="en-US" sz="4800" b="1" dirty="0">
              <a:solidFill>
                <a:srgbClr val="660033"/>
              </a:solidFill>
              <a:ea typeface="楷体_GB2312" pitchFamily="49" charset="-122"/>
            </a:endParaRPr>
          </a:p>
        </p:txBody>
      </p:sp>
      <p:sp>
        <p:nvSpPr>
          <p:cNvPr id="25605" name="Text Box 5">
            <a:hlinkClick r:id="rId2" action="ppaction://hlinksldjump"/>
          </p:cNvPr>
          <p:cNvSpPr txBox="1"/>
          <p:nvPr/>
        </p:nvSpPr>
        <p:spPr>
          <a:xfrm>
            <a:off x="1387475" y="1752600"/>
            <a:ext cx="4937125" cy="8239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4800" b="1" dirty="0">
                <a:solidFill>
                  <a:srgbClr val="660033"/>
                </a:solidFill>
                <a:ea typeface="楷体_GB2312" pitchFamily="49" charset="-122"/>
              </a:rPr>
              <a:t>3.2  </a:t>
            </a:r>
            <a:r>
              <a:rPr lang="zh-CN" altLang="en-US" sz="4800" b="1" dirty="0">
                <a:solidFill>
                  <a:srgbClr val="660033"/>
                </a:solidFill>
                <a:ea typeface="楷体_GB2312" pitchFamily="49" charset="-122"/>
              </a:rPr>
              <a:t>栈的应用举例</a:t>
            </a:r>
            <a:endParaRPr lang="zh-CN" altLang="en-US" sz="4800" dirty="0"/>
          </a:p>
        </p:txBody>
      </p:sp>
      <p:sp>
        <p:nvSpPr>
          <p:cNvPr id="25606" name="Text Box 6">
            <a:hlinkClick r:id="" action="ppaction://noaction"/>
          </p:cNvPr>
          <p:cNvSpPr txBox="1"/>
          <p:nvPr/>
        </p:nvSpPr>
        <p:spPr>
          <a:xfrm>
            <a:off x="1387475" y="2895600"/>
            <a:ext cx="4937125" cy="8239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4800" b="1" dirty="0">
                <a:solidFill>
                  <a:srgbClr val="660033"/>
                </a:solidFill>
                <a:ea typeface="楷体_GB2312" pitchFamily="49" charset="-122"/>
              </a:rPr>
              <a:t>3.3  </a:t>
            </a:r>
            <a:r>
              <a:rPr lang="zh-CN" altLang="en-US" sz="4800" b="1" dirty="0">
                <a:solidFill>
                  <a:srgbClr val="660033"/>
                </a:solidFill>
                <a:ea typeface="楷体_GB2312" pitchFamily="49" charset="-122"/>
              </a:rPr>
              <a:t>栈类型的实现</a:t>
            </a:r>
            <a:endParaRPr lang="zh-CN" altLang="en-US" sz="4800" dirty="0"/>
          </a:p>
        </p:txBody>
      </p:sp>
      <p:sp>
        <p:nvSpPr>
          <p:cNvPr id="25607" name="Text Box 7">
            <a:hlinkClick r:id="rId3" action="ppaction://hlinksldjump"/>
          </p:cNvPr>
          <p:cNvSpPr txBox="1"/>
          <p:nvPr/>
        </p:nvSpPr>
        <p:spPr>
          <a:xfrm>
            <a:off x="1382713" y="4038600"/>
            <a:ext cx="5551487" cy="8239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4800" b="1" dirty="0">
                <a:solidFill>
                  <a:srgbClr val="660033"/>
                </a:solidFill>
                <a:ea typeface="楷体_GB2312" pitchFamily="49" charset="-122"/>
              </a:rPr>
              <a:t>3.4  </a:t>
            </a:r>
            <a:r>
              <a:rPr lang="zh-CN" altLang="en-US" sz="4800" b="1" dirty="0">
                <a:solidFill>
                  <a:srgbClr val="660033"/>
                </a:solidFill>
                <a:ea typeface="楷体_GB2312" pitchFamily="49" charset="-122"/>
              </a:rPr>
              <a:t>队列的类型定义</a:t>
            </a:r>
            <a:endParaRPr lang="zh-CN" altLang="en-US" sz="4800" dirty="0"/>
          </a:p>
        </p:txBody>
      </p:sp>
      <p:sp>
        <p:nvSpPr>
          <p:cNvPr id="25608" name="Text Box 8">
            <a:hlinkClick r:id="rId4" action="ppaction://hlinksldjump"/>
          </p:cNvPr>
          <p:cNvSpPr txBox="1"/>
          <p:nvPr/>
        </p:nvSpPr>
        <p:spPr>
          <a:xfrm>
            <a:off x="1382713" y="5195888"/>
            <a:ext cx="5551487" cy="8239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800" b="1" dirty="0">
                <a:solidFill>
                  <a:srgbClr val="660033"/>
                </a:solidFill>
                <a:ea typeface="楷体_GB2312" pitchFamily="49" charset="-122"/>
              </a:rPr>
              <a:t>3.5  </a:t>
            </a:r>
            <a:r>
              <a:rPr lang="zh-CN" altLang="en-US" sz="4800" b="1" dirty="0">
                <a:solidFill>
                  <a:srgbClr val="660033"/>
                </a:solidFill>
                <a:ea typeface="楷体_GB2312" pitchFamily="49" charset="-122"/>
              </a:rPr>
              <a:t>队列类型的实现</a:t>
            </a:r>
            <a:endParaRPr lang="zh-CN" altLang="en-US" sz="4800" b="1" dirty="0">
              <a:solidFill>
                <a:srgbClr val="660033"/>
              </a:solidFill>
              <a:ea typeface="楷体_GB2312" pitchFamily="49" charset="-122"/>
            </a:endParaRPr>
          </a:p>
        </p:txBody>
      </p:sp>
      <p:sp>
        <p:nvSpPr>
          <p:cNvPr id="25609" name="AutoShape 9">
            <a:hlinkClick r:id="" action="ppaction://hlinkshowjump?jump=lastslide"/>
          </p:cNvPr>
          <p:cNvSpPr/>
          <p:nvPr/>
        </p:nvSpPr>
        <p:spPr>
          <a:xfrm>
            <a:off x="8229600" y="6096000"/>
            <a:ext cx="609600" cy="457200"/>
          </a:xfrm>
          <a:prstGeom prst="actionButtonEnd">
            <a:avLst/>
          </a:prstGeom>
          <a:solidFill>
            <a:srgbClr val="FFCC99"/>
          </a:solidFill>
          <a:ln w="9525" cap="flat" cmpd="sng">
            <a:solidFill>
              <a:srgbClr val="FF66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dissolve">
                                      <p:cBhvr>
                                        <p:cTn id="7" dur="500"/>
                                        <p:tgtEl>
                                          <p:spTgt spid="2560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605"/>
                                        </p:tgtEl>
                                        <p:attrNameLst>
                                          <p:attrName>style.visibility</p:attrName>
                                        </p:attrNameLst>
                                      </p:cBhvr>
                                      <p:to>
                                        <p:strVal val="visible"/>
                                      </p:to>
                                    </p:set>
                                    <p:animEffect transition="in" filter="dissolve">
                                      <p:cBhvr>
                                        <p:cTn id="12" dur="500"/>
                                        <p:tgtEl>
                                          <p:spTgt spid="2560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606"/>
                                        </p:tgtEl>
                                        <p:attrNameLst>
                                          <p:attrName>style.visibility</p:attrName>
                                        </p:attrNameLst>
                                      </p:cBhvr>
                                      <p:to>
                                        <p:strVal val="visible"/>
                                      </p:to>
                                    </p:set>
                                    <p:animEffect transition="in" filter="dissolve">
                                      <p:cBhvr>
                                        <p:cTn id="17" dur="500"/>
                                        <p:tgtEl>
                                          <p:spTgt spid="2560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5607"/>
                                        </p:tgtEl>
                                        <p:attrNameLst>
                                          <p:attrName>style.visibility</p:attrName>
                                        </p:attrNameLst>
                                      </p:cBhvr>
                                      <p:to>
                                        <p:strVal val="visible"/>
                                      </p:to>
                                    </p:set>
                                    <p:animEffect transition="in" filter="dissolve">
                                      <p:cBhvr>
                                        <p:cTn id="22" dur="500"/>
                                        <p:tgtEl>
                                          <p:spTgt spid="2560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608"/>
                                        </p:tgtEl>
                                        <p:attrNameLst>
                                          <p:attrName>style.visibility</p:attrName>
                                        </p:attrNameLst>
                                      </p:cBhvr>
                                      <p:to>
                                        <p:strVal val="visible"/>
                                      </p:to>
                                    </p:set>
                                    <p:animEffect transition="in" filter="dissolve">
                                      <p:cBhvr>
                                        <p:cTn id="27" dur="500"/>
                                        <p:tgtEl>
                                          <p:spTgt spid="25608"/>
                                        </p:tgtEl>
                                      </p:cBhvr>
                                    </p:animEffect>
                                  </p:childTnLst>
                                </p:cTn>
                              </p:par>
                            </p:childTnLst>
                          </p:cTn>
                        </p:par>
                        <p:par>
                          <p:cTn id="28" fill="hold">
                            <p:stCondLst>
                              <p:cond delay="500"/>
                            </p:stCondLst>
                            <p:childTnLst>
                              <p:par>
                                <p:cTn id="29" presetID="2" presetClass="entr" presetSubtype="6" fill="hold" grpId="0" nodeType="afterEffect">
                                  <p:stCondLst>
                                    <p:cond delay="0"/>
                                  </p:stCondLst>
                                  <p:childTnLst>
                                    <p:set>
                                      <p:cBhvr>
                                        <p:cTn id="30" dur="1" fill="hold">
                                          <p:stCondLst>
                                            <p:cond delay="0"/>
                                          </p:stCondLst>
                                        </p:cTn>
                                        <p:tgtEl>
                                          <p:spTgt spid="25609"/>
                                        </p:tgtEl>
                                        <p:attrNameLst>
                                          <p:attrName>style.visibility</p:attrName>
                                        </p:attrNameLst>
                                      </p:cBhvr>
                                      <p:to>
                                        <p:strVal val="visible"/>
                                      </p:to>
                                    </p:set>
                                    <p:anim calcmode="lin" valueType="num">
                                      <p:cBhvr additive="base">
                                        <p:cTn id="31" dur="500" fill="hold"/>
                                        <p:tgtEl>
                                          <p:spTgt spid="25609"/>
                                        </p:tgtEl>
                                        <p:attrNameLst>
                                          <p:attrName>ppt_x</p:attrName>
                                        </p:attrNameLst>
                                      </p:cBhvr>
                                      <p:tavLst>
                                        <p:tav tm="0">
                                          <p:val>
                                            <p:strVal val="1+#ppt_w/2"/>
                                          </p:val>
                                        </p:tav>
                                        <p:tav tm="100000">
                                          <p:val>
                                            <p:strVal val="#ppt_x"/>
                                          </p:val>
                                        </p:tav>
                                      </p:tavLst>
                                    </p:anim>
                                    <p:anim calcmode="lin" valueType="num">
                                      <p:cBhvr additive="base">
                                        <p:cTn id="32" dur="500" fill="hold"/>
                                        <p:tgtEl>
                                          <p:spTgt spid="256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p:bldP spid="25605" grpId="0"/>
      <p:bldP spid="25606" grpId="0"/>
      <p:bldP spid="25607" grpId="0"/>
      <p:bldP spid="25608" grpId="0"/>
      <p:bldP spid="2560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3"/>
          <p:cNvSpPr>
            <a:spLocks noGrp="1"/>
          </p:cNvSpPr>
          <p:nvPr>
            <p:ph idx="1"/>
          </p:nvPr>
        </p:nvSpPr>
        <p:spPr>
          <a:xfrm>
            <a:off x="179388" y="188913"/>
            <a:ext cx="8964612" cy="5184775"/>
          </a:xfrm>
          <a:ln/>
        </p:spPr>
        <p:txBody>
          <a:bodyPr vert="horz" wrap="square" lIns="91440" tIns="45720" rIns="91440" bIns="45720" anchor="t"/>
          <a:p>
            <a:pPr eaLnBrk="1" hangingPunct="1"/>
            <a:r>
              <a:rPr lang="zh-CN" altLang="en-US" sz="2400" b="1" dirty="0"/>
              <a:t>若一个向下生长的栈以向量</a:t>
            </a:r>
            <a:r>
              <a:rPr lang="en-US" altLang="zh-CN" sz="2400" b="1" dirty="0"/>
              <a:t>V[1..n]</a:t>
            </a:r>
            <a:r>
              <a:rPr lang="zh-CN" altLang="en-US" sz="2400" b="1" dirty="0"/>
              <a:t>存储，初始栈顶指针</a:t>
            </a:r>
            <a:r>
              <a:rPr lang="en-US" altLang="zh-CN" sz="2400" b="1" dirty="0"/>
              <a:t>top</a:t>
            </a:r>
            <a:r>
              <a:rPr lang="zh-CN" altLang="en-US" sz="2400" b="1" dirty="0"/>
              <a:t>为</a:t>
            </a:r>
            <a:r>
              <a:rPr lang="en-US" altLang="zh-CN" sz="2400" b="1" dirty="0"/>
              <a:t>n+1</a:t>
            </a:r>
            <a:r>
              <a:rPr lang="zh-CN" altLang="en-US" sz="2400" b="1" dirty="0"/>
              <a:t>，则下面</a:t>
            </a:r>
            <a:r>
              <a:rPr lang="en-US" altLang="zh-CN" sz="2400" b="1" dirty="0"/>
              <a:t>x</a:t>
            </a:r>
            <a:r>
              <a:rPr lang="zh-CN" altLang="en-US" sz="2400" b="1" dirty="0"/>
              <a:t>进栈的正确操作是</a:t>
            </a:r>
            <a:r>
              <a:rPr lang="en-US" altLang="zh-CN" sz="2400" b="1" dirty="0"/>
              <a:t>(    )</a:t>
            </a:r>
            <a:r>
              <a:rPr lang="zh-CN" altLang="en-US" sz="2400" b="1" dirty="0"/>
              <a:t>。</a:t>
            </a:r>
            <a:endParaRPr lang="zh-CN" altLang="en-US" sz="2400" b="1" dirty="0"/>
          </a:p>
          <a:p>
            <a:pPr eaLnBrk="1" hangingPunct="1"/>
            <a:r>
              <a:rPr lang="en-US" altLang="zh-CN" sz="2400" b="1" dirty="0"/>
              <a:t>A</a:t>
            </a:r>
            <a:r>
              <a:rPr lang="zh-CN" altLang="en-US" sz="2400" b="1" dirty="0"/>
              <a:t>．</a:t>
            </a:r>
            <a:r>
              <a:rPr lang="en-US" altLang="zh-CN" sz="2400" b="1" dirty="0"/>
              <a:t>top:=top+1;  V [top]:=x            B.  V [top]:=x; top:=top+1    </a:t>
            </a:r>
            <a:endParaRPr lang="en-US" altLang="zh-CN" sz="2400" b="1" dirty="0"/>
          </a:p>
          <a:p>
            <a:pPr eaLnBrk="1" hangingPunct="1"/>
            <a:r>
              <a:rPr lang="en-US" altLang="zh-CN" sz="2400" b="1" dirty="0"/>
              <a:t>C. top:=top-1;  V [top]:=x              D.  V [top]:=x; top:=top-1</a:t>
            </a:r>
            <a:endParaRPr lang="en-US" altLang="zh-CN" sz="2400" b="1" dirty="0"/>
          </a:p>
          <a:p>
            <a:pPr eaLnBrk="1" hangingPunct="1"/>
            <a:endParaRPr lang="en-US" altLang="zh-CN" sz="2400" b="1" dirty="0"/>
          </a:p>
          <a:p>
            <a:pPr eaLnBrk="1" hangingPunct="1"/>
            <a:r>
              <a:rPr lang="en-US" altLang="zh-CN" dirty="0"/>
              <a:t> </a:t>
            </a:r>
            <a:r>
              <a:rPr lang="zh-CN" altLang="en-US" b="1" dirty="0"/>
              <a:t>一个栈的输入序列为</a:t>
            </a:r>
            <a:r>
              <a:rPr lang="en-US" altLang="zh-CN" b="1" dirty="0"/>
              <a:t>123…n</a:t>
            </a:r>
            <a:r>
              <a:rPr lang="zh-CN" altLang="en-US" b="1" dirty="0"/>
              <a:t>，若输出序列的第一个元素是</a:t>
            </a:r>
            <a:r>
              <a:rPr lang="en-US" altLang="zh-CN" b="1" dirty="0"/>
              <a:t>n</a:t>
            </a:r>
            <a:r>
              <a:rPr lang="zh-CN" altLang="en-US" b="1" dirty="0"/>
              <a:t>，输出第</a:t>
            </a:r>
            <a:r>
              <a:rPr lang="en-US" altLang="zh-CN" b="1" dirty="0"/>
              <a:t>i</a:t>
            </a:r>
            <a:r>
              <a:rPr lang="zh-CN" altLang="en-US" b="1" dirty="0"/>
              <a:t>（</a:t>
            </a:r>
            <a:r>
              <a:rPr lang="en-US" altLang="zh-CN" b="1" dirty="0"/>
              <a:t>1&lt;=i&lt;=n</a:t>
            </a:r>
            <a:r>
              <a:rPr lang="zh-CN" altLang="en-US" b="1" dirty="0"/>
              <a:t>）个元素是（    ）。</a:t>
            </a:r>
            <a:endParaRPr lang="zh-CN" altLang="en-US" b="1" dirty="0"/>
          </a:p>
          <a:p>
            <a:pPr eaLnBrk="1" hangingPunct="1"/>
            <a:r>
              <a:rPr lang="en-US" altLang="zh-CN" b="1" dirty="0"/>
              <a:t>A. </a:t>
            </a:r>
            <a:r>
              <a:rPr lang="zh-CN" altLang="en-US" b="1" dirty="0"/>
              <a:t>不确定          </a:t>
            </a:r>
            <a:r>
              <a:rPr lang="en-US" altLang="zh-CN" b="1" dirty="0"/>
              <a:t>B. n-i+1          C.  i           D. n-i</a:t>
            </a:r>
            <a:endParaRPr lang="en-US" altLang="zh-CN" b="1" dirty="0"/>
          </a:p>
        </p:txBody>
      </p:sp>
      <p:sp>
        <p:nvSpPr>
          <p:cNvPr id="243716" name="Text Box 4"/>
          <p:cNvSpPr txBox="1"/>
          <p:nvPr/>
        </p:nvSpPr>
        <p:spPr>
          <a:xfrm>
            <a:off x="6948488" y="692150"/>
            <a:ext cx="503237" cy="457200"/>
          </a:xfrm>
          <a:prstGeom prst="rect">
            <a:avLst/>
          </a:prstGeom>
          <a:solidFill>
            <a:srgbClr val="FFCC00"/>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C</a:t>
            </a:r>
            <a:endParaRPr lang="en-US" altLang="zh-CN" sz="2400" dirty="0"/>
          </a:p>
        </p:txBody>
      </p:sp>
      <p:sp>
        <p:nvSpPr>
          <p:cNvPr id="243717" name="Text Box 5"/>
          <p:cNvSpPr txBox="1"/>
          <p:nvPr/>
        </p:nvSpPr>
        <p:spPr>
          <a:xfrm>
            <a:off x="7235825" y="3284538"/>
            <a:ext cx="503238" cy="457200"/>
          </a:xfrm>
          <a:prstGeom prst="rect">
            <a:avLst/>
          </a:prstGeom>
          <a:solidFill>
            <a:srgbClr val="FFCC00"/>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B</a:t>
            </a:r>
            <a:endParaRPr lang="en-US" altLang="zh-CN" sz="2400" b="1" dirty="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3716"/>
                                        </p:tgtEl>
                                        <p:attrNameLst>
                                          <p:attrName>style.visibility</p:attrName>
                                        </p:attrNameLst>
                                      </p:cBhvr>
                                      <p:to>
                                        <p:strVal val="visible"/>
                                      </p:to>
                                    </p:set>
                                    <p:animEffect transition="in" filter="wipe(left)">
                                      <p:cBhvr>
                                        <p:cTn id="7" dur="1000"/>
                                        <p:tgtEl>
                                          <p:spTgt spid="2437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3717"/>
                                        </p:tgtEl>
                                        <p:attrNameLst>
                                          <p:attrName>style.visibility</p:attrName>
                                        </p:attrNameLst>
                                      </p:cBhvr>
                                      <p:to>
                                        <p:strVal val="visible"/>
                                      </p:to>
                                    </p:set>
                                    <p:animEffect transition="in" filter="wipe(left)">
                                      <p:cBhvr>
                                        <p:cTn id="12" dur="1000"/>
                                        <p:tgtEl>
                                          <p:spTgt spid="243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6" grpId="0" animBg="1"/>
      <p:bldP spid="24371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Text Box 1026"/>
          <p:cNvSpPr txBox="1"/>
          <p:nvPr/>
        </p:nvSpPr>
        <p:spPr>
          <a:xfrm>
            <a:off x="1295400" y="228600"/>
            <a:ext cx="6470650" cy="10064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6000" b="1" dirty="0">
                <a:solidFill>
                  <a:srgbClr val="996633"/>
                </a:solidFill>
                <a:ea typeface="隶书" pitchFamily="49" charset="-122"/>
              </a:rPr>
              <a:t>3.3</a:t>
            </a:r>
            <a:r>
              <a:rPr lang="en-US" altLang="zh-CN" sz="6000" b="1" dirty="0">
                <a:solidFill>
                  <a:srgbClr val="996633"/>
                </a:solidFill>
                <a:latin typeface="隶书" pitchFamily="49" charset="-122"/>
                <a:ea typeface="隶书" pitchFamily="49" charset="-122"/>
              </a:rPr>
              <a:t>  </a:t>
            </a:r>
            <a:r>
              <a:rPr lang="zh-CN" altLang="en-US" sz="6000" b="1" dirty="0">
                <a:solidFill>
                  <a:srgbClr val="996633"/>
                </a:solidFill>
                <a:latin typeface="隶书" pitchFamily="49" charset="-122"/>
                <a:ea typeface="隶书" pitchFamily="49" charset="-122"/>
              </a:rPr>
              <a:t>栈的应用举例</a:t>
            </a:r>
            <a:endParaRPr lang="zh-CN" altLang="en-US" sz="6000" dirty="0">
              <a:solidFill>
                <a:srgbClr val="0000FF"/>
              </a:solidFill>
            </a:endParaRPr>
          </a:p>
        </p:txBody>
      </p:sp>
      <p:sp>
        <p:nvSpPr>
          <p:cNvPr id="96259" name="Text Box 1027">
            <a:hlinkClick r:id="rId1" action="ppaction://hlinksldjump"/>
          </p:cNvPr>
          <p:cNvSpPr txBox="1"/>
          <p:nvPr/>
        </p:nvSpPr>
        <p:spPr>
          <a:xfrm>
            <a:off x="1066800" y="1371600"/>
            <a:ext cx="4268788" cy="762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400" b="1" dirty="0">
                <a:solidFill>
                  <a:srgbClr val="660066"/>
                </a:solidFill>
                <a:ea typeface="楷体_GB2312" pitchFamily="49" charset="-122"/>
              </a:rPr>
              <a:t>例一、 数制转换</a:t>
            </a:r>
            <a:endParaRPr lang="zh-CN" altLang="en-US" sz="4400" b="1" dirty="0">
              <a:ea typeface="楷体_GB2312" pitchFamily="49" charset="-122"/>
            </a:endParaRPr>
          </a:p>
        </p:txBody>
      </p:sp>
      <p:sp>
        <p:nvSpPr>
          <p:cNvPr id="96260" name="Text Box 1028">
            <a:hlinkClick r:id="" action="ppaction://noaction"/>
          </p:cNvPr>
          <p:cNvSpPr txBox="1"/>
          <p:nvPr/>
        </p:nvSpPr>
        <p:spPr>
          <a:xfrm>
            <a:off x="1042988" y="2622550"/>
            <a:ext cx="5353050" cy="21018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400" b="1" dirty="0">
                <a:solidFill>
                  <a:srgbClr val="660066"/>
                </a:solidFill>
                <a:ea typeface="楷体_GB2312" pitchFamily="49" charset="-122"/>
              </a:rPr>
              <a:t>例二、 括号匹配问题</a:t>
            </a:r>
            <a:endParaRPr lang="zh-CN" altLang="en-US" sz="4400" b="1" dirty="0">
              <a:solidFill>
                <a:srgbClr val="660066"/>
              </a:solidFill>
              <a:ea typeface="楷体_GB2312" pitchFamily="49" charset="-122"/>
            </a:endParaRPr>
          </a:p>
          <a:p>
            <a:pPr marL="0" lvl="0" indent="0" eaLnBrk="1" hangingPunct="1">
              <a:spcBef>
                <a:spcPct val="0"/>
              </a:spcBef>
              <a:buNone/>
            </a:pPr>
            <a:endParaRPr lang="zh-CN" altLang="en-US" sz="4400" b="1" dirty="0">
              <a:solidFill>
                <a:srgbClr val="660066"/>
              </a:solidFill>
              <a:ea typeface="楷体_GB2312" pitchFamily="49" charset="-122"/>
            </a:endParaRPr>
          </a:p>
          <a:p>
            <a:pPr marL="0" lvl="0" indent="0" eaLnBrk="1" hangingPunct="1">
              <a:spcBef>
                <a:spcPct val="0"/>
              </a:spcBef>
              <a:buNone/>
            </a:pPr>
            <a:r>
              <a:rPr lang="zh-CN" altLang="en-US" sz="4400" b="1" dirty="0">
                <a:solidFill>
                  <a:srgbClr val="660066"/>
                </a:solidFill>
                <a:ea typeface="楷体_GB2312" pitchFamily="49" charset="-122"/>
              </a:rPr>
              <a:t>例三      表达式求值</a:t>
            </a:r>
            <a:endParaRPr lang="zh-CN" altLang="en-US" sz="4400" b="1" dirty="0">
              <a:solidFill>
                <a:srgbClr val="660066"/>
              </a:solidFill>
              <a:ea typeface="楷体_GB2312" pitchFamily="49" charset="-122"/>
            </a:endParaRPr>
          </a:p>
        </p:txBody>
      </p:sp>
      <p:sp>
        <p:nvSpPr>
          <p:cNvPr id="96267" name="AutoShape 1035">
            <a:hlinkClick r:id="rId2" action="ppaction://hlinksldjump" highlightClick="1"/>
          </p:cNvPr>
          <p:cNvSpPr>
            <a:spLocks noChangeArrowheads="1"/>
          </p:cNvSpPr>
          <p:nvPr/>
        </p:nvSpPr>
        <p:spPr bwMode="auto">
          <a:xfrm>
            <a:off x="8305800" y="6248400"/>
            <a:ext cx="533400" cy="381000"/>
          </a:xfrm>
          <a:prstGeom prst="actionButtonBeginning">
            <a:avLst/>
          </a:prstGeom>
          <a:solidFill>
            <a:schemeClr val="bg2"/>
          </a:solidFill>
          <a:ln w="9525">
            <a:noFill/>
            <a:miter lim="800000"/>
          </a:ln>
          <a:effectLst>
            <a:prstShdw prst="shdw17" dist="17961" dir="2700000">
              <a:schemeClr val="bg2">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6259"/>
                                        </p:tgtEl>
                                        <p:attrNameLst>
                                          <p:attrName>style.visibility</p:attrName>
                                        </p:attrNameLst>
                                      </p:cBhvr>
                                      <p:to>
                                        <p:strVal val="visible"/>
                                      </p:to>
                                    </p:set>
                                    <p:animEffect transition="in" filter="box(out)">
                                      <p:cBhvr>
                                        <p:cTn id="7" dur="500"/>
                                        <p:tgtEl>
                                          <p:spTgt spid="9625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6260"/>
                                        </p:tgtEl>
                                        <p:attrNameLst>
                                          <p:attrName>style.visibility</p:attrName>
                                        </p:attrNameLst>
                                      </p:cBhvr>
                                      <p:to>
                                        <p:strVal val="visible"/>
                                      </p:to>
                                    </p:set>
                                    <p:animEffect transition="in" filter="box(out)">
                                      <p:cBhvr>
                                        <p:cTn id="12" dur="500"/>
                                        <p:tgtEl>
                                          <p:spTgt spid="96260"/>
                                        </p:tgtEl>
                                      </p:cBhvr>
                                    </p:animEffect>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96267"/>
                                        </p:tgtEl>
                                        <p:attrNameLst>
                                          <p:attrName>style.visibility</p:attrName>
                                        </p:attrNameLst>
                                      </p:cBhvr>
                                      <p:to>
                                        <p:strVal val="visible"/>
                                      </p:to>
                                    </p:set>
                                    <p:anim calcmode="lin" valueType="num">
                                      <p:cBhvr additive="base">
                                        <p:cTn id="16" dur="500" fill="hold"/>
                                        <p:tgtEl>
                                          <p:spTgt spid="96267"/>
                                        </p:tgtEl>
                                        <p:attrNameLst>
                                          <p:attrName>ppt_x</p:attrName>
                                        </p:attrNameLst>
                                      </p:cBhvr>
                                      <p:tavLst>
                                        <p:tav tm="0">
                                          <p:val>
                                            <p:strVal val="0-#ppt_w/2"/>
                                          </p:val>
                                        </p:tav>
                                        <p:tav tm="100000">
                                          <p:val>
                                            <p:strVal val="#ppt_x"/>
                                          </p:val>
                                        </p:tav>
                                      </p:tavLst>
                                    </p:anim>
                                    <p:anim calcmode="lin" valueType="num">
                                      <p:cBhvr additive="base">
                                        <p:cTn id="17" dur="500" fill="hold"/>
                                        <p:tgtEl>
                                          <p:spTgt spid="962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p:bldP spid="96260" grpId="0"/>
      <p:bldP spid="9626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p:cNvSpPr>
          <p:nvPr>
            <p:ph type="title"/>
          </p:nvPr>
        </p:nvSpPr>
        <p:spPr>
          <a:xfrm>
            <a:off x="304800" y="2514600"/>
            <a:ext cx="7772400" cy="1143000"/>
          </a:xfrm>
          <a:ln/>
        </p:spPr>
        <p:txBody>
          <a:bodyPr vert="horz" wrap="square" lIns="91440" tIns="45720" rIns="91440" bIns="45720" anchor="ctr"/>
          <a:p>
            <a:pPr eaLnBrk="1" hangingPunct="1">
              <a:lnSpc>
                <a:spcPct val="150000"/>
              </a:lnSpc>
            </a:pPr>
            <a:r>
              <a:rPr lang="en-US" altLang="zh-CN" dirty="0">
                <a:solidFill>
                  <a:schemeClr val="tx1"/>
                </a:solidFill>
                <a:ea typeface="楷体_GB2312" pitchFamily="49" charset="-122"/>
              </a:rPr>
              <a:t>  </a:t>
            </a:r>
            <a:r>
              <a:rPr lang="zh-CN" altLang="en-US" sz="5400" b="1" dirty="0">
                <a:solidFill>
                  <a:srgbClr val="FF5050"/>
                </a:solidFill>
                <a:ea typeface="楷体_GB2312" pitchFamily="49" charset="-122"/>
              </a:rPr>
              <a:t>例一、 数制转换</a:t>
            </a:r>
            <a:br>
              <a:rPr lang="zh-CN" altLang="en-US" sz="5400" b="1" dirty="0">
                <a:solidFill>
                  <a:schemeClr val="tx1"/>
                </a:solidFill>
                <a:ea typeface="楷体_GB2312" pitchFamily="49" charset="-122"/>
              </a:rPr>
            </a:br>
            <a:br>
              <a:rPr lang="zh-CN" altLang="en-US" sz="3200" dirty="0">
                <a:solidFill>
                  <a:schemeClr val="tx1"/>
                </a:solidFill>
                <a:ea typeface="楷体_GB2312" pitchFamily="49" charset="-122"/>
              </a:rPr>
            </a:br>
            <a:r>
              <a:rPr lang="zh-CN" altLang="en-US" sz="3200" dirty="0">
                <a:solidFill>
                  <a:schemeClr val="tx1"/>
                </a:solidFill>
                <a:ea typeface="楷体_GB2312" pitchFamily="49" charset="-122"/>
              </a:rPr>
              <a:t>  </a:t>
            </a:r>
            <a:r>
              <a:rPr lang="zh-CN" altLang="en-US" dirty="0">
                <a:solidFill>
                  <a:schemeClr val="tx1"/>
                </a:solidFill>
                <a:ea typeface="楷体_GB2312" pitchFamily="49" charset="-122"/>
              </a:rPr>
              <a:t>算法基于原理：</a:t>
            </a:r>
            <a:br>
              <a:rPr lang="zh-CN" altLang="en-US" dirty="0">
                <a:solidFill>
                  <a:schemeClr val="tx1"/>
                </a:solidFill>
                <a:ea typeface="楷体_GB2312" pitchFamily="49" charset="-122"/>
              </a:rPr>
            </a:br>
            <a:r>
              <a:rPr lang="zh-CN" altLang="en-US" b="1" dirty="0">
                <a:solidFill>
                  <a:srgbClr val="FF0000"/>
                </a:solidFill>
                <a:ea typeface="楷体_GB2312" pitchFamily="49" charset="-122"/>
              </a:rPr>
              <a:t>     </a:t>
            </a:r>
            <a:r>
              <a:rPr lang="en-US" altLang="zh-CN" b="1" dirty="0">
                <a:solidFill>
                  <a:srgbClr val="FF0000"/>
                </a:solidFill>
                <a:ea typeface="楷体_GB2312" pitchFamily="49" charset="-122"/>
              </a:rPr>
              <a:t>N = (N div d)×d + N mod d  </a:t>
            </a:r>
            <a:br>
              <a:rPr lang="en-US" altLang="zh-CN" dirty="0">
                <a:solidFill>
                  <a:schemeClr val="tx1"/>
                </a:solidFill>
                <a:ea typeface="楷体_GB2312" pitchFamily="49" charset="-122"/>
              </a:rPr>
            </a:br>
            <a:endParaRPr lang="en-US" altLang="zh-CN" dirty="0">
              <a:solidFill>
                <a:schemeClr val="tx1"/>
              </a:solidFill>
              <a:ea typeface="楷体_GB2312" pitchFamily="49" charset="-122"/>
            </a:endParaRPr>
          </a:p>
        </p:txBody>
      </p:sp>
    </p:spTree>
  </p:cSld>
  <p:clrMapOvr>
    <a:masterClrMapping/>
  </p:clrMapOvr>
  <p:transition>
    <p:pull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p:cNvSpPr>
          <p:nvPr>
            <p:ph type="title"/>
          </p:nvPr>
        </p:nvSpPr>
        <p:spPr>
          <a:xfrm>
            <a:off x="0" y="2362200"/>
            <a:ext cx="7772400" cy="1143000"/>
          </a:xfrm>
          <a:ln/>
        </p:spPr>
        <p:txBody>
          <a:bodyPr vert="horz" wrap="square" lIns="91440" tIns="45720" rIns="91440" bIns="45720" anchor="ctr"/>
          <a:p>
            <a:pPr eaLnBrk="1" hangingPunct="1"/>
            <a:br>
              <a:rPr lang="en-US" altLang="zh-CN" dirty="0">
                <a:solidFill>
                  <a:schemeClr val="tx1"/>
                </a:solidFill>
                <a:ea typeface="楷体_GB2312" pitchFamily="49" charset="-122"/>
              </a:rPr>
            </a:br>
            <a:r>
              <a:rPr lang="zh-CN" altLang="en-US" b="1" dirty="0">
                <a:solidFill>
                  <a:schemeClr val="tx1"/>
                </a:solidFill>
                <a:ea typeface="楷体_GB2312" pitchFamily="49" charset="-122"/>
              </a:rPr>
              <a:t>例如：</a:t>
            </a:r>
            <a:r>
              <a:rPr lang="zh-CN" altLang="en-US" dirty="0">
                <a:solidFill>
                  <a:schemeClr val="tx1"/>
                </a:solidFill>
                <a:ea typeface="楷体_GB2312" pitchFamily="49" charset="-122"/>
              </a:rPr>
              <a:t>（</a:t>
            </a:r>
            <a:r>
              <a:rPr lang="en-US" altLang="zh-CN" dirty="0">
                <a:solidFill>
                  <a:schemeClr val="tx1"/>
                </a:solidFill>
                <a:ea typeface="楷体_GB2312" pitchFamily="49" charset="-122"/>
              </a:rPr>
              <a:t>1348)</a:t>
            </a:r>
            <a:r>
              <a:rPr lang="en-US" altLang="zh-CN" baseline="-25000" dirty="0">
                <a:solidFill>
                  <a:schemeClr val="tx1"/>
                </a:solidFill>
                <a:ea typeface="楷体_GB2312" pitchFamily="49" charset="-122"/>
              </a:rPr>
              <a:t>10</a:t>
            </a:r>
            <a:r>
              <a:rPr lang="en-US" altLang="zh-CN" dirty="0">
                <a:solidFill>
                  <a:schemeClr val="tx1"/>
                </a:solidFill>
                <a:ea typeface="楷体_GB2312" pitchFamily="49" charset="-122"/>
              </a:rPr>
              <a:t> = (2504)</a:t>
            </a:r>
            <a:r>
              <a:rPr lang="en-US" altLang="zh-CN" baseline="-25000" dirty="0">
                <a:solidFill>
                  <a:schemeClr val="tx1"/>
                </a:solidFill>
                <a:ea typeface="楷体_GB2312" pitchFamily="49" charset="-122"/>
              </a:rPr>
              <a:t>8</a:t>
            </a:r>
            <a:r>
              <a:rPr lang="en-US" altLang="zh-CN" dirty="0">
                <a:solidFill>
                  <a:schemeClr val="tx1"/>
                </a:solidFill>
                <a:ea typeface="楷体_GB2312" pitchFamily="49" charset="-122"/>
              </a:rPr>
              <a:t> </a:t>
            </a:r>
            <a:r>
              <a:rPr lang="zh-CN" altLang="en-US" dirty="0">
                <a:solidFill>
                  <a:schemeClr val="tx1"/>
                </a:solidFill>
                <a:ea typeface="楷体_GB2312" pitchFamily="49" charset="-122"/>
              </a:rPr>
              <a:t>，其运算过程如下：</a:t>
            </a:r>
            <a:br>
              <a:rPr lang="zh-CN" altLang="en-US" dirty="0">
                <a:solidFill>
                  <a:schemeClr val="tx1"/>
                </a:solidFill>
                <a:ea typeface="楷体_GB2312" pitchFamily="49" charset="-122"/>
              </a:rPr>
            </a:br>
            <a:br>
              <a:rPr lang="zh-CN" altLang="en-US" dirty="0">
                <a:solidFill>
                  <a:schemeClr val="tx1"/>
                </a:solidFill>
                <a:ea typeface="楷体_GB2312" pitchFamily="49" charset="-122"/>
              </a:rPr>
            </a:br>
            <a:r>
              <a:rPr lang="zh-CN" altLang="en-US" dirty="0">
                <a:solidFill>
                  <a:schemeClr val="tx1"/>
                </a:solidFill>
                <a:ea typeface="楷体_GB2312" pitchFamily="49" charset="-122"/>
              </a:rPr>
              <a:t>         </a:t>
            </a:r>
            <a:r>
              <a:rPr lang="en-US" altLang="zh-CN" b="1" dirty="0">
                <a:solidFill>
                  <a:srgbClr val="996633"/>
                </a:solidFill>
                <a:ea typeface="楷体_GB2312" pitchFamily="49" charset="-122"/>
              </a:rPr>
              <a:t>N     N div 8    N mod 8</a:t>
            </a:r>
            <a:br>
              <a:rPr lang="en-US" altLang="zh-CN" dirty="0">
                <a:solidFill>
                  <a:srgbClr val="0000FF"/>
                </a:solidFill>
                <a:ea typeface="楷体_GB2312" pitchFamily="49" charset="-122"/>
              </a:rPr>
            </a:br>
            <a:r>
              <a:rPr lang="en-US" altLang="zh-CN" dirty="0">
                <a:solidFill>
                  <a:schemeClr val="tx1"/>
                </a:solidFill>
                <a:ea typeface="楷体_GB2312" pitchFamily="49" charset="-122"/>
              </a:rPr>
              <a:t>1348      168         4</a:t>
            </a:r>
            <a:br>
              <a:rPr lang="en-US" altLang="zh-CN" dirty="0">
                <a:solidFill>
                  <a:schemeClr val="tx1"/>
                </a:solidFill>
                <a:ea typeface="楷体_GB2312" pitchFamily="49" charset="-122"/>
              </a:rPr>
            </a:br>
            <a:r>
              <a:rPr lang="en-US" altLang="zh-CN" dirty="0">
                <a:solidFill>
                  <a:schemeClr val="tx1"/>
                </a:solidFill>
                <a:ea typeface="楷体_GB2312" pitchFamily="49" charset="-122"/>
              </a:rPr>
              <a:t>   168        21         0</a:t>
            </a:r>
            <a:br>
              <a:rPr lang="en-US" altLang="zh-CN" dirty="0">
                <a:solidFill>
                  <a:schemeClr val="tx1"/>
                </a:solidFill>
                <a:ea typeface="楷体_GB2312" pitchFamily="49" charset="-122"/>
              </a:rPr>
            </a:br>
            <a:r>
              <a:rPr lang="en-US" altLang="zh-CN" dirty="0">
                <a:solidFill>
                  <a:schemeClr val="tx1"/>
                </a:solidFill>
                <a:ea typeface="楷体_GB2312" pitchFamily="49" charset="-122"/>
              </a:rPr>
              <a:t>      21         2         5</a:t>
            </a:r>
            <a:br>
              <a:rPr lang="en-US" altLang="zh-CN" dirty="0">
                <a:solidFill>
                  <a:schemeClr val="tx1"/>
                </a:solidFill>
                <a:ea typeface="楷体_GB2312" pitchFamily="49" charset="-122"/>
              </a:rPr>
            </a:br>
            <a:r>
              <a:rPr lang="en-US" altLang="zh-CN" dirty="0">
                <a:solidFill>
                  <a:schemeClr val="tx1"/>
                </a:solidFill>
                <a:ea typeface="楷体_GB2312" pitchFamily="49" charset="-122"/>
              </a:rPr>
              <a:t>       2          0         2</a:t>
            </a:r>
            <a:endParaRPr lang="en-US" altLang="zh-CN" dirty="0">
              <a:solidFill>
                <a:schemeClr val="tx1"/>
              </a:solidFill>
              <a:ea typeface="楷体_GB2312" pitchFamily="49" charset="-122"/>
            </a:endParaRPr>
          </a:p>
        </p:txBody>
      </p:sp>
      <p:sp>
        <p:nvSpPr>
          <p:cNvPr id="17413" name="Line 5"/>
          <p:cNvSpPr/>
          <p:nvPr/>
        </p:nvSpPr>
        <p:spPr>
          <a:xfrm>
            <a:off x="1447800" y="2895600"/>
            <a:ext cx="0" cy="2819400"/>
          </a:xfrm>
          <a:prstGeom prst="line">
            <a:avLst/>
          </a:prstGeom>
          <a:ln w="28575" cap="flat" cmpd="sng">
            <a:solidFill>
              <a:srgbClr val="A50021"/>
            </a:solidFill>
            <a:prstDash val="solid"/>
            <a:headEnd type="none" w="med" len="med"/>
            <a:tailEnd type="triangle" w="lg" len="lg"/>
          </a:ln>
        </p:spPr>
      </p:sp>
      <p:sp>
        <p:nvSpPr>
          <p:cNvPr id="17414" name="Line 6"/>
          <p:cNvSpPr/>
          <p:nvPr/>
        </p:nvSpPr>
        <p:spPr>
          <a:xfrm flipV="1">
            <a:off x="7696200" y="2819400"/>
            <a:ext cx="0" cy="3124200"/>
          </a:xfrm>
          <a:prstGeom prst="line">
            <a:avLst/>
          </a:prstGeom>
          <a:ln w="28575" cap="flat" cmpd="sng">
            <a:solidFill>
              <a:srgbClr val="A50021"/>
            </a:solidFill>
            <a:prstDash val="solid"/>
            <a:headEnd type="none" w="med" len="med"/>
            <a:tailEnd type="triangle" w="lg" len="lg"/>
          </a:ln>
        </p:spPr>
      </p:sp>
      <p:sp>
        <p:nvSpPr>
          <p:cNvPr id="17416" name="Text Box 8"/>
          <p:cNvSpPr txBox="1"/>
          <p:nvPr/>
        </p:nvSpPr>
        <p:spPr>
          <a:xfrm>
            <a:off x="654050" y="3209925"/>
            <a:ext cx="793750" cy="2143125"/>
          </a:xfrm>
          <a:prstGeom prst="rect">
            <a:avLst/>
          </a:prstGeom>
          <a:noFill/>
          <a:ln w="9525">
            <a:noFill/>
          </a:ln>
        </p:spPr>
        <p:txBody>
          <a:bodyPr vert="eaVert"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solidFill>
                  <a:srgbClr val="FF0000"/>
                </a:solidFill>
                <a:ea typeface="楷体_GB2312" pitchFamily="49" charset="-122"/>
              </a:rPr>
              <a:t>计算顺序</a:t>
            </a:r>
            <a:endParaRPr lang="zh-CN" altLang="en-US" sz="2400" b="1" dirty="0">
              <a:solidFill>
                <a:srgbClr val="FF0000"/>
              </a:solidFill>
            </a:endParaRPr>
          </a:p>
        </p:txBody>
      </p:sp>
      <p:sp>
        <p:nvSpPr>
          <p:cNvPr id="17417" name="Text Box 9"/>
          <p:cNvSpPr txBox="1"/>
          <p:nvPr/>
        </p:nvSpPr>
        <p:spPr>
          <a:xfrm>
            <a:off x="7747000" y="3230563"/>
            <a:ext cx="793750" cy="2143125"/>
          </a:xfrm>
          <a:prstGeom prst="rect">
            <a:avLst/>
          </a:prstGeom>
          <a:noFill/>
          <a:ln w="9525">
            <a:noFill/>
          </a:ln>
        </p:spPr>
        <p:txBody>
          <a:bodyPr vert="eaVert"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solidFill>
                  <a:srgbClr val="FF0000"/>
                </a:solidFill>
                <a:ea typeface="楷体_GB2312" pitchFamily="49" charset="-122"/>
              </a:rPr>
              <a:t>输出顺序</a:t>
            </a:r>
            <a:endParaRPr lang="zh-CN" altLang="en-US" sz="4000" b="1" dirty="0">
              <a:solidFill>
                <a:srgbClr val="FF0000"/>
              </a:solidFill>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7413"/>
                                        </p:tgtEl>
                                        <p:attrNameLst>
                                          <p:attrName>style.visibility</p:attrName>
                                        </p:attrNameLst>
                                      </p:cBhvr>
                                      <p:to>
                                        <p:strVal val="visible"/>
                                      </p:to>
                                    </p:set>
                                    <p:animEffect transition="in" filter="slide(fromTop)">
                                      <p:cBhvr>
                                        <p:cTn id="7" dur="500"/>
                                        <p:tgtEl>
                                          <p:spTgt spid="1741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74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17414"/>
                                        </p:tgtEl>
                                        <p:attrNameLst>
                                          <p:attrName>style.visibility</p:attrName>
                                        </p:attrNameLst>
                                      </p:cBhvr>
                                      <p:to>
                                        <p:strVal val="visible"/>
                                      </p:to>
                                    </p:set>
                                    <p:animEffect transition="in" filter="slide(fromBottom)">
                                      <p:cBhvr>
                                        <p:cTn id="15" dur="500"/>
                                        <p:tgtEl>
                                          <p:spTgt spid="17414"/>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174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6" grpId="0"/>
      <p:bldP spid="174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4"/>
          <p:cNvGrpSpPr/>
          <p:nvPr/>
        </p:nvGrpSpPr>
        <p:grpSpPr>
          <a:xfrm>
            <a:off x="3203575" y="569913"/>
            <a:ext cx="3744913" cy="4946650"/>
            <a:chOff x="4032" y="1296"/>
            <a:chExt cx="1584" cy="2890"/>
          </a:xfrm>
        </p:grpSpPr>
        <p:sp>
          <p:nvSpPr>
            <p:cNvPr id="35848" name="Rectangle 25"/>
            <p:cNvSpPr/>
            <p:nvPr/>
          </p:nvSpPr>
          <p:spPr>
            <a:xfrm>
              <a:off x="4032" y="3178"/>
              <a:ext cx="720" cy="1008"/>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35849" name="Rectangle 26"/>
            <p:cNvSpPr/>
            <p:nvPr/>
          </p:nvSpPr>
          <p:spPr>
            <a:xfrm>
              <a:off x="4032" y="3514"/>
              <a:ext cx="720" cy="336"/>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35850" name="Rectangle 27"/>
            <p:cNvSpPr/>
            <p:nvPr/>
          </p:nvSpPr>
          <p:spPr>
            <a:xfrm>
              <a:off x="4080" y="3133"/>
              <a:ext cx="489" cy="339"/>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dirty="0"/>
                <a:t>*base</a:t>
              </a:r>
              <a:endParaRPr lang="en-US" altLang="zh-CN" b="1" dirty="0"/>
            </a:p>
          </p:txBody>
        </p:sp>
        <p:sp>
          <p:nvSpPr>
            <p:cNvPr id="35851" name="Rectangle 28"/>
            <p:cNvSpPr/>
            <p:nvPr/>
          </p:nvSpPr>
          <p:spPr>
            <a:xfrm>
              <a:off x="4128" y="3469"/>
              <a:ext cx="402" cy="339"/>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dirty="0"/>
                <a:t>*top</a:t>
              </a:r>
              <a:endParaRPr lang="en-US" altLang="zh-CN" b="1" dirty="0"/>
            </a:p>
          </p:txBody>
        </p:sp>
        <p:sp>
          <p:nvSpPr>
            <p:cNvPr id="35852" name="Rectangle 29"/>
            <p:cNvSpPr/>
            <p:nvPr/>
          </p:nvSpPr>
          <p:spPr>
            <a:xfrm>
              <a:off x="4032" y="3805"/>
              <a:ext cx="728" cy="3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dirty="0"/>
                <a:t>stacksize</a:t>
              </a:r>
              <a:endParaRPr lang="en-US" altLang="zh-CN" b="1" dirty="0"/>
            </a:p>
          </p:txBody>
        </p:sp>
        <p:cxnSp>
          <p:nvCxnSpPr>
            <p:cNvPr id="35853" name="AutoShape 30"/>
            <p:cNvCxnSpPr>
              <a:stCxn id="35848" idx="0"/>
              <a:endCxn id="35856" idx="0"/>
            </p:cNvCxnSpPr>
            <p:nvPr/>
          </p:nvCxnSpPr>
          <p:spPr>
            <a:xfrm rot="5400000" flipV="1">
              <a:off x="4504" y="3065"/>
              <a:ext cx="661" cy="886"/>
            </a:xfrm>
            <a:prstGeom prst="bentConnector4">
              <a:avLst>
                <a:gd name="adj1" fmla="val -21787"/>
                <a:gd name="adj2" fmla="val 82843"/>
              </a:avLst>
            </a:prstGeom>
            <a:ln w="9525" cap="flat" cmpd="sng">
              <a:solidFill>
                <a:schemeClr val="tx1"/>
              </a:solidFill>
              <a:prstDash val="solid"/>
              <a:miter/>
              <a:headEnd type="none" w="med" len="med"/>
              <a:tailEnd type="triangle" w="med" len="med"/>
            </a:ln>
          </p:spPr>
        </p:cxnSp>
        <p:grpSp>
          <p:nvGrpSpPr>
            <p:cNvPr id="35854" name="Group 31"/>
            <p:cNvGrpSpPr/>
            <p:nvPr/>
          </p:nvGrpSpPr>
          <p:grpSpPr>
            <a:xfrm rot="-5400000">
              <a:off x="4176" y="2400"/>
              <a:ext cx="2544" cy="336"/>
              <a:chOff x="4416" y="3418"/>
              <a:chExt cx="2544" cy="336"/>
            </a:xfrm>
          </p:grpSpPr>
          <p:sp>
            <p:nvSpPr>
              <p:cNvPr id="35856" name="Line 32"/>
              <p:cNvSpPr/>
              <p:nvPr/>
            </p:nvSpPr>
            <p:spPr>
              <a:xfrm>
                <a:off x="4416" y="3418"/>
                <a:ext cx="2544" cy="0"/>
              </a:xfrm>
              <a:prstGeom prst="line">
                <a:avLst/>
              </a:prstGeom>
              <a:ln w="9525" cap="flat" cmpd="sng">
                <a:solidFill>
                  <a:schemeClr val="tx1"/>
                </a:solidFill>
                <a:prstDash val="solid"/>
                <a:headEnd type="none" w="med" len="med"/>
                <a:tailEnd type="none" w="med" len="med"/>
              </a:ln>
            </p:spPr>
          </p:sp>
          <p:sp>
            <p:nvSpPr>
              <p:cNvPr id="35857" name="Line 33"/>
              <p:cNvSpPr/>
              <p:nvPr/>
            </p:nvSpPr>
            <p:spPr>
              <a:xfrm>
                <a:off x="4416" y="3754"/>
                <a:ext cx="2544" cy="0"/>
              </a:xfrm>
              <a:prstGeom prst="line">
                <a:avLst/>
              </a:prstGeom>
              <a:ln w="9525" cap="flat" cmpd="sng">
                <a:solidFill>
                  <a:schemeClr val="tx1"/>
                </a:solidFill>
                <a:prstDash val="solid"/>
                <a:headEnd type="none" w="med" len="med"/>
                <a:tailEnd type="none" w="med" len="med"/>
              </a:ln>
            </p:spPr>
          </p:sp>
          <p:sp>
            <p:nvSpPr>
              <p:cNvPr id="35858" name="Line 34"/>
              <p:cNvSpPr/>
              <p:nvPr/>
            </p:nvSpPr>
            <p:spPr>
              <a:xfrm>
                <a:off x="4416" y="3418"/>
                <a:ext cx="0" cy="336"/>
              </a:xfrm>
              <a:prstGeom prst="line">
                <a:avLst/>
              </a:prstGeom>
              <a:ln w="9525" cap="flat" cmpd="sng">
                <a:solidFill>
                  <a:schemeClr val="tx1"/>
                </a:solidFill>
                <a:prstDash val="solid"/>
                <a:headEnd type="none" w="med" len="med"/>
                <a:tailEnd type="none" w="med" len="med"/>
              </a:ln>
            </p:spPr>
          </p:sp>
          <p:sp>
            <p:nvSpPr>
              <p:cNvPr id="35859" name="Line 35"/>
              <p:cNvSpPr/>
              <p:nvPr/>
            </p:nvSpPr>
            <p:spPr>
              <a:xfrm>
                <a:off x="4752" y="3418"/>
                <a:ext cx="0" cy="336"/>
              </a:xfrm>
              <a:prstGeom prst="line">
                <a:avLst/>
              </a:prstGeom>
              <a:ln w="9525" cap="flat" cmpd="sng">
                <a:solidFill>
                  <a:schemeClr val="tx1"/>
                </a:solidFill>
                <a:prstDash val="solid"/>
                <a:headEnd type="none" w="med" len="med"/>
                <a:tailEnd type="none" w="med" len="med"/>
              </a:ln>
            </p:spPr>
          </p:sp>
          <p:sp>
            <p:nvSpPr>
              <p:cNvPr id="35860" name="Line 36"/>
              <p:cNvSpPr/>
              <p:nvPr/>
            </p:nvSpPr>
            <p:spPr>
              <a:xfrm>
                <a:off x="5952" y="3418"/>
                <a:ext cx="0" cy="336"/>
              </a:xfrm>
              <a:prstGeom prst="line">
                <a:avLst/>
              </a:prstGeom>
              <a:ln w="9525" cap="flat" cmpd="sng">
                <a:solidFill>
                  <a:schemeClr val="tx1"/>
                </a:solidFill>
                <a:prstDash val="solid"/>
                <a:headEnd type="none" w="med" len="med"/>
                <a:tailEnd type="none" w="med" len="med"/>
              </a:ln>
            </p:spPr>
          </p:sp>
          <p:sp>
            <p:nvSpPr>
              <p:cNvPr id="35861" name="Line 37"/>
              <p:cNvSpPr/>
              <p:nvPr/>
            </p:nvSpPr>
            <p:spPr>
              <a:xfrm>
                <a:off x="5088" y="3418"/>
                <a:ext cx="0" cy="336"/>
              </a:xfrm>
              <a:prstGeom prst="line">
                <a:avLst/>
              </a:prstGeom>
              <a:ln w="9525" cap="flat" cmpd="sng">
                <a:solidFill>
                  <a:schemeClr val="tx1"/>
                </a:solidFill>
                <a:prstDash val="solid"/>
                <a:headEnd type="none" w="med" len="med"/>
                <a:tailEnd type="none" w="med" len="med"/>
              </a:ln>
            </p:spPr>
          </p:sp>
          <p:sp>
            <p:nvSpPr>
              <p:cNvPr id="35862" name="Line 38"/>
              <p:cNvSpPr/>
              <p:nvPr/>
            </p:nvSpPr>
            <p:spPr>
              <a:xfrm>
                <a:off x="5424" y="3418"/>
                <a:ext cx="0" cy="336"/>
              </a:xfrm>
              <a:prstGeom prst="line">
                <a:avLst/>
              </a:prstGeom>
              <a:ln w="9525" cap="flat" cmpd="sng">
                <a:solidFill>
                  <a:schemeClr val="tx1"/>
                </a:solidFill>
                <a:prstDash val="solid"/>
                <a:headEnd type="none" w="med" len="med"/>
                <a:tailEnd type="none" w="med" len="med"/>
              </a:ln>
            </p:spPr>
          </p:sp>
          <p:sp>
            <p:nvSpPr>
              <p:cNvPr id="35863" name="Line 39"/>
              <p:cNvSpPr/>
              <p:nvPr/>
            </p:nvSpPr>
            <p:spPr>
              <a:xfrm>
                <a:off x="6624" y="3418"/>
                <a:ext cx="0" cy="336"/>
              </a:xfrm>
              <a:prstGeom prst="line">
                <a:avLst/>
              </a:prstGeom>
              <a:ln w="9525" cap="flat" cmpd="sng">
                <a:solidFill>
                  <a:schemeClr val="tx1"/>
                </a:solidFill>
                <a:prstDash val="solid"/>
                <a:headEnd type="none" w="med" len="med"/>
                <a:tailEnd type="none" w="med" len="med"/>
              </a:ln>
            </p:spPr>
          </p:sp>
          <p:sp>
            <p:nvSpPr>
              <p:cNvPr id="35864" name="Rectangle 40"/>
              <p:cNvSpPr/>
              <p:nvPr/>
            </p:nvSpPr>
            <p:spPr>
              <a:xfrm>
                <a:off x="5952" y="3418"/>
                <a:ext cx="336" cy="336"/>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35865" name="Line 41"/>
              <p:cNvSpPr/>
              <p:nvPr/>
            </p:nvSpPr>
            <p:spPr>
              <a:xfrm>
                <a:off x="6960" y="3418"/>
                <a:ext cx="0" cy="336"/>
              </a:xfrm>
              <a:prstGeom prst="line">
                <a:avLst/>
              </a:prstGeom>
              <a:ln w="9525" cap="flat" cmpd="sng">
                <a:solidFill>
                  <a:schemeClr val="tx1"/>
                </a:solidFill>
                <a:prstDash val="solid"/>
                <a:headEnd type="none" w="med" len="med"/>
                <a:tailEnd type="none" w="med" len="med"/>
              </a:ln>
            </p:spPr>
          </p:sp>
          <p:sp>
            <p:nvSpPr>
              <p:cNvPr id="35866" name="Rectangle 42"/>
              <p:cNvSpPr/>
              <p:nvPr/>
            </p:nvSpPr>
            <p:spPr>
              <a:xfrm>
                <a:off x="6288" y="3418"/>
                <a:ext cx="336" cy="336"/>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cxnSp>
          <p:nvCxnSpPr>
            <p:cNvPr id="35855" name="AutoShape 43"/>
            <p:cNvCxnSpPr>
              <a:stCxn id="35849" idx="3"/>
              <a:endCxn id="35864" idx="0"/>
            </p:cNvCxnSpPr>
            <p:nvPr/>
          </p:nvCxnSpPr>
          <p:spPr>
            <a:xfrm flipV="1">
              <a:off x="4752" y="2134"/>
              <a:ext cx="526" cy="1548"/>
            </a:xfrm>
            <a:prstGeom prst="bentConnector3">
              <a:avLst>
                <a:gd name="adj1" fmla="val 36880"/>
              </a:avLst>
            </a:prstGeom>
            <a:ln w="9525" cap="flat" cmpd="sng">
              <a:solidFill>
                <a:schemeClr val="tx1"/>
              </a:solidFill>
              <a:prstDash val="solid"/>
              <a:miter/>
              <a:headEnd type="none" w="med" len="med"/>
              <a:tailEnd type="triangle" w="med" len="med"/>
            </a:ln>
          </p:spPr>
        </p:cxnSp>
      </p:grpSp>
      <p:sp>
        <p:nvSpPr>
          <p:cNvPr id="158764" name="Text Box 44"/>
          <p:cNvSpPr txBox="1"/>
          <p:nvPr/>
        </p:nvSpPr>
        <p:spPr>
          <a:xfrm>
            <a:off x="6372225" y="4289425"/>
            <a:ext cx="387350"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dirty="0"/>
              <a:t>4</a:t>
            </a:r>
            <a:endParaRPr lang="en-US" altLang="zh-CN" b="1" dirty="0"/>
          </a:p>
        </p:txBody>
      </p:sp>
      <p:sp>
        <p:nvSpPr>
          <p:cNvPr id="158765" name="Text Box 45"/>
          <p:cNvSpPr txBox="1"/>
          <p:nvPr/>
        </p:nvSpPr>
        <p:spPr>
          <a:xfrm>
            <a:off x="6372225" y="3714750"/>
            <a:ext cx="387350"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dirty="0"/>
              <a:t>0</a:t>
            </a:r>
            <a:endParaRPr lang="en-US" altLang="zh-CN" b="1" dirty="0"/>
          </a:p>
        </p:txBody>
      </p:sp>
      <p:sp>
        <p:nvSpPr>
          <p:cNvPr id="158766" name="Text Box 46"/>
          <p:cNvSpPr txBox="1"/>
          <p:nvPr/>
        </p:nvSpPr>
        <p:spPr>
          <a:xfrm>
            <a:off x="6372225" y="3181350"/>
            <a:ext cx="387350"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dirty="0"/>
              <a:t>5</a:t>
            </a:r>
            <a:endParaRPr lang="en-US" altLang="zh-CN" b="1" dirty="0"/>
          </a:p>
        </p:txBody>
      </p:sp>
      <p:sp>
        <p:nvSpPr>
          <p:cNvPr id="158767" name="Text Box 47"/>
          <p:cNvSpPr txBox="1"/>
          <p:nvPr/>
        </p:nvSpPr>
        <p:spPr>
          <a:xfrm>
            <a:off x="6372225" y="2647950"/>
            <a:ext cx="387350"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dirty="0"/>
              <a:t>2</a:t>
            </a:r>
            <a:endParaRPr lang="en-US" altLang="zh-CN" b="1" dirty="0"/>
          </a:p>
        </p:txBody>
      </p:sp>
      <p:sp>
        <p:nvSpPr>
          <p:cNvPr id="35847" name="Rectangle 48"/>
          <p:cNvSpPr/>
          <p:nvPr/>
        </p:nvSpPr>
        <p:spPr>
          <a:xfrm>
            <a:off x="395288" y="404813"/>
            <a:ext cx="4572000" cy="28384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zh-CN" altLang="en-US" sz="3600" b="1" dirty="0">
                <a:solidFill>
                  <a:srgbClr val="660033"/>
                </a:solidFill>
                <a:latin typeface="楷体_GB2312" pitchFamily="49" charset="-122"/>
                <a:ea typeface="楷体_GB2312" pitchFamily="49" charset="-122"/>
              </a:rPr>
              <a:t>先进后出：</a:t>
            </a:r>
            <a:endParaRPr lang="zh-CN" altLang="en-US" sz="3600" b="1" dirty="0">
              <a:solidFill>
                <a:srgbClr val="660033"/>
              </a:solidFill>
              <a:latin typeface="楷体_GB2312" pitchFamily="49" charset="-122"/>
              <a:ea typeface="楷体_GB2312" pitchFamily="49" charset="-122"/>
            </a:endParaRPr>
          </a:p>
          <a:p>
            <a:pPr marL="0" lvl="0" indent="0">
              <a:spcBef>
                <a:spcPct val="0"/>
              </a:spcBef>
              <a:buNone/>
            </a:pPr>
            <a:r>
              <a:rPr lang="zh-CN" altLang="en-US" sz="3600" b="1" dirty="0">
                <a:solidFill>
                  <a:srgbClr val="660033"/>
                </a:solidFill>
                <a:latin typeface="楷体_GB2312" pitchFamily="49" charset="-122"/>
                <a:ea typeface="楷体_GB2312" pitchFamily="49" charset="-122"/>
              </a:rPr>
              <a:t>   数据生成的顺序：</a:t>
            </a:r>
            <a:r>
              <a:rPr lang="en-US" altLang="zh-CN" sz="3600" b="1" dirty="0">
                <a:solidFill>
                  <a:srgbClr val="660033"/>
                </a:solidFill>
                <a:latin typeface="楷体_GB2312" pitchFamily="49" charset="-122"/>
                <a:ea typeface="楷体_GB2312" pitchFamily="49" charset="-122"/>
              </a:rPr>
              <a:t>4,0,5,2</a:t>
            </a:r>
            <a:endParaRPr lang="en-US" altLang="zh-CN" sz="3600" b="1" dirty="0">
              <a:solidFill>
                <a:srgbClr val="660033"/>
              </a:solidFill>
              <a:latin typeface="楷体_GB2312" pitchFamily="49" charset="-122"/>
              <a:ea typeface="楷体_GB2312" pitchFamily="49" charset="-122"/>
            </a:endParaRPr>
          </a:p>
          <a:p>
            <a:pPr marL="0" lvl="0" indent="0">
              <a:spcBef>
                <a:spcPct val="0"/>
              </a:spcBef>
              <a:buNone/>
            </a:pPr>
            <a:r>
              <a:rPr lang="en-US" altLang="zh-CN" sz="3600" b="1" dirty="0">
                <a:solidFill>
                  <a:srgbClr val="660033"/>
                </a:solidFill>
                <a:latin typeface="楷体_GB2312" pitchFamily="49" charset="-122"/>
                <a:ea typeface="楷体_GB2312" pitchFamily="49" charset="-122"/>
              </a:rPr>
              <a:t>   </a:t>
            </a:r>
            <a:r>
              <a:rPr lang="zh-CN" altLang="en-US" sz="3600" b="1" dirty="0">
                <a:solidFill>
                  <a:srgbClr val="660033"/>
                </a:solidFill>
                <a:latin typeface="楷体_GB2312" pitchFamily="49" charset="-122"/>
                <a:ea typeface="楷体_GB2312" pitchFamily="49" charset="-122"/>
              </a:rPr>
              <a:t>读出的顺序：</a:t>
            </a:r>
            <a:r>
              <a:rPr lang="en-US" altLang="zh-CN" sz="3600" b="1" dirty="0">
                <a:solidFill>
                  <a:srgbClr val="660033"/>
                </a:solidFill>
                <a:latin typeface="楷体_GB2312" pitchFamily="49" charset="-122"/>
                <a:ea typeface="楷体_GB2312" pitchFamily="49" charset="-122"/>
              </a:rPr>
              <a:t>2,5,0,4</a:t>
            </a:r>
            <a:endParaRPr lang="en-US" altLang="zh-CN" sz="3600" b="1" dirty="0">
              <a:solidFill>
                <a:srgbClr val="660033"/>
              </a:solidFill>
              <a:latin typeface="楷体_GB2312" pitchFamily="49" charset="-122"/>
              <a:ea typeface="楷体_GB2312" pitchFamily="49"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 fill="hold" grpId="0" nodeType="clickEffect">
                                  <p:stCondLst>
                                    <p:cond delay="0"/>
                                  </p:stCondLst>
                                  <p:childTnLst>
                                    <p:set>
                                      <p:cBhvr>
                                        <p:cTn id="10" dur="1" fill="hold">
                                          <p:stCondLst>
                                            <p:cond delay="0"/>
                                          </p:stCondLst>
                                        </p:cTn>
                                        <p:tgtEl>
                                          <p:spTgt spid="158764"/>
                                        </p:tgtEl>
                                        <p:attrNameLst>
                                          <p:attrName>style.visibility</p:attrName>
                                        </p:attrNameLst>
                                      </p:cBhvr>
                                      <p:to>
                                        <p:strVal val="visible"/>
                                      </p:to>
                                    </p:set>
                                    <p:anim calcmode="lin" valueType="num">
                                      <p:cBhvr additive="base">
                                        <p:cTn id="11" dur="500" fill="hold"/>
                                        <p:tgtEl>
                                          <p:spTgt spid="158764"/>
                                        </p:tgtEl>
                                        <p:attrNameLst>
                                          <p:attrName>ppt_x</p:attrName>
                                        </p:attrNameLst>
                                      </p:cBhvr>
                                      <p:tavLst>
                                        <p:tav tm="0">
                                          <p:val>
                                            <p:strVal val="#ppt_x"/>
                                          </p:val>
                                        </p:tav>
                                        <p:tav tm="100000">
                                          <p:val>
                                            <p:strVal val="#ppt_x"/>
                                          </p:val>
                                        </p:tav>
                                      </p:tavLst>
                                    </p:anim>
                                    <p:anim calcmode="lin" valueType="num">
                                      <p:cBhvr additive="base">
                                        <p:cTn id="12" dur="500" fill="hold"/>
                                        <p:tgtEl>
                                          <p:spTgt spid="158764"/>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158765"/>
                                        </p:tgtEl>
                                        <p:attrNameLst>
                                          <p:attrName>style.visibility</p:attrName>
                                        </p:attrNameLst>
                                      </p:cBhvr>
                                      <p:to>
                                        <p:strVal val="visible"/>
                                      </p:to>
                                    </p:set>
                                    <p:anim calcmode="lin" valueType="num">
                                      <p:cBhvr additive="base">
                                        <p:cTn id="16" dur="500" fill="hold"/>
                                        <p:tgtEl>
                                          <p:spTgt spid="158765"/>
                                        </p:tgtEl>
                                        <p:attrNameLst>
                                          <p:attrName>ppt_x</p:attrName>
                                        </p:attrNameLst>
                                      </p:cBhvr>
                                      <p:tavLst>
                                        <p:tav tm="0">
                                          <p:val>
                                            <p:strVal val="#ppt_x"/>
                                          </p:val>
                                        </p:tav>
                                        <p:tav tm="100000">
                                          <p:val>
                                            <p:strVal val="#ppt_x"/>
                                          </p:val>
                                        </p:tav>
                                      </p:tavLst>
                                    </p:anim>
                                    <p:anim calcmode="lin" valueType="num">
                                      <p:cBhvr additive="base">
                                        <p:cTn id="17" dur="500" fill="hold"/>
                                        <p:tgtEl>
                                          <p:spTgt spid="158765"/>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1" fill="hold" grpId="0" nodeType="afterEffect">
                                  <p:stCondLst>
                                    <p:cond delay="0"/>
                                  </p:stCondLst>
                                  <p:childTnLst>
                                    <p:set>
                                      <p:cBhvr>
                                        <p:cTn id="20" dur="1" fill="hold">
                                          <p:stCondLst>
                                            <p:cond delay="0"/>
                                          </p:stCondLst>
                                        </p:cTn>
                                        <p:tgtEl>
                                          <p:spTgt spid="158766"/>
                                        </p:tgtEl>
                                        <p:attrNameLst>
                                          <p:attrName>style.visibility</p:attrName>
                                        </p:attrNameLst>
                                      </p:cBhvr>
                                      <p:to>
                                        <p:strVal val="visible"/>
                                      </p:to>
                                    </p:set>
                                    <p:anim calcmode="lin" valueType="num">
                                      <p:cBhvr additive="base">
                                        <p:cTn id="21" dur="500" fill="hold"/>
                                        <p:tgtEl>
                                          <p:spTgt spid="158766"/>
                                        </p:tgtEl>
                                        <p:attrNameLst>
                                          <p:attrName>ppt_x</p:attrName>
                                        </p:attrNameLst>
                                      </p:cBhvr>
                                      <p:tavLst>
                                        <p:tav tm="0">
                                          <p:val>
                                            <p:strVal val="#ppt_x"/>
                                          </p:val>
                                        </p:tav>
                                        <p:tav tm="100000">
                                          <p:val>
                                            <p:strVal val="#ppt_x"/>
                                          </p:val>
                                        </p:tav>
                                      </p:tavLst>
                                    </p:anim>
                                    <p:anim calcmode="lin" valueType="num">
                                      <p:cBhvr additive="base">
                                        <p:cTn id="22" dur="500" fill="hold"/>
                                        <p:tgtEl>
                                          <p:spTgt spid="158766"/>
                                        </p:tgtEl>
                                        <p:attrNameLst>
                                          <p:attrName>ppt_y</p:attrName>
                                        </p:attrNameLst>
                                      </p:cBhvr>
                                      <p:tavLst>
                                        <p:tav tm="0">
                                          <p:val>
                                            <p:strVal val="0-#ppt_h/2"/>
                                          </p:val>
                                        </p:tav>
                                        <p:tav tm="100000">
                                          <p:val>
                                            <p:strVal val="#ppt_y"/>
                                          </p:val>
                                        </p:tav>
                                      </p:tavLst>
                                    </p:anim>
                                  </p:childTnLst>
                                </p:cTn>
                              </p:par>
                            </p:childTnLst>
                          </p:cTn>
                        </p:par>
                        <p:par>
                          <p:cTn id="23" fill="hold">
                            <p:stCondLst>
                              <p:cond delay="1500"/>
                            </p:stCondLst>
                            <p:childTnLst>
                              <p:par>
                                <p:cTn id="24" presetID="2" presetClass="entr" presetSubtype="1" fill="hold" grpId="0" nodeType="afterEffect">
                                  <p:stCondLst>
                                    <p:cond delay="0"/>
                                  </p:stCondLst>
                                  <p:childTnLst>
                                    <p:set>
                                      <p:cBhvr>
                                        <p:cTn id="25" dur="1" fill="hold">
                                          <p:stCondLst>
                                            <p:cond delay="0"/>
                                          </p:stCondLst>
                                        </p:cTn>
                                        <p:tgtEl>
                                          <p:spTgt spid="158767"/>
                                        </p:tgtEl>
                                        <p:attrNameLst>
                                          <p:attrName>style.visibility</p:attrName>
                                        </p:attrNameLst>
                                      </p:cBhvr>
                                      <p:to>
                                        <p:strVal val="visible"/>
                                      </p:to>
                                    </p:set>
                                    <p:anim calcmode="lin" valueType="num">
                                      <p:cBhvr additive="base">
                                        <p:cTn id="26" dur="500" fill="hold"/>
                                        <p:tgtEl>
                                          <p:spTgt spid="158767"/>
                                        </p:tgtEl>
                                        <p:attrNameLst>
                                          <p:attrName>ppt_x</p:attrName>
                                        </p:attrNameLst>
                                      </p:cBhvr>
                                      <p:tavLst>
                                        <p:tav tm="0">
                                          <p:val>
                                            <p:strVal val="#ppt_x"/>
                                          </p:val>
                                        </p:tav>
                                        <p:tav tm="100000">
                                          <p:val>
                                            <p:strVal val="#ppt_x"/>
                                          </p:val>
                                        </p:tav>
                                      </p:tavLst>
                                    </p:anim>
                                    <p:anim calcmode="lin" valueType="num">
                                      <p:cBhvr additive="base">
                                        <p:cTn id="27" dur="500" fill="hold"/>
                                        <p:tgtEl>
                                          <p:spTgt spid="15876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64" grpId="0"/>
      <p:bldP spid="158765" grpId="0"/>
      <p:bldP spid="158766" grpId="0"/>
      <p:bldP spid="15876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ext Box 2"/>
          <p:cNvSpPr txBox="1"/>
          <p:nvPr/>
        </p:nvSpPr>
        <p:spPr>
          <a:xfrm>
            <a:off x="1439863" y="22225"/>
            <a:ext cx="5341937" cy="6683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3600" b="1" dirty="0">
                <a:ea typeface="楷体_GB2312" pitchFamily="49" charset="-122"/>
              </a:rPr>
              <a:t>void</a:t>
            </a:r>
            <a:r>
              <a:rPr lang="en-US" altLang="zh-CN" sz="3600" dirty="0">
                <a:ea typeface="楷体_GB2312" pitchFamily="49" charset="-122"/>
              </a:rPr>
              <a:t> conversion () </a:t>
            </a:r>
            <a:r>
              <a:rPr lang="en-US" altLang="zh-CN" sz="3600" b="1" dirty="0">
                <a:ea typeface="楷体_GB2312" pitchFamily="49" charset="-122"/>
              </a:rPr>
              <a:t>{</a:t>
            </a:r>
            <a:endParaRPr lang="en-US" altLang="zh-CN" sz="3600" dirty="0">
              <a:ea typeface="楷体_GB2312" pitchFamily="49" charset="-122"/>
            </a:endParaRPr>
          </a:p>
          <a:p>
            <a:pPr marL="0" lvl="0" indent="0">
              <a:spcBef>
                <a:spcPct val="0"/>
              </a:spcBef>
              <a:buNone/>
            </a:pPr>
            <a:r>
              <a:rPr lang="en-US" altLang="zh-CN" sz="3600" dirty="0">
                <a:solidFill>
                  <a:srgbClr val="FF0000"/>
                </a:solidFill>
                <a:ea typeface="楷体_GB2312" pitchFamily="49" charset="-122"/>
              </a:rPr>
              <a:t>    InitStack(S);</a:t>
            </a:r>
            <a:r>
              <a:rPr lang="en-US" altLang="zh-CN" sz="3600" dirty="0">
                <a:ea typeface="楷体_GB2312" pitchFamily="49" charset="-122"/>
              </a:rPr>
              <a:t> </a:t>
            </a:r>
            <a:endParaRPr lang="en-US" altLang="zh-CN" sz="3600" dirty="0">
              <a:ea typeface="楷体_GB2312" pitchFamily="49" charset="-122"/>
            </a:endParaRPr>
          </a:p>
          <a:p>
            <a:pPr marL="0" lvl="0" indent="0">
              <a:spcBef>
                <a:spcPct val="0"/>
              </a:spcBef>
              <a:buNone/>
            </a:pPr>
            <a:r>
              <a:rPr lang="en-US" altLang="zh-CN" sz="3600" b="1" dirty="0">
                <a:ea typeface="楷体_GB2312" pitchFamily="49" charset="-122"/>
              </a:rPr>
              <a:t>    scanf</a:t>
            </a:r>
            <a:r>
              <a:rPr lang="en-US" altLang="zh-CN" sz="3600" dirty="0">
                <a:ea typeface="楷体_GB2312" pitchFamily="49" charset="-122"/>
              </a:rPr>
              <a:t> ("</a:t>
            </a:r>
            <a:r>
              <a:rPr lang="en-US" altLang="zh-CN" sz="3600" b="1" dirty="0">
                <a:ea typeface="楷体_GB2312" pitchFamily="49" charset="-122"/>
              </a:rPr>
              <a:t>%</a:t>
            </a:r>
            <a:r>
              <a:rPr lang="en-US" altLang="zh-CN" sz="3600" dirty="0">
                <a:ea typeface="楷体_GB2312" pitchFamily="49" charset="-122"/>
              </a:rPr>
              <a:t>d",N);</a:t>
            </a:r>
            <a:endParaRPr lang="en-US" altLang="zh-CN" sz="3600" dirty="0">
              <a:ea typeface="楷体_GB2312" pitchFamily="49" charset="-122"/>
            </a:endParaRPr>
          </a:p>
          <a:p>
            <a:pPr marL="0" lvl="0" indent="0">
              <a:spcBef>
                <a:spcPct val="0"/>
              </a:spcBef>
              <a:buNone/>
            </a:pPr>
            <a:r>
              <a:rPr lang="en-US" altLang="zh-CN" sz="3600" dirty="0">
                <a:ea typeface="楷体_GB2312" pitchFamily="49" charset="-122"/>
              </a:rPr>
              <a:t>    </a:t>
            </a:r>
            <a:r>
              <a:rPr lang="en-US" altLang="zh-CN" sz="3600" b="1" dirty="0">
                <a:ea typeface="楷体_GB2312" pitchFamily="49" charset="-122"/>
              </a:rPr>
              <a:t>while</a:t>
            </a:r>
            <a:r>
              <a:rPr lang="en-US" altLang="zh-CN" sz="3600" dirty="0">
                <a:ea typeface="楷体_GB2312" pitchFamily="49" charset="-122"/>
              </a:rPr>
              <a:t> (N) </a:t>
            </a:r>
            <a:r>
              <a:rPr lang="en-US" altLang="zh-CN" sz="3600" b="1" dirty="0">
                <a:ea typeface="楷体_GB2312" pitchFamily="49" charset="-122"/>
              </a:rPr>
              <a:t>{</a:t>
            </a:r>
            <a:endParaRPr lang="en-US" altLang="zh-CN" sz="3600" dirty="0">
              <a:ea typeface="楷体_GB2312" pitchFamily="49" charset="-122"/>
            </a:endParaRPr>
          </a:p>
          <a:p>
            <a:pPr marL="0" lvl="0" indent="0">
              <a:spcBef>
                <a:spcPct val="0"/>
              </a:spcBef>
              <a:buNone/>
            </a:pPr>
            <a:r>
              <a:rPr lang="en-US" altLang="zh-CN" sz="3600" dirty="0">
                <a:ea typeface="楷体_GB2312" pitchFamily="49" charset="-122"/>
              </a:rPr>
              <a:t>      </a:t>
            </a:r>
            <a:r>
              <a:rPr lang="en-US" altLang="zh-CN" sz="3600" dirty="0">
                <a:solidFill>
                  <a:srgbClr val="FF0000"/>
                </a:solidFill>
                <a:ea typeface="楷体_GB2312" pitchFamily="49" charset="-122"/>
              </a:rPr>
              <a:t>Push(S, N </a:t>
            </a:r>
            <a:r>
              <a:rPr lang="en-US" altLang="zh-CN" sz="3600" b="1" dirty="0">
                <a:solidFill>
                  <a:srgbClr val="FF0000"/>
                </a:solidFill>
                <a:ea typeface="楷体_GB2312" pitchFamily="49" charset="-122"/>
              </a:rPr>
              <a:t>%</a:t>
            </a:r>
            <a:r>
              <a:rPr lang="en-US" altLang="zh-CN" sz="3600" dirty="0">
                <a:solidFill>
                  <a:srgbClr val="FF0000"/>
                </a:solidFill>
                <a:ea typeface="楷体_GB2312" pitchFamily="49" charset="-122"/>
              </a:rPr>
              <a:t> 8);</a:t>
            </a:r>
            <a:endParaRPr lang="en-US" altLang="zh-CN" sz="3600" dirty="0">
              <a:solidFill>
                <a:srgbClr val="FF0000"/>
              </a:solidFill>
              <a:ea typeface="楷体_GB2312" pitchFamily="49" charset="-122"/>
            </a:endParaRPr>
          </a:p>
          <a:p>
            <a:pPr marL="0" lvl="0" indent="0">
              <a:spcBef>
                <a:spcPct val="0"/>
              </a:spcBef>
              <a:buNone/>
            </a:pPr>
            <a:r>
              <a:rPr lang="en-US" altLang="zh-CN" sz="3600" dirty="0">
                <a:ea typeface="楷体_GB2312" pitchFamily="49" charset="-122"/>
              </a:rPr>
              <a:t>      N = N/8;</a:t>
            </a:r>
            <a:endParaRPr lang="en-US" altLang="zh-CN" sz="3600" dirty="0">
              <a:ea typeface="楷体_GB2312" pitchFamily="49" charset="-122"/>
            </a:endParaRPr>
          </a:p>
          <a:p>
            <a:pPr marL="0" lvl="0" indent="0">
              <a:spcBef>
                <a:spcPct val="0"/>
              </a:spcBef>
              <a:buNone/>
            </a:pPr>
            <a:r>
              <a:rPr lang="en-US" altLang="zh-CN" sz="3600" dirty="0">
                <a:ea typeface="楷体_GB2312" pitchFamily="49" charset="-122"/>
              </a:rPr>
              <a:t>    </a:t>
            </a:r>
            <a:r>
              <a:rPr lang="en-US" altLang="zh-CN" sz="3600" b="1" dirty="0">
                <a:ea typeface="楷体_GB2312" pitchFamily="49" charset="-122"/>
              </a:rPr>
              <a:t>}</a:t>
            </a:r>
            <a:endParaRPr lang="en-US" altLang="zh-CN" sz="3600" dirty="0">
              <a:ea typeface="楷体_GB2312" pitchFamily="49" charset="-122"/>
            </a:endParaRPr>
          </a:p>
          <a:p>
            <a:pPr marL="0" lvl="0" indent="0">
              <a:spcBef>
                <a:spcPct val="0"/>
              </a:spcBef>
              <a:buNone/>
            </a:pPr>
            <a:r>
              <a:rPr lang="en-US" altLang="zh-CN" sz="3600" dirty="0">
                <a:ea typeface="楷体_GB2312" pitchFamily="49" charset="-122"/>
              </a:rPr>
              <a:t>    </a:t>
            </a:r>
            <a:r>
              <a:rPr lang="en-US" altLang="zh-CN" sz="3600" b="1" dirty="0">
                <a:ea typeface="楷体_GB2312" pitchFamily="49" charset="-122"/>
              </a:rPr>
              <a:t>while</a:t>
            </a:r>
            <a:r>
              <a:rPr lang="en-US" altLang="zh-CN" sz="3600" dirty="0">
                <a:ea typeface="楷体_GB2312" pitchFamily="49" charset="-122"/>
              </a:rPr>
              <a:t> (</a:t>
            </a:r>
            <a:r>
              <a:rPr lang="en-US" altLang="zh-CN" sz="3600" b="1" dirty="0">
                <a:ea typeface="楷体_GB2312" pitchFamily="49" charset="-122"/>
              </a:rPr>
              <a:t>!</a:t>
            </a:r>
            <a:r>
              <a:rPr lang="en-US" altLang="zh-CN" sz="3600" dirty="0">
                <a:solidFill>
                  <a:srgbClr val="FF0000"/>
                </a:solidFill>
                <a:ea typeface="楷体_GB2312" pitchFamily="49" charset="-122"/>
              </a:rPr>
              <a:t>StackEmpty(S)</a:t>
            </a:r>
            <a:r>
              <a:rPr lang="en-US" altLang="zh-CN" sz="3600" dirty="0">
                <a:ea typeface="楷体_GB2312" pitchFamily="49" charset="-122"/>
              </a:rPr>
              <a:t>) </a:t>
            </a:r>
            <a:r>
              <a:rPr lang="en-US" altLang="zh-CN" sz="3600" b="1" dirty="0">
                <a:ea typeface="楷体_GB2312" pitchFamily="49" charset="-122"/>
              </a:rPr>
              <a:t>{</a:t>
            </a:r>
            <a:endParaRPr lang="en-US" altLang="zh-CN" sz="3600" dirty="0">
              <a:ea typeface="楷体_GB2312" pitchFamily="49" charset="-122"/>
            </a:endParaRPr>
          </a:p>
          <a:p>
            <a:pPr marL="0" lvl="0" indent="0">
              <a:spcBef>
                <a:spcPct val="0"/>
              </a:spcBef>
              <a:buNone/>
            </a:pPr>
            <a:r>
              <a:rPr lang="en-US" altLang="zh-CN" sz="3600" dirty="0">
                <a:ea typeface="楷体_GB2312" pitchFamily="49" charset="-122"/>
              </a:rPr>
              <a:t>      </a:t>
            </a:r>
            <a:r>
              <a:rPr lang="en-US" altLang="zh-CN" sz="3600" dirty="0">
                <a:solidFill>
                  <a:srgbClr val="FF0000"/>
                </a:solidFill>
                <a:ea typeface="楷体_GB2312" pitchFamily="49" charset="-122"/>
              </a:rPr>
              <a:t>Pop(S,e);</a:t>
            </a:r>
            <a:endParaRPr lang="en-US" altLang="zh-CN" sz="3600" dirty="0">
              <a:solidFill>
                <a:srgbClr val="FF0000"/>
              </a:solidFill>
              <a:ea typeface="楷体_GB2312" pitchFamily="49" charset="-122"/>
            </a:endParaRPr>
          </a:p>
          <a:p>
            <a:pPr marL="0" lvl="0" indent="0">
              <a:spcBef>
                <a:spcPct val="0"/>
              </a:spcBef>
              <a:buNone/>
            </a:pPr>
            <a:r>
              <a:rPr lang="en-US" altLang="zh-CN" sz="3600" dirty="0">
                <a:ea typeface="楷体_GB2312" pitchFamily="49" charset="-122"/>
              </a:rPr>
              <a:t>      </a:t>
            </a:r>
            <a:r>
              <a:rPr lang="en-US" altLang="zh-CN" sz="3600" b="1" dirty="0">
                <a:ea typeface="楷体_GB2312" pitchFamily="49" charset="-122"/>
              </a:rPr>
              <a:t>printf </a:t>
            </a:r>
            <a:r>
              <a:rPr lang="en-US" altLang="zh-CN" sz="3600" dirty="0">
                <a:ea typeface="楷体_GB2312" pitchFamily="49" charset="-122"/>
              </a:rPr>
              <a:t>( "</a:t>
            </a:r>
            <a:r>
              <a:rPr lang="en-US" altLang="zh-CN" sz="3600" b="1" dirty="0">
                <a:ea typeface="楷体_GB2312" pitchFamily="49" charset="-122"/>
              </a:rPr>
              <a:t>%</a:t>
            </a:r>
            <a:r>
              <a:rPr lang="en-US" altLang="zh-CN" sz="3600" dirty="0">
                <a:ea typeface="楷体_GB2312" pitchFamily="49" charset="-122"/>
              </a:rPr>
              <a:t>d", e );</a:t>
            </a:r>
            <a:endParaRPr lang="en-US" altLang="zh-CN" sz="3600" dirty="0">
              <a:ea typeface="楷体_GB2312" pitchFamily="49" charset="-122"/>
            </a:endParaRPr>
          </a:p>
          <a:p>
            <a:pPr marL="0" lvl="0" indent="0">
              <a:spcBef>
                <a:spcPct val="0"/>
              </a:spcBef>
              <a:buNone/>
            </a:pPr>
            <a:r>
              <a:rPr lang="en-US" altLang="zh-CN" sz="3600" dirty="0">
                <a:ea typeface="楷体_GB2312" pitchFamily="49" charset="-122"/>
              </a:rPr>
              <a:t>    </a:t>
            </a:r>
            <a:r>
              <a:rPr lang="en-US" altLang="zh-CN" sz="3600" b="1" dirty="0">
                <a:ea typeface="楷体_GB2312" pitchFamily="49" charset="-122"/>
              </a:rPr>
              <a:t>}</a:t>
            </a:r>
            <a:endParaRPr lang="en-US" altLang="zh-CN" sz="3600" dirty="0">
              <a:ea typeface="楷体_GB2312" pitchFamily="49" charset="-122"/>
            </a:endParaRPr>
          </a:p>
          <a:p>
            <a:pPr marL="0" lvl="0" indent="0">
              <a:spcBef>
                <a:spcPct val="0"/>
              </a:spcBef>
              <a:buNone/>
            </a:pPr>
            <a:r>
              <a:rPr lang="en-US" altLang="zh-CN" sz="3600" b="1" dirty="0">
                <a:ea typeface="楷体_GB2312" pitchFamily="49" charset="-122"/>
              </a:rPr>
              <a:t>}</a:t>
            </a:r>
            <a:r>
              <a:rPr lang="en-US" altLang="zh-CN" sz="3600" dirty="0">
                <a:ea typeface="楷体_GB2312" pitchFamily="49" charset="-122"/>
              </a:rPr>
              <a:t> // conversion</a:t>
            </a:r>
            <a:endParaRPr lang="en-US" altLang="zh-CN" sz="2400" i="1" dirty="0">
              <a:ea typeface="楷体_GB2312" pitchFamily="49" charset="-122"/>
            </a:endParaRPr>
          </a:p>
        </p:txBody>
      </p:sp>
      <p:sp>
        <p:nvSpPr>
          <p:cNvPr id="31748" name="AutoShape 4">
            <a:hlinkClick r:id="rId1" action="ppaction://hlinksldjump"/>
          </p:cNvPr>
          <p:cNvSpPr/>
          <p:nvPr/>
        </p:nvSpPr>
        <p:spPr>
          <a:xfrm>
            <a:off x="8534400" y="6248400"/>
            <a:ext cx="381000" cy="381000"/>
          </a:xfrm>
          <a:prstGeom prst="actionButtonBackPrevious">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31748"/>
                                        </p:tgtEl>
                                        <p:attrNameLst>
                                          <p:attrName>style.visibility</p:attrName>
                                        </p:attrNameLst>
                                      </p:cBhvr>
                                      <p:to>
                                        <p:strVal val="visible"/>
                                      </p:to>
                                    </p:set>
                                    <p:anim calcmode="lin" valueType="num">
                                      <p:cBhvr additive="base">
                                        <p:cTn id="7" dur="500" fill="hold"/>
                                        <p:tgtEl>
                                          <p:spTgt spid="31748"/>
                                        </p:tgtEl>
                                        <p:attrNameLst>
                                          <p:attrName>ppt_x</p:attrName>
                                        </p:attrNameLst>
                                      </p:cBhvr>
                                      <p:tavLst>
                                        <p:tav tm="0">
                                          <p:val>
                                            <p:strVal val="1+#ppt_w/2"/>
                                          </p:val>
                                        </p:tav>
                                        <p:tav tm="100000">
                                          <p:val>
                                            <p:strVal val="#ppt_x"/>
                                          </p:val>
                                        </p:tav>
                                      </p:tavLst>
                                    </p:anim>
                                    <p:anim calcmode="lin" valueType="num">
                                      <p:cBhvr additive="base">
                                        <p:cTn id="8" dur="500" fill="hold"/>
                                        <p:tgtEl>
                                          <p:spTgt spid="317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3"/>
          <p:cNvSpPr>
            <a:spLocks noGrp="1"/>
          </p:cNvSpPr>
          <p:nvPr>
            <p:ph idx="1"/>
          </p:nvPr>
        </p:nvSpPr>
        <p:spPr>
          <a:xfrm>
            <a:off x="755650" y="1268413"/>
            <a:ext cx="7772400" cy="4114800"/>
          </a:xfrm>
          <a:ln/>
        </p:spPr>
        <p:txBody>
          <a:bodyPr vert="horz" wrap="square" lIns="91440" tIns="45720" rIns="91440" bIns="45720" anchor="t"/>
          <a:p>
            <a:pPr eaLnBrk="1" hangingPunct="1"/>
            <a:r>
              <a:rPr lang="zh-CN" altLang="en-US" dirty="0"/>
              <a:t>例</a:t>
            </a:r>
            <a:r>
              <a:rPr lang="en-US" altLang="zh-CN" dirty="0"/>
              <a:t>2</a:t>
            </a:r>
            <a:r>
              <a:rPr lang="zh-CN" altLang="en-US" dirty="0"/>
              <a:t>： 括号匹配的检查</a:t>
            </a:r>
            <a:endParaRPr lang="zh-CN" altLang="en-US" dirty="0"/>
          </a:p>
          <a:p>
            <a:pPr lvl="1" eaLnBrk="1" hangingPunct="1"/>
            <a:r>
              <a:rPr lang="zh-CN" altLang="en-US" sz="3600" b="1" dirty="0"/>
              <a:t>例如：</a:t>
            </a:r>
            <a:endParaRPr lang="zh-CN" altLang="en-US" sz="3600" b="1" dirty="0"/>
          </a:p>
          <a:p>
            <a:pPr lvl="2" eaLnBrk="1" hangingPunct="1"/>
            <a:r>
              <a:rPr lang="zh-CN" altLang="en-US" sz="3200" b="1" dirty="0"/>
              <a:t>（［］（））</a:t>
            </a:r>
            <a:endParaRPr lang="zh-CN" altLang="en-US" sz="3200" b="1" dirty="0"/>
          </a:p>
          <a:p>
            <a:pPr lvl="2" eaLnBrk="1" hangingPunct="1"/>
            <a:r>
              <a:rPr lang="zh-CN" altLang="en-US" sz="3200" b="1" dirty="0"/>
              <a:t>［（［ ］［ ］）］</a:t>
            </a:r>
            <a:endParaRPr lang="zh-CN" altLang="en-US" sz="3200" b="1" dirty="0"/>
          </a:p>
          <a:p>
            <a:pPr lvl="2" eaLnBrk="1" hangingPunct="1"/>
            <a:r>
              <a:rPr lang="zh-CN" altLang="en-US" sz="3600" b="1" dirty="0"/>
              <a:t>［（ ］）</a:t>
            </a:r>
            <a:endParaRPr lang="zh-CN" altLang="en-US" sz="3600" b="1" dirty="0"/>
          </a:p>
          <a:p>
            <a:pPr lvl="2" eaLnBrk="1" hangingPunct="1"/>
            <a:r>
              <a:rPr lang="zh-CN" altLang="en-US" sz="3600" b="1" dirty="0"/>
              <a:t>（（））</a:t>
            </a:r>
            <a:r>
              <a:rPr lang="en-US" altLang="zh-CN" sz="3600" b="1" dirty="0"/>
              <a:t>]</a:t>
            </a:r>
            <a:endParaRPr lang="en-US" altLang="zh-CN" sz="3600" b="1" dirty="0"/>
          </a:p>
          <a:p>
            <a:pPr lvl="2" eaLnBrk="1" hangingPunct="1"/>
            <a:r>
              <a:rPr lang="zh-CN" altLang="en-US" sz="3600" b="1" dirty="0"/>
              <a:t>［（（ ））</a:t>
            </a:r>
            <a:endParaRPr lang="zh-CN" altLang="en-US" sz="3600" b="1" dirty="0"/>
          </a:p>
        </p:txBody>
      </p:sp>
    </p:spTree>
  </p:cSld>
  <p:clrMapOvr>
    <a:masterClrMapping/>
  </p:clrMapOvr>
  <p:transition>
    <p:pull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3"/>
          <p:cNvSpPr>
            <a:spLocks noGrp="1"/>
          </p:cNvSpPr>
          <p:nvPr>
            <p:ph idx="1"/>
          </p:nvPr>
        </p:nvSpPr>
        <p:spPr>
          <a:xfrm>
            <a:off x="539750" y="1268413"/>
            <a:ext cx="7772400" cy="4114800"/>
          </a:xfrm>
          <a:ln/>
        </p:spPr>
        <p:txBody>
          <a:bodyPr vert="horz" wrap="square" lIns="91440" tIns="45720" rIns="91440" bIns="45720" anchor="t"/>
          <a:p>
            <a:pPr eaLnBrk="1" hangingPunct="1"/>
            <a:r>
              <a:rPr lang="zh-CN" altLang="zh-CN" b="1" dirty="0"/>
              <a:t>算法的设计思想：</a:t>
            </a:r>
            <a:endParaRPr lang="zh-CN" altLang="en-US" b="1" dirty="0"/>
          </a:p>
          <a:p>
            <a:pPr lvl="1" eaLnBrk="1" hangingPunct="1"/>
            <a:r>
              <a:rPr lang="zh-CN" altLang="zh-CN" b="1" dirty="0"/>
              <a:t>1）凡出现左括弧，则进栈；</a:t>
            </a:r>
            <a:endParaRPr lang="zh-CN" altLang="en-US" b="1" dirty="0"/>
          </a:p>
          <a:p>
            <a:pPr lvl="1" eaLnBrk="1" hangingPunct="1"/>
            <a:r>
              <a:rPr lang="zh-CN" altLang="zh-CN" b="1" dirty="0"/>
              <a:t>2）凡出现右括弧，首先检查栈是否空</a:t>
            </a:r>
            <a:endParaRPr lang="zh-CN" altLang="zh-CN" b="1" dirty="0"/>
          </a:p>
          <a:p>
            <a:pPr lvl="2" eaLnBrk="1" hangingPunct="1"/>
            <a:r>
              <a:rPr lang="zh-CN" altLang="zh-CN" b="1" dirty="0"/>
              <a:t>若栈空，则表明该“右括弧”多余</a:t>
            </a:r>
            <a:endParaRPr lang="zh-CN" altLang="zh-CN" b="1" dirty="0"/>
          </a:p>
          <a:p>
            <a:pPr lvl="2" eaLnBrk="1" hangingPunct="1"/>
            <a:r>
              <a:rPr lang="zh-CN" altLang="zh-CN" b="1" dirty="0"/>
              <a:t>否则和栈顶元素比较，</a:t>
            </a:r>
            <a:endParaRPr lang="zh-CN" altLang="zh-CN" b="1" dirty="0"/>
          </a:p>
          <a:p>
            <a:pPr lvl="3" eaLnBrk="1" hangingPunct="1"/>
            <a:r>
              <a:rPr lang="zh-CN" altLang="zh-CN" b="1" dirty="0"/>
              <a:t>若相匹配，则“左括弧出栈”</a:t>
            </a:r>
            <a:endParaRPr lang="zh-CN" altLang="zh-CN" b="1" dirty="0"/>
          </a:p>
          <a:p>
            <a:pPr lvl="3" eaLnBrk="1" hangingPunct="1"/>
            <a:r>
              <a:rPr lang="zh-CN" altLang="zh-CN" b="1" dirty="0"/>
              <a:t>否则表明不匹配</a:t>
            </a:r>
            <a:endParaRPr lang="zh-CN" altLang="en-US" b="1" dirty="0"/>
          </a:p>
          <a:p>
            <a:pPr lvl="1" eaLnBrk="1" hangingPunct="1"/>
            <a:r>
              <a:rPr lang="zh-CN" altLang="zh-CN" b="1" dirty="0"/>
              <a:t>3）表达式检验结束时，</a:t>
            </a:r>
            <a:endParaRPr lang="zh-CN" altLang="zh-CN" b="1" dirty="0"/>
          </a:p>
          <a:p>
            <a:pPr lvl="2" eaLnBrk="1" hangingPunct="1"/>
            <a:r>
              <a:rPr lang="zh-CN" altLang="zh-CN" b="1" dirty="0"/>
              <a:t>若栈空，则表明表达式中匹配正确</a:t>
            </a:r>
            <a:endParaRPr lang="zh-CN" altLang="zh-CN" b="1" dirty="0"/>
          </a:p>
          <a:p>
            <a:pPr lvl="2" eaLnBrk="1" hangingPunct="1"/>
            <a:r>
              <a:rPr lang="zh-CN" altLang="zh-CN" b="1" dirty="0"/>
              <a:t>否则表明“左括弧”有余</a:t>
            </a:r>
            <a:endParaRPr lang="zh-CN" altLang="en-US" b="1" dirty="0"/>
          </a:p>
        </p:txBody>
      </p:sp>
    </p:spTree>
  </p:cSld>
  <p:clrMapOvr>
    <a:masterClrMapping/>
  </p:clrMapOvr>
  <p:transition>
    <p:pull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0947" name="Rectangle 3"/>
          <p:cNvSpPr>
            <a:spLocks noGrp="1"/>
          </p:cNvSpPr>
          <p:nvPr>
            <p:ph idx="1"/>
          </p:nvPr>
        </p:nvSpPr>
        <p:spPr>
          <a:xfrm>
            <a:off x="250825" y="836613"/>
            <a:ext cx="8650288" cy="5638800"/>
          </a:xfrm>
          <a:ln/>
        </p:spPr>
        <p:txBody>
          <a:bodyPr vert="horz" wrap="square" lIns="91440" tIns="45720" rIns="91440" bIns="45720" anchor="t"/>
          <a:p>
            <a:pPr eaLnBrk="1" hangingPunct="1">
              <a:lnSpc>
                <a:spcPct val="95000"/>
              </a:lnSpc>
              <a:buNone/>
            </a:pPr>
            <a:r>
              <a:rPr lang="en-US" altLang="zh-CN" sz="2400" b="1" i="1" dirty="0"/>
              <a:t>Status Compare( ){</a:t>
            </a:r>
            <a:endParaRPr lang="en-US" altLang="zh-CN" sz="2400" b="1" i="1" dirty="0"/>
          </a:p>
          <a:p>
            <a:pPr lvl="1" eaLnBrk="1" hangingPunct="1">
              <a:lnSpc>
                <a:spcPct val="95000"/>
              </a:lnSpc>
              <a:buNone/>
            </a:pPr>
            <a:r>
              <a:rPr lang="en-US" altLang="zh-CN" sz="2400" b="1" i="1" dirty="0"/>
              <a:t>  InitStack(S); flag=TURE;</a:t>
            </a:r>
            <a:endParaRPr lang="en-US" altLang="zh-CN" sz="2400" b="1" i="1" dirty="0"/>
          </a:p>
          <a:p>
            <a:pPr lvl="1" eaLnBrk="1" hangingPunct="1">
              <a:lnSpc>
                <a:spcPct val="95000"/>
              </a:lnSpc>
              <a:buNone/>
            </a:pPr>
            <a:r>
              <a:rPr lang="en-US" altLang="zh-CN" sz="2400" b="1" i="1" dirty="0"/>
              <a:t>  while </a:t>
            </a:r>
            <a:r>
              <a:rPr lang="zh-CN" altLang="en-US" sz="2400" b="1" i="1" dirty="0">
                <a:solidFill>
                  <a:schemeClr val="tx2"/>
                </a:solidFill>
              </a:rPr>
              <a:t>（</a:t>
            </a:r>
            <a:r>
              <a:rPr lang="zh-CN" altLang="en-US" sz="2400" b="1" i="1" dirty="0">
                <a:solidFill>
                  <a:srgbClr val="CC3300"/>
                </a:solidFill>
              </a:rPr>
              <a:t>（</a:t>
            </a:r>
            <a:r>
              <a:rPr lang="en-US" altLang="zh-CN" sz="2400" b="1" i="1" dirty="0"/>
              <a:t>ch= getchar( )</a:t>
            </a:r>
            <a:r>
              <a:rPr lang="zh-CN" altLang="en-US" sz="2400" b="1" i="1" dirty="0">
                <a:solidFill>
                  <a:srgbClr val="CC3300"/>
                </a:solidFill>
              </a:rPr>
              <a:t>）</a:t>
            </a:r>
            <a:r>
              <a:rPr lang="zh-CN" altLang="en-US" sz="2400" b="1" i="1" dirty="0"/>
              <a:t>！</a:t>
            </a:r>
            <a:r>
              <a:rPr lang="en-US" altLang="zh-CN" sz="2400" b="1" i="1" dirty="0"/>
              <a:t>=‘#’ &amp;&amp; flag </a:t>
            </a:r>
            <a:r>
              <a:rPr lang="zh-CN" altLang="en-US" sz="2400" b="1" i="1" dirty="0">
                <a:solidFill>
                  <a:schemeClr val="tx2"/>
                </a:solidFill>
              </a:rPr>
              <a:t>）</a:t>
            </a:r>
            <a:r>
              <a:rPr lang="zh-CN" altLang="en-US" sz="2400" b="1" i="1" dirty="0"/>
              <a:t> </a:t>
            </a:r>
            <a:r>
              <a:rPr lang="en-US" altLang="zh-CN" sz="2400" b="1" i="1" dirty="0"/>
              <a:t>{</a:t>
            </a:r>
            <a:endParaRPr lang="en-US" altLang="zh-CN" sz="2400" b="1" i="1" dirty="0"/>
          </a:p>
          <a:p>
            <a:pPr lvl="2" eaLnBrk="1" hangingPunct="1">
              <a:lnSpc>
                <a:spcPct val="95000"/>
              </a:lnSpc>
              <a:buNone/>
            </a:pPr>
            <a:r>
              <a:rPr lang="en-US" altLang="zh-CN" sz="2000" b="1" i="1" dirty="0"/>
              <a:t>  switch (ch) {</a:t>
            </a:r>
            <a:endParaRPr lang="en-US" altLang="zh-CN" sz="2000" b="1" i="1" dirty="0"/>
          </a:p>
          <a:p>
            <a:pPr lvl="3" eaLnBrk="1" hangingPunct="1">
              <a:lnSpc>
                <a:spcPct val="95000"/>
              </a:lnSpc>
              <a:buNone/>
            </a:pPr>
            <a:r>
              <a:rPr lang="en-US" altLang="zh-CN" sz="1800" b="1" i="1" dirty="0"/>
              <a:t>case ‘(‘ :</a:t>
            </a:r>
            <a:endParaRPr lang="en-US" altLang="zh-CN" sz="1800" b="1" i="1" dirty="0"/>
          </a:p>
          <a:p>
            <a:pPr lvl="3" eaLnBrk="1" hangingPunct="1">
              <a:lnSpc>
                <a:spcPct val="95000"/>
              </a:lnSpc>
              <a:buNone/>
            </a:pPr>
            <a:r>
              <a:rPr lang="en-US" altLang="zh-CN" sz="1800" b="1" i="1" dirty="0"/>
              <a:t>case ‘[‘ :</a:t>
            </a:r>
            <a:endParaRPr lang="en-US" altLang="zh-CN" sz="1800" b="1" i="1" dirty="0"/>
          </a:p>
          <a:p>
            <a:pPr lvl="3" eaLnBrk="1" hangingPunct="1">
              <a:lnSpc>
                <a:spcPct val="95000"/>
              </a:lnSpc>
              <a:buNone/>
            </a:pPr>
            <a:r>
              <a:rPr lang="en-US" altLang="zh-CN" sz="1800" b="1" i="1" dirty="0"/>
              <a:t>caxe ‘{‘ :Push(S,ch);break;</a:t>
            </a:r>
            <a:endParaRPr lang="en-US" altLang="zh-CN" sz="1800" b="1" i="1" dirty="0"/>
          </a:p>
          <a:p>
            <a:pPr lvl="3" eaLnBrk="1" hangingPunct="1">
              <a:lnSpc>
                <a:spcPct val="95000"/>
              </a:lnSpc>
              <a:buNone/>
            </a:pPr>
            <a:r>
              <a:rPr lang="en-US" altLang="zh-CN" sz="1800" b="1" i="1" dirty="0"/>
              <a:t>case ‘)’ :if ( Pop(S,e)==ERROR || e!=‘(‘  )  flag=FALSE;break;</a:t>
            </a:r>
            <a:endParaRPr lang="en-US" altLang="zh-CN" sz="1800" b="1" i="1" dirty="0"/>
          </a:p>
          <a:p>
            <a:pPr lvl="3" eaLnBrk="1" hangingPunct="1">
              <a:lnSpc>
                <a:spcPct val="95000"/>
              </a:lnSpc>
              <a:buNone/>
            </a:pPr>
            <a:r>
              <a:rPr lang="en-US" altLang="zh-CN" sz="1800" b="1" i="1" dirty="0"/>
              <a:t>case ‘]’ :if ( Pop(S,e)==ERROR || e!=‘[‘)    flag=FALSE;break; </a:t>
            </a:r>
            <a:endParaRPr lang="en-US" altLang="zh-CN" sz="1800" b="1" i="1" dirty="0"/>
          </a:p>
          <a:p>
            <a:pPr lvl="3" eaLnBrk="1" hangingPunct="1">
              <a:lnSpc>
                <a:spcPct val="95000"/>
              </a:lnSpc>
              <a:buNone/>
            </a:pPr>
            <a:r>
              <a:rPr lang="en-US" altLang="zh-CN" sz="1800" b="1" i="1" dirty="0"/>
              <a:t>case ‘}’ :if ( Pop(S,e)==ERROR || e!=‘{‘)   flag=FALSE;break;</a:t>
            </a:r>
            <a:endParaRPr lang="en-US" altLang="zh-CN" sz="1800" b="1" i="1" dirty="0"/>
          </a:p>
          <a:p>
            <a:pPr lvl="1" eaLnBrk="1" hangingPunct="1">
              <a:lnSpc>
                <a:spcPct val="95000"/>
              </a:lnSpc>
              <a:buNone/>
            </a:pPr>
            <a:r>
              <a:rPr lang="en-US" altLang="zh-CN" sz="2400" b="1" i="1" dirty="0"/>
              <a:t>     	   }//switch</a:t>
            </a:r>
            <a:endParaRPr lang="en-US" altLang="zh-CN" sz="2400" b="1" i="1" dirty="0"/>
          </a:p>
          <a:p>
            <a:pPr lvl="1" eaLnBrk="1" hangingPunct="1">
              <a:lnSpc>
                <a:spcPct val="95000"/>
              </a:lnSpc>
              <a:buNone/>
            </a:pPr>
            <a:r>
              <a:rPr lang="en-US" altLang="zh-CN" sz="2400" b="1" i="1" dirty="0"/>
              <a:t>    }</a:t>
            </a:r>
            <a:endParaRPr lang="en-US" altLang="zh-CN" sz="2400" b="1" i="1" dirty="0"/>
          </a:p>
          <a:p>
            <a:pPr lvl="1" eaLnBrk="1" hangingPunct="1">
              <a:lnSpc>
                <a:spcPct val="95000"/>
              </a:lnSpc>
              <a:buNone/>
            </a:pPr>
            <a:r>
              <a:rPr lang="en-US" altLang="zh-CN" sz="2400" b="1" i="1" dirty="0"/>
              <a:t> if (flag &amp;&amp; ch==‘#’ &amp;&amp; StackEmpty(S))  return TRUE;</a:t>
            </a:r>
            <a:endParaRPr lang="en-US" altLang="zh-CN" sz="2400" b="1" i="1" dirty="0"/>
          </a:p>
          <a:p>
            <a:pPr lvl="1" eaLnBrk="1" hangingPunct="1">
              <a:lnSpc>
                <a:spcPct val="95000"/>
              </a:lnSpc>
              <a:buNone/>
            </a:pPr>
            <a:r>
              <a:rPr lang="en-US" altLang="zh-CN" sz="2400" b="1" i="1" dirty="0"/>
              <a:t> else return FALSE;   }</a:t>
            </a:r>
            <a:endParaRPr lang="en-US" altLang="zh-CN" sz="3600" b="1" dirty="0"/>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210947">
                                            <p:txEl>
                                              <p:charRg st="0" end="19"/>
                                            </p:txEl>
                                          </p:spTgt>
                                        </p:tgtEl>
                                        <p:attrNameLst>
                                          <p:attrName>style.visibility</p:attrName>
                                        </p:attrNameLst>
                                      </p:cBhvr>
                                      <p:to>
                                        <p:strVal val="visible"/>
                                      </p:to>
                                    </p:set>
                                    <p:animEffect transition="in" filter="strips(upRight)">
                                      <p:cBhvr>
                                        <p:cTn id="7" dur="500"/>
                                        <p:tgtEl>
                                          <p:spTgt spid="210947">
                                            <p:txEl>
                                              <p:charRg st="0" end="19"/>
                                            </p:txEl>
                                          </p:spTgt>
                                        </p:tgtEl>
                                      </p:cBhvr>
                                    </p:animEffect>
                                  </p:childTnLst>
                                </p:cTn>
                              </p:par>
                            </p:childTnLst>
                          </p:cTn>
                        </p:par>
                        <p:par>
                          <p:cTn id="8" fill="hold">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210947">
                                            <p:txEl>
                                              <p:charRg st="19" end="46"/>
                                            </p:txEl>
                                          </p:spTgt>
                                        </p:tgtEl>
                                        <p:attrNameLst>
                                          <p:attrName>style.visibility</p:attrName>
                                        </p:attrNameLst>
                                      </p:cBhvr>
                                      <p:to>
                                        <p:strVal val="visible"/>
                                      </p:to>
                                    </p:set>
                                    <p:animEffect transition="in" filter="strips(upRight)">
                                      <p:cBhvr>
                                        <p:cTn id="11" dur="500"/>
                                        <p:tgtEl>
                                          <p:spTgt spid="210947">
                                            <p:txEl>
                                              <p:charRg st="19" end="46"/>
                                            </p:txEl>
                                          </p:spTgt>
                                        </p:tgtEl>
                                      </p:cBhvr>
                                    </p:animEffect>
                                  </p:childTnLst>
                                </p:cTn>
                              </p:par>
                            </p:childTnLst>
                          </p:cTn>
                        </p:par>
                        <p:par>
                          <p:cTn id="12" fill="hold">
                            <p:stCondLst>
                              <p:cond delay="1000"/>
                            </p:stCondLst>
                            <p:childTnLst>
                              <p:par>
                                <p:cTn id="13" presetID="18" presetClass="entr" presetSubtype="3" fill="hold" grpId="0" nodeType="afterEffect">
                                  <p:stCondLst>
                                    <p:cond delay="0"/>
                                  </p:stCondLst>
                                  <p:childTnLst>
                                    <p:set>
                                      <p:cBhvr>
                                        <p:cTn id="14" dur="1" fill="hold">
                                          <p:stCondLst>
                                            <p:cond delay="0"/>
                                          </p:stCondLst>
                                        </p:cTn>
                                        <p:tgtEl>
                                          <p:spTgt spid="210947">
                                            <p:txEl>
                                              <p:charRg st="46" end="89"/>
                                            </p:txEl>
                                          </p:spTgt>
                                        </p:tgtEl>
                                        <p:attrNameLst>
                                          <p:attrName>style.visibility</p:attrName>
                                        </p:attrNameLst>
                                      </p:cBhvr>
                                      <p:to>
                                        <p:strVal val="visible"/>
                                      </p:to>
                                    </p:set>
                                    <p:animEffect transition="in" filter="strips(upRight)">
                                      <p:cBhvr>
                                        <p:cTn id="15" dur="500"/>
                                        <p:tgtEl>
                                          <p:spTgt spid="210947">
                                            <p:txEl>
                                              <p:charRg st="46" end="89"/>
                                            </p:txEl>
                                          </p:spTgt>
                                        </p:tgtEl>
                                      </p:cBhvr>
                                    </p:animEffect>
                                  </p:childTnLst>
                                </p:cTn>
                              </p:par>
                            </p:childTnLst>
                          </p:cTn>
                        </p:par>
                        <p:par>
                          <p:cTn id="16" fill="hold">
                            <p:stCondLst>
                              <p:cond delay="1500"/>
                            </p:stCondLst>
                            <p:childTnLst>
                              <p:par>
                                <p:cTn id="17" presetID="18" presetClass="entr" presetSubtype="3" fill="hold" grpId="0" nodeType="afterEffect">
                                  <p:stCondLst>
                                    <p:cond delay="0"/>
                                  </p:stCondLst>
                                  <p:childTnLst>
                                    <p:set>
                                      <p:cBhvr>
                                        <p:cTn id="18" dur="1" fill="hold">
                                          <p:stCondLst>
                                            <p:cond delay="0"/>
                                          </p:stCondLst>
                                        </p:cTn>
                                        <p:tgtEl>
                                          <p:spTgt spid="210947">
                                            <p:txEl>
                                              <p:charRg st="89" end="105"/>
                                            </p:txEl>
                                          </p:spTgt>
                                        </p:tgtEl>
                                        <p:attrNameLst>
                                          <p:attrName>style.visibility</p:attrName>
                                        </p:attrNameLst>
                                      </p:cBhvr>
                                      <p:to>
                                        <p:strVal val="visible"/>
                                      </p:to>
                                    </p:set>
                                    <p:animEffect transition="in" filter="strips(upRight)">
                                      <p:cBhvr>
                                        <p:cTn id="19" dur="500"/>
                                        <p:tgtEl>
                                          <p:spTgt spid="210947">
                                            <p:txEl>
                                              <p:charRg st="89" end="105"/>
                                            </p:txEl>
                                          </p:spTgt>
                                        </p:tgtEl>
                                      </p:cBhvr>
                                    </p:animEffect>
                                  </p:childTnLst>
                                </p:cTn>
                              </p:par>
                            </p:childTnLst>
                          </p:cTn>
                        </p:par>
                        <p:par>
                          <p:cTn id="20" fill="hold">
                            <p:stCondLst>
                              <p:cond delay="2000"/>
                            </p:stCondLst>
                            <p:childTnLst>
                              <p:par>
                                <p:cTn id="21" presetID="18" presetClass="entr" presetSubtype="3" fill="hold" grpId="0" nodeType="afterEffect">
                                  <p:stCondLst>
                                    <p:cond delay="0"/>
                                  </p:stCondLst>
                                  <p:childTnLst>
                                    <p:set>
                                      <p:cBhvr>
                                        <p:cTn id="22" dur="1" fill="hold">
                                          <p:stCondLst>
                                            <p:cond delay="0"/>
                                          </p:stCondLst>
                                        </p:cTn>
                                        <p:tgtEl>
                                          <p:spTgt spid="210947">
                                            <p:txEl>
                                              <p:charRg st="105" end="116"/>
                                            </p:txEl>
                                          </p:spTgt>
                                        </p:tgtEl>
                                        <p:attrNameLst>
                                          <p:attrName>style.visibility</p:attrName>
                                        </p:attrNameLst>
                                      </p:cBhvr>
                                      <p:to>
                                        <p:strVal val="visible"/>
                                      </p:to>
                                    </p:set>
                                    <p:animEffect transition="in" filter="strips(upRight)">
                                      <p:cBhvr>
                                        <p:cTn id="23" dur="500"/>
                                        <p:tgtEl>
                                          <p:spTgt spid="210947">
                                            <p:txEl>
                                              <p:charRg st="105" end="116"/>
                                            </p:txEl>
                                          </p:spTgt>
                                        </p:tgtEl>
                                      </p:cBhvr>
                                    </p:animEffect>
                                  </p:childTnLst>
                                </p:cTn>
                              </p:par>
                            </p:childTnLst>
                          </p:cTn>
                        </p:par>
                        <p:par>
                          <p:cTn id="24" fill="hold">
                            <p:stCondLst>
                              <p:cond delay="2500"/>
                            </p:stCondLst>
                            <p:childTnLst>
                              <p:par>
                                <p:cTn id="25" presetID="18" presetClass="entr" presetSubtype="3" fill="hold" grpId="0" nodeType="afterEffect">
                                  <p:stCondLst>
                                    <p:cond delay="0"/>
                                  </p:stCondLst>
                                  <p:childTnLst>
                                    <p:set>
                                      <p:cBhvr>
                                        <p:cTn id="26" dur="1" fill="hold">
                                          <p:stCondLst>
                                            <p:cond delay="0"/>
                                          </p:stCondLst>
                                        </p:cTn>
                                        <p:tgtEl>
                                          <p:spTgt spid="210947">
                                            <p:txEl>
                                              <p:charRg st="116" end="127"/>
                                            </p:txEl>
                                          </p:spTgt>
                                        </p:tgtEl>
                                        <p:attrNameLst>
                                          <p:attrName>style.visibility</p:attrName>
                                        </p:attrNameLst>
                                      </p:cBhvr>
                                      <p:to>
                                        <p:strVal val="visible"/>
                                      </p:to>
                                    </p:set>
                                    <p:animEffect transition="in" filter="strips(upRight)">
                                      <p:cBhvr>
                                        <p:cTn id="27" dur="500"/>
                                        <p:tgtEl>
                                          <p:spTgt spid="210947">
                                            <p:txEl>
                                              <p:charRg st="116" end="127"/>
                                            </p:txEl>
                                          </p:spTgt>
                                        </p:tgtEl>
                                      </p:cBhvr>
                                    </p:animEffect>
                                  </p:childTnLst>
                                </p:cTn>
                              </p:par>
                            </p:childTnLst>
                          </p:cTn>
                        </p:par>
                        <p:par>
                          <p:cTn id="28" fill="hold">
                            <p:stCondLst>
                              <p:cond delay="3000"/>
                            </p:stCondLst>
                            <p:childTnLst>
                              <p:par>
                                <p:cTn id="29" presetID="18" presetClass="entr" presetSubtype="3" fill="hold" grpId="0" nodeType="afterEffect">
                                  <p:stCondLst>
                                    <p:cond delay="0"/>
                                  </p:stCondLst>
                                  <p:childTnLst>
                                    <p:set>
                                      <p:cBhvr>
                                        <p:cTn id="30" dur="1" fill="hold">
                                          <p:stCondLst>
                                            <p:cond delay="0"/>
                                          </p:stCondLst>
                                        </p:cTn>
                                        <p:tgtEl>
                                          <p:spTgt spid="210947">
                                            <p:txEl>
                                              <p:charRg st="127" end="155"/>
                                            </p:txEl>
                                          </p:spTgt>
                                        </p:tgtEl>
                                        <p:attrNameLst>
                                          <p:attrName>style.visibility</p:attrName>
                                        </p:attrNameLst>
                                      </p:cBhvr>
                                      <p:to>
                                        <p:strVal val="visible"/>
                                      </p:to>
                                    </p:set>
                                    <p:animEffect transition="in" filter="strips(upRight)">
                                      <p:cBhvr>
                                        <p:cTn id="31" dur="500"/>
                                        <p:tgtEl>
                                          <p:spTgt spid="210947">
                                            <p:txEl>
                                              <p:charRg st="127" end="155"/>
                                            </p:txEl>
                                          </p:spTgt>
                                        </p:tgtEl>
                                      </p:cBhvr>
                                    </p:animEffect>
                                  </p:childTnLst>
                                </p:cTn>
                              </p:par>
                            </p:childTnLst>
                          </p:cTn>
                        </p:par>
                        <p:par>
                          <p:cTn id="32" fill="hold">
                            <p:stCondLst>
                              <p:cond delay="3500"/>
                            </p:stCondLst>
                            <p:childTnLst>
                              <p:par>
                                <p:cTn id="33" presetID="18" presetClass="entr" presetSubtype="3" fill="hold" grpId="0" nodeType="afterEffect">
                                  <p:stCondLst>
                                    <p:cond delay="0"/>
                                  </p:stCondLst>
                                  <p:childTnLst>
                                    <p:set>
                                      <p:cBhvr>
                                        <p:cTn id="34" dur="1" fill="hold">
                                          <p:stCondLst>
                                            <p:cond delay="0"/>
                                          </p:stCondLst>
                                        </p:cTn>
                                        <p:tgtEl>
                                          <p:spTgt spid="210947">
                                            <p:txEl>
                                              <p:charRg st="155" end="218"/>
                                            </p:txEl>
                                          </p:spTgt>
                                        </p:tgtEl>
                                        <p:attrNameLst>
                                          <p:attrName>style.visibility</p:attrName>
                                        </p:attrNameLst>
                                      </p:cBhvr>
                                      <p:to>
                                        <p:strVal val="visible"/>
                                      </p:to>
                                    </p:set>
                                    <p:animEffect transition="in" filter="strips(upRight)">
                                      <p:cBhvr>
                                        <p:cTn id="35" dur="500"/>
                                        <p:tgtEl>
                                          <p:spTgt spid="210947">
                                            <p:txEl>
                                              <p:charRg st="155" end="218"/>
                                            </p:txEl>
                                          </p:spTgt>
                                        </p:tgtEl>
                                      </p:cBhvr>
                                    </p:animEffect>
                                  </p:childTnLst>
                                </p:cTn>
                              </p:par>
                            </p:childTnLst>
                          </p:cTn>
                        </p:par>
                        <p:par>
                          <p:cTn id="36" fill="hold">
                            <p:stCondLst>
                              <p:cond delay="4000"/>
                            </p:stCondLst>
                            <p:childTnLst>
                              <p:par>
                                <p:cTn id="37" presetID="18" presetClass="entr" presetSubtype="3" fill="hold" grpId="0" nodeType="afterEffect">
                                  <p:stCondLst>
                                    <p:cond delay="0"/>
                                  </p:stCondLst>
                                  <p:childTnLst>
                                    <p:set>
                                      <p:cBhvr>
                                        <p:cTn id="38" dur="1" fill="hold">
                                          <p:stCondLst>
                                            <p:cond delay="0"/>
                                          </p:stCondLst>
                                        </p:cTn>
                                        <p:tgtEl>
                                          <p:spTgt spid="210947">
                                            <p:txEl>
                                              <p:charRg st="218" end="282"/>
                                            </p:txEl>
                                          </p:spTgt>
                                        </p:tgtEl>
                                        <p:attrNameLst>
                                          <p:attrName>style.visibility</p:attrName>
                                        </p:attrNameLst>
                                      </p:cBhvr>
                                      <p:to>
                                        <p:strVal val="visible"/>
                                      </p:to>
                                    </p:set>
                                    <p:animEffect transition="in" filter="strips(upRight)">
                                      <p:cBhvr>
                                        <p:cTn id="39" dur="500"/>
                                        <p:tgtEl>
                                          <p:spTgt spid="210947">
                                            <p:txEl>
                                              <p:charRg st="218" end="282"/>
                                            </p:txEl>
                                          </p:spTgt>
                                        </p:tgtEl>
                                      </p:cBhvr>
                                    </p:animEffect>
                                  </p:childTnLst>
                                </p:cTn>
                              </p:par>
                            </p:childTnLst>
                          </p:cTn>
                        </p:par>
                        <p:par>
                          <p:cTn id="40" fill="hold">
                            <p:stCondLst>
                              <p:cond delay="4500"/>
                            </p:stCondLst>
                            <p:childTnLst>
                              <p:par>
                                <p:cTn id="41" presetID="18" presetClass="entr" presetSubtype="3" fill="hold" grpId="0" nodeType="afterEffect">
                                  <p:stCondLst>
                                    <p:cond delay="0"/>
                                  </p:stCondLst>
                                  <p:childTnLst>
                                    <p:set>
                                      <p:cBhvr>
                                        <p:cTn id="42" dur="1" fill="hold">
                                          <p:stCondLst>
                                            <p:cond delay="0"/>
                                          </p:stCondLst>
                                        </p:cTn>
                                        <p:tgtEl>
                                          <p:spTgt spid="210947">
                                            <p:txEl>
                                              <p:charRg st="282" end="344"/>
                                            </p:txEl>
                                          </p:spTgt>
                                        </p:tgtEl>
                                        <p:attrNameLst>
                                          <p:attrName>style.visibility</p:attrName>
                                        </p:attrNameLst>
                                      </p:cBhvr>
                                      <p:to>
                                        <p:strVal val="visible"/>
                                      </p:to>
                                    </p:set>
                                    <p:animEffect transition="in" filter="strips(upRight)">
                                      <p:cBhvr>
                                        <p:cTn id="43" dur="500"/>
                                        <p:tgtEl>
                                          <p:spTgt spid="210947">
                                            <p:txEl>
                                              <p:charRg st="282" end="344"/>
                                            </p:txEl>
                                          </p:spTgt>
                                        </p:tgtEl>
                                      </p:cBhvr>
                                    </p:animEffect>
                                  </p:childTnLst>
                                </p:cTn>
                              </p:par>
                            </p:childTnLst>
                          </p:cTn>
                        </p:par>
                        <p:par>
                          <p:cTn id="44" fill="hold">
                            <p:stCondLst>
                              <p:cond delay="5000"/>
                            </p:stCondLst>
                            <p:childTnLst>
                              <p:par>
                                <p:cTn id="45" presetID="18" presetClass="entr" presetSubtype="3" fill="hold" grpId="0" nodeType="afterEffect">
                                  <p:stCondLst>
                                    <p:cond delay="0"/>
                                  </p:stCondLst>
                                  <p:childTnLst>
                                    <p:set>
                                      <p:cBhvr>
                                        <p:cTn id="46" dur="1" fill="hold">
                                          <p:stCondLst>
                                            <p:cond delay="0"/>
                                          </p:stCondLst>
                                        </p:cTn>
                                        <p:tgtEl>
                                          <p:spTgt spid="210947">
                                            <p:txEl>
                                              <p:charRg st="344" end="363"/>
                                            </p:txEl>
                                          </p:spTgt>
                                        </p:tgtEl>
                                        <p:attrNameLst>
                                          <p:attrName>style.visibility</p:attrName>
                                        </p:attrNameLst>
                                      </p:cBhvr>
                                      <p:to>
                                        <p:strVal val="visible"/>
                                      </p:to>
                                    </p:set>
                                    <p:animEffect transition="in" filter="strips(upRight)">
                                      <p:cBhvr>
                                        <p:cTn id="47" dur="500"/>
                                        <p:tgtEl>
                                          <p:spTgt spid="210947">
                                            <p:txEl>
                                              <p:charRg st="344" end="363"/>
                                            </p:txEl>
                                          </p:spTgt>
                                        </p:tgtEl>
                                      </p:cBhvr>
                                    </p:animEffect>
                                  </p:childTnLst>
                                </p:cTn>
                              </p:par>
                            </p:childTnLst>
                          </p:cTn>
                        </p:par>
                        <p:par>
                          <p:cTn id="48" fill="hold">
                            <p:stCondLst>
                              <p:cond delay="5500"/>
                            </p:stCondLst>
                            <p:childTnLst>
                              <p:par>
                                <p:cTn id="49" presetID="18" presetClass="entr" presetSubtype="3" fill="hold" grpId="0" nodeType="afterEffect">
                                  <p:stCondLst>
                                    <p:cond delay="0"/>
                                  </p:stCondLst>
                                  <p:childTnLst>
                                    <p:set>
                                      <p:cBhvr>
                                        <p:cTn id="50" dur="1" fill="hold">
                                          <p:stCondLst>
                                            <p:cond delay="0"/>
                                          </p:stCondLst>
                                        </p:cTn>
                                        <p:tgtEl>
                                          <p:spTgt spid="210947">
                                            <p:txEl>
                                              <p:charRg st="363" end="369"/>
                                            </p:txEl>
                                          </p:spTgt>
                                        </p:tgtEl>
                                        <p:attrNameLst>
                                          <p:attrName>style.visibility</p:attrName>
                                        </p:attrNameLst>
                                      </p:cBhvr>
                                      <p:to>
                                        <p:strVal val="visible"/>
                                      </p:to>
                                    </p:set>
                                    <p:animEffect transition="in" filter="strips(upRight)">
                                      <p:cBhvr>
                                        <p:cTn id="51" dur="500"/>
                                        <p:tgtEl>
                                          <p:spTgt spid="210947">
                                            <p:txEl>
                                              <p:charRg st="363" end="369"/>
                                            </p:txEl>
                                          </p:spTgt>
                                        </p:tgtEl>
                                      </p:cBhvr>
                                    </p:animEffect>
                                  </p:childTnLst>
                                </p:cTn>
                              </p:par>
                            </p:childTnLst>
                          </p:cTn>
                        </p:par>
                        <p:par>
                          <p:cTn id="52" fill="hold">
                            <p:stCondLst>
                              <p:cond delay="6000"/>
                            </p:stCondLst>
                            <p:childTnLst>
                              <p:par>
                                <p:cTn id="53" presetID="18" presetClass="entr" presetSubtype="3" fill="hold" grpId="0" nodeType="afterEffect">
                                  <p:stCondLst>
                                    <p:cond delay="0"/>
                                  </p:stCondLst>
                                  <p:childTnLst>
                                    <p:set>
                                      <p:cBhvr>
                                        <p:cTn id="54" dur="1" fill="hold">
                                          <p:stCondLst>
                                            <p:cond delay="0"/>
                                          </p:stCondLst>
                                        </p:cTn>
                                        <p:tgtEl>
                                          <p:spTgt spid="210947">
                                            <p:txEl>
                                              <p:charRg st="369" end="422"/>
                                            </p:txEl>
                                          </p:spTgt>
                                        </p:tgtEl>
                                        <p:attrNameLst>
                                          <p:attrName>style.visibility</p:attrName>
                                        </p:attrNameLst>
                                      </p:cBhvr>
                                      <p:to>
                                        <p:strVal val="visible"/>
                                      </p:to>
                                    </p:set>
                                    <p:animEffect transition="in" filter="strips(upRight)">
                                      <p:cBhvr>
                                        <p:cTn id="55" dur="500"/>
                                        <p:tgtEl>
                                          <p:spTgt spid="210947">
                                            <p:txEl>
                                              <p:charRg st="369" end="422"/>
                                            </p:txEl>
                                          </p:spTgt>
                                        </p:tgtEl>
                                      </p:cBhvr>
                                    </p:animEffect>
                                  </p:childTnLst>
                                </p:cTn>
                              </p:par>
                            </p:childTnLst>
                          </p:cTn>
                        </p:par>
                        <p:par>
                          <p:cTn id="56" fill="hold">
                            <p:stCondLst>
                              <p:cond delay="6500"/>
                            </p:stCondLst>
                            <p:childTnLst>
                              <p:par>
                                <p:cTn id="57" presetID="18" presetClass="entr" presetSubtype="3" fill="hold" grpId="0" nodeType="afterEffect">
                                  <p:stCondLst>
                                    <p:cond delay="0"/>
                                  </p:stCondLst>
                                  <p:childTnLst>
                                    <p:set>
                                      <p:cBhvr>
                                        <p:cTn id="58" dur="1" fill="hold">
                                          <p:stCondLst>
                                            <p:cond delay="0"/>
                                          </p:stCondLst>
                                        </p:cTn>
                                        <p:tgtEl>
                                          <p:spTgt spid="210947">
                                            <p:txEl>
                                              <p:charRg st="422" end="446"/>
                                            </p:txEl>
                                          </p:spTgt>
                                        </p:tgtEl>
                                        <p:attrNameLst>
                                          <p:attrName>style.visibility</p:attrName>
                                        </p:attrNameLst>
                                      </p:cBhvr>
                                      <p:to>
                                        <p:strVal val="visible"/>
                                      </p:to>
                                    </p:set>
                                    <p:animEffect transition="in" filter="strips(upRight)">
                                      <p:cBhvr>
                                        <p:cTn id="59" dur="500"/>
                                        <p:tgtEl>
                                          <p:spTgt spid="210947">
                                            <p:txEl>
                                              <p:charRg st="422" end="44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ldLvl="5" advAuto="100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p:cNvSpPr>
          <p:nvPr>
            <p:ph type="title"/>
          </p:nvPr>
        </p:nvSpPr>
        <p:spPr>
          <a:xfrm>
            <a:off x="684213" y="0"/>
            <a:ext cx="7772400" cy="1143000"/>
          </a:xfrm>
          <a:ln/>
        </p:spPr>
        <p:txBody>
          <a:bodyPr vert="horz" wrap="square" lIns="91440" tIns="45720" rIns="91440" bIns="45720" anchor="ctr"/>
          <a:p>
            <a:pPr eaLnBrk="1" hangingPunct="1"/>
            <a:r>
              <a:rPr lang="en-US" altLang="zh-CN" dirty="0"/>
              <a:t>3.2.3 </a:t>
            </a:r>
            <a:r>
              <a:rPr lang="zh-CN" altLang="en-US" dirty="0"/>
              <a:t>迷宫求解</a:t>
            </a:r>
            <a:endParaRPr lang="zh-CN" altLang="en-US" dirty="0"/>
          </a:p>
        </p:txBody>
      </p:sp>
      <p:graphicFrame>
        <p:nvGraphicFramePr>
          <p:cNvPr id="237571" name="Group 3"/>
          <p:cNvGraphicFramePr>
            <a:graphicFrameLocks noGrp="1"/>
          </p:cNvGraphicFramePr>
          <p:nvPr/>
        </p:nvGraphicFramePr>
        <p:xfrm>
          <a:off x="1524000" y="1168400"/>
          <a:ext cx="6096000" cy="5537200"/>
        </p:xfrm>
        <a:graphic>
          <a:graphicData uri="http://schemas.openxmlformats.org/drawingml/2006/table">
            <a:tbl>
              <a:tblPr/>
              <a:tblGrid>
                <a:gridCol w="609600"/>
                <a:gridCol w="609600"/>
                <a:gridCol w="609600"/>
                <a:gridCol w="609600"/>
                <a:gridCol w="609600"/>
                <a:gridCol w="609600"/>
                <a:gridCol w="609600"/>
                <a:gridCol w="609600"/>
                <a:gridCol w="609600"/>
                <a:gridCol w="609600"/>
              </a:tblGrid>
              <a:tr h="554038">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r>
              <a:tr h="554038">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r>
              <a:tr h="55245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r>
              <a:tr h="554038">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r>
              <a:tr h="554038">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r>
              <a:tr h="554038">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r>
              <a:tr h="554038">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r>
              <a:tr h="55245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r>
              <a:tr h="554038">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r>
              <a:tr h="554038">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r>
            </a:tbl>
          </a:graphicData>
        </a:graphic>
      </p:graphicFrame>
      <p:grpSp>
        <p:nvGrpSpPr>
          <p:cNvPr id="2" name="Group 126"/>
          <p:cNvGrpSpPr/>
          <p:nvPr/>
        </p:nvGrpSpPr>
        <p:grpSpPr>
          <a:xfrm>
            <a:off x="6553200" y="5502275"/>
            <a:ext cx="1752600" cy="822325"/>
            <a:chOff x="4128" y="3264"/>
            <a:chExt cx="1248" cy="518"/>
          </a:xfrm>
        </p:grpSpPr>
        <p:sp>
          <p:nvSpPr>
            <p:cNvPr id="41091" name="Oval 127"/>
            <p:cNvSpPr/>
            <p:nvPr/>
          </p:nvSpPr>
          <p:spPr>
            <a:xfrm>
              <a:off x="4128" y="3456"/>
              <a:ext cx="192" cy="14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41092" name="Line 128"/>
            <p:cNvSpPr/>
            <p:nvPr/>
          </p:nvSpPr>
          <p:spPr>
            <a:xfrm flipV="1">
              <a:off x="4341" y="3504"/>
              <a:ext cx="720" cy="0"/>
            </a:xfrm>
            <a:prstGeom prst="line">
              <a:avLst/>
            </a:prstGeom>
            <a:ln w="28575" cap="flat" cmpd="sng">
              <a:solidFill>
                <a:schemeClr val="tx1"/>
              </a:solidFill>
              <a:prstDash val="solid"/>
              <a:miter/>
              <a:headEnd type="stealth" w="med" len="med"/>
              <a:tailEnd type="none" w="med" len="med"/>
            </a:ln>
          </p:spPr>
        </p:sp>
        <p:sp>
          <p:nvSpPr>
            <p:cNvPr id="41093" name="Text Box 129"/>
            <p:cNvSpPr txBox="1"/>
            <p:nvPr/>
          </p:nvSpPr>
          <p:spPr>
            <a:xfrm>
              <a:off x="4992" y="3264"/>
              <a:ext cx="384" cy="51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b="1" dirty="0">
                  <a:ea typeface="楷体_GB2312" pitchFamily="49" charset="-122"/>
                </a:rPr>
                <a:t>出口</a:t>
              </a:r>
              <a:endParaRPr lang="zh-CN" altLang="en-US" sz="2400" b="1" dirty="0">
                <a:ea typeface="楷体_GB2312" pitchFamily="49" charset="-122"/>
              </a:endParaRPr>
            </a:p>
          </p:txBody>
        </p:sp>
      </p:grpSp>
      <p:grpSp>
        <p:nvGrpSpPr>
          <p:cNvPr id="3" name="Group 130"/>
          <p:cNvGrpSpPr/>
          <p:nvPr/>
        </p:nvGrpSpPr>
        <p:grpSpPr>
          <a:xfrm>
            <a:off x="457200" y="1600200"/>
            <a:ext cx="2133600" cy="822325"/>
            <a:chOff x="288" y="1008"/>
            <a:chExt cx="1344" cy="518"/>
          </a:xfrm>
        </p:grpSpPr>
        <p:sp>
          <p:nvSpPr>
            <p:cNvPr id="41088" name="AutoShape 131"/>
            <p:cNvSpPr/>
            <p:nvPr/>
          </p:nvSpPr>
          <p:spPr>
            <a:xfrm>
              <a:off x="1440" y="1152"/>
              <a:ext cx="192" cy="192"/>
            </a:xfrm>
            <a:prstGeom prst="flowChartConnector">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41089" name="Line 132"/>
            <p:cNvSpPr/>
            <p:nvPr/>
          </p:nvSpPr>
          <p:spPr>
            <a:xfrm>
              <a:off x="576" y="1248"/>
              <a:ext cx="864" cy="0"/>
            </a:xfrm>
            <a:prstGeom prst="line">
              <a:avLst/>
            </a:prstGeom>
            <a:ln w="28575" cap="flat" cmpd="sng">
              <a:solidFill>
                <a:schemeClr val="tx1"/>
              </a:solidFill>
              <a:prstDash val="solid"/>
              <a:headEnd type="none" w="med" len="med"/>
              <a:tailEnd type="stealth" w="med" len="med"/>
            </a:ln>
          </p:spPr>
        </p:sp>
        <p:sp>
          <p:nvSpPr>
            <p:cNvPr id="41090" name="Text Box 133"/>
            <p:cNvSpPr txBox="1"/>
            <p:nvPr/>
          </p:nvSpPr>
          <p:spPr>
            <a:xfrm>
              <a:off x="288" y="1008"/>
              <a:ext cx="384" cy="51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b="1" dirty="0">
                  <a:ea typeface="楷体_GB2312" pitchFamily="49" charset="-122"/>
                </a:rPr>
                <a:t>入口</a:t>
              </a:r>
              <a:endParaRPr lang="zh-CN" altLang="en-US" sz="2400" b="1" dirty="0">
                <a:ea typeface="楷体_GB2312" pitchFamily="49" charset="-122"/>
              </a:endParaRPr>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nodeType="clickEffect">
                                  <p:stCondLst>
                                    <p:cond delay="0"/>
                                  </p:stCondLst>
                                  <p:childTnLst>
                                    <p:set>
                                      <p:cBhvr>
                                        <p:cTn id="6" dur="1" fill="hold">
                                          <p:stCondLst>
                                            <p:cond delay="0"/>
                                          </p:stCondLst>
                                        </p:cTn>
                                        <p:tgtEl>
                                          <p:spTgt spid="237571"/>
                                        </p:tgtEl>
                                        <p:attrNameLst>
                                          <p:attrName>style.visibility</p:attrName>
                                        </p:attrNameLst>
                                      </p:cBhvr>
                                      <p:to>
                                        <p:strVal val="visible"/>
                                      </p:to>
                                    </p:set>
                                    <p:animEffect transition="in" filter="checkerboard(down)">
                                      <p:cBhvr>
                                        <p:cTn id="7" dur="500"/>
                                        <p:tgtEl>
                                          <p:spTgt spid="23757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1+#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idx="1"/>
          </p:nvPr>
        </p:nvSpPr>
        <p:spPr>
          <a:xfrm>
            <a:off x="609600" y="2057400"/>
            <a:ext cx="8077200" cy="3962400"/>
          </a:xfrm>
          <a:solidFill>
            <a:srgbClr val="CCFFCC">
              <a:alpha val="100000"/>
            </a:srgbClr>
          </a:solidFill>
          <a:ln/>
        </p:spPr>
        <p:txBody>
          <a:bodyPr vert="horz" wrap="square" lIns="91440" tIns="45720" rIns="91440" bIns="45720" anchor="t"/>
          <a:p>
            <a:pPr eaLnBrk="1" hangingPunct="1">
              <a:lnSpc>
                <a:spcPct val="80000"/>
              </a:lnSpc>
              <a:buNone/>
            </a:pPr>
            <a:r>
              <a:rPr lang="en-US" altLang="zh-CN" sz="3600" dirty="0"/>
              <a:t>	</a:t>
            </a:r>
            <a:r>
              <a:rPr lang="zh-CN" altLang="en-US" dirty="0"/>
              <a:t>一、栈的概念</a:t>
            </a:r>
            <a:endParaRPr lang="zh-CN" altLang="zh-CN" dirty="0"/>
          </a:p>
          <a:p>
            <a:pPr eaLnBrk="1" hangingPunct="1">
              <a:lnSpc>
                <a:spcPct val="80000"/>
              </a:lnSpc>
              <a:buNone/>
            </a:pPr>
            <a:r>
              <a:rPr lang="zh-CN" altLang="en-US" sz="3000" dirty="0">
                <a:latin typeface="宋体" panose="02010600030101010101" pitchFamily="2" charset="-122"/>
              </a:rPr>
              <a:t>  </a:t>
            </a:r>
            <a:r>
              <a:rPr lang="zh-CN" altLang="en-US" sz="3000" b="1" i="1" dirty="0">
                <a:solidFill>
                  <a:srgbClr val="0099FF"/>
                </a:solidFill>
                <a:latin typeface="宋体" panose="02010600030101010101" pitchFamily="2" charset="-122"/>
              </a:rPr>
              <a:t>栈</a:t>
            </a:r>
            <a:r>
              <a:rPr lang="zh-CN" altLang="en-US" sz="3000" b="1" dirty="0">
                <a:latin typeface="宋体" panose="02010600030101010101" pitchFamily="2" charset="-122"/>
              </a:rPr>
              <a:t>（</a:t>
            </a:r>
            <a:r>
              <a:rPr lang="en-US" altLang="zh-CN" sz="3000" b="1" dirty="0">
                <a:latin typeface="宋体" panose="02010600030101010101" pitchFamily="2" charset="-122"/>
              </a:rPr>
              <a:t>stack</a:t>
            </a:r>
            <a:r>
              <a:rPr lang="zh-CN" altLang="en-US" sz="3000" b="1" dirty="0">
                <a:latin typeface="宋体" panose="02010600030101010101" pitchFamily="2" charset="-122"/>
              </a:rPr>
              <a:t>）是</a:t>
            </a:r>
            <a:r>
              <a:rPr lang="zh-CN" altLang="en-US" sz="3000" b="1" i="1" dirty="0">
                <a:solidFill>
                  <a:srgbClr val="0099FF"/>
                </a:solidFill>
                <a:latin typeface="宋体" panose="02010600030101010101" pitchFamily="2" charset="-122"/>
              </a:rPr>
              <a:t>插入</a:t>
            </a:r>
            <a:r>
              <a:rPr lang="zh-CN" altLang="en-US" sz="3000" b="1" dirty="0">
                <a:latin typeface="宋体" panose="02010600030101010101" pitchFamily="2" charset="-122"/>
              </a:rPr>
              <a:t>和</a:t>
            </a:r>
            <a:r>
              <a:rPr lang="zh-CN" altLang="en-US" sz="3000" b="1" i="1" dirty="0">
                <a:solidFill>
                  <a:srgbClr val="0099FF"/>
                </a:solidFill>
                <a:latin typeface="宋体" panose="02010600030101010101" pitchFamily="2" charset="-122"/>
              </a:rPr>
              <a:t>删除</a:t>
            </a:r>
            <a:r>
              <a:rPr lang="zh-CN" altLang="en-US" sz="3000" b="1" dirty="0">
                <a:latin typeface="宋体" panose="02010600030101010101" pitchFamily="2" charset="-122"/>
              </a:rPr>
              <a:t>操作限定在</a:t>
            </a:r>
            <a:r>
              <a:rPr lang="zh-CN" altLang="en-US" sz="3000" b="1" dirty="0">
                <a:solidFill>
                  <a:srgbClr val="0099FF"/>
                </a:solidFill>
                <a:latin typeface="宋体" panose="02010600030101010101" pitchFamily="2" charset="-122"/>
              </a:rPr>
              <a:t>表尾</a:t>
            </a:r>
            <a:r>
              <a:rPr lang="zh-CN" altLang="en-US" sz="3000" b="1" dirty="0">
                <a:latin typeface="宋体" panose="02010600030101010101" pitchFamily="2" charset="-122"/>
              </a:rPr>
              <a:t>进行的</a:t>
            </a:r>
            <a:r>
              <a:rPr lang="zh-CN" altLang="en-US" sz="3000" b="1" dirty="0">
                <a:solidFill>
                  <a:srgbClr val="0099FF"/>
                </a:solidFill>
                <a:latin typeface="宋体" panose="02010600030101010101" pitchFamily="2" charset="-122"/>
              </a:rPr>
              <a:t>线性表</a:t>
            </a:r>
            <a:r>
              <a:rPr lang="zh-CN" altLang="en-US" sz="3000" b="1" dirty="0">
                <a:latin typeface="宋体" panose="02010600030101010101" pitchFamily="2" charset="-122"/>
              </a:rPr>
              <a:t>。</a:t>
            </a:r>
            <a:r>
              <a:rPr lang="zh-CN" altLang="zh-CN" sz="3000" dirty="0">
                <a:latin typeface="宋体" panose="02010600030101010101" pitchFamily="2" charset="-122"/>
              </a:rPr>
              <a:t> </a:t>
            </a:r>
            <a:endParaRPr lang="zh-CN" altLang="zh-CN" sz="3000" dirty="0">
              <a:latin typeface="宋体" panose="02010600030101010101" pitchFamily="2" charset="-122"/>
            </a:endParaRPr>
          </a:p>
          <a:p>
            <a:pPr eaLnBrk="1" hangingPunct="1"/>
            <a:r>
              <a:rPr lang="zh-CN" altLang="en-US" sz="3000" b="1" dirty="0">
                <a:latin typeface="宋体" panose="02010600030101010101" pitchFamily="2" charset="-122"/>
              </a:rPr>
              <a:t>栈的逻辑表示为：</a:t>
            </a:r>
            <a:r>
              <a:rPr lang="en-US" altLang="zh-CN" sz="3000" b="1" dirty="0">
                <a:latin typeface="宋体" panose="02010600030101010101" pitchFamily="2" charset="-122"/>
              </a:rPr>
              <a:t>S =</a:t>
            </a:r>
            <a:r>
              <a:rPr lang="zh-CN" altLang="en-US" sz="3000" b="1" dirty="0">
                <a:latin typeface="宋体" panose="02010600030101010101" pitchFamily="2" charset="-122"/>
              </a:rPr>
              <a:t>（</a:t>
            </a:r>
            <a:r>
              <a:rPr lang="en-US" altLang="zh-CN" sz="3000" b="1" dirty="0">
                <a:latin typeface="宋体" panose="02010600030101010101" pitchFamily="2" charset="-122"/>
              </a:rPr>
              <a:t>a</a:t>
            </a:r>
            <a:r>
              <a:rPr lang="en-US" altLang="zh-CN" sz="3000" b="1" baseline="-18000" dirty="0">
                <a:latin typeface="宋体" panose="02010600030101010101" pitchFamily="2" charset="-122"/>
              </a:rPr>
              <a:t>1</a:t>
            </a:r>
            <a:r>
              <a:rPr lang="en-US" altLang="zh-CN" sz="3000" b="1" dirty="0">
                <a:latin typeface="宋体" panose="02010600030101010101" pitchFamily="2" charset="-122"/>
              </a:rPr>
              <a:t>,a</a:t>
            </a:r>
            <a:r>
              <a:rPr lang="en-US" altLang="zh-CN" sz="3000" b="1" baseline="-18000" dirty="0">
                <a:latin typeface="宋体" panose="02010600030101010101" pitchFamily="2" charset="-122"/>
              </a:rPr>
              <a:t>2</a:t>
            </a:r>
            <a:r>
              <a:rPr lang="en-US" altLang="zh-CN" sz="3000" b="1" dirty="0">
                <a:latin typeface="宋体" panose="02010600030101010101" pitchFamily="2" charset="-122"/>
              </a:rPr>
              <a:t>, </a:t>
            </a:r>
            <a:r>
              <a:rPr lang="en-US" altLang="zh-CN" sz="3000" b="1" dirty="0"/>
              <a:t>…</a:t>
            </a:r>
            <a:r>
              <a:rPr lang="en-US" altLang="zh-CN" sz="3000" b="1" dirty="0">
                <a:latin typeface="宋体" panose="02010600030101010101" pitchFamily="2" charset="-122"/>
              </a:rPr>
              <a:t>,a</a:t>
            </a:r>
            <a:r>
              <a:rPr lang="en-US" altLang="zh-CN" sz="3000" b="1" baseline="-18000" dirty="0">
                <a:latin typeface="宋体" panose="02010600030101010101" pitchFamily="2" charset="-122"/>
              </a:rPr>
              <a:t>n</a:t>
            </a:r>
            <a:r>
              <a:rPr lang="zh-CN" altLang="en-US" sz="3000" b="1" dirty="0">
                <a:latin typeface="宋体" panose="02010600030101010101" pitchFamily="2" charset="-122"/>
              </a:rPr>
              <a:t>）</a:t>
            </a:r>
            <a:endParaRPr lang="zh-CN" altLang="en-US" sz="3000" b="1" dirty="0">
              <a:latin typeface="宋体" panose="02010600030101010101" pitchFamily="2" charset="-122"/>
            </a:endParaRPr>
          </a:p>
          <a:p>
            <a:pPr eaLnBrk="1" hangingPunct="1">
              <a:buNone/>
            </a:pPr>
            <a:r>
              <a:rPr lang="zh-CN" altLang="en-US" sz="3000" b="1" dirty="0">
                <a:latin typeface="宋体" panose="02010600030101010101" pitchFamily="2" charset="-122"/>
              </a:rPr>
              <a:t>    表尾元素</a:t>
            </a:r>
            <a:r>
              <a:rPr lang="en-US" altLang="zh-CN" sz="3000" b="1" dirty="0">
                <a:latin typeface="宋体" panose="02010600030101010101" pitchFamily="2" charset="-122"/>
              </a:rPr>
              <a:t>a</a:t>
            </a:r>
            <a:r>
              <a:rPr lang="en-US" altLang="zh-CN" sz="3000" b="1" baseline="-18000" dirty="0">
                <a:latin typeface="宋体" panose="02010600030101010101" pitchFamily="2" charset="-122"/>
              </a:rPr>
              <a:t>n</a:t>
            </a:r>
            <a:r>
              <a:rPr lang="zh-CN" altLang="en-US" sz="3000" b="1" dirty="0">
                <a:latin typeface="宋体" panose="02010600030101010101" pitchFamily="2" charset="-122"/>
              </a:rPr>
              <a:t>称为</a:t>
            </a:r>
            <a:r>
              <a:rPr lang="zh-CN" altLang="en-US" sz="3000" b="1" i="1" dirty="0">
                <a:solidFill>
                  <a:srgbClr val="0099FF"/>
                </a:solidFill>
                <a:latin typeface="宋体" panose="02010600030101010101" pitchFamily="2" charset="-122"/>
              </a:rPr>
              <a:t>栈顶</a:t>
            </a:r>
            <a:r>
              <a:rPr lang="en-US" altLang="zh-CN" sz="3000" b="1" dirty="0">
                <a:latin typeface="宋体" panose="02010600030101010101" pitchFamily="2" charset="-122"/>
              </a:rPr>
              <a:t>(top)</a:t>
            </a:r>
            <a:endParaRPr lang="en-US" altLang="zh-CN" sz="3000" b="1" dirty="0">
              <a:latin typeface="宋体" panose="02010600030101010101" pitchFamily="2" charset="-122"/>
            </a:endParaRPr>
          </a:p>
          <a:p>
            <a:pPr eaLnBrk="1" hangingPunct="1">
              <a:buNone/>
            </a:pPr>
            <a:r>
              <a:rPr lang="en-US" altLang="zh-CN" sz="3000" b="1" dirty="0">
                <a:latin typeface="宋体" panose="02010600030101010101" pitchFamily="2" charset="-122"/>
              </a:rPr>
              <a:t>    </a:t>
            </a:r>
            <a:r>
              <a:rPr lang="zh-CN" altLang="en-US" sz="3000" b="1" dirty="0">
                <a:latin typeface="宋体" panose="02010600030101010101" pitchFamily="2" charset="-122"/>
              </a:rPr>
              <a:t>表头元素</a:t>
            </a:r>
            <a:r>
              <a:rPr lang="en-US" altLang="zh-CN" sz="3000" b="1" dirty="0">
                <a:latin typeface="宋体" panose="02010600030101010101" pitchFamily="2" charset="-122"/>
              </a:rPr>
              <a:t>a</a:t>
            </a:r>
            <a:r>
              <a:rPr lang="en-US" altLang="zh-CN" sz="3000" b="1" baseline="-18000" dirty="0">
                <a:latin typeface="宋体" panose="02010600030101010101" pitchFamily="2" charset="-122"/>
              </a:rPr>
              <a:t>1</a:t>
            </a:r>
            <a:r>
              <a:rPr lang="zh-CN" altLang="en-US" sz="3000" b="1" dirty="0">
                <a:latin typeface="宋体" panose="02010600030101010101" pitchFamily="2" charset="-122"/>
              </a:rPr>
              <a:t>称为</a:t>
            </a:r>
            <a:r>
              <a:rPr lang="zh-CN" altLang="en-US" sz="3000" b="1" i="1" dirty="0">
                <a:solidFill>
                  <a:srgbClr val="0099FF"/>
                </a:solidFill>
                <a:latin typeface="宋体" panose="02010600030101010101" pitchFamily="2" charset="-122"/>
              </a:rPr>
              <a:t>栈底</a:t>
            </a:r>
            <a:r>
              <a:rPr lang="en-US" altLang="zh-CN" sz="3000" b="1" dirty="0">
                <a:latin typeface="宋体" panose="02010600030101010101" pitchFamily="2" charset="-122"/>
              </a:rPr>
              <a:t>(bottom)</a:t>
            </a:r>
            <a:endParaRPr lang="en-US" altLang="zh-CN" sz="3000" b="1" dirty="0">
              <a:latin typeface="宋体" panose="02010600030101010101" pitchFamily="2" charset="-122"/>
            </a:endParaRPr>
          </a:p>
          <a:p>
            <a:pPr algn="just" eaLnBrk="1" hangingPunct="1"/>
            <a:r>
              <a:rPr lang="zh-CN" altLang="en-US" sz="3000" b="1" dirty="0">
                <a:latin typeface="宋体" panose="02010600030101010101" pitchFamily="2" charset="-122"/>
              </a:rPr>
              <a:t>不含元素的空表称为</a:t>
            </a:r>
            <a:r>
              <a:rPr lang="zh-CN" altLang="en-US" sz="3000" b="1" i="1" dirty="0">
                <a:solidFill>
                  <a:srgbClr val="0099FF"/>
                </a:solidFill>
                <a:latin typeface="宋体" panose="02010600030101010101" pitchFamily="2" charset="-122"/>
              </a:rPr>
              <a:t>空栈</a:t>
            </a:r>
            <a:endParaRPr lang="zh-CN" altLang="en-US" sz="3000" dirty="0">
              <a:latin typeface="宋体" panose="02010600030101010101" pitchFamily="2" charset="-122"/>
            </a:endParaRPr>
          </a:p>
        </p:txBody>
      </p:sp>
      <p:sp>
        <p:nvSpPr>
          <p:cNvPr id="5123" name="Rectangle 3"/>
          <p:cNvSpPr>
            <a:spLocks noGrp="1"/>
          </p:cNvSpPr>
          <p:nvPr>
            <p:ph type="title"/>
          </p:nvPr>
        </p:nvSpPr>
        <p:spPr>
          <a:xfrm>
            <a:off x="1066800" y="685800"/>
            <a:ext cx="6629400" cy="685800"/>
          </a:xfrm>
          <a:ln/>
        </p:spPr>
        <p:txBody>
          <a:bodyPr vert="horz" wrap="square" lIns="91440" tIns="45720" rIns="91440" bIns="45720" anchor="ctr"/>
          <a:p>
            <a:pPr eaLnBrk="1" hangingPunct="1"/>
            <a:r>
              <a:rPr lang="zh-CN" altLang="en-US" sz="3900" b="1" dirty="0">
                <a:solidFill>
                  <a:schemeClr val="tx1"/>
                </a:solidFill>
                <a:latin typeface="宋体" panose="02010600030101010101" pitchFamily="2" charset="-122"/>
              </a:rPr>
              <a:t>栈的概念</a:t>
            </a:r>
            <a:endParaRPr lang="zh-CN" altLang="en-US" sz="5400" dirty="0">
              <a:ea typeface="楷体_GB2312" pitchFamily="49" charset="-122"/>
            </a:endParaRPr>
          </a:p>
        </p:txBody>
      </p:sp>
    </p:spTree>
  </p:cSld>
  <p:clrMapOvr>
    <a:masterClrMapping/>
  </p:clrMapOvr>
  <p:transition>
    <p:pull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3"/>
          <p:cNvSpPr>
            <a:spLocks noGrp="1"/>
          </p:cNvSpPr>
          <p:nvPr>
            <p:ph idx="1"/>
          </p:nvPr>
        </p:nvSpPr>
        <p:spPr>
          <a:xfrm>
            <a:off x="468313" y="1125538"/>
            <a:ext cx="8351837" cy="4114800"/>
          </a:xfrm>
          <a:solidFill>
            <a:srgbClr val="CCFFCC">
              <a:alpha val="100000"/>
            </a:srgbClr>
          </a:solidFill>
          <a:ln/>
        </p:spPr>
        <p:txBody>
          <a:bodyPr vert="horz" wrap="square" lIns="91440" tIns="45720" rIns="91440" bIns="45720" anchor="t"/>
          <a:p>
            <a:pPr algn="just" eaLnBrk="1" hangingPunct="1">
              <a:lnSpc>
                <a:spcPct val="90000"/>
              </a:lnSpc>
              <a:buNone/>
            </a:pPr>
            <a:r>
              <a:rPr lang="zh-CN" altLang="en-US" sz="2800" b="1" dirty="0"/>
              <a:t>求迷宫路径算法的基本思想是：</a:t>
            </a:r>
            <a:endParaRPr lang="zh-CN" altLang="en-US" sz="2800" b="1" dirty="0"/>
          </a:p>
          <a:p>
            <a:pPr lvl="1" algn="just" eaLnBrk="1" hangingPunct="1">
              <a:lnSpc>
                <a:spcPct val="90000"/>
              </a:lnSpc>
              <a:buChar char="•"/>
            </a:pPr>
            <a:r>
              <a:rPr lang="zh-CN" altLang="en-US" b="1" dirty="0"/>
              <a:t>若当前位置“可通”，则纳入路径，继续前进</a:t>
            </a:r>
            <a:r>
              <a:rPr lang="en-US" altLang="zh-CN" b="1" dirty="0"/>
              <a:t>;</a:t>
            </a:r>
            <a:endParaRPr lang="en-US" altLang="zh-CN" b="1" dirty="0"/>
          </a:p>
          <a:p>
            <a:pPr lvl="1" algn="just" eaLnBrk="1" hangingPunct="1">
              <a:lnSpc>
                <a:spcPct val="90000"/>
              </a:lnSpc>
              <a:buChar char="•"/>
            </a:pPr>
            <a:r>
              <a:rPr lang="zh-CN" altLang="en-US" b="1" dirty="0"/>
              <a:t>若当前位置“不可通”，则后退，换方向继续探索</a:t>
            </a:r>
            <a:r>
              <a:rPr lang="en-US" altLang="zh-CN" b="1" dirty="0"/>
              <a:t>;</a:t>
            </a:r>
            <a:endParaRPr lang="en-US" altLang="zh-CN" b="1" dirty="0"/>
          </a:p>
          <a:p>
            <a:pPr lvl="1" algn="just" eaLnBrk="1" hangingPunct="1">
              <a:lnSpc>
                <a:spcPct val="90000"/>
              </a:lnSpc>
              <a:buChar char="•"/>
            </a:pPr>
            <a:r>
              <a:rPr lang="zh-CN" altLang="en-US" b="1" dirty="0"/>
              <a:t>若四周“均无通路”，则将当前位置从路径中删除出去。</a:t>
            </a:r>
            <a:endParaRPr lang="zh-CN" altLang="en-US" b="1" dirty="0"/>
          </a:p>
        </p:txBody>
      </p:sp>
    </p:spTree>
  </p:cSld>
  <p:clrMapOvr>
    <a:masterClrMapping/>
  </p:clrMapOvr>
  <p:transition>
    <p:pull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3"/>
          <p:cNvSpPr>
            <a:spLocks noGrp="1"/>
          </p:cNvSpPr>
          <p:nvPr>
            <p:ph idx="1"/>
          </p:nvPr>
        </p:nvSpPr>
        <p:spPr>
          <a:xfrm>
            <a:off x="755650" y="404813"/>
            <a:ext cx="8137525" cy="6048375"/>
          </a:xfrm>
          <a:solidFill>
            <a:srgbClr val="CCFFCC">
              <a:alpha val="100000"/>
            </a:srgbClr>
          </a:solidFill>
          <a:ln/>
        </p:spPr>
        <p:txBody>
          <a:bodyPr vert="horz" wrap="square" lIns="91440" tIns="45720" rIns="91440" bIns="45720" anchor="t"/>
          <a:p>
            <a:pPr algn="just" eaLnBrk="1" hangingPunct="1">
              <a:lnSpc>
                <a:spcPct val="90000"/>
              </a:lnSpc>
              <a:buNone/>
            </a:pPr>
            <a:r>
              <a:rPr lang="zh-CN" altLang="en-US" sz="2800" b="1" dirty="0"/>
              <a:t>求迷宫中一条从入口到出口的路径的算法：</a:t>
            </a:r>
            <a:endParaRPr lang="zh-CN" altLang="en-US" sz="2800" b="1" dirty="0"/>
          </a:p>
          <a:p>
            <a:pPr lvl="1" algn="just" eaLnBrk="1" hangingPunct="1">
              <a:lnSpc>
                <a:spcPct val="90000"/>
              </a:lnSpc>
              <a:buNone/>
            </a:pPr>
            <a:r>
              <a:rPr lang="zh-CN" altLang="en-US" b="1" dirty="0"/>
              <a:t>设定当前位置的初值为入口位置；</a:t>
            </a:r>
            <a:endParaRPr lang="zh-CN" altLang="en-US" b="1" dirty="0"/>
          </a:p>
          <a:p>
            <a:pPr lvl="1" algn="just" eaLnBrk="1" hangingPunct="1">
              <a:lnSpc>
                <a:spcPct val="90000"/>
              </a:lnSpc>
              <a:buNone/>
            </a:pPr>
            <a:r>
              <a:rPr lang="zh-CN" altLang="en-US" b="1" dirty="0"/>
              <a:t> </a:t>
            </a:r>
            <a:r>
              <a:rPr lang="en-US" altLang="zh-CN" b="1" dirty="0"/>
              <a:t>do</a:t>
            </a:r>
            <a:r>
              <a:rPr lang="zh-CN" altLang="en-US" b="1" dirty="0"/>
              <a:t>｛</a:t>
            </a:r>
            <a:endParaRPr lang="zh-CN" altLang="en-US" b="1" dirty="0"/>
          </a:p>
          <a:p>
            <a:pPr lvl="1" algn="just" eaLnBrk="1" hangingPunct="1">
              <a:lnSpc>
                <a:spcPct val="90000"/>
              </a:lnSpc>
              <a:buNone/>
            </a:pPr>
            <a:r>
              <a:rPr lang="zh-CN" altLang="en-US" b="1" dirty="0"/>
              <a:t>   若当前位置可通，</a:t>
            </a:r>
            <a:endParaRPr lang="zh-CN" altLang="en-US" b="1" dirty="0"/>
          </a:p>
          <a:p>
            <a:pPr lvl="1" algn="just" eaLnBrk="1" hangingPunct="1">
              <a:lnSpc>
                <a:spcPct val="90000"/>
              </a:lnSpc>
              <a:buNone/>
            </a:pPr>
            <a:r>
              <a:rPr lang="zh-CN" altLang="en-US" b="1" dirty="0"/>
              <a:t>   则｛将当前位置插入栈顶； </a:t>
            </a:r>
            <a:endParaRPr lang="zh-CN" altLang="en-US" b="1" dirty="0"/>
          </a:p>
          <a:p>
            <a:pPr lvl="1" algn="just" eaLnBrk="1" hangingPunct="1">
              <a:lnSpc>
                <a:spcPct val="90000"/>
              </a:lnSpc>
              <a:buNone/>
            </a:pPr>
            <a:r>
              <a:rPr lang="zh-CN" altLang="en-US" b="1" dirty="0"/>
              <a:t>           若该位置是出口位置，则算法结束；            </a:t>
            </a:r>
            <a:endParaRPr lang="zh-CN" altLang="en-US" b="1" dirty="0"/>
          </a:p>
          <a:p>
            <a:pPr lvl="1" algn="just" eaLnBrk="1" hangingPunct="1">
              <a:lnSpc>
                <a:spcPct val="90000"/>
              </a:lnSpc>
              <a:buNone/>
            </a:pPr>
            <a:r>
              <a:rPr lang="zh-CN" altLang="en-US" b="1" dirty="0"/>
              <a:t>            否则切换当前位置的东邻方块为新的当前位置；</a:t>
            </a:r>
            <a:endParaRPr lang="zh-CN" altLang="en-US" b="1" dirty="0"/>
          </a:p>
          <a:p>
            <a:pPr lvl="1" algn="just" eaLnBrk="1" hangingPunct="1">
              <a:lnSpc>
                <a:spcPct val="90000"/>
              </a:lnSpc>
              <a:buNone/>
            </a:pPr>
            <a:r>
              <a:rPr lang="zh-CN" altLang="en-US" b="1" dirty="0"/>
              <a:t>   ｝</a:t>
            </a:r>
            <a:endParaRPr lang="zh-CN" altLang="en-US" b="1" dirty="0"/>
          </a:p>
          <a:p>
            <a:pPr lvl="1" algn="just" eaLnBrk="1" hangingPunct="1">
              <a:lnSpc>
                <a:spcPct val="90000"/>
              </a:lnSpc>
              <a:buNone/>
            </a:pPr>
            <a:r>
              <a:rPr lang="zh-CN" altLang="en-US" b="1" dirty="0"/>
              <a:t>   否则 </a:t>
            </a:r>
            <a:r>
              <a:rPr lang="en-US" altLang="zh-CN" b="1" dirty="0"/>
              <a:t>{……</a:t>
            </a:r>
            <a:endParaRPr lang="en-US" altLang="zh-CN" b="1" dirty="0"/>
          </a:p>
          <a:p>
            <a:pPr lvl="1" algn="just" eaLnBrk="1" hangingPunct="1">
              <a:lnSpc>
                <a:spcPct val="90000"/>
              </a:lnSpc>
              <a:buNone/>
            </a:pPr>
            <a:r>
              <a:rPr lang="en-US" altLang="zh-CN" b="1" dirty="0"/>
              <a:t>     </a:t>
            </a:r>
            <a:endParaRPr lang="en-US" altLang="zh-CN" b="1" dirty="0"/>
          </a:p>
          <a:p>
            <a:pPr lvl="1" algn="just" eaLnBrk="1" hangingPunct="1">
              <a:lnSpc>
                <a:spcPct val="90000"/>
              </a:lnSpc>
              <a:buNone/>
            </a:pPr>
            <a:r>
              <a:rPr lang="en-US" altLang="zh-CN" b="1" dirty="0"/>
              <a:t>   </a:t>
            </a:r>
            <a:r>
              <a:rPr lang="zh-CN" altLang="en-US" b="1" dirty="0"/>
              <a:t>｝</a:t>
            </a:r>
            <a:endParaRPr lang="zh-CN" altLang="en-US" b="1" dirty="0"/>
          </a:p>
          <a:p>
            <a:pPr lvl="1" algn="just" eaLnBrk="1" hangingPunct="1">
              <a:lnSpc>
                <a:spcPct val="90000"/>
              </a:lnSpc>
              <a:buNone/>
            </a:pPr>
            <a:r>
              <a:rPr lang="zh-CN" altLang="en-US" b="1" dirty="0"/>
              <a:t>｝</a:t>
            </a:r>
            <a:r>
              <a:rPr lang="en-US" altLang="zh-CN" b="1" dirty="0"/>
              <a:t>while (</a:t>
            </a:r>
            <a:r>
              <a:rPr lang="zh-CN" altLang="en-US" b="1" dirty="0"/>
              <a:t>栈不空）；</a:t>
            </a:r>
            <a:endParaRPr lang="zh-CN" altLang="en-US" b="1" dirty="0"/>
          </a:p>
        </p:txBody>
      </p:sp>
    </p:spTree>
  </p:cSld>
  <p:clrMapOvr>
    <a:masterClrMapping/>
  </p:clrMapOvr>
  <p:transition>
    <p:pull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p:cNvSpPr>
          <p:nvPr>
            <p:ph type="title"/>
          </p:nvPr>
        </p:nvSpPr>
        <p:spPr>
          <a:xfrm>
            <a:off x="609600" y="609600"/>
            <a:ext cx="7315200" cy="914400"/>
          </a:xfrm>
          <a:ln/>
        </p:spPr>
        <p:txBody>
          <a:bodyPr vert="horz" wrap="square" lIns="91440" tIns="45720" rIns="91440" bIns="45720" anchor="ctr"/>
          <a:p>
            <a:pPr eaLnBrk="1" hangingPunct="1"/>
            <a:r>
              <a:rPr lang="zh-CN" altLang="en-US" sz="4000" b="1" dirty="0">
                <a:solidFill>
                  <a:schemeClr val="tx1"/>
                </a:solidFill>
                <a:latin typeface="宋体" panose="02010600030101010101" pitchFamily="2" charset="-122"/>
              </a:rPr>
              <a:t>例</a:t>
            </a:r>
            <a:r>
              <a:rPr lang="en-US" altLang="zh-CN" sz="4000" b="1" dirty="0">
                <a:solidFill>
                  <a:schemeClr val="tx1"/>
                </a:solidFill>
                <a:latin typeface="宋体" panose="02010600030101010101" pitchFamily="2" charset="-122"/>
              </a:rPr>
              <a:t>3</a:t>
            </a:r>
            <a:r>
              <a:rPr lang="zh-CN" altLang="en-US" sz="4000" b="1" dirty="0">
                <a:solidFill>
                  <a:schemeClr val="tx1"/>
                </a:solidFill>
                <a:latin typeface="宋体" panose="02010600030101010101" pitchFamily="2" charset="-122"/>
              </a:rPr>
              <a:t>：	栈的应用</a:t>
            </a:r>
            <a:r>
              <a:rPr lang="en-US" altLang="zh-CN" sz="4000" b="1" dirty="0">
                <a:latin typeface="宋体" panose="02010600030101010101" pitchFamily="2" charset="-122"/>
              </a:rPr>
              <a:t>--</a:t>
            </a:r>
            <a:r>
              <a:rPr lang="zh-CN" altLang="en-US" sz="4000" b="1" i="1" dirty="0">
                <a:solidFill>
                  <a:srgbClr val="FF6600"/>
                </a:solidFill>
                <a:latin typeface="宋体" panose="02010600030101010101" pitchFamily="2" charset="-122"/>
              </a:rPr>
              <a:t>表达式求值</a:t>
            </a:r>
            <a:endParaRPr lang="zh-CN" altLang="en-US" sz="5400" dirty="0">
              <a:solidFill>
                <a:srgbClr val="FF6600"/>
              </a:solidFill>
              <a:ea typeface="楷体_GB2312" pitchFamily="49" charset="-122"/>
            </a:endParaRPr>
          </a:p>
        </p:txBody>
      </p:sp>
      <p:sp>
        <p:nvSpPr>
          <p:cNvPr id="44035" name="Rectangle 3"/>
          <p:cNvSpPr>
            <a:spLocks noGrp="1"/>
          </p:cNvSpPr>
          <p:nvPr>
            <p:ph idx="1"/>
          </p:nvPr>
        </p:nvSpPr>
        <p:spPr>
          <a:xfrm>
            <a:off x="533400" y="1905000"/>
            <a:ext cx="7772400" cy="4495800"/>
          </a:xfrm>
          <a:solidFill>
            <a:srgbClr val="CCFFCC">
              <a:alpha val="100000"/>
            </a:srgbClr>
          </a:solidFill>
          <a:ln/>
        </p:spPr>
        <p:txBody>
          <a:bodyPr vert="horz" wrap="square" lIns="91440" tIns="45720" rIns="91440" bIns="45720" anchor="t"/>
          <a:p>
            <a:pPr eaLnBrk="1" hangingPunct="1">
              <a:lnSpc>
                <a:spcPct val="90000"/>
              </a:lnSpc>
              <a:buNone/>
            </a:pPr>
            <a:r>
              <a:rPr lang="zh-CN" altLang="en-US" b="1" dirty="0">
                <a:latin typeface="宋体" panose="02010600030101010101" pitchFamily="2" charset="-122"/>
              </a:rPr>
              <a:t>一</a:t>
            </a:r>
            <a:r>
              <a:rPr lang="en-US" altLang="zh-CN" b="1" dirty="0">
                <a:latin typeface="宋体" panose="02010600030101010101" pitchFamily="2" charset="-122"/>
              </a:rPr>
              <a:t>. </a:t>
            </a:r>
            <a:r>
              <a:rPr lang="zh-CN" altLang="en-US" b="1" dirty="0">
                <a:latin typeface="宋体" panose="02010600030101010101" pitchFamily="2" charset="-122"/>
              </a:rPr>
              <a:t>表达式</a:t>
            </a:r>
            <a:endParaRPr lang="zh-CN" altLang="en-US" dirty="0">
              <a:solidFill>
                <a:srgbClr val="FFFF00"/>
              </a:solidFill>
              <a:latin typeface="宋体" panose="02010600030101010101" pitchFamily="2" charset="-122"/>
            </a:endParaRPr>
          </a:p>
          <a:p>
            <a:pPr eaLnBrk="1" hangingPunct="1">
              <a:lnSpc>
                <a:spcPct val="90000"/>
              </a:lnSpc>
              <a:buNone/>
            </a:pPr>
            <a:r>
              <a:rPr lang="zh-CN" altLang="en-US" sz="2800" dirty="0">
                <a:latin typeface="宋体" panose="02010600030101010101" pitchFamily="2" charset="-122"/>
              </a:rPr>
              <a:t>  </a:t>
            </a:r>
            <a:r>
              <a:rPr lang="zh-CN" altLang="en-US" sz="2800" b="1" i="1" dirty="0">
                <a:solidFill>
                  <a:srgbClr val="0066FF"/>
                </a:solidFill>
              </a:rPr>
              <a:t>表达式</a:t>
            </a:r>
            <a:r>
              <a:rPr lang="zh-CN" altLang="en-US" sz="2800" b="1" dirty="0"/>
              <a:t>由操作数、运算符和界限符组成。</a:t>
            </a:r>
            <a:endParaRPr lang="zh-CN" altLang="en-US" sz="2800" b="1" dirty="0"/>
          </a:p>
          <a:p>
            <a:pPr algn="just" eaLnBrk="1" hangingPunct="1">
              <a:lnSpc>
                <a:spcPct val="90000"/>
              </a:lnSpc>
            </a:pPr>
            <a:r>
              <a:rPr lang="zh-CN" altLang="en-US" sz="2800" b="1" dirty="0">
                <a:solidFill>
                  <a:srgbClr val="0066FF"/>
                </a:solidFill>
              </a:rPr>
              <a:t>操作数</a:t>
            </a:r>
            <a:r>
              <a:rPr lang="zh-CN" altLang="en-US" sz="2800" b="1" dirty="0"/>
              <a:t>（</a:t>
            </a:r>
            <a:r>
              <a:rPr lang="en-US" altLang="zh-CN" sz="2800" b="1" dirty="0"/>
              <a:t>operand)</a:t>
            </a:r>
            <a:r>
              <a:rPr lang="zh-CN" altLang="en-US" sz="2800" b="1" dirty="0"/>
              <a:t>：常数或变量</a:t>
            </a:r>
            <a:endParaRPr lang="zh-CN" altLang="en-US" sz="2800" b="1" dirty="0"/>
          </a:p>
          <a:p>
            <a:pPr algn="just" eaLnBrk="1" hangingPunct="1">
              <a:lnSpc>
                <a:spcPct val="90000"/>
              </a:lnSpc>
            </a:pPr>
            <a:r>
              <a:rPr lang="zh-CN" altLang="en-US" sz="2800" b="1" dirty="0">
                <a:solidFill>
                  <a:srgbClr val="0066FF"/>
                </a:solidFill>
              </a:rPr>
              <a:t>运算符</a:t>
            </a:r>
            <a:r>
              <a:rPr lang="zh-CN" altLang="en-US" sz="2800" b="1" dirty="0"/>
              <a:t>（</a:t>
            </a:r>
            <a:r>
              <a:rPr lang="en-US" altLang="zh-CN" sz="2800" b="1" dirty="0"/>
              <a:t>operator)   </a:t>
            </a:r>
            <a:endParaRPr lang="en-US" altLang="zh-CN" sz="2800" b="1" dirty="0"/>
          </a:p>
          <a:p>
            <a:pPr algn="just" eaLnBrk="1" hangingPunct="1">
              <a:lnSpc>
                <a:spcPct val="90000"/>
              </a:lnSpc>
              <a:buNone/>
            </a:pPr>
            <a:r>
              <a:rPr lang="en-US" altLang="zh-CN" sz="2800" b="1" dirty="0"/>
              <a:t>    </a:t>
            </a:r>
            <a:r>
              <a:rPr lang="zh-CN" altLang="en-US" sz="2800" b="1" dirty="0"/>
              <a:t>算术运算符：</a:t>
            </a:r>
            <a:r>
              <a:rPr lang="en-US" altLang="zh-CN" sz="2800" b="1" dirty="0"/>
              <a:t>+</a:t>
            </a:r>
            <a:r>
              <a:rPr lang="zh-CN" altLang="en-US" sz="2800" b="1" dirty="0"/>
              <a:t>、</a:t>
            </a:r>
            <a:r>
              <a:rPr lang="en-US" altLang="zh-CN" sz="2800" b="1" dirty="0"/>
              <a:t>-</a:t>
            </a:r>
            <a:r>
              <a:rPr lang="zh-CN" altLang="en-US" sz="2800" b="1" dirty="0"/>
              <a:t>、*、</a:t>
            </a:r>
            <a:r>
              <a:rPr lang="en-US" altLang="zh-CN" sz="2800" b="1" dirty="0"/>
              <a:t>/</a:t>
            </a:r>
            <a:r>
              <a:rPr lang="zh-CN" altLang="en-US" sz="2800" b="1" dirty="0"/>
              <a:t>、**等</a:t>
            </a:r>
            <a:endParaRPr lang="zh-CN" altLang="en-US" sz="2800" b="1" dirty="0"/>
          </a:p>
          <a:p>
            <a:pPr algn="just" eaLnBrk="1" hangingPunct="1">
              <a:lnSpc>
                <a:spcPct val="90000"/>
              </a:lnSpc>
              <a:buNone/>
            </a:pPr>
            <a:r>
              <a:rPr lang="zh-CN" altLang="en-US" sz="2800" b="1" dirty="0"/>
              <a:t>　关系运算符：＜、≤、＝、≠、≥、＞</a:t>
            </a:r>
            <a:endParaRPr lang="zh-CN" altLang="en-US" sz="2800" b="1" dirty="0"/>
          </a:p>
          <a:p>
            <a:pPr algn="just" eaLnBrk="1" hangingPunct="1">
              <a:lnSpc>
                <a:spcPct val="90000"/>
              </a:lnSpc>
              <a:buNone/>
            </a:pPr>
            <a:r>
              <a:rPr lang="zh-CN" altLang="en-US" sz="2800" b="1" dirty="0"/>
              <a:t>　逻辑运算符：</a:t>
            </a:r>
            <a:r>
              <a:rPr lang="en-US" altLang="zh-CN" sz="2800" b="1" dirty="0"/>
              <a:t>AND</a:t>
            </a:r>
            <a:r>
              <a:rPr lang="zh-CN" altLang="en-US" sz="2800" b="1" dirty="0"/>
              <a:t>、</a:t>
            </a:r>
            <a:r>
              <a:rPr lang="en-US" altLang="zh-CN" sz="2800" b="1" dirty="0"/>
              <a:t>OR</a:t>
            </a:r>
            <a:r>
              <a:rPr lang="zh-CN" altLang="en-US" sz="2800" b="1" dirty="0"/>
              <a:t>、</a:t>
            </a:r>
            <a:r>
              <a:rPr lang="en-US" altLang="zh-CN" sz="2800" b="1" dirty="0"/>
              <a:t>NOT</a:t>
            </a:r>
            <a:endParaRPr lang="en-US" altLang="zh-CN" sz="2800" b="1" dirty="0"/>
          </a:p>
          <a:p>
            <a:pPr algn="just" eaLnBrk="1" hangingPunct="1">
              <a:lnSpc>
                <a:spcPct val="90000"/>
              </a:lnSpc>
            </a:pPr>
            <a:r>
              <a:rPr lang="zh-CN" altLang="en-US" sz="2800" b="1" dirty="0">
                <a:solidFill>
                  <a:srgbClr val="0066FF"/>
                </a:solidFill>
              </a:rPr>
              <a:t>界限符</a:t>
            </a:r>
            <a:r>
              <a:rPr lang="zh-CN" altLang="en-US" sz="2800" b="1" dirty="0"/>
              <a:t>（</a:t>
            </a:r>
            <a:r>
              <a:rPr lang="en-US" altLang="zh-CN" sz="2800" b="1" dirty="0"/>
              <a:t>delimiter): </a:t>
            </a:r>
            <a:r>
              <a:rPr lang="zh-CN" altLang="en-US" sz="2800" b="1" dirty="0"/>
              <a:t>左右括号、表达式结束符＃等</a:t>
            </a:r>
            <a:endParaRPr lang="zh-CN" altLang="en-US" sz="2800" b="1" dirty="0"/>
          </a:p>
        </p:txBody>
      </p:sp>
    </p:spTree>
  </p:cSld>
  <p:clrMapOvr>
    <a:masterClrMapping/>
  </p:clrMapOvr>
  <p:transition>
    <p:pull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p:cNvSpPr>
          <p:nvPr>
            <p:ph type="title"/>
          </p:nvPr>
        </p:nvSpPr>
        <p:spPr>
          <a:xfrm>
            <a:off x="914400" y="304800"/>
            <a:ext cx="7315200" cy="914400"/>
          </a:xfrm>
          <a:ln/>
        </p:spPr>
        <p:txBody>
          <a:bodyPr vert="horz" wrap="square" lIns="91440" tIns="45720" rIns="91440" bIns="45720" anchor="ctr"/>
          <a:p>
            <a:pPr eaLnBrk="1" hangingPunct="1"/>
            <a:r>
              <a:rPr lang="zh-CN" altLang="en-US" sz="4000" b="1" dirty="0">
                <a:solidFill>
                  <a:schemeClr val="tx1"/>
                </a:solidFill>
                <a:latin typeface="宋体" panose="02010600030101010101" pitchFamily="2" charset="-122"/>
              </a:rPr>
              <a:t>例</a:t>
            </a:r>
            <a:r>
              <a:rPr lang="en-US" altLang="zh-CN" sz="4000" b="1" dirty="0">
                <a:solidFill>
                  <a:schemeClr val="tx1"/>
                </a:solidFill>
                <a:latin typeface="宋体" panose="02010600030101010101" pitchFamily="2" charset="-122"/>
              </a:rPr>
              <a:t>3</a:t>
            </a:r>
            <a:r>
              <a:rPr lang="zh-CN" altLang="en-US" sz="4000" b="1" dirty="0">
                <a:solidFill>
                  <a:schemeClr val="tx1"/>
                </a:solidFill>
                <a:latin typeface="宋体" panose="02010600030101010101" pitchFamily="2" charset="-122"/>
              </a:rPr>
              <a:t>：栈的应用</a:t>
            </a:r>
            <a:r>
              <a:rPr lang="en-US" altLang="zh-CN" sz="4000" b="1" dirty="0">
                <a:solidFill>
                  <a:schemeClr val="tx1"/>
                </a:solidFill>
                <a:latin typeface="宋体" panose="02010600030101010101" pitchFamily="2" charset="-122"/>
              </a:rPr>
              <a:t>--</a:t>
            </a:r>
            <a:r>
              <a:rPr lang="zh-CN" altLang="en-US" sz="4000" b="1" i="1" dirty="0">
                <a:solidFill>
                  <a:srgbClr val="FF6600"/>
                </a:solidFill>
                <a:latin typeface="宋体" panose="02010600030101010101" pitchFamily="2" charset="-122"/>
              </a:rPr>
              <a:t>表达式求值</a:t>
            </a:r>
            <a:endParaRPr lang="zh-CN" altLang="en-US" sz="5400" dirty="0">
              <a:solidFill>
                <a:srgbClr val="FF6600"/>
              </a:solidFill>
              <a:ea typeface="楷体_GB2312" pitchFamily="49" charset="-122"/>
            </a:endParaRPr>
          </a:p>
        </p:txBody>
      </p:sp>
      <p:sp>
        <p:nvSpPr>
          <p:cNvPr id="45059" name="Rectangle 3"/>
          <p:cNvSpPr>
            <a:spLocks noGrp="1"/>
          </p:cNvSpPr>
          <p:nvPr>
            <p:ph idx="1"/>
          </p:nvPr>
        </p:nvSpPr>
        <p:spPr>
          <a:xfrm>
            <a:off x="685800" y="1524000"/>
            <a:ext cx="7772400" cy="533400"/>
          </a:xfrm>
          <a:solidFill>
            <a:srgbClr val="CCFFCC">
              <a:alpha val="100000"/>
            </a:srgbClr>
          </a:solidFill>
          <a:ln/>
        </p:spPr>
        <p:txBody>
          <a:bodyPr vert="horz" wrap="square" lIns="91440" tIns="45720" rIns="91440" bIns="45720" anchor="t"/>
          <a:p>
            <a:pPr eaLnBrk="1" hangingPunct="1">
              <a:buNone/>
            </a:pPr>
            <a:r>
              <a:rPr lang="zh-CN" altLang="en-US" b="1" dirty="0">
                <a:latin typeface="宋体" panose="02010600030101010101" pitchFamily="2" charset="-122"/>
              </a:rPr>
              <a:t>二</a:t>
            </a:r>
            <a:r>
              <a:rPr lang="en-US" altLang="zh-CN" b="1" dirty="0">
                <a:latin typeface="宋体" panose="02010600030101010101" pitchFamily="2" charset="-122"/>
              </a:rPr>
              <a:t>. </a:t>
            </a:r>
            <a:r>
              <a:rPr lang="zh-CN" altLang="en-US" b="1" dirty="0">
                <a:latin typeface="宋体" panose="02010600030101010101" pitchFamily="2" charset="-122"/>
              </a:rPr>
              <a:t>算符优先关系表</a:t>
            </a:r>
            <a:endParaRPr lang="zh-CN" altLang="en-US" dirty="0"/>
          </a:p>
        </p:txBody>
      </p:sp>
      <p:sp>
        <p:nvSpPr>
          <p:cNvPr id="160772" name="Text Box 4"/>
          <p:cNvSpPr txBox="1"/>
          <p:nvPr/>
        </p:nvSpPr>
        <p:spPr>
          <a:xfrm>
            <a:off x="609600" y="4976813"/>
            <a:ext cx="8210550" cy="1628775"/>
          </a:xfrm>
          <a:prstGeom prst="rect">
            <a:avLst/>
          </a:prstGeom>
          <a:solidFill>
            <a:srgbClr val="CCECFF"/>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90000"/>
              </a:lnSpc>
              <a:spcBef>
                <a:spcPct val="0"/>
              </a:spcBef>
            </a:pPr>
            <a:r>
              <a:rPr lang="en-US" altLang="zh-CN" sz="2400" dirty="0"/>
              <a:t>  </a:t>
            </a:r>
            <a:r>
              <a:rPr lang="zh-CN" altLang="en-US" sz="2800" b="1" dirty="0"/>
              <a:t>先乘除，后加减：         *、</a:t>
            </a:r>
            <a:r>
              <a:rPr lang="en-US" altLang="zh-CN" sz="2800" b="1" dirty="0"/>
              <a:t>/</a:t>
            </a:r>
            <a:r>
              <a:rPr lang="zh-CN" altLang="en-US" sz="2800" b="1" dirty="0"/>
              <a:t>＞</a:t>
            </a:r>
            <a:r>
              <a:rPr lang="en-US" altLang="zh-CN" sz="2800" b="1" dirty="0"/>
              <a:t>+</a:t>
            </a:r>
            <a:r>
              <a:rPr lang="zh-CN" altLang="en-US" sz="2800" b="1" dirty="0"/>
              <a:t>、－</a:t>
            </a:r>
            <a:endParaRPr lang="zh-CN" altLang="en-US" sz="2800" b="1" dirty="0"/>
          </a:p>
          <a:p>
            <a:pPr marL="0" lvl="0" indent="0">
              <a:lnSpc>
                <a:spcPct val="90000"/>
              </a:lnSpc>
              <a:spcBef>
                <a:spcPct val="0"/>
              </a:spcBef>
            </a:pPr>
            <a:r>
              <a:rPr lang="zh-CN" altLang="en-US" sz="2800" b="1" dirty="0"/>
              <a:t>  先括号内，后括号外：　</a:t>
            </a:r>
            <a:endParaRPr lang="zh-CN" altLang="en-US" sz="2800" b="1" dirty="0"/>
          </a:p>
          <a:p>
            <a:pPr marL="0" lvl="0" indent="0">
              <a:lnSpc>
                <a:spcPct val="90000"/>
              </a:lnSpc>
              <a:spcBef>
                <a:spcPct val="0"/>
              </a:spcBef>
            </a:pPr>
            <a:r>
              <a:rPr lang="zh-CN" altLang="en-US" sz="2800" b="1" dirty="0"/>
              <a:t>  同级按左结合律：　　 　</a:t>
            </a:r>
            <a:endParaRPr lang="zh-CN" altLang="en-US" sz="2800" b="1" dirty="0"/>
          </a:p>
          <a:p>
            <a:pPr marL="0" lvl="0" indent="0">
              <a:lnSpc>
                <a:spcPct val="90000"/>
              </a:lnSpc>
              <a:spcBef>
                <a:spcPct val="0"/>
              </a:spcBef>
            </a:pPr>
            <a:r>
              <a:rPr lang="zh-CN" altLang="en-US" sz="2800" b="1" dirty="0"/>
              <a:t>  以下为不允许的：         ）与（、（与＃、＃与）</a:t>
            </a:r>
            <a:endParaRPr lang="zh-CN" altLang="en-US" sz="2000" dirty="0"/>
          </a:p>
        </p:txBody>
      </p:sp>
      <p:grpSp>
        <p:nvGrpSpPr>
          <p:cNvPr id="2" name="Group 5"/>
          <p:cNvGrpSpPr/>
          <p:nvPr/>
        </p:nvGrpSpPr>
        <p:grpSpPr>
          <a:xfrm>
            <a:off x="533400" y="2209800"/>
            <a:ext cx="7924800" cy="2667000"/>
            <a:chOff x="480" y="1280"/>
            <a:chExt cx="4992" cy="1680"/>
          </a:xfrm>
        </p:grpSpPr>
        <p:grpSp>
          <p:nvGrpSpPr>
            <p:cNvPr id="45062" name="Group 6"/>
            <p:cNvGrpSpPr/>
            <p:nvPr/>
          </p:nvGrpSpPr>
          <p:grpSpPr>
            <a:xfrm>
              <a:off x="480" y="1280"/>
              <a:ext cx="4992" cy="1680"/>
              <a:chOff x="480" y="1280"/>
              <a:chExt cx="4992" cy="1680"/>
            </a:xfrm>
          </p:grpSpPr>
          <p:sp>
            <p:nvSpPr>
              <p:cNvPr id="45064" name="Rectangle 7"/>
              <p:cNvSpPr/>
              <p:nvPr/>
            </p:nvSpPr>
            <p:spPr>
              <a:xfrm>
                <a:off x="528" y="1280"/>
                <a:ext cx="4944" cy="1680"/>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45065" name="Line 8"/>
              <p:cNvSpPr/>
              <p:nvPr/>
            </p:nvSpPr>
            <p:spPr>
              <a:xfrm>
                <a:off x="528" y="1568"/>
                <a:ext cx="4944" cy="0"/>
              </a:xfrm>
              <a:prstGeom prst="line">
                <a:avLst/>
              </a:prstGeom>
              <a:ln w="9525" cap="flat" cmpd="sng">
                <a:solidFill>
                  <a:schemeClr val="tx1"/>
                </a:solidFill>
                <a:prstDash val="solid"/>
                <a:miter/>
                <a:headEnd type="none" w="med" len="med"/>
                <a:tailEnd type="none" w="med" len="med"/>
              </a:ln>
            </p:spPr>
          </p:sp>
          <p:sp>
            <p:nvSpPr>
              <p:cNvPr id="45066" name="Line 9"/>
              <p:cNvSpPr/>
              <p:nvPr/>
            </p:nvSpPr>
            <p:spPr>
              <a:xfrm>
                <a:off x="960" y="1280"/>
                <a:ext cx="0" cy="1680"/>
              </a:xfrm>
              <a:prstGeom prst="line">
                <a:avLst/>
              </a:prstGeom>
              <a:ln w="9525" cap="flat" cmpd="sng">
                <a:solidFill>
                  <a:schemeClr val="tx1"/>
                </a:solidFill>
                <a:prstDash val="solid"/>
                <a:miter/>
                <a:headEnd type="none" w="med" len="med"/>
                <a:tailEnd type="none" w="med" len="med"/>
              </a:ln>
            </p:spPr>
          </p:sp>
          <p:sp>
            <p:nvSpPr>
              <p:cNvPr id="45067" name="Text Box 10"/>
              <p:cNvSpPr txBox="1"/>
              <p:nvPr/>
            </p:nvSpPr>
            <p:spPr>
              <a:xfrm>
                <a:off x="653" y="1631"/>
                <a:ext cx="288" cy="1308"/>
              </a:xfrm>
              <a:prstGeom prst="rect">
                <a:avLst/>
              </a:prstGeom>
              <a:solidFill>
                <a:srgbClr val="CCFFCC"/>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60000"/>
                  </a:lnSpc>
                  <a:spcBef>
                    <a:spcPct val="50000"/>
                  </a:spcBef>
                  <a:buNone/>
                </a:pPr>
                <a:r>
                  <a:rPr lang="en-US" altLang="zh-CN" sz="1800" dirty="0">
                    <a:latin typeface="Tahoma" panose="020B0604030504040204" pitchFamily="34" charset="0"/>
                  </a:rPr>
                  <a:t>+</a:t>
                </a:r>
                <a:endParaRPr lang="en-US" altLang="zh-CN" sz="1800" dirty="0">
                  <a:latin typeface="Tahoma" panose="020B0604030504040204" pitchFamily="34" charset="0"/>
                </a:endParaRPr>
              </a:p>
              <a:p>
                <a:pPr marL="0" lvl="0" indent="0" eaLnBrk="1" hangingPunct="1">
                  <a:lnSpc>
                    <a:spcPct val="60000"/>
                  </a:lnSpc>
                  <a:spcBef>
                    <a:spcPct val="50000"/>
                  </a:spcBef>
                  <a:buNone/>
                </a:pPr>
                <a:r>
                  <a:rPr lang="en-US" altLang="zh-CN" sz="1800" dirty="0">
                    <a:latin typeface="Tahoma" panose="020B0604030504040204" pitchFamily="34" charset="0"/>
                  </a:rPr>
                  <a:t>-</a:t>
                </a:r>
                <a:endParaRPr lang="en-US" altLang="zh-CN" sz="1800" dirty="0">
                  <a:latin typeface="Tahoma" panose="020B0604030504040204" pitchFamily="34" charset="0"/>
                </a:endParaRPr>
              </a:p>
              <a:p>
                <a:pPr marL="0" lvl="0" indent="0" eaLnBrk="1" hangingPunct="1">
                  <a:lnSpc>
                    <a:spcPct val="60000"/>
                  </a:lnSpc>
                  <a:spcBef>
                    <a:spcPct val="50000"/>
                  </a:spcBef>
                  <a:buNone/>
                </a:pPr>
                <a:r>
                  <a:rPr lang="en-US" altLang="zh-CN" sz="1800" dirty="0">
                    <a:latin typeface="Tahoma" panose="020B0604030504040204" pitchFamily="34" charset="0"/>
                  </a:rPr>
                  <a:t>*</a:t>
                </a:r>
                <a:endParaRPr lang="en-US" altLang="zh-CN" sz="1800" dirty="0">
                  <a:latin typeface="Tahoma" panose="020B0604030504040204" pitchFamily="34" charset="0"/>
                </a:endParaRPr>
              </a:p>
              <a:p>
                <a:pPr marL="0" lvl="0" indent="0" eaLnBrk="1" hangingPunct="1">
                  <a:lnSpc>
                    <a:spcPct val="60000"/>
                  </a:lnSpc>
                  <a:spcBef>
                    <a:spcPct val="50000"/>
                  </a:spcBef>
                  <a:buNone/>
                </a:pPr>
                <a:r>
                  <a:rPr lang="en-US" altLang="zh-CN" sz="1800" dirty="0">
                    <a:latin typeface="Tahoma" panose="020B0604030504040204" pitchFamily="34" charset="0"/>
                  </a:rPr>
                  <a:t>/</a:t>
                </a:r>
                <a:endParaRPr lang="en-US" altLang="zh-CN" sz="1800" dirty="0">
                  <a:latin typeface="Tahoma" panose="020B0604030504040204" pitchFamily="34" charset="0"/>
                </a:endParaRPr>
              </a:p>
              <a:p>
                <a:pPr marL="0" lvl="0" indent="0" eaLnBrk="1" hangingPunct="1">
                  <a:lnSpc>
                    <a:spcPct val="60000"/>
                  </a:lnSpc>
                  <a:spcBef>
                    <a:spcPct val="50000"/>
                  </a:spcBef>
                  <a:buNone/>
                </a:pPr>
                <a:r>
                  <a:rPr lang="zh-CN" altLang="en-US" sz="1800" dirty="0">
                    <a:latin typeface="Tahoma" panose="020B0604030504040204" pitchFamily="34" charset="0"/>
                  </a:rPr>
                  <a:t>（</a:t>
                </a:r>
                <a:endParaRPr lang="zh-CN" altLang="en-US" sz="1800" dirty="0">
                  <a:latin typeface="Tahoma" panose="020B0604030504040204" pitchFamily="34" charset="0"/>
                </a:endParaRPr>
              </a:p>
              <a:p>
                <a:pPr marL="0" lvl="0" indent="0" eaLnBrk="1" hangingPunct="1">
                  <a:lnSpc>
                    <a:spcPct val="60000"/>
                  </a:lnSpc>
                  <a:spcBef>
                    <a:spcPct val="50000"/>
                  </a:spcBef>
                  <a:buNone/>
                </a:pPr>
                <a:r>
                  <a:rPr lang="zh-CN" altLang="en-US" sz="1800" dirty="0">
                    <a:latin typeface="Tahoma" panose="020B0604030504040204" pitchFamily="34" charset="0"/>
                  </a:rPr>
                  <a:t>）</a:t>
                </a:r>
                <a:endParaRPr lang="zh-CN" altLang="en-US" sz="1800" dirty="0">
                  <a:latin typeface="Tahoma" panose="020B0604030504040204" pitchFamily="34" charset="0"/>
                </a:endParaRPr>
              </a:p>
              <a:p>
                <a:pPr marL="0" lvl="0" indent="0" eaLnBrk="1" hangingPunct="1">
                  <a:lnSpc>
                    <a:spcPct val="60000"/>
                  </a:lnSpc>
                  <a:spcBef>
                    <a:spcPct val="50000"/>
                  </a:spcBef>
                  <a:buNone/>
                </a:pPr>
                <a:r>
                  <a:rPr lang="en-US" altLang="zh-CN" sz="1800" dirty="0">
                    <a:latin typeface="Tahoma" panose="020B0604030504040204" pitchFamily="34" charset="0"/>
                  </a:rPr>
                  <a:t>#</a:t>
                </a:r>
                <a:endParaRPr lang="en-US" altLang="zh-CN" sz="1800" dirty="0">
                  <a:latin typeface="Tahoma" panose="020B0604030504040204" pitchFamily="34" charset="0"/>
                </a:endParaRPr>
              </a:p>
            </p:txBody>
          </p:sp>
          <p:sp>
            <p:nvSpPr>
              <p:cNvPr id="45068" name="Text Box 11"/>
              <p:cNvSpPr txBox="1"/>
              <p:nvPr/>
            </p:nvSpPr>
            <p:spPr>
              <a:xfrm>
                <a:off x="1008" y="1328"/>
                <a:ext cx="4368" cy="231"/>
              </a:xfrm>
              <a:prstGeom prst="rect">
                <a:avLst/>
              </a:prstGeom>
              <a:solidFill>
                <a:srgbClr val="CCFFCC"/>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dirty="0">
                    <a:latin typeface="Tahoma" panose="020B0604030504040204" pitchFamily="34" charset="0"/>
                  </a:rPr>
                  <a:t>      +           -           *           /           </a:t>
                </a:r>
                <a:r>
                  <a:rPr lang="zh-CN" altLang="en-US" sz="1800" dirty="0">
                    <a:latin typeface="Tahoma" panose="020B0604030504040204" pitchFamily="34" charset="0"/>
                  </a:rPr>
                  <a:t>（           ）           </a:t>
                </a:r>
                <a:r>
                  <a:rPr lang="en-US" altLang="zh-CN" sz="1800" dirty="0">
                    <a:latin typeface="Tahoma" panose="020B0604030504040204" pitchFamily="34" charset="0"/>
                  </a:rPr>
                  <a:t>#    </a:t>
                </a:r>
                <a:endParaRPr lang="en-US" altLang="zh-CN" sz="1800" dirty="0">
                  <a:latin typeface="Tahoma" panose="020B0604030504040204" pitchFamily="34" charset="0"/>
                </a:endParaRPr>
              </a:p>
            </p:txBody>
          </p:sp>
          <p:sp>
            <p:nvSpPr>
              <p:cNvPr id="45069" name="Text Box 12"/>
              <p:cNvSpPr txBox="1"/>
              <p:nvPr/>
            </p:nvSpPr>
            <p:spPr>
              <a:xfrm>
                <a:off x="1008" y="1616"/>
                <a:ext cx="4416" cy="1308"/>
              </a:xfrm>
              <a:prstGeom prst="rect">
                <a:avLst/>
              </a:prstGeom>
              <a:solidFill>
                <a:srgbClr val="CCFFCC"/>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60000"/>
                  </a:lnSpc>
                  <a:spcBef>
                    <a:spcPct val="50000"/>
                  </a:spcBef>
                  <a:buNone/>
                </a:pPr>
                <a:r>
                  <a:rPr lang="en-US" altLang="zh-CN" sz="1800" dirty="0">
                    <a:latin typeface="Tahoma" panose="020B0604030504040204" pitchFamily="34" charset="0"/>
                  </a:rPr>
                  <a:t>      &gt;          &gt;          &lt;          &lt;            &lt;           &gt;            &gt;</a:t>
                </a:r>
                <a:endParaRPr lang="en-US" altLang="zh-CN" sz="1800" dirty="0">
                  <a:latin typeface="Tahoma" panose="020B0604030504040204" pitchFamily="34" charset="0"/>
                </a:endParaRPr>
              </a:p>
              <a:p>
                <a:pPr marL="0" lvl="0" indent="0" eaLnBrk="1" hangingPunct="1">
                  <a:lnSpc>
                    <a:spcPct val="60000"/>
                  </a:lnSpc>
                  <a:spcBef>
                    <a:spcPct val="50000"/>
                  </a:spcBef>
                  <a:buNone/>
                </a:pPr>
                <a:r>
                  <a:rPr lang="en-US" altLang="zh-CN" sz="1800" dirty="0">
                    <a:latin typeface="Tahoma" panose="020B0604030504040204" pitchFamily="34" charset="0"/>
                  </a:rPr>
                  <a:t>      &gt;          &gt;          &lt;          &lt;            &lt;           &gt;            &gt;</a:t>
                </a:r>
                <a:endParaRPr lang="en-US" altLang="zh-CN" sz="1800" dirty="0">
                  <a:latin typeface="Tahoma" panose="020B0604030504040204" pitchFamily="34" charset="0"/>
                </a:endParaRPr>
              </a:p>
              <a:p>
                <a:pPr marL="0" lvl="0" indent="0" eaLnBrk="1" hangingPunct="1">
                  <a:lnSpc>
                    <a:spcPct val="60000"/>
                  </a:lnSpc>
                  <a:spcBef>
                    <a:spcPct val="50000"/>
                  </a:spcBef>
                  <a:buNone/>
                </a:pPr>
                <a:r>
                  <a:rPr lang="en-US" altLang="zh-CN" sz="1800" dirty="0">
                    <a:latin typeface="Tahoma" panose="020B0604030504040204" pitchFamily="34" charset="0"/>
                  </a:rPr>
                  <a:t>      &gt;          &gt;          &gt;          &gt;            &lt;           &gt;            &gt;</a:t>
                </a:r>
                <a:endParaRPr lang="en-US" altLang="zh-CN" sz="1800" dirty="0">
                  <a:latin typeface="Tahoma" panose="020B0604030504040204" pitchFamily="34" charset="0"/>
                </a:endParaRPr>
              </a:p>
              <a:p>
                <a:pPr marL="0" lvl="0" indent="0" eaLnBrk="1" hangingPunct="1">
                  <a:lnSpc>
                    <a:spcPct val="60000"/>
                  </a:lnSpc>
                  <a:spcBef>
                    <a:spcPct val="50000"/>
                  </a:spcBef>
                  <a:buNone/>
                </a:pPr>
                <a:r>
                  <a:rPr lang="en-US" altLang="zh-CN" sz="1800" dirty="0">
                    <a:latin typeface="Tahoma" panose="020B0604030504040204" pitchFamily="34" charset="0"/>
                  </a:rPr>
                  <a:t>      &gt;          &gt;          &gt;          &gt;            &lt;           &gt;            &gt;</a:t>
                </a:r>
                <a:endParaRPr lang="en-US" altLang="zh-CN" sz="1800" dirty="0">
                  <a:latin typeface="Tahoma" panose="020B0604030504040204" pitchFamily="34" charset="0"/>
                </a:endParaRPr>
              </a:p>
              <a:p>
                <a:pPr marL="0" lvl="0" indent="0" eaLnBrk="1" hangingPunct="1">
                  <a:lnSpc>
                    <a:spcPct val="60000"/>
                  </a:lnSpc>
                  <a:spcBef>
                    <a:spcPct val="50000"/>
                  </a:spcBef>
                  <a:buNone/>
                </a:pPr>
                <a:r>
                  <a:rPr lang="en-US" altLang="zh-CN" sz="1800" dirty="0">
                    <a:latin typeface="Tahoma" panose="020B0604030504040204" pitchFamily="34" charset="0"/>
                  </a:rPr>
                  <a:t>      &lt;          &lt;          &lt;          &lt;            &lt;           =            </a:t>
                </a:r>
                <a:endParaRPr lang="en-US" altLang="zh-CN" sz="1800" dirty="0">
                  <a:latin typeface="Tahoma" panose="020B0604030504040204" pitchFamily="34" charset="0"/>
                </a:endParaRPr>
              </a:p>
              <a:p>
                <a:pPr marL="0" lvl="0" indent="0" eaLnBrk="1" hangingPunct="1">
                  <a:lnSpc>
                    <a:spcPct val="60000"/>
                  </a:lnSpc>
                  <a:spcBef>
                    <a:spcPct val="50000"/>
                  </a:spcBef>
                  <a:buNone/>
                </a:pPr>
                <a:r>
                  <a:rPr lang="en-US" altLang="zh-CN" sz="1800" dirty="0">
                    <a:latin typeface="Tahoma" panose="020B0604030504040204" pitchFamily="34" charset="0"/>
                  </a:rPr>
                  <a:t>      &gt;          &gt;          &gt;          &gt;                         &gt;            &gt;</a:t>
                </a:r>
                <a:endParaRPr lang="en-US" altLang="zh-CN" sz="1800" dirty="0">
                  <a:latin typeface="Tahoma" panose="020B0604030504040204" pitchFamily="34" charset="0"/>
                </a:endParaRPr>
              </a:p>
              <a:p>
                <a:pPr marL="0" lvl="0" indent="0" eaLnBrk="1" hangingPunct="1">
                  <a:lnSpc>
                    <a:spcPct val="60000"/>
                  </a:lnSpc>
                  <a:spcBef>
                    <a:spcPct val="50000"/>
                  </a:spcBef>
                  <a:buNone/>
                </a:pPr>
                <a:r>
                  <a:rPr lang="en-US" altLang="zh-CN" sz="1800" dirty="0">
                    <a:latin typeface="Tahoma" panose="020B0604030504040204" pitchFamily="34" charset="0"/>
                  </a:rPr>
                  <a:t>      &lt;          &lt;          &lt;          &lt;            &lt;                         =            </a:t>
                </a:r>
                <a:endParaRPr lang="en-US" altLang="zh-CN" sz="1800" dirty="0">
                  <a:latin typeface="Tahoma" panose="020B0604030504040204" pitchFamily="34" charset="0"/>
                </a:endParaRPr>
              </a:p>
            </p:txBody>
          </p:sp>
          <p:sp>
            <p:nvSpPr>
              <p:cNvPr id="45070" name="Text Box 13"/>
              <p:cNvSpPr txBox="1"/>
              <p:nvPr/>
            </p:nvSpPr>
            <p:spPr>
              <a:xfrm>
                <a:off x="480" y="1344"/>
                <a:ext cx="336" cy="231"/>
              </a:xfrm>
              <a:prstGeom prst="rect">
                <a:avLst/>
              </a:prstGeom>
              <a:solidFill>
                <a:srgbClr val="CCFFCC"/>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zh-CN" sz="1800" dirty="0">
                    <a:latin typeface="Tahoma" panose="020B0604030504040204" pitchFamily="34" charset="0"/>
                  </a:rPr>
                  <a:t>θ</a:t>
                </a:r>
                <a:r>
                  <a:rPr lang="zh-CN" altLang="zh-CN" sz="1800" baseline="-16000" dirty="0">
                    <a:latin typeface="Tahoma" panose="020B0604030504040204" pitchFamily="34" charset="0"/>
                  </a:rPr>
                  <a:t>1</a:t>
                </a:r>
                <a:endParaRPr lang="en-US" altLang="zh-CN" sz="1800" dirty="0">
                  <a:latin typeface="Tahoma" panose="020B0604030504040204" pitchFamily="34" charset="0"/>
                </a:endParaRPr>
              </a:p>
            </p:txBody>
          </p:sp>
          <p:sp>
            <p:nvSpPr>
              <p:cNvPr id="45071" name="Text Box 14"/>
              <p:cNvSpPr txBox="1"/>
              <p:nvPr/>
            </p:nvSpPr>
            <p:spPr>
              <a:xfrm>
                <a:off x="719" y="1296"/>
                <a:ext cx="337" cy="231"/>
              </a:xfrm>
              <a:prstGeom prst="rect">
                <a:avLst/>
              </a:prstGeom>
              <a:solidFill>
                <a:srgbClr val="CCFFCC"/>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dirty="0">
                    <a:latin typeface="Tahoma" panose="020B0604030504040204" pitchFamily="34" charset="0"/>
                  </a:rPr>
                  <a:t>θ</a:t>
                </a:r>
                <a:r>
                  <a:rPr lang="en-US" altLang="zh-CN" sz="1800" baseline="-18000" dirty="0">
                    <a:latin typeface="Tahoma" panose="020B0604030504040204" pitchFamily="34" charset="0"/>
                  </a:rPr>
                  <a:t>2</a:t>
                </a:r>
                <a:endParaRPr lang="en-US" altLang="zh-CN" sz="1800" dirty="0">
                  <a:latin typeface="Tahoma" panose="020B0604030504040204" pitchFamily="34" charset="0"/>
                </a:endParaRPr>
              </a:p>
            </p:txBody>
          </p:sp>
        </p:grpSp>
        <p:sp>
          <p:nvSpPr>
            <p:cNvPr id="45063" name="Line 15"/>
            <p:cNvSpPr/>
            <p:nvPr/>
          </p:nvSpPr>
          <p:spPr>
            <a:xfrm>
              <a:off x="528" y="1280"/>
              <a:ext cx="432" cy="288"/>
            </a:xfrm>
            <a:prstGeom prst="line">
              <a:avLst/>
            </a:prstGeom>
            <a:ln w="9525" cap="flat" cmpd="sng">
              <a:solidFill>
                <a:schemeClr val="tx1"/>
              </a:solidFill>
              <a:prstDash val="solid"/>
              <a:miter/>
              <a:headEnd type="none" w="med" len="med"/>
              <a:tailEnd type="none" w="med" len="med"/>
            </a:ln>
          </p:spPr>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0772"/>
                                        </p:tgtEl>
                                        <p:attrNameLst>
                                          <p:attrName>style.visibility</p:attrName>
                                        </p:attrNameLst>
                                      </p:cBhvr>
                                      <p:to>
                                        <p:strVal val="visible"/>
                                      </p:to>
                                    </p:set>
                                    <p:anim calcmode="lin" valueType="num">
                                      <p:cBhvr additive="base">
                                        <p:cTn id="13" dur="500" fill="hold"/>
                                        <p:tgtEl>
                                          <p:spTgt spid="160772"/>
                                        </p:tgtEl>
                                        <p:attrNameLst>
                                          <p:attrName>ppt_x</p:attrName>
                                        </p:attrNameLst>
                                      </p:cBhvr>
                                      <p:tavLst>
                                        <p:tav tm="0">
                                          <p:val>
                                            <p:strVal val="0-#ppt_w/2"/>
                                          </p:val>
                                        </p:tav>
                                        <p:tav tm="100000">
                                          <p:val>
                                            <p:strVal val="#ppt_x"/>
                                          </p:val>
                                        </p:tav>
                                      </p:tavLst>
                                    </p:anim>
                                    <p:anim calcmode="lin" valueType="num">
                                      <p:cBhvr additive="base">
                                        <p:cTn id="14" dur="500" fill="hold"/>
                                        <p:tgtEl>
                                          <p:spTgt spid="1607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3"/>
          <p:cNvSpPr>
            <a:spLocks noGrp="1"/>
          </p:cNvSpPr>
          <p:nvPr>
            <p:ph idx="1"/>
          </p:nvPr>
        </p:nvSpPr>
        <p:spPr>
          <a:xfrm>
            <a:off x="395288" y="476250"/>
            <a:ext cx="8569325" cy="5976938"/>
          </a:xfrm>
          <a:solidFill>
            <a:srgbClr val="CCECFF">
              <a:alpha val="100000"/>
            </a:srgbClr>
          </a:solidFill>
          <a:ln/>
        </p:spPr>
        <p:txBody>
          <a:bodyPr vert="horz" wrap="square" lIns="91440" tIns="45720" rIns="91440" bIns="45720" anchor="t"/>
          <a:p>
            <a:pPr eaLnBrk="1" hangingPunct="1">
              <a:lnSpc>
                <a:spcPct val="90000"/>
              </a:lnSpc>
              <a:buNone/>
            </a:pPr>
            <a:r>
              <a:rPr lang="zh-CN" altLang="en-US" dirty="0">
                <a:latin typeface="宋体" panose="02010600030101010101" pitchFamily="2" charset="-122"/>
              </a:rPr>
              <a:t>三</a:t>
            </a:r>
            <a:r>
              <a:rPr lang="en-US" altLang="zh-CN" dirty="0">
                <a:latin typeface="宋体" panose="02010600030101010101" pitchFamily="2" charset="-122"/>
              </a:rPr>
              <a:t>. </a:t>
            </a:r>
            <a:r>
              <a:rPr lang="zh-CN" altLang="en-US" dirty="0">
                <a:latin typeface="宋体" panose="02010600030101010101" pitchFamily="2" charset="-122"/>
              </a:rPr>
              <a:t>算术表达式求值的</a:t>
            </a:r>
            <a:r>
              <a:rPr lang="zh-CN" altLang="en-US" i="1" dirty="0">
                <a:latin typeface="宋体" panose="02010600030101010101" pitchFamily="2" charset="-122"/>
              </a:rPr>
              <a:t>算符优先算法</a:t>
            </a:r>
            <a:endParaRPr lang="zh-CN" altLang="en-US" dirty="0">
              <a:solidFill>
                <a:srgbClr val="FFFF00"/>
              </a:solidFill>
              <a:latin typeface="宋体" panose="02010600030101010101" pitchFamily="2" charset="-122"/>
            </a:endParaRPr>
          </a:p>
          <a:p>
            <a:pPr eaLnBrk="1" hangingPunct="1">
              <a:lnSpc>
                <a:spcPct val="80000"/>
              </a:lnSpc>
              <a:buNone/>
            </a:pPr>
            <a:r>
              <a:rPr lang="zh-CN" altLang="en-US" sz="2500" b="1" dirty="0"/>
              <a:t>１．</a:t>
            </a:r>
            <a:r>
              <a:rPr lang="zh-CN" altLang="en-US" sz="2500" b="1" dirty="0">
                <a:solidFill>
                  <a:srgbClr val="FF0000"/>
                </a:solidFill>
              </a:rPr>
              <a:t>使用</a:t>
            </a:r>
            <a:r>
              <a:rPr lang="en-US" altLang="zh-CN" sz="2500" b="1" dirty="0">
                <a:solidFill>
                  <a:srgbClr val="FF0000"/>
                </a:solidFill>
              </a:rPr>
              <a:t>DS</a:t>
            </a:r>
            <a:endParaRPr lang="en-US" altLang="zh-CN" sz="2500" b="1" dirty="0"/>
          </a:p>
          <a:p>
            <a:pPr algn="just" eaLnBrk="1" hangingPunct="1">
              <a:lnSpc>
                <a:spcPct val="80000"/>
              </a:lnSpc>
              <a:buNone/>
            </a:pPr>
            <a:r>
              <a:rPr lang="zh-CN" altLang="en-US" sz="2500" b="1" dirty="0"/>
              <a:t>　　算符栈</a:t>
            </a:r>
            <a:r>
              <a:rPr lang="en-US" altLang="zh-CN" sz="2500" b="1" dirty="0"/>
              <a:t>OPTR</a:t>
            </a:r>
            <a:r>
              <a:rPr lang="zh-CN" altLang="en-US" sz="2500" b="1" dirty="0"/>
              <a:t>：有效算符；</a:t>
            </a:r>
            <a:endParaRPr lang="zh-CN" altLang="en-US" sz="2500" b="1" dirty="0"/>
          </a:p>
          <a:p>
            <a:pPr algn="just" eaLnBrk="1" hangingPunct="1">
              <a:lnSpc>
                <a:spcPct val="80000"/>
              </a:lnSpc>
              <a:buNone/>
            </a:pPr>
            <a:r>
              <a:rPr lang="zh-CN" altLang="en-US" sz="2500" b="1" dirty="0"/>
              <a:t>　　操作数栈</a:t>
            </a:r>
            <a:r>
              <a:rPr lang="en-US" altLang="zh-CN" sz="2500" b="1" dirty="0"/>
              <a:t>OPND</a:t>
            </a:r>
            <a:r>
              <a:rPr lang="zh-CN" altLang="en-US" sz="2500" b="1" dirty="0"/>
              <a:t>：有效操作数，运算结果。</a:t>
            </a:r>
            <a:endParaRPr lang="zh-CN" altLang="en-US" sz="2500" b="1" dirty="0"/>
          </a:p>
          <a:p>
            <a:pPr algn="just" eaLnBrk="1" hangingPunct="1">
              <a:lnSpc>
                <a:spcPct val="80000"/>
              </a:lnSpc>
              <a:buNone/>
            </a:pPr>
            <a:r>
              <a:rPr lang="zh-CN" altLang="en-US" sz="2500" b="1" dirty="0"/>
              <a:t>２．</a:t>
            </a:r>
            <a:r>
              <a:rPr lang="zh-CN" altLang="en-US" sz="2500" b="1" dirty="0">
                <a:solidFill>
                  <a:srgbClr val="FF0000"/>
                </a:solidFill>
              </a:rPr>
              <a:t>算法思想</a:t>
            </a:r>
            <a:endParaRPr lang="zh-CN" altLang="en-US" sz="2500" b="1" dirty="0"/>
          </a:p>
          <a:p>
            <a:pPr algn="just" eaLnBrk="1" hangingPunct="1">
              <a:lnSpc>
                <a:spcPct val="80000"/>
              </a:lnSpc>
              <a:buNone/>
            </a:pPr>
            <a:r>
              <a:rPr lang="zh-CN" altLang="en-US" sz="2500" b="1" dirty="0"/>
              <a:t>（</a:t>
            </a:r>
            <a:r>
              <a:rPr lang="en-US" altLang="zh-CN" sz="2500" b="1" dirty="0"/>
              <a:t>1</a:t>
            </a:r>
            <a:r>
              <a:rPr lang="zh-CN" altLang="en-US" sz="2500" b="1" dirty="0"/>
              <a:t>）初始化：</a:t>
            </a:r>
            <a:r>
              <a:rPr lang="en-US" altLang="zh-CN" sz="2500" b="1" dirty="0"/>
              <a:t>OPND</a:t>
            </a:r>
            <a:r>
              <a:rPr lang="zh-CN" altLang="en-US" sz="2500" b="1" dirty="0"/>
              <a:t>置为空栈，将＃放入</a:t>
            </a:r>
            <a:r>
              <a:rPr lang="en-US" altLang="zh-CN" sz="2500" b="1" dirty="0"/>
              <a:t>OPTR</a:t>
            </a:r>
            <a:r>
              <a:rPr lang="zh-CN" altLang="en-US" sz="2500" b="1" dirty="0"/>
              <a:t>栈底．</a:t>
            </a:r>
            <a:endParaRPr lang="zh-CN" altLang="en-US" sz="2500" b="1" dirty="0"/>
          </a:p>
          <a:p>
            <a:pPr algn="just" eaLnBrk="1" hangingPunct="1">
              <a:lnSpc>
                <a:spcPct val="80000"/>
              </a:lnSpc>
              <a:buNone/>
            </a:pPr>
            <a:r>
              <a:rPr lang="zh-CN" altLang="en-US" sz="2500" b="1" dirty="0"/>
              <a:t>（</a:t>
            </a:r>
            <a:r>
              <a:rPr lang="en-US" altLang="zh-CN" sz="2500" b="1" dirty="0"/>
              <a:t>2</a:t>
            </a:r>
            <a:r>
              <a:rPr lang="zh-CN" altLang="en-US" sz="2500" b="1" dirty="0"/>
              <a:t>）依次读入表达式中的每个字符，</a:t>
            </a:r>
            <a:endParaRPr lang="zh-CN" altLang="en-US" sz="2500" b="1" dirty="0"/>
          </a:p>
          <a:p>
            <a:pPr algn="just" eaLnBrk="1" hangingPunct="1">
              <a:lnSpc>
                <a:spcPct val="80000"/>
              </a:lnSpc>
              <a:buNone/>
            </a:pPr>
            <a:r>
              <a:rPr lang="zh-CN" altLang="en-US" sz="2500" b="1" dirty="0"/>
              <a:t>	若是操作数，则入</a:t>
            </a:r>
            <a:r>
              <a:rPr lang="en-US" altLang="zh-CN" sz="2500" b="1" dirty="0"/>
              <a:t>OPND</a:t>
            </a:r>
            <a:r>
              <a:rPr lang="zh-CN" altLang="en-US" sz="2500" b="1" dirty="0"/>
              <a:t>栈；</a:t>
            </a:r>
            <a:endParaRPr lang="zh-CN" altLang="en-US" sz="2500" b="1" dirty="0"/>
          </a:p>
          <a:p>
            <a:pPr algn="just" eaLnBrk="1" hangingPunct="1">
              <a:lnSpc>
                <a:spcPct val="80000"/>
              </a:lnSpc>
              <a:buNone/>
            </a:pPr>
            <a:r>
              <a:rPr lang="zh-CN" altLang="en-US" sz="2500" b="1" dirty="0"/>
              <a:t>　若是算符，则和</a:t>
            </a:r>
            <a:r>
              <a:rPr lang="en-US" altLang="zh-CN" sz="2500" b="1" dirty="0"/>
              <a:t>OPTR</a:t>
            </a:r>
            <a:r>
              <a:rPr lang="zh-CN" altLang="en-US" sz="2500" b="1" dirty="0"/>
              <a:t>栈顶算符进行优先级比较：</a:t>
            </a:r>
            <a:endParaRPr lang="zh-CN" altLang="en-US" sz="2500" b="1" dirty="0"/>
          </a:p>
          <a:p>
            <a:pPr algn="just" eaLnBrk="1" hangingPunct="1">
              <a:lnSpc>
                <a:spcPct val="80000"/>
              </a:lnSpc>
            </a:pPr>
            <a:r>
              <a:rPr lang="zh-CN" altLang="en-US" sz="2500" b="1" dirty="0"/>
              <a:t>   若栈顶算符优先，则执行相应运算，结果存入</a:t>
            </a:r>
            <a:r>
              <a:rPr lang="en-US" altLang="zh-CN" sz="2500" b="1" dirty="0"/>
              <a:t>OPND</a:t>
            </a:r>
            <a:r>
              <a:rPr lang="zh-CN" altLang="en-US" sz="2500" b="1" dirty="0"/>
              <a:t>栈</a:t>
            </a:r>
            <a:endParaRPr lang="zh-CN" altLang="en-US" sz="2500" b="1" dirty="0"/>
          </a:p>
          <a:p>
            <a:pPr algn="just" eaLnBrk="1" hangingPunct="1">
              <a:lnSpc>
                <a:spcPct val="80000"/>
              </a:lnSpc>
            </a:pPr>
            <a:r>
              <a:rPr lang="zh-CN" altLang="en-US" sz="2500" b="1" dirty="0"/>
              <a:t>   若与栈顶算符相等，则作（＝）或＃＝＃处理。</a:t>
            </a:r>
            <a:endParaRPr lang="zh-CN" altLang="en-US" sz="2500" b="1" dirty="0"/>
          </a:p>
          <a:p>
            <a:pPr algn="just" eaLnBrk="1" hangingPunct="1">
              <a:lnSpc>
                <a:spcPct val="80000"/>
              </a:lnSpc>
            </a:pPr>
            <a:r>
              <a:rPr lang="zh-CN" altLang="en-US" sz="2500" b="1" dirty="0"/>
              <a:t>　 若栈顶算符低于，该算符入</a:t>
            </a:r>
            <a:r>
              <a:rPr lang="en-US" altLang="zh-CN" sz="2500" b="1" dirty="0"/>
              <a:t>OPTR</a:t>
            </a:r>
            <a:r>
              <a:rPr lang="zh-CN" altLang="en-US" sz="2500" b="1" dirty="0"/>
              <a:t>栈。</a:t>
            </a:r>
            <a:endParaRPr lang="zh-CN" altLang="en-US" sz="2500" b="1" dirty="0"/>
          </a:p>
          <a:p>
            <a:pPr algn="just" eaLnBrk="1" hangingPunct="1">
              <a:lnSpc>
                <a:spcPct val="80000"/>
              </a:lnSpc>
              <a:buNone/>
            </a:pPr>
            <a:r>
              <a:rPr lang="zh-CN" altLang="en-US" sz="2500" b="1" dirty="0"/>
              <a:t> （</a:t>
            </a:r>
            <a:r>
              <a:rPr lang="en-US" altLang="zh-CN" sz="2500" b="1" dirty="0"/>
              <a:t>3</a:t>
            </a:r>
            <a:r>
              <a:rPr lang="zh-CN" altLang="en-US" sz="2500" b="1" dirty="0"/>
              <a:t>） 重复（</a:t>
            </a:r>
            <a:r>
              <a:rPr lang="en-US" altLang="zh-CN" sz="2500" b="1" dirty="0"/>
              <a:t>2</a:t>
            </a:r>
            <a:r>
              <a:rPr lang="zh-CN" altLang="en-US" sz="2500" b="1" dirty="0"/>
              <a:t>），直到表达式求值完毕</a:t>
            </a:r>
            <a:endParaRPr lang="zh-CN" altLang="en-US" sz="2500" b="1" dirty="0"/>
          </a:p>
          <a:p>
            <a:pPr algn="just" eaLnBrk="1" hangingPunct="1">
              <a:lnSpc>
                <a:spcPct val="80000"/>
              </a:lnSpc>
              <a:buNone/>
            </a:pPr>
            <a:r>
              <a:rPr lang="zh-CN" altLang="en-US" sz="2500" b="1" dirty="0"/>
              <a:t>         （读入的是</a:t>
            </a:r>
            <a:r>
              <a:rPr lang="en-US" altLang="zh-CN" sz="2500" b="1" dirty="0"/>
              <a:t>#</a:t>
            </a:r>
            <a:r>
              <a:rPr lang="zh-CN" altLang="en-US" sz="2500" b="1" dirty="0"/>
              <a:t>，且</a:t>
            </a:r>
            <a:r>
              <a:rPr lang="en-US" altLang="zh-CN" sz="2500" b="1" dirty="0"/>
              <a:t>OPTR</a:t>
            </a:r>
            <a:r>
              <a:rPr lang="zh-CN" altLang="en-US" sz="2500" b="1" dirty="0"/>
              <a:t>栈顶元素也为</a:t>
            </a:r>
            <a:r>
              <a:rPr lang="en-US" altLang="zh-CN" sz="2500" b="1" dirty="0"/>
              <a:t>#</a:t>
            </a:r>
            <a:r>
              <a:rPr lang="zh-CN" altLang="en-US" sz="2500" b="1" dirty="0"/>
              <a:t>）</a:t>
            </a:r>
            <a:endParaRPr lang="zh-CN" altLang="en-US" dirty="0"/>
          </a:p>
        </p:txBody>
      </p:sp>
    </p:spTree>
  </p:cSld>
  <p:clrMapOvr>
    <a:masterClrMapping/>
  </p:clrMapOvr>
  <p:transition>
    <p:pull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3"/>
          <p:cNvSpPr>
            <a:spLocks noGrp="1"/>
          </p:cNvSpPr>
          <p:nvPr>
            <p:ph idx="1"/>
          </p:nvPr>
        </p:nvSpPr>
        <p:spPr>
          <a:xfrm>
            <a:off x="323850" y="115888"/>
            <a:ext cx="8569325" cy="6553200"/>
          </a:xfrm>
          <a:solidFill>
            <a:srgbClr val="CCFFCC">
              <a:alpha val="100000"/>
            </a:srgbClr>
          </a:solidFill>
          <a:ln/>
        </p:spPr>
        <p:txBody>
          <a:bodyPr vert="horz" wrap="square" lIns="91440" tIns="45720" rIns="91440" bIns="45720" anchor="t"/>
          <a:p>
            <a:pPr eaLnBrk="1" hangingPunct="1">
              <a:lnSpc>
                <a:spcPct val="90000"/>
              </a:lnSpc>
              <a:buNone/>
            </a:pPr>
            <a:r>
              <a:rPr lang="en-US" altLang="zh-CN" sz="2800" b="1" dirty="0"/>
              <a:t>3</a:t>
            </a:r>
            <a:r>
              <a:rPr lang="zh-CN" altLang="en-US" sz="2800" b="1" dirty="0"/>
              <a:t>．算法描述</a:t>
            </a:r>
            <a:endParaRPr lang="zh-CN" altLang="en-US" sz="2800" b="1" dirty="0"/>
          </a:p>
          <a:p>
            <a:pPr eaLnBrk="1" hangingPunct="1">
              <a:lnSpc>
                <a:spcPct val="80000"/>
              </a:lnSpc>
            </a:pPr>
            <a:r>
              <a:rPr lang="en-US" altLang="zh-CN" sz="2400" b="1" dirty="0"/>
              <a:t>OperandType Evaluateexpress(){</a:t>
            </a:r>
            <a:endParaRPr lang="en-US" altLang="zh-CN" sz="2400" b="1" dirty="0"/>
          </a:p>
          <a:p>
            <a:pPr eaLnBrk="1" hangingPunct="1">
              <a:lnSpc>
                <a:spcPct val="80000"/>
              </a:lnSpc>
            </a:pPr>
            <a:r>
              <a:rPr lang="en-US" altLang="zh-CN" sz="2400" b="1" dirty="0"/>
              <a:t> InitStack(OPTR); Push(OPTR,’#’);</a:t>
            </a:r>
            <a:endParaRPr lang="en-US" altLang="zh-CN" sz="2400" b="1" dirty="0"/>
          </a:p>
          <a:p>
            <a:pPr eaLnBrk="1" hangingPunct="1">
              <a:lnSpc>
                <a:spcPct val="80000"/>
              </a:lnSpc>
            </a:pPr>
            <a:r>
              <a:rPr lang="en-US" altLang="zh-CN" sz="2400" b="1" dirty="0"/>
              <a:t> InitStack(OPND); c=getchar( );</a:t>
            </a:r>
            <a:endParaRPr lang="en-US" altLang="zh-CN" sz="2400" b="1" dirty="0"/>
          </a:p>
          <a:p>
            <a:pPr eaLnBrk="1" hangingPunct="1">
              <a:lnSpc>
                <a:spcPct val="80000"/>
              </a:lnSpc>
            </a:pPr>
            <a:r>
              <a:rPr lang="en-US" altLang="zh-CN" sz="2400" b="1" dirty="0"/>
              <a:t> while (c!=‘#’ || GetTop(OPTR)!=‘#’)</a:t>
            </a:r>
            <a:endParaRPr lang="en-US" altLang="zh-CN" sz="2400" b="1" dirty="0"/>
          </a:p>
          <a:p>
            <a:pPr eaLnBrk="1" hangingPunct="1">
              <a:lnSpc>
                <a:spcPct val="80000"/>
              </a:lnSpc>
            </a:pPr>
            <a:r>
              <a:rPr lang="en-US" altLang="zh-CN" sz="2400" b="1" dirty="0"/>
              <a:t>  if </a:t>
            </a:r>
            <a:r>
              <a:rPr lang="zh-CN" altLang="en-US" sz="2400" b="1" dirty="0"/>
              <a:t>（</a:t>
            </a:r>
            <a:r>
              <a:rPr lang="en-US" altLang="zh-CN" sz="2400" b="1" dirty="0"/>
              <a:t>c</a:t>
            </a:r>
            <a:r>
              <a:rPr lang="zh-CN" altLang="en-US" sz="2400" b="1" dirty="0"/>
              <a:t>为操作数）</a:t>
            </a:r>
            <a:r>
              <a:rPr lang="en-US" altLang="zh-CN" sz="2400" b="1" dirty="0"/>
              <a:t>{Push(OPND,c);c=getchar();}//</a:t>
            </a:r>
            <a:r>
              <a:rPr lang="zh-CN" altLang="en-US" sz="1800" b="1" dirty="0"/>
              <a:t>不是运算符进栈</a:t>
            </a:r>
            <a:endParaRPr lang="zh-CN" altLang="en-US" sz="1800" b="1" dirty="0"/>
          </a:p>
          <a:p>
            <a:pPr eaLnBrk="1" hangingPunct="1">
              <a:lnSpc>
                <a:spcPct val="80000"/>
              </a:lnSpc>
            </a:pPr>
            <a:r>
              <a:rPr lang="zh-CN" altLang="en-US" sz="2400" b="1" dirty="0"/>
              <a:t>  </a:t>
            </a:r>
            <a:r>
              <a:rPr lang="en-US" altLang="zh-CN" sz="2400" b="1" dirty="0"/>
              <a:t>else </a:t>
            </a:r>
            <a:endParaRPr lang="en-US" altLang="zh-CN" sz="2400" b="1" dirty="0"/>
          </a:p>
          <a:p>
            <a:pPr eaLnBrk="1" hangingPunct="1">
              <a:lnSpc>
                <a:spcPct val="80000"/>
              </a:lnSpc>
            </a:pPr>
            <a:r>
              <a:rPr lang="en-US" altLang="zh-CN" sz="2400" b="1" dirty="0"/>
              <a:t>      switch Precede(GetTop(OPTR),c){</a:t>
            </a:r>
            <a:endParaRPr lang="en-US" altLang="zh-CN" sz="2400" b="1" dirty="0"/>
          </a:p>
          <a:p>
            <a:pPr eaLnBrk="1" hangingPunct="1">
              <a:lnSpc>
                <a:spcPct val="80000"/>
              </a:lnSpc>
            </a:pPr>
            <a:r>
              <a:rPr lang="en-US" altLang="zh-CN" sz="2400" b="1" dirty="0"/>
              <a:t>         case ‘&lt;‘:   // </a:t>
            </a:r>
            <a:r>
              <a:rPr lang="zh-CN" altLang="en-US" sz="2400" b="1" dirty="0"/>
              <a:t>栈顶元素优先权低</a:t>
            </a:r>
            <a:endParaRPr lang="zh-CN" altLang="en-US" sz="2400" b="1" dirty="0"/>
          </a:p>
          <a:p>
            <a:pPr eaLnBrk="1" hangingPunct="1">
              <a:lnSpc>
                <a:spcPct val="80000"/>
              </a:lnSpc>
            </a:pPr>
            <a:r>
              <a:rPr lang="zh-CN" altLang="en-US" sz="2400" b="1" dirty="0"/>
              <a:t>               </a:t>
            </a:r>
            <a:r>
              <a:rPr lang="en-US" altLang="zh-CN" sz="2400" b="1" dirty="0"/>
              <a:t>Push(OPTR,c);c=getchar();break;</a:t>
            </a:r>
            <a:endParaRPr lang="en-US" altLang="zh-CN" sz="2400" b="1" dirty="0"/>
          </a:p>
          <a:p>
            <a:pPr eaLnBrk="1" hangingPunct="1">
              <a:lnSpc>
                <a:spcPct val="80000"/>
              </a:lnSpc>
            </a:pPr>
            <a:r>
              <a:rPr lang="en-US" altLang="zh-CN" sz="2400" b="1" dirty="0"/>
              <a:t>         case ‘=‘:  // </a:t>
            </a:r>
            <a:r>
              <a:rPr lang="zh-CN" altLang="en-US" sz="2400" b="1" dirty="0"/>
              <a:t>脱括号并接收下一个字符</a:t>
            </a:r>
            <a:endParaRPr lang="zh-CN" altLang="en-US" sz="2400" b="1" dirty="0"/>
          </a:p>
          <a:p>
            <a:pPr eaLnBrk="1" hangingPunct="1">
              <a:lnSpc>
                <a:spcPct val="80000"/>
              </a:lnSpc>
            </a:pPr>
            <a:r>
              <a:rPr lang="zh-CN" altLang="en-US" sz="2400" b="1" dirty="0"/>
              <a:t>               </a:t>
            </a:r>
            <a:r>
              <a:rPr lang="en-US" altLang="zh-CN" sz="2400" b="1" dirty="0"/>
              <a:t>Pop(OPTR,c);c=getchar();break;</a:t>
            </a:r>
            <a:endParaRPr lang="en-US" altLang="zh-CN" sz="2400" b="1" dirty="0"/>
          </a:p>
          <a:p>
            <a:pPr eaLnBrk="1" hangingPunct="1">
              <a:lnSpc>
                <a:spcPct val="80000"/>
              </a:lnSpc>
            </a:pPr>
            <a:r>
              <a:rPr lang="en-US" altLang="zh-CN" sz="2400" b="1" dirty="0"/>
              <a:t>         case ‘&gt;’:   //</a:t>
            </a:r>
            <a:r>
              <a:rPr lang="zh-CN" altLang="en-US" sz="2400" b="1" dirty="0"/>
              <a:t>退栈并将运算结果入栈</a:t>
            </a:r>
            <a:endParaRPr lang="zh-CN" altLang="en-US" sz="2400" b="1" dirty="0"/>
          </a:p>
          <a:p>
            <a:pPr eaLnBrk="1" hangingPunct="1">
              <a:lnSpc>
                <a:spcPct val="80000"/>
              </a:lnSpc>
            </a:pPr>
            <a:r>
              <a:rPr lang="zh-CN" altLang="en-US" sz="2400" b="1" dirty="0"/>
              <a:t>                 </a:t>
            </a:r>
            <a:r>
              <a:rPr lang="en-US" altLang="zh-CN" sz="2400" b="1" dirty="0"/>
              <a:t>Pop(OPTR,thrta);Pop(OPND,b);Pop(OPND,a);</a:t>
            </a:r>
            <a:endParaRPr lang="en-US" altLang="zh-CN" sz="2400" b="1" dirty="0"/>
          </a:p>
          <a:p>
            <a:pPr eaLnBrk="1" hangingPunct="1">
              <a:lnSpc>
                <a:spcPct val="80000"/>
              </a:lnSpc>
            </a:pPr>
            <a:r>
              <a:rPr lang="en-US" altLang="zh-CN" sz="2400" b="1" dirty="0"/>
              <a:t>                 Push(OPND,Operate(a,theta,b);break;</a:t>
            </a:r>
            <a:endParaRPr lang="en-US" altLang="zh-CN" sz="2400" b="1" dirty="0"/>
          </a:p>
          <a:p>
            <a:pPr eaLnBrk="1" hangingPunct="1">
              <a:lnSpc>
                <a:spcPct val="80000"/>
              </a:lnSpc>
            </a:pPr>
            <a:r>
              <a:rPr lang="en-US" altLang="zh-CN" sz="2400" b="1" dirty="0"/>
              <a:t>        }//switch</a:t>
            </a:r>
            <a:endParaRPr lang="en-US" altLang="zh-CN" sz="2400" b="1" dirty="0"/>
          </a:p>
          <a:p>
            <a:pPr eaLnBrk="1" hangingPunct="1">
              <a:lnSpc>
                <a:spcPct val="80000"/>
              </a:lnSpc>
            </a:pPr>
            <a:r>
              <a:rPr lang="en-US" altLang="zh-CN" sz="2400" b="1" dirty="0"/>
              <a:t>}// Evaluateexpress</a:t>
            </a:r>
            <a:endParaRPr lang="en-US" altLang="zh-CN" sz="2400" b="1" dirty="0"/>
          </a:p>
          <a:p>
            <a:pPr eaLnBrk="1" hangingPunct="1">
              <a:lnSpc>
                <a:spcPct val="90000"/>
              </a:lnSpc>
              <a:buNone/>
            </a:pPr>
            <a:endParaRPr lang="en-US" altLang="zh-CN" sz="2400" dirty="0"/>
          </a:p>
        </p:txBody>
      </p:sp>
    </p:spTree>
  </p:cSld>
  <p:clrMapOvr>
    <a:masterClrMapping/>
  </p:clrMapOvr>
  <p:transition>
    <p:pull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ext Box 2"/>
          <p:cNvSpPr txBox="1"/>
          <p:nvPr/>
        </p:nvSpPr>
        <p:spPr>
          <a:xfrm>
            <a:off x="990600" y="609600"/>
            <a:ext cx="10668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800" dirty="0">
                <a:ea typeface="楷体_GB2312" pitchFamily="49" charset="-122"/>
              </a:rPr>
              <a:t>输入：</a:t>
            </a:r>
            <a:endParaRPr lang="zh-CN" altLang="en-US" sz="2800" dirty="0">
              <a:ea typeface="楷体_GB2312" pitchFamily="49" charset="-122"/>
            </a:endParaRPr>
          </a:p>
        </p:txBody>
      </p:sp>
      <p:sp>
        <p:nvSpPr>
          <p:cNvPr id="48131" name="Text Box 3"/>
          <p:cNvSpPr txBox="1"/>
          <p:nvPr/>
        </p:nvSpPr>
        <p:spPr>
          <a:xfrm>
            <a:off x="2286000" y="685800"/>
            <a:ext cx="381000" cy="519113"/>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800" dirty="0">
                <a:ea typeface="楷体_GB2312" pitchFamily="49" charset="-122"/>
              </a:rPr>
              <a:t>3</a:t>
            </a:r>
            <a:endParaRPr lang="en-US" altLang="zh-CN" sz="2800" dirty="0">
              <a:ea typeface="楷体_GB2312" pitchFamily="49" charset="-122"/>
            </a:endParaRPr>
          </a:p>
        </p:txBody>
      </p:sp>
      <p:sp>
        <p:nvSpPr>
          <p:cNvPr id="48132" name="Text Box 4"/>
          <p:cNvSpPr txBox="1"/>
          <p:nvPr/>
        </p:nvSpPr>
        <p:spPr>
          <a:xfrm>
            <a:off x="2667000" y="685800"/>
            <a:ext cx="381000" cy="519113"/>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800" dirty="0">
                <a:ea typeface="楷体_GB2312" pitchFamily="49" charset="-122"/>
              </a:rPr>
              <a:t>*</a:t>
            </a:r>
            <a:endParaRPr lang="en-US" altLang="zh-CN" sz="2800" dirty="0">
              <a:ea typeface="楷体_GB2312" pitchFamily="49" charset="-122"/>
            </a:endParaRPr>
          </a:p>
        </p:txBody>
      </p:sp>
      <p:sp>
        <p:nvSpPr>
          <p:cNvPr id="48133" name="Text Box 5"/>
          <p:cNvSpPr txBox="1"/>
          <p:nvPr/>
        </p:nvSpPr>
        <p:spPr>
          <a:xfrm>
            <a:off x="3048000" y="685800"/>
            <a:ext cx="304800" cy="519113"/>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zh-CN" altLang="en-US" sz="2800" dirty="0">
                <a:ea typeface="楷体_GB2312" pitchFamily="49" charset="-122"/>
              </a:rPr>
              <a:t>（</a:t>
            </a:r>
            <a:endParaRPr lang="zh-CN" altLang="en-US" sz="2800" dirty="0">
              <a:ea typeface="楷体_GB2312" pitchFamily="49" charset="-122"/>
            </a:endParaRPr>
          </a:p>
        </p:txBody>
      </p:sp>
      <p:sp>
        <p:nvSpPr>
          <p:cNvPr id="48134" name="Text Box 6"/>
          <p:cNvSpPr txBox="1"/>
          <p:nvPr/>
        </p:nvSpPr>
        <p:spPr>
          <a:xfrm>
            <a:off x="3352800" y="685800"/>
            <a:ext cx="381000" cy="519113"/>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800" dirty="0">
                <a:ea typeface="楷体_GB2312" pitchFamily="49" charset="-122"/>
              </a:rPr>
              <a:t>7</a:t>
            </a:r>
            <a:endParaRPr lang="en-US" altLang="zh-CN" sz="2800" dirty="0">
              <a:ea typeface="楷体_GB2312" pitchFamily="49" charset="-122"/>
            </a:endParaRPr>
          </a:p>
        </p:txBody>
      </p:sp>
      <p:sp>
        <p:nvSpPr>
          <p:cNvPr id="48135" name="Text Box 7"/>
          <p:cNvSpPr txBox="1"/>
          <p:nvPr/>
        </p:nvSpPr>
        <p:spPr>
          <a:xfrm>
            <a:off x="3733800" y="685800"/>
            <a:ext cx="381000" cy="519113"/>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800" dirty="0">
                <a:ea typeface="楷体_GB2312" pitchFamily="49" charset="-122"/>
              </a:rPr>
              <a:t>+</a:t>
            </a:r>
            <a:endParaRPr lang="en-US" altLang="zh-CN" sz="2800" dirty="0">
              <a:ea typeface="楷体_GB2312" pitchFamily="49" charset="-122"/>
            </a:endParaRPr>
          </a:p>
        </p:txBody>
      </p:sp>
      <p:sp>
        <p:nvSpPr>
          <p:cNvPr id="48136" name="Text Box 8"/>
          <p:cNvSpPr txBox="1"/>
          <p:nvPr/>
        </p:nvSpPr>
        <p:spPr>
          <a:xfrm>
            <a:off x="4038600" y="685800"/>
            <a:ext cx="381000" cy="519113"/>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800" dirty="0">
                <a:ea typeface="楷体_GB2312" pitchFamily="49" charset="-122"/>
              </a:rPr>
              <a:t>3</a:t>
            </a:r>
            <a:endParaRPr lang="en-US" altLang="zh-CN" sz="2800" dirty="0">
              <a:ea typeface="楷体_GB2312" pitchFamily="49" charset="-122"/>
            </a:endParaRPr>
          </a:p>
        </p:txBody>
      </p:sp>
      <p:sp>
        <p:nvSpPr>
          <p:cNvPr id="48137" name="Text Box 9"/>
          <p:cNvSpPr txBox="1"/>
          <p:nvPr/>
        </p:nvSpPr>
        <p:spPr>
          <a:xfrm>
            <a:off x="4419600" y="685800"/>
            <a:ext cx="381000" cy="519113"/>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800" dirty="0">
                <a:ea typeface="楷体_GB2312" pitchFamily="49" charset="-122"/>
              </a:rPr>
              <a:t>*</a:t>
            </a:r>
            <a:endParaRPr lang="en-US" altLang="zh-CN" sz="2800" dirty="0">
              <a:ea typeface="楷体_GB2312" pitchFamily="49" charset="-122"/>
            </a:endParaRPr>
          </a:p>
        </p:txBody>
      </p:sp>
      <p:sp>
        <p:nvSpPr>
          <p:cNvPr id="48138" name="Text Box 10"/>
          <p:cNvSpPr txBox="1"/>
          <p:nvPr/>
        </p:nvSpPr>
        <p:spPr>
          <a:xfrm>
            <a:off x="4800600" y="685800"/>
            <a:ext cx="381000" cy="519113"/>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800" dirty="0">
                <a:ea typeface="楷体_GB2312" pitchFamily="49" charset="-122"/>
              </a:rPr>
              <a:t>6</a:t>
            </a:r>
            <a:endParaRPr lang="en-US" altLang="zh-CN" sz="2800" dirty="0">
              <a:ea typeface="楷体_GB2312" pitchFamily="49" charset="-122"/>
            </a:endParaRPr>
          </a:p>
        </p:txBody>
      </p:sp>
      <p:sp>
        <p:nvSpPr>
          <p:cNvPr id="48139" name="Text Box 11"/>
          <p:cNvSpPr txBox="1"/>
          <p:nvPr/>
        </p:nvSpPr>
        <p:spPr>
          <a:xfrm>
            <a:off x="5181600" y="685800"/>
            <a:ext cx="381000" cy="519113"/>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800" dirty="0">
                <a:ea typeface="楷体_GB2312" pitchFamily="49" charset="-122"/>
              </a:rPr>
              <a:t>/</a:t>
            </a:r>
            <a:endParaRPr lang="en-US" altLang="zh-CN" sz="2800" dirty="0">
              <a:ea typeface="楷体_GB2312" pitchFamily="49" charset="-122"/>
            </a:endParaRPr>
          </a:p>
        </p:txBody>
      </p:sp>
      <p:sp>
        <p:nvSpPr>
          <p:cNvPr id="48140" name="Text Box 12"/>
          <p:cNvSpPr txBox="1"/>
          <p:nvPr/>
        </p:nvSpPr>
        <p:spPr>
          <a:xfrm>
            <a:off x="5562600" y="685800"/>
            <a:ext cx="381000" cy="519113"/>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800" dirty="0">
                <a:ea typeface="楷体_GB2312" pitchFamily="49" charset="-122"/>
              </a:rPr>
              <a:t>2</a:t>
            </a:r>
            <a:endParaRPr lang="en-US" altLang="zh-CN" sz="2800" dirty="0">
              <a:ea typeface="楷体_GB2312" pitchFamily="49" charset="-122"/>
            </a:endParaRPr>
          </a:p>
        </p:txBody>
      </p:sp>
      <p:sp>
        <p:nvSpPr>
          <p:cNvPr id="48141" name="Text Box 13"/>
          <p:cNvSpPr txBox="1"/>
          <p:nvPr/>
        </p:nvSpPr>
        <p:spPr>
          <a:xfrm>
            <a:off x="6019800" y="685800"/>
            <a:ext cx="381000" cy="519113"/>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800" dirty="0">
                <a:ea typeface="楷体_GB2312" pitchFamily="49" charset="-122"/>
              </a:rPr>
              <a:t>-</a:t>
            </a:r>
            <a:endParaRPr lang="en-US" altLang="zh-CN" sz="2800" dirty="0">
              <a:ea typeface="楷体_GB2312" pitchFamily="49" charset="-122"/>
            </a:endParaRPr>
          </a:p>
        </p:txBody>
      </p:sp>
      <p:sp>
        <p:nvSpPr>
          <p:cNvPr id="48142" name="Text Box 14"/>
          <p:cNvSpPr txBox="1"/>
          <p:nvPr/>
        </p:nvSpPr>
        <p:spPr>
          <a:xfrm>
            <a:off x="6477000" y="685800"/>
            <a:ext cx="381000" cy="519113"/>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800" dirty="0">
                <a:ea typeface="楷体_GB2312" pitchFamily="49" charset="-122"/>
              </a:rPr>
              <a:t>5</a:t>
            </a:r>
            <a:endParaRPr lang="en-US" altLang="zh-CN" sz="2800" dirty="0">
              <a:ea typeface="楷体_GB2312" pitchFamily="49" charset="-122"/>
            </a:endParaRPr>
          </a:p>
        </p:txBody>
      </p:sp>
      <p:sp>
        <p:nvSpPr>
          <p:cNvPr id="48143" name="Text Box 15"/>
          <p:cNvSpPr txBox="1"/>
          <p:nvPr/>
        </p:nvSpPr>
        <p:spPr>
          <a:xfrm>
            <a:off x="7315200" y="762000"/>
            <a:ext cx="381000" cy="427038"/>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200" dirty="0"/>
              <a:t>#</a:t>
            </a:r>
            <a:endParaRPr lang="en-US" altLang="zh-CN" sz="2200" dirty="0"/>
          </a:p>
        </p:txBody>
      </p:sp>
      <p:sp>
        <p:nvSpPr>
          <p:cNvPr id="48144" name="Text Box 16"/>
          <p:cNvSpPr txBox="1"/>
          <p:nvPr/>
        </p:nvSpPr>
        <p:spPr>
          <a:xfrm>
            <a:off x="6934200" y="700088"/>
            <a:ext cx="381000" cy="519112"/>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800" dirty="0">
                <a:ea typeface="楷体_GB2312" pitchFamily="49" charset="-122"/>
              </a:rPr>
              <a:t>)</a:t>
            </a:r>
            <a:endParaRPr lang="en-US" altLang="zh-CN" sz="2800" dirty="0">
              <a:ea typeface="楷体_GB2312" pitchFamily="49" charset="-122"/>
            </a:endParaRPr>
          </a:p>
        </p:txBody>
      </p:sp>
      <p:sp>
        <p:nvSpPr>
          <p:cNvPr id="48145" name="Text Box 17"/>
          <p:cNvSpPr txBox="1"/>
          <p:nvPr/>
        </p:nvSpPr>
        <p:spPr>
          <a:xfrm>
            <a:off x="1219200" y="5181600"/>
            <a:ext cx="2057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800" dirty="0">
                <a:ea typeface="楷体_GB2312" pitchFamily="49" charset="-122"/>
              </a:rPr>
              <a:t>运算对象栈</a:t>
            </a:r>
            <a:endParaRPr lang="zh-CN" altLang="en-US" sz="2800" dirty="0">
              <a:ea typeface="楷体_GB2312" pitchFamily="49" charset="-122"/>
            </a:endParaRPr>
          </a:p>
        </p:txBody>
      </p:sp>
      <p:sp>
        <p:nvSpPr>
          <p:cNvPr id="48146" name="Text Box 18"/>
          <p:cNvSpPr txBox="1"/>
          <p:nvPr/>
        </p:nvSpPr>
        <p:spPr>
          <a:xfrm>
            <a:off x="4572000" y="5105400"/>
            <a:ext cx="1752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800" dirty="0">
                <a:ea typeface="楷体_GB2312" pitchFamily="49" charset="-122"/>
              </a:rPr>
              <a:t>运算符栈</a:t>
            </a:r>
            <a:endParaRPr lang="zh-CN" altLang="en-US" sz="2800" dirty="0">
              <a:ea typeface="楷体_GB2312" pitchFamily="49" charset="-122"/>
            </a:endParaRPr>
          </a:p>
        </p:txBody>
      </p:sp>
      <p:sp>
        <p:nvSpPr>
          <p:cNvPr id="166931" name="Text Box 19"/>
          <p:cNvSpPr txBox="1"/>
          <p:nvPr/>
        </p:nvSpPr>
        <p:spPr>
          <a:xfrm>
            <a:off x="1219200" y="4648200"/>
            <a:ext cx="1676400" cy="466725"/>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dirty="0">
                <a:ea typeface="楷体_GB2312" pitchFamily="49" charset="-122"/>
              </a:rPr>
              <a:t>3</a:t>
            </a:r>
            <a:endParaRPr lang="en-US" altLang="zh-CN" sz="2400" dirty="0">
              <a:ea typeface="楷体_GB2312" pitchFamily="49" charset="-122"/>
            </a:endParaRPr>
          </a:p>
        </p:txBody>
      </p:sp>
      <p:sp>
        <p:nvSpPr>
          <p:cNvPr id="166932" name="Text Box 20"/>
          <p:cNvSpPr txBox="1"/>
          <p:nvPr/>
        </p:nvSpPr>
        <p:spPr>
          <a:xfrm>
            <a:off x="4572000" y="4648200"/>
            <a:ext cx="1600200" cy="436563"/>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200" dirty="0"/>
              <a:t>#</a:t>
            </a:r>
            <a:endParaRPr lang="en-US" altLang="zh-CN" sz="2200" dirty="0"/>
          </a:p>
        </p:txBody>
      </p:sp>
      <p:sp>
        <p:nvSpPr>
          <p:cNvPr id="166933" name="Text Box 21"/>
          <p:cNvSpPr txBox="1"/>
          <p:nvPr/>
        </p:nvSpPr>
        <p:spPr>
          <a:xfrm>
            <a:off x="2286000" y="685800"/>
            <a:ext cx="381000" cy="519113"/>
          </a:xfrm>
          <a:prstGeom prst="rect">
            <a:avLst/>
          </a:prstGeom>
          <a:solidFill>
            <a:srgbClr val="FF0000"/>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endParaRPr lang="zh-CN" altLang="zh-CN" sz="2800" dirty="0">
              <a:ea typeface="楷体_GB2312" pitchFamily="49" charset="-122"/>
            </a:endParaRPr>
          </a:p>
        </p:txBody>
      </p:sp>
      <p:sp>
        <p:nvSpPr>
          <p:cNvPr id="166934" name="Text Box 22"/>
          <p:cNvSpPr txBox="1"/>
          <p:nvPr/>
        </p:nvSpPr>
        <p:spPr>
          <a:xfrm>
            <a:off x="4572000" y="4191000"/>
            <a:ext cx="1600200" cy="466725"/>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dirty="0">
                <a:ea typeface="楷体_GB2312" pitchFamily="49" charset="-122"/>
              </a:rPr>
              <a:t>*</a:t>
            </a:r>
            <a:endParaRPr lang="en-US" altLang="zh-CN" sz="2400" dirty="0">
              <a:ea typeface="楷体_GB2312" pitchFamily="49" charset="-122"/>
            </a:endParaRPr>
          </a:p>
        </p:txBody>
      </p:sp>
      <p:sp>
        <p:nvSpPr>
          <p:cNvPr id="166935" name="Text Box 23"/>
          <p:cNvSpPr txBox="1"/>
          <p:nvPr/>
        </p:nvSpPr>
        <p:spPr>
          <a:xfrm>
            <a:off x="2667000" y="685800"/>
            <a:ext cx="381000" cy="519113"/>
          </a:xfrm>
          <a:prstGeom prst="rect">
            <a:avLst/>
          </a:prstGeom>
          <a:solidFill>
            <a:srgbClr val="FF0000"/>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endParaRPr lang="zh-CN" altLang="zh-CN" sz="2800" dirty="0">
              <a:ea typeface="楷体_GB2312" pitchFamily="49" charset="-122"/>
            </a:endParaRPr>
          </a:p>
        </p:txBody>
      </p:sp>
      <p:sp>
        <p:nvSpPr>
          <p:cNvPr id="166936" name="Text Box 24"/>
          <p:cNvSpPr txBox="1"/>
          <p:nvPr/>
        </p:nvSpPr>
        <p:spPr>
          <a:xfrm>
            <a:off x="4572000" y="3724275"/>
            <a:ext cx="1600200" cy="466725"/>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dirty="0">
                <a:ea typeface="楷体_GB2312" pitchFamily="49" charset="-122"/>
              </a:rPr>
              <a:t>(</a:t>
            </a:r>
            <a:endParaRPr lang="en-US" altLang="zh-CN" sz="2400" dirty="0">
              <a:ea typeface="楷体_GB2312" pitchFamily="49" charset="-122"/>
            </a:endParaRPr>
          </a:p>
        </p:txBody>
      </p:sp>
      <p:sp>
        <p:nvSpPr>
          <p:cNvPr id="166937" name="Text Box 25"/>
          <p:cNvSpPr txBox="1"/>
          <p:nvPr/>
        </p:nvSpPr>
        <p:spPr>
          <a:xfrm>
            <a:off x="3048000" y="685800"/>
            <a:ext cx="381000" cy="519113"/>
          </a:xfrm>
          <a:prstGeom prst="rect">
            <a:avLst/>
          </a:prstGeom>
          <a:solidFill>
            <a:srgbClr val="FF0000"/>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endParaRPr lang="zh-CN" altLang="zh-CN" sz="2800" dirty="0">
              <a:ea typeface="楷体_GB2312" pitchFamily="49" charset="-122"/>
            </a:endParaRPr>
          </a:p>
        </p:txBody>
      </p:sp>
      <p:sp>
        <p:nvSpPr>
          <p:cNvPr id="166938" name="Text Box 26"/>
          <p:cNvSpPr txBox="1"/>
          <p:nvPr/>
        </p:nvSpPr>
        <p:spPr>
          <a:xfrm>
            <a:off x="1219200" y="4191000"/>
            <a:ext cx="1676400" cy="466725"/>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dirty="0">
                <a:ea typeface="楷体_GB2312" pitchFamily="49" charset="-122"/>
              </a:rPr>
              <a:t>7</a:t>
            </a:r>
            <a:endParaRPr lang="en-US" altLang="zh-CN" sz="2400" dirty="0">
              <a:ea typeface="楷体_GB2312" pitchFamily="49" charset="-122"/>
            </a:endParaRPr>
          </a:p>
        </p:txBody>
      </p:sp>
      <p:sp>
        <p:nvSpPr>
          <p:cNvPr id="166939" name="Text Box 27"/>
          <p:cNvSpPr txBox="1"/>
          <p:nvPr/>
        </p:nvSpPr>
        <p:spPr>
          <a:xfrm>
            <a:off x="3276600" y="685800"/>
            <a:ext cx="381000" cy="519113"/>
          </a:xfrm>
          <a:prstGeom prst="rect">
            <a:avLst/>
          </a:prstGeom>
          <a:solidFill>
            <a:srgbClr val="FF0000"/>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endParaRPr lang="zh-CN" altLang="zh-CN" sz="2800" dirty="0">
              <a:ea typeface="楷体_GB2312" pitchFamily="49" charset="-122"/>
            </a:endParaRPr>
          </a:p>
        </p:txBody>
      </p:sp>
      <p:sp>
        <p:nvSpPr>
          <p:cNvPr id="166940" name="Text Box 28"/>
          <p:cNvSpPr txBox="1"/>
          <p:nvPr/>
        </p:nvSpPr>
        <p:spPr>
          <a:xfrm>
            <a:off x="4572000" y="3276600"/>
            <a:ext cx="1600200" cy="466725"/>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dirty="0">
                <a:ea typeface="楷体_GB2312" pitchFamily="49" charset="-122"/>
              </a:rPr>
              <a:t>+</a:t>
            </a:r>
            <a:endParaRPr lang="en-US" altLang="zh-CN" sz="2400" dirty="0">
              <a:ea typeface="楷体_GB2312" pitchFamily="49" charset="-122"/>
            </a:endParaRPr>
          </a:p>
        </p:txBody>
      </p:sp>
      <p:sp>
        <p:nvSpPr>
          <p:cNvPr id="166941" name="Text Box 29"/>
          <p:cNvSpPr txBox="1"/>
          <p:nvPr/>
        </p:nvSpPr>
        <p:spPr>
          <a:xfrm>
            <a:off x="3657600" y="685800"/>
            <a:ext cx="381000" cy="519113"/>
          </a:xfrm>
          <a:prstGeom prst="rect">
            <a:avLst/>
          </a:prstGeom>
          <a:solidFill>
            <a:srgbClr val="FF0000"/>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endParaRPr lang="zh-CN" altLang="zh-CN" sz="2800" dirty="0">
              <a:ea typeface="楷体_GB2312" pitchFamily="49" charset="-122"/>
            </a:endParaRPr>
          </a:p>
        </p:txBody>
      </p:sp>
      <p:sp>
        <p:nvSpPr>
          <p:cNvPr id="166942" name="Text Box 30"/>
          <p:cNvSpPr txBox="1"/>
          <p:nvPr/>
        </p:nvSpPr>
        <p:spPr>
          <a:xfrm>
            <a:off x="1219200" y="3724275"/>
            <a:ext cx="1676400" cy="466725"/>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dirty="0">
                <a:ea typeface="楷体_GB2312" pitchFamily="49" charset="-122"/>
              </a:rPr>
              <a:t>3</a:t>
            </a:r>
            <a:endParaRPr lang="en-US" altLang="zh-CN" sz="2400" dirty="0">
              <a:ea typeface="楷体_GB2312" pitchFamily="49" charset="-122"/>
            </a:endParaRPr>
          </a:p>
        </p:txBody>
      </p:sp>
      <p:sp>
        <p:nvSpPr>
          <p:cNvPr id="166943" name="Text Box 31"/>
          <p:cNvSpPr txBox="1"/>
          <p:nvPr/>
        </p:nvSpPr>
        <p:spPr>
          <a:xfrm>
            <a:off x="3962400" y="685800"/>
            <a:ext cx="381000" cy="519113"/>
          </a:xfrm>
          <a:prstGeom prst="rect">
            <a:avLst/>
          </a:prstGeom>
          <a:solidFill>
            <a:srgbClr val="FF0000"/>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endParaRPr lang="zh-CN" altLang="zh-CN" sz="2800" dirty="0">
              <a:ea typeface="楷体_GB2312" pitchFamily="49" charset="-122"/>
            </a:endParaRPr>
          </a:p>
        </p:txBody>
      </p:sp>
      <p:sp>
        <p:nvSpPr>
          <p:cNvPr id="166944" name="Text Box 32"/>
          <p:cNvSpPr txBox="1"/>
          <p:nvPr/>
        </p:nvSpPr>
        <p:spPr>
          <a:xfrm>
            <a:off x="4572000" y="2819400"/>
            <a:ext cx="1600200" cy="466725"/>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dirty="0">
                <a:ea typeface="楷体_GB2312" pitchFamily="49" charset="-122"/>
              </a:rPr>
              <a:t>*</a:t>
            </a:r>
            <a:endParaRPr lang="en-US" altLang="zh-CN" sz="2400" dirty="0">
              <a:ea typeface="楷体_GB2312" pitchFamily="49" charset="-122"/>
            </a:endParaRPr>
          </a:p>
        </p:txBody>
      </p:sp>
      <p:sp>
        <p:nvSpPr>
          <p:cNvPr id="166945" name="Text Box 33"/>
          <p:cNvSpPr txBox="1"/>
          <p:nvPr/>
        </p:nvSpPr>
        <p:spPr>
          <a:xfrm>
            <a:off x="4343400" y="685800"/>
            <a:ext cx="381000" cy="519113"/>
          </a:xfrm>
          <a:prstGeom prst="rect">
            <a:avLst/>
          </a:prstGeom>
          <a:solidFill>
            <a:srgbClr val="FF0000"/>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endParaRPr lang="zh-CN" altLang="zh-CN" sz="2800" dirty="0">
              <a:ea typeface="楷体_GB2312" pitchFamily="49" charset="-122"/>
            </a:endParaRPr>
          </a:p>
        </p:txBody>
      </p:sp>
      <p:sp>
        <p:nvSpPr>
          <p:cNvPr id="166946" name="Text Box 34"/>
          <p:cNvSpPr txBox="1"/>
          <p:nvPr/>
        </p:nvSpPr>
        <p:spPr>
          <a:xfrm>
            <a:off x="1219200" y="3276600"/>
            <a:ext cx="1676400" cy="466725"/>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dirty="0">
                <a:ea typeface="楷体_GB2312" pitchFamily="49" charset="-122"/>
              </a:rPr>
              <a:t>6</a:t>
            </a:r>
            <a:endParaRPr lang="en-US" altLang="zh-CN" sz="2400" dirty="0">
              <a:ea typeface="楷体_GB2312" pitchFamily="49" charset="-122"/>
            </a:endParaRPr>
          </a:p>
        </p:txBody>
      </p:sp>
      <p:sp>
        <p:nvSpPr>
          <p:cNvPr id="166947" name="Text Box 35"/>
          <p:cNvSpPr txBox="1"/>
          <p:nvPr/>
        </p:nvSpPr>
        <p:spPr>
          <a:xfrm>
            <a:off x="4724400" y="685800"/>
            <a:ext cx="381000" cy="519113"/>
          </a:xfrm>
          <a:prstGeom prst="rect">
            <a:avLst/>
          </a:prstGeom>
          <a:solidFill>
            <a:srgbClr val="FF0000"/>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endParaRPr lang="zh-CN" altLang="zh-CN" sz="2800" dirty="0">
              <a:ea typeface="楷体_GB2312" pitchFamily="49" charset="-122"/>
            </a:endParaRPr>
          </a:p>
        </p:txBody>
      </p:sp>
      <p:sp>
        <p:nvSpPr>
          <p:cNvPr id="166948" name="Text Box 36"/>
          <p:cNvSpPr txBox="1"/>
          <p:nvPr/>
        </p:nvSpPr>
        <p:spPr>
          <a:xfrm>
            <a:off x="4572000" y="2671763"/>
            <a:ext cx="1600200" cy="528637"/>
          </a:xfrm>
          <a:prstGeom prst="rect">
            <a:avLst/>
          </a:prstGeom>
          <a:solidFill>
            <a:srgbClr val="FCFDE9"/>
          </a:solidFill>
          <a:ln w="9525" cap="flat" cmpd="sng">
            <a:solidFill>
              <a:srgbClr val="FCFDE9"/>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endParaRPr lang="zh-CN" altLang="zh-CN" sz="2800" dirty="0">
              <a:ea typeface="楷体_GB2312" pitchFamily="49" charset="-122"/>
            </a:endParaRPr>
          </a:p>
        </p:txBody>
      </p:sp>
      <p:sp>
        <p:nvSpPr>
          <p:cNvPr id="166949" name="Text Box 37"/>
          <p:cNvSpPr txBox="1"/>
          <p:nvPr/>
        </p:nvSpPr>
        <p:spPr>
          <a:xfrm>
            <a:off x="1219200" y="3724275"/>
            <a:ext cx="1676400" cy="466725"/>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dirty="0">
                <a:ea typeface="楷体_GB2312" pitchFamily="49" charset="-122"/>
              </a:rPr>
              <a:t>18</a:t>
            </a:r>
            <a:endParaRPr lang="en-US" altLang="zh-CN" sz="2400" dirty="0">
              <a:ea typeface="楷体_GB2312" pitchFamily="49" charset="-122"/>
            </a:endParaRPr>
          </a:p>
        </p:txBody>
      </p:sp>
      <p:sp>
        <p:nvSpPr>
          <p:cNvPr id="166950" name="Text Box 38"/>
          <p:cNvSpPr txBox="1"/>
          <p:nvPr/>
        </p:nvSpPr>
        <p:spPr>
          <a:xfrm>
            <a:off x="1219200" y="3128963"/>
            <a:ext cx="1676400" cy="528637"/>
          </a:xfrm>
          <a:prstGeom prst="rect">
            <a:avLst/>
          </a:prstGeom>
          <a:solidFill>
            <a:srgbClr val="FF0000"/>
          </a:solidFill>
          <a:ln w="9525" cap="flat" cmpd="sng">
            <a:solidFill>
              <a:srgbClr val="FCFDE9"/>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endParaRPr lang="zh-CN" altLang="zh-CN" sz="2800" dirty="0">
              <a:ea typeface="楷体_GB2312" pitchFamily="49" charset="-122"/>
            </a:endParaRPr>
          </a:p>
        </p:txBody>
      </p:sp>
      <p:sp>
        <p:nvSpPr>
          <p:cNvPr id="166951" name="Text Box 39"/>
          <p:cNvSpPr txBox="1"/>
          <p:nvPr/>
        </p:nvSpPr>
        <p:spPr>
          <a:xfrm>
            <a:off x="4572000" y="2819400"/>
            <a:ext cx="1600200" cy="466725"/>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dirty="0">
                <a:ea typeface="楷体_GB2312" pitchFamily="49" charset="-122"/>
              </a:rPr>
              <a:t>/</a:t>
            </a:r>
            <a:endParaRPr lang="en-US" altLang="zh-CN" sz="2400" dirty="0">
              <a:ea typeface="楷体_GB2312" pitchFamily="49" charset="-122"/>
            </a:endParaRPr>
          </a:p>
        </p:txBody>
      </p:sp>
      <p:sp>
        <p:nvSpPr>
          <p:cNvPr id="166952" name="Text Box 40"/>
          <p:cNvSpPr txBox="1"/>
          <p:nvPr/>
        </p:nvSpPr>
        <p:spPr>
          <a:xfrm>
            <a:off x="5105400" y="685800"/>
            <a:ext cx="381000" cy="519113"/>
          </a:xfrm>
          <a:prstGeom prst="rect">
            <a:avLst/>
          </a:prstGeom>
          <a:solidFill>
            <a:srgbClr val="FF0000"/>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endParaRPr lang="zh-CN" altLang="zh-CN" sz="2800" dirty="0">
              <a:ea typeface="楷体_GB2312" pitchFamily="49" charset="-122"/>
            </a:endParaRPr>
          </a:p>
        </p:txBody>
      </p:sp>
      <p:sp>
        <p:nvSpPr>
          <p:cNvPr id="166953" name="Text Box 41"/>
          <p:cNvSpPr txBox="1"/>
          <p:nvPr/>
        </p:nvSpPr>
        <p:spPr>
          <a:xfrm>
            <a:off x="1219200" y="3276600"/>
            <a:ext cx="1676400" cy="466725"/>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dirty="0">
                <a:ea typeface="楷体_GB2312" pitchFamily="49" charset="-122"/>
              </a:rPr>
              <a:t>2</a:t>
            </a:r>
            <a:endParaRPr lang="en-US" altLang="zh-CN" sz="2400" dirty="0">
              <a:ea typeface="楷体_GB2312" pitchFamily="49" charset="-122"/>
            </a:endParaRPr>
          </a:p>
        </p:txBody>
      </p:sp>
      <p:sp>
        <p:nvSpPr>
          <p:cNvPr id="166954" name="Text Box 42"/>
          <p:cNvSpPr txBox="1"/>
          <p:nvPr/>
        </p:nvSpPr>
        <p:spPr>
          <a:xfrm>
            <a:off x="5562600" y="685800"/>
            <a:ext cx="381000" cy="519113"/>
          </a:xfrm>
          <a:prstGeom prst="rect">
            <a:avLst/>
          </a:prstGeom>
          <a:solidFill>
            <a:srgbClr val="FF0000"/>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endParaRPr lang="zh-CN" altLang="zh-CN" sz="2800" dirty="0">
              <a:ea typeface="楷体_GB2312" pitchFamily="49" charset="-122"/>
            </a:endParaRPr>
          </a:p>
        </p:txBody>
      </p:sp>
      <p:sp>
        <p:nvSpPr>
          <p:cNvPr id="166955" name="Text Box 43"/>
          <p:cNvSpPr txBox="1"/>
          <p:nvPr/>
        </p:nvSpPr>
        <p:spPr>
          <a:xfrm>
            <a:off x="4495800" y="2667000"/>
            <a:ext cx="1828800" cy="528638"/>
          </a:xfrm>
          <a:prstGeom prst="rect">
            <a:avLst/>
          </a:prstGeom>
          <a:solidFill>
            <a:srgbClr val="FF0000"/>
          </a:solidFill>
          <a:ln w="9525" cap="flat" cmpd="sng">
            <a:solidFill>
              <a:srgbClr val="FCFDE9"/>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endParaRPr lang="zh-CN" altLang="zh-CN" sz="2800" dirty="0">
              <a:ea typeface="楷体_GB2312" pitchFamily="49" charset="-122"/>
            </a:endParaRPr>
          </a:p>
        </p:txBody>
      </p:sp>
      <p:sp>
        <p:nvSpPr>
          <p:cNvPr id="166956" name="Text Box 44"/>
          <p:cNvSpPr txBox="1"/>
          <p:nvPr/>
        </p:nvSpPr>
        <p:spPr>
          <a:xfrm>
            <a:off x="1143000" y="3205163"/>
            <a:ext cx="1828800" cy="528637"/>
          </a:xfrm>
          <a:prstGeom prst="rect">
            <a:avLst/>
          </a:prstGeom>
          <a:solidFill>
            <a:srgbClr val="FF0000"/>
          </a:solidFill>
          <a:ln w="9525" cap="flat" cmpd="sng">
            <a:solidFill>
              <a:srgbClr val="FCFDE9"/>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endParaRPr lang="zh-CN" altLang="zh-CN" sz="2800" dirty="0">
              <a:ea typeface="楷体_GB2312" pitchFamily="49" charset="-122"/>
            </a:endParaRPr>
          </a:p>
        </p:txBody>
      </p:sp>
      <p:sp>
        <p:nvSpPr>
          <p:cNvPr id="166957" name="Text Box 45"/>
          <p:cNvSpPr txBox="1"/>
          <p:nvPr/>
        </p:nvSpPr>
        <p:spPr>
          <a:xfrm>
            <a:off x="1219200" y="3733800"/>
            <a:ext cx="1676400" cy="466725"/>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dirty="0">
                <a:ea typeface="楷体_GB2312" pitchFamily="49" charset="-122"/>
              </a:rPr>
              <a:t>9</a:t>
            </a:r>
            <a:endParaRPr lang="en-US" altLang="zh-CN" sz="2400" dirty="0">
              <a:ea typeface="楷体_GB2312" pitchFamily="49" charset="-122"/>
            </a:endParaRPr>
          </a:p>
        </p:txBody>
      </p:sp>
      <p:sp>
        <p:nvSpPr>
          <p:cNvPr id="166958" name="Text Box 46"/>
          <p:cNvSpPr txBox="1"/>
          <p:nvPr/>
        </p:nvSpPr>
        <p:spPr>
          <a:xfrm>
            <a:off x="4572000" y="3128963"/>
            <a:ext cx="1828800" cy="528637"/>
          </a:xfrm>
          <a:prstGeom prst="rect">
            <a:avLst/>
          </a:prstGeom>
          <a:solidFill>
            <a:srgbClr val="FCFDE9"/>
          </a:solidFill>
          <a:ln w="9525" cap="flat" cmpd="sng">
            <a:solidFill>
              <a:srgbClr val="FCFDE9"/>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endParaRPr lang="zh-CN" altLang="zh-CN" sz="2800" dirty="0">
              <a:ea typeface="楷体_GB2312" pitchFamily="49" charset="-122"/>
            </a:endParaRPr>
          </a:p>
        </p:txBody>
      </p:sp>
      <p:sp>
        <p:nvSpPr>
          <p:cNvPr id="166959" name="Text Box 47"/>
          <p:cNvSpPr txBox="1"/>
          <p:nvPr/>
        </p:nvSpPr>
        <p:spPr>
          <a:xfrm>
            <a:off x="1143000" y="3657600"/>
            <a:ext cx="1828800" cy="528638"/>
          </a:xfrm>
          <a:prstGeom prst="rect">
            <a:avLst/>
          </a:prstGeom>
          <a:solidFill>
            <a:srgbClr val="FCFDE9"/>
          </a:solidFill>
          <a:ln w="9525" cap="flat" cmpd="sng">
            <a:solidFill>
              <a:srgbClr val="FCFDE9"/>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endParaRPr lang="zh-CN" altLang="zh-CN" sz="2800" dirty="0">
              <a:ea typeface="楷体_GB2312" pitchFamily="49" charset="-122"/>
            </a:endParaRPr>
          </a:p>
        </p:txBody>
      </p:sp>
      <p:sp>
        <p:nvSpPr>
          <p:cNvPr id="166960" name="Text Box 48"/>
          <p:cNvSpPr txBox="1"/>
          <p:nvPr/>
        </p:nvSpPr>
        <p:spPr>
          <a:xfrm>
            <a:off x="1219200" y="4191000"/>
            <a:ext cx="1676400" cy="466725"/>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dirty="0">
                <a:ea typeface="楷体_GB2312" pitchFamily="49" charset="-122"/>
              </a:rPr>
              <a:t>16</a:t>
            </a:r>
            <a:endParaRPr lang="en-US" altLang="zh-CN" sz="2400" dirty="0">
              <a:ea typeface="楷体_GB2312" pitchFamily="49" charset="-122"/>
            </a:endParaRPr>
          </a:p>
        </p:txBody>
      </p:sp>
      <p:sp>
        <p:nvSpPr>
          <p:cNvPr id="166961" name="Text Box 49"/>
          <p:cNvSpPr txBox="1"/>
          <p:nvPr/>
        </p:nvSpPr>
        <p:spPr>
          <a:xfrm>
            <a:off x="4572000" y="3276600"/>
            <a:ext cx="1600200" cy="466725"/>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dirty="0">
                <a:ea typeface="楷体_GB2312" pitchFamily="49" charset="-122"/>
              </a:rPr>
              <a:t>-</a:t>
            </a:r>
            <a:endParaRPr lang="en-US" altLang="zh-CN" sz="2400" dirty="0">
              <a:ea typeface="楷体_GB2312" pitchFamily="49" charset="-122"/>
            </a:endParaRPr>
          </a:p>
        </p:txBody>
      </p:sp>
      <p:sp>
        <p:nvSpPr>
          <p:cNvPr id="166962" name="Text Box 50"/>
          <p:cNvSpPr txBox="1"/>
          <p:nvPr/>
        </p:nvSpPr>
        <p:spPr>
          <a:xfrm>
            <a:off x="6019800" y="685800"/>
            <a:ext cx="381000" cy="519113"/>
          </a:xfrm>
          <a:prstGeom prst="rect">
            <a:avLst/>
          </a:prstGeom>
          <a:solidFill>
            <a:srgbClr val="FF0000"/>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endParaRPr lang="zh-CN" altLang="zh-CN" sz="2800" dirty="0">
              <a:ea typeface="楷体_GB2312" pitchFamily="49" charset="-122"/>
            </a:endParaRPr>
          </a:p>
        </p:txBody>
      </p:sp>
      <p:sp>
        <p:nvSpPr>
          <p:cNvPr id="166963" name="Text Box 51"/>
          <p:cNvSpPr txBox="1"/>
          <p:nvPr/>
        </p:nvSpPr>
        <p:spPr>
          <a:xfrm>
            <a:off x="1219200" y="3733800"/>
            <a:ext cx="1676400" cy="466725"/>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dirty="0">
                <a:ea typeface="楷体_GB2312" pitchFamily="49" charset="-122"/>
              </a:rPr>
              <a:t>5</a:t>
            </a:r>
            <a:endParaRPr lang="en-US" altLang="zh-CN" sz="2400" dirty="0">
              <a:ea typeface="楷体_GB2312" pitchFamily="49" charset="-122"/>
            </a:endParaRPr>
          </a:p>
        </p:txBody>
      </p:sp>
      <p:sp>
        <p:nvSpPr>
          <p:cNvPr id="166964" name="Text Box 52"/>
          <p:cNvSpPr txBox="1"/>
          <p:nvPr/>
        </p:nvSpPr>
        <p:spPr>
          <a:xfrm>
            <a:off x="6477000" y="685800"/>
            <a:ext cx="381000" cy="519113"/>
          </a:xfrm>
          <a:prstGeom prst="rect">
            <a:avLst/>
          </a:prstGeom>
          <a:solidFill>
            <a:srgbClr val="FF0000"/>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endParaRPr lang="zh-CN" altLang="zh-CN" sz="2800" dirty="0">
              <a:ea typeface="楷体_GB2312" pitchFamily="49" charset="-122"/>
            </a:endParaRPr>
          </a:p>
        </p:txBody>
      </p:sp>
      <p:sp>
        <p:nvSpPr>
          <p:cNvPr id="166965" name="Text Box 53"/>
          <p:cNvSpPr txBox="1"/>
          <p:nvPr/>
        </p:nvSpPr>
        <p:spPr>
          <a:xfrm>
            <a:off x="4495800" y="3128963"/>
            <a:ext cx="1828800" cy="528637"/>
          </a:xfrm>
          <a:prstGeom prst="rect">
            <a:avLst/>
          </a:prstGeom>
          <a:solidFill>
            <a:srgbClr val="FF0000"/>
          </a:solidFill>
          <a:ln w="9525" cap="flat" cmpd="sng">
            <a:solidFill>
              <a:srgbClr val="FCFDE9"/>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endParaRPr lang="zh-CN" altLang="zh-CN" sz="2800" dirty="0">
              <a:ea typeface="楷体_GB2312" pitchFamily="49" charset="-122"/>
            </a:endParaRPr>
          </a:p>
        </p:txBody>
      </p:sp>
      <p:sp>
        <p:nvSpPr>
          <p:cNvPr id="166966" name="Text Box 54"/>
          <p:cNvSpPr txBox="1"/>
          <p:nvPr/>
        </p:nvSpPr>
        <p:spPr>
          <a:xfrm>
            <a:off x="1143000" y="3586163"/>
            <a:ext cx="1828800" cy="528637"/>
          </a:xfrm>
          <a:prstGeom prst="rect">
            <a:avLst/>
          </a:prstGeom>
          <a:solidFill>
            <a:srgbClr val="FF0000"/>
          </a:solidFill>
          <a:ln w="9525" cap="flat" cmpd="sng">
            <a:solidFill>
              <a:srgbClr val="FCFDE9"/>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endParaRPr lang="zh-CN" altLang="zh-CN" sz="2800" dirty="0">
              <a:ea typeface="楷体_GB2312" pitchFamily="49" charset="-122"/>
            </a:endParaRPr>
          </a:p>
        </p:txBody>
      </p:sp>
      <p:sp>
        <p:nvSpPr>
          <p:cNvPr id="166967" name="Text Box 55"/>
          <p:cNvSpPr txBox="1"/>
          <p:nvPr/>
        </p:nvSpPr>
        <p:spPr>
          <a:xfrm>
            <a:off x="1219200" y="4191000"/>
            <a:ext cx="1676400" cy="466725"/>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dirty="0">
                <a:ea typeface="楷体_GB2312" pitchFamily="49" charset="-122"/>
              </a:rPr>
              <a:t>11</a:t>
            </a:r>
            <a:endParaRPr lang="en-US" altLang="zh-CN" sz="2400" dirty="0">
              <a:ea typeface="楷体_GB2312" pitchFamily="49" charset="-122"/>
            </a:endParaRPr>
          </a:p>
        </p:txBody>
      </p:sp>
      <p:sp>
        <p:nvSpPr>
          <p:cNvPr id="166968" name="Text Box 56"/>
          <p:cNvSpPr txBox="1"/>
          <p:nvPr/>
        </p:nvSpPr>
        <p:spPr>
          <a:xfrm>
            <a:off x="6858000" y="695325"/>
            <a:ext cx="381000" cy="519113"/>
          </a:xfrm>
          <a:prstGeom prst="rect">
            <a:avLst/>
          </a:prstGeom>
          <a:solidFill>
            <a:srgbClr val="FF0000"/>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endParaRPr lang="zh-CN" altLang="zh-CN" sz="2800" dirty="0">
              <a:ea typeface="楷体_GB2312" pitchFamily="49" charset="-122"/>
            </a:endParaRPr>
          </a:p>
        </p:txBody>
      </p:sp>
      <p:sp>
        <p:nvSpPr>
          <p:cNvPr id="166969" name="Text Box 57"/>
          <p:cNvSpPr txBox="1"/>
          <p:nvPr/>
        </p:nvSpPr>
        <p:spPr>
          <a:xfrm>
            <a:off x="4495800" y="3586163"/>
            <a:ext cx="1828800" cy="528637"/>
          </a:xfrm>
          <a:prstGeom prst="rect">
            <a:avLst/>
          </a:prstGeom>
          <a:solidFill>
            <a:srgbClr val="FF0000"/>
          </a:solidFill>
          <a:ln w="9525" cap="flat" cmpd="sng">
            <a:solidFill>
              <a:srgbClr val="FCFDE9"/>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endParaRPr lang="zh-CN" altLang="zh-CN" sz="2800" dirty="0">
              <a:ea typeface="楷体_GB2312" pitchFamily="49" charset="-122"/>
            </a:endParaRPr>
          </a:p>
        </p:txBody>
      </p:sp>
      <p:sp>
        <p:nvSpPr>
          <p:cNvPr id="166970" name="Text Box 58"/>
          <p:cNvSpPr txBox="1"/>
          <p:nvPr/>
        </p:nvSpPr>
        <p:spPr>
          <a:xfrm>
            <a:off x="4495800" y="4114800"/>
            <a:ext cx="1828800" cy="528638"/>
          </a:xfrm>
          <a:prstGeom prst="rect">
            <a:avLst/>
          </a:prstGeom>
          <a:solidFill>
            <a:srgbClr val="FF0000"/>
          </a:solidFill>
          <a:ln w="9525" cap="flat" cmpd="sng">
            <a:solidFill>
              <a:srgbClr val="FCFDE9"/>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endParaRPr lang="zh-CN" altLang="zh-CN" sz="2800" dirty="0">
              <a:ea typeface="楷体_GB2312" pitchFamily="49" charset="-122"/>
            </a:endParaRPr>
          </a:p>
        </p:txBody>
      </p:sp>
      <p:sp>
        <p:nvSpPr>
          <p:cNvPr id="166971" name="Text Box 59"/>
          <p:cNvSpPr txBox="1"/>
          <p:nvPr/>
        </p:nvSpPr>
        <p:spPr>
          <a:xfrm>
            <a:off x="1143000" y="4114800"/>
            <a:ext cx="1828800" cy="528638"/>
          </a:xfrm>
          <a:prstGeom prst="rect">
            <a:avLst/>
          </a:prstGeom>
          <a:solidFill>
            <a:srgbClr val="FF0000"/>
          </a:solidFill>
          <a:ln w="9525" cap="flat" cmpd="sng">
            <a:solidFill>
              <a:srgbClr val="FCFDE9"/>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endParaRPr lang="zh-CN" altLang="zh-CN" sz="2800" dirty="0">
              <a:ea typeface="楷体_GB2312" pitchFamily="49" charset="-122"/>
            </a:endParaRPr>
          </a:p>
        </p:txBody>
      </p:sp>
      <p:sp>
        <p:nvSpPr>
          <p:cNvPr id="166972" name="Text Box 60"/>
          <p:cNvSpPr txBox="1"/>
          <p:nvPr/>
        </p:nvSpPr>
        <p:spPr>
          <a:xfrm>
            <a:off x="1219200" y="4648200"/>
            <a:ext cx="1676400" cy="466725"/>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dirty="0">
                <a:ea typeface="楷体_GB2312" pitchFamily="49" charset="-122"/>
              </a:rPr>
              <a:t>33</a:t>
            </a:r>
            <a:endParaRPr lang="en-US" altLang="zh-CN" sz="2400" dirty="0">
              <a:ea typeface="楷体_GB2312" pitchFamily="49"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6932"/>
                                        </p:tgtEl>
                                        <p:attrNameLst>
                                          <p:attrName>style.visibility</p:attrName>
                                        </p:attrNameLst>
                                      </p:cBhvr>
                                      <p:to>
                                        <p:strVal val="visible"/>
                                      </p:to>
                                    </p:set>
                                    <p:anim calcmode="lin" valueType="num">
                                      <p:cBhvr additive="base">
                                        <p:cTn id="7" dur="500" fill="hold"/>
                                        <p:tgtEl>
                                          <p:spTgt spid="166932"/>
                                        </p:tgtEl>
                                        <p:attrNameLst>
                                          <p:attrName>ppt_x</p:attrName>
                                        </p:attrNameLst>
                                      </p:cBhvr>
                                      <p:tavLst>
                                        <p:tav tm="0">
                                          <p:val>
                                            <p:strVal val="0-#ppt_w/2"/>
                                          </p:val>
                                        </p:tav>
                                        <p:tav tm="100000">
                                          <p:val>
                                            <p:strVal val="#ppt_x"/>
                                          </p:val>
                                        </p:tav>
                                      </p:tavLst>
                                    </p:anim>
                                    <p:anim calcmode="lin" valueType="num">
                                      <p:cBhvr additive="base">
                                        <p:cTn id="8" dur="500" fill="hold"/>
                                        <p:tgtEl>
                                          <p:spTgt spid="1669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6931"/>
                                        </p:tgtEl>
                                        <p:attrNameLst>
                                          <p:attrName>style.visibility</p:attrName>
                                        </p:attrNameLst>
                                      </p:cBhvr>
                                      <p:to>
                                        <p:strVal val="visible"/>
                                      </p:to>
                                    </p:set>
                                    <p:anim calcmode="lin" valueType="num">
                                      <p:cBhvr additive="base">
                                        <p:cTn id="13" dur="500" fill="hold"/>
                                        <p:tgtEl>
                                          <p:spTgt spid="166931"/>
                                        </p:tgtEl>
                                        <p:attrNameLst>
                                          <p:attrName>ppt_x</p:attrName>
                                        </p:attrNameLst>
                                      </p:cBhvr>
                                      <p:tavLst>
                                        <p:tav tm="0">
                                          <p:val>
                                            <p:strVal val="0-#ppt_w/2"/>
                                          </p:val>
                                        </p:tav>
                                        <p:tav tm="100000">
                                          <p:val>
                                            <p:strVal val="#ppt_x"/>
                                          </p:val>
                                        </p:tav>
                                      </p:tavLst>
                                    </p:anim>
                                    <p:anim calcmode="lin" valueType="num">
                                      <p:cBhvr additive="base">
                                        <p:cTn id="14" dur="500" fill="hold"/>
                                        <p:tgtEl>
                                          <p:spTgt spid="16693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6933"/>
                                        </p:tgtEl>
                                        <p:attrNameLst>
                                          <p:attrName>style.visibility</p:attrName>
                                        </p:attrNameLst>
                                      </p:cBhvr>
                                      <p:to>
                                        <p:strVal val="visible"/>
                                      </p:to>
                                    </p:set>
                                    <p:anim calcmode="lin" valueType="num">
                                      <p:cBhvr additive="base">
                                        <p:cTn id="19" dur="500" fill="hold"/>
                                        <p:tgtEl>
                                          <p:spTgt spid="166933"/>
                                        </p:tgtEl>
                                        <p:attrNameLst>
                                          <p:attrName>ppt_x</p:attrName>
                                        </p:attrNameLst>
                                      </p:cBhvr>
                                      <p:tavLst>
                                        <p:tav tm="0">
                                          <p:val>
                                            <p:strVal val="0-#ppt_w/2"/>
                                          </p:val>
                                        </p:tav>
                                        <p:tav tm="100000">
                                          <p:val>
                                            <p:strVal val="#ppt_x"/>
                                          </p:val>
                                        </p:tav>
                                      </p:tavLst>
                                    </p:anim>
                                    <p:anim calcmode="lin" valueType="num">
                                      <p:cBhvr additive="base">
                                        <p:cTn id="20" dur="500" fill="hold"/>
                                        <p:tgtEl>
                                          <p:spTgt spid="16693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6934"/>
                                        </p:tgtEl>
                                        <p:attrNameLst>
                                          <p:attrName>style.visibility</p:attrName>
                                        </p:attrNameLst>
                                      </p:cBhvr>
                                      <p:to>
                                        <p:strVal val="visible"/>
                                      </p:to>
                                    </p:set>
                                    <p:anim calcmode="lin" valueType="num">
                                      <p:cBhvr additive="base">
                                        <p:cTn id="25" dur="500" fill="hold"/>
                                        <p:tgtEl>
                                          <p:spTgt spid="166934"/>
                                        </p:tgtEl>
                                        <p:attrNameLst>
                                          <p:attrName>ppt_x</p:attrName>
                                        </p:attrNameLst>
                                      </p:cBhvr>
                                      <p:tavLst>
                                        <p:tav tm="0">
                                          <p:val>
                                            <p:strVal val="0-#ppt_w/2"/>
                                          </p:val>
                                        </p:tav>
                                        <p:tav tm="100000">
                                          <p:val>
                                            <p:strVal val="#ppt_x"/>
                                          </p:val>
                                        </p:tav>
                                      </p:tavLst>
                                    </p:anim>
                                    <p:anim calcmode="lin" valueType="num">
                                      <p:cBhvr additive="base">
                                        <p:cTn id="26" dur="500" fill="hold"/>
                                        <p:tgtEl>
                                          <p:spTgt spid="16693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6935"/>
                                        </p:tgtEl>
                                        <p:attrNameLst>
                                          <p:attrName>style.visibility</p:attrName>
                                        </p:attrNameLst>
                                      </p:cBhvr>
                                      <p:to>
                                        <p:strVal val="visible"/>
                                      </p:to>
                                    </p:set>
                                    <p:anim calcmode="lin" valueType="num">
                                      <p:cBhvr additive="base">
                                        <p:cTn id="31" dur="500" fill="hold"/>
                                        <p:tgtEl>
                                          <p:spTgt spid="166935"/>
                                        </p:tgtEl>
                                        <p:attrNameLst>
                                          <p:attrName>ppt_x</p:attrName>
                                        </p:attrNameLst>
                                      </p:cBhvr>
                                      <p:tavLst>
                                        <p:tav tm="0">
                                          <p:val>
                                            <p:strVal val="0-#ppt_w/2"/>
                                          </p:val>
                                        </p:tav>
                                        <p:tav tm="100000">
                                          <p:val>
                                            <p:strVal val="#ppt_x"/>
                                          </p:val>
                                        </p:tav>
                                      </p:tavLst>
                                    </p:anim>
                                    <p:anim calcmode="lin" valueType="num">
                                      <p:cBhvr additive="base">
                                        <p:cTn id="32" dur="500" fill="hold"/>
                                        <p:tgtEl>
                                          <p:spTgt spid="16693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6936"/>
                                        </p:tgtEl>
                                        <p:attrNameLst>
                                          <p:attrName>style.visibility</p:attrName>
                                        </p:attrNameLst>
                                      </p:cBhvr>
                                      <p:to>
                                        <p:strVal val="visible"/>
                                      </p:to>
                                    </p:set>
                                    <p:anim calcmode="lin" valueType="num">
                                      <p:cBhvr additive="base">
                                        <p:cTn id="37" dur="500" fill="hold"/>
                                        <p:tgtEl>
                                          <p:spTgt spid="166936"/>
                                        </p:tgtEl>
                                        <p:attrNameLst>
                                          <p:attrName>ppt_x</p:attrName>
                                        </p:attrNameLst>
                                      </p:cBhvr>
                                      <p:tavLst>
                                        <p:tav tm="0">
                                          <p:val>
                                            <p:strVal val="0-#ppt_w/2"/>
                                          </p:val>
                                        </p:tav>
                                        <p:tav tm="100000">
                                          <p:val>
                                            <p:strVal val="#ppt_x"/>
                                          </p:val>
                                        </p:tav>
                                      </p:tavLst>
                                    </p:anim>
                                    <p:anim calcmode="lin" valueType="num">
                                      <p:cBhvr additive="base">
                                        <p:cTn id="38" dur="500" fill="hold"/>
                                        <p:tgtEl>
                                          <p:spTgt spid="16693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6937"/>
                                        </p:tgtEl>
                                        <p:attrNameLst>
                                          <p:attrName>style.visibility</p:attrName>
                                        </p:attrNameLst>
                                      </p:cBhvr>
                                      <p:to>
                                        <p:strVal val="visible"/>
                                      </p:to>
                                    </p:set>
                                    <p:anim calcmode="lin" valueType="num">
                                      <p:cBhvr additive="base">
                                        <p:cTn id="43" dur="500" fill="hold"/>
                                        <p:tgtEl>
                                          <p:spTgt spid="166937"/>
                                        </p:tgtEl>
                                        <p:attrNameLst>
                                          <p:attrName>ppt_x</p:attrName>
                                        </p:attrNameLst>
                                      </p:cBhvr>
                                      <p:tavLst>
                                        <p:tav tm="0">
                                          <p:val>
                                            <p:strVal val="0-#ppt_w/2"/>
                                          </p:val>
                                        </p:tav>
                                        <p:tav tm="100000">
                                          <p:val>
                                            <p:strVal val="#ppt_x"/>
                                          </p:val>
                                        </p:tav>
                                      </p:tavLst>
                                    </p:anim>
                                    <p:anim calcmode="lin" valueType="num">
                                      <p:cBhvr additive="base">
                                        <p:cTn id="44" dur="500" fill="hold"/>
                                        <p:tgtEl>
                                          <p:spTgt spid="16693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66938"/>
                                        </p:tgtEl>
                                        <p:attrNameLst>
                                          <p:attrName>style.visibility</p:attrName>
                                        </p:attrNameLst>
                                      </p:cBhvr>
                                      <p:to>
                                        <p:strVal val="visible"/>
                                      </p:to>
                                    </p:set>
                                    <p:anim calcmode="lin" valueType="num">
                                      <p:cBhvr additive="base">
                                        <p:cTn id="49" dur="500" fill="hold"/>
                                        <p:tgtEl>
                                          <p:spTgt spid="166938"/>
                                        </p:tgtEl>
                                        <p:attrNameLst>
                                          <p:attrName>ppt_x</p:attrName>
                                        </p:attrNameLst>
                                      </p:cBhvr>
                                      <p:tavLst>
                                        <p:tav tm="0">
                                          <p:val>
                                            <p:strVal val="0-#ppt_w/2"/>
                                          </p:val>
                                        </p:tav>
                                        <p:tav tm="100000">
                                          <p:val>
                                            <p:strVal val="#ppt_x"/>
                                          </p:val>
                                        </p:tav>
                                      </p:tavLst>
                                    </p:anim>
                                    <p:anim calcmode="lin" valueType="num">
                                      <p:cBhvr additive="base">
                                        <p:cTn id="50" dur="500" fill="hold"/>
                                        <p:tgtEl>
                                          <p:spTgt spid="16693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66939"/>
                                        </p:tgtEl>
                                        <p:attrNameLst>
                                          <p:attrName>style.visibility</p:attrName>
                                        </p:attrNameLst>
                                      </p:cBhvr>
                                      <p:to>
                                        <p:strVal val="visible"/>
                                      </p:to>
                                    </p:set>
                                    <p:anim calcmode="lin" valueType="num">
                                      <p:cBhvr additive="base">
                                        <p:cTn id="55" dur="500" fill="hold"/>
                                        <p:tgtEl>
                                          <p:spTgt spid="166939"/>
                                        </p:tgtEl>
                                        <p:attrNameLst>
                                          <p:attrName>ppt_x</p:attrName>
                                        </p:attrNameLst>
                                      </p:cBhvr>
                                      <p:tavLst>
                                        <p:tav tm="0">
                                          <p:val>
                                            <p:strVal val="0-#ppt_w/2"/>
                                          </p:val>
                                        </p:tav>
                                        <p:tav tm="100000">
                                          <p:val>
                                            <p:strVal val="#ppt_x"/>
                                          </p:val>
                                        </p:tav>
                                      </p:tavLst>
                                    </p:anim>
                                    <p:anim calcmode="lin" valueType="num">
                                      <p:cBhvr additive="base">
                                        <p:cTn id="56" dur="500" fill="hold"/>
                                        <p:tgtEl>
                                          <p:spTgt spid="166939"/>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66940"/>
                                        </p:tgtEl>
                                        <p:attrNameLst>
                                          <p:attrName>style.visibility</p:attrName>
                                        </p:attrNameLst>
                                      </p:cBhvr>
                                      <p:to>
                                        <p:strVal val="visible"/>
                                      </p:to>
                                    </p:set>
                                    <p:anim calcmode="lin" valueType="num">
                                      <p:cBhvr additive="base">
                                        <p:cTn id="61" dur="500" fill="hold"/>
                                        <p:tgtEl>
                                          <p:spTgt spid="166940"/>
                                        </p:tgtEl>
                                        <p:attrNameLst>
                                          <p:attrName>ppt_x</p:attrName>
                                        </p:attrNameLst>
                                      </p:cBhvr>
                                      <p:tavLst>
                                        <p:tav tm="0">
                                          <p:val>
                                            <p:strVal val="0-#ppt_w/2"/>
                                          </p:val>
                                        </p:tav>
                                        <p:tav tm="100000">
                                          <p:val>
                                            <p:strVal val="#ppt_x"/>
                                          </p:val>
                                        </p:tav>
                                      </p:tavLst>
                                    </p:anim>
                                    <p:anim calcmode="lin" valueType="num">
                                      <p:cBhvr additive="base">
                                        <p:cTn id="62" dur="500" fill="hold"/>
                                        <p:tgtEl>
                                          <p:spTgt spid="166940"/>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66941"/>
                                        </p:tgtEl>
                                        <p:attrNameLst>
                                          <p:attrName>style.visibility</p:attrName>
                                        </p:attrNameLst>
                                      </p:cBhvr>
                                      <p:to>
                                        <p:strVal val="visible"/>
                                      </p:to>
                                    </p:set>
                                    <p:anim calcmode="lin" valueType="num">
                                      <p:cBhvr additive="base">
                                        <p:cTn id="67" dur="500" fill="hold"/>
                                        <p:tgtEl>
                                          <p:spTgt spid="166941"/>
                                        </p:tgtEl>
                                        <p:attrNameLst>
                                          <p:attrName>ppt_x</p:attrName>
                                        </p:attrNameLst>
                                      </p:cBhvr>
                                      <p:tavLst>
                                        <p:tav tm="0">
                                          <p:val>
                                            <p:strVal val="0-#ppt_w/2"/>
                                          </p:val>
                                        </p:tav>
                                        <p:tav tm="100000">
                                          <p:val>
                                            <p:strVal val="#ppt_x"/>
                                          </p:val>
                                        </p:tav>
                                      </p:tavLst>
                                    </p:anim>
                                    <p:anim calcmode="lin" valueType="num">
                                      <p:cBhvr additive="base">
                                        <p:cTn id="68" dur="500" fill="hold"/>
                                        <p:tgtEl>
                                          <p:spTgt spid="166941"/>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66942"/>
                                        </p:tgtEl>
                                        <p:attrNameLst>
                                          <p:attrName>style.visibility</p:attrName>
                                        </p:attrNameLst>
                                      </p:cBhvr>
                                      <p:to>
                                        <p:strVal val="visible"/>
                                      </p:to>
                                    </p:set>
                                    <p:anim calcmode="lin" valueType="num">
                                      <p:cBhvr additive="base">
                                        <p:cTn id="73" dur="500" fill="hold"/>
                                        <p:tgtEl>
                                          <p:spTgt spid="166942"/>
                                        </p:tgtEl>
                                        <p:attrNameLst>
                                          <p:attrName>ppt_x</p:attrName>
                                        </p:attrNameLst>
                                      </p:cBhvr>
                                      <p:tavLst>
                                        <p:tav tm="0">
                                          <p:val>
                                            <p:strVal val="0-#ppt_w/2"/>
                                          </p:val>
                                        </p:tav>
                                        <p:tav tm="100000">
                                          <p:val>
                                            <p:strVal val="#ppt_x"/>
                                          </p:val>
                                        </p:tav>
                                      </p:tavLst>
                                    </p:anim>
                                    <p:anim calcmode="lin" valueType="num">
                                      <p:cBhvr additive="base">
                                        <p:cTn id="74" dur="500" fill="hold"/>
                                        <p:tgtEl>
                                          <p:spTgt spid="166942"/>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66943"/>
                                        </p:tgtEl>
                                        <p:attrNameLst>
                                          <p:attrName>style.visibility</p:attrName>
                                        </p:attrNameLst>
                                      </p:cBhvr>
                                      <p:to>
                                        <p:strVal val="visible"/>
                                      </p:to>
                                    </p:set>
                                    <p:anim calcmode="lin" valueType="num">
                                      <p:cBhvr additive="base">
                                        <p:cTn id="79" dur="500" fill="hold"/>
                                        <p:tgtEl>
                                          <p:spTgt spid="166943"/>
                                        </p:tgtEl>
                                        <p:attrNameLst>
                                          <p:attrName>ppt_x</p:attrName>
                                        </p:attrNameLst>
                                      </p:cBhvr>
                                      <p:tavLst>
                                        <p:tav tm="0">
                                          <p:val>
                                            <p:strVal val="0-#ppt_w/2"/>
                                          </p:val>
                                        </p:tav>
                                        <p:tav tm="100000">
                                          <p:val>
                                            <p:strVal val="#ppt_x"/>
                                          </p:val>
                                        </p:tav>
                                      </p:tavLst>
                                    </p:anim>
                                    <p:anim calcmode="lin" valueType="num">
                                      <p:cBhvr additive="base">
                                        <p:cTn id="80" dur="500" fill="hold"/>
                                        <p:tgtEl>
                                          <p:spTgt spid="166943"/>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166944"/>
                                        </p:tgtEl>
                                        <p:attrNameLst>
                                          <p:attrName>style.visibility</p:attrName>
                                        </p:attrNameLst>
                                      </p:cBhvr>
                                      <p:to>
                                        <p:strVal val="visible"/>
                                      </p:to>
                                    </p:set>
                                    <p:anim calcmode="lin" valueType="num">
                                      <p:cBhvr additive="base">
                                        <p:cTn id="85" dur="500" fill="hold"/>
                                        <p:tgtEl>
                                          <p:spTgt spid="166944"/>
                                        </p:tgtEl>
                                        <p:attrNameLst>
                                          <p:attrName>ppt_x</p:attrName>
                                        </p:attrNameLst>
                                      </p:cBhvr>
                                      <p:tavLst>
                                        <p:tav tm="0">
                                          <p:val>
                                            <p:strVal val="0-#ppt_w/2"/>
                                          </p:val>
                                        </p:tav>
                                        <p:tav tm="100000">
                                          <p:val>
                                            <p:strVal val="#ppt_x"/>
                                          </p:val>
                                        </p:tav>
                                      </p:tavLst>
                                    </p:anim>
                                    <p:anim calcmode="lin" valueType="num">
                                      <p:cBhvr additive="base">
                                        <p:cTn id="86" dur="500" fill="hold"/>
                                        <p:tgtEl>
                                          <p:spTgt spid="166944"/>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166945"/>
                                        </p:tgtEl>
                                        <p:attrNameLst>
                                          <p:attrName>style.visibility</p:attrName>
                                        </p:attrNameLst>
                                      </p:cBhvr>
                                      <p:to>
                                        <p:strVal val="visible"/>
                                      </p:to>
                                    </p:set>
                                    <p:anim calcmode="lin" valueType="num">
                                      <p:cBhvr additive="base">
                                        <p:cTn id="91" dur="500" fill="hold"/>
                                        <p:tgtEl>
                                          <p:spTgt spid="166945"/>
                                        </p:tgtEl>
                                        <p:attrNameLst>
                                          <p:attrName>ppt_x</p:attrName>
                                        </p:attrNameLst>
                                      </p:cBhvr>
                                      <p:tavLst>
                                        <p:tav tm="0">
                                          <p:val>
                                            <p:strVal val="0-#ppt_w/2"/>
                                          </p:val>
                                        </p:tav>
                                        <p:tav tm="100000">
                                          <p:val>
                                            <p:strVal val="#ppt_x"/>
                                          </p:val>
                                        </p:tav>
                                      </p:tavLst>
                                    </p:anim>
                                    <p:anim calcmode="lin" valueType="num">
                                      <p:cBhvr additive="base">
                                        <p:cTn id="92" dur="500" fill="hold"/>
                                        <p:tgtEl>
                                          <p:spTgt spid="166945"/>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166946"/>
                                        </p:tgtEl>
                                        <p:attrNameLst>
                                          <p:attrName>style.visibility</p:attrName>
                                        </p:attrNameLst>
                                      </p:cBhvr>
                                      <p:to>
                                        <p:strVal val="visible"/>
                                      </p:to>
                                    </p:set>
                                    <p:anim calcmode="lin" valueType="num">
                                      <p:cBhvr additive="base">
                                        <p:cTn id="97" dur="500" fill="hold"/>
                                        <p:tgtEl>
                                          <p:spTgt spid="166946"/>
                                        </p:tgtEl>
                                        <p:attrNameLst>
                                          <p:attrName>ppt_x</p:attrName>
                                        </p:attrNameLst>
                                      </p:cBhvr>
                                      <p:tavLst>
                                        <p:tav tm="0">
                                          <p:val>
                                            <p:strVal val="0-#ppt_w/2"/>
                                          </p:val>
                                        </p:tav>
                                        <p:tav tm="100000">
                                          <p:val>
                                            <p:strVal val="#ppt_x"/>
                                          </p:val>
                                        </p:tav>
                                      </p:tavLst>
                                    </p:anim>
                                    <p:anim calcmode="lin" valueType="num">
                                      <p:cBhvr additive="base">
                                        <p:cTn id="98" dur="500" fill="hold"/>
                                        <p:tgtEl>
                                          <p:spTgt spid="166946"/>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166947"/>
                                        </p:tgtEl>
                                        <p:attrNameLst>
                                          <p:attrName>style.visibility</p:attrName>
                                        </p:attrNameLst>
                                      </p:cBhvr>
                                      <p:to>
                                        <p:strVal val="visible"/>
                                      </p:to>
                                    </p:set>
                                    <p:anim calcmode="lin" valueType="num">
                                      <p:cBhvr additive="base">
                                        <p:cTn id="103" dur="500" fill="hold"/>
                                        <p:tgtEl>
                                          <p:spTgt spid="166947"/>
                                        </p:tgtEl>
                                        <p:attrNameLst>
                                          <p:attrName>ppt_x</p:attrName>
                                        </p:attrNameLst>
                                      </p:cBhvr>
                                      <p:tavLst>
                                        <p:tav tm="0">
                                          <p:val>
                                            <p:strVal val="0-#ppt_w/2"/>
                                          </p:val>
                                        </p:tav>
                                        <p:tav tm="100000">
                                          <p:val>
                                            <p:strVal val="#ppt_x"/>
                                          </p:val>
                                        </p:tav>
                                      </p:tavLst>
                                    </p:anim>
                                    <p:anim calcmode="lin" valueType="num">
                                      <p:cBhvr additive="base">
                                        <p:cTn id="104" dur="500" fill="hold"/>
                                        <p:tgtEl>
                                          <p:spTgt spid="166947"/>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166948"/>
                                        </p:tgtEl>
                                        <p:attrNameLst>
                                          <p:attrName>style.visibility</p:attrName>
                                        </p:attrNameLst>
                                      </p:cBhvr>
                                      <p:to>
                                        <p:strVal val="visible"/>
                                      </p:to>
                                    </p:set>
                                    <p:anim calcmode="lin" valueType="num">
                                      <p:cBhvr additive="base">
                                        <p:cTn id="109" dur="500" fill="hold"/>
                                        <p:tgtEl>
                                          <p:spTgt spid="166948"/>
                                        </p:tgtEl>
                                        <p:attrNameLst>
                                          <p:attrName>ppt_x</p:attrName>
                                        </p:attrNameLst>
                                      </p:cBhvr>
                                      <p:tavLst>
                                        <p:tav tm="0">
                                          <p:val>
                                            <p:strVal val="0-#ppt_w/2"/>
                                          </p:val>
                                        </p:tav>
                                        <p:tav tm="100000">
                                          <p:val>
                                            <p:strVal val="#ppt_x"/>
                                          </p:val>
                                        </p:tav>
                                      </p:tavLst>
                                    </p:anim>
                                    <p:anim calcmode="lin" valueType="num">
                                      <p:cBhvr additive="base">
                                        <p:cTn id="110" dur="500" fill="hold"/>
                                        <p:tgtEl>
                                          <p:spTgt spid="166948"/>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166949"/>
                                        </p:tgtEl>
                                        <p:attrNameLst>
                                          <p:attrName>style.visibility</p:attrName>
                                        </p:attrNameLst>
                                      </p:cBhvr>
                                      <p:to>
                                        <p:strVal val="visible"/>
                                      </p:to>
                                    </p:set>
                                    <p:anim calcmode="lin" valueType="num">
                                      <p:cBhvr additive="base">
                                        <p:cTn id="115" dur="500" fill="hold"/>
                                        <p:tgtEl>
                                          <p:spTgt spid="166949"/>
                                        </p:tgtEl>
                                        <p:attrNameLst>
                                          <p:attrName>ppt_x</p:attrName>
                                        </p:attrNameLst>
                                      </p:cBhvr>
                                      <p:tavLst>
                                        <p:tav tm="0">
                                          <p:val>
                                            <p:strVal val="0-#ppt_w/2"/>
                                          </p:val>
                                        </p:tav>
                                        <p:tav tm="100000">
                                          <p:val>
                                            <p:strVal val="#ppt_x"/>
                                          </p:val>
                                        </p:tav>
                                      </p:tavLst>
                                    </p:anim>
                                    <p:anim calcmode="lin" valueType="num">
                                      <p:cBhvr additive="base">
                                        <p:cTn id="116" dur="500" fill="hold"/>
                                        <p:tgtEl>
                                          <p:spTgt spid="166949"/>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166950"/>
                                        </p:tgtEl>
                                        <p:attrNameLst>
                                          <p:attrName>style.visibility</p:attrName>
                                        </p:attrNameLst>
                                      </p:cBhvr>
                                      <p:to>
                                        <p:strVal val="visible"/>
                                      </p:to>
                                    </p:set>
                                    <p:anim calcmode="lin" valueType="num">
                                      <p:cBhvr additive="base">
                                        <p:cTn id="121" dur="500" fill="hold"/>
                                        <p:tgtEl>
                                          <p:spTgt spid="166950"/>
                                        </p:tgtEl>
                                        <p:attrNameLst>
                                          <p:attrName>ppt_x</p:attrName>
                                        </p:attrNameLst>
                                      </p:cBhvr>
                                      <p:tavLst>
                                        <p:tav tm="0">
                                          <p:val>
                                            <p:strVal val="0-#ppt_w/2"/>
                                          </p:val>
                                        </p:tav>
                                        <p:tav tm="100000">
                                          <p:val>
                                            <p:strVal val="#ppt_x"/>
                                          </p:val>
                                        </p:tav>
                                      </p:tavLst>
                                    </p:anim>
                                    <p:anim calcmode="lin" valueType="num">
                                      <p:cBhvr additive="base">
                                        <p:cTn id="122" dur="500" fill="hold"/>
                                        <p:tgtEl>
                                          <p:spTgt spid="166950"/>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166951"/>
                                        </p:tgtEl>
                                        <p:attrNameLst>
                                          <p:attrName>style.visibility</p:attrName>
                                        </p:attrNameLst>
                                      </p:cBhvr>
                                      <p:to>
                                        <p:strVal val="visible"/>
                                      </p:to>
                                    </p:set>
                                    <p:anim calcmode="lin" valueType="num">
                                      <p:cBhvr additive="base">
                                        <p:cTn id="127" dur="500" fill="hold"/>
                                        <p:tgtEl>
                                          <p:spTgt spid="166951"/>
                                        </p:tgtEl>
                                        <p:attrNameLst>
                                          <p:attrName>ppt_x</p:attrName>
                                        </p:attrNameLst>
                                      </p:cBhvr>
                                      <p:tavLst>
                                        <p:tav tm="0">
                                          <p:val>
                                            <p:strVal val="0-#ppt_w/2"/>
                                          </p:val>
                                        </p:tav>
                                        <p:tav tm="100000">
                                          <p:val>
                                            <p:strVal val="#ppt_x"/>
                                          </p:val>
                                        </p:tav>
                                      </p:tavLst>
                                    </p:anim>
                                    <p:anim calcmode="lin" valueType="num">
                                      <p:cBhvr additive="base">
                                        <p:cTn id="128" dur="500" fill="hold"/>
                                        <p:tgtEl>
                                          <p:spTgt spid="166951"/>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166952"/>
                                        </p:tgtEl>
                                        <p:attrNameLst>
                                          <p:attrName>style.visibility</p:attrName>
                                        </p:attrNameLst>
                                      </p:cBhvr>
                                      <p:to>
                                        <p:strVal val="visible"/>
                                      </p:to>
                                    </p:set>
                                    <p:anim calcmode="lin" valueType="num">
                                      <p:cBhvr additive="base">
                                        <p:cTn id="133" dur="500" fill="hold"/>
                                        <p:tgtEl>
                                          <p:spTgt spid="166952"/>
                                        </p:tgtEl>
                                        <p:attrNameLst>
                                          <p:attrName>ppt_x</p:attrName>
                                        </p:attrNameLst>
                                      </p:cBhvr>
                                      <p:tavLst>
                                        <p:tav tm="0">
                                          <p:val>
                                            <p:strVal val="0-#ppt_w/2"/>
                                          </p:val>
                                        </p:tav>
                                        <p:tav tm="100000">
                                          <p:val>
                                            <p:strVal val="#ppt_x"/>
                                          </p:val>
                                        </p:tav>
                                      </p:tavLst>
                                    </p:anim>
                                    <p:anim calcmode="lin" valueType="num">
                                      <p:cBhvr additive="base">
                                        <p:cTn id="134" dur="500" fill="hold"/>
                                        <p:tgtEl>
                                          <p:spTgt spid="166952"/>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166953"/>
                                        </p:tgtEl>
                                        <p:attrNameLst>
                                          <p:attrName>style.visibility</p:attrName>
                                        </p:attrNameLst>
                                      </p:cBhvr>
                                      <p:to>
                                        <p:strVal val="visible"/>
                                      </p:to>
                                    </p:set>
                                    <p:anim calcmode="lin" valueType="num">
                                      <p:cBhvr additive="base">
                                        <p:cTn id="139" dur="500" fill="hold"/>
                                        <p:tgtEl>
                                          <p:spTgt spid="166953"/>
                                        </p:tgtEl>
                                        <p:attrNameLst>
                                          <p:attrName>ppt_x</p:attrName>
                                        </p:attrNameLst>
                                      </p:cBhvr>
                                      <p:tavLst>
                                        <p:tav tm="0">
                                          <p:val>
                                            <p:strVal val="0-#ppt_w/2"/>
                                          </p:val>
                                        </p:tav>
                                        <p:tav tm="100000">
                                          <p:val>
                                            <p:strVal val="#ppt_x"/>
                                          </p:val>
                                        </p:tav>
                                      </p:tavLst>
                                    </p:anim>
                                    <p:anim calcmode="lin" valueType="num">
                                      <p:cBhvr additive="base">
                                        <p:cTn id="140" dur="500" fill="hold"/>
                                        <p:tgtEl>
                                          <p:spTgt spid="166953"/>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grpId="0" nodeType="clickEffect">
                                  <p:stCondLst>
                                    <p:cond delay="0"/>
                                  </p:stCondLst>
                                  <p:childTnLst>
                                    <p:set>
                                      <p:cBhvr>
                                        <p:cTn id="144" dur="1" fill="hold">
                                          <p:stCondLst>
                                            <p:cond delay="0"/>
                                          </p:stCondLst>
                                        </p:cTn>
                                        <p:tgtEl>
                                          <p:spTgt spid="166954"/>
                                        </p:tgtEl>
                                        <p:attrNameLst>
                                          <p:attrName>style.visibility</p:attrName>
                                        </p:attrNameLst>
                                      </p:cBhvr>
                                      <p:to>
                                        <p:strVal val="visible"/>
                                      </p:to>
                                    </p:set>
                                    <p:anim calcmode="lin" valueType="num">
                                      <p:cBhvr additive="base">
                                        <p:cTn id="145" dur="500" fill="hold"/>
                                        <p:tgtEl>
                                          <p:spTgt spid="166954"/>
                                        </p:tgtEl>
                                        <p:attrNameLst>
                                          <p:attrName>ppt_x</p:attrName>
                                        </p:attrNameLst>
                                      </p:cBhvr>
                                      <p:tavLst>
                                        <p:tav tm="0">
                                          <p:val>
                                            <p:strVal val="0-#ppt_w/2"/>
                                          </p:val>
                                        </p:tav>
                                        <p:tav tm="100000">
                                          <p:val>
                                            <p:strVal val="#ppt_x"/>
                                          </p:val>
                                        </p:tav>
                                      </p:tavLst>
                                    </p:anim>
                                    <p:anim calcmode="lin" valueType="num">
                                      <p:cBhvr additive="base">
                                        <p:cTn id="146" dur="500" fill="hold"/>
                                        <p:tgtEl>
                                          <p:spTgt spid="166954"/>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grpId="0" nodeType="clickEffect">
                                  <p:stCondLst>
                                    <p:cond delay="0"/>
                                  </p:stCondLst>
                                  <p:childTnLst>
                                    <p:set>
                                      <p:cBhvr>
                                        <p:cTn id="150" dur="1" fill="hold">
                                          <p:stCondLst>
                                            <p:cond delay="0"/>
                                          </p:stCondLst>
                                        </p:cTn>
                                        <p:tgtEl>
                                          <p:spTgt spid="166955"/>
                                        </p:tgtEl>
                                        <p:attrNameLst>
                                          <p:attrName>style.visibility</p:attrName>
                                        </p:attrNameLst>
                                      </p:cBhvr>
                                      <p:to>
                                        <p:strVal val="visible"/>
                                      </p:to>
                                    </p:set>
                                    <p:anim calcmode="lin" valueType="num">
                                      <p:cBhvr additive="base">
                                        <p:cTn id="151" dur="500" fill="hold"/>
                                        <p:tgtEl>
                                          <p:spTgt spid="166955"/>
                                        </p:tgtEl>
                                        <p:attrNameLst>
                                          <p:attrName>ppt_x</p:attrName>
                                        </p:attrNameLst>
                                      </p:cBhvr>
                                      <p:tavLst>
                                        <p:tav tm="0">
                                          <p:val>
                                            <p:strVal val="0-#ppt_w/2"/>
                                          </p:val>
                                        </p:tav>
                                        <p:tav tm="100000">
                                          <p:val>
                                            <p:strVal val="#ppt_x"/>
                                          </p:val>
                                        </p:tav>
                                      </p:tavLst>
                                    </p:anim>
                                    <p:anim calcmode="lin" valueType="num">
                                      <p:cBhvr additive="base">
                                        <p:cTn id="152" dur="500" fill="hold"/>
                                        <p:tgtEl>
                                          <p:spTgt spid="166955"/>
                                        </p:tgtEl>
                                        <p:attrNameLst>
                                          <p:attrName>ppt_y</p:attrName>
                                        </p:attrNameLst>
                                      </p:cBhvr>
                                      <p:tavLst>
                                        <p:tav tm="0">
                                          <p:val>
                                            <p:strVal val="#ppt_y"/>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8" fill="hold" grpId="0" nodeType="clickEffect">
                                  <p:stCondLst>
                                    <p:cond delay="0"/>
                                  </p:stCondLst>
                                  <p:childTnLst>
                                    <p:set>
                                      <p:cBhvr>
                                        <p:cTn id="156" dur="1" fill="hold">
                                          <p:stCondLst>
                                            <p:cond delay="0"/>
                                          </p:stCondLst>
                                        </p:cTn>
                                        <p:tgtEl>
                                          <p:spTgt spid="166956"/>
                                        </p:tgtEl>
                                        <p:attrNameLst>
                                          <p:attrName>style.visibility</p:attrName>
                                        </p:attrNameLst>
                                      </p:cBhvr>
                                      <p:to>
                                        <p:strVal val="visible"/>
                                      </p:to>
                                    </p:set>
                                    <p:anim calcmode="lin" valueType="num">
                                      <p:cBhvr additive="base">
                                        <p:cTn id="157" dur="500" fill="hold"/>
                                        <p:tgtEl>
                                          <p:spTgt spid="166956"/>
                                        </p:tgtEl>
                                        <p:attrNameLst>
                                          <p:attrName>ppt_x</p:attrName>
                                        </p:attrNameLst>
                                      </p:cBhvr>
                                      <p:tavLst>
                                        <p:tav tm="0">
                                          <p:val>
                                            <p:strVal val="0-#ppt_w/2"/>
                                          </p:val>
                                        </p:tav>
                                        <p:tav tm="100000">
                                          <p:val>
                                            <p:strVal val="#ppt_x"/>
                                          </p:val>
                                        </p:tav>
                                      </p:tavLst>
                                    </p:anim>
                                    <p:anim calcmode="lin" valueType="num">
                                      <p:cBhvr additive="base">
                                        <p:cTn id="158" dur="500" fill="hold"/>
                                        <p:tgtEl>
                                          <p:spTgt spid="166956"/>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8" fill="hold" grpId="0" nodeType="clickEffect">
                                  <p:stCondLst>
                                    <p:cond delay="0"/>
                                  </p:stCondLst>
                                  <p:childTnLst>
                                    <p:set>
                                      <p:cBhvr>
                                        <p:cTn id="162" dur="1" fill="hold">
                                          <p:stCondLst>
                                            <p:cond delay="0"/>
                                          </p:stCondLst>
                                        </p:cTn>
                                        <p:tgtEl>
                                          <p:spTgt spid="166957"/>
                                        </p:tgtEl>
                                        <p:attrNameLst>
                                          <p:attrName>style.visibility</p:attrName>
                                        </p:attrNameLst>
                                      </p:cBhvr>
                                      <p:to>
                                        <p:strVal val="visible"/>
                                      </p:to>
                                    </p:set>
                                    <p:anim calcmode="lin" valueType="num">
                                      <p:cBhvr additive="base">
                                        <p:cTn id="163" dur="500" fill="hold"/>
                                        <p:tgtEl>
                                          <p:spTgt spid="166957"/>
                                        </p:tgtEl>
                                        <p:attrNameLst>
                                          <p:attrName>ppt_x</p:attrName>
                                        </p:attrNameLst>
                                      </p:cBhvr>
                                      <p:tavLst>
                                        <p:tav tm="0">
                                          <p:val>
                                            <p:strVal val="0-#ppt_w/2"/>
                                          </p:val>
                                        </p:tav>
                                        <p:tav tm="100000">
                                          <p:val>
                                            <p:strVal val="#ppt_x"/>
                                          </p:val>
                                        </p:tav>
                                      </p:tavLst>
                                    </p:anim>
                                    <p:anim calcmode="lin" valueType="num">
                                      <p:cBhvr additive="base">
                                        <p:cTn id="164" dur="500" fill="hold"/>
                                        <p:tgtEl>
                                          <p:spTgt spid="166957"/>
                                        </p:tgtEl>
                                        <p:attrNameLst>
                                          <p:attrName>ppt_y</p:attrName>
                                        </p:attrNameLst>
                                      </p:cBhvr>
                                      <p:tavLst>
                                        <p:tav tm="0">
                                          <p:val>
                                            <p:strVal val="#ppt_y"/>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8" fill="hold" grpId="0" nodeType="clickEffect">
                                  <p:stCondLst>
                                    <p:cond delay="0"/>
                                  </p:stCondLst>
                                  <p:childTnLst>
                                    <p:set>
                                      <p:cBhvr>
                                        <p:cTn id="168" dur="1" fill="hold">
                                          <p:stCondLst>
                                            <p:cond delay="0"/>
                                          </p:stCondLst>
                                        </p:cTn>
                                        <p:tgtEl>
                                          <p:spTgt spid="166958"/>
                                        </p:tgtEl>
                                        <p:attrNameLst>
                                          <p:attrName>style.visibility</p:attrName>
                                        </p:attrNameLst>
                                      </p:cBhvr>
                                      <p:to>
                                        <p:strVal val="visible"/>
                                      </p:to>
                                    </p:set>
                                    <p:anim calcmode="lin" valueType="num">
                                      <p:cBhvr additive="base">
                                        <p:cTn id="169" dur="500" fill="hold"/>
                                        <p:tgtEl>
                                          <p:spTgt spid="166958"/>
                                        </p:tgtEl>
                                        <p:attrNameLst>
                                          <p:attrName>ppt_x</p:attrName>
                                        </p:attrNameLst>
                                      </p:cBhvr>
                                      <p:tavLst>
                                        <p:tav tm="0">
                                          <p:val>
                                            <p:strVal val="0-#ppt_w/2"/>
                                          </p:val>
                                        </p:tav>
                                        <p:tav tm="100000">
                                          <p:val>
                                            <p:strVal val="#ppt_x"/>
                                          </p:val>
                                        </p:tav>
                                      </p:tavLst>
                                    </p:anim>
                                    <p:anim calcmode="lin" valueType="num">
                                      <p:cBhvr additive="base">
                                        <p:cTn id="170" dur="500" fill="hold"/>
                                        <p:tgtEl>
                                          <p:spTgt spid="166958"/>
                                        </p:tgtEl>
                                        <p:attrNameLst>
                                          <p:attrName>ppt_y</p:attrName>
                                        </p:attrNameLst>
                                      </p:cBhvr>
                                      <p:tavLst>
                                        <p:tav tm="0">
                                          <p:val>
                                            <p:strVal val="#ppt_y"/>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8" fill="hold" grpId="0" nodeType="clickEffect">
                                  <p:stCondLst>
                                    <p:cond delay="0"/>
                                  </p:stCondLst>
                                  <p:childTnLst>
                                    <p:set>
                                      <p:cBhvr>
                                        <p:cTn id="174" dur="1" fill="hold">
                                          <p:stCondLst>
                                            <p:cond delay="0"/>
                                          </p:stCondLst>
                                        </p:cTn>
                                        <p:tgtEl>
                                          <p:spTgt spid="166959"/>
                                        </p:tgtEl>
                                        <p:attrNameLst>
                                          <p:attrName>style.visibility</p:attrName>
                                        </p:attrNameLst>
                                      </p:cBhvr>
                                      <p:to>
                                        <p:strVal val="visible"/>
                                      </p:to>
                                    </p:set>
                                    <p:anim calcmode="lin" valueType="num">
                                      <p:cBhvr additive="base">
                                        <p:cTn id="175" dur="500" fill="hold"/>
                                        <p:tgtEl>
                                          <p:spTgt spid="166959"/>
                                        </p:tgtEl>
                                        <p:attrNameLst>
                                          <p:attrName>ppt_x</p:attrName>
                                        </p:attrNameLst>
                                      </p:cBhvr>
                                      <p:tavLst>
                                        <p:tav tm="0">
                                          <p:val>
                                            <p:strVal val="0-#ppt_w/2"/>
                                          </p:val>
                                        </p:tav>
                                        <p:tav tm="100000">
                                          <p:val>
                                            <p:strVal val="#ppt_x"/>
                                          </p:val>
                                        </p:tav>
                                      </p:tavLst>
                                    </p:anim>
                                    <p:anim calcmode="lin" valueType="num">
                                      <p:cBhvr additive="base">
                                        <p:cTn id="176" dur="500" fill="hold"/>
                                        <p:tgtEl>
                                          <p:spTgt spid="166959"/>
                                        </p:tgtEl>
                                        <p:attrNameLst>
                                          <p:attrName>ppt_y</p:attrName>
                                        </p:attrNameLst>
                                      </p:cBhvr>
                                      <p:tavLst>
                                        <p:tav tm="0">
                                          <p:val>
                                            <p:strVal val="#ppt_y"/>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8" fill="hold" grpId="0" nodeType="clickEffect">
                                  <p:stCondLst>
                                    <p:cond delay="0"/>
                                  </p:stCondLst>
                                  <p:childTnLst>
                                    <p:set>
                                      <p:cBhvr>
                                        <p:cTn id="180" dur="1" fill="hold">
                                          <p:stCondLst>
                                            <p:cond delay="0"/>
                                          </p:stCondLst>
                                        </p:cTn>
                                        <p:tgtEl>
                                          <p:spTgt spid="166960"/>
                                        </p:tgtEl>
                                        <p:attrNameLst>
                                          <p:attrName>style.visibility</p:attrName>
                                        </p:attrNameLst>
                                      </p:cBhvr>
                                      <p:to>
                                        <p:strVal val="visible"/>
                                      </p:to>
                                    </p:set>
                                    <p:anim calcmode="lin" valueType="num">
                                      <p:cBhvr additive="base">
                                        <p:cTn id="181" dur="500" fill="hold"/>
                                        <p:tgtEl>
                                          <p:spTgt spid="166960"/>
                                        </p:tgtEl>
                                        <p:attrNameLst>
                                          <p:attrName>ppt_x</p:attrName>
                                        </p:attrNameLst>
                                      </p:cBhvr>
                                      <p:tavLst>
                                        <p:tav tm="0">
                                          <p:val>
                                            <p:strVal val="0-#ppt_w/2"/>
                                          </p:val>
                                        </p:tav>
                                        <p:tav tm="100000">
                                          <p:val>
                                            <p:strVal val="#ppt_x"/>
                                          </p:val>
                                        </p:tav>
                                      </p:tavLst>
                                    </p:anim>
                                    <p:anim calcmode="lin" valueType="num">
                                      <p:cBhvr additive="base">
                                        <p:cTn id="182" dur="500" fill="hold"/>
                                        <p:tgtEl>
                                          <p:spTgt spid="166960"/>
                                        </p:tgtEl>
                                        <p:attrNameLst>
                                          <p:attrName>ppt_y</p:attrName>
                                        </p:attrNameLst>
                                      </p:cBhvr>
                                      <p:tavLst>
                                        <p:tav tm="0">
                                          <p:val>
                                            <p:strVal val="#ppt_y"/>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8" fill="hold" grpId="0" nodeType="clickEffect">
                                  <p:stCondLst>
                                    <p:cond delay="0"/>
                                  </p:stCondLst>
                                  <p:childTnLst>
                                    <p:set>
                                      <p:cBhvr>
                                        <p:cTn id="186" dur="1" fill="hold">
                                          <p:stCondLst>
                                            <p:cond delay="0"/>
                                          </p:stCondLst>
                                        </p:cTn>
                                        <p:tgtEl>
                                          <p:spTgt spid="166961"/>
                                        </p:tgtEl>
                                        <p:attrNameLst>
                                          <p:attrName>style.visibility</p:attrName>
                                        </p:attrNameLst>
                                      </p:cBhvr>
                                      <p:to>
                                        <p:strVal val="visible"/>
                                      </p:to>
                                    </p:set>
                                    <p:anim calcmode="lin" valueType="num">
                                      <p:cBhvr additive="base">
                                        <p:cTn id="187" dur="500" fill="hold"/>
                                        <p:tgtEl>
                                          <p:spTgt spid="166961"/>
                                        </p:tgtEl>
                                        <p:attrNameLst>
                                          <p:attrName>ppt_x</p:attrName>
                                        </p:attrNameLst>
                                      </p:cBhvr>
                                      <p:tavLst>
                                        <p:tav tm="0">
                                          <p:val>
                                            <p:strVal val="0-#ppt_w/2"/>
                                          </p:val>
                                        </p:tav>
                                        <p:tav tm="100000">
                                          <p:val>
                                            <p:strVal val="#ppt_x"/>
                                          </p:val>
                                        </p:tav>
                                      </p:tavLst>
                                    </p:anim>
                                    <p:anim calcmode="lin" valueType="num">
                                      <p:cBhvr additive="base">
                                        <p:cTn id="188" dur="500" fill="hold"/>
                                        <p:tgtEl>
                                          <p:spTgt spid="166961"/>
                                        </p:tgtEl>
                                        <p:attrNameLst>
                                          <p:attrName>ppt_y</p:attrName>
                                        </p:attrNameLst>
                                      </p:cBhvr>
                                      <p:tavLst>
                                        <p:tav tm="0">
                                          <p:val>
                                            <p:strVal val="#ppt_y"/>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8" fill="hold" grpId="0" nodeType="clickEffect">
                                  <p:stCondLst>
                                    <p:cond delay="0"/>
                                  </p:stCondLst>
                                  <p:childTnLst>
                                    <p:set>
                                      <p:cBhvr>
                                        <p:cTn id="192" dur="1" fill="hold">
                                          <p:stCondLst>
                                            <p:cond delay="0"/>
                                          </p:stCondLst>
                                        </p:cTn>
                                        <p:tgtEl>
                                          <p:spTgt spid="166962"/>
                                        </p:tgtEl>
                                        <p:attrNameLst>
                                          <p:attrName>style.visibility</p:attrName>
                                        </p:attrNameLst>
                                      </p:cBhvr>
                                      <p:to>
                                        <p:strVal val="visible"/>
                                      </p:to>
                                    </p:set>
                                    <p:anim calcmode="lin" valueType="num">
                                      <p:cBhvr additive="base">
                                        <p:cTn id="193" dur="500" fill="hold"/>
                                        <p:tgtEl>
                                          <p:spTgt spid="166962"/>
                                        </p:tgtEl>
                                        <p:attrNameLst>
                                          <p:attrName>ppt_x</p:attrName>
                                        </p:attrNameLst>
                                      </p:cBhvr>
                                      <p:tavLst>
                                        <p:tav tm="0">
                                          <p:val>
                                            <p:strVal val="0-#ppt_w/2"/>
                                          </p:val>
                                        </p:tav>
                                        <p:tav tm="100000">
                                          <p:val>
                                            <p:strVal val="#ppt_x"/>
                                          </p:val>
                                        </p:tav>
                                      </p:tavLst>
                                    </p:anim>
                                    <p:anim calcmode="lin" valueType="num">
                                      <p:cBhvr additive="base">
                                        <p:cTn id="194" dur="500" fill="hold"/>
                                        <p:tgtEl>
                                          <p:spTgt spid="166962"/>
                                        </p:tgtEl>
                                        <p:attrNameLst>
                                          <p:attrName>ppt_y</p:attrName>
                                        </p:attrNameLst>
                                      </p:cBhvr>
                                      <p:tavLst>
                                        <p:tav tm="0">
                                          <p:val>
                                            <p:strVal val="#ppt_y"/>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8" fill="hold" grpId="0" nodeType="clickEffect">
                                  <p:stCondLst>
                                    <p:cond delay="0"/>
                                  </p:stCondLst>
                                  <p:childTnLst>
                                    <p:set>
                                      <p:cBhvr>
                                        <p:cTn id="198" dur="1" fill="hold">
                                          <p:stCondLst>
                                            <p:cond delay="0"/>
                                          </p:stCondLst>
                                        </p:cTn>
                                        <p:tgtEl>
                                          <p:spTgt spid="166963"/>
                                        </p:tgtEl>
                                        <p:attrNameLst>
                                          <p:attrName>style.visibility</p:attrName>
                                        </p:attrNameLst>
                                      </p:cBhvr>
                                      <p:to>
                                        <p:strVal val="visible"/>
                                      </p:to>
                                    </p:set>
                                    <p:anim calcmode="lin" valueType="num">
                                      <p:cBhvr additive="base">
                                        <p:cTn id="199" dur="500" fill="hold"/>
                                        <p:tgtEl>
                                          <p:spTgt spid="166963"/>
                                        </p:tgtEl>
                                        <p:attrNameLst>
                                          <p:attrName>ppt_x</p:attrName>
                                        </p:attrNameLst>
                                      </p:cBhvr>
                                      <p:tavLst>
                                        <p:tav tm="0">
                                          <p:val>
                                            <p:strVal val="0-#ppt_w/2"/>
                                          </p:val>
                                        </p:tav>
                                        <p:tav tm="100000">
                                          <p:val>
                                            <p:strVal val="#ppt_x"/>
                                          </p:val>
                                        </p:tav>
                                      </p:tavLst>
                                    </p:anim>
                                    <p:anim calcmode="lin" valueType="num">
                                      <p:cBhvr additive="base">
                                        <p:cTn id="200" dur="500" fill="hold"/>
                                        <p:tgtEl>
                                          <p:spTgt spid="166963"/>
                                        </p:tgtEl>
                                        <p:attrNameLst>
                                          <p:attrName>ppt_y</p:attrName>
                                        </p:attrNameLst>
                                      </p:cBhvr>
                                      <p:tavLst>
                                        <p:tav tm="0">
                                          <p:val>
                                            <p:strVal val="#ppt_y"/>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8" fill="hold" grpId="0" nodeType="clickEffect">
                                  <p:stCondLst>
                                    <p:cond delay="0"/>
                                  </p:stCondLst>
                                  <p:childTnLst>
                                    <p:set>
                                      <p:cBhvr>
                                        <p:cTn id="204" dur="1" fill="hold">
                                          <p:stCondLst>
                                            <p:cond delay="0"/>
                                          </p:stCondLst>
                                        </p:cTn>
                                        <p:tgtEl>
                                          <p:spTgt spid="166964"/>
                                        </p:tgtEl>
                                        <p:attrNameLst>
                                          <p:attrName>style.visibility</p:attrName>
                                        </p:attrNameLst>
                                      </p:cBhvr>
                                      <p:to>
                                        <p:strVal val="visible"/>
                                      </p:to>
                                    </p:set>
                                    <p:anim calcmode="lin" valueType="num">
                                      <p:cBhvr additive="base">
                                        <p:cTn id="205" dur="500" fill="hold"/>
                                        <p:tgtEl>
                                          <p:spTgt spid="166964"/>
                                        </p:tgtEl>
                                        <p:attrNameLst>
                                          <p:attrName>ppt_x</p:attrName>
                                        </p:attrNameLst>
                                      </p:cBhvr>
                                      <p:tavLst>
                                        <p:tav tm="0">
                                          <p:val>
                                            <p:strVal val="0-#ppt_w/2"/>
                                          </p:val>
                                        </p:tav>
                                        <p:tav tm="100000">
                                          <p:val>
                                            <p:strVal val="#ppt_x"/>
                                          </p:val>
                                        </p:tav>
                                      </p:tavLst>
                                    </p:anim>
                                    <p:anim calcmode="lin" valueType="num">
                                      <p:cBhvr additive="base">
                                        <p:cTn id="206" dur="500" fill="hold"/>
                                        <p:tgtEl>
                                          <p:spTgt spid="166964"/>
                                        </p:tgtEl>
                                        <p:attrNameLst>
                                          <p:attrName>ppt_y</p:attrName>
                                        </p:attrNameLst>
                                      </p:cBhvr>
                                      <p:tavLst>
                                        <p:tav tm="0">
                                          <p:val>
                                            <p:strVal val="#ppt_y"/>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8" fill="hold" grpId="0" nodeType="clickEffect">
                                  <p:stCondLst>
                                    <p:cond delay="0"/>
                                  </p:stCondLst>
                                  <p:childTnLst>
                                    <p:set>
                                      <p:cBhvr>
                                        <p:cTn id="210" dur="1" fill="hold">
                                          <p:stCondLst>
                                            <p:cond delay="0"/>
                                          </p:stCondLst>
                                        </p:cTn>
                                        <p:tgtEl>
                                          <p:spTgt spid="166965"/>
                                        </p:tgtEl>
                                        <p:attrNameLst>
                                          <p:attrName>style.visibility</p:attrName>
                                        </p:attrNameLst>
                                      </p:cBhvr>
                                      <p:to>
                                        <p:strVal val="visible"/>
                                      </p:to>
                                    </p:set>
                                    <p:anim calcmode="lin" valueType="num">
                                      <p:cBhvr additive="base">
                                        <p:cTn id="211" dur="500" fill="hold"/>
                                        <p:tgtEl>
                                          <p:spTgt spid="166965"/>
                                        </p:tgtEl>
                                        <p:attrNameLst>
                                          <p:attrName>ppt_x</p:attrName>
                                        </p:attrNameLst>
                                      </p:cBhvr>
                                      <p:tavLst>
                                        <p:tav tm="0">
                                          <p:val>
                                            <p:strVal val="0-#ppt_w/2"/>
                                          </p:val>
                                        </p:tav>
                                        <p:tav tm="100000">
                                          <p:val>
                                            <p:strVal val="#ppt_x"/>
                                          </p:val>
                                        </p:tav>
                                      </p:tavLst>
                                    </p:anim>
                                    <p:anim calcmode="lin" valueType="num">
                                      <p:cBhvr additive="base">
                                        <p:cTn id="212" dur="500" fill="hold"/>
                                        <p:tgtEl>
                                          <p:spTgt spid="166965"/>
                                        </p:tgtEl>
                                        <p:attrNameLst>
                                          <p:attrName>ppt_y</p:attrName>
                                        </p:attrNameLst>
                                      </p:cBhvr>
                                      <p:tavLst>
                                        <p:tav tm="0">
                                          <p:val>
                                            <p:strVal val="#ppt_y"/>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8" fill="hold" grpId="0" nodeType="clickEffect">
                                  <p:stCondLst>
                                    <p:cond delay="0"/>
                                  </p:stCondLst>
                                  <p:childTnLst>
                                    <p:set>
                                      <p:cBhvr>
                                        <p:cTn id="216" dur="1" fill="hold">
                                          <p:stCondLst>
                                            <p:cond delay="0"/>
                                          </p:stCondLst>
                                        </p:cTn>
                                        <p:tgtEl>
                                          <p:spTgt spid="166966"/>
                                        </p:tgtEl>
                                        <p:attrNameLst>
                                          <p:attrName>style.visibility</p:attrName>
                                        </p:attrNameLst>
                                      </p:cBhvr>
                                      <p:to>
                                        <p:strVal val="visible"/>
                                      </p:to>
                                    </p:set>
                                    <p:anim calcmode="lin" valueType="num">
                                      <p:cBhvr additive="base">
                                        <p:cTn id="217" dur="500" fill="hold"/>
                                        <p:tgtEl>
                                          <p:spTgt spid="166966"/>
                                        </p:tgtEl>
                                        <p:attrNameLst>
                                          <p:attrName>ppt_x</p:attrName>
                                        </p:attrNameLst>
                                      </p:cBhvr>
                                      <p:tavLst>
                                        <p:tav tm="0">
                                          <p:val>
                                            <p:strVal val="0-#ppt_w/2"/>
                                          </p:val>
                                        </p:tav>
                                        <p:tav tm="100000">
                                          <p:val>
                                            <p:strVal val="#ppt_x"/>
                                          </p:val>
                                        </p:tav>
                                      </p:tavLst>
                                    </p:anim>
                                    <p:anim calcmode="lin" valueType="num">
                                      <p:cBhvr additive="base">
                                        <p:cTn id="218" dur="500" fill="hold"/>
                                        <p:tgtEl>
                                          <p:spTgt spid="166966"/>
                                        </p:tgtEl>
                                        <p:attrNameLst>
                                          <p:attrName>ppt_y</p:attrName>
                                        </p:attrNameLst>
                                      </p:cBhvr>
                                      <p:tavLst>
                                        <p:tav tm="0">
                                          <p:val>
                                            <p:strVal val="#ppt_y"/>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8" fill="hold" grpId="0" nodeType="clickEffect">
                                  <p:stCondLst>
                                    <p:cond delay="0"/>
                                  </p:stCondLst>
                                  <p:childTnLst>
                                    <p:set>
                                      <p:cBhvr>
                                        <p:cTn id="222" dur="1" fill="hold">
                                          <p:stCondLst>
                                            <p:cond delay="0"/>
                                          </p:stCondLst>
                                        </p:cTn>
                                        <p:tgtEl>
                                          <p:spTgt spid="166967"/>
                                        </p:tgtEl>
                                        <p:attrNameLst>
                                          <p:attrName>style.visibility</p:attrName>
                                        </p:attrNameLst>
                                      </p:cBhvr>
                                      <p:to>
                                        <p:strVal val="visible"/>
                                      </p:to>
                                    </p:set>
                                    <p:anim calcmode="lin" valueType="num">
                                      <p:cBhvr additive="base">
                                        <p:cTn id="223" dur="500" fill="hold"/>
                                        <p:tgtEl>
                                          <p:spTgt spid="166967"/>
                                        </p:tgtEl>
                                        <p:attrNameLst>
                                          <p:attrName>ppt_x</p:attrName>
                                        </p:attrNameLst>
                                      </p:cBhvr>
                                      <p:tavLst>
                                        <p:tav tm="0">
                                          <p:val>
                                            <p:strVal val="0-#ppt_w/2"/>
                                          </p:val>
                                        </p:tav>
                                        <p:tav tm="100000">
                                          <p:val>
                                            <p:strVal val="#ppt_x"/>
                                          </p:val>
                                        </p:tav>
                                      </p:tavLst>
                                    </p:anim>
                                    <p:anim calcmode="lin" valueType="num">
                                      <p:cBhvr additive="base">
                                        <p:cTn id="224" dur="500" fill="hold"/>
                                        <p:tgtEl>
                                          <p:spTgt spid="166967"/>
                                        </p:tgtEl>
                                        <p:attrNameLst>
                                          <p:attrName>ppt_y</p:attrName>
                                        </p:attrNameLst>
                                      </p:cBhvr>
                                      <p:tavLst>
                                        <p:tav tm="0">
                                          <p:val>
                                            <p:strVal val="#ppt_y"/>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2" presetClass="entr" presetSubtype="8" fill="hold" grpId="0" nodeType="clickEffect">
                                  <p:stCondLst>
                                    <p:cond delay="0"/>
                                  </p:stCondLst>
                                  <p:childTnLst>
                                    <p:set>
                                      <p:cBhvr>
                                        <p:cTn id="228" dur="1" fill="hold">
                                          <p:stCondLst>
                                            <p:cond delay="0"/>
                                          </p:stCondLst>
                                        </p:cTn>
                                        <p:tgtEl>
                                          <p:spTgt spid="166968"/>
                                        </p:tgtEl>
                                        <p:attrNameLst>
                                          <p:attrName>style.visibility</p:attrName>
                                        </p:attrNameLst>
                                      </p:cBhvr>
                                      <p:to>
                                        <p:strVal val="visible"/>
                                      </p:to>
                                    </p:set>
                                    <p:anim calcmode="lin" valueType="num">
                                      <p:cBhvr additive="base">
                                        <p:cTn id="229" dur="500" fill="hold"/>
                                        <p:tgtEl>
                                          <p:spTgt spid="166968"/>
                                        </p:tgtEl>
                                        <p:attrNameLst>
                                          <p:attrName>ppt_x</p:attrName>
                                        </p:attrNameLst>
                                      </p:cBhvr>
                                      <p:tavLst>
                                        <p:tav tm="0">
                                          <p:val>
                                            <p:strVal val="0-#ppt_w/2"/>
                                          </p:val>
                                        </p:tav>
                                        <p:tav tm="100000">
                                          <p:val>
                                            <p:strVal val="#ppt_x"/>
                                          </p:val>
                                        </p:tav>
                                      </p:tavLst>
                                    </p:anim>
                                    <p:anim calcmode="lin" valueType="num">
                                      <p:cBhvr additive="base">
                                        <p:cTn id="230" dur="500" fill="hold"/>
                                        <p:tgtEl>
                                          <p:spTgt spid="166968"/>
                                        </p:tgtEl>
                                        <p:attrNameLst>
                                          <p:attrName>ppt_y</p:attrName>
                                        </p:attrNameLst>
                                      </p:cBhvr>
                                      <p:tavLst>
                                        <p:tav tm="0">
                                          <p:val>
                                            <p:strVal val="#ppt_y"/>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2" presetClass="entr" presetSubtype="8" fill="hold" grpId="0" nodeType="clickEffect">
                                  <p:stCondLst>
                                    <p:cond delay="0"/>
                                  </p:stCondLst>
                                  <p:childTnLst>
                                    <p:set>
                                      <p:cBhvr>
                                        <p:cTn id="234" dur="1" fill="hold">
                                          <p:stCondLst>
                                            <p:cond delay="0"/>
                                          </p:stCondLst>
                                        </p:cTn>
                                        <p:tgtEl>
                                          <p:spTgt spid="166969"/>
                                        </p:tgtEl>
                                        <p:attrNameLst>
                                          <p:attrName>style.visibility</p:attrName>
                                        </p:attrNameLst>
                                      </p:cBhvr>
                                      <p:to>
                                        <p:strVal val="visible"/>
                                      </p:to>
                                    </p:set>
                                    <p:anim calcmode="lin" valueType="num">
                                      <p:cBhvr additive="base">
                                        <p:cTn id="235" dur="500" fill="hold"/>
                                        <p:tgtEl>
                                          <p:spTgt spid="166969"/>
                                        </p:tgtEl>
                                        <p:attrNameLst>
                                          <p:attrName>ppt_x</p:attrName>
                                        </p:attrNameLst>
                                      </p:cBhvr>
                                      <p:tavLst>
                                        <p:tav tm="0">
                                          <p:val>
                                            <p:strVal val="0-#ppt_w/2"/>
                                          </p:val>
                                        </p:tav>
                                        <p:tav tm="100000">
                                          <p:val>
                                            <p:strVal val="#ppt_x"/>
                                          </p:val>
                                        </p:tav>
                                      </p:tavLst>
                                    </p:anim>
                                    <p:anim calcmode="lin" valueType="num">
                                      <p:cBhvr additive="base">
                                        <p:cTn id="236" dur="500" fill="hold"/>
                                        <p:tgtEl>
                                          <p:spTgt spid="166969"/>
                                        </p:tgtEl>
                                        <p:attrNameLst>
                                          <p:attrName>ppt_y</p:attrName>
                                        </p:attrNameLst>
                                      </p:cBhvr>
                                      <p:tavLst>
                                        <p:tav tm="0">
                                          <p:val>
                                            <p:strVal val="#ppt_y"/>
                                          </p:val>
                                        </p:tav>
                                        <p:tav tm="100000">
                                          <p:val>
                                            <p:strVal val="#ppt_y"/>
                                          </p:val>
                                        </p:tav>
                                      </p:tavLst>
                                    </p:anim>
                                  </p:childTnLst>
                                </p:cTn>
                              </p:par>
                            </p:childTnLst>
                          </p:cTn>
                        </p:par>
                      </p:childTnLst>
                    </p:cTn>
                  </p:par>
                  <p:par>
                    <p:cTn id="237" fill="hold">
                      <p:stCondLst>
                        <p:cond delay="indefinite"/>
                      </p:stCondLst>
                      <p:childTnLst>
                        <p:par>
                          <p:cTn id="238" fill="hold">
                            <p:stCondLst>
                              <p:cond delay="0"/>
                            </p:stCondLst>
                            <p:childTnLst>
                              <p:par>
                                <p:cTn id="239" presetID="2" presetClass="entr" presetSubtype="8" fill="hold" grpId="0" nodeType="clickEffect">
                                  <p:stCondLst>
                                    <p:cond delay="0"/>
                                  </p:stCondLst>
                                  <p:childTnLst>
                                    <p:set>
                                      <p:cBhvr>
                                        <p:cTn id="240" dur="1" fill="hold">
                                          <p:stCondLst>
                                            <p:cond delay="0"/>
                                          </p:stCondLst>
                                        </p:cTn>
                                        <p:tgtEl>
                                          <p:spTgt spid="166970"/>
                                        </p:tgtEl>
                                        <p:attrNameLst>
                                          <p:attrName>style.visibility</p:attrName>
                                        </p:attrNameLst>
                                      </p:cBhvr>
                                      <p:to>
                                        <p:strVal val="visible"/>
                                      </p:to>
                                    </p:set>
                                    <p:anim calcmode="lin" valueType="num">
                                      <p:cBhvr additive="base">
                                        <p:cTn id="241" dur="500" fill="hold"/>
                                        <p:tgtEl>
                                          <p:spTgt spid="166970"/>
                                        </p:tgtEl>
                                        <p:attrNameLst>
                                          <p:attrName>ppt_x</p:attrName>
                                        </p:attrNameLst>
                                      </p:cBhvr>
                                      <p:tavLst>
                                        <p:tav tm="0">
                                          <p:val>
                                            <p:strVal val="0-#ppt_w/2"/>
                                          </p:val>
                                        </p:tav>
                                        <p:tav tm="100000">
                                          <p:val>
                                            <p:strVal val="#ppt_x"/>
                                          </p:val>
                                        </p:tav>
                                      </p:tavLst>
                                    </p:anim>
                                    <p:anim calcmode="lin" valueType="num">
                                      <p:cBhvr additive="base">
                                        <p:cTn id="242" dur="500" fill="hold"/>
                                        <p:tgtEl>
                                          <p:spTgt spid="166970"/>
                                        </p:tgtEl>
                                        <p:attrNameLst>
                                          <p:attrName>ppt_y</p:attrName>
                                        </p:attrNameLst>
                                      </p:cBhvr>
                                      <p:tavLst>
                                        <p:tav tm="0">
                                          <p:val>
                                            <p:strVal val="#ppt_y"/>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2" presetClass="entr" presetSubtype="8" fill="hold" grpId="0" nodeType="clickEffect">
                                  <p:stCondLst>
                                    <p:cond delay="0"/>
                                  </p:stCondLst>
                                  <p:childTnLst>
                                    <p:set>
                                      <p:cBhvr>
                                        <p:cTn id="246" dur="1" fill="hold">
                                          <p:stCondLst>
                                            <p:cond delay="0"/>
                                          </p:stCondLst>
                                        </p:cTn>
                                        <p:tgtEl>
                                          <p:spTgt spid="166971"/>
                                        </p:tgtEl>
                                        <p:attrNameLst>
                                          <p:attrName>style.visibility</p:attrName>
                                        </p:attrNameLst>
                                      </p:cBhvr>
                                      <p:to>
                                        <p:strVal val="visible"/>
                                      </p:to>
                                    </p:set>
                                    <p:anim calcmode="lin" valueType="num">
                                      <p:cBhvr additive="base">
                                        <p:cTn id="247" dur="500" fill="hold"/>
                                        <p:tgtEl>
                                          <p:spTgt spid="166971"/>
                                        </p:tgtEl>
                                        <p:attrNameLst>
                                          <p:attrName>ppt_x</p:attrName>
                                        </p:attrNameLst>
                                      </p:cBhvr>
                                      <p:tavLst>
                                        <p:tav tm="0">
                                          <p:val>
                                            <p:strVal val="0-#ppt_w/2"/>
                                          </p:val>
                                        </p:tav>
                                        <p:tav tm="100000">
                                          <p:val>
                                            <p:strVal val="#ppt_x"/>
                                          </p:val>
                                        </p:tav>
                                      </p:tavLst>
                                    </p:anim>
                                    <p:anim calcmode="lin" valueType="num">
                                      <p:cBhvr additive="base">
                                        <p:cTn id="248" dur="500" fill="hold"/>
                                        <p:tgtEl>
                                          <p:spTgt spid="166971"/>
                                        </p:tgtEl>
                                        <p:attrNameLst>
                                          <p:attrName>ppt_y</p:attrName>
                                        </p:attrNameLst>
                                      </p:cBhvr>
                                      <p:tavLst>
                                        <p:tav tm="0">
                                          <p:val>
                                            <p:strVal val="#ppt_y"/>
                                          </p:val>
                                        </p:tav>
                                        <p:tav tm="100000">
                                          <p:val>
                                            <p:strVal val="#ppt_y"/>
                                          </p:val>
                                        </p:tav>
                                      </p:tavLst>
                                    </p:anim>
                                  </p:childTnLst>
                                </p:cTn>
                              </p:par>
                            </p:childTnLst>
                          </p:cTn>
                        </p:par>
                      </p:childTnLst>
                    </p:cTn>
                  </p:par>
                  <p:par>
                    <p:cTn id="249" fill="hold">
                      <p:stCondLst>
                        <p:cond delay="indefinite"/>
                      </p:stCondLst>
                      <p:childTnLst>
                        <p:par>
                          <p:cTn id="250" fill="hold">
                            <p:stCondLst>
                              <p:cond delay="0"/>
                            </p:stCondLst>
                            <p:childTnLst>
                              <p:par>
                                <p:cTn id="251" presetID="2" presetClass="entr" presetSubtype="8" fill="hold" grpId="0" nodeType="clickEffect">
                                  <p:stCondLst>
                                    <p:cond delay="0"/>
                                  </p:stCondLst>
                                  <p:childTnLst>
                                    <p:set>
                                      <p:cBhvr>
                                        <p:cTn id="252" dur="1" fill="hold">
                                          <p:stCondLst>
                                            <p:cond delay="0"/>
                                          </p:stCondLst>
                                        </p:cTn>
                                        <p:tgtEl>
                                          <p:spTgt spid="166972"/>
                                        </p:tgtEl>
                                        <p:attrNameLst>
                                          <p:attrName>style.visibility</p:attrName>
                                        </p:attrNameLst>
                                      </p:cBhvr>
                                      <p:to>
                                        <p:strVal val="visible"/>
                                      </p:to>
                                    </p:set>
                                    <p:anim calcmode="lin" valueType="num">
                                      <p:cBhvr additive="base">
                                        <p:cTn id="253" dur="500" fill="hold"/>
                                        <p:tgtEl>
                                          <p:spTgt spid="166972"/>
                                        </p:tgtEl>
                                        <p:attrNameLst>
                                          <p:attrName>ppt_x</p:attrName>
                                        </p:attrNameLst>
                                      </p:cBhvr>
                                      <p:tavLst>
                                        <p:tav tm="0">
                                          <p:val>
                                            <p:strVal val="0-#ppt_w/2"/>
                                          </p:val>
                                        </p:tav>
                                        <p:tav tm="100000">
                                          <p:val>
                                            <p:strVal val="#ppt_x"/>
                                          </p:val>
                                        </p:tav>
                                      </p:tavLst>
                                    </p:anim>
                                    <p:anim calcmode="lin" valueType="num">
                                      <p:cBhvr additive="base">
                                        <p:cTn id="254" dur="500" fill="hold"/>
                                        <p:tgtEl>
                                          <p:spTgt spid="1669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31" grpId="0" animBg="1"/>
      <p:bldP spid="166932" grpId="0" animBg="1"/>
      <p:bldP spid="166933" grpId="0" animBg="1"/>
      <p:bldP spid="166934" grpId="0" animBg="1"/>
      <p:bldP spid="166935" grpId="0" animBg="1"/>
      <p:bldP spid="166936" grpId="0" animBg="1"/>
      <p:bldP spid="166937" grpId="0" animBg="1"/>
      <p:bldP spid="166938" grpId="0" animBg="1"/>
      <p:bldP spid="166939" grpId="0" animBg="1"/>
      <p:bldP spid="166940" grpId="0" animBg="1"/>
      <p:bldP spid="166941" grpId="0" animBg="1"/>
      <p:bldP spid="166942" grpId="0" animBg="1"/>
      <p:bldP spid="166943" grpId="0" animBg="1"/>
      <p:bldP spid="166944" grpId="0" animBg="1"/>
      <p:bldP spid="166945" grpId="0" animBg="1"/>
      <p:bldP spid="166946" grpId="0" animBg="1"/>
      <p:bldP spid="166947" grpId="0" animBg="1"/>
      <p:bldP spid="166948" grpId="0" animBg="1"/>
      <p:bldP spid="166949" grpId="0" animBg="1"/>
      <p:bldP spid="166950" grpId="0" animBg="1"/>
      <p:bldP spid="166951" grpId="0" animBg="1"/>
      <p:bldP spid="166952" grpId="0" animBg="1"/>
      <p:bldP spid="166953" grpId="0" animBg="1"/>
      <p:bldP spid="166954" grpId="0" animBg="1"/>
      <p:bldP spid="166955" grpId="0" animBg="1"/>
      <p:bldP spid="166956" grpId="0" animBg="1"/>
      <p:bldP spid="166957" grpId="0" animBg="1"/>
      <p:bldP spid="166958" grpId="0" animBg="1"/>
      <p:bldP spid="166959" grpId="0" animBg="1"/>
      <p:bldP spid="166960" grpId="0" animBg="1"/>
      <p:bldP spid="166961" grpId="0" animBg="1"/>
      <p:bldP spid="166962" grpId="0" animBg="1"/>
      <p:bldP spid="166963" grpId="0" animBg="1"/>
      <p:bldP spid="166964" grpId="0" animBg="1"/>
      <p:bldP spid="166965" grpId="0" animBg="1"/>
      <p:bldP spid="166966" grpId="0" animBg="1"/>
      <p:bldP spid="166967" grpId="0" animBg="1"/>
      <p:bldP spid="166968" grpId="0" animBg="1"/>
      <p:bldP spid="166969" grpId="0" animBg="1"/>
      <p:bldP spid="166970" grpId="0" animBg="1"/>
      <p:bldP spid="166971" grpId="0" animBg="1"/>
      <p:bldP spid="16697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3"/>
          <p:cNvSpPr>
            <a:spLocks noGrp="1"/>
          </p:cNvSpPr>
          <p:nvPr>
            <p:ph idx="1"/>
          </p:nvPr>
        </p:nvSpPr>
        <p:spPr>
          <a:xfrm>
            <a:off x="323850" y="1196975"/>
            <a:ext cx="7848600" cy="4752975"/>
          </a:xfrm>
          <a:ln/>
        </p:spPr>
        <p:txBody>
          <a:bodyPr vert="horz" wrap="square" lIns="91440" tIns="45720" rIns="91440" bIns="45720" anchor="t"/>
          <a:p>
            <a:pPr eaLnBrk="1" hangingPunct="1"/>
            <a:r>
              <a:rPr lang="zh-CN" altLang="en-US" b="1" dirty="0"/>
              <a:t>有关思考与提示</a:t>
            </a:r>
            <a:endParaRPr lang="zh-CN" altLang="en-US" b="1" dirty="0"/>
          </a:p>
          <a:p>
            <a:pPr lvl="2" eaLnBrk="1" hangingPunct="1"/>
            <a:r>
              <a:rPr lang="zh-CN" altLang="en-US" b="1" dirty="0"/>
              <a:t>算符优先表的存储和表示</a:t>
            </a:r>
            <a:r>
              <a:rPr lang="en-US" altLang="zh-CN" b="1" dirty="0"/>
              <a:t>;</a:t>
            </a:r>
            <a:endParaRPr lang="en-US" altLang="zh-CN" b="1" dirty="0"/>
          </a:p>
          <a:p>
            <a:pPr lvl="2" eaLnBrk="1" hangingPunct="1"/>
            <a:r>
              <a:rPr lang="zh-CN" altLang="en-US" b="1" dirty="0"/>
              <a:t>栈的选择（静态顺序栈</a:t>
            </a:r>
            <a:r>
              <a:rPr lang="en-US" altLang="zh-CN" b="1" dirty="0"/>
              <a:t>---</a:t>
            </a:r>
            <a:r>
              <a:rPr lang="zh-CN" altLang="en-US" b="1" dirty="0"/>
              <a:t>用数组表示）</a:t>
            </a:r>
            <a:endParaRPr lang="zh-CN" altLang="en-US" b="1" dirty="0"/>
          </a:p>
          <a:p>
            <a:pPr lvl="2" eaLnBrk="1" hangingPunct="1"/>
            <a:r>
              <a:rPr lang="zh-CN" altLang="en-US" b="1" dirty="0"/>
              <a:t>判断</a:t>
            </a:r>
            <a:r>
              <a:rPr lang="en-US" altLang="zh-CN" b="1" dirty="0"/>
              <a:t>c</a:t>
            </a:r>
            <a:r>
              <a:rPr lang="zh-CN" altLang="en-US" b="1" dirty="0"/>
              <a:t>是否为算符。</a:t>
            </a:r>
            <a:endParaRPr lang="zh-CN" altLang="en-US" b="1" dirty="0"/>
          </a:p>
          <a:p>
            <a:pPr lvl="2" eaLnBrk="1" hangingPunct="1"/>
            <a:r>
              <a:rPr lang="en-US" altLang="zh-CN" b="1" dirty="0"/>
              <a:t>Operate(a,theta,b) </a:t>
            </a:r>
            <a:r>
              <a:rPr lang="zh-CN" altLang="en-US" b="1" dirty="0"/>
              <a:t>的实现</a:t>
            </a:r>
            <a:endParaRPr lang="zh-CN" altLang="en-US" b="1" dirty="0"/>
          </a:p>
          <a:p>
            <a:pPr eaLnBrk="1" hangingPunct="1"/>
            <a:endParaRPr lang="en-US" altLang="zh-CN" b="1" dirty="0"/>
          </a:p>
        </p:txBody>
      </p:sp>
    </p:spTree>
  </p:cSld>
  <p:clrMapOvr>
    <a:masterClrMapping/>
  </p:clrMapOvr>
  <p:transition>
    <p:pull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3"/>
          <p:cNvSpPr>
            <a:spLocks noGrp="1"/>
          </p:cNvSpPr>
          <p:nvPr>
            <p:ph idx="1"/>
          </p:nvPr>
        </p:nvSpPr>
        <p:spPr>
          <a:xfrm>
            <a:off x="539750" y="260350"/>
            <a:ext cx="7272338" cy="5616575"/>
          </a:xfrm>
          <a:solidFill>
            <a:srgbClr val="CCECFF">
              <a:alpha val="100000"/>
            </a:srgbClr>
          </a:solidFill>
          <a:ln/>
        </p:spPr>
        <p:txBody>
          <a:bodyPr vert="horz" wrap="square" lIns="91440" tIns="45720" rIns="91440" bIns="45720" anchor="t"/>
          <a:p>
            <a:pPr algn="just" eaLnBrk="1" hangingPunct="1">
              <a:lnSpc>
                <a:spcPct val="80000"/>
              </a:lnSpc>
              <a:buNone/>
            </a:pPr>
            <a:r>
              <a:rPr lang="en-US" altLang="zh-CN" sz="2900" b="1" dirty="0"/>
              <a:t>int change(char c){</a:t>
            </a:r>
            <a:endParaRPr lang="en-US" altLang="zh-CN" sz="2900" b="1" dirty="0"/>
          </a:p>
          <a:p>
            <a:pPr lvl="1" algn="just" eaLnBrk="1" hangingPunct="1">
              <a:lnSpc>
                <a:spcPct val="80000"/>
              </a:lnSpc>
              <a:buNone/>
            </a:pPr>
            <a:r>
              <a:rPr lang="en-US" altLang="zh-CN" sz="2900" b="1" dirty="0"/>
              <a:t>Switch c of{</a:t>
            </a:r>
            <a:endParaRPr lang="en-US" altLang="zh-CN" sz="2900" b="1" dirty="0"/>
          </a:p>
          <a:p>
            <a:pPr lvl="1" algn="just" eaLnBrk="1" hangingPunct="1">
              <a:lnSpc>
                <a:spcPct val="80000"/>
              </a:lnSpc>
              <a:buNone/>
            </a:pPr>
            <a:r>
              <a:rPr lang="en-US" altLang="zh-CN" sz="2900" b="1" dirty="0"/>
              <a:t>case ‘+’:i=0;break;</a:t>
            </a:r>
            <a:endParaRPr lang="en-US" altLang="zh-CN" sz="2900" b="1" dirty="0"/>
          </a:p>
          <a:p>
            <a:pPr lvl="1" algn="just" eaLnBrk="1" hangingPunct="1">
              <a:lnSpc>
                <a:spcPct val="80000"/>
              </a:lnSpc>
              <a:buNone/>
            </a:pPr>
            <a:r>
              <a:rPr lang="en-US" altLang="zh-CN" sz="2900" b="1" dirty="0"/>
              <a:t>case ‘-’:i=1;break;</a:t>
            </a:r>
            <a:endParaRPr lang="en-US" altLang="zh-CN" sz="2900" b="1" dirty="0"/>
          </a:p>
          <a:p>
            <a:pPr lvl="1" algn="just" eaLnBrk="1" hangingPunct="1">
              <a:lnSpc>
                <a:spcPct val="80000"/>
              </a:lnSpc>
              <a:buNone/>
            </a:pPr>
            <a:r>
              <a:rPr lang="en-US" altLang="zh-CN" sz="2900" b="1" dirty="0"/>
              <a:t>case ‘*’:i=2;break;</a:t>
            </a:r>
            <a:endParaRPr lang="en-US" altLang="zh-CN" sz="2900" b="1" dirty="0"/>
          </a:p>
          <a:p>
            <a:pPr lvl="1" algn="just" eaLnBrk="1" hangingPunct="1">
              <a:lnSpc>
                <a:spcPct val="80000"/>
              </a:lnSpc>
              <a:buNone/>
            </a:pPr>
            <a:r>
              <a:rPr lang="en-US" altLang="zh-CN" sz="2900" b="1" dirty="0"/>
              <a:t>case ‘/’:i=3;break;</a:t>
            </a:r>
            <a:endParaRPr lang="en-US" altLang="zh-CN" sz="2900" b="1" dirty="0"/>
          </a:p>
          <a:p>
            <a:pPr lvl="1" algn="just" eaLnBrk="1" hangingPunct="1">
              <a:lnSpc>
                <a:spcPct val="80000"/>
              </a:lnSpc>
              <a:buNone/>
            </a:pPr>
            <a:r>
              <a:rPr lang="en-US" altLang="zh-CN" sz="2900" b="1" dirty="0"/>
              <a:t>case ‘(’:i=4;break;</a:t>
            </a:r>
            <a:endParaRPr lang="en-US" altLang="zh-CN" sz="2900" b="1" dirty="0"/>
          </a:p>
          <a:p>
            <a:pPr lvl="1" algn="just" eaLnBrk="1" hangingPunct="1">
              <a:lnSpc>
                <a:spcPct val="80000"/>
              </a:lnSpc>
              <a:buNone/>
            </a:pPr>
            <a:r>
              <a:rPr lang="en-US" altLang="zh-CN" sz="2900" b="1" dirty="0"/>
              <a:t>case ‘)’:i=5;break;</a:t>
            </a:r>
            <a:endParaRPr lang="en-US" altLang="zh-CN" sz="2900" b="1" dirty="0"/>
          </a:p>
          <a:p>
            <a:pPr lvl="1" algn="just" eaLnBrk="1" hangingPunct="1">
              <a:lnSpc>
                <a:spcPct val="80000"/>
              </a:lnSpc>
              <a:buNone/>
            </a:pPr>
            <a:r>
              <a:rPr lang="en-US" altLang="zh-CN" sz="2900" b="1" dirty="0"/>
              <a:t>case ‘#’:i=6;break;</a:t>
            </a:r>
            <a:endParaRPr lang="en-US" altLang="zh-CN" sz="2900" b="1" dirty="0"/>
          </a:p>
          <a:p>
            <a:pPr lvl="1" algn="just" eaLnBrk="1" hangingPunct="1">
              <a:lnSpc>
                <a:spcPct val="80000"/>
              </a:lnSpc>
              <a:buNone/>
            </a:pPr>
            <a:r>
              <a:rPr lang="en-US" altLang="zh-CN" sz="2900" b="1" dirty="0"/>
              <a:t>}</a:t>
            </a:r>
            <a:endParaRPr lang="en-US" altLang="zh-CN" sz="2900" b="1" dirty="0"/>
          </a:p>
          <a:p>
            <a:pPr lvl="1" algn="just" eaLnBrk="1" hangingPunct="1">
              <a:lnSpc>
                <a:spcPct val="80000"/>
              </a:lnSpc>
              <a:buNone/>
            </a:pPr>
            <a:r>
              <a:rPr lang="en-US" altLang="zh-CN" sz="2900" b="1" dirty="0"/>
              <a:t>Return i;</a:t>
            </a:r>
            <a:endParaRPr lang="en-US" altLang="zh-CN" sz="2900" b="1" dirty="0"/>
          </a:p>
          <a:p>
            <a:pPr algn="just" eaLnBrk="1" hangingPunct="1">
              <a:lnSpc>
                <a:spcPct val="80000"/>
              </a:lnSpc>
              <a:buNone/>
            </a:pPr>
            <a:r>
              <a:rPr lang="en-US" altLang="zh-CN" sz="2900" b="1" dirty="0"/>
              <a:t>}</a:t>
            </a:r>
            <a:endParaRPr lang="en-US" altLang="zh-CN" sz="2900" b="1" dirty="0"/>
          </a:p>
        </p:txBody>
      </p:sp>
    </p:spTree>
  </p:cSld>
  <p:clrMapOvr>
    <a:masterClrMapping/>
  </p:clrMapOvr>
  <p:transition>
    <p:pull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3"/>
          <p:cNvSpPr>
            <a:spLocks noGrp="1"/>
          </p:cNvSpPr>
          <p:nvPr>
            <p:ph idx="1"/>
          </p:nvPr>
        </p:nvSpPr>
        <p:spPr>
          <a:xfrm>
            <a:off x="1403350" y="981075"/>
            <a:ext cx="7489825" cy="5040313"/>
          </a:xfrm>
          <a:ln/>
        </p:spPr>
        <p:txBody>
          <a:bodyPr vert="horz" wrap="square" lIns="91440" tIns="45720" rIns="91440" bIns="45720" anchor="t"/>
          <a:p>
            <a:pPr algn="just" eaLnBrk="1" hangingPunct="1">
              <a:lnSpc>
                <a:spcPct val="80000"/>
              </a:lnSpc>
              <a:buNone/>
            </a:pPr>
            <a:r>
              <a:rPr lang="en-US" altLang="zh-CN" sz="2500" b="1" dirty="0"/>
              <a:t>Char Precede(char c1,char c2){</a:t>
            </a:r>
            <a:endParaRPr lang="en-US" altLang="zh-CN" sz="2500" b="1" dirty="0"/>
          </a:p>
          <a:p>
            <a:pPr algn="just" eaLnBrk="1" hangingPunct="1">
              <a:lnSpc>
                <a:spcPct val="80000"/>
              </a:lnSpc>
              <a:buNone/>
            </a:pPr>
            <a:r>
              <a:rPr lang="en-US" altLang="zh-CN" sz="2400" b="1" i="1" dirty="0">
                <a:ea typeface="楷体_GB2312" pitchFamily="49" charset="-122"/>
              </a:rPr>
              <a:t>Char a[7</a:t>
            </a:r>
            <a:r>
              <a:rPr lang="en-US" altLang="zh-CN" sz="2900" b="1" dirty="0"/>
              <a:t>][7]={‘&gt;&gt;&lt;&lt;&lt;&gt;&gt;’, ‘&gt;&gt;&lt;&lt;&lt;&gt;&gt;’,’&gt;&gt;&gt;&gt;&lt;&gt;&gt;’, ’&gt;&gt;&gt;&gt;&lt;&gt;&gt;’,</a:t>
            </a:r>
            <a:endParaRPr lang="en-US" altLang="zh-CN" sz="2900" b="1" dirty="0"/>
          </a:p>
          <a:p>
            <a:pPr lvl="1" algn="just" eaLnBrk="1" hangingPunct="1">
              <a:lnSpc>
                <a:spcPct val="80000"/>
              </a:lnSpc>
              <a:buNone/>
            </a:pPr>
            <a:r>
              <a:rPr lang="en-US" altLang="zh-CN" sz="2500" b="1" dirty="0"/>
              <a:t>			    ‘&lt;&lt;&lt;&lt;&lt;= ‘,’&gt;&gt;&gt;&gt; &gt;&gt;’,’&lt;&lt;&lt;&lt;&lt;= ‘}</a:t>
            </a:r>
            <a:endParaRPr lang="en-US" altLang="zh-CN" sz="2500" b="1" dirty="0"/>
          </a:p>
          <a:p>
            <a:pPr lvl="1" algn="just" eaLnBrk="1" hangingPunct="1">
              <a:lnSpc>
                <a:spcPct val="80000"/>
              </a:lnSpc>
              <a:buNone/>
            </a:pPr>
            <a:r>
              <a:rPr lang="en-US" altLang="zh-CN" sz="2500" b="1" dirty="0"/>
              <a:t>i=change(c1);j=change(c2);</a:t>
            </a:r>
            <a:endParaRPr lang="en-US" altLang="zh-CN" sz="2500" b="1" dirty="0"/>
          </a:p>
          <a:p>
            <a:pPr lvl="1" algn="just" eaLnBrk="1" hangingPunct="1">
              <a:lnSpc>
                <a:spcPct val="80000"/>
              </a:lnSpc>
              <a:buNone/>
            </a:pPr>
            <a:r>
              <a:rPr lang="en-US" altLang="zh-CN" sz="2500" b="1" dirty="0"/>
              <a:t>Return a[i][j]</a:t>
            </a:r>
            <a:endParaRPr lang="en-US" altLang="zh-CN" sz="2500" b="1" dirty="0"/>
          </a:p>
          <a:p>
            <a:pPr algn="just" eaLnBrk="1" hangingPunct="1">
              <a:lnSpc>
                <a:spcPct val="80000"/>
              </a:lnSpc>
              <a:buNone/>
            </a:pPr>
            <a:r>
              <a:rPr lang="en-US" altLang="zh-CN" sz="2500" b="1" dirty="0"/>
              <a:t>}</a:t>
            </a:r>
            <a:endParaRPr lang="en-US" altLang="zh-CN" sz="2500" b="1" dirty="0"/>
          </a:p>
          <a:p>
            <a:pPr algn="just" eaLnBrk="1" hangingPunct="1">
              <a:lnSpc>
                <a:spcPct val="80000"/>
              </a:lnSpc>
              <a:buNone/>
            </a:pPr>
            <a:endParaRPr lang="en-US" altLang="zh-CN" sz="2500" b="1" dirty="0"/>
          </a:p>
        </p:txBody>
      </p:sp>
    </p:spTree>
  </p:cSld>
  <p:clrMapOvr>
    <a:masterClrMapping/>
  </p:clrMapOvr>
  <p:transition>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 Box 2"/>
          <p:cNvSpPr txBox="1"/>
          <p:nvPr/>
        </p:nvSpPr>
        <p:spPr>
          <a:xfrm>
            <a:off x="2727325" y="630238"/>
            <a:ext cx="184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zh-CN" sz="2400" dirty="0">
              <a:ea typeface="楷体_GB2312" pitchFamily="49" charset="-122"/>
            </a:endParaRPr>
          </a:p>
        </p:txBody>
      </p:sp>
      <p:sp>
        <p:nvSpPr>
          <p:cNvPr id="6147" name="Text Box 3"/>
          <p:cNvSpPr txBox="1"/>
          <p:nvPr/>
        </p:nvSpPr>
        <p:spPr>
          <a:xfrm>
            <a:off x="457200" y="892175"/>
            <a:ext cx="8362950" cy="1373188"/>
          </a:xfrm>
          <a:prstGeom prst="rect">
            <a:avLst/>
          </a:prstGeom>
          <a:solidFill>
            <a:srgbClr val="CCFFCC"/>
          </a:solid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dirty="0">
                <a:solidFill>
                  <a:schemeClr val="tx2"/>
                </a:solidFill>
                <a:ea typeface="楷体_GB2312" pitchFamily="49" charset="-122"/>
              </a:rPr>
              <a:t>　　栈</a:t>
            </a:r>
            <a:r>
              <a:rPr lang="zh-CN" altLang="en-US" sz="2800" dirty="0">
                <a:ea typeface="楷体_GB2312" pitchFamily="49" charset="-122"/>
              </a:rPr>
              <a:t>是限定在表的同一端进行插入或删除操作的</a:t>
            </a:r>
            <a:r>
              <a:rPr lang="zh-CN" altLang="en-US" sz="2800" dirty="0">
                <a:solidFill>
                  <a:schemeClr val="tx2"/>
                </a:solidFill>
                <a:ea typeface="楷体_GB2312" pitchFamily="49" charset="-122"/>
              </a:rPr>
              <a:t>线</a:t>
            </a:r>
            <a:endParaRPr lang="zh-CN" altLang="en-US" sz="2800" dirty="0">
              <a:solidFill>
                <a:schemeClr val="tx2"/>
              </a:solidFill>
              <a:ea typeface="楷体_GB2312" pitchFamily="49" charset="-122"/>
            </a:endParaRPr>
          </a:p>
          <a:p>
            <a:pPr marL="0" lvl="0" indent="0" eaLnBrk="1" hangingPunct="1">
              <a:spcBef>
                <a:spcPct val="0"/>
              </a:spcBef>
              <a:buNone/>
            </a:pPr>
            <a:r>
              <a:rPr lang="zh-CN" altLang="en-US" sz="2800" dirty="0">
                <a:solidFill>
                  <a:schemeClr val="tx2"/>
                </a:solidFill>
                <a:ea typeface="楷体_GB2312" pitchFamily="49" charset="-122"/>
              </a:rPr>
              <a:t>性表</a:t>
            </a:r>
            <a:r>
              <a:rPr lang="zh-CN" altLang="en-US" sz="2800" dirty="0">
                <a:ea typeface="楷体_GB2312" pitchFamily="49" charset="-122"/>
              </a:rPr>
              <a:t>。进行插入或删除操作的一端称为</a:t>
            </a:r>
            <a:r>
              <a:rPr lang="zh-CN" altLang="en-US" sz="2800" dirty="0">
                <a:solidFill>
                  <a:schemeClr val="tx2"/>
                </a:solidFill>
                <a:ea typeface="楷体_GB2312" pitchFamily="49" charset="-122"/>
              </a:rPr>
              <a:t>栈顶</a:t>
            </a:r>
            <a:r>
              <a:rPr lang="zh-CN" altLang="en-US" sz="2800" dirty="0">
                <a:ea typeface="楷体_GB2312" pitchFamily="49" charset="-122"/>
              </a:rPr>
              <a:t>，另一</a:t>
            </a:r>
            <a:endParaRPr lang="zh-CN" altLang="en-US" sz="2800" dirty="0">
              <a:ea typeface="楷体_GB2312" pitchFamily="49" charset="-122"/>
            </a:endParaRPr>
          </a:p>
          <a:p>
            <a:pPr marL="0" lvl="0" indent="0" eaLnBrk="1" hangingPunct="1">
              <a:spcBef>
                <a:spcPct val="0"/>
              </a:spcBef>
              <a:buNone/>
            </a:pPr>
            <a:r>
              <a:rPr lang="zh-CN" altLang="en-US" sz="2800" dirty="0">
                <a:ea typeface="楷体_GB2312" pitchFamily="49" charset="-122"/>
              </a:rPr>
              <a:t>端称为</a:t>
            </a:r>
            <a:r>
              <a:rPr lang="zh-CN" altLang="en-US" sz="2800" dirty="0">
                <a:solidFill>
                  <a:schemeClr val="tx2"/>
                </a:solidFill>
                <a:ea typeface="楷体_GB2312" pitchFamily="49" charset="-122"/>
              </a:rPr>
              <a:t>栈底</a:t>
            </a:r>
            <a:r>
              <a:rPr lang="zh-CN" altLang="en-US" sz="2800" dirty="0">
                <a:ea typeface="楷体_GB2312" pitchFamily="49" charset="-122"/>
              </a:rPr>
              <a:t>。</a:t>
            </a:r>
            <a:endParaRPr lang="zh-CN" altLang="en-US" sz="2800" dirty="0">
              <a:ea typeface="楷体_GB2312" pitchFamily="49" charset="-122"/>
            </a:endParaRPr>
          </a:p>
        </p:txBody>
      </p:sp>
      <p:sp>
        <p:nvSpPr>
          <p:cNvPr id="6148" name="Text Box 4"/>
          <p:cNvSpPr txBox="1"/>
          <p:nvPr/>
        </p:nvSpPr>
        <p:spPr>
          <a:xfrm>
            <a:off x="1050925" y="2892425"/>
            <a:ext cx="184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zh-CN" sz="2400" dirty="0">
              <a:ea typeface="楷体_GB2312" pitchFamily="49" charset="-122"/>
            </a:endParaRPr>
          </a:p>
        </p:txBody>
      </p:sp>
      <p:sp>
        <p:nvSpPr>
          <p:cNvPr id="151557" name="Text Box 5"/>
          <p:cNvSpPr txBox="1"/>
          <p:nvPr/>
        </p:nvSpPr>
        <p:spPr>
          <a:xfrm>
            <a:off x="457200" y="3913188"/>
            <a:ext cx="2971800" cy="2106612"/>
          </a:xfrm>
          <a:prstGeom prst="rect">
            <a:avLst/>
          </a:prstGeom>
          <a:solidFill>
            <a:srgbClr val="CCFFCC"/>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dirty="0">
                <a:ea typeface="楷体_GB2312" pitchFamily="49" charset="-122"/>
              </a:rPr>
              <a:t>　</a:t>
            </a:r>
            <a:r>
              <a:rPr lang="zh-CN" altLang="en-US" sz="2600" b="1" dirty="0">
                <a:latin typeface="宋体" panose="02010600030101010101" pitchFamily="2" charset="-122"/>
              </a:rPr>
              <a:t>栈的运算特性是后进先出</a:t>
            </a:r>
            <a:r>
              <a:rPr lang="en-US" altLang="zh-CN" sz="2600" b="1" dirty="0">
                <a:latin typeface="宋体" panose="02010600030101010101" pitchFamily="2" charset="-122"/>
              </a:rPr>
              <a:t>(</a:t>
            </a:r>
            <a:r>
              <a:rPr lang="en-US" altLang="zh-CN" sz="2200" b="1" dirty="0">
                <a:latin typeface="宋体" panose="02010600030101010101" pitchFamily="2" charset="-122"/>
              </a:rPr>
              <a:t>Last In First Out--</a:t>
            </a:r>
            <a:r>
              <a:rPr lang="en-US" altLang="zh-CN" sz="2200" b="1" dirty="0">
                <a:solidFill>
                  <a:srgbClr val="0099FF"/>
                </a:solidFill>
                <a:latin typeface="宋体" panose="02010600030101010101" pitchFamily="2" charset="-122"/>
              </a:rPr>
              <a:t>LIFO</a:t>
            </a:r>
            <a:r>
              <a:rPr lang="en-US" altLang="zh-CN" sz="2600" b="1" dirty="0">
                <a:latin typeface="宋体" panose="02010600030101010101" pitchFamily="2" charset="-122"/>
              </a:rPr>
              <a:t>)</a:t>
            </a:r>
            <a:endParaRPr lang="en-US" altLang="zh-CN" sz="2600" b="1" dirty="0">
              <a:latin typeface="宋体" panose="02010600030101010101" pitchFamily="2" charset="-122"/>
            </a:endParaRPr>
          </a:p>
          <a:p>
            <a:pPr marL="0" lvl="0" indent="0" algn="just" eaLnBrk="1" hangingPunct="1">
              <a:lnSpc>
                <a:spcPct val="90000"/>
              </a:lnSpc>
              <a:buClr>
                <a:schemeClr val="tx2"/>
              </a:buClr>
              <a:buNone/>
            </a:pPr>
            <a:r>
              <a:rPr lang="zh-CN" altLang="en-US" sz="2600" b="1" dirty="0">
                <a:latin typeface="宋体" panose="02010600030101010101" pitchFamily="2" charset="-122"/>
              </a:rPr>
              <a:t>或先进后出</a:t>
            </a:r>
            <a:r>
              <a:rPr lang="en-US" altLang="zh-CN" sz="2600" b="1" dirty="0">
                <a:latin typeface="宋体" panose="02010600030101010101" pitchFamily="2" charset="-122"/>
              </a:rPr>
              <a:t>(</a:t>
            </a:r>
            <a:r>
              <a:rPr lang="en-US" altLang="zh-CN" sz="2200" b="1" dirty="0">
                <a:latin typeface="宋体" panose="02010600030101010101" pitchFamily="2" charset="-122"/>
              </a:rPr>
              <a:t>First In Last Out--</a:t>
            </a:r>
            <a:r>
              <a:rPr lang="en-US" altLang="zh-CN" sz="2200" b="1" dirty="0">
                <a:solidFill>
                  <a:srgbClr val="0099FF"/>
                </a:solidFill>
                <a:latin typeface="宋体" panose="02010600030101010101" pitchFamily="2" charset="-122"/>
              </a:rPr>
              <a:t>FILO</a:t>
            </a:r>
            <a:r>
              <a:rPr lang="en-US" altLang="zh-CN" sz="2600" b="1" dirty="0">
                <a:latin typeface="宋体" panose="02010600030101010101" pitchFamily="2" charset="-122"/>
              </a:rPr>
              <a:t>)</a:t>
            </a:r>
            <a:endParaRPr lang="en-US" altLang="zh-CN" sz="2600" b="1" dirty="0">
              <a:latin typeface="宋体" panose="02010600030101010101" pitchFamily="2" charset="-122"/>
            </a:endParaRPr>
          </a:p>
        </p:txBody>
      </p:sp>
      <p:grpSp>
        <p:nvGrpSpPr>
          <p:cNvPr id="2" name="Group 6"/>
          <p:cNvGrpSpPr/>
          <p:nvPr/>
        </p:nvGrpSpPr>
        <p:grpSpPr>
          <a:xfrm>
            <a:off x="4210050" y="2360613"/>
            <a:ext cx="4324350" cy="4268787"/>
            <a:chOff x="2508" y="1392"/>
            <a:chExt cx="2724" cy="2689"/>
          </a:xfrm>
        </p:grpSpPr>
        <p:sp>
          <p:nvSpPr>
            <p:cNvPr id="6151" name="Text Box 7"/>
            <p:cNvSpPr txBox="1"/>
            <p:nvPr/>
          </p:nvSpPr>
          <p:spPr>
            <a:xfrm>
              <a:off x="3744" y="3360"/>
              <a:ext cx="1488" cy="333"/>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800" dirty="0">
                  <a:ea typeface="楷体_GB2312" pitchFamily="49" charset="-122"/>
                </a:rPr>
                <a:t>k</a:t>
              </a:r>
              <a:r>
                <a:rPr lang="en-US" altLang="zh-CN" sz="2800" baseline="-25000" dirty="0">
                  <a:ea typeface="楷体_GB2312" pitchFamily="49" charset="-122"/>
                </a:rPr>
                <a:t>0</a:t>
              </a:r>
              <a:endParaRPr lang="en-US" altLang="zh-CN" sz="2800" dirty="0">
                <a:ea typeface="楷体_GB2312" pitchFamily="49" charset="-122"/>
              </a:endParaRPr>
            </a:p>
          </p:txBody>
        </p:sp>
        <p:sp>
          <p:nvSpPr>
            <p:cNvPr id="6152" name="Text Box 8"/>
            <p:cNvSpPr txBox="1"/>
            <p:nvPr/>
          </p:nvSpPr>
          <p:spPr>
            <a:xfrm>
              <a:off x="3744" y="3027"/>
              <a:ext cx="1488" cy="333"/>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800" dirty="0">
                  <a:ea typeface="楷体_GB2312" pitchFamily="49" charset="-122"/>
                </a:rPr>
                <a:t>k</a:t>
              </a:r>
              <a:r>
                <a:rPr lang="en-US" altLang="zh-CN" sz="2800" baseline="-25000" dirty="0">
                  <a:ea typeface="楷体_GB2312" pitchFamily="49" charset="-122"/>
                </a:rPr>
                <a:t>1</a:t>
              </a:r>
              <a:endParaRPr lang="en-US" altLang="zh-CN" sz="2800" dirty="0">
                <a:ea typeface="楷体_GB2312" pitchFamily="49" charset="-122"/>
              </a:endParaRPr>
            </a:p>
          </p:txBody>
        </p:sp>
        <p:sp>
          <p:nvSpPr>
            <p:cNvPr id="6153" name="Text Box 9"/>
            <p:cNvSpPr txBox="1"/>
            <p:nvPr/>
          </p:nvSpPr>
          <p:spPr>
            <a:xfrm>
              <a:off x="3744" y="2538"/>
              <a:ext cx="1488" cy="486"/>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4400" dirty="0">
                  <a:ea typeface="楷体_GB2312" pitchFamily="49" charset="-122"/>
                </a:rPr>
                <a:t>...</a:t>
              </a:r>
              <a:endParaRPr lang="en-US" altLang="zh-CN" sz="4400" dirty="0">
                <a:ea typeface="楷体_GB2312" pitchFamily="49" charset="-122"/>
              </a:endParaRPr>
            </a:p>
          </p:txBody>
        </p:sp>
        <p:sp>
          <p:nvSpPr>
            <p:cNvPr id="6154" name="Text Box 10"/>
            <p:cNvSpPr txBox="1"/>
            <p:nvPr/>
          </p:nvSpPr>
          <p:spPr>
            <a:xfrm>
              <a:off x="3744" y="2208"/>
              <a:ext cx="1488" cy="333"/>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800" dirty="0">
                  <a:ea typeface="楷体_GB2312" pitchFamily="49" charset="-122"/>
                </a:rPr>
                <a:t>K</a:t>
              </a:r>
              <a:r>
                <a:rPr lang="en-US" altLang="zh-CN" sz="2800" baseline="-25000" dirty="0">
                  <a:ea typeface="楷体_GB2312" pitchFamily="49" charset="-122"/>
                </a:rPr>
                <a:t>n-1</a:t>
              </a:r>
              <a:endParaRPr lang="en-US" altLang="zh-CN" sz="2800" dirty="0">
                <a:ea typeface="楷体_GB2312" pitchFamily="49" charset="-122"/>
              </a:endParaRPr>
            </a:p>
          </p:txBody>
        </p:sp>
        <p:sp>
          <p:nvSpPr>
            <p:cNvPr id="6155" name="Rectangle 11"/>
            <p:cNvSpPr/>
            <p:nvPr/>
          </p:nvSpPr>
          <p:spPr>
            <a:xfrm>
              <a:off x="2508" y="2208"/>
              <a:ext cx="564"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dirty="0">
                  <a:ea typeface="楷体_GB2312" pitchFamily="49" charset="-122"/>
                </a:rPr>
                <a:t>栈顶</a:t>
              </a:r>
              <a:endParaRPr lang="zh-CN" altLang="en-US" sz="2800" dirty="0">
                <a:ea typeface="楷体_GB2312" pitchFamily="49" charset="-122"/>
              </a:endParaRPr>
            </a:p>
          </p:txBody>
        </p:sp>
        <p:sp>
          <p:nvSpPr>
            <p:cNvPr id="6156" name="Line 12"/>
            <p:cNvSpPr/>
            <p:nvPr/>
          </p:nvSpPr>
          <p:spPr>
            <a:xfrm>
              <a:off x="3120" y="2400"/>
              <a:ext cx="480" cy="0"/>
            </a:xfrm>
            <a:prstGeom prst="line">
              <a:avLst/>
            </a:prstGeom>
            <a:ln w="19050" cap="flat" cmpd="sng">
              <a:solidFill>
                <a:schemeClr val="tx1"/>
              </a:solidFill>
              <a:prstDash val="solid"/>
              <a:headEnd type="none" w="med" len="med"/>
              <a:tailEnd type="triangle" w="med" len="med"/>
            </a:ln>
          </p:spPr>
        </p:sp>
        <p:sp>
          <p:nvSpPr>
            <p:cNvPr id="6157" name="Rectangle 13"/>
            <p:cNvSpPr/>
            <p:nvPr/>
          </p:nvSpPr>
          <p:spPr>
            <a:xfrm>
              <a:off x="2508" y="3369"/>
              <a:ext cx="564"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dirty="0">
                  <a:ea typeface="楷体_GB2312" pitchFamily="49" charset="-122"/>
                </a:rPr>
                <a:t>栈底</a:t>
              </a:r>
              <a:endParaRPr lang="zh-CN" altLang="en-US" sz="2800" dirty="0">
                <a:ea typeface="楷体_GB2312" pitchFamily="49" charset="-122"/>
              </a:endParaRPr>
            </a:p>
          </p:txBody>
        </p:sp>
        <p:sp>
          <p:nvSpPr>
            <p:cNvPr id="6158" name="Line 14"/>
            <p:cNvSpPr/>
            <p:nvPr/>
          </p:nvSpPr>
          <p:spPr>
            <a:xfrm>
              <a:off x="3168" y="3552"/>
              <a:ext cx="432" cy="0"/>
            </a:xfrm>
            <a:prstGeom prst="line">
              <a:avLst/>
            </a:prstGeom>
            <a:ln w="19050" cap="flat" cmpd="sng">
              <a:solidFill>
                <a:schemeClr val="tx1"/>
              </a:solidFill>
              <a:prstDash val="solid"/>
              <a:headEnd type="none" w="med" len="med"/>
              <a:tailEnd type="triangle" w="med" len="med"/>
            </a:ln>
          </p:spPr>
        </p:sp>
        <p:sp>
          <p:nvSpPr>
            <p:cNvPr id="6159" name="Arc 15"/>
            <p:cNvSpPr/>
            <p:nvPr/>
          </p:nvSpPr>
          <p:spPr>
            <a:xfrm>
              <a:off x="3936" y="1776"/>
              <a:ext cx="336" cy="336"/>
            </a:xfrm>
            <a:custGeom>
              <a:avLst/>
              <a:gdLst>
                <a:gd name="txL" fmla="*/ 0 w 21600"/>
                <a:gd name="txT" fmla="*/ 0 h 21600"/>
                <a:gd name="txR" fmla="*/ 21600 w 21600"/>
                <a:gd name="txB" fmla="*/ 21600 h 21600"/>
              </a:gdLst>
              <a:ahLst/>
              <a:cxnLst>
                <a:cxn ang="0">
                  <a:pos x="0" y="0"/>
                </a:cxn>
                <a:cxn ang="0">
                  <a:pos x="0" y="0"/>
                </a:cxn>
                <a:cxn ang="0">
                  <a:pos x="0" y="0"/>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9050" cap="flat" cmpd="sng">
              <a:solidFill>
                <a:schemeClr val="tx1">
                  <a:alpha val="100000"/>
                </a:schemeClr>
              </a:solidFill>
              <a:prstDash val="solid"/>
              <a:round/>
              <a:headEnd type="none" w="med" len="med"/>
              <a:tailEnd type="triangle" w="med" len="med"/>
            </a:ln>
          </p:spPr>
          <p:txBody>
            <a:bodyPr/>
            <a:p>
              <a:endParaRPr lang="zh-CN" altLang="en-US"/>
            </a:p>
          </p:txBody>
        </p:sp>
        <p:sp>
          <p:nvSpPr>
            <p:cNvPr id="6160" name="Arc 16"/>
            <p:cNvSpPr/>
            <p:nvPr/>
          </p:nvSpPr>
          <p:spPr>
            <a:xfrm rot="-5400000">
              <a:off x="4512" y="1776"/>
              <a:ext cx="336" cy="336"/>
            </a:xfrm>
            <a:custGeom>
              <a:avLst/>
              <a:gdLst>
                <a:gd name="txL" fmla="*/ 0 w 21600"/>
                <a:gd name="txT" fmla="*/ 0 h 21600"/>
                <a:gd name="txR" fmla="*/ 21600 w 21600"/>
                <a:gd name="txB" fmla="*/ 21600 h 21600"/>
              </a:gdLst>
              <a:ahLst/>
              <a:cxnLst>
                <a:cxn ang="0">
                  <a:pos x="0" y="0"/>
                </a:cxn>
                <a:cxn ang="0">
                  <a:pos x="0" y="0"/>
                </a:cxn>
                <a:cxn ang="0">
                  <a:pos x="0" y="0"/>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9050" cap="flat" cmpd="sng">
              <a:solidFill>
                <a:schemeClr val="tx1">
                  <a:alpha val="100000"/>
                </a:schemeClr>
              </a:solidFill>
              <a:prstDash val="solid"/>
              <a:round/>
              <a:headEnd type="none" w="med" len="med"/>
              <a:tailEnd type="triangle" w="med" len="med"/>
            </a:ln>
          </p:spPr>
          <p:txBody>
            <a:bodyPr/>
            <a:p>
              <a:endParaRPr lang="zh-CN" altLang="en-US"/>
            </a:p>
          </p:txBody>
        </p:sp>
        <p:sp>
          <p:nvSpPr>
            <p:cNvPr id="6161" name="Text Box 17"/>
            <p:cNvSpPr txBox="1"/>
            <p:nvPr/>
          </p:nvSpPr>
          <p:spPr>
            <a:xfrm>
              <a:off x="3456" y="1392"/>
              <a:ext cx="624"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zh-CN" sz="2800" dirty="0">
                  <a:ea typeface="楷体_GB2312" pitchFamily="49" charset="-122"/>
                </a:rPr>
                <a:t>进</a:t>
              </a:r>
              <a:r>
                <a:rPr lang="zh-CN" altLang="en-US" sz="2800" dirty="0">
                  <a:ea typeface="楷体_GB2312" pitchFamily="49" charset="-122"/>
                </a:rPr>
                <a:t>栈</a:t>
              </a:r>
              <a:endParaRPr lang="zh-CN" altLang="en-US" sz="2800" dirty="0">
                <a:ea typeface="楷体_GB2312" pitchFamily="49" charset="-122"/>
              </a:endParaRPr>
            </a:p>
          </p:txBody>
        </p:sp>
        <p:sp>
          <p:nvSpPr>
            <p:cNvPr id="6162" name="Text Box 18"/>
            <p:cNvSpPr txBox="1"/>
            <p:nvPr/>
          </p:nvSpPr>
          <p:spPr>
            <a:xfrm>
              <a:off x="4560" y="1392"/>
              <a:ext cx="624"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zh-CN" sz="2800" dirty="0">
                  <a:ea typeface="楷体_GB2312" pitchFamily="49" charset="-122"/>
                </a:rPr>
                <a:t>出</a:t>
              </a:r>
              <a:r>
                <a:rPr lang="zh-CN" altLang="en-US" sz="2800" dirty="0">
                  <a:ea typeface="楷体_GB2312" pitchFamily="49" charset="-122"/>
                </a:rPr>
                <a:t>栈</a:t>
              </a:r>
              <a:endParaRPr lang="zh-CN" altLang="en-US" sz="2800" dirty="0">
                <a:ea typeface="楷体_GB2312" pitchFamily="49" charset="-122"/>
              </a:endParaRPr>
            </a:p>
          </p:txBody>
        </p:sp>
        <p:sp>
          <p:nvSpPr>
            <p:cNvPr id="6163" name="Rectangle 19"/>
            <p:cNvSpPr/>
            <p:nvPr/>
          </p:nvSpPr>
          <p:spPr>
            <a:xfrm>
              <a:off x="3984" y="3754"/>
              <a:ext cx="340"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dirty="0">
                  <a:ea typeface="楷体_GB2312" pitchFamily="49" charset="-122"/>
                </a:rPr>
                <a:t>栈</a:t>
              </a:r>
              <a:endParaRPr lang="zh-CN" altLang="en-US" sz="2800" dirty="0">
                <a:ea typeface="楷体_GB2312" pitchFamily="49" charset="-122"/>
              </a:endParaRPr>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51557"/>
                                        </p:tgtEl>
                                        <p:attrNameLst>
                                          <p:attrName>style.visibility</p:attrName>
                                        </p:attrNameLst>
                                      </p:cBhvr>
                                      <p:to>
                                        <p:strVal val="visible"/>
                                      </p:to>
                                    </p:set>
                                    <p:animEffect transition="in" filter="slide(fromTop)">
                                      <p:cBhvr>
                                        <p:cTn id="13" dur="500"/>
                                        <p:tgtEl>
                                          <p:spTgt spid="151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p:cNvSpPr>
          <p:nvPr>
            <p:ph type="title"/>
          </p:nvPr>
        </p:nvSpPr>
        <p:spPr>
          <a:ln/>
        </p:spPr>
        <p:txBody>
          <a:bodyPr vert="horz" wrap="square" lIns="91440" tIns="45720" rIns="91440" bIns="45720" anchor="ctr"/>
          <a:p>
            <a:pPr eaLnBrk="1" hangingPunct="1"/>
            <a:r>
              <a:rPr lang="en-US" altLang="zh-CN" dirty="0"/>
              <a:t>3.3  </a:t>
            </a:r>
            <a:r>
              <a:rPr lang="zh-CN" altLang="en-US" dirty="0"/>
              <a:t>栈与递归的实现</a:t>
            </a:r>
            <a:endParaRPr lang="zh-CN" altLang="en-US" dirty="0"/>
          </a:p>
        </p:txBody>
      </p:sp>
      <p:sp>
        <p:nvSpPr>
          <p:cNvPr id="52227" name="Rectangle 3"/>
          <p:cNvSpPr>
            <a:spLocks noGrp="1"/>
          </p:cNvSpPr>
          <p:nvPr>
            <p:ph idx="1"/>
          </p:nvPr>
        </p:nvSpPr>
        <p:spPr>
          <a:ln/>
        </p:spPr>
        <p:txBody>
          <a:bodyPr vert="horz" wrap="square" lIns="91440" tIns="45720" rIns="91440" bIns="45720" anchor="t"/>
          <a:p>
            <a:pPr eaLnBrk="1" hangingPunct="1"/>
            <a:r>
              <a:rPr lang="zh-CN" altLang="en-US" dirty="0">
                <a:ea typeface="楷体_GB2312" pitchFamily="49" charset="-122"/>
              </a:rPr>
              <a:t>一、函数调用与返回</a:t>
            </a:r>
            <a:endParaRPr lang="zh-CN" altLang="en-US" dirty="0">
              <a:ea typeface="楷体_GB2312" pitchFamily="49" charset="-122"/>
            </a:endParaRPr>
          </a:p>
          <a:p>
            <a:pPr lvl="1" algn="just" eaLnBrk="1" hangingPunct="1"/>
            <a:r>
              <a:rPr lang="zh-CN" altLang="en-US" dirty="0">
                <a:ea typeface="楷体_GB2312" pitchFamily="49" charset="-122"/>
              </a:rPr>
              <a:t>通常，当一个函数调用另一个函数时，在执行被调用函数前系统要预先做三件事情：</a:t>
            </a:r>
            <a:endParaRPr lang="zh-CN" altLang="en-US" dirty="0">
              <a:latin typeface="宋体" panose="02010600030101010101" pitchFamily="2" charset="-122"/>
              <a:ea typeface="楷体_GB2312" pitchFamily="49" charset="-122"/>
            </a:endParaRPr>
          </a:p>
          <a:p>
            <a:pPr lvl="2" algn="just" eaLnBrk="1" hangingPunct="1"/>
            <a:r>
              <a:rPr lang="zh-CN" altLang="en-US" sz="2800" dirty="0">
                <a:ea typeface="楷体_GB2312" pitchFamily="49" charset="-122"/>
              </a:rPr>
              <a:t>将所有的实参和函数返回地址等信息传递给被调用函数；</a:t>
            </a:r>
            <a:endParaRPr lang="zh-CN" altLang="en-US" sz="2800" dirty="0">
              <a:latin typeface="宋体" panose="02010600030101010101" pitchFamily="2" charset="-122"/>
              <a:ea typeface="楷体_GB2312" pitchFamily="49" charset="-122"/>
            </a:endParaRPr>
          </a:p>
          <a:p>
            <a:pPr lvl="2" algn="just" eaLnBrk="1" hangingPunct="1"/>
            <a:r>
              <a:rPr lang="zh-CN" altLang="en-US" sz="2800" dirty="0">
                <a:ea typeface="楷体_GB2312" pitchFamily="49" charset="-122"/>
              </a:rPr>
              <a:t>为被调用函数的局部变量分配存储空间</a:t>
            </a:r>
            <a:endParaRPr lang="zh-CN" altLang="en-US" sz="2800" dirty="0">
              <a:latin typeface="宋体" panose="02010600030101010101" pitchFamily="2" charset="-122"/>
              <a:ea typeface="楷体_GB2312" pitchFamily="49" charset="-122"/>
            </a:endParaRPr>
          </a:p>
          <a:p>
            <a:pPr lvl="2" algn="just" eaLnBrk="1" hangingPunct="1"/>
            <a:r>
              <a:rPr lang="zh-CN" altLang="en-US" sz="2800" dirty="0">
                <a:ea typeface="楷体_GB2312" pitchFamily="49" charset="-122"/>
              </a:rPr>
              <a:t>将控制转移到被调用函数的入口处。</a:t>
            </a:r>
            <a:endParaRPr lang="zh-CN" altLang="en-US" sz="3200" dirty="0">
              <a:ea typeface="楷体_GB2312" pitchFamily="49" charset="-122"/>
            </a:endParaRPr>
          </a:p>
          <a:p>
            <a:pPr lvl="1" eaLnBrk="1" hangingPunct="1"/>
            <a:endParaRPr lang="en-US" altLang="zh-CN" sz="3600" dirty="0">
              <a:ea typeface="楷体_GB2312" pitchFamily="49" charset="-122"/>
            </a:endParaRPr>
          </a:p>
        </p:txBody>
      </p:sp>
    </p:spTree>
  </p:cSld>
  <p:clrMapOvr>
    <a:masterClrMapping/>
  </p:clrMapOvr>
  <p:transition>
    <p:pull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3"/>
          <p:cNvSpPr>
            <a:spLocks noGrp="1"/>
          </p:cNvSpPr>
          <p:nvPr>
            <p:ph idx="1"/>
          </p:nvPr>
        </p:nvSpPr>
        <p:spPr>
          <a:xfrm>
            <a:off x="468313" y="1628775"/>
            <a:ext cx="7772400" cy="4114800"/>
          </a:xfrm>
          <a:ln/>
        </p:spPr>
        <p:txBody>
          <a:bodyPr vert="horz" wrap="square" lIns="91440" tIns="45720" rIns="91440" bIns="45720" anchor="t"/>
          <a:p>
            <a:pPr lvl="1" algn="just" eaLnBrk="1" hangingPunct="1"/>
            <a:r>
              <a:rPr lang="zh-CN" altLang="en-US" b="1" dirty="0">
                <a:ea typeface="楷体_GB2312" pitchFamily="49" charset="-122"/>
              </a:rPr>
              <a:t>而在从被调用函数返回调用函数之前，系统也需要做如下三件事情：</a:t>
            </a:r>
            <a:endParaRPr lang="zh-CN" altLang="en-US" b="1" dirty="0">
              <a:latin typeface="宋体" panose="02010600030101010101" pitchFamily="2" charset="-122"/>
              <a:ea typeface="楷体_GB2312" pitchFamily="49" charset="-122"/>
            </a:endParaRPr>
          </a:p>
          <a:p>
            <a:pPr lvl="2" algn="just" eaLnBrk="1" hangingPunct="1"/>
            <a:r>
              <a:rPr lang="zh-CN" altLang="en-US" sz="2800" b="1" dirty="0">
                <a:ea typeface="楷体_GB2312" pitchFamily="49" charset="-122"/>
              </a:rPr>
              <a:t>保存被调用函数的计算结果；</a:t>
            </a:r>
            <a:endParaRPr lang="zh-CN" altLang="en-US" sz="2800" b="1" dirty="0">
              <a:latin typeface="宋体" panose="02010600030101010101" pitchFamily="2" charset="-122"/>
              <a:ea typeface="楷体_GB2312" pitchFamily="49" charset="-122"/>
            </a:endParaRPr>
          </a:p>
          <a:p>
            <a:pPr lvl="2" algn="just" eaLnBrk="1" hangingPunct="1"/>
            <a:r>
              <a:rPr lang="zh-CN" altLang="en-US" sz="2800" b="1" dirty="0">
                <a:ea typeface="楷体_GB2312" pitchFamily="49" charset="-122"/>
              </a:rPr>
              <a:t>释放为被调用函数局部变量分配的数据空间；</a:t>
            </a:r>
            <a:endParaRPr lang="zh-CN" altLang="en-US" sz="2800" b="1" dirty="0">
              <a:latin typeface="宋体" panose="02010600030101010101" pitchFamily="2" charset="-122"/>
              <a:ea typeface="楷体_GB2312" pitchFamily="49" charset="-122"/>
            </a:endParaRPr>
          </a:p>
          <a:p>
            <a:pPr lvl="2" algn="just" eaLnBrk="1" hangingPunct="1"/>
            <a:r>
              <a:rPr lang="zh-CN" altLang="en-US" sz="2800" b="1" dirty="0">
                <a:ea typeface="楷体_GB2312" pitchFamily="49" charset="-122"/>
              </a:rPr>
              <a:t>按返回地址将控制转移给调用函数。</a:t>
            </a:r>
            <a:endParaRPr lang="zh-CN" altLang="en-US" sz="2800" b="1" dirty="0">
              <a:ea typeface="楷体_GB2312" pitchFamily="49" charset="-122"/>
            </a:endParaRPr>
          </a:p>
          <a:p>
            <a:pPr lvl="1" eaLnBrk="1" hangingPunct="1"/>
            <a:endParaRPr lang="en-US" altLang="zh-CN" b="1" dirty="0">
              <a:ea typeface="楷体_GB2312" pitchFamily="49" charset="-122"/>
            </a:endParaRPr>
          </a:p>
        </p:txBody>
      </p:sp>
    </p:spTree>
  </p:cSld>
  <p:clrMapOvr>
    <a:masterClrMapping/>
  </p:clrMapOvr>
  <p:transition>
    <p:pull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3"/>
          <p:cNvSpPr>
            <a:spLocks noGrp="1"/>
          </p:cNvSpPr>
          <p:nvPr>
            <p:ph idx="1"/>
          </p:nvPr>
        </p:nvSpPr>
        <p:spPr>
          <a:xfrm>
            <a:off x="323850" y="765175"/>
            <a:ext cx="7772400" cy="4114800"/>
          </a:xfrm>
          <a:ln/>
        </p:spPr>
        <p:txBody>
          <a:bodyPr vert="horz" wrap="square" lIns="91440" tIns="45720" rIns="91440" bIns="45720" anchor="t"/>
          <a:p>
            <a:pPr eaLnBrk="1" hangingPunct="1"/>
            <a:r>
              <a:rPr lang="zh-CN" altLang="en-US" dirty="0">
                <a:latin typeface="楷体_GB2312" pitchFamily="49" charset="-122"/>
                <a:ea typeface="楷体_GB2312" pitchFamily="49" charset="-122"/>
              </a:rPr>
              <a:t>二、函数的嵌套调用</a:t>
            </a:r>
            <a:endParaRPr lang="zh-CN" altLang="en-US" sz="3600" dirty="0">
              <a:latin typeface="楷体_GB2312" pitchFamily="49" charset="-122"/>
              <a:ea typeface="楷体_GB2312" pitchFamily="49" charset="-122"/>
            </a:endParaRPr>
          </a:p>
          <a:p>
            <a:pPr lvl="1" algn="just" eaLnBrk="1" hangingPunct="1"/>
            <a:r>
              <a:rPr lang="zh-CN" altLang="en-US" dirty="0">
                <a:latin typeface="楷体_GB2312" pitchFamily="49" charset="-122"/>
                <a:ea typeface="楷体_GB2312" pitchFamily="49" charset="-122"/>
              </a:rPr>
              <a:t>当多个函数构成嵌套调用时，系统按照先调用后返回的原则进行工作。</a:t>
            </a:r>
            <a:endParaRPr lang="zh-CN" altLang="en-US" dirty="0">
              <a:latin typeface="楷体_GB2312" pitchFamily="49" charset="-122"/>
              <a:ea typeface="楷体_GB2312" pitchFamily="49" charset="-122"/>
            </a:endParaRPr>
          </a:p>
          <a:p>
            <a:pPr lvl="1" algn="just" eaLnBrk="1" hangingPunct="1"/>
            <a:r>
              <a:rPr lang="zh-CN" altLang="en-US" dirty="0">
                <a:latin typeface="楷体_GB2312" pitchFamily="49" charset="-122"/>
                <a:ea typeface="楷体_GB2312" pitchFamily="49" charset="-122"/>
              </a:rPr>
              <a:t>这种信息的传递和控制转移符合</a:t>
            </a:r>
            <a:r>
              <a:rPr lang="zh-CN" altLang="en-US" dirty="0">
                <a:solidFill>
                  <a:schemeClr val="accent2"/>
                </a:solidFill>
                <a:latin typeface="楷体_GB2312" pitchFamily="49" charset="-122"/>
                <a:ea typeface="楷体_GB2312" pitchFamily="49" charset="-122"/>
              </a:rPr>
              <a:t>后进先出</a:t>
            </a:r>
            <a:r>
              <a:rPr lang="zh-CN" altLang="en-US" dirty="0">
                <a:latin typeface="楷体_GB2312" pitchFamily="49" charset="-122"/>
                <a:ea typeface="楷体_GB2312" pitchFamily="49" charset="-122"/>
              </a:rPr>
              <a:t>的原则，使用栈来实现是非常自然的。</a:t>
            </a:r>
            <a:endParaRPr lang="zh-CN" altLang="en-US" sz="3200" dirty="0">
              <a:latin typeface="楷体_GB2312" pitchFamily="49" charset="-122"/>
              <a:ea typeface="楷体_GB2312" pitchFamily="49" charset="-122"/>
            </a:endParaRPr>
          </a:p>
          <a:p>
            <a:pPr lvl="1" eaLnBrk="1" hangingPunct="1"/>
            <a:r>
              <a:rPr lang="zh-CN" altLang="en-US" sz="3200" dirty="0">
                <a:latin typeface="楷体_GB2312" pitchFamily="49" charset="-122"/>
                <a:ea typeface="楷体_GB2312" pitchFamily="49" charset="-122"/>
              </a:rPr>
              <a:t>例： </a:t>
            </a:r>
            <a:endParaRPr lang="zh-CN" altLang="en-US" sz="3200" dirty="0">
              <a:latin typeface="楷体_GB2312" pitchFamily="49" charset="-122"/>
              <a:ea typeface="楷体_GB2312" pitchFamily="49" charset="-122"/>
            </a:endParaRPr>
          </a:p>
          <a:p>
            <a:pPr lvl="2" eaLnBrk="1" hangingPunct="1"/>
            <a:r>
              <a:rPr lang="zh-CN" altLang="en-US" sz="2800" dirty="0">
                <a:latin typeface="楷体_GB2312" pitchFamily="49" charset="-122"/>
                <a:ea typeface="楷体_GB2312" pitchFamily="49" charset="-122"/>
              </a:rPr>
              <a:t>设有一个主程序，它调用函数</a:t>
            </a:r>
            <a:r>
              <a:rPr lang="en-US" altLang="zh-CN" sz="2800" dirty="0">
                <a:latin typeface="楷体_GB2312" pitchFamily="49" charset="-122"/>
                <a:ea typeface="楷体_GB2312" pitchFamily="49" charset="-122"/>
              </a:rPr>
              <a:t>a</a:t>
            </a:r>
            <a:r>
              <a:rPr lang="zh-CN" altLang="en-US" sz="2800" dirty="0">
                <a:latin typeface="楷体_GB2312" pitchFamily="49" charset="-122"/>
                <a:ea typeface="楷体_GB2312" pitchFamily="49" charset="-122"/>
              </a:rPr>
              <a:t>，函数</a:t>
            </a:r>
            <a:r>
              <a:rPr lang="en-US" altLang="zh-CN" sz="2800" dirty="0">
                <a:latin typeface="楷体_GB2312" pitchFamily="49" charset="-122"/>
                <a:ea typeface="楷体_GB2312" pitchFamily="49" charset="-122"/>
              </a:rPr>
              <a:t>a</a:t>
            </a:r>
            <a:r>
              <a:rPr lang="zh-CN" altLang="en-US" sz="2800" dirty="0">
                <a:latin typeface="楷体_GB2312" pitchFamily="49" charset="-122"/>
                <a:ea typeface="楷体_GB2312" pitchFamily="49" charset="-122"/>
              </a:rPr>
              <a:t>又调用函数</a:t>
            </a:r>
            <a:r>
              <a:rPr lang="en-US" altLang="zh-CN" sz="2800" dirty="0">
                <a:latin typeface="楷体_GB2312" pitchFamily="49" charset="-122"/>
                <a:ea typeface="楷体_GB2312" pitchFamily="49" charset="-122"/>
              </a:rPr>
              <a:t>b</a:t>
            </a:r>
            <a:r>
              <a:rPr lang="zh-CN" altLang="en-US" sz="2800" dirty="0">
                <a:latin typeface="楷体_GB2312" pitchFamily="49" charset="-122"/>
                <a:ea typeface="楷体_GB2312" pitchFamily="49" charset="-122"/>
              </a:rPr>
              <a:t>，函数</a:t>
            </a:r>
            <a:r>
              <a:rPr lang="en-US" altLang="zh-CN" sz="2800" dirty="0">
                <a:latin typeface="楷体_GB2312" pitchFamily="49" charset="-122"/>
                <a:ea typeface="楷体_GB2312" pitchFamily="49" charset="-122"/>
              </a:rPr>
              <a:t>b</a:t>
            </a:r>
            <a:r>
              <a:rPr lang="zh-CN" altLang="en-US" sz="2800" dirty="0">
                <a:latin typeface="楷体_GB2312" pitchFamily="49" charset="-122"/>
                <a:ea typeface="楷体_GB2312" pitchFamily="49" charset="-122"/>
              </a:rPr>
              <a:t>又调用函数</a:t>
            </a:r>
            <a:r>
              <a:rPr lang="en-US" altLang="zh-CN" sz="2800" dirty="0">
                <a:latin typeface="楷体_GB2312" pitchFamily="49" charset="-122"/>
                <a:ea typeface="楷体_GB2312" pitchFamily="49" charset="-122"/>
              </a:rPr>
              <a:t>c</a:t>
            </a:r>
            <a:r>
              <a:rPr lang="zh-CN" altLang="en-US" sz="2800" dirty="0">
                <a:latin typeface="楷体_GB2312" pitchFamily="49" charset="-122"/>
                <a:ea typeface="楷体_GB2312" pitchFamily="49" charset="-122"/>
              </a:rPr>
              <a:t>，（见下页），其中</a:t>
            </a:r>
            <a:r>
              <a:rPr lang="en-US" altLang="zh-CN" sz="2800" dirty="0">
                <a:latin typeface="楷体_GB2312" pitchFamily="49" charset="-122"/>
                <a:ea typeface="楷体_GB2312" pitchFamily="49" charset="-122"/>
              </a:rPr>
              <a:t>r</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s</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t</a:t>
            </a:r>
            <a:r>
              <a:rPr lang="zh-CN" altLang="en-US" sz="2800" dirty="0">
                <a:latin typeface="楷体_GB2312" pitchFamily="49" charset="-122"/>
                <a:ea typeface="楷体_GB2312" pitchFamily="49" charset="-122"/>
              </a:rPr>
              <a:t>分别表示中断地址，我们可以用一个栈来描述调用情况（见下页）</a:t>
            </a:r>
            <a:endParaRPr lang="zh-CN" altLang="en-US" sz="2800" dirty="0">
              <a:latin typeface="楷体_GB2312" pitchFamily="49" charset="-122"/>
              <a:ea typeface="楷体_GB2312" pitchFamily="49" charset="-122"/>
            </a:endParaRPr>
          </a:p>
        </p:txBody>
      </p:sp>
    </p:spTree>
  </p:cSld>
  <p:clrMapOvr>
    <a:masterClrMapping/>
  </p:clrMapOvr>
  <p:transition>
    <p:pull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3"/>
          <p:cNvGrpSpPr/>
          <p:nvPr/>
        </p:nvGrpSpPr>
        <p:grpSpPr>
          <a:xfrm>
            <a:off x="914400" y="1219200"/>
            <a:ext cx="7543800" cy="4876800"/>
            <a:chOff x="960" y="912"/>
            <a:chExt cx="4532" cy="3024"/>
          </a:xfrm>
        </p:grpSpPr>
        <p:grpSp>
          <p:nvGrpSpPr>
            <p:cNvPr id="55299" name="Group 4"/>
            <p:cNvGrpSpPr/>
            <p:nvPr/>
          </p:nvGrpSpPr>
          <p:grpSpPr>
            <a:xfrm>
              <a:off x="1392" y="1728"/>
              <a:ext cx="1200" cy="480"/>
              <a:chOff x="912" y="1632"/>
              <a:chExt cx="1200" cy="480"/>
            </a:xfrm>
          </p:grpSpPr>
          <p:sp>
            <p:nvSpPr>
              <p:cNvPr id="55352" name="Line 5"/>
              <p:cNvSpPr/>
              <p:nvPr/>
            </p:nvSpPr>
            <p:spPr>
              <a:xfrm>
                <a:off x="2112" y="1632"/>
                <a:ext cx="0" cy="480"/>
              </a:xfrm>
              <a:prstGeom prst="line">
                <a:avLst/>
              </a:prstGeom>
              <a:ln w="28575" cap="flat" cmpd="sng">
                <a:solidFill>
                  <a:schemeClr val="tx1"/>
                </a:solidFill>
                <a:prstDash val="solid"/>
                <a:headEnd type="none" w="med" len="med"/>
                <a:tailEnd type="triangle" w="med" len="med"/>
              </a:ln>
            </p:spPr>
          </p:sp>
          <p:cxnSp>
            <p:nvCxnSpPr>
              <p:cNvPr id="55353" name="AutoShape 6"/>
              <p:cNvCxnSpPr>
                <a:stCxn id="55305" idx="1"/>
                <a:endCxn id="55352" idx="0"/>
              </p:cNvCxnSpPr>
              <p:nvPr/>
            </p:nvCxnSpPr>
            <p:spPr>
              <a:xfrm flipV="1">
                <a:off x="912" y="1632"/>
                <a:ext cx="1200" cy="480"/>
              </a:xfrm>
              <a:prstGeom prst="straightConnector1">
                <a:avLst/>
              </a:prstGeom>
              <a:ln w="28575" cap="flat" cmpd="sng">
                <a:solidFill>
                  <a:schemeClr val="tx1"/>
                </a:solidFill>
                <a:prstDash val="solid"/>
                <a:headEnd type="none" w="med" len="med"/>
                <a:tailEnd type="none" w="med" len="med"/>
              </a:ln>
            </p:spPr>
          </p:cxnSp>
        </p:grpSp>
        <p:grpSp>
          <p:nvGrpSpPr>
            <p:cNvPr id="55300" name="Group 7"/>
            <p:cNvGrpSpPr/>
            <p:nvPr/>
          </p:nvGrpSpPr>
          <p:grpSpPr>
            <a:xfrm>
              <a:off x="2592" y="1728"/>
              <a:ext cx="1248" cy="480"/>
              <a:chOff x="2112" y="1632"/>
              <a:chExt cx="1248" cy="480"/>
            </a:xfrm>
          </p:grpSpPr>
          <p:sp>
            <p:nvSpPr>
              <p:cNvPr id="55350" name="Line 8"/>
              <p:cNvSpPr/>
              <p:nvPr/>
            </p:nvSpPr>
            <p:spPr>
              <a:xfrm>
                <a:off x="3360" y="1632"/>
                <a:ext cx="0" cy="480"/>
              </a:xfrm>
              <a:prstGeom prst="line">
                <a:avLst/>
              </a:prstGeom>
              <a:ln w="28575" cap="flat" cmpd="sng">
                <a:solidFill>
                  <a:schemeClr val="tx1"/>
                </a:solidFill>
                <a:prstDash val="solid"/>
                <a:headEnd type="none" w="med" len="med"/>
                <a:tailEnd type="triangle" w="med" len="med"/>
              </a:ln>
            </p:spPr>
          </p:sp>
          <p:cxnSp>
            <p:nvCxnSpPr>
              <p:cNvPr id="55351" name="AutoShape 9"/>
              <p:cNvCxnSpPr>
                <a:stCxn id="55352" idx="1"/>
                <a:endCxn id="55350" idx="0"/>
              </p:cNvCxnSpPr>
              <p:nvPr/>
            </p:nvCxnSpPr>
            <p:spPr>
              <a:xfrm flipV="1">
                <a:off x="2112" y="1632"/>
                <a:ext cx="1248" cy="480"/>
              </a:xfrm>
              <a:prstGeom prst="straightConnector1">
                <a:avLst/>
              </a:prstGeom>
              <a:ln w="28575" cap="flat" cmpd="sng">
                <a:solidFill>
                  <a:schemeClr val="tx1"/>
                </a:solidFill>
                <a:prstDash val="solid"/>
                <a:headEnd type="none" w="med" len="med"/>
                <a:tailEnd type="none" w="med" len="med"/>
              </a:ln>
            </p:spPr>
          </p:cxnSp>
        </p:grpSp>
        <p:grpSp>
          <p:nvGrpSpPr>
            <p:cNvPr id="55301" name="Group 10"/>
            <p:cNvGrpSpPr/>
            <p:nvPr/>
          </p:nvGrpSpPr>
          <p:grpSpPr>
            <a:xfrm>
              <a:off x="3840" y="1872"/>
              <a:ext cx="1296" cy="1104"/>
              <a:chOff x="3360" y="1776"/>
              <a:chExt cx="1296" cy="1104"/>
            </a:xfrm>
          </p:grpSpPr>
          <p:sp>
            <p:nvSpPr>
              <p:cNvPr id="55347" name="Line 11"/>
              <p:cNvSpPr/>
              <p:nvPr/>
            </p:nvSpPr>
            <p:spPr>
              <a:xfrm>
                <a:off x="4656" y="1776"/>
                <a:ext cx="0" cy="1104"/>
              </a:xfrm>
              <a:prstGeom prst="line">
                <a:avLst/>
              </a:prstGeom>
              <a:ln w="28575" cap="flat" cmpd="sng">
                <a:solidFill>
                  <a:schemeClr val="tx1"/>
                </a:solidFill>
                <a:prstDash val="solid"/>
                <a:headEnd type="none" w="med" len="med"/>
                <a:tailEnd type="triangle" w="med" len="med"/>
              </a:ln>
            </p:spPr>
          </p:sp>
          <p:cxnSp>
            <p:nvCxnSpPr>
              <p:cNvPr id="55348" name="AutoShape 12"/>
              <p:cNvCxnSpPr>
                <a:stCxn id="55350" idx="1"/>
                <a:endCxn id="55347" idx="0"/>
              </p:cNvCxnSpPr>
              <p:nvPr/>
            </p:nvCxnSpPr>
            <p:spPr>
              <a:xfrm flipV="1">
                <a:off x="3360" y="1776"/>
                <a:ext cx="1296" cy="336"/>
              </a:xfrm>
              <a:prstGeom prst="straightConnector1">
                <a:avLst/>
              </a:prstGeom>
              <a:ln w="28575" cap="flat" cmpd="sng">
                <a:solidFill>
                  <a:schemeClr val="tx1"/>
                </a:solidFill>
                <a:prstDash val="solid"/>
                <a:headEnd type="none" w="med" len="med"/>
                <a:tailEnd type="none" w="med" len="med"/>
              </a:ln>
            </p:spPr>
          </p:cxnSp>
          <p:cxnSp>
            <p:nvCxnSpPr>
              <p:cNvPr id="55349" name="AutoShape 13"/>
              <p:cNvCxnSpPr>
                <a:stCxn id="55347" idx="1"/>
                <a:endCxn id="55345" idx="0"/>
              </p:cNvCxnSpPr>
              <p:nvPr/>
            </p:nvCxnSpPr>
            <p:spPr>
              <a:xfrm flipH="1" flipV="1">
                <a:off x="3360" y="2544"/>
                <a:ext cx="1296" cy="336"/>
              </a:xfrm>
              <a:prstGeom prst="straightConnector1">
                <a:avLst/>
              </a:prstGeom>
              <a:ln w="28575" cap="flat" cmpd="sng">
                <a:solidFill>
                  <a:schemeClr val="tx1"/>
                </a:solidFill>
                <a:prstDash val="solid"/>
                <a:headEnd type="none" w="med" len="med"/>
                <a:tailEnd type="none" w="med" len="med"/>
              </a:ln>
            </p:spPr>
          </p:cxnSp>
        </p:grpSp>
        <p:grpSp>
          <p:nvGrpSpPr>
            <p:cNvPr id="55302" name="Group 14"/>
            <p:cNvGrpSpPr/>
            <p:nvPr/>
          </p:nvGrpSpPr>
          <p:grpSpPr>
            <a:xfrm>
              <a:off x="2592" y="2640"/>
              <a:ext cx="1248" cy="480"/>
              <a:chOff x="2112" y="2544"/>
              <a:chExt cx="1248" cy="480"/>
            </a:xfrm>
          </p:grpSpPr>
          <p:sp>
            <p:nvSpPr>
              <p:cNvPr id="55345" name="Line 15"/>
              <p:cNvSpPr/>
              <p:nvPr/>
            </p:nvSpPr>
            <p:spPr>
              <a:xfrm>
                <a:off x="3360" y="2544"/>
                <a:ext cx="0" cy="480"/>
              </a:xfrm>
              <a:prstGeom prst="line">
                <a:avLst/>
              </a:prstGeom>
              <a:ln w="28575" cap="flat" cmpd="sng">
                <a:solidFill>
                  <a:schemeClr val="tx1"/>
                </a:solidFill>
                <a:prstDash val="solid"/>
                <a:headEnd type="none" w="med" len="med"/>
                <a:tailEnd type="triangle" w="med" len="med"/>
              </a:ln>
            </p:spPr>
          </p:sp>
          <p:cxnSp>
            <p:nvCxnSpPr>
              <p:cNvPr id="55346" name="AutoShape 16"/>
              <p:cNvCxnSpPr>
                <a:stCxn id="55345" idx="1"/>
                <a:endCxn id="55343" idx="0"/>
              </p:cNvCxnSpPr>
              <p:nvPr/>
            </p:nvCxnSpPr>
            <p:spPr>
              <a:xfrm flipH="1" flipV="1">
                <a:off x="2112" y="2544"/>
                <a:ext cx="1248" cy="480"/>
              </a:xfrm>
              <a:prstGeom prst="straightConnector1">
                <a:avLst/>
              </a:prstGeom>
              <a:ln w="28575" cap="flat" cmpd="sng">
                <a:solidFill>
                  <a:schemeClr val="tx1"/>
                </a:solidFill>
                <a:prstDash val="solid"/>
                <a:headEnd type="none" w="med" len="med"/>
                <a:tailEnd type="none" w="med" len="med"/>
              </a:ln>
            </p:spPr>
          </p:cxnSp>
        </p:grpSp>
        <p:grpSp>
          <p:nvGrpSpPr>
            <p:cNvPr id="55303" name="Group 17"/>
            <p:cNvGrpSpPr/>
            <p:nvPr/>
          </p:nvGrpSpPr>
          <p:grpSpPr>
            <a:xfrm>
              <a:off x="1392" y="2640"/>
              <a:ext cx="1200" cy="480"/>
              <a:chOff x="912" y="2544"/>
              <a:chExt cx="1200" cy="480"/>
            </a:xfrm>
          </p:grpSpPr>
          <p:sp>
            <p:nvSpPr>
              <p:cNvPr id="55343" name="Line 18"/>
              <p:cNvSpPr/>
              <p:nvPr/>
            </p:nvSpPr>
            <p:spPr>
              <a:xfrm>
                <a:off x="2112" y="2544"/>
                <a:ext cx="0" cy="480"/>
              </a:xfrm>
              <a:prstGeom prst="line">
                <a:avLst/>
              </a:prstGeom>
              <a:ln w="28575" cap="flat" cmpd="sng">
                <a:solidFill>
                  <a:schemeClr val="tx1"/>
                </a:solidFill>
                <a:prstDash val="solid"/>
                <a:headEnd type="none" w="med" len="med"/>
                <a:tailEnd type="triangle" w="med" len="med"/>
              </a:ln>
            </p:spPr>
          </p:sp>
          <p:cxnSp>
            <p:nvCxnSpPr>
              <p:cNvPr id="55344" name="AutoShape 19"/>
              <p:cNvCxnSpPr>
                <a:stCxn id="55343" idx="1"/>
                <a:endCxn id="55331" idx="0"/>
              </p:cNvCxnSpPr>
              <p:nvPr/>
            </p:nvCxnSpPr>
            <p:spPr>
              <a:xfrm flipH="1" flipV="1">
                <a:off x="912" y="2544"/>
                <a:ext cx="1200" cy="480"/>
              </a:xfrm>
              <a:prstGeom prst="straightConnector1">
                <a:avLst/>
              </a:prstGeom>
              <a:ln w="28575" cap="flat" cmpd="sng">
                <a:solidFill>
                  <a:schemeClr val="tx1"/>
                </a:solidFill>
                <a:prstDash val="solid"/>
                <a:headEnd type="none" w="med" len="med"/>
                <a:tailEnd type="none" w="med" len="med"/>
              </a:ln>
            </p:spPr>
          </p:cxnSp>
        </p:grpSp>
        <p:sp>
          <p:nvSpPr>
            <p:cNvPr id="55304" name="Text Box 20"/>
            <p:cNvSpPr txBox="1"/>
            <p:nvPr/>
          </p:nvSpPr>
          <p:spPr>
            <a:xfrm>
              <a:off x="1104" y="1920"/>
              <a:ext cx="192" cy="24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solidFill>
                    <a:schemeClr val="hlink"/>
                  </a:solidFill>
                  <a:latin typeface="Arial Narrow" panose="020B0506020202030204" pitchFamily="34" charset="0"/>
                </a:rPr>
                <a:t>r</a:t>
              </a:r>
              <a:endParaRPr lang="en-US" altLang="zh-CN" sz="2000" b="1" dirty="0">
                <a:solidFill>
                  <a:schemeClr val="hlink"/>
                </a:solidFill>
                <a:latin typeface="Arial Narrow" panose="020B0506020202030204" pitchFamily="34" charset="0"/>
              </a:endParaRPr>
            </a:p>
          </p:txBody>
        </p:sp>
        <p:sp>
          <p:nvSpPr>
            <p:cNvPr id="55305" name="Line 21"/>
            <p:cNvSpPr/>
            <p:nvPr/>
          </p:nvSpPr>
          <p:spPr>
            <a:xfrm>
              <a:off x="1392" y="1728"/>
              <a:ext cx="0" cy="480"/>
            </a:xfrm>
            <a:prstGeom prst="line">
              <a:avLst/>
            </a:prstGeom>
            <a:ln w="28575" cap="flat" cmpd="sng">
              <a:solidFill>
                <a:srgbClr val="FF0066"/>
              </a:solidFill>
              <a:prstDash val="solid"/>
              <a:headEnd type="none" w="med" len="med"/>
              <a:tailEnd type="triangle" w="med" len="med"/>
            </a:ln>
          </p:spPr>
        </p:sp>
        <p:sp>
          <p:nvSpPr>
            <p:cNvPr id="55306" name="Text Box 22"/>
            <p:cNvSpPr txBox="1"/>
            <p:nvPr/>
          </p:nvSpPr>
          <p:spPr>
            <a:xfrm>
              <a:off x="1444" y="1487"/>
              <a:ext cx="294" cy="675"/>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000" b="1" dirty="0">
                  <a:latin typeface="Arial Narrow" panose="020B0506020202030204" pitchFamily="34" charset="0"/>
                </a:rPr>
                <a:t>主程序</a:t>
              </a:r>
              <a:endParaRPr lang="zh-CN" altLang="en-US" sz="2000" b="1" dirty="0">
                <a:latin typeface="Arial Narrow" panose="020B0506020202030204" pitchFamily="34" charset="0"/>
              </a:endParaRPr>
            </a:p>
          </p:txBody>
        </p:sp>
        <p:grpSp>
          <p:nvGrpSpPr>
            <p:cNvPr id="55307" name="Group 23"/>
            <p:cNvGrpSpPr/>
            <p:nvPr/>
          </p:nvGrpSpPr>
          <p:grpSpPr>
            <a:xfrm>
              <a:off x="3504" y="3216"/>
              <a:ext cx="288" cy="720"/>
              <a:chOff x="3504" y="3216"/>
              <a:chExt cx="288" cy="720"/>
            </a:xfrm>
          </p:grpSpPr>
          <p:sp>
            <p:nvSpPr>
              <p:cNvPr id="55339" name="Rectangle 24"/>
              <p:cNvSpPr/>
              <p:nvPr/>
            </p:nvSpPr>
            <p:spPr>
              <a:xfrm>
                <a:off x="3504" y="3552"/>
                <a:ext cx="288" cy="192"/>
              </a:xfrm>
              <a:prstGeom prst="rect">
                <a:avLst/>
              </a:prstGeom>
              <a:solidFill>
                <a:srgbClr val="FF9933"/>
              </a:solidFill>
              <a:ln w="19050" cap="flat" cmpd="sng">
                <a:solidFill>
                  <a:srgbClr val="FF0066"/>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latin typeface="Arial Narrow" panose="020B0506020202030204" pitchFamily="34" charset="0"/>
                  </a:rPr>
                  <a:t>s</a:t>
                </a:r>
                <a:endParaRPr lang="en-US" altLang="zh-CN" sz="2000" b="1" dirty="0">
                  <a:latin typeface="Arial Narrow" panose="020B0506020202030204" pitchFamily="34" charset="0"/>
                </a:endParaRPr>
              </a:p>
            </p:txBody>
          </p:sp>
          <p:sp>
            <p:nvSpPr>
              <p:cNvPr id="55340" name="Line 25"/>
              <p:cNvSpPr/>
              <p:nvPr/>
            </p:nvSpPr>
            <p:spPr>
              <a:xfrm flipV="1">
                <a:off x="3792" y="3216"/>
                <a:ext cx="0" cy="720"/>
              </a:xfrm>
              <a:prstGeom prst="line">
                <a:avLst/>
              </a:prstGeom>
              <a:ln w="19050" cap="flat" cmpd="sng">
                <a:solidFill>
                  <a:srgbClr val="FF0066"/>
                </a:solidFill>
                <a:prstDash val="solid"/>
                <a:headEnd type="none" w="med" len="med"/>
                <a:tailEnd type="none" w="med" len="med"/>
              </a:ln>
            </p:spPr>
          </p:sp>
          <p:sp>
            <p:nvSpPr>
              <p:cNvPr id="55341" name="Line 26"/>
              <p:cNvSpPr/>
              <p:nvPr/>
            </p:nvSpPr>
            <p:spPr>
              <a:xfrm flipV="1">
                <a:off x="3504" y="3216"/>
                <a:ext cx="0" cy="720"/>
              </a:xfrm>
              <a:prstGeom prst="line">
                <a:avLst/>
              </a:prstGeom>
              <a:ln w="19050" cap="flat" cmpd="sng">
                <a:solidFill>
                  <a:srgbClr val="FF0066"/>
                </a:solidFill>
                <a:prstDash val="solid"/>
                <a:headEnd type="none" w="med" len="med"/>
                <a:tailEnd type="none" w="med" len="med"/>
              </a:ln>
            </p:spPr>
          </p:sp>
          <p:sp>
            <p:nvSpPr>
              <p:cNvPr id="55342" name="Rectangle 27"/>
              <p:cNvSpPr/>
              <p:nvPr/>
            </p:nvSpPr>
            <p:spPr>
              <a:xfrm>
                <a:off x="3504" y="3744"/>
                <a:ext cx="288" cy="192"/>
              </a:xfrm>
              <a:prstGeom prst="rect">
                <a:avLst/>
              </a:prstGeom>
              <a:solidFill>
                <a:schemeClr val="accent1"/>
              </a:solidFill>
              <a:ln w="19050" cap="flat" cmpd="sng">
                <a:solidFill>
                  <a:srgbClr val="FF0066"/>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latin typeface="Arial Narrow" panose="020B0506020202030204" pitchFamily="34" charset="0"/>
                  </a:rPr>
                  <a:t>r</a:t>
                </a:r>
                <a:endParaRPr lang="en-US" altLang="zh-CN" sz="2000" b="1" dirty="0">
                  <a:latin typeface="Arial Narrow" panose="020B0506020202030204" pitchFamily="34" charset="0"/>
                </a:endParaRPr>
              </a:p>
            </p:txBody>
          </p:sp>
        </p:grpSp>
        <p:grpSp>
          <p:nvGrpSpPr>
            <p:cNvPr id="55308" name="Group 28"/>
            <p:cNvGrpSpPr/>
            <p:nvPr/>
          </p:nvGrpSpPr>
          <p:grpSpPr>
            <a:xfrm>
              <a:off x="2208" y="3168"/>
              <a:ext cx="288" cy="720"/>
              <a:chOff x="3744" y="2544"/>
              <a:chExt cx="288" cy="720"/>
            </a:xfrm>
          </p:grpSpPr>
          <p:sp>
            <p:nvSpPr>
              <p:cNvPr id="55336" name="Line 29"/>
              <p:cNvSpPr/>
              <p:nvPr/>
            </p:nvSpPr>
            <p:spPr>
              <a:xfrm flipV="1">
                <a:off x="3744" y="2544"/>
                <a:ext cx="0" cy="720"/>
              </a:xfrm>
              <a:prstGeom prst="line">
                <a:avLst/>
              </a:prstGeom>
              <a:ln w="19050" cap="flat" cmpd="sng">
                <a:solidFill>
                  <a:srgbClr val="FF0066"/>
                </a:solidFill>
                <a:prstDash val="solid"/>
                <a:headEnd type="none" w="med" len="med"/>
                <a:tailEnd type="none" w="med" len="med"/>
              </a:ln>
            </p:spPr>
          </p:sp>
          <p:sp>
            <p:nvSpPr>
              <p:cNvPr id="55337" name="Line 30"/>
              <p:cNvSpPr/>
              <p:nvPr/>
            </p:nvSpPr>
            <p:spPr>
              <a:xfrm flipV="1">
                <a:off x="4032" y="2544"/>
                <a:ext cx="0" cy="720"/>
              </a:xfrm>
              <a:prstGeom prst="line">
                <a:avLst/>
              </a:prstGeom>
              <a:ln w="19050" cap="flat" cmpd="sng">
                <a:solidFill>
                  <a:srgbClr val="FF0066"/>
                </a:solidFill>
                <a:prstDash val="solid"/>
                <a:headEnd type="none" w="med" len="med"/>
                <a:tailEnd type="none" w="med" len="med"/>
              </a:ln>
            </p:spPr>
          </p:sp>
          <p:sp>
            <p:nvSpPr>
              <p:cNvPr id="55338" name="Rectangle 31"/>
              <p:cNvSpPr/>
              <p:nvPr/>
            </p:nvSpPr>
            <p:spPr>
              <a:xfrm>
                <a:off x="3744" y="3072"/>
                <a:ext cx="288" cy="192"/>
              </a:xfrm>
              <a:prstGeom prst="rect">
                <a:avLst/>
              </a:prstGeom>
              <a:solidFill>
                <a:schemeClr val="accent1"/>
              </a:solidFill>
              <a:ln w="19050" cap="flat" cmpd="sng">
                <a:solidFill>
                  <a:srgbClr val="FF0066"/>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latin typeface="Arial Narrow" panose="020B0506020202030204" pitchFamily="34" charset="0"/>
                  </a:rPr>
                  <a:t>r</a:t>
                </a:r>
                <a:endParaRPr lang="en-US" altLang="zh-CN" sz="2000" b="1" dirty="0">
                  <a:latin typeface="Arial Narrow" panose="020B0506020202030204" pitchFamily="34" charset="0"/>
                </a:endParaRPr>
              </a:p>
            </p:txBody>
          </p:sp>
        </p:grpSp>
        <p:grpSp>
          <p:nvGrpSpPr>
            <p:cNvPr id="55309" name="Group 32"/>
            <p:cNvGrpSpPr/>
            <p:nvPr/>
          </p:nvGrpSpPr>
          <p:grpSpPr>
            <a:xfrm>
              <a:off x="960" y="2640"/>
              <a:ext cx="432" cy="720"/>
              <a:chOff x="960" y="2640"/>
              <a:chExt cx="432" cy="720"/>
            </a:xfrm>
          </p:grpSpPr>
          <p:sp>
            <p:nvSpPr>
              <p:cNvPr id="55331" name="Line 33"/>
              <p:cNvSpPr/>
              <p:nvPr/>
            </p:nvSpPr>
            <p:spPr>
              <a:xfrm>
                <a:off x="1392" y="2640"/>
                <a:ext cx="0" cy="480"/>
              </a:xfrm>
              <a:prstGeom prst="line">
                <a:avLst/>
              </a:prstGeom>
              <a:ln w="28575" cap="flat" cmpd="sng">
                <a:solidFill>
                  <a:srgbClr val="FF0066"/>
                </a:solidFill>
                <a:prstDash val="solid"/>
                <a:headEnd type="none" w="med" len="med"/>
                <a:tailEnd type="triangle" w="med" len="med"/>
              </a:ln>
            </p:spPr>
          </p:sp>
          <p:grpSp>
            <p:nvGrpSpPr>
              <p:cNvPr id="55332" name="Group 34"/>
              <p:cNvGrpSpPr/>
              <p:nvPr/>
            </p:nvGrpSpPr>
            <p:grpSpPr>
              <a:xfrm>
                <a:off x="960" y="2640"/>
                <a:ext cx="288" cy="720"/>
                <a:chOff x="2784" y="3408"/>
                <a:chExt cx="288" cy="720"/>
              </a:xfrm>
            </p:grpSpPr>
            <p:sp>
              <p:nvSpPr>
                <p:cNvPr id="55333" name="Line 35"/>
                <p:cNvSpPr/>
                <p:nvPr/>
              </p:nvSpPr>
              <p:spPr>
                <a:xfrm flipV="1">
                  <a:off x="2784" y="3408"/>
                  <a:ext cx="0" cy="720"/>
                </a:xfrm>
                <a:prstGeom prst="line">
                  <a:avLst/>
                </a:prstGeom>
                <a:ln w="28575" cap="flat" cmpd="sng">
                  <a:solidFill>
                    <a:srgbClr val="FF0066"/>
                  </a:solidFill>
                  <a:prstDash val="solid"/>
                  <a:headEnd type="none" w="med" len="med"/>
                  <a:tailEnd type="none" w="med" len="med"/>
                </a:ln>
              </p:spPr>
            </p:sp>
            <p:sp>
              <p:nvSpPr>
                <p:cNvPr id="55334" name="Line 36"/>
                <p:cNvSpPr/>
                <p:nvPr/>
              </p:nvSpPr>
              <p:spPr>
                <a:xfrm flipV="1">
                  <a:off x="3072" y="3408"/>
                  <a:ext cx="0" cy="720"/>
                </a:xfrm>
                <a:prstGeom prst="line">
                  <a:avLst/>
                </a:prstGeom>
                <a:ln w="28575" cap="flat" cmpd="sng">
                  <a:solidFill>
                    <a:srgbClr val="FF0066"/>
                  </a:solidFill>
                  <a:prstDash val="solid"/>
                  <a:headEnd type="none" w="med" len="med"/>
                  <a:tailEnd type="none" w="med" len="med"/>
                </a:ln>
              </p:spPr>
            </p:sp>
            <p:cxnSp>
              <p:nvCxnSpPr>
                <p:cNvPr id="55335" name="AutoShape 37"/>
                <p:cNvCxnSpPr>
                  <a:stCxn id="55333" idx="0"/>
                  <a:endCxn id="55334" idx="0"/>
                </p:cNvCxnSpPr>
                <p:nvPr/>
              </p:nvCxnSpPr>
              <p:spPr>
                <a:xfrm>
                  <a:off x="2784" y="4128"/>
                  <a:ext cx="288" cy="0"/>
                </a:xfrm>
                <a:prstGeom prst="straightConnector1">
                  <a:avLst/>
                </a:prstGeom>
                <a:ln w="28575" cap="flat" cmpd="sng">
                  <a:solidFill>
                    <a:srgbClr val="FF0066"/>
                  </a:solidFill>
                  <a:prstDash val="solid"/>
                  <a:headEnd type="none" w="med" len="med"/>
                  <a:tailEnd type="none" w="med" len="med"/>
                </a:ln>
              </p:spPr>
            </p:cxnSp>
          </p:grpSp>
        </p:grpSp>
        <p:grpSp>
          <p:nvGrpSpPr>
            <p:cNvPr id="55310" name="Group 38"/>
            <p:cNvGrpSpPr/>
            <p:nvPr/>
          </p:nvGrpSpPr>
          <p:grpSpPr>
            <a:xfrm>
              <a:off x="2208" y="960"/>
              <a:ext cx="694" cy="1304"/>
              <a:chOff x="2208" y="960"/>
              <a:chExt cx="694" cy="1304"/>
            </a:xfrm>
          </p:grpSpPr>
          <p:grpSp>
            <p:nvGrpSpPr>
              <p:cNvPr id="55325" name="Group 39"/>
              <p:cNvGrpSpPr/>
              <p:nvPr/>
            </p:nvGrpSpPr>
            <p:grpSpPr>
              <a:xfrm>
                <a:off x="2256" y="960"/>
                <a:ext cx="288" cy="720"/>
                <a:chOff x="912" y="2976"/>
                <a:chExt cx="288" cy="720"/>
              </a:xfrm>
            </p:grpSpPr>
            <p:sp>
              <p:nvSpPr>
                <p:cNvPr id="55328" name="Rectangle 40"/>
                <p:cNvSpPr/>
                <p:nvPr/>
              </p:nvSpPr>
              <p:spPr>
                <a:xfrm>
                  <a:off x="912" y="3504"/>
                  <a:ext cx="288" cy="192"/>
                </a:xfrm>
                <a:prstGeom prst="rect">
                  <a:avLst/>
                </a:prstGeom>
                <a:solidFill>
                  <a:schemeClr val="accent1"/>
                </a:solidFill>
                <a:ln w="19050" cap="flat" cmpd="sng">
                  <a:solidFill>
                    <a:srgbClr val="FF0066"/>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latin typeface="Arial Narrow" panose="020B0506020202030204" pitchFamily="34" charset="0"/>
                    </a:rPr>
                    <a:t>r</a:t>
                  </a:r>
                  <a:endParaRPr lang="en-US" altLang="zh-CN" sz="2000" b="1" dirty="0">
                    <a:latin typeface="Arial Narrow" panose="020B0506020202030204" pitchFamily="34" charset="0"/>
                  </a:endParaRPr>
                </a:p>
              </p:txBody>
            </p:sp>
            <p:sp>
              <p:nvSpPr>
                <p:cNvPr id="55329" name="Line 41"/>
                <p:cNvSpPr/>
                <p:nvPr/>
              </p:nvSpPr>
              <p:spPr>
                <a:xfrm flipV="1">
                  <a:off x="1200" y="2976"/>
                  <a:ext cx="0" cy="720"/>
                </a:xfrm>
                <a:prstGeom prst="line">
                  <a:avLst/>
                </a:prstGeom>
                <a:ln w="19050" cap="flat" cmpd="sng">
                  <a:solidFill>
                    <a:srgbClr val="FF0066"/>
                  </a:solidFill>
                  <a:prstDash val="solid"/>
                  <a:headEnd type="none" w="med" len="med"/>
                  <a:tailEnd type="none" w="med" len="med"/>
                </a:ln>
              </p:spPr>
            </p:sp>
            <p:sp>
              <p:nvSpPr>
                <p:cNvPr id="55330" name="Line 42"/>
                <p:cNvSpPr/>
                <p:nvPr/>
              </p:nvSpPr>
              <p:spPr>
                <a:xfrm flipV="1">
                  <a:off x="912" y="2976"/>
                  <a:ext cx="0" cy="720"/>
                </a:xfrm>
                <a:prstGeom prst="line">
                  <a:avLst/>
                </a:prstGeom>
                <a:ln w="19050" cap="flat" cmpd="sng">
                  <a:solidFill>
                    <a:srgbClr val="FF0066"/>
                  </a:solidFill>
                  <a:prstDash val="solid"/>
                  <a:headEnd type="none" w="med" len="med"/>
                  <a:tailEnd type="none" w="med" len="med"/>
                </a:ln>
              </p:spPr>
            </p:sp>
          </p:grpSp>
          <p:sp>
            <p:nvSpPr>
              <p:cNvPr id="55326" name="Text Box 43" descr="花岗岩"/>
              <p:cNvSpPr txBox="1"/>
              <p:nvPr/>
            </p:nvSpPr>
            <p:spPr>
              <a:xfrm>
                <a:off x="2208" y="2017"/>
                <a:ext cx="336" cy="24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solidFill>
                      <a:schemeClr val="hlink"/>
                    </a:solidFill>
                    <a:latin typeface="Arial Narrow" panose="020B0506020202030204" pitchFamily="34" charset="0"/>
                  </a:rPr>
                  <a:t>s</a:t>
                </a:r>
                <a:endParaRPr lang="en-US" altLang="zh-CN" sz="2000" b="1" dirty="0">
                  <a:solidFill>
                    <a:schemeClr val="hlink"/>
                  </a:solidFill>
                  <a:latin typeface="Arial Narrow" panose="020B0506020202030204" pitchFamily="34" charset="0"/>
                </a:endParaRPr>
              </a:p>
            </p:txBody>
          </p:sp>
          <p:sp>
            <p:nvSpPr>
              <p:cNvPr id="55327" name="Text Box 44" descr="花岗岩"/>
              <p:cNvSpPr txBox="1"/>
              <p:nvPr/>
            </p:nvSpPr>
            <p:spPr>
              <a:xfrm>
                <a:off x="2626" y="963"/>
                <a:ext cx="276" cy="861"/>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zh-CN" altLang="en-US" sz="1800" b="1" dirty="0">
                    <a:latin typeface="Arial Narrow" panose="020B0506020202030204" pitchFamily="34" charset="0"/>
                  </a:rPr>
                  <a:t>函数</a:t>
                </a:r>
                <a:r>
                  <a:rPr lang="en-US" altLang="zh-CN" sz="1800" b="1" dirty="0">
                    <a:latin typeface="Arial Narrow" panose="020B0506020202030204" pitchFamily="34" charset="0"/>
                  </a:rPr>
                  <a:t>1</a:t>
                </a:r>
                <a:endParaRPr lang="en-US" altLang="zh-CN" sz="1800" b="1" dirty="0">
                  <a:latin typeface="Arial Narrow" panose="020B0506020202030204" pitchFamily="34" charset="0"/>
                </a:endParaRPr>
              </a:p>
            </p:txBody>
          </p:sp>
        </p:grpSp>
        <p:grpSp>
          <p:nvGrpSpPr>
            <p:cNvPr id="55311" name="Group 45"/>
            <p:cNvGrpSpPr/>
            <p:nvPr/>
          </p:nvGrpSpPr>
          <p:grpSpPr>
            <a:xfrm>
              <a:off x="3504" y="912"/>
              <a:ext cx="692" cy="1351"/>
              <a:chOff x="3504" y="912"/>
              <a:chExt cx="692" cy="1351"/>
            </a:xfrm>
          </p:grpSpPr>
          <p:sp>
            <p:nvSpPr>
              <p:cNvPr id="55319" name="Rectangle 46"/>
              <p:cNvSpPr/>
              <p:nvPr/>
            </p:nvSpPr>
            <p:spPr>
              <a:xfrm>
                <a:off x="3504" y="1488"/>
                <a:ext cx="288" cy="192"/>
              </a:xfrm>
              <a:prstGeom prst="rect">
                <a:avLst/>
              </a:prstGeom>
              <a:solidFill>
                <a:schemeClr val="accent1"/>
              </a:solidFill>
              <a:ln w="19050" cap="flat" cmpd="sng">
                <a:solidFill>
                  <a:srgbClr val="FF0066"/>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latin typeface="Arial Narrow" panose="020B0506020202030204" pitchFamily="34" charset="0"/>
                  </a:rPr>
                  <a:t>r</a:t>
                </a:r>
                <a:endParaRPr lang="en-US" altLang="zh-CN" sz="2000" b="1" dirty="0">
                  <a:latin typeface="Arial Narrow" panose="020B0506020202030204" pitchFamily="34" charset="0"/>
                </a:endParaRPr>
              </a:p>
            </p:txBody>
          </p:sp>
          <p:sp>
            <p:nvSpPr>
              <p:cNvPr id="55320" name="Rectangle 47"/>
              <p:cNvSpPr/>
              <p:nvPr/>
            </p:nvSpPr>
            <p:spPr>
              <a:xfrm>
                <a:off x="3504" y="1296"/>
                <a:ext cx="288" cy="192"/>
              </a:xfrm>
              <a:prstGeom prst="rect">
                <a:avLst/>
              </a:prstGeom>
              <a:solidFill>
                <a:srgbClr val="FF9933"/>
              </a:solidFill>
              <a:ln w="19050" cap="flat" cmpd="sng">
                <a:solidFill>
                  <a:srgbClr val="FF0066"/>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latin typeface="Arial Narrow" panose="020B0506020202030204" pitchFamily="34" charset="0"/>
                  </a:rPr>
                  <a:t>s</a:t>
                </a:r>
                <a:endParaRPr lang="en-US" altLang="zh-CN" sz="2000" b="1" dirty="0">
                  <a:latin typeface="Arial Narrow" panose="020B0506020202030204" pitchFamily="34" charset="0"/>
                </a:endParaRPr>
              </a:p>
            </p:txBody>
          </p:sp>
          <p:sp>
            <p:nvSpPr>
              <p:cNvPr id="55321" name="Line 48"/>
              <p:cNvSpPr/>
              <p:nvPr/>
            </p:nvSpPr>
            <p:spPr>
              <a:xfrm flipV="1">
                <a:off x="3504" y="960"/>
                <a:ext cx="0" cy="336"/>
              </a:xfrm>
              <a:prstGeom prst="line">
                <a:avLst/>
              </a:prstGeom>
              <a:ln w="19050" cap="flat" cmpd="sng">
                <a:solidFill>
                  <a:srgbClr val="FF0066"/>
                </a:solidFill>
                <a:prstDash val="solid"/>
                <a:headEnd type="none" w="med" len="med"/>
                <a:tailEnd type="none" w="med" len="med"/>
              </a:ln>
            </p:spPr>
          </p:sp>
          <p:sp>
            <p:nvSpPr>
              <p:cNvPr id="55322" name="Line 49"/>
              <p:cNvSpPr/>
              <p:nvPr/>
            </p:nvSpPr>
            <p:spPr>
              <a:xfrm flipV="1">
                <a:off x="3792" y="960"/>
                <a:ext cx="0" cy="336"/>
              </a:xfrm>
              <a:prstGeom prst="line">
                <a:avLst/>
              </a:prstGeom>
              <a:ln w="19050" cap="flat" cmpd="sng">
                <a:solidFill>
                  <a:srgbClr val="FF0066"/>
                </a:solidFill>
                <a:prstDash val="solid"/>
                <a:headEnd type="none" w="med" len="med"/>
                <a:tailEnd type="none" w="med" len="med"/>
              </a:ln>
            </p:spPr>
          </p:sp>
          <p:sp>
            <p:nvSpPr>
              <p:cNvPr id="55323" name="Text Box 50" descr="花岗岩"/>
              <p:cNvSpPr txBox="1"/>
              <p:nvPr/>
            </p:nvSpPr>
            <p:spPr>
              <a:xfrm>
                <a:off x="3504" y="2016"/>
                <a:ext cx="289" cy="24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solidFill>
                      <a:schemeClr val="hlink"/>
                    </a:solidFill>
                    <a:latin typeface="Arial Narrow" panose="020B0506020202030204" pitchFamily="34" charset="0"/>
                  </a:rPr>
                  <a:t>t</a:t>
                </a:r>
                <a:endParaRPr lang="en-US" altLang="zh-CN" sz="2000" b="1" dirty="0">
                  <a:solidFill>
                    <a:schemeClr val="hlink"/>
                  </a:solidFill>
                  <a:latin typeface="Arial Narrow" panose="020B0506020202030204" pitchFamily="34" charset="0"/>
                </a:endParaRPr>
              </a:p>
            </p:txBody>
          </p:sp>
          <p:sp>
            <p:nvSpPr>
              <p:cNvPr id="55324" name="Text Box 51" descr="花岗岩"/>
              <p:cNvSpPr txBox="1"/>
              <p:nvPr/>
            </p:nvSpPr>
            <p:spPr>
              <a:xfrm>
                <a:off x="3920" y="912"/>
                <a:ext cx="276" cy="864"/>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zh-CN" altLang="en-US" sz="1800" b="1" dirty="0">
                    <a:latin typeface="Arial Narrow" panose="020B0506020202030204" pitchFamily="34" charset="0"/>
                  </a:rPr>
                  <a:t>函数</a:t>
                </a:r>
                <a:r>
                  <a:rPr lang="en-US" altLang="zh-CN" sz="1800" b="1" dirty="0">
                    <a:latin typeface="Arial Narrow" panose="020B0506020202030204" pitchFamily="34" charset="0"/>
                  </a:rPr>
                  <a:t>2</a:t>
                </a:r>
                <a:endParaRPr lang="en-US" altLang="zh-CN" sz="1800" b="1" dirty="0">
                  <a:latin typeface="Arial Narrow" panose="020B0506020202030204" pitchFamily="34" charset="0"/>
                </a:endParaRPr>
              </a:p>
            </p:txBody>
          </p:sp>
        </p:grpSp>
        <p:grpSp>
          <p:nvGrpSpPr>
            <p:cNvPr id="55312" name="Group 52"/>
            <p:cNvGrpSpPr/>
            <p:nvPr/>
          </p:nvGrpSpPr>
          <p:grpSpPr>
            <a:xfrm>
              <a:off x="4800" y="1056"/>
              <a:ext cx="692" cy="864"/>
              <a:chOff x="4800" y="1056"/>
              <a:chExt cx="692" cy="864"/>
            </a:xfrm>
          </p:grpSpPr>
          <p:sp>
            <p:nvSpPr>
              <p:cNvPr id="55313" name="Line 53"/>
              <p:cNvSpPr/>
              <p:nvPr/>
            </p:nvSpPr>
            <p:spPr>
              <a:xfrm flipV="1">
                <a:off x="4800" y="1104"/>
                <a:ext cx="0" cy="720"/>
              </a:xfrm>
              <a:prstGeom prst="line">
                <a:avLst/>
              </a:prstGeom>
              <a:ln w="19050" cap="flat" cmpd="sng">
                <a:solidFill>
                  <a:srgbClr val="FF0066"/>
                </a:solidFill>
                <a:prstDash val="solid"/>
                <a:headEnd type="none" w="med" len="med"/>
                <a:tailEnd type="none" w="med" len="med"/>
              </a:ln>
            </p:spPr>
          </p:sp>
          <p:sp>
            <p:nvSpPr>
              <p:cNvPr id="55314" name="Line 54"/>
              <p:cNvSpPr/>
              <p:nvPr/>
            </p:nvSpPr>
            <p:spPr>
              <a:xfrm flipV="1">
                <a:off x="5088" y="1104"/>
                <a:ext cx="0" cy="720"/>
              </a:xfrm>
              <a:prstGeom prst="line">
                <a:avLst/>
              </a:prstGeom>
              <a:ln w="19050" cap="flat" cmpd="sng">
                <a:solidFill>
                  <a:srgbClr val="FF0066"/>
                </a:solidFill>
                <a:prstDash val="solid"/>
                <a:headEnd type="none" w="med" len="med"/>
                <a:tailEnd type="none" w="med" len="med"/>
              </a:ln>
            </p:spPr>
          </p:sp>
          <p:sp>
            <p:nvSpPr>
              <p:cNvPr id="55315" name="Rectangle 55"/>
              <p:cNvSpPr/>
              <p:nvPr/>
            </p:nvSpPr>
            <p:spPr>
              <a:xfrm>
                <a:off x="4800" y="1632"/>
                <a:ext cx="288" cy="192"/>
              </a:xfrm>
              <a:prstGeom prst="rect">
                <a:avLst/>
              </a:prstGeom>
              <a:solidFill>
                <a:schemeClr val="accent1"/>
              </a:solidFill>
              <a:ln w="19050" cap="flat" cmpd="sng">
                <a:solidFill>
                  <a:srgbClr val="FF0066"/>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latin typeface="Arial Narrow" panose="020B0506020202030204" pitchFamily="34" charset="0"/>
                  </a:rPr>
                  <a:t>r</a:t>
                </a:r>
                <a:endParaRPr lang="en-US" altLang="zh-CN" sz="2000" b="1" dirty="0">
                  <a:latin typeface="Arial Narrow" panose="020B0506020202030204" pitchFamily="34" charset="0"/>
                </a:endParaRPr>
              </a:p>
            </p:txBody>
          </p:sp>
          <p:sp>
            <p:nvSpPr>
              <p:cNvPr id="55316" name="Rectangle 56"/>
              <p:cNvSpPr/>
              <p:nvPr/>
            </p:nvSpPr>
            <p:spPr>
              <a:xfrm>
                <a:off x="4800" y="1440"/>
                <a:ext cx="288" cy="192"/>
              </a:xfrm>
              <a:prstGeom prst="rect">
                <a:avLst/>
              </a:prstGeom>
              <a:solidFill>
                <a:srgbClr val="FF9933"/>
              </a:solidFill>
              <a:ln w="19050" cap="flat" cmpd="sng">
                <a:solidFill>
                  <a:srgbClr val="FF0066"/>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latin typeface="Arial Narrow" panose="020B0506020202030204" pitchFamily="34" charset="0"/>
                  </a:rPr>
                  <a:t>s</a:t>
                </a:r>
                <a:endParaRPr lang="en-US" altLang="zh-CN" sz="2000" b="1" dirty="0">
                  <a:latin typeface="Arial Narrow" panose="020B0506020202030204" pitchFamily="34" charset="0"/>
                </a:endParaRPr>
              </a:p>
            </p:txBody>
          </p:sp>
          <p:sp>
            <p:nvSpPr>
              <p:cNvPr id="55317" name="Rectangle 57"/>
              <p:cNvSpPr/>
              <p:nvPr/>
            </p:nvSpPr>
            <p:spPr>
              <a:xfrm>
                <a:off x="4800" y="1248"/>
                <a:ext cx="288" cy="192"/>
              </a:xfrm>
              <a:prstGeom prst="rect">
                <a:avLst/>
              </a:prstGeom>
              <a:solidFill>
                <a:srgbClr val="FF6699"/>
              </a:solidFill>
              <a:ln w="19050" cap="flat" cmpd="sng">
                <a:solidFill>
                  <a:srgbClr val="FF0066"/>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latin typeface="Arial Narrow" panose="020B0506020202030204" pitchFamily="34" charset="0"/>
                  </a:rPr>
                  <a:t>t</a:t>
                </a:r>
                <a:endParaRPr lang="en-US" altLang="zh-CN" sz="2000" b="1" dirty="0">
                  <a:latin typeface="Arial Narrow" panose="020B0506020202030204" pitchFamily="34" charset="0"/>
                </a:endParaRPr>
              </a:p>
            </p:txBody>
          </p:sp>
          <p:sp>
            <p:nvSpPr>
              <p:cNvPr id="55318" name="Text Box 58" descr="花岗岩"/>
              <p:cNvSpPr txBox="1"/>
              <p:nvPr/>
            </p:nvSpPr>
            <p:spPr>
              <a:xfrm>
                <a:off x="5216" y="1056"/>
                <a:ext cx="276" cy="864"/>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zh-CN" altLang="en-US" sz="1800" b="1" dirty="0">
                    <a:latin typeface="Arial Narrow" panose="020B0506020202030204" pitchFamily="34" charset="0"/>
                  </a:rPr>
                  <a:t>函数</a:t>
                </a:r>
                <a:r>
                  <a:rPr lang="en-US" altLang="zh-CN" sz="1800" b="1" dirty="0">
                    <a:latin typeface="Arial Narrow" panose="020B0506020202030204" pitchFamily="34" charset="0"/>
                  </a:rPr>
                  <a:t>3</a:t>
                </a:r>
                <a:endParaRPr lang="en-US" altLang="zh-CN" sz="1800" b="1" dirty="0">
                  <a:latin typeface="Arial Narrow" panose="020B0506020202030204" pitchFamily="34" charset="0"/>
                </a:endParaRPr>
              </a:p>
            </p:txBody>
          </p:sp>
        </p:gr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Text Box 4"/>
          <p:cNvSpPr txBox="1"/>
          <p:nvPr/>
        </p:nvSpPr>
        <p:spPr>
          <a:xfrm>
            <a:off x="762000" y="125413"/>
            <a:ext cx="7448550" cy="9302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25000"/>
              </a:lnSpc>
              <a:spcBef>
                <a:spcPct val="0"/>
              </a:spcBef>
              <a:buNone/>
            </a:pPr>
            <a:r>
              <a:rPr lang="zh-CN" altLang="en-US" sz="4400" dirty="0">
                <a:ea typeface="楷体_GB2312" pitchFamily="49" charset="-122"/>
              </a:rPr>
              <a:t>多个函数嵌套调用的规则是：</a:t>
            </a:r>
            <a:endParaRPr lang="zh-CN" altLang="en-US" sz="4400" b="1" dirty="0">
              <a:solidFill>
                <a:srgbClr val="800000"/>
              </a:solidFill>
              <a:ea typeface="楷体_GB2312" pitchFamily="49" charset="-122"/>
            </a:endParaRPr>
          </a:p>
        </p:txBody>
      </p:sp>
      <p:sp>
        <p:nvSpPr>
          <p:cNvPr id="62469" name="Text Box 5"/>
          <p:cNvSpPr txBox="1"/>
          <p:nvPr/>
        </p:nvSpPr>
        <p:spPr>
          <a:xfrm>
            <a:off x="250825" y="1905000"/>
            <a:ext cx="8664575" cy="9382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25000"/>
              </a:lnSpc>
              <a:spcBef>
                <a:spcPct val="0"/>
              </a:spcBef>
              <a:buNone/>
            </a:pPr>
            <a:r>
              <a:rPr lang="zh-CN" altLang="en-US" sz="4400" dirty="0">
                <a:ea typeface="楷体_GB2312" pitchFamily="49" charset="-122"/>
              </a:rPr>
              <a:t>此时的内存管理实行</a:t>
            </a:r>
            <a:r>
              <a:rPr lang="zh-CN" altLang="en-US" sz="4400" b="1" dirty="0">
                <a:solidFill>
                  <a:srgbClr val="0000FF"/>
                </a:solidFill>
                <a:ea typeface="楷体_GB2312" pitchFamily="49" charset="-122"/>
              </a:rPr>
              <a:t>“栈式管理”</a:t>
            </a:r>
            <a:endParaRPr lang="zh-CN" altLang="en-US" sz="4000" dirty="0"/>
          </a:p>
        </p:txBody>
      </p:sp>
      <p:sp>
        <p:nvSpPr>
          <p:cNvPr id="62471" name="Text Box 7"/>
          <p:cNvSpPr txBox="1"/>
          <p:nvPr/>
        </p:nvSpPr>
        <p:spPr>
          <a:xfrm>
            <a:off x="1936750" y="990600"/>
            <a:ext cx="4268788" cy="9302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25000"/>
              </a:lnSpc>
              <a:spcBef>
                <a:spcPct val="0"/>
              </a:spcBef>
              <a:buNone/>
            </a:pPr>
            <a:r>
              <a:rPr lang="zh-CN" altLang="en-US" sz="4400" b="1" dirty="0">
                <a:solidFill>
                  <a:srgbClr val="800000"/>
                </a:solidFill>
                <a:ea typeface="楷体_GB2312" pitchFamily="49" charset="-122"/>
              </a:rPr>
              <a:t>后调用先返回 ！</a:t>
            </a:r>
            <a:endParaRPr lang="zh-CN" altLang="en-US" sz="4000" dirty="0"/>
          </a:p>
        </p:txBody>
      </p:sp>
      <p:sp>
        <p:nvSpPr>
          <p:cNvPr id="62472" name="Text Box 8"/>
          <p:cNvSpPr txBox="1"/>
          <p:nvPr/>
        </p:nvSpPr>
        <p:spPr>
          <a:xfrm>
            <a:off x="479425" y="3048000"/>
            <a:ext cx="6226175" cy="33401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80000"/>
              </a:lnSpc>
              <a:spcBef>
                <a:spcPct val="50000"/>
              </a:spcBef>
              <a:buNone/>
            </a:pPr>
            <a:r>
              <a:rPr lang="zh-CN" altLang="en-US" dirty="0"/>
              <a:t>例如：</a:t>
            </a:r>
            <a:endParaRPr lang="zh-CN" altLang="en-US" dirty="0"/>
          </a:p>
          <a:p>
            <a:pPr marL="0" lvl="0" indent="0" eaLnBrk="1" hangingPunct="1">
              <a:lnSpc>
                <a:spcPct val="80000"/>
              </a:lnSpc>
              <a:spcBef>
                <a:spcPct val="50000"/>
              </a:spcBef>
              <a:buNone/>
            </a:pPr>
            <a:r>
              <a:rPr lang="en-US" altLang="zh-CN" sz="2800" dirty="0"/>
              <a:t>void main( ){    void a( ){      void b( ){</a:t>
            </a:r>
            <a:endParaRPr lang="en-US" altLang="zh-CN" sz="2800" dirty="0"/>
          </a:p>
          <a:p>
            <a:pPr marL="0" lvl="0" indent="0" eaLnBrk="1" hangingPunct="1">
              <a:lnSpc>
                <a:spcPct val="80000"/>
              </a:lnSpc>
              <a:spcBef>
                <a:spcPct val="50000"/>
              </a:spcBef>
              <a:buNone/>
            </a:pPr>
            <a:r>
              <a:rPr lang="en-US" altLang="zh-CN" sz="2800" dirty="0"/>
              <a:t>    </a:t>
            </a:r>
            <a:r>
              <a:rPr lang="en-US" altLang="zh-CN" sz="2800" b="1" dirty="0"/>
              <a:t>…                       …                    …</a:t>
            </a:r>
            <a:endParaRPr lang="en-US" altLang="zh-CN" sz="2800" dirty="0"/>
          </a:p>
          <a:p>
            <a:pPr marL="0" lvl="0" indent="0" eaLnBrk="1" hangingPunct="1">
              <a:lnSpc>
                <a:spcPct val="80000"/>
              </a:lnSpc>
              <a:spcBef>
                <a:spcPct val="50000"/>
              </a:spcBef>
              <a:buNone/>
            </a:pPr>
            <a:r>
              <a:rPr lang="en-US" altLang="zh-CN" sz="2800" dirty="0"/>
              <a:t>    a( );                    b( );                  </a:t>
            </a:r>
            <a:endParaRPr lang="en-US" altLang="zh-CN" sz="2800" dirty="0"/>
          </a:p>
          <a:p>
            <a:pPr marL="0" lvl="0" indent="0" eaLnBrk="1" hangingPunct="1">
              <a:lnSpc>
                <a:spcPct val="80000"/>
              </a:lnSpc>
              <a:spcBef>
                <a:spcPct val="50000"/>
              </a:spcBef>
              <a:buNone/>
            </a:pPr>
            <a:r>
              <a:rPr lang="en-US" altLang="zh-CN" sz="2800" dirty="0"/>
              <a:t>    </a:t>
            </a:r>
            <a:r>
              <a:rPr lang="en-US" altLang="zh-CN" sz="2800" b="1" dirty="0"/>
              <a:t>…                       </a:t>
            </a:r>
            <a:r>
              <a:rPr lang="en-US" altLang="zh-CN" b="1" dirty="0"/>
              <a:t>…</a:t>
            </a:r>
            <a:endParaRPr lang="en-US" altLang="zh-CN" b="1" dirty="0"/>
          </a:p>
          <a:p>
            <a:pPr marL="0" lvl="0" indent="0" eaLnBrk="1" hangingPunct="1">
              <a:lnSpc>
                <a:spcPct val="80000"/>
              </a:lnSpc>
              <a:spcBef>
                <a:spcPct val="50000"/>
              </a:spcBef>
              <a:buNone/>
            </a:pPr>
            <a:r>
              <a:rPr lang="en-US" altLang="zh-CN" sz="2800" dirty="0"/>
              <a:t>}//main              }// a              }// b</a:t>
            </a:r>
            <a:endParaRPr lang="en-US" altLang="zh-CN" sz="2800" dirty="0"/>
          </a:p>
        </p:txBody>
      </p:sp>
      <p:sp>
        <p:nvSpPr>
          <p:cNvPr id="62473" name="Text Box 9"/>
          <p:cNvSpPr txBox="1"/>
          <p:nvPr/>
        </p:nvSpPr>
        <p:spPr>
          <a:xfrm>
            <a:off x="6413500" y="5491163"/>
            <a:ext cx="2416175" cy="528637"/>
          </a:xfrm>
          <a:prstGeom prst="rect">
            <a:avLst/>
          </a:prstGeom>
          <a:solidFill>
            <a:srgbClr val="FFCC99"/>
          </a:solidFill>
          <a:ln w="9525" cap="flat" cmpd="sng">
            <a:solidFill>
              <a:srgbClr val="FF66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dirty="0"/>
              <a:t>Main</a:t>
            </a:r>
            <a:r>
              <a:rPr lang="zh-CN" altLang="en-US" sz="2800" dirty="0">
                <a:ea typeface="楷体_GB2312" pitchFamily="49" charset="-122"/>
              </a:rPr>
              <a:t>的数据区</a:t>
            </a:r>
            <a:endParaRPr lang="zh-CN" altLang="en-US" sz="2800" dirty="0"/>
          </a:p>
        </p:txBody>
      </p:sp>
      <p:sp>
        <p:nvSpPr>
          <p:cNvPr id="62474" name="Text Box 10"/>
          <p:cNvSpPr txBox="1"/>
          <p:nvPr/>
        </p:nvSpPr>
        <p:spPr>
          <a:xfrm>
            <a:off x="6421438" y="4962525"/>
            <a:ext cx="2493962" cy="528638"/>
          </a:xfrm>
          <a:prstGeom prst="rect">
            <a:avLst/>
          </a:prstGeom>
          <a:solidFill>
            <a:srgbClr val="FFCC99"/>
          </a:solidFill>
          <a:ln w="9525" cap="flat" cmpd="sng">
            <a:solidFill>
              <a:srgbClr val="FF66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dirty="0">
                <a:ea typeface="楷体_GB2312" pitchFamily="49" charset="-122"/>
              </a:rPr>
              <a:t>函数</a:t>
            </a:r>
            <a:r>
              <a:rPr lang="en-US" altLang="zh-CN" sz="2800" dirty="0">
                <a:ea typeface="楷体_GB2312" pitchFamily="49" charset="-122"/>
              </a:rPr>
              <a:t>a</a:t>
            </a:r>
            <a:r>
              <a:rPr lang="zh-CN" altLang="en-US" sz="2800" dirty="0">
                <a:ea typeface="楷体_GB2312" pitchFamily="49" charset="-122"/>
              </a:rPr>
              <a:t>的数据区</a:t>
            </a:r>
            <a:endParaRPr lang="zh-CN" altLang="en-US" sz="4000" dirty="0"/>
          </a:p>
        </p:txBody>
      </p:sp>
      <p:sp>
        <p:nvSpPr>
          <p:cNvPr id="62475" name="Text Box 11"/>
          <p:cNvSpPr txBox="1"/>
          <p:nvPr/>
        </p:nvSpPr>
        <p:spPr>
          <a:xfrm>
            <a:off x="6400800" y="4429125"/>
            <a:ext cx="2505075" cy="528638"/>
          </a:xfrm>
          <a:prstGeom prst="rect">
            <a:avLst/>
          </a:prstGeom>
          <a:solidFill>
            <a:srgbClr val="FFCC99"/>
          </a:solidFill>
          <a:ln w="9525" cap="flat" cmpd="sng">
            <a:solidFill>
              <a:srgbClr val="FF66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dirty="0">
                <a:ea typeface="楷体_GB2312" pitchFamily="49" charset="-122"/>
              </a:rPr>
              <a:t>函数</a:t>
            </a:r>
            <a:r>
              <a:rPr lang="en-US" altLang="zh-CN" sz="2800" dirty="0">
                <a:ea typeface="楷体_GB2312" pitchFamily="49" charset="-122"/>
              </a:rPr>
              <a:t>b</a:t>
            </a:r>
            <a:r>
              <a:rPr lang="zh-CN" altLang="en-US" sz="2800" dirty="0">
                <a:ea typeface="楷体_GB2312" pitchFamily="49" charset="-122"/>
              </a:rPr>
              <a:t>的数据区</a:t>
            </a:r>
            <a:endParaRPr lang="zh-CN" altLang="en-US" sz="4000" dirty="0"/>
          </a:p>
        </p:txBody>
      </p:sp>
      <p:sp useBgFill="1">
        <p:nvSpPr>
          <p:cNvPr id="62476" name="Text Box 12"/>
          <p:cNvSpPr txBox="1"/>
          <p:nvPr/>
        </p:nvSpPr>
        <p:spPr>
          <a:xfrm>
            <a:off x="6477000" y="4267200"/>
            <a:ext cx="2362200" cy="701675"/>
          </a:xfrm>
          <a:prstGeom prst="rect">
            <a:avLst/>
          </a:prstGeom>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t>         </a:t>
            </a:r>
            <a:endParaRPr lang="en-US" altLang="zh-CN" sz="4000" dirty="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iterate type="lt">
                                    <p:tmPct val="100000"/>
                                  </p:iterate>
                                  <p:childTnLst>
                                    <p:set>
                                      <p:cBhvr>
                                        <p:cTn id="6" dur="1" fill="hold">
                                          <p:stCondLst>
                                            <p:cond delay="0"/>
                                          </p:stCondLst>
                                        </p:cTn>
                                        <p:tgtEl>
                                          <p:spTgt spid="62471"/>
                                        </p:tgtEl>
                                        <p:attrNameLst>
                                          <p:attrName>style.visibility</p:attrName>
                                        </p:attrNameLst>
                                      </p:cBhvr>
                                      <p:to>
                                        <p:strVal val="visible"/>
                                      </p:to>
                                    </p:set>
                                    <p:animEffect transition="in" filter="strips(downRight)">
                                      <p:cBhvr>
                                        <p:cTn id="7" dur="75"/>
                                        <p:tgtEl>
                                          <p:spTgt spid="62471"/>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62469"/>
                                        </p:tgtEl>
                                        <p:attrNameLst>
                                          <p:attrName>style.visibility</p:attrName>
                                        </p:attrNameLst>
                                      </p:cBhvr>
                                      <p:to>
                                        <p:strVal val="visible"/>
                                      </p:to>
                                    </p:set>
                                    <p:anim calcmode="lin" valueType="num">
                                      <p:cBhvr>
                                        <p:cTn id="12" dur="500" fill="hold"/>
                                        <p:tgtEl>
                                          <p:spTgt spid="62469"/>
                                        </p:tgtEl>
                                        <p:attrNameLst>
                                          <p:attrName>ppt_x</p:attrName>
                                        </p:attrNameLst>
                                      </p:cBhvr>
                                      <p:tavLst>
                                        <p:tav tm="0">
                                          <p:val>
                                            <p:strVal val="#ppt_x-#ppt_w/2"/>
                                          </p:val>
                                        </p:tav>
                                        <p:tav tm="100000">
                                          <p:val>
                                            <p:strVal val="#ppt_x"/>
                                          </p:val>
                                        </p:tav>
                                      </p:tavLst>
                                    </p:anim>
                                    <p:anim calcmode="lin" valueType="num">
                                      <p:cBhvr>
                                        <p:cTn id="13" dur="500" fill="hold"/>
                                        <p:tgtEl>
                                          <p:spTgt spid="62469"/>
                                        </p:tgtEl>
                                        <p:attrNameLst>
                                          <p:attrName>ppt_y</p:attrName>
                                        </p:attrNameLst>
                                      </p:cBhvr>
                                      <p:tavLst>
                                        <p:tav tm="0">
                                          <p:val>
                                            <p:strVal val="#ppt_y"/>
                                          </p:val>
                                        </p:tav>
                                        <p:tav tm="100000">
                                          <p:val>
                                            <p:strVal val="#ppt_y"/>
                                          </p:val>
                                        </p:tav>
                                      </p:tavLst>
                                    </p:anim>
                                    <p:anim calcmode="lin" valueType="num">
                                      <p:cBhvr>
                                        <p:cTn id="14" dur="500" fill="hold"/>
                                        <p:tgtEl>
                                          <p:spTgt spid="62469"/>
                                        </p:tgtEl>
                                        <p:attrNameLst>
                                          <p:attrName>ppt_w</p:attrName>
                                        </p:attrNameLst>
                                      </p:cBhvr>
                                      <p:tavLst>
                                        <p:tav tm="0">
                                          <p:val>
                                            <p:fltVal val="0.000000"/>
                                          </p:val>
                                        </p:tav>
                                        <p:tav tm="100000">
                                          <p:val>
                                            <p:strVal val="#ppt_w"/>
                                          </p:val>
                                        </p:tav>
                                      </p:tavLst>
                                    </p:anim>
                                    <p:anim calcmode="lin" valueType="num">
                                      <p:cBhvr>
                                        <p:cTn id="15" dur="500" fill="hold"/>
                                        <p:tgtEl>
                                          <p:spTgt spid="62469"/>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62472"/>
                                        </p:tgtEl>
                                        <p:attrNameLst>
                                          <p:attrName>style.visibility</p:attrName>
                                        </p:attrNameLst>
                                      </p:cBhvr>
                                      <p:to>
                                        <p:strVal val="visible"/>
                                      </p:to>
                                    </p:set>
                                    <p:animEffect transition="in" filter="checkerboard(across)">
                                      <p:cBhvr>
                                        <p:cTn id="20" dur="500"/>
                                        <p:tgtEl>
                                          <p:spTgt spid="62472"/>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62473"/>
                                        </p:tgtEl>
                                        <p:attrNameLst>
                                          <p:attrName>style.visibility</p:attrName>
                                        </p:attrNameLst>
                                      </p:cBhvr>
                                      <p:to>
                                        <p:strVal val="visible"/>
                                      </p:to>
                                    </p:set>
                                    <p:anim calcmode="lin" valueType="num">
                                      <p:cBhvr additive="base">
                                        <p:cTn id="25" dur="500" fill="hold"/>
                                        <p:tgtEl>
                                          <p:spTgt spid="62473"/>
                                        </p:tgtEl>
                                        <p:attrNameLst>
                                          <p:attrName>ppt_x</p:attrName>
                                        </p:attrNameLst>
                                      </p:cBhvr>
                                      <p:tavLst>
                                        <p:tav tm="0">
                                          <p:val>
                                            <p:strVal val="#ppt_x"/>
                                          </p:val>
                                        </p:tav>
                                        <p:tav tm="100000">
                                          <p:val>
                                            <p:strVal val="#ppt_x"/>
                                          </p:val>
                                        </p:tav>
                                      </p:tavLst>
                                    </p:anim>
                                    <p:anim calcmode="lin" valueType="num">
                                      <p:cBhvr additive="base">
                                        <p:cTn id="26" dur="500" fill="hold"/>
                                        <p:tgtEl>
                                          <p:spTgt spid="62473"/>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62474"/>
                                        </p:tgtEl>
                                        <p:attrNameLst>
                                          <p:attrName>style.visibility</p:attrName>
                                        </p:attrNameLst>
                                      </p:cBhvr>
                                      <p:to>
                                        <p:strVal val="visible"/>
                                      </p:to>
                                    </p:set>
                                    <p:anim calcmode="lin" valueType="num">
                                      <p:cBhvr additive="base">
                                        <p:cTn id="31" dur="500" fill="hold"/>
                                        <p:tgtEl>
                                          <p:spTgt spid="62474"/>
                                        </p:tgtEl>
                                        <p:attrNameLst>
                                          <p:attrName>ppt_x</p:attrName>
                                        </p:attrNameLst>
                                      </p:cBhvr>
                                      <p:tavLst>
                                        <p:tav tm="0">
                                          <p:val>
                                            <p:strVal val="#ppt_x"/>
                                          </p:val>
                                        </p:tav>
                                        <p:tav tm="100000">
                                          <p:val>
                                            <p:strVal val="#ppt_x"/>
                                          </p:val>
                                        </p:tav>
                                      </p:tavLst>
                                    </p:anim>
                                    <p:anim calcmode="lin" valueType="num">
                                      <p:cBhvr additive="base">
                                        <p:cTn id="32" dur="500" fill="hold"/>
                                        <p:tgtEl>
                                          <p:spTgt spid="62474"/>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62475"/>
                                        </p:tgtEl>
                                        <p:attrNameLst>
                                          <p:attrName>style.visibility</p:attrName>
                                        </p:attrNameLst>
                                      </p:cBhvr>
                                      <p:to>
                                        <p:strVal val="visible"/>
                                      </p:to>
                                    </p:set>
                                    <p:anim calcmode="lin" valueType="num">
                                      <p:cBhvr additive="base">
                                        <p:cTn id="37" dur="500" fill="hold"/>
                                        <p:tgtEl>
                                          <p:spTgt spid="62475"/>
                                        </p:tgtEl>
                                        <p:attrNameLst>
                                          <p:attrName>ppt_x</p:attrName>
                                        </p:attrNameLst>
                                      </p:cBhvr>
                                      <p:tavLst>
                                        <p:tav tm="0">
                                          <p:val>
                                            <p:strVal val="#ppt_x"/>
                                          </p:val>
                                        </p:tav>
                                        <p:tav tm="100000">
                                          <p:val>
                                            <p:strVal val="#ppt_x"/>
                                          </p:val>
                                        </p:tav>
                                      </p:tavLst>
                                    </p:anim>
                                    <p:anim calcmode="lin" valueType="num">
                                      <p:cBhvr additive="base">
                                        <p:cTn id="38" dur="500" fill="hold"/>
                                        <p:tgtEl>
                                          <p:spTgt spid="62475"/>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62475"/>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24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p:bldP spid="62471" grpId="0"/>
      <p:bldP spid="62472" grpId="0"/>
      <p:bldP spid="62473" grpId="0" animBg="1"/>
      <p:bldP spid="62474" grpId="0" animBg="1"/>
      <p:bldP spid="62475" grpId="0" animBg="1"/>
      <p:bldP spid="6247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3"/>
          <p:cNvSpPr>
            <a:spLocks noGrp="1"/>
          </p:cNvSpPr>
          <p:nvPr>
            <p:ph idx="1"/>
          </p:nvPr>
        </p:nvSpPr>
        <p:spPr>
          <a:xfrm>
            <a:off x="539750" y="836613"/>
            <a:ext cx="7772400" cy="4114800"/>
          </a:xfrm>
          <a:ln/>
        </p:spPr>
        <p:txBody>
          <a:bodyPr vert="horz" wrap="square" lIns="91440" tIns="45720" rIns="91440" bIns="45720" anchor="t"/>
          <a:p>
            <a:pPr algn="just" eaLnBrk="1" hangingPunct="1"/>
            <a:r>
              <a:rPr lang="zh-CN" altLang="en-US" dirty="0">
                <a:latin typeface="楷体_GB2312" pitchFamily="49" charset="-122"/>
                <a:ea typeface="楷体_GB2312" pitchFamily="49" charset="-122"/>
              </a:rPr>
              <a:t>注：</a:t>
            </a:r>
            <a:endParaRPr lang="zh-CN" altLang="en-US" dirty="0">
              <a:latin typeface="楷体_GB2312" pitchFamily="49" charset="-122"/>
              <a:ea typeface="楷体_GB2312" pitchFamily="49" charset="-122"/>
            </a:endParaRPr>
          </a:p>
          <a:p>
            <a:pPr lvl="1" algn="just" eaLnBrk="1" hangingPunct="1"/>
            <a:r>
              <a:rPr lang="zh-CN" altLang="en-US" dirty="0">
                <a:latin typeface="楷体_GB2312" pitchFamily="49" charset="-122"/>
                <a:ea typeface="楷体_GB2312" pitchFamily="49" charset="-122"/>
              </a:rPr>
              <a:t>系统将整个程序运行期间所需要的存储空间都利用一个工作栈来管理，每当调用（或执行）一个函数时，就为它在栈顶分配一个存储区；</a:t>
            </a:r>
            <a:endParaRPr lang="zh-CN" altLang="en-US" dirty="0">
              <a:latin typeface="楷体_GB2312" pitchFamily="49" charset="-122"/>
              <a:ea typeface="楷体_GB2312" pitchFamily="49" charset="-122"/>
            </a:endParaRPr>
          </a:p>
          <a:p>
            <a:pPr lvl="1" algn="just" eaLnBrk="1" hangingPunct="1"/>
            <a:r>
              <a:rPr lang="zh-CN" altLang="en-US" dirty="0">
                <a:latin typeface="楷体_GB2312" pitchFamily="49" charset="-122"/>
                <a:ea typeface="楷体_GB2312" pitchFamily="49" charset="-122"/>
              </a:rPr>
              <a:t>每当退出（或执行完）一个函数时，就释放为它所分配的存储区；</a:t>
            </a:r>
            <a:endParaRPr lang="zh-CN" altLang="en-US" dirty="0">
              <a:latin typeface="楷体_GB2312" pitchFamily="49" charset="-122"/>
              <a:ea typeface="楷体_GB2312" pitchFamily="49" charset="-122"/>
            </a:endParaRPr>
          </a:p>
          <a:p>
            <a:pPr lvl="1" algn="just" eaLnBrk="1" hangingPunct="1"/>
            <a:r>
              <a:rPr lang="zh-CN" altLang="en-US" dirty="0">
                <a:latin typeface="楷体_GB2312" pitchFamily="49" charset="-122"/>
                <a:ea typeface="楷体_GB2312" pitchFamily="49" charset="-122"/>
              </a:rPr>
              <a:t>当前工作的函数的数据区总在工作栈的当前栈顶位置。</a:t>
            </a:r>
            <a:endParaRPr lang="zh-CN" altLang="en-US" dirty="0">
              <a:latin typeface="楷体_GB2312" pitchFamily="49" charset="-122"/>
              <a:ea typeface="楷体_GB2312" pitchFamily="49" charset="-122"/>
            </a:endParaRPr>
          </a:p>
        </p:txBody>
      </p:sp>
    </p:spTree>
  </p:cSld>
  <p:clrMapOvr>
    <a:masterClrMapping/>
  </p:clrMapOvr>
  <p:transition>
    <p:pull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3"/>
          <p:cNvSpPr>
            <a:spLocks noGrp="1"/>
          </p:cNvSpPr>
          <p:nvPr>
            <p:ph idx="1"/>
          </p:nvPr>
        </p:nvSpPr>
        <p:spPr>
          <a:xfrm>
            <a:off x="684213" y="908050"/>
            <a:ext cx="7124700" cy="4114800"/>
          </a:xfrm>
          <a:ln/>
        </p:spPr>
        <p:txBody>
          <a:bodyPr vert="horz" wrap="square" lIns="91440" tIns="45720" rIns="91440" bIns="45720" anchor="t"/>
          <a:p>
            <a:pPr eaLnBrk="1" hangingPunct="1"/>
            <a:r>
              <a:rPr lang="zh-CN" altLang="en-US" dirty="0">
                <a:ea typeface="楷体_GB2312" pitchFamily="49" charset="-122"/>
              </a:rPr>
              <a:t>三、递归函数的执行过程</a:t>
            </a:r>
            <a:endParaRPr lang="zh-CN" altLang="en-US" dirty="0">
              <a:ea typeface="楷体_GB2312" pitchFamily="49" charset="-122"/>
            </a:endParaRPr>
          </a:p>
          <a:p>
            <a:pPr lvl="1" eaLnBrk="1" hangingPunct="1"/>
            <a:r>
              <a:rPr lang="zh-CN" altLang="en-US" dirty="0">
                <a:ea typeface="楷体_GB2312" pitchFamily="49" charset="-122"/>
              </a:rPr>
              <a:t>递归函数的执行过程类似于嵌套调用时的情况，只不过是在直接递归时的调用函数和被调用函数是同一个函数罢了</a:t>
            </a:r>
            <a:endParaRPr lang="zh-CN" altLang="en-US" dirty="0">
              <a:ea typeface="楷体_GB2312" pitchFamily="49" charset="-122"/>
            </a:endParaRPr>
          </a:p>
          <a:p>
            <a:pPr lvl="1" eaLnBrk="1" hangingPunct="1"/>
            <a:r>
              <a:rPr lang="zh-CN" altLang="en-US" dirty="0">
                <a:ea typeface="楷体_GB2312" pitchFamily="49" charset="-122"/>
              </a:rPr>
              <a:t>递归是程序设计中一个强有力的工具，可以解决许多实际应用问题：</a:t>
            </a:r>
            <a:endParaRPr lang="zh-CN" altLang="en-US" dirty="0">
              <a:ea typeface="楷体_GB2312" pitchFamily="49" charset="-122"/>
            </a:endParaRPr>
          </a:p>
          <a:p>
            <a:pPr lvl="2" eaLnBrk="1" hangingPunct="1"/>
            <a:r>
              <a:rPr lang="zh-CN" altLang="en-US" sz="2800" dirty="0">
                <a:ea typeface="楷体_GB2312" pitchFamily="49" charset="-122"/>
              </a:rPr>
              <a:t>递归定义的数学函数</a:t>
            </a:r>
            <a:endParaRPr lang="zh-CN" altLang="en-US" sz="2800" dirty="0">
              <a:ea typeface="楷体_GB2312" pitchFamily="49" charset="-122"/>
            </a:endParaRPr>
          </a:p>
          <a:p>
            <a:pPr lvl="2" eaLnBrk="1" hangingPunct="1"/>
            <a:r>
              <a:rPr lang="zh-CN" altLang="en-US" sz="2800" dirty="0">
                <a:ea typeface="楷体_GB2312" pitchFamily="49" charset="-122"/>
              </a:rPr>
              <a:t>递归的数据结构</a:t>
            </a:r>
            <a:endParaRPr lang="zh-CN" altLang="en-US" sz="2800" dirty="0">
              <a:ea typeface="楷体_GB2312" pitchFamily="49" charset="-122"/>
            </a:endParaRPr>
          </a:p>
          <a:p>
            <a:pPr lvl="2" eaLnBrk="1" hangingPunct="1"/>
            <a:r>
              <a:rPr lang="zh-CN" altLang="en-US" sz="2800" dirty="0">
                <a:ea typeface="楷体_GB2312" pitchFamily="49" charset="-122"/>
              </a:rPr>
              <a:t>问题的定义是递归的</a:t>
            </a:r>
            <a:endParaRPr lang="zh-CN" altLang="en-US" sz="2800" dirty="0">
              <a:ea typeface="楷体_GB2312" pitchFamily="49" charset="-122"/>
            </a:endParaRPr>
          </a:p>
        </p:txBody>
      </p:sp>
    </p:spTree>
  </p:cSld>
  <p:clrMapOvr>
    <a:masterClrMapping/>
  </p:clrMapOvr>
  <p:transition>
    <p:pull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2924175" y="3124200"/>
            <a:ext cx="2519363" cy="1295400"/>
            <a:chOff x="1842" y="1968"/>
            <a:chExt cx="1587" cy="816"/>
          </a:xfrm>
        </p:grpSpPr>
        <p:grpSp>
          <p:nvGrpSpPr>
            <p:cNvPr id="59426" name="Group 3"/>
            <p:cNvGrpSpPr/>
            <p:nvPr/>
          </p:nvGrpSpPr>
          <p:grpSpPr>
            <a:xfrm>
              <a:off x="2421" y="1968"/>
              <a:ext cx="1008" cy="816"/>
              <a:chOff x="768" y="1776"/>
              <a:chExt cx="1008" cy="816"/>
            </a:xfrm>
          </p:grpSpPr>
          <p:sp>
            <p:nvSpPr>
              <p:cNvPr id="59429" name="Rectangle 4" descr="深色上对角线"/>
              <p:cNvSpPr/>
              <p:nvPr/>
            </p:nvSpPr>
            <p:spPr>
              <a:xfrm>
                <a:off x="864" y="2208"/>
                <a:ext cx="768" cy="192"/>
              </a:xfrm>
              <a:prstGeom prst="rect">
                <a:avLst/>
              </a:prstGeom>
              <a:pattFill prst="dkUpDiag">
                <a:fgClr>
                  <a:schemeClr val="accent1"/>
                </a:fgClr>
                <a:bgClr>
                  <a:srgbClr val="FFFFFF"/>
                </a:bgClr>
              </a:pattFill>
              <a:ln w="57150" cap="flat" cmpd="sng">
                <a:solidFill>
                  <a:schemeClr val="accent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9430" name="Rectangle 5" descr="深色上对角线"/>
              <p:cNvSpPr/>
              <p:nvPr/>
            </p:nvSpPr>
            <p:spPr>
              <a:xfrm>
                <a:off x="768" y="2400"/>
                <a:ext cx="1008" cy="192"/>
              </a:xfrm>
              <a:prstGeom prst="rect">
                <a:avLst/>
              </a:prstGeom>
              <a:pattFill prst="dkUpDiag">
                <a:fgClr>
                  <a:schemeClr val="accent1"/>
                </a:fgClr>
                <a:bgClr>
                  <a:srgbClr val="FFFFFF"/>
                </a:bgClr>
              </a:pattFill>
              <a:ln w="57150" cap="flat" cmpd="sng">
                <a:solidFill>
                  <a:schemeClr val="accent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9431" name="Rectangle 6" descr="深色上对角线"/>
              <p:cNvSpPr/>
              <p:nvPr/>
            </p:nvSpPr>
            <p:spPr>
              <a:xfrm>
                <a:off x="960" y="1968"/>
                <a:ext cx="576" cy="240"/>
              </a:xfrm>
              <a:prstGeom prst="rect">
                <a:avLst/>
              </a:prstGeom>
              <a:pattFill prst="dkUpDiag">
                <a:fgClr>
                  <a:schemeClr val="accent1"/>
                </a:fgClr>
                <a:bgClr>
                  <a:srgbClr val="FFFFFF"/>
                </a:bgClr>
              </a:pattFill>
              <a:ln w="57150" cap="flat" cmpd="sng">
                <a:solidFill>
                  <a:schemeClr val="accent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9432" name="Rectangle 7" descr="深色上对角线"/>
              <p:cNvSpPr/>
              <p:nvPr/>
            </p:nvSpPr>
            <p:spPr>
              <a:xfrm>
                <a:off x="1056" y="1776"/>
                <a:ext cx="336" cy="192"/>
              </a:xfrm>
              <a:prstGeom prst="rect">
                <a:avLst/>
              </a:prstGeom>
              <a:pattFill prst="dkUpDiag">
                <a:fgClr>
                  <a:schemeClr val="accent1"/>
                </a:fgClr>
                <a:bgClr>
                  <a:srgbClr val="FFFFFF"/>
                </a:bgClr>
              </a:pattFill>
              <a:ln w="57150" cap="flat" cmpd="sng">
                <a:solidFill>
                  <a:schemeClr val="accent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sp>
          <p:nvSpPr>
            <p:cNvPr id="59427" name="AutoShape 8"/>
            <p:cNvSpPr/>
            <p:nvPr/>
          </p:nvSpPr>
          <p:spPr>
            <a:xfrm>
              <a:off x="2256" y="1968"/>
              <a:ext cx="96" cy="768"/>
            </a:xfrm>
            <a:prstGeom prst="leftBrace">
              <a:avLst>
                <a:gd name="adj1" fmla="val 66666"/>
                <a:gd name="adj2" fmla="val 50000"/>
              </a:avLst>
            </a:prstGeom>
            <a:solidFill>
              <a:schemeClr val="accent1"/>
            </a:solidFill>
            <a:ln w="381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9428" name="Text Box 9"/>
            <p:cNvSpPr txBox="1"/>
            <p:nvPr/>
          </p:nvSpPr>
          <p:spPr>
            <a:xfrm>
              <a:off x="1842" y="2235"/>
              <a:ext cx="480"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b="1" dirty="0">
                  <a:latin typeface="宋体" panose="02010600030101010101" pitchFamily="2" charset="-122"/>
                </a:rPr>
                <a:t>n-1</a:t>
              </a:r>
              <a:r>
                <a:rPr lang="zh-CN" altLang="en-US" sz="1800" b="1" dirty="0">
                  <a:latin typeface="宋体" panose="02010600030101010101" pitchFamily="2" charset="-122"/>
                </a:rPr>
                <a:t>个</a:t>
              </a:r>
              <a:endParaRPr lang="zh-CN" altLang="en-US" sz="1800" b="1" dirty="0">
                <a:latin typeface="宋体" panose="02010600030101010101" pitchFamily="2" charset="-122"/>
              </a:endParaRPr>
            </a:p>
          </p:txBody>
        </p:sp>
      </p:grpSp>
      <p:sp>
        <p:nvSpPr>
          <p:cNvPr id="242698" name="Rectangle 10"/>
          <p:cNvSpPr/>
          <p:nvPr/>
        </p:nvSpPr>
        <p:spPr>
          <a:xfrm>
            <a:off x="6296025" y="4081463"/>
            <a:ext cx="1828800" cy="304800"/>
          </a:xfrm>
          <a:prstGeom prst="rect">
            <a:avLst/>
          </a:prstGeom>
          <a:solidFill>
            <a:srgbClr val="FFFFFF"/>
          </a:solidFill>
          <a:ln w="57150" cap="flat" cmpd="sng">
            <a:solidFill>
              <a:schemeClr val="accent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9396" name="Text Box 11"/>
          <p:cNvSpPr txBox="1"/>
          <p:nvPr/>
        </p:nvSpPr>
        <p:spPr>
          <a:xfrm>
            <a:off x="1295400" y="457200"/>
            <a:ext cx="48006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pPr>
            <a:r>
              <a:rPr lang="en-US" altLang="zh-CN" b="1" dirty="0">
                <a:latin typeface="Arial Narrow" panose="020B0506020202030204" pitchFamily="34" charset="0"/>
                <a:ea typeface="楷体_GB2312" pitchFamily="49" charset="-122"/>
              </a:rPr>
              <a:t>3.</a:t>
            </a:r>
            <a:r>
              <a:rPr lang="zh-CN" altLang="en-US" b="1" dirty="0">
                <a:latin typeface="Arial Narrow" panose="020B0506020202030204" pitchFamily="34" charset="0"/>
                <a:ea typeface="楷体_GB2312" pitchFamily="49" charset="-122"/>
              </a:rPr>
              <a:t>问题的解法是递归的</a:t>
            </a:r>
            <a:endParaRPr lang="zh-CN" altLang="en-US" b="1" dirty="0">
              <a:latin typeface="Arial Narrow" panose="020B0506020202030204" pitchFamily="34" charset="0"/>
              <a:ea typeface="楷体_GB2312" pitchFamily="49" charset="-122"/>
            </a:endParaRPr>
          </a:p>
        </p:txBody>
      </p:sp>
      <p:sp>
        <p:nvSpPr>
          <p:cNvPr id="242700" name="Text Box 12"/>
          <p:cNvSpPr txBox="1"/>
          <p:nvPr/>
        </p:nvSpPr>
        <p:spPr>
          <a:xfrm>
            <a:off x="914400" y="1219200"/>
            <a:ext cx="7086600" cy="1004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b="1" dirty="0">
                <a:latin typeface="Arial Narrow" panose="020B0506020202030204" pitchFamily="34" charset="0"/>
              </a:rPr>
              <a:t>例：</a:t>
            </a:r>
            <a:r>
              <a:rPr lang="en-US" altLang="zh-CN" sz="2400" b="1" dirty="0">
                <a:latin typeface="Arial Narrow" panose="020B0506020202030204" pitchFamily="34" charset="0"/>
              </a:rPr>
              <a:t>Hanoi</a:t>
            </a:r>
            <a:r>
              <a:rPr lang="zh-CN" altLang="en-US" sz="2400" b="1" dirty="0">
                <a:latin typeface="Arial Narrow" panose="020B0506020202030204" pitchFamily="34" charset="0"/>
              </a:rPr>
              <a:t>塔问题</a:t>
            </a:r>
            <a:endParaRPr lang="zh-CN" altLang="en-US" sz="2400" b="1" dirty="0">
              <a:latin typeface="Arial Narrow" panose="020B0506020202030204" pitchFamily="34" charset="0"/>
            </a:endParaRPr>
          </a:p>
          <a:p>
            <a:pPr marL="0" lvl="0" indent="0" eaLnBrk="1" hangingPunct="1">
              <a:spcBef>
                <a:spcPct val="50000"/>
              </a:spcBef>
              <a:buNone/>
            </a:pPr>
            <a:r>
              <a:rPr lang="zh-CN" altLang="en-US" sz="2400" b="1" dirty="0">
                <a:latin typeface="Arial Narrow" panose="020B0506020202030204" pitchFamily="34" charset="0"/>
              </a:rPr>
              <a:t>分析：</a:t>
            </a:r>
            <a:endParaRPr lang="zh-CN" altLang="en-US" sz="2400" b="1" dirty="0">
              <a:latin typeface="Arial Narrow" panose="020B0506020202030204" pitchFamily="34" charset="0"/>
            </a:endParaRPr>
          </a:p>
        </p:txBody>
      </p:sp>
      <p:grpSp>
        <p:nvGrpSpPr>
          <p:cNvPr id="4" name="Group 13"/>
          <p:cNvGrpSpPr/>
          <p:nvPr/>
        </p:nvGrpSpPr>
        <p:grpSpPr>
          <a:xfrm>
            <a:off x="366713" y="2819400"/>
            <a:ext cx="2528887" cy="1600200"/>
            <a:chOff x="231" y="1776"/>
            <a:chExt cx="1593" cy="1008"/>
          </a:xfrm>
        </p:grpSpPr>
        <p:grpSp>
          <p:nvGrpSpPr>
            <p:cNvPr id="59418" name="Group 14"/>
            <p:cNvGrpSpPr/>
            <p:nvPr/>
          </p:nvGrpSpPr>
          <p:grpSpPr>
            <a:xfrm>
              <a:off x="768" y="1776"/>
              <a:ext cx="1008" cy="816"/>
              <a:chOff x="768" y="1776"/>
              <a:chExt cx="1008" cy="816"/>
            </a:xfrm>
          </p:grpSpPr>
          <p:sp>
            <p:nvSpPr>
              <p:cNvPr id="59422" name="Rectangle 15" descr="深色上对角线"/>
              <p:cNvSpPr/>
              <p:nvPr/>
            </p:nvSpPr>
            <p:spPr>
              <a:xfrm>
                <a:off x="864" y="2208"/>
                <a:ext cx="768" cy="192"/>
              </a:xfrm>
              <a:prstGeom prst="rect">
                <a:avLst/>
              </a:prstGeom>
              <a:pattFill prst="dkUpDiag">
                <a:fgClr>
                  <a:schemeClr val="accent1"/>
                </a:fgClr>
                <a:bgClr>
                  <a:srgbClr val="FFFFFF"/>
                </a:bgClr>
              </a:pattFill>
              <a:ln w="57150" cap="flat" cmpd="sng">
                <a:solidFill>
                  <a:schemeClr val="accent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9423" name="Rectangle 16" descr="深色上对角线"/>
              <p:cNvSpPr/>
              <p:nvPr/>
            </p:nvSpPr>
            <p:spPr>
              <a:xfrm>
                <a:off x="768" y="2400"/>
                <a:ext cx="1008" cy="192"/>
              </a:xfrm>
              <a:prstGeom prst="rect">
                <a:avLst/>
              </a:prstGeom>
              <a:pattFill prst="dkUpDiag">
                <a:fgClr>
                  <a:schemeClr val="accent1"/>
                </a:fgClr>
                <a:bgClr>
                  <a:srgbClr val="FFFFFF"/>
                </a:bgClr>
              </a:pattFill>
              <a:ln w="57150" cap="flat" cmpd="sng">
                <a:solidFill>
                  <a:schemeClr val="accent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9424" name="Rectangle 17" descr="深色上对角线"/>
              <p:cNvSpPr/>
              <p:nvPr/>
            </p:nvSpPr>
            <p:spPr>
              <a:xfrm>
                <a:off x="960" y="1968"/>
                <a:ext cx="576" cy="240"/>
              </a:xfrm>
              <a:prstGeom prst="rect">
                <a:avLst/>
              </a:prstGeom>
              <a:pattFill prst="dkUpDiag">
                <a:fgClr>
                  <a:schemeClr val="accent1"/>
                </a:fgClr>
                <a:bgClr>
                  <a:srgbClr val="FFFFFF"/>
                </a:bgClr>
              </a:pattFill>
              <a:ln w="57150" cap="flat" cmpd="sng">
                <a:solidFill>
                  <a:schemeClr val="accent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9425" name="Rectangle 18" descr="深色上对角线"/>
              <p:cNvSpPr/>
              <p:nvPr/>
            </p:nvSpPr>
            <p:spPr>
              <a:xfrm>
                <a:off x="1056" y="1776"/>
                <a:ext cx="336" cy="192"/>
              </a:xfrm>
              <a:prstGeom prst="rect">
                <a:avLst/>
              </a:prstGeom>
              <a:pattFill prst="dkUpDiag">
                <a:fgClr>
                  <a:schemeClr val="accent1"/>
                </a:fgClr>
                <a:bgClr>
                  <a:srgbClr val="FFFFFF"/>
                </a:bgClr>
              </a:pattFill>
              <a:ln w="57150" cap="flat" cmpd="sng">
                <a:solidFill>
                  <a:schemeClr val="accent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sp>
          <p:nvSpPr>
            <p:cNvPr id="59419" name="Rectangle 19"/>
            <p:cNvSpPr/>
            <p:nvPr/>
          </p:nvSpPr>
          <p:spPr>
            <a:xfrm>
              <a:off x="672" y="2592"/>
              <a:ext cx="1152" cy="192"/>
            </a:xfrm>
            <a:prstGeom prst="rect">
              <a:avLst/>
            </a:prstGeom>
            <a:solidFill>
              <a:srgbClr val="FFFFFF"/>
            </a:solidFill>
            <a:ln w="57150" cap="flat" cmpd="sng">
              <a:solidFill>
                <a:schemeClr val="accent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9420" name="AutoShape 20"/>
            <p:cNvSpPr/>
            <p:nvPr/>
          </p:nvSpPr>
          <p:spPr>
            <a:xfrm>
              <a:off x="549" y="1785"/>
              <a:ext cx="48" cy="960"/>
            </a:xfrm>
            <a:prstGeom prst="leftBrace">
              <a:avLst>
                <a:gd name="adj1" fmla="val 166666"/>
                <a:gd name="adj2" fmla="val 50000"/>
              </a:avLst>
            </a:prstGeom>
            <a:solidFill>
              <a:schemeClr val="accent1"/>
            </a:solidFill>
            <a:ln w="381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9421" name="Text Box 21"/>
            <p:cNvSpPr txBox="1"/>
            <p:nvPr/>
          </p:nvSpPr>
          <p:spPr>
            <a:xfrm>
              <a:off x="231" y="2150"/>
              <a:ext cx="43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latin typeface="宋体" panose="02010600030101010101" pitchFamily="2" charset="-122"/>
                </a:rPr>
                <a:t>n</a:t>
              </a:r>
              <a:r>
                <a:rPr lang="zh-CN" altLang="en-US" sz="2000" b="1" dirty="0">
                  <a:latin typeface="宋体" panose="02010600030101010101" pitchFamily="2" charset="-122"/>
                </a:rPr>
                <a:t>个</a:t>
              </a:r>
              <a:endParaRPr lang="zh-CN" altLang="en-US" sz="2000" b="1" dirty="0">
                <a:latin typeface="宋体" panose="02010600030101010101" pitchFamily="2" charset="-122"/>
              </a:endParaRPr>
            </a:p>
          </p:txBody>
        </p:sp>
      </p:grpSp>
      <p:grpSp>
        <p:nvGrpSpPr>
          <p:cNvPr id="6" name="Group 22"/>
          <p:cNvGrpSpPr/>
          <p:nvPr/>
        </p:nvGrpSpPr>
        <p:grpSpPr>
          <a:xfrm>
            <a:off x="685800" y="2209800"/>
            <a:ext cx="2514600" cy="2784475"/>
            <a:chOff x="432" y="1402"/>
            <a:chExt cx="1584" cy="1754"/>
          </a:xfrm>
        </p:grpSpPr>
        <p:grpSp>
          <p:nvGrpSpPr>
            <p:cNvPr id="59414" name="Group 23"/>
            <p:cNvGrpSpPr/>
            <p:nvPr/>
          </p:nvGrpSpPr>
          <p:grpSpPr>
            <a:xfrm>
              <a:off x="432" y="1402"/>
              <a:ext cx="1584" cy="1402"/>
              <a:chOff x="432" y="1402"/>
              <a:chExt cx="1584" cy="1402"/>
            </a:xfrm>
          </p:grpSpPr>
          <p:sp>
            <p:nvSpPr>
              <p:cNvPr id="59416" name="Line 24"/>
              <p:cNvSpPr/>
              <p:nvPr/>
            </p:nvSpPr>
            <p:spPr>
              <a:xfrm>
                <a:off x="432" y="2804"/>
                <a:ext cx="1584" cy="0"/>
              </a:xfrm>
              <a:prstGeom prst="line">
                <a:avLst/>
              </a:prstGeom>
              <a:ln w="76200" cap="flat" cmpd="sng">
                <a:solidFill>
                  <a:schemeClr val="tx1"/>
                </a:solidFill>
                <a:prstDash val="solid"/>
                <a:headEnd type="none" w="med" len="med"/>
                <a:tailEnd type="none" w="med" len="med"/>
              </a:ln>
            </p:spPr>
          </p:sp>
          <p:sp>
            <p:nvSpPr>
              <p:cNvPr id="59417" name="Line 25"/>
              <p:cNvSpPr/>
              <p:nvPr/>
            </p:nvSpPr>
            <p:spPr>
              <a:xfrm>
                <a:off x="1220" y="1402"/>
                <a:ext cx="0" cy="1392"/>
              </a:xfrm>
              <a:prstGeom prst="line">
                <a:avLst/>
              </a:prstGeom>
              <a:ln w="57150" cap="flat" cmpd="sng">
                <a:solidFill>
                  <a:schemeClr val="tx1"/>
                </a:solidFill>
                <a:prstDash val="solid"/>
                <a:headEnd type="none" w="med" len="med"/>
                <a:tailEnd type="none" w="med" len="med"/>
              </a:ln>
            </p:spPr>
          </p:sp>
        </p:grpSp>
        <p:sp>
          <p:nvSpPr>
            <p:cNvPr id="59415" name="Text Box 26"/>
            <p:cNvSpPr txBox="1"/>
            <p:nvPr/>
          </p:nvSpPr>
          <p:spPr>
            <a:xfrm>
              <a:off x="922" y="2868"/>
              <a:ext cx="67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latin typeface="Arial Narrow" panose="020B0506020202030204" pitchFamily="34" charset="0"/>
                </a:rPr>
                <a:t>   X</a:t>
              </a:r>
              <a:endParaRPr lang="en-US" altLang="zh-CN" sz="2400" b="1" dirty="0">
                <a:latin typeface="Arial Narrow" panose="020B0506020202030204" pitchFamily="34" charset="0"/>
              </a:endParaRPr>
            </a:p>
          </p:txBody>
        </p:sp>
      </p:grpSp>
      <p:grpSp>
        <p:nvGrpSpPr>
          <p:cNvPr id="8" name="Group 27"/>
          <p:cNvGrpSpPr/>
          <p:nvPr/>
        </p:nvGrpSpPr>
        <p:grpSpPr>
          <a:xfrm>
            <a:off x="3429000" y="2209800"/>
            <a:ext cx="2362200" cy="2819400"/>
            <a:chOff x="3168" y="1392"/>
            <a:chExt cx="1488" cy="1776"/>
          </a:xfrm>
        </p:grpSpPr>
        <p:sp>
          <p:nvSpPr>
            <p:cNvPr id="59411" name="Line 28"/>
            <p:cNvSpPr/>
            <p:nvPr/>
          </p:nvSpPr>
          <p:spPr>
            <a:xfrm flipV="1">
              <a:off x="3168" y="2784"/>
              <a:ext cx="1488" cy="0"/>
            </a:xfrm>
            <a:prstGeom prst="line">
              <a:avLst/>
            </a:prstGeom>
            <a:ln w="76200" cap="flat" cmpd="sng">
              <a:solidFill>
                <a:schemeClr val="tx1"/>
              </a:solidFill>
              <a:prstDash val="solid"/>
              <a:headEnd type="none" w="med" len="med"/>
              <a:tailEnd type="none" w="med" len="med"/>
            </a:ln>
          </p:spPr>
        </p:sp>
        <p:sp>
          <p:nvSpPr>
            <p:cNvPr id="59412" name="Line 29"/>
            <p:cNvSpPr/>
            <p:nvPr/>
          </p:nvSpPr>
          <p:spPr>
            <a:xfrm>
              <a:off x="3888" y="1392"/>
              <a:ext cx="0" cy="1392"/>
            </a:xfrm>
            <a:prstGeom prst="line">
              <a:avLst/>
            </a:prstGeom>
            <a:ln w="57150" cap="flat" cmpd="sng">
              <a:solidFill>
                <a:schemeClr val="tx1"/>
              </a:solidFill>
              <a:prstDash val="solid"/>
              <a:headEnd type="none" w="med" len="med"/>
              <a:tailEnd type="none" w="med" len="med"/>
            </a:ln>
          </p:spPr>
        </p:sp>
        <p:sp>
          <p:nvSpPr>
            <p:cNvPr id="59413" name="Text Box 30"/>
            <p:cNvSpPr txBox="1"/>
            <p:nvPr/>
          </p:nvSpPr>
          <p:spPr>
            <a:xfrm>
              <a:off x="3648" y="2880"/>
              <a:ext cx="48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  </a:t>
              </a:r>
              <a:r>
                <a:rPr lang="en-US" altLang="zh-CN" sz="2400" b="1" dirty="0">
                  <a:latin typeface="Arial Narrow" panose="020B0506020202030204" pitchFamily="34" charset="0"/>
                </a:rPr>
                <a:t>Y</a:t>
              </a:r>
              <a:r>
                <a:rPr lang="en-US" altLang="zh-CN" sz="2400" dirty="0"/>
                <a:t>  </a:t>
              </a:r>
              <a:endParaRPr lang="en-US" altLang="zh-CN" sz="2400" dirty="0"/>
            </a:p>
          </p:txBody>
        </p:sp>
      </p:grpSp>
      <p:grpSp>
        <p:nvGrpSpPr>
          <p:cNvPr id="9" name="Group 31"/>
          <p:cNvGrpSpPr/>
          <p:nvPr/>
        </p:nvGrpSpPr>
        <p:grpSpPr>
          <a:xfrm>
            <a:off x="6019800" y="2209800"/>
            <a:ext cx="2362200" cy="2819400"/>
            <a:chOff x="3792" y="1392"/>
            <a:chExt cx="1488" cy="1776"/>
          </a:xfrm>
        </p:grpSpPr>
        <p:sp>
          <p:nvSpPr>
            <p:cNvPr id="59408" name="Line 32"/>
            <p:cNvSpPr/>
            <p:nvPr/>
          </p:nvSpPr>
          <p:spPr>
            <a:xfrm flipV="1">
              <a:off x="3792" y="2784"/>
              <a:ext cx="1488" cy="0"/>
            </a:xfrm>
            <a:prstGeom prst="line">
              <a:avLst/>
            </a:prstGeom>
            <a:ln w="76200" cap="flat" cmpd="sng">
              <a:solidFill>
                <a:schemeClr val="tx1"/>
              </a:solidFill>
              <a:prstDash val="solid"/>
              <a:headEnd type="none" w="med" len="med"/>
              <a:tailEnd type="none" w="med" len="med"/>
            </a:ln>
          </p:spPr>
        </p:sp>
        <p:sp>
          <p:nvSpPr>
            <p:cNvPr id="59409" name="Line 33"/>
            <p:cNvSpPr/>
            <p:nvPr/>
          </p:nvSpPr>
          <p:spPr>
            <a:xfrm>
              <a:off x="4512" y="1392"/>
              <a:ext cx="0" cy="1392"/>
            </a:xfrm>
            <a:prstGeom prst="line">
              <a:avLst/>
            </a:prstGeom>
            <a:ln w="57150" cap="flat" cmpd="sng">
              <a:solidFill>
                <a:schemeClr val="tx1"/>
              </a:solidFill>
              <a:prstDash val="solid"/>
              <a:headEnd type="none" w="med" len="med"/>
              <a:tailEnd type="none" w="med" len="med"/>
            </a:ln>
          </p:spPr>
        </p:sp>
        <p:sp>
          <p:nvSpPr>
            <p:cNvPr id="59410" name="Text Box 34"/>
            <p:cNvSpPr txBox="1"/>
            <p:nvPr/>
          </p:nvSpPr>
          <p:spPr>
            <a:xfrm>
              <a:off x="4272" y="2880"/>
              <a:ext cx="48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   </a:t>
              </a:r>
              <a:r>
                <a:rPr lang="en-US" altLang="zh-CN" sz="2400" b="1" dirty="0">
                  <a:latin typeface="Arial Narrow" panose="020B0506020202030204" pitchFamily="34" charset="0"/>
                </a:rPr>
                <a:t>Z</a:t>
              </a:r>
              <a:r>
                <a:rPr lang="en-US" altLang="zh-CN" sz="2400" dirty="0"/>
                <a:t>  </a:t>
              </a:r>
              <a:endParaRPr lang="en-US" altLang="zh-CN" sz="2400" dirty="0"/>
            </a:p>
          </p:txBody>
        </p:sp>
      </p:grpSp>
      <p:sp>
        <p:nvSpPr>
          <p:cNvPr id="242723" name="Text Box 35"/>
          <p:cNvSpPr txBox="1"/>
          <p:nvPr/>
        </p:nvSpPr>
        <p:spPr>
          <a:xfrm>
            <a:off x="1219200" y="4953000"/>
            <a:ext cx="6400800" cy="15525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57200" lvl="0" indent="-457200" eaLnBrk="1" hangingPunct="1">
              <a:spcBef>
                <a:spcPct val="50000"/>
              </a:spcBef>
              <a:buAutoNum type="arabicPeriod"/>
            </a:pPr>
            <a:r>
              <a:rPr lang="en-US" altLang="zh-CN" sz="2400" b="1" dirty="0">
                <a:latin typeface="Arial Narrow" panose="020B0506020202030204" pitchFamily="34" charset="0"/>
              </a:rPr>
              <a:t> </a:t>
            </a:r>
            <a:r>
              <a:rPr lang="zh-CN" altLang="en-US" sz="2400" b="1" dirty="0">
                <a:latin typeface="Arial Narrow" panose="020B0506020202030204" pitchFamily="34" charset="0"/>
              </a:rPr>
              <a:t>将</a:t>
            </a:r>
            <a:r>
              <a:rPr lang="en-US" altLang="zh-CN" sz="2400" b="1" dirty="0">
                <a:latin typeface="Arial Narrow" panose="020B0506020202030204" pitchFamily="34" charset="0"/>
              </a:rPr>
              <a:t>X</a:t>
            </a:r>
            <a:r>
              <a:rPr lang="zh-CN" altLang="en-US" sz="2400" b="1" dirty="0">
                <a:latin typeface="Arial Narrow" panose="020B0506020202030204" pitchFamily="34" charset="0"/>
              </a:rPr>
              <a:t>轴上的</a:t>
            </a:r>
            <a:r>
              <a:rPr lang="en-US" altLang="zh-CN" sz="2400" b="1" dirty="0">
                <a:latin typeface="Arial Narrow" panose="020B0506020202030204" pitchFamily="34" charset="0"/>
              </a:rPr>
              <a:t>n</a:t>
            </a:r>
            <a:r>
              <a:rPr lang="zh-CN" altLang="en-US" sz="2400" b="1" dirty="0">
                <a:latin typeface="Arial Narrow" panose="020B0506020202030204" pitchFamily="34" charset="0"/>
              </a:rPr>
              <a:t>－</a:t>
            </a:r>
            <a:r>
              <a:rPr lang="en-US" altLang="zh-CN" sz="2400" b="1" dirty="0">
                <a:latin typeface="Arial Narrow" panose="020B0506020202030204" pitchFamily="34" charset="0"/>
              </a:rPr>
              <a:t>1</a:t>
            </a:r>
            <a:r>
              <a:rPr lang="zh-CN" altLang="en-US" sz="2400" b="1" dirty="0">
                <a:latin typeface="Arial Narrow" panose="020B0506020202030204" pitchFamily="34" charset="0"/>
              </a:rPr>
              <a:t>个盘子借助</a:t>
            </a:r>
            <a:r>
              <a:rPr lang="en-US" altLang="zh-CN" sz="2400" b="1" dirty="0">
                <a:latin typeface="Arial Narrow" panose="020B0506020202030204" pitchFamily="34" charset="0"/>
              </a:rPr>
              <a:t>Z</a:t>
            </a:r>
            <a:r>
              <a:rPr lang="zh-CN" altLang="en-US" sz="2400" b="1" dirty="0">
                <a:latin typeface="Arial Narrow" panose="020B0506020202030204" pitchFamily="34" charset="0"/>
              </a:rPr>
              <a:t>轴移到</a:t>
            </a:r>
            <a:r>
              <a:rPr lang="en-US" altLang="zh-CN" sz="2400" b="1" dirty="0">
                <a:latin typeface="Arial Narrow" panose="020B0506020202030204" pitchFamily="34" charset="0"/>
              </a:rPr>
              <a:t>Y</a:t>
            </a:r>
            <a:r>
              <a:rPr lang="zh-CN" altLang="en-US" sz="2400" b="1" dirty="0">
                <a:latin typeface="Arial Narrow" panose="020B0506020202030204" pitchFamily="34" charset="0"/>
              </a:rPr>
              <a:t>轴上；</a:t>
            </a:r>
            <a:endParaRPr lang="zh-CN" altLang="en-US" sz="2400" b="1" dirty="0">
              <a:latin typeface="Arial Narrow" panose="020B0506020202030204" pitchFamily="34" charset="0"/>
            </a:endParaRPr>
          </a:p>
          <a:p>
            <a:pPr marL="457200" lvl="0" indent="-457200" eaLnBrk="1" hangingPunct="1">
              <a:spcBef>
                <a:spcPct val="50000"/>
              </a:spcBef>
              <a:buAutoNum type="arabicPeriod"/>
            </a:pPr>
            <a:r>
              <a:rPr lang="zh-CN" altLang="en-US" sz="2400" b="1" dirty="0">
                <a:latin typeface="Arial Narrow" panose="020B0506020202030204" pitchFamily="34" charset="0"/>
              </a:rPr>
              <a:t>将</a:t>
            </a:r>
            <a:r>
              <a:rPr lang="en-US" altLang="zh-CN" sz="2400" b="1" dirty="0">
                <a:latin typeface="Arial Narrow" panose="020B0506020202030204" pitchFamily="34" charset="0"/>
              </a:rPr>
              <a:t>X</a:t>
            </a:r>
            <a:r>
              <a:rPr lang="zh-CN" altLang="en-US" sz="2400" b="1" dirty="0">
                <a:latin typeface="Arial Narrow" panose="020B0506020202030204" pitchFamily="34" charset="0"/>
              </a:rPr>
              <a:t>轴上的余下的</a:t>
            </a:r>
            <a:r>
              <a:rPr lang="en-US" altLang="zh-CN" sz="2400" b="1" dirty="0">
                <a:latin typeface="Arial Narrow" panose="020B0506020202030204" pitchFamily="34" charset="0"/>
              </a:rPr>
              <a:t>1</a:t>
            </a:r>
            <a:r>
              <a:rPr lang="zh-CN" altLang="en-US" sz="2400" b="1" dirty="0">
                <a:latin typeface="Arial Narrow" panose="020B0506020202030204" pitchFamily="34" charset="0"/>
              </a:rPr>
              <a:t>个盘子移到</a:t>
            </a:r>
            <a:r>
              <a:rPr lang="en-US" altLang="zh-CN" sz="2400" b="1" dirty="0">
                <a:latin typeface="Arial Narrow" panose="020B0506020202030204" pitchFamily="34" charset="0"/>
              </a:rPr>
              <a:t>Z</a:t>
            </a:r>
            <a:r>
              <a:rPr lang="zh-CN" altLang="en-US" sz="2400" b="1" dirty="0">
                <a:latin typeface="Arial Narrow" panose="020B0506020202030204" pitchFamily="34" charset="0"/>
              </a:rPr>
              <a:t>轴上；</a:t>
            </a:r>
            <a:endParaRPr lang="zh-CN" altLang="en-US" sz="2400" b="1" dirty="0">
              <a:latin typeface="Arial Narrow" panose="020B0506020202030204" pitchFamily="34" charset="0"/>
            </a:endParaRPr>
          </a:p>
          <a:p>
            <a:pPr marL="457200" lvl="0" indent="-457200" eaLnBrk="1" hangingPunct="1">
              <a:spcBef>
                <a:spcPct val="50000"/>
              </a:spcBef>
              <a:buAutoNum type="arabicPeriod"/>
            </a:pPr>
            <a:r>
              <a:rPr lang="zh-CN" altLang="en-US" sz="2400" b="1" dirty="0">
                <a:latin typeface="Arial Narrow" panose="020B0506020202030204" pitchFamily="34" charset="0"/>
              </a:rPr>
              <a:t> 将</a:t>
            </a:r>
            <a:r>
              <a:rPr lang="en-US" altLang="zh-CN" sz="2400" b="1" dirty="0">
                <a:latin typeface="Arial Narrow" panose="020B0506020202030204" pitchFamily="34" charset="0"/>
              </a:rPr>
              <a:t>Y</a:t>
            </a:r>
            <a:r>
              <a:rPr lang="zh-CN" altLang="en-US" sz="2400" b="1" dirty="0">
                <a:latin typeface="Arial Narrow" panose="020B0506020202030204" pitchFamily="34" charset="0"/>
              </a:rPr>
              <a:t>轴上的</a:t>
            </a:r>
            <a:r>
              <a:rPr lang="en-US" altLang="zh-CN" sz="2400" b="1" dirty="0">
                <a:latin typeface="Arial Narrow" panose="020B0506020202030204" pitchFamily="34" charset="0"/>
              </a:rPr>
              <a:t>n</a:t>
            </a:r>
            <a:r>
              <a:rPr lang="zh-CN" altLang="en-US" sz="2400" b="1" dirty="0">
                <a:latin typeface="Arial Narrow" panose="020B0506020202030204" pitchFamily="34" charset="0"/>
              </a:rPr>
              <a:t>－</a:t>
            </a:r>
            <a:r>
              <a:rPr lang="en-US" altLang="zh-CN" sz="2400" b="1" dirty="0">
                <a:latin typeface="Arial Narrow" panose="020B0506020202030204" pitchFamily="34" charset="0"/>
              </a:rPr>
              <a:t>1</a:t>
            </a:r>
            <a:r>
              <a:rPr lang="zh-CN" altLang="en-US" sz="2400" b="1" dirty="0">
                <a:latin typeface="Arial Narrow" panose="020B0506020202030204" pitchFamily="34" charset="0"/>
              </a:rPr>
              <a:t>个盘子借助</a:t>
            </a:r>
            <a:r>
              <a:rPr lang="en-US" altLang="zh-CN" sz="2400" b="1" dirty="0">
                <a:latin typeface="Arial Narrow" panose="020B0506020202030204" pitchFamily="34" charset="0"/>
              </a:rPr>
              <a:t>X</a:t>
            </a:r>
            <a:r>
              <a:rPr lang="zh-CN" altLang="en-US" sz="2400" b="1" dirty="0">
                <a:latin typeface="Arial Narrow" panose="020B0506020202030204" pitchFamily="34" charset="0"/>
              </a:rPr>
              <a:t>轴移到</a:t>
            </a:r>
            <a:r>
              <a:rPr lang="en-US" altLang="zh-CN" sz="2400" b="1" dirty="0">
                <a:latin typeface="Arial Narrow" panose="020B0506020202030204" pitchFamily="34" charset="0"/>
              </a:rPr>
              <a:t>Z</a:t>
            </a:r>
            <a:r>
              <a:rPr lang="zh-CN" altLang="en-US" sz="2400" b="1" dirty="0">
                <a:latin typeface="Arial Narrow" panose="020B0506020202030204" pitchFamily="34" charset="0"/>
              </a:rPr>
              <a:t>轴上</a:t>
            </a:r>
            <a:endParaRPr lang="zh-CN" altLang="en-US" sz="2400" b="1" dirty="0">
              <a:latin typeface="Arial Narrow" panose="020B0506020202030204" pitchFamily="34" charset="0"/>
            </a:endParaRPr>
          </a:p>
        </p:txBody>
      </p:sp>
      <p:grpSp>
        <p:nvGrpSpPr>
          <p:cNvPr id="10" name="Group 36"/>
          <p:cNvGrpSpPr/>
          <p:nvPr/>
        </p:nvGrpSpPr>
        <p:grpSpPr>
          <a:xfrm>
            <a:off x="685800" y="2211388"/>
            <a:ext cx="2514600" cy="2784475"/>
            <a:chOff x="3024" y="-144"/>
            <a:chExt cx="1584" cy="1754"/>
          </a:xfrm>
        </p:grpSpPr>
        <p:grpSp>
          <p:nvGrpSpPr>
            <p:cNvPr id="59404" name="Group 37" descr="波浪线"/>
            <p:cNvGrpSpPr/>
            <p:nvPr/>
          </p:nvGrpSpPr>
          <p:grpSpPr>
            <a:xfrm>
              <a:off x="3024" y="-144"/>
              <a:ext cx="1584" cy="1402"/>
              <a:chOff x="432" y="1402"/>
              <a:chExt cx="1584" cy="1402"/>
            </a:xfrm>
          </p:grpSpPr>
          <p:sp>
            <p:nvSpPr>
              <p:cNvPr id="59406" name="Line 38" descr="波浪线"/>
              <p:cNvSpPr/>
              <p:nvPr/>
            </p:nvSpPr>
            <p:spPr>
              <a:xfrm>
                <a:off x="432" y="2804"/>
                <a:ext cx="1584" cy="0"/>
              </a:xfrm>
              <a:prstGeom prst="line">
                <a:avLst/>
              </a:prstGeom>
              <a:ln w="76200" cap="flat" cmpd="sng">
                <a:solidFill>
                  <a:srgbClr val="CC3300"/>
                </a:solidFill>
                <a:prstDash val="solid"/>
                <a:headEnd type="none" w="med" len="med"/>
                <a:tailEnd type="none" w="med" len="med"/>
              </a:ln>
            </p:spPr>
          </p:sp>
          <p:sp>
            <p:nvSpPr>
              <p:cNvPr id="59407" name="Line 39" descr="波浪线"/>
              <p:cNvSpPr/>
              <p:nvPr/>
            </p:nvSpPr>
            <p:spPr>
              <a:xfrm>
                <a:off x="1220" y="1402"/>
                <a:ext cx="0" cy="1392"/>
              </a:xfrm>
              <a:prstGeom prst="line">
                <a:avLst/>
              </a:prstGeom>
              <a:ln w="57150" cap="flat" cmpd="sng">
                <a:solidFill>
                  <a:srgbClr val="CC3300"/>
                </a:solidFill>
                <a:prstDash val="solid"/>
                <a:headEnd type="none" w="med" len="med"/>
                <a:tailEnd type="none" w="med" len="med"/>
              </a:ln>
            </p:spPr>
          </p:sp>
        </p:grpSp>
        <p:sp>
          <p:nvSpPr>
            <p:cNvPr id="59405" name="Text Box 40" descr="波浪线"/>
            <p:cNvSpPr txBox="1"/>
            <p:nvPr/>
          </p:nvSpPr>
          <p:spPr>
            <a:xfrm>
              <a:off x="3514" y="1322"/>
              <a:ext cx="67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latin typeface="Arial Narrow" panose="020B0506020202030204" pitchFamily="34" charset="0"/>
                </a:rPr>
                <a:t>   X</a:t>
              </a:r>
              <a:endParaRPr lang="en-US" altLang="zh-CN" sz="2400" b="1" dirty="0">
                <a:latin typeface="Arial Narrow" panose="020B0506020202030204" pitchFamily="34" charset="0"/>
              </a:endParaRPr>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2700"/>
                                        </p:tgtEl>
                                        <p:attrNameLst>
                                          <p:attrName>style.visibility</p:attrName>
                                        </p:attrNameLst>
                                      </p:cBhvr>
                                      <p:to>
                                        <p:strVal val="visible"/>
                                      </p:to>
                                    </p:set>
                                    <p:animEffect transition="in" filter="dissolve">
                                      <p:cBhvr>
                                        <p:cTn id="7" dur="500"/>
                                        <p:tgtEl>
                                          <p:spTgt spid="24270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strips(down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42698"/>
                                        </p:tgtEl>
                                        <p:attrNameLst>
                                          <p:attrName>style.visibility</p:attrName>
                                        </p:attrNameLst>
                                      </p:cBhvr>
                                      <p:to>
                                        <p:strVal val="visible"/>
                                      </p:to>
                                    </p:set>
                                    <p:animEffect transition="in" filter="dissolve">
                                      <p:cBhvr>
                                        <p:cTn id="37" dur="500"/>
                                        <p:tgtEl>
                                          <p:spTgt spid="24269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42723">
                                            <p:txEl>
                                              <p:charRg st="0" end="23"/>
                                            </p:txEl>
                                          </p:spTgt>
                                        </p:tgtEl>
                                        <p:attrNameLst>
                                          <p:attrName>style.visibility</p:attrName>
                                        </p:attrNameLst>
                                      </p:cBhvr>
                                      <p:to>
                                        <p:strVal val="visible"/>
                                      </p:to>
                                    </p:set>
                                    <p:animEffect transition="in" filter="dissolve">
                                      <p:cBhvr>
                                        <p:cTn id="47" dur="500"/>
                                        <p:tgtEl>
                                          <p:spTgt spid="242723">
                                            <p:txEl>
                                              <p:charRg st="0" end="2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42723">
                                            <p:txEl>
                                              <p:charRg st="23" end="42"/>
                                            </p:txEl>
                                          </p:spTgt>
                                        </p:tgtEl>
                                        <p:attrNameLst>
                                          <p:attrName>style.visibility</p:attrName>
                                        </p:attrNameLst>
                                      </p:cBhvr>
                                      <p:to>
                                        <p:strVal val="visible"/>
                                      </p:to>
                                    </p:set>
                                    <p:animEffect transition="in" filter="dissolve">
                                      <p:cBhvr>
                                        <p:cTn id="52" dur="500"/>
                                        <p:tgtEl>
                                          <p:spTgt spid="242723">
                                            <p:txEl>
                                              <p:charRg st="23" end="4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42723">
                                            <p:txEl>
                                              <p:charRg st="42" end="64"/>
                                            </p:txEl>
                                          </p:spTgt>
                                        </p:tgtEl>
                                        <p:attrNameLst>
                                          <p:attrName>style.visibility</p:attrName>
                                        </p:attrNameLst>
                                      </p:cBhvr>
                                      <p:to>
                                        <p:strVal val="visible"/>
                                      </p:to>
                                    </p:set>
                                    <p:animEffect transition="in" filter="dissolve">
                                      <p:cBhvr>
                                        <p:cTn id="57" dur="500"/>
                                        <p:tgtEl>
                                          <p:spTgt spid="242723">
                                            <p:txEl>
                                              <p:charRg st="42" end="6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8" grpId="0" animBg="1"/>
      <p:bldP spid="242700" grpId="0"/>
      <p:bldP spid="24272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Text Box 2"/>
          <p:cNvSpPr txBox="1"/>
          <p:nvPr/>
        </p:nvSpPr>
        <p:spPr>
          <a:xfrm>
            <a:off x="838200" y="304800"/>
            <a:ext cx="41148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800" b="1" dirty="0"/>
              <a:t>求解算法及调用示意图</a:t>
            </a:r>
            <a:endParaRPr lang="zh-CN" altLang="en-US" sz="2400" b="1" dirty="0"/>
          </a:p>
        </p:txBody>
      </p:sp>
      <p:sp>
        <p:nvSpPr>
          <p:cNvPr id="172035" name="Text Box 3"/>
          <p:cNvSpPr txBox="1"/>
          <p:nvPr/>
        </p:nvSpPr>
        <p:spPr>
          <a:xfrm>
            <a:off x="0" y="914400"/>
            <a:ext cx="4038600" cy="41084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i="1" dirty="0">
                <a:solidFill>
                  <a:schemeClr val="tx2"/>
                </a:solidFill>
                <a:latin typeface="宋体" panose="02010600030101010101" pitchFamily="2" charset="-122"/>
              </a:rPr>
              <a:t>void hanoi(int n,char x,char y,char z){</a:t>
            </a:r>
            <a:endParaRPr lang="en-US" altLang="zh-CN" sz="2400" b="1" i="1" dirty="0">
              <a:solidFill>
                <a:schemeClr val="tx2"/>
              </a:solidFill>
              <a:latin typeface="宋体" panose="02010600030101010101" pitchFamily="2" charset="-122"/>
            </a:endParaRPr>
          </a:p>
          <a:p>
            <a:pPr marL="0" lvl="0" indent="0" eaLnBrk="1" hangingPunct="1">
              <a:spcBef>
                <a:spcPct val="50000"/>
              </a:spcBef>
              <a:buNone/>
            </a:pPr>
            <a:r>
              <a:rPr lang="en-US" altLang="zh-CN" sz="2400" b="1" i="1" dirty="0">
                <a:solidFill>
                  <a:schemeClr val="tx2"/>
                </a:solidFill>
                <a:latin typeface="宋体" panose="02010600030101010101" pitchFamily="2" charset="-122"/>
              </a:rPr>
              <a:t>  if (n==1) move (x,1,z);</a:t>
            </a:r>
            <a:endParaRPr lang="en-US" altLang="zh-CN" sz="2400" b="1" i="1" dirty="0">
              <a:solidFill>
                <a:schemeClr val="tx2"/>
              </a:solidFill>
              <a:latin typeface="宋体" panose="02010600030101010101" pitchFamily="2" charset="-122"/>
            </a:endParaRPr>
          </a:p>
          <a:p>
            <a:pPr marL="0" lvl="0" indent="0" eaLnBrk="1" hangingPunct="1">
              <a:spcBef>
                <a:spcPct val="50000"/>
              </a:spcBef>
              <a:buNone/>
            </a:pPr>
            <a:r>
              <a:rPr lang="en-US" altLang="zh-CN" sz="2400" b="1" i="1" dirty="0">
                <a:solidFill>
                  <a:schemeClr val="tx2"/>
                </a:solidFill>
                <a:latin typeface="宋体" panose="02010600030101010101" pitchFamily="2" charset="-122"/>
              </a:rPr>
              <a:t>  else { hanoi(n-1,x,z,y);</a:t>
            </a:r>
            <a:endParaRPr lang="en-US" altLang="zh-CN" sz="2400" b="1" i="1" dirty="0">
              <a:solidFill>
                <a:schemeClr val="tx2"/>
              </a:solidFill>
              <a:latin typeface="宋体" panose="02010600030101010101" pitchFamily="2" charset="-122"/>
            </a:endParaRPr>
          </a:p>
          <a:p>
            <a:pPr marL="0" lvl="0" indent="0" eaLnBrk="1" hangingPunct="1">
              <a:spcBef>
                <a:spcPct val="50000"/>
              </a:spcBef>
              <a:buNone/>
            </a:pPr>
            <a:r>
              <a:rPr lang="en-US" altLang="zh-CN" sz="2400" b="1" i="1" dirty="0">
                <a:solidFill>
                  <a:schemeClr val="tx2"/>
                </a:solidFill>
                <a:latin typeface="宋体" panose="02010600030101010101" pitchFamily="2" charset="-122"/>
              </a:rPr>
              <a:t>         move(x,n,z);</a:t>
            </a:r>
            <a:endParaRPr lang="en-US" altLang="zh-CN" sz="2400" b="1" i="1" dirty="0">
              <a:solidFill>
                <a:schemeClr val="tx2"/>
              </a:solidFill>
              <a:latin typeface="宋体" panose="02010600030101010101" pitchFamily="2" charset="-122"/>
            </a:endParaRPr>
          </a:p>
          <a:p>
            <a:pPr marL="0" lvl="0" indent="0" eaLnBrk="1" hangingPunct="1">
              <a:spcBef>
                <a:spcPct val="50000"/>
              </a:spcBef>
              <a:buNone/>
            </a:pPr>
            <a:r>
              <a:rPr lang="en-US" altLang="zh-CN" sz="2400" b="1" i="1" dirty="0">
                <a:solidFill>
                  <a:schemeClr val="tx2"/>
                </a:solidFill>
                <a:latin typeface="宋体" panose="02010600030101010101" pitchFamily="2" charset="-122"/>
              </a:rPr>
              <a:t>         hanoi(n-1,y,x,z);</a:t>
            </a:r>
            <a:endParaRPr lang="en-US" altLang="zh-CN" sz="2400" b="1" i="1" dirty="0">
              <a:solidFill>
                <a:schemeClr val="tx2"/>
              </a:solidFill>
              <a:latin typeface="宋体" panose="02010600030101010101" pitchFamily="2" charset="-122"/>
            </a:endParaRPr>
          </a:p>
          <a:p>
            <a:pPr marL="0" lvl="0" indent="0" eaLnBrk="1" hangingPunct="1">
              <a:spcBef>
                <a:spcPct val="50000"/>
              </a:spcBef>
              <a:buNone/>
            </a:pPr>
            <a:r>
              <a:rPr lang="en-US" altLang="zh-CN" sz="2400" b="1" i="1" dirty="0">
                <a:solidFill>
                  <a:schemeClr val="tx2"/>
                </a:solidFill>
                <a:latin typeface="宋体" panose="02010600030101010101" pitchFamily="2" charset="-122"/>
              </a:rPr>
              <a:t>       }</a:t>
            </a:r>
            <a:endParaRPr lang="en-US" altLang="zh-CN" sz="2400" b="1" i="1" dirty="0">
              <a:solidFill>
                <a:schemeClr val="tx2"/>
              </a:solidFill>
              <a:latin typeface="宋体" panose="02010600030101010101" pitchFamily="2" charset="-122"/>
            </a:endParaRPr>
          </a:p>
          <a:p>
            <a:pPr marL="0" lvl="0" indent="0" eaLnBrk="1" hangingPunct="1">
              <a:spcBef>
                <a:spcPct val="50000"/>
              </a:spcBef>
              <a:buNone/>
            </a:pPr>
            <a:r>
              <a:rPr lang="en-US" altLang="zh-CN" sz="2400" b="1" i="1" dirty="0">
                <a:solidFill>
                  <a:schemeClr val="tx2"/>
                </a:solidFill>
                <a:latin typeface="宋体" panose="02010600030101010101" pitchFamily="2" charset="-122"/>
              </a:rPr>
              <a:t>}</a:t>
            </a:r>
            <a:endParaRPr lang="en-US" altLang="zh-CN" sz="2400" b="1" i="1" dirty="0">
              <a:solidFill>
                <a:schemeClr val="tx2"/>
              </a:solidFill>
              <a:latin typeface="宋体" panose="02010600030101010101" pitchFamily="2" charset="-122"/>
            </a:endParaRPr>
          </a:p>
        </p:txBody>
      </p:sp>
      <p:grpSp>
        <p:nvGrpSpPr>
          <p:cNvPr id="2" name="Group 4"/>
          <p:cNvGrpSpPr/>
          <p:nvPr/>
        </p:nvGrpSpPr>
        <p:grpSpPr>
          <a:xfrm>
            <a:off x="914400" y="762000"/>
            <a:ext cx="8991600" cy="5273675"/>
            <a:chOff x="240" y="960"/>
            <a:chExt cx="5328" cy="3036"/>
          </a:xfrm>
        </p:grpSpPr>
        <p:grpSp>
          <p:nvGrpSpPr>
            <p:cNvPr id="60421" name="Group 5"/>
            <p:cNvGrpSpPr/>
            <p:nvPr/>
          </p:nvGrpSpPr>
          <p:grpSpPr>
            <a:xfrm>
              <a:off x="240" y="1392"/>
              <a:ext cx="5328" cy="2604"/>
              <a:chOff x="912" y="816"/>
              <a:chExt cx="5328" cy="2137"/>
            </a:xfrm>
          </p:grpSpPr>
          <p:sp>
            <p:nvSpPr>
              <p:cNvPr id="60423" name="Text Box 6"/>
              <p:cNvSpPr txBox="1"/>
              <p:nvPr/>
            </p:nvSpPr>
            <p:spPr>
              <a:xfrm>
                <a:off x="3360" y="816"/>
                <a:ext cx="1488" cy="21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i="1" dirty="0">
                    <a:solidFill>
                      <a:schemeClr val="accent2"/>
                    </a:solidFill>
                    <a:latin typeface="宋体" panose="02010600030101010101" pitchFamily="2" charset="-122"/>
                  </a:rPr>
                  <a:t>Hanoi(3,a,b,c)</a:t>
                </a:r>
                <a:endParaRPr lang="en-US" altLang="zh-CN" sz="2400" b="1" i="1" dirty="0">
                  <a:solidFill>
                    <a:schemeClr val="accent2"/>
                  </a:solidFill>
                  <a:latin typeface="宋体" panose="02010600030101010101" pitchFamily="2" charset="-122"/>
                </a:endParaRPr>
              </a:p>
            </p:txBody>
          </p:sp>
          <p:sp>
            <p:nvSpPr>
              <p:cNvPr id="60424" name="Text Box 7"/>
              <p:cNvSpPr txBox="1"/>
              <p:nvPr/>
            </p:nvSpPr>
            <p:spPr>
              <a:xfrm>
                <a:off x="4752" y="2352"/>
                <a:ext cx="1488" cy="21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i="1" dirty="0">
                    <a:solidFill>
                      <a:schemeClr val="accent2"/>
                    </a:solidFill>
                    <a:latin typeface="Arial Narrow" panose="020B0506020202030204" pitchFamily="34" charset="0"/>
                  </a:rPr>
                  <a:t>Hanoi(1,a,b,c)</a:t>
                </a:r>
                <a:endParaRPr lang="en-US" altLang="zh-CN" sz="2400" b="1" i="1" dirty="0">
                  <a:solidFill>
                    <a:schemeClr val="accent2"/>
                  </a:solidFill>
                  <a:latin typeface="Arial Narrow" panose="020B0506020202030204" pitchFamily="34" charset="0"/>
                </a:endParaRPr>
              </a:p>
            </p:txBody>
          </p:sp>
          <p:sp>
            <p:nvSpPr>
              <p:cNvPr id="60425" name="Text Box 8"/>
              <p:cNvSpPr txBox="1"/>
              <p:nvPr/>
            </p:nvSpPr>
            <p:spPr>
              <a:xfrm>
                <a:off x="3648" y="2352"/>
                <a:ext cx="1104" cy="21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i="1" dirty="0">
                    <a:solidFill>
                      <a:schemeClr val="accent2"/>
                    </a:solidFill>
                    <a:latin typeface="Arial Narrow" panose="020B0506020202030204" pitchFamily="34" charset="0"/>
                  </a:rPr>
                  <a:t>Hanoi(1,b,c,a)</a:t>
                </a:r>
                <a:endParaRPr lang="en-US" altLang="zh-CN" sz="2400" b="1" i="1" dirty="0">
                  <a:solidFill>
                    <a:schemeClr val="accent2"/>
                  </a:solidFill>
                  <a:latin typeface="Arial Narrow" panose="020B0506020202030204" pitchFamily="34" charset="0"/>
                </a:endParaRPr>
              </a:p>
            </p:txBody>
          </p:sp>
          <p:sp>
            <p:nvSpPr>
              <p:cNvPr id="60426" name="Text Box 9"/>
              <p:cNvSpPr txBox="1"/>
              <p:nvPr/>
            </p:nvSpPr>
            <p:spPr>
              <a:xfrm>
                <a:off x="2448" y="2352"/>
                <a:ext cx="1152" cy="21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i="1" dirty="0">
                    <a:solidFill>
                      <a:schemeClr val="accent2"/>
                    </a:solidFill>
                    <a:latin typeface="Arial Narrow" panose="020B0506020202030204" pitchFamily="34" charset="0"/>
                  </a:rPr>
                  <a:t>Hanoi(1,c,a,b)</a:t>
                </a:r>
                <a:endParaRPr lang="en-US" altLang="zh-CN" sz="2400" b="1" i="1" dirty="0">
                  <a:solidFill>
                    <a:schemeClr val="accent2"/>
                  </a:solidFill>
                  <a:latin typeface="Arial Narrow" panose="020B0506020202030204" pitchFamily="34" charset="0"/>
                </a:endParaRPr>
              </a:p>
            </p:txBody>
          </p:sp>
          <p:sp>
            <p:nvSpPr>
              <p:cNvPr id="60427" name="Text Box 10"/>
              <p:cNvSpPr txBox="1"/>
              <p:nvPr/>
            </p:nvSpPr>
            <p:spPr>
              <a:xfrm>
                <a:off x="1248" y="2352"/>
                <a:ext cx="1104" cy="21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i="1" dirty="0">
                    <a:solidFill>
                      <a:schemeClr val="accent2"/>
                    </a:solidFill>
                    <a:latin typeface="Arial Narrow" panose="020B0506020202030204" pitchFamily="34" charset="0"/>
                  </a:rPr>
                  <a:t>Hanoi(1,a,b,c)</a:t>
                </a:r>
                <a:endParaRPr lang="en-US" altLang="zh-CN" sz="2400" b="1" i="1" dirty="0">
                  <a:solidFill>
                    <a:schemeClr val="accent2"/>
                  </a:solidFill>
                  <a:latin typeface="Arial Narrow" panose="020B0506020202030204" pitchFamily="34" charset="0"/>
                </a:endParaRPr>
              </a:p>
            </p:txBody>
          </p:sp>
          <p:sp>
            <p:nvSpPr>
              <p:cNvPr id="60428" name="Text Box 11"/>
              <p:cNvSpPr txBox="1"/>
              <p:nvPr/>
            </p:nvSpPr>
            <p:spPr>
              <a:xfrm>
                <a:off x="2592" y="1585"/>
                <a:ext cx="1488" cy="21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i="1" dirty="0">
                    <a:solidFill>
                      <a:schemeClr val="accent2"/>
                    </a:solidFill>
                    <a:latin typeface="Arial Narrow" panose="020B0506020202030204" pitchFamily="34" charset="0"/>
                  </a:rPr>
                  <a:t>Hanoi(2,a,c,b)</a:t>
                </a:r>
                <a:endParaRPr lang="en-US" altLang="zh-CN" sz="2400" b="1" i="1" dirty="0">
                  <a:solidFill>
                    <a:schemeClr val="accent2"/>
                  </a:solidFill>
                  <a:latin typeface="Arial Narrow" panose="020B0506020202030204" pitchFamily="34" charset="0"/>
                </a:endParaRPr>
              </a:p>
            </p:txBody>
          </p:sp>
          <p:sp>
            <p:nvSpPr>
              <p:cNvPr id="60429" name="Text Box 12"/>
              <p:cNvSpPr txBox="1"/>
              <p:nvPr/>
            </p:nvSpPr>
            <p:spPr>
              <a:xfrm>
                <a:off x="4464" y="1585"/>
                <a:ext cx="1488" cy="21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i="1" dirty="0">
                    <a:solidFill>
                      <a:schemeClr val="accent2"/>
                    </a:solidFill>
                    <a:latin typeface="Arial Narrow" panose="020B0506020202030204" pitchFamily="34" charset="0"/>
                  </a:rPr>
                  <a:t>Hanoi(2,b,a,c)</a:t>
                </a:r>
                <a:endParaRPr lang="en-US" altLang="zh-CN" sz="2400" b="1" i="1" dirty="0">
                  <a:solidFill>
                    <a:schemeClr val="accent2"/>
                  </a:solidFill>
                  <a:latin typeface="Arial Narrow" panose="020B0506020202030204" pitchFamily="34" charset="0"/>
                </a:endParaRPr>
              </a:p>
            </p:txBody>
          </p:sp>
          <p:sp>
            <p:nvSpPr>
              <p:cNvPr id="60430" name="Text Box 13"/>
              <p:cNvSpPr txBox="1"/>
              <p:nvPr/>
            </p:nvSpPr>
            <p:spPr>
              <a:xfrm>
                <a:off x="3696" y="1345"/>
                <a:ext cx="912" cy="21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i="1" dirty="0">
                    <a:solidFill>
                      <a:schemeClr val="accent2"/>
                    </a:solidFill>
                    <a:latin typeface="Arial Narrow" panose="020B0506020202030204" pitchFamily="34" charset="0"/>
                  </a:rPr>
                  <a:t>move(a,c)</a:t>
                </a:r>
                <a:endParaRPr lang="en-US" altLang="zh-CN" sz="2400" b="1" i="1" dirty="0">
                  <a:solidFill>
                    <a:schemeClr val="accent2"/>
                  </a:solidFill>
                  <a:latin typeface="Arial Narrow" panose="020B0506020202030204" pitchFamily="34" charset="0"/>
                </a:endParaRPr>
              </a:p>
            </p:txBody>
          </p:sp>
          <p:sp>
            <p:nvSpPr>
              <p:cNvPr id="60431" name="Text Box 14"/>
              <p:cNvSpPr txBox="1"/>
              <p:nvPr/>
            </p:nvSpPr>
            <p:spPr>
              <a:xfrm>
                <a:off x="4992" y="2738"/>
                <a:ext cx="912" cy="21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i="1" dirty="0">
                    <a:solidFill>
                      <a:schemeClr val="accent2"/>
                    </a:solidFill>
                    <a:latin typeface="Arial Narrow" panose="020B0506020202030204" pitchFamily="34" charset="0"/>
                  </a:rPr>
                  <a:t>move(a,c)</a:t>
                </a:r>
                <a:endParaRPr lang="en-US" altLang="zh-CN" sz="2400" b="1" i="1" dirty="0">
                  <a:solidFill>
                    <a:schemeClr val="accent2"/>
                  </a:solidFill>
                  <a:latin typeface="Arial Narrow" panose="020B0506020202030204" pitchFamily="34" charset="0"/>
                </a:endParaRPr>
              </a:p>
            </p:txBody>
          </p:sp>
          <p:sp>
            <p:nvSpPr>
              <p:cNvPr id="60432" name="Text Box 15"/>
              <p:cNvSpPr txBox="1"/>
              <p:nvPr/>
            </p:nvSpPr>
            <p:spPr>
              <a:xfrm>
                <a:off x="4128" y="2738"/>
                <a:ext cx="912" cy="21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i="1" dirty="0">
                    <a:solidFill>
                      <a:schemeClr val="accent2"/>
                    </a:solidFill>
                    <a:latin typeface="Arial Narrow" panose="020B0506020202030204" pitchFamily="34" charset="0"/>
                  </a:rPr>
                  <a:t>move(b,c)</a:t>
                </a:r>
                <a:endParaRPr lang="en-US" altLang="zh-CN" sz="2400" b="1" i="1" dirty="0">
                  <a:solidFill>
                    <a:schemeClr val="accent2"/>
                  </a:solidFill>
                  <a:latin typeface="Arial Narrow" panose="020B0506020202030204" pitchFamily="34" charset="0"/>
                </a:endParaRPr>
              </a:p>
            </p:txBody>
          </p:sp>
          <p:sp>
            <p:nvSpPr>
              <p:cNvPr id="60433" name="Text Box 16"/>
              <p:cNvSpPr txBox="1"/>
              <p:nvPr/>
            </p:nvSpPr>
            <p:spPr>
              <a:xfrm>
                <a:off x="3312" y="2738"/>
                <a:ext cx="912" cy="21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i="1" dirty="0">
                    <a:solidFill>
                      <a:schemeClr val="accent2"/>
                    </a:solidFill>
                    <a:latin typeface="Arial Narrow" panose="020B0506020202030204" pitchFamily="34" charset="0"/>
                  </a:rPr>
                  <a:t>move(b,a)</a:t>
                </a:r>
                <a:endParaRPr lang="en-US" altLang="zh-CN" sz="2400" b="1" i="1" dirty="0">
                  <a:solidFill>
                    <a:schemeClr val="accent2"/>
                  </a:solidFill>
                  <a:latin typeface="Arial Narrow" panose="020B0506020202030204" pitchFamily="34" charset="0"/>
                </a:endParaRPr>
              </a:p>
            </p:txBody>
          </p:sp>
          <p:sp>
            <p:nvSpPr>
              <p:cNvPr id="60434" name="Text Box 17"/>
              <p:cNvSpPr txBox="1"/>
              <p:nvPr/>
            </p:nvSpPr>
            <p:spPr>
              <a:xfrm>
                <a:off x="2496" y="2738"/>
                <a:ext cx="912" cy="21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i="1" dirty="0">
                    <a:solidFill>
                      <a:schemeClr val="accent2"/>
                    </a:solidFill>
                    <a:latin typeface="Arial Narrow" panose="020B0506020202030204" pitchFamily="34" charset="0"/>
                  </a:rPr>
                  <a:t>move(c,b)</a:t>
                </a:r>
                <a:endParaRPr lang="en-US" altLang="zh-CN" sz="2400" b="1" i="1" dirty="0">
                  <a:solidFill>
                    <a:schemeClr val="accent2"/>
                  </a:solidFill>
                  <a:latin typeface="Arial Narrow" panose="020B0506020202030204" pitchFamily="34" charset="0"/>
                </a:endParaRPr>
              </a:p>
            </p:txBody>
          </p:sp>
          <p:sp>
            <p:nvSpPr>
              <p:cNvPr id="60435" name="Text Box 18"/>
              <p:cNvSpPr txBox="1"/>
              <p:nvPr/>
            </p:nvSpPr>
            <p:spPr>
              <a:xfrm>
                <a:off x="1728" y="2738"/>
                <a:ext cx="912" cy="21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i="1" dirty="0">
                    <a:solidFill>
                      <a:schemeClr val="accent2"/>
                    </a:solidFill>
                    <a:latin typeface="Arial Narrow" panose="020B0506020202030204" pitchFamily="34" charset="0"/>
                  </a:rPr>
                  <a:t>move(a,b)</a:t>
                </a:r>
                <a:endParaRPr lang="en-US" altLang="zh-CN" sz="2400" b="1" i="1" dirty="0">
                  <a:solidFill>
                    <a:schemeClr val="accent2"/>
                  </a:solidFill>
                  <a:latin typeface="Arial Narrow" panose="020B0506020202030204" pitchFamily="34" charset="0"/>
                </a:endParaRPr>
              </a:p>
            </p:txBody>
          </p:sp>
          <p:sp>
            <p:nvSpPr>
              <p:cNvPr id="60436" name="Text Box 19"/>
              <p:cNvSpPr txBox="1"/>
              <p:nvPr/>
            </p:nvSpPr>
            <p:spPr>
              <a:xfrm>
                <a:off x="912" y="2738"/>
                <a:ext cx="912" cy="21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i="1" dirty="0">
                    <a:solidFill>
                      <a:schemeClr val="accent2"/>
                    </a:solidFill>
                    <a:latin typeface="Arial Narrow" panose="020B0506020202030204" pitchFamily="34" charset="0"/>
                  </a:rPr>
                  <a:t>move(a,c)</a:t>
                </a:r>
                <a:endParaRPr lang="en-US" altLang="zh-CN" sz="2400" b="1" i="1" dirty="0">
                  <a:solidFill>
                    <a:schemeClr val="accent2"/>
                  </a:solidFill>
                  <a:latin typeface="Arial Narrow" panose="020B0506020202030204" pitchFamily="34" charset="0"/>
                </a:endParaRPr>
              </a:p>
            </p:txBody>
          </p:sp>
          <p:sp>
            <p:nvSpPr>
              <p:cNvPr id="60437" name="Line 20"/>
              <p:cNvSpPr/>
              <p:nvPr/>
            </p:nvSpPr>
            <p:spPr>
              <a:xfrm>
                <a:off x="4032" y="1104"/>
                <a:ext cx="0" cy="336"/>
              </a:xfrm>
              <a:prstGeom prst="line">
                <a:avLst/>
              </a:prstGeom>
              <a:ln w="38100" cap="flat" cmpd="sng">
                <a:solidFill>
                  <a:schemeClr val="tx1"/>
                </a:solidFill>
                <a:prstDash val="solid"/>
                <a:headEnd type="none" w="med" len="med"/>
                <a:tailEnd type="triangle" w="med" len="med"/>
              </a:ln>
            </p:spPr>
          </p:sp>
          <p:sp>
            <p:nvSpPr>
              <p:cNvPr id="60438" name="Line 21"/>
              <p:cNvSpPr/>
              <p:nvPr/>
            </p:nvSpPr>
            <p:spPr>
              <a:xfrm flipH="1">
                <a:off x="3264" y="1056"/>
                <a:ext cx="576" cy="528"/>
              </a:xfrm>
              <a:prstGeom prst="line">
                <a:avLst/>
              </a:prstGeom>
              <a:ln w="38100" cap="flat" cmpd="sng">
                <a:solidFill>
                  <a:schemeClr val="tx1"/>
                </a:solidFill>
                <a:prstDash val="solid"/>
                <a:headEnd type="none" w="med" len="med"/>
                <a:tailEnd type="triangle" w="med" len="med"/>
              </a:ln>
            </p:spPr>
          </p:sp>
          <p:sp>
            <p:nvSpPr>
              <p:cNvPr id="60439" name="Line 22"/>
              <p:cNvSpPr/>
              <p:nvPr/>
            </p:nvSpPr>
            <p:spPr>
              <a:xfrm>
                <a:off x="4368" y="1056"/>
                <a:ext cx="576" cy="528"/>
              </a:xfrm>
              <a:prstGeom prst="line">
                <a:avLst/>
              </a:prstGeom>
              <a:ln w="38100" cap="flat" cmpd="sng">
                <a:solidFill>
                  <a:schemeClr val="tx1"/>
                </a:solidFill>
                <a:prstDash val="solid"/>
                <a:headEnd type="none" w="med" len="med"/>
                <a:tailEnd type="triangle" w="med" len="med"/>
              </a:ln>
            </p:spPr>
          </p:sp>
          <p:sp>
            <p:nvSpPr>
              <p:cNvPr id="60440" name="Line 23"/>
              <p:cNvSpPr/>
              <p:nvPr/>
            </p:nvSpPr>
            <p:spPr>
              <a:xfrm flipH="1">
                <a:off x="2112" y="1872"/>
                <a:ext cx="720" cy="528"/>
              </a:xfrm>
              <a:prstGeom prst="line">
                <a:avLst/>
              </a:prstGeom>
              <a:ln w="38100" cap="flat" cmpd="sng">
                <a:solidFill>
                  <a:schemeClr val="tx1"/>
                </a:solidFill>
                <a:prstDash val="solid"/>
                <a:headEnd type="none" w="med" len="med"/>
                <a:tailEnd type="triangle" w="med" len="med"/>
              </a:ln>
            </p:spPr>
          </p:sp>
          <p:sp>
            <p:nvSpPr>
              <p:cNvPr id="60441" name="Line 24"/>
              <p:cNvSpPr/>
              <p:nvPr/>
            </p:nvSpPr>
            <p:spPr>
              <a:xfrm flipH="1">
                <a:off x="2208" y="1872"/>
                <a:ext cx="720" cy="912"/>
              </a:xfrm>
              <a:prstGeom prst="line">
                <a:avLst/>
              </a:prstGeom>
              <a:ln w="38100" cap="flat" cmpd="sng">
                <a:solidFill>
                  <a:schemeClr val="tx1"/>
                </a:solidFill>
                <a:prstDash val="solid"/>
                <a:headEnd type="none" w="med" len="med"/>
                <a:tailEnd type="triangle" w="med" len="med"/>
              </a:ln>
            </p:spPr>
          </p:sp>
          <p:sp>
            <p:nvSpPr>
              <p:cNvPr id="60442" name="Line 25"/>
              <p:cNvSpPr/>
              <p:nvPr/>
            </p:nvSpPr>
            <p:spPr>
              <a:xfrm flipH="1">
                <a:off x="2976" y="1872"/>
                <a:ext cx="48" cy="480"/>
              </a:xfrm>
              <a:prstGeom prst="line">
                <a:avLst/>
              </a:prstGeom>
              <a:ln w="38100" cap="flat" cmpd="sng">
                <a:solidFill>
                  <a:schemeClr val="tx1"/>
                </a:solidFill>
                <a:prstDash val="solid"/>
                <a:headEnd type="none" w="med" len="med"/>
                <a:tailEnd type="triangle" w="med" len="med"/>
              </a:ln>
            </p:spPr>
          </p:sp>
          <p:sp>
            <p:nvSpPr>
              <p:cNvPr id="60443" name="Line 26"/>
              <p:cNvSpPr/>
              <p:nvPr/>
            </p:nvSpPr>
            <p:spPr>
              <a:xfrm flipH="1">
                <a:off x="4080" y="1824"/>
                <a:ext cx="672" cy="576"/>
              </a:xfrm>
              <a:prstGeom prst="line">
                <a:avLst/>
              </a:prstGeom>
              <a:ln w="38100" cap="flat" cmpd="sng">
                <a:solidFill>
                  <a:schemeClr val="tx1"/>
                </a:solidFill>
                <a:prstDash val="solid"/>
                <a:headEnd type="none" w="med" len="med"/>
                <a:tailEnd type="triangle" w="med" len="med"/>
              </a:ln>
            </p:spPr>
          </p:sp>
          <p:sp>
            <p:nvSpPr>
              <p:cNvPr id="60444" name="Line 27"/>
              <p:cNvSpPr/>
              <p:nvPr/>
            </p:nvSpPr>
            <p:spPr>
              <a:xfrm flipH="1">
                <a:off x="4704" y="1824"/>
                <a:ext cx="192" cy="1008"/>
              </a:xfrm>
              <a:prstGeom prst="line">
                <a:avLst/>
              </a:prstGeom>
              <a:ln w="38100" cap="flat" cmpd="sng">
                <a:solidFill>
                  <a:schemeClr val="tx1"/>
                </a:solidFill>
                <a:prstDash val="solid"/>
                <a:headEnd type="none" w="med" len="med"/>
                <a:tailEnd type="triangle" w="med" len="med"/>
              </a:ln>
            </p:spPr>
          </p:sp>
          <p:sp>
            <p:nvSpPr>
              <p:cNvPr id="60445" name="Line 28"/>
              <p:cNvSpPr/>
              <p:nvPr/>
            </p:nvSpPr>
            <p:spPr>
              <a:xfrm>
                <a:off x="5088" y="1824"/>
                <a:ext cx="288" cy="576"/>
              </a:xfrm>
              <a:prstGeom prst="line">
                <a:avLst/>
              </a:prstGeom>
              <a:ln w="38100" cap="flat" cmpd="sng">
                <a:solidFill>
                  <a:schemeClr val="tx1"/>
                </a:solidFill>
                <a:prstDash val="solid"/>
                <a:headEnd type="none" w="med" len="med"/>
                <a:tailEnd type="triangle" w="med" len="med"/>
              </a:ln>
            </p:spPr>
          </p:sp>
          <p:sp>
            <p:nvSpPr>
              <p:cNvPr id="60446" name="Line 29"/>
              <p:cNvSpPr/>
              <p:nvPr/>
            </p:nvSpPr>
            <p:spPr>
              <a:xfrm flipH="1">
                <a:off x="1536" y="2640"/>
                <a:ext cx="192" cy="144"/>
              </a:xfrm>
              <a:prstGeom prst="line">
                <a:avLst/>
              </a:prstGeom>
              <a:ln w="38100" cap="flat" cmpd="sng">
                <a:solidFill>
                  <a:schemeClr val="tx1"/>
                </a:solidFill>
                <a:prstDash val="solid"/>
                <a:headEnd type="none" w="med" len="med"/>
                <a:tailEnd type="triangle" w="med" len="med"/>
              </a:ln>
            </p:spPr>
          </p:sp>
          <p:sp>
            <p:nvSpPr>
              <p:cNvPr id="60447" name="Line 30"/>
              <p:cNvSpPr/>
              <p:nvPr/>
            </p:nvSpPr>
            <p:spPr>
              <a:xfrm flipH="1">
                <a:off x="2880" y="2592"/>
                <a:ext cx="48" cy="240"/>
              </a:xfrm>
              <a:prstGeom prst="line">
                <a:avLst/>
              </a:prstGeom>
              <a:ln w="38100" cap="flat" cmpd="sng">
                <a:solidFill>
                  <a:schemeClr val="tx1"/>
                </a:solidFill>
                <a:prstDash val="solid"/>
                <a:headEnd type="none" w="med" len="med"/>
                <a:tailEnd type="triangle" w="med" len="med"/>
              </a:ln>
            </p:spPr>
          </p:sp>
          <p:sp>
            <p:nvSpPr>
              <p:cNvPr id="60448" name="Line 31"/>
              <p:cNvSpPr/>
              <p:nvPr/>
            </p:nvSpPr>
            <p:spPr>
              <a:xfrm flipH="1">
                <a:off x="3840" y="2544"/>
                <a:ext cx="240" cy="240"/>
              </a:xfrm>
              <a:prstGeom prst="line">
                <a:avLst/>
              </a:prstGeom>
              <a:ln w="38100" cap="flat" cmpd="sng">
                <a:solidFill>
                  <a:schemeClr val="tx1"/>
                </a:solidFill>
                <a:prstDash val="solid"/>
                <a:headEnd type="none" w="med" len="med"/>
                <a:tailEnd type="triangle" w="med" len="med"/>
              </a:ln>
            </p:spPr>
          </p:sp>
          <p:sp>
            <p:nvSpPr>
              <p:cNvPr id="60449" name="Line 32"/>
              <p:cNvSpPr/>
              <p:nvPr/>
            </p:nvSpPr>
            <p:spPr>
              <a:xfrm>
                <a:off x="5280" y="2640"/>
                <a:ext cx="192" cy="144"/>
              </a:xfrm>
              <a:prstGeom prst="line">
                <a:avLst/>
              </a:prstGeom>
              <a:ln w="38100" cap="flat" cmpd="sng">
                <a:solidFill>
                  <a:schemeClr val="tx1"/>
                </a:solidFill>
                <a:prstDash val="solid"/>
                <a:headEnd type="none" w="med" len="med"/>
                <a:tailEnd type="triangle" w="med" len="med"/>
              </a:ln>
            </p:spPr>
          </p:sp>
        </p:grpSp>
        <p:sp>
          <p:nvSpPr>
            <p:cNvPr id="60422" name="Text Box 33"/>
            <p:cNvSpPr txBox="1"/>
            <p:nvPr/>
          </p:nvSpPr>
          <p:spPr>
            <a:xfrm>
              <a:off x="2736" y="960"/>
              <a:ext cx="1920" cy="29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b="1" dirty="0">
                  <a:solidFill>
                    <a:schemeClr val="accent2"/>
                  </a:solidFill>
                </a:rPr>
                <a:t>n=3</a:t>
              </a:r>
              <a:r>
                <a:rPr lang="zh-CN" altLang="en-US" sz="2800" b="1" dirty="0">
                  <a:solidFill>
                    <a:schemeClr val="accent2"/>
                  </a:solidFill>
                </a:rPr>
                <a:t>的调用示意图</a:t>
              </a:r>
              <a:endParaRPr lang="zh-CN" altLang="en-US" sz="2800" b="1" dirty="0">
                <a:solidFill>
                  <a:schemeClr val="accent2"/>
                </a:solidFill>
              </a:endParaRPr>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72035"/>
                                        </p:tgtEl>
                                        <p:attrNameLst>
                                          <p:attrName>style.visibility</p:attrName>
                                        </p:attrNameLst>
                                      </p:cBhvr>
                                      <p:to>
                                        <p:strVal val="visible"/>
                                      </p:to>
                                    </p:set>
                                    <p:animEffect transition="in" filter="blinds(horizontal)">
                                      <p:cBhvr>
                                        <p:cTn id="7" dur="500"/>
                                        <p:tgtEl>
                                          <p:spTgt spid="17203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Text Box 2"/>
          <p:cNvSpPr txBox="1"/>
          <p:nvPr/>
        </p:nvSpPr>
        <p:spPr>
          <a:xfrm>
            <a:off x="609600" y="609600"/>
            <a:ext cx="52578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800" b="1" dirty="0"/>
              <a:t>二、递归过程与递归工作栈</a:t>
            </a:r>
            <a:endParaRPr lang="zh-CN" altLang="en-US" sz="2800" b="1" dirty="0"/>
          </a:p>
        </p:txBody>
      </p:sp>
      <p:grpSp>
        <p:nvGrpSpPr>
          <p:cNvPr id="61443" name="Group 3"/>
          <p:cNvGrpSpPr/>
          <p:nvPr/>
        </p:nvGrpSpPr>
        <p:grpSpPr>
          <a:xfrm>
            <a:off x="838200" y="1143000"/>
            <a:ext cx="3581400" cy="1219200"/>
            <a:chOff x="528" y="720"/>
            <a:chExt cx="2256" cy="768"/>
          </a:xfrm>
        </p:grpSpPr>
        <p:sp>
          <p:nvSpPr>
            <p:cNvPr id="61445" name="Text Box 4"/>
            <p:cNvSpPr txBox="1"/>
            <p:nvPr/>
          </p:nvSpPr>
          <p:spPr>
            <a:xfrm>
              <a:off x="528" y="912"/>
              <a:ext cx="105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1.</a:t>
              </a:r>
              <a:r>
                <a:rPr lang="zh-CN" altLang="en-US" sz="2400" b="1" dirty="0"/>
                <a:t>递归过程</a:t>
              </a:r>
              <a:endParaRPr lang="zh-CN" altLang="en-US" sz="2400" b="1" dirty="0"/>
            </a:p>
          </p:txBody>
        </p:sp>
        <p:sp>
          <p:nvSpPr>
            <p:cNvPr id="61446" name="AutoShape 5"/>
            <p:cNvSpPr/>
            <p:nvPr/>
          </p:nvSpPr>
          <p:spPr>
            <a:xfrm>
              <a:off x="1632" y="768"/>
              <a:ext cx="96" cy="624"/>
            </a:xfrm>
            <a:prstGeom prst="leftBrace">
              <a:avLst>
                <a:gd name="adj1" fmla="val 54166"/>
                <a:gd name="adj2" fmla="val 50000"/>
              </a:avLst>
            </a:prstGeom>
            <a:noFill/>
            <a:ln w="381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1447" name="Text Box 6"/>
            <p:cNvSpPr txBox="1"/>
            <p:nvPr/>
          </p:nvSpPr>
          <p:spPr>
            <a:xfrm>
              <a:off x="1776" y="720"/>
              <a:ext cx="91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b="1" dirty="0"/>
                <a:t>调用过程</a:t>
              </a:r>
              <a:endParaRPr lang="zh-CN" altLang="en-US" sz="2400" b="1" dirty="0"/>
            </a:p>
          </p:txBody>
        </p:sp>
        <p:sp>
          <p:nvSpPr>
            <p:cNvPr id="61448" name="Text Box 7"/>
            <p:cNvSpPr txBox="1"/>
            <p:nvPr/>
          </p:nvSpPr>
          <p:spPr>
            <a:xfrm>
              <a:off x="1776" y="1200"/>
              <a:ext cx="100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b="1" dirty="0"/>
                <a:t>回推过程</a:t>
              </a:r>
              <a:endParaRPr lang="zh-CN" altLang="en-US" sz="2400" b="1" dirty="0"/>
            </a:p>
          </p:txBody>
        </p:sp>
      </p:grpSp>
      <p:sp>
        <p:nvSpPr>
          <p:cNvPr id="61444" name="Text Box 8"/>
          <p:cNvSpPr txBox="1"/>
          <p:nvPr/>
        </p:nvSpPr>
        <p:spPr>
          <a:xfrm>
            <a:off x="914400" y="2514600"/>
            <a:ext cx="7239000" cy="35607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2.</a:t>
            </a:r>
            <a:r>
              <a:rPr lang="zh-CN" altLang="en-US" sz="2400" b="1" dirty="0"/>
              <a:t>递归工作栈</a:t>
            </a:r>
            <a:endParaRPr lang="zh-CN" altLang="en-US" sz="2400" b="1" dirty="0"/>
          </a:p>
          <a:p>
            <a:pPr marL="0" lvl="0" indent="0" eaLnBrk="1" hangingPunct="1">
              <a:spcBef>
                <a:spcPct val="50000"/>
              </a:spcBef>
              <a:buNone/>
            </a:pPr>
            <a:r>
              <a:rPr lang="zh-CN" altLang="en-US" sz="2400" b="1" dirty="0">
                <a:solidFill>
                  <a:schemeClr val="tx2"/>
                </a:solidFill>
              </a:rPr>
              <a:t> 目的</a:t>
            </a:r>
            <a:r>
              <a:rPr lang="zh-CN" altLang="en-US" sz="2400" b="1" dirty="0"/>
              <a:t>：保证递归函数正确执行，系统设立工作栈作为递归函数运行期间使用的数据存储区。</a:t>
            </a:r>
            <a:endParaRPr lang="zh-CN" altLang="en-US" sz="2400" b="1" dirty="0"/>
          </a:p>
          <a:p>
            <a:pPr marL="0" lvl="0" indent="0" eaLnBrk="1" hangingPunct="1">
              <a:spcBef>
                <a:spcPct val="50000"/>
              </a:spcBef>
              <a:buNone/>
            </a:pPr>
            <a:r>
              <a:rPr lang="zh-CN" altLang="en-US" sz="2400" b="1" dirty="0"/>
              <a:t> </a:t>
            </a:r>
            <a:r>
              <a:rPr lang="zh-CN" altLang="en-US" sz="2400" b="1" dirty="0">
                <a:solidFill>
                  <a:schemeClr val="tx2"/>
                </a:solidFill>
              </a:rPr>
              <a:t>内容：</a:t>
            </a:r>
            <a:r>
              <a:rPr lang="zh-CN" altLang="en-US" sz="2400" b="1" dirty="0"/>
              <a:t> </a:t>
            </a:r>
            <a:endParaRPr lang="zh-CN" altLang="en-US" sz="2400" b="1" dirty="0"/>
          </a:p>
          <a:p>
            <a:pPr marL="0" lvl="0" indent="0" eaLnBrk="1" hangingPunct="1">
              <a:spcBef>
                <a:spcPct val="50000"/>
              </a:spcBef>
              <a:buClr>
                <a:schemeClr val="tx2"/>
              </a:buClr>
            </a:pPr>
            <a:r>
              <a:rPr lang="zh-CN" altLang="en-US" sz="2400" b="1" dirty="0"/>
              <a:t>    函数返回地址</a:t>
            </a:r>
            <a:endParaRPr lang="zh-CN" altLang="en-US" sz="2400" b="1" dirty="0"/>
          </a:p>
          <a:p>
            <a:pPr marL="0" lvl="0" indent="0" eaLnBrk="1" hangingPunct="1">
              <a:spcBef>
                <a:spcPct val="50000"/>
              </a:spcBef>
              <a:buClr>
                <a:schemeClr val="tx2"/>
              </a:buClr>
            </a:pPr>
            <a:r>
              <a:rPr lang="zh-CN" altLang="en-US" sz="2400" b="1" dirty="0"/>
              <a:t>    本次调用时与形参结合的实参</a:t>
            </a:r>
            <a:endParaRPr lang="zh-CN" altLang="en-US" sz="2400" b="1" dirty="0"/>
          </a:p>
          <a:p>
            <a:pPr marL="0" lvl="0" indent="0" eaLnBrk="1" hangingPunct="1">
              <a:spcBef>
                <a:spcPct val="50000"/>
              </a:spcBef>
              <a:buClr>
                <a:schemeClr val="tx2"/>
              </a:buClr>
            </a:pPr>
            <a:r>
              <a:rPr lang="zh-CN" altLang="en-US" sz="2400" b="1" dirty="0"/>
              <a:t>    本层的局部变量值</a:t>
            </a:r>
            <a:endParaRPr lang="zh-CN" altLang="en-US" sz="2400" b="1" dirty="0"/>
          </a:p>
        </p:txBody>
      </p:sp>
    </p:spTree>
  </p:cSld>
  <p:clrMapOvr>
    <a:masterClrMapping/>
  </p:clrMapOvr>
  <p:transition>
    <p:pull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ext Box 2"/>
          <p:cNvSpPr txBox="1"/>
          <p:nvPr/>
        </p:nvSpPr>
        <p:spPr>
          <a:xfrm>
            <a:off x="1377950" y="152400"/>
            <a:ext cx="6127750" cy="10064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6000" b="1" dirty="0">
                <a:solidFill>
                  <a:srgbClr val="996633"/>
                </a:solidFill>
                <a:ea typeface="隶书" pitchFamily="49" charset="-122"/>
              </a:rPr>
              <a:t>3.1</a:t>
            </a:r>
            <a:r>
              <a:rPr lang="en-US" altLang="zh-CN" sz="6000" b="1" dirty="0">
                <a:solidFill>
                  <a:srgbClr val="996633"/>
                </a:solidFill>
                <a:latin typeface="隶书" pitchFamily="49" charset="-122"/>
                <a:ea typeface="隶书" pitchFamily="49" charset="-122"/>
              </a:rPr>
              <a:t> </a:t>
            </a:r>
            <a:r>
              <a:rPr lang="zh-CN" altLang="en-US" sz="6000" b="1" dirty="0">
                <a:solidFill>
                  <a:srgbClr val="996633"/>
                </a:solidFill>
                <a:latin typeface="隶书" pitchFamily="49" charset="-122"/>
                <a:ea typeface="隶书" pitchFamily="49" charset="-122"/>
              </a:rPr>
              <a:t>栈的类型定义</a:t>
            </a:r>
            <a:endParaRPr lang="zh-CN" altLang="en-US" sz="6000" b="1" dirty="0">
              <a:solidFill>
                <a:srgbClr val="0000FF"/>
              </a:solidFill>
              <a:ea typeface="楷体_GB2312" pitchFamily="49" charset="-122"/>
            </a:endParaRPr>
          </a:p>
        </p:txBody>
      </p:sp>
      <p:sp>
        <p:nvSpPr>
          <p:cNvPr id="91139" name="Text Box 3"/>
          <p:cNvSpPr txBox="1"/>
          <p:nvPr/>
        </p:nvSpPr>
        <p:spPr>
          <a:xfrm>
            <a:off x="0" y="1066800"/>
            <a:ext cx="8972550" cy="40449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20000"/>
              </a:lnSpc>
              <a:spcBef>
                <a:spcPct val="0"/>
              </a:spcBef>
              <a:buNone/>
            </a:pPr>
            <a:r>
              <a:rPr lang="en-US" altLang="zh-CN" sz="3600" b="1" dirty="0">
                <a:ea typeface="楷体_GB2312" pitchFamily="49" charset="-122"/>
              </a:rPr>
              <a:t>   ADT Stack</a:t>
            </a:r>
            <a:r>
              <a:rPr lang="en-US" altLang="zh-CN" sz="3600" dirty="0">
                <a:ea typeface="楷体_GB2312" pitchFamily="49" charset="-122"/>
              </a:rPr>
              <a:t> </a:t>
            </a:r>
            <a:r>
              <a:rPr lang="en-US" altLang="zh-CN" sz="3600" b="1" dirty="0">
                <a:ea typeface="楷体_GB2312" pitchFamily="49" charset="-122"/>
              </a:rPr>
              <a:t>{</a:t>
            </a:r>
            <a:endParaRPr lang="en-US" altLang="zh-CN" sz="3600" dirty="0">
              <a:ea typeface="楷体_GB2312" pitchFamily="49" charset="-122"/>
            </a:endParaRPr>
          </a:p>
          <a:p>
            <a:pPr marL="0" lvl="0" indent="0">
              <a:lnSpc>
                <a:spcPct val="120000"/>
              </a:lnSpc>
              <a:spcBef>
                <a:spcPct val="0"/>
              </a:spcBef>
              <a:buNone/>
            </a:pPr>
            <a:r>
              <a:rPr lang="en-US" altLang="zh-CN" sz="3600" dirty="0">
                <a:ea typeface="楷体_GB2312" pitchFamily="49" charset="-122"/>
              </a:rPr>
              <a:t>      </a:t>
            </a:r>
            <a:r>
              <a:rPr lang="zh-CN" altLang="en-US" sz="3600" b="1" dirty="0">
                <a:ea typeface="楷体_GB2312" pitchFamily="49" charset="-122"/>
              </a:rPr>
              <a:t>数据对象</a:t>
            </a:r>
            <a:r>
              <a:rPr lang="zh-CN" altLang="en-US" sz="3600" dirty="0">
                <a:ea typeface="楷体_GB2312" pitchFamily="49" charset="-122"/>
              </a:rPr>
              <a:t>：</a:t>
            </a:r>
            <a:endParaRPr lang="zh-CN" altLang="en-US" sz="3600" dirty="0">
              <a:ea typeface="楷体_GB2312" pitchFamily="49" charset="-122"/>
            </a:endParaRPr>
          </a:p>
          <a:p>
            <a:pPr marL="0" lvl="0" indent="0">
              <a:lnSpc>
                <a:spcPct val="120000"/>
              </a:lnSpc>
              <a:spcBef>
                <a:spcPct val="0"/>
              </a:spcBef>
              <a:buNone/>
            </a:pPr>
            <a:r>
              <a:rPr lang="zh-CN" altLang="en-US" sz="3600" dirty="0">
                <a:ea typeface="楷体_GB2312" pitchFamily="49" charset="-122"/>
              </a:rPr>
              <a:t>         </a:t>
            </a:r>
            <a:r>
              <a:rPr lang="en-US" altLang="zh-CN" sz="3600" dirty="0">
                <a:ea typeface="楷体_GB2312" pitchFamily="49" charset="-122"/>
              </a:rPr>
              <a:t>D</a:t>
            </a:r>
            <a:r>
              <a:rPr lang="zh-CN" altLang="en-US" sz="3600" dirty="0">
                <a:ea typeface="楷体_GB2312" pitchFamily="49" charset="-122"/>
              </a:rPr>
              <a:t>＝</a:t>
            </a:r>
            <a:r>
              <a:rPr lang="en-US" altLang="zh-CN" sz="3600" dirty="0">
                <a:ea typeface="楷体_GB2312" pitchFamily="49" charset="-122"/>
              </a:rPr>
              <a:t>{ a</a:t>
            </a:r>
            <a:r>
              <a:rPr lang="en-US" altLang="zh-CN" sz="3600" baseline="-25000" dirty="0">
                <a:ea typeface="楷体_GB2312" pitchFamily="49" charset="-122"/>
              </a:rPr>
              <a:t>i</a:t>
            </a:r>
            <a:r>
              <a:rPr lang="en-US" altLang="zh-CN" sz="3600" dirty="0">
                <a:ea typeface="楷体_GB2312" pitchFamily="49" charset="-122"/>
              </a:rPr>
              <a:t> | a</a:t>
            </a:r>
            <a:r>
              <a:rPr lang="en-US" altLang="zh-CN" sz="3600" baseline="-25000" dirty="0">
                <a:ea typeface="楷体_GB2312" pitchFamily="49" charset="-122"/>
              </a:rPr>
              <a:t>i </a:t>
            </a:r>
            <a:r>
              <a:rPr lang="en-US" altLang="zh-CN" sz="3600" dirty="0">
                <a:ea typeface="楷体_GB2312" pitchFamily="49" charset="-122"/>
              </a:rPr>
              <a:t>∈ElemSet, i=1,2,...,n,  n≥0 }</a:t>
            </a:r>
            <a:endParaRPr lang="en-US" altLang="zh-CN" sz="3600" dirty="0">
              <a:ea typeface="楷体_GB2312" pitchFamily="49" charset="-122"/>
            </a:endParaRPr>
          </a:p>
          <a:p>
            <a:pPr marL="0" lvl="0" indent="0">
              <a:lnSpc>
                <a:spcPct val="120000"/>
              </a:lnSpc>
              <a:spcBef>
                <a:spcPct val="0"/>
              </a:spcBef>
              <a:buNone/>
            </a:pPr>
            <a:r>
              <a:rPr lang="en-US" altLang="zh-CN" sz="3600" dirty="0">
                <a:ea typeface="楷体_GB2312" pitchFamily="49" charset="-122"/>
              </a:rPr>
              <a:t>      </a:t>
            </a:r>
            <a:r>
              <a:rPr lang="zh-CN" altLang="en-US" sz="3600" b="1" dirty="0">
                <a:ea typeface="楷体_GB2312" pitchFamily="49" charset="-122"/>
              </a:rPr>
              <a:t>数据关系</a:t>
            </a:r>
            <a:r>
              <a:rPr lang="zh-CN" altLang="en-US" sz="3600" dirty="0">
                <a:ea typeface="楷体_GB2312" pitchFamily="49" charset="-122"/>
              </a:rPr>
              <a:t>：</a:t>
            </a:r>
            <a:endParaRPr lang="zh-CN" altLang="en-US" sz="3600" dirty="0">
              <a:ea typeface="楷体_GB2312" pitchFamily="49" charset="-122"/>
            </a:endParaRPr>
          </a:p>
          <a:p>
            <a:pPr marL="0" lvl="0" indent="0">
              <a:lnSpc>
                <a:spcPct val="120000"/>
              </a:lnSpc>
              <a:spcBef>
                <a:spcPct val="0"/>
              </a:spcBef>
              <a:buNone/>
            </a:pPr>
            <a:r>
              <a:rPr lang="zh-CN" altLang="en-US" sz="3600" dirty="0">
                <a:ea typeface="楷体_GB2312" pitchFamily="49" charset="-122"/>
              </a:rPr>
              <a:t>         </a:t>
            </a:r>
            <a:r>
              <a:rPr lang="en-US" altLang="zh-CN" sz="3600" dirty="0">
                <a:ea typeface="楷体_GB2312" pitchFamily="49" charset="-122"/>
              </a:rPr>
              <a:t>R1</a:t>
            </a:r>
            <a:r>
              <a:rPr lang="zh-CN" altLang="en-US" sz="3600" dirty="0">
                <a:ea typeface="楷体_GB2312" pitchFamily="49" charset="-122"/>
              </a:rPr>
              <a:t>＝</a:t>
            </a:r>
            <a:r>
              <a:rPr lang="en-US" altLang="zh-CN" sz="3600" dirty="0">
                <a:ea typeface="楷体_GB2312" pitchFamily="49" charset="-122"/>
              </a:rPr>
              <a:t>{ &lt;a</a:t>
            </a:r>
            <a:r>
              <a:rPr lang="en-US" altLang="zh-CN" sz="3600" baseline="-25000" dirty="0">
                <a:ea typeface="楷体_GB2312" pitchFamily="49" charset="-122"/>
              </a:rPr>
              <a:t>i-1</a:t>
            </a:r>
            <a:r>
              <a:rPr lang="en-US" altLang="zh-CN" sz="3600" dirty="0">
                <a:ea typeface="楷体_GB2312" pitchFamily="49" charset="-122"/>
              </a:rPr>
              <a:t>, a</a:t>
            </a:r>
            <a:r>
              <a:rPr lang="en-US" altLang="zh-CN" sz="3600" baseline="-25000" dirty="0">
                <a:ea typeface="楷体_GB2312" pitchFamily="49" charset="-122"/>
              </a:rPr>
              <a:t>i</a:t>
            </a:r>
            <a:r>
              <a:rPr lang="en-US" altLang="zh-CN" sz="3600" dirty="0">
                <a:ea typeface="楷体_GB2312" pitchFamily="49" charset="-122"/>
              </a:rPr>
              <a:t> &gt;| a</a:t>
            </a:r>
            <a:r>
              <a:rPr lang="en-US" altLang="zh-CN" sz="3600" baseline="-25000" dirty="0">
                <a:ea typeface="楷体_GB2312" pitchFamily="49" charset="-122"/>
              </a:rPr>
              <a:t>i-1</a:t>
            </a:r>
            <a:r>
              <a:rPr lang="en-US" altLang="zh-CN" sz="3600" dirty="0">
                <a:ea typeface="楷体_GB2312" pitchFamily="49" charset="-122"/>
              </a:rPr>
              <a:t>, a</a:t>
            </a:r>
            <a:r>
              <a:rPr lang="en-US" altLang="zh-CN" sz="3600" baseline="-25000" dirty="0">
                <a:ea typeface="楷体_GB2312" pitchFamily="49" charset="-122"/>
              </a:rPr>
              <a:t>i</a:t>
            </a:r>
            <a:r>
              <a:rPr lang="en-US" altLang="zh-CN" sz="3600" dirty="0">
                <a:ea typeface="楷体_GB2312" pitchFamily="49" charset="-122"/>
              </a:rPr>
              <a:t>∈D, i=2,...,n }</a:t>
            </a:r>
            <a:endParaRPr lang="en-US" altLang="zh-CN" sz="3600" dirty="0">
              <a:ea typeface="楷体_GB2312" pitchFamily="49" charset="-122"/>
            </a:endParaRPr>
          </a:p>
          <a:p>
            <a:pPr marL="0" lvl="0" indent="0">
              <a:lnSpc>
                <a:spcPct val="120000"/>
              </a:lnSpc>
              <a:spcBef>
                <a:spcPct val="0"/>
              </a:spcBef>
              <a:buNone/>
            </a:pPr>
            <a:r>
              <a:rPr lang="en-US" altLang="zh-CN" sz="3600" dirty="0">
                <a:ea typeface="楷体_GB2312" pitchFamily="49" charset="-122"/>
              </a:rPr>
              <a:t>                   </a:t>
            </a:r>
            <a:r>
              <a:rPr lang="zh-CN" altLang="en-US" sz="3600" dirty="0">
                <a:ea typeface="楷体_GB2312" pitchFamily="49" charset="-122"/>
              </a:rPr>
              <a:t>约定</a:t>
            </a:r>
            <a:r>
              <a:rPr lang="en-US" altLang="zh-CN" sz="3600" dirty="0">
                <a:ea typeface="楷体_GB2312" pitchFamily="49" charset="-122"/>
              </a:rPr>
              <a:t>a</a:t>
            </a:r>
            <a:r>
              <a:rPr lang="en-US" altLang="zh-CN" sz="3600" baseline="-25000" dirty="0">
                <a:ea typeface="楷体_GB2312" pitchFamily="49" charset="-122"/>
              </a:rPr>
              <a:t>n</a:t>
            </a:r>
            <a:r>
              <a:rPr lang="en-US" altLang="zh-CN" sz="3600" dirty="0">
                <a:ea typeface="楷体_GB2312" pitchFamily="49" charset="-122"/>
              </a:rPr>
              <a:t> </a:t>
            </a:r>
            <a:r>
              <a:rPr lang="zh-CN" altLang="en-US" sz="3600" dirty="0">
                <a:ea typeface="楷体_GB2312" pitchFamily="49" charset="-122"/>
              </a:rPr>
              <a:t>端为栈顶，</a:t>
            </a:r>
            <a:r>
              <a:rPr lang="en-US" altLang="zh-CN" sz="3600" dirty="0">
                <a:ea typeface="楷体_GB2312" pitchFamily="49" charset="-122"/>
              </a:rPr>
              <a:t>a</a:t>
            </a:r>
            <a:r>
              <a:rPr lang="en-US" altLang="zh-CN" sz="3600" baseline="-25000" dirty="0">
                <a:ea typeface="楷体_GB2312" pitchFamily="49" charset="-122"/>
              </a:rPr>
              <a:t>1 </a:t>
            </a:r>
            <a:r>
              <a:rPr lang="zh-CN" altLang="en-US" sz="3600" dirty="0">
                <a:ea typeface="楷体_GB2312" pitchFamily="49" charset="-122"/>
              </a:rPr>
              <a:t>端为栈底。  </a:t>
            </a:r>
            <a:endParaRPr lang="zh-CN" altLang="en-US" sz="3600" dirty="0">
              <a:ea typeface="楷体_GB2312" pitchFamily="49" charset="-122"/>
            </a:endParaRPr>
          </a:p>
        </p:txBody>
      </p:sp>
      <p:sp>
        <p:nvSpPr>
          <p:cNvPr id="91140" name="Text Box 4">
            <a:hlinkClick r:id="rId1" action="ppaction://hlinkshowjump?jump=nextslide"/>
          </p:cNvPr>
          <p:cNvSpPr txBox="1"/>
          <p:nvPr/>
        </p:nvSpPr>
        <p:spPr>
          <a:xfrm>
            <a:off x="717550" y="4997450"/>
            <a:ext cx="24701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b="1" u="sng" dirty="0">
                <a:solidFill>
                  <a:srgbClr val="FF0000"/>
                </a:solidFill>
                <a:ea typeface="楷体_GB2312" pitchFamily="49" charset="-122"/>
              </a:rPr>
              <a:t>基本操作：</a:t>
            </a:r>
            <a:endParaRPr lang="zh-CN" altLang="en-US" sz="3600" u="sng" dirty="0">
              <a:ea typeface="楷体_GB2312" pitchFamily="49" charset="-122"/>
            </a:endParaRPr>
          </a:p>
        </p:txBody>
      </p:sp>
      <p:sp>
        <p:nvSpPr>
          <p:cNvPr id="91141" name="Text Box 5"/>
          <p:cNvSpPr txBox="1"/>
          <p:nvPr/>
        </p:nvSpPr>
        <p:spPr>
          <a:xfrm>
            <a:off x="360363" y="5759450"/>
            <a:ext cx="2763837"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dirty="0">
                <a:ea typeface="楷体_GB2312" pitchFamily="49" charset="-122"/>
              </a:rPr>
              <a:t> </a:t>
            </a:r>
            <a:r>
              <a:rPr lang="en-US" altLang="zh-CN" sz="3600" b="1" dirty="0">
                <a:ea typeface="楷体_GB2312" pitchFamily="49" charset="-122"/>
              </a:rPr>
              <a:t>} ADT Stack</a:t>
            </a:r>
            <a:endParaRPr lang="en-US" altLang="zh-CN" sz="3600" b="1" dirty="0">
              <a:ea typeface="楷体_GB2312" pitchFamily="49" charset="-122"/>
            </a:endParaRPr>
          </a:p>
        </p:txBody>
      </p:sp>
      <p:sp>
        <p:nvSpPr>
          <p:cNvPr id="91143" name="AutoShape 7">
            <a:hlinkClick r:id="rId2" action="ppaction://hlinksldjump" highlightClick="1"/>
          </p:cNvPr>
          <p:cNvSpPr>
            <a:spLocks noChangeArrowheads="1"/>
          </p:cNvSpPr>
          <p:nvPr/>
        </p:nvSpPr>
        <p:spPr bwMode="auto">
          <a:xfrm>
            <a:off x="8153400" y="6096000"/>
            <a:ext cx="685800" cy="381000"/>
          </a:xfrm>
          <a:prstGeom prst="actionButtonBeginning">
            <a:avLst/>
          </a:prstGeom>
          <a:solidFill>
            <a:schemeClr val="bg2"/>
          </a:solidFill>
          <a:ln w="9525">
            <a:noFill/>
            <a:miter lim="800000"/>
          </a:ln>
          <a:effectLst>
            <a:prstShdw prst="shdw17" dist="17961" dir="2700000">
              <a:schemeClr val="bg2">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1139"/>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91140"/>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91141"/>
                                        </p:tgtEl>
                                        <p:attrNameLst>
                                          <p:attrName>style.visibility</p:attrName>
                                        </p:attrNameLst>
                                      </p:cBhvr>
                                      <p:to>
                                        <p:strVal val="visible"/>
                                      </p:to>
                                    </p:set>
                                  </p:childTnLst>
                                </p:cTn>
                              </p:par>
                            </p:childTnLst>
                          </p:cTn>
                        </p:par>
                        <p:par>
                          <p:cTn id="13" fill="hold">
                            <p:stCondLst>
                              <p:cond delay="1500"/>
                            </p:stCondLst>
                            <p:childTnLst>
                              <p:par>
                                <p:cTn id="14" presetID="2" presetClass="entr" presetSubtype="8" fill="hold" grpId="0" nodeType="afterEffect">
                                  <p:stCondLst>
                                    <p:cond delay="0"/>
                                  </p:stCondLst>
                                  <p:childTnLst>
                                    <p:set>
                                      <p:cBhvr>
                                        <p:cTn id="15" dur="1" fill="hold">
                                          <p:stCondLst>
                                            <p:cond delay="0"/>
                                          </p:stCondLst>
                                        </p:cTn>
                                        <p:tgtEl>
                                          <p:spTgt spid="91143"/>
                                        </p:tgtEl>
                                        <p:attrNameLst>
                                          <p:attrName>style.visibility</p:attrName>
                                        </p:attrNameLst>
                                      </p:cBhvr>
                                      <p:to>
                                        <p:strVal val="visible"/>
                                      </p:to>
                                    </p:set>
                                    <p:anim calcmode="lin" valueType="num">
                                      <p:cBhvr additive="base">
                                        <p:cTn id="16" dur="500" fill="hold"/>
                                        <p:tgtEl>
                                          <p:spTgt spid="91143"/>
                                        </p:tgtEl>
                                        <p:attrNameLst>
                                          <p:attrName>ppt_x</p:attrName>
                                        </p:attrNameLst>
                                      </p:cBhvr>
                                      <p:tavLst>
                                        <p:tav tm="0">
                                          <p:val>
                                            <p:strVal val="0-#ppt_w/2"/>
                                          </p:val>
                                        </p:tav>
                                        <p:tav tm="100000">
                                          <p:val>
                                            <p:strVal val="#ppt_x"/>
                                          </p:val>
                                        </p:tav>
                                      </p:tavLst>
                                    </p:anim>
                                    <p:anim calcmode="lin" valueType="num">
                                      <p:cBhvr additive="base">
                                        <p:cTn id="17" dur="500" fill="hold"/>
                                        <p:tgtEl>
                                          <p:spTgt spid="911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p:bldP spid="91140" grpId="0"/>
      <p:bldP spid="91141" grpId="0"/>
      <p:bldP spid="9114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a:spLocks noGrp="1"/>
          </p:cNvSpPr>
          <p:nvPr>
            <p:ph type="title"/>
          </p:nvPr>
        </p:nvSpPr>
        <p:spPr>
          <a:xfrm>
            <a:off x="990600" y="1371600"/>
            <a:ext cx="7848600" cy="228600"/>
          </a:xfrm>
          <a:ln/>
        </p:spPr>
        <p:txBody>
          <a:bodyPr vert="horz" wrap="square" lIns="91440" tIns="45720" rIns="91440" bIns="45720" anchor="ctr"/>
          <a:p>
            <a:pPr eaLnBrk="1" hangingPunct="1"/>
            <a:r>
              <a:rPr lang="en-US" altLang="zh-CN" sz="6000" b="1" dirty="0">
                <a:solidFill>
                  <a:srgbClr val="996633"/>
                </a:solidFill>
                <a:ea typeface="隶书" pitchFamily="49" charset="-122"/>
              </a:rPr>
              <a:t>3.4 </a:t>
            </a:r>
            <a:r>
              <a:rPr lang="zh-CN" altLang="en-US" sz="6000" b="1" dirty="0">
                <a:solidFill>
                  <a:srgbClr val="996633"/>
                </a:solidFill>
                <a:ea typeface="隶书" pitchFamily="49" charset="-122"/>
              </a:rPr>
              <a:t>队列</a:t>
            </a:r>
            <a:br>
              <a:rPr lang="zh-CN" altLang="en-US" sz="6000" b="1" dirty="0">
                <a:solidFill>
                  <a:srgbClr val="996633"/>
                </a:solidFill>
                <a:ea typeface="隶书" pitchFamily="49" charset="-122"/>
              </a:rPr>
            </a:br>
            <a:endParaRPr lang="zh-CN" altLang="en-US" sz="6000" b="1" dirty="0">
              <a:solidFill>
                <a:srgbClr val="996633"/>
              </a:solidFill>
              <a:ea typeface="隶书" pitchFamily="49" charset="-122"/>
            </a:endParaRPr>
          </a:p>
        </p:txBody>
      </p:sp>
      <p:sp>
        <p:nvSpPr>
          <p:cNvPr id="62467" name="Rectangle 3"/>
          <p:cNvSpPr>
            <a:spLocks noGrp="1"/>
          </p:cNvSpPr>
          <p:nvPr>
            <p:ph idx="1"/>
          </p:nvPr>
        </p:nvSpPr>
        <p:spPr>
          <a:ln/>
        </p:spPr>
        <p:txBody>
          <a:bodyPr vert="horz" wrap="square" lIns="91440" tIns="45720" rIns="91440" bIns="45720" anchor="t"/>
          <a:p>
            <a:pPr eaLnBrk="1" hangingPunct="1">
              <a:buNone/>
            </a:pPr>
            <a:r>
              <a:rPr lang="en-US" altLang="zh-CN" sz="4400" b="1" dirty="0">
                <a:solidFill>
                  <a:srgbClr val="800000"/>
                </a:solidFill>
                <a:ea typeface="楷体_GB2312" pitchFamily="49" charset="-122"/>
              </a:rPr>
              <a:t>3.4.1 </a:t>
            </a:r>
            <a:r>
              <a:rPr lang="zh-CN" altLang="en-US" sz="4400" b="1" dirty="0">
                <a:solidFill>
                  <a:srgbClr val="800000"/>
                </a:solidFill>
                <a:ea typeface="楷体_GB2312" pitchFamily="49" charset="-122"/>
              </a:rPr>
              <a:t>队列的抽象数据类型的定义</a:t>
            </a:r>
            <a:endParaRPr lang="zh-CN" altLang="en-US" sz="4400" b="1" dirty="0">
              <a:solidFill>
                <a:srgbClr val="800000"/>
              </a:solidFill>
              <a:ea typeface="楷体_GB2312" pitchFamily="49" charset="-122"/>
            </a:endParaRPr>
          </a:p>
          <a:p>
            <a:pPr eaLnBrk="1" hangingPunct="1">
              <a:buNone/>
            </a:pPr>
            <a:r>
              <a:rPr lang="en-US" altLang="zh-CN" sz="4400" b="1" dirty="0">
                <a:solidFill>
                  <a:srgbClr val="800000"/>
                </a:solidFill>
                <a:ea typeface="楷体_GB2312" pitchFamily="49" charset="-122"/>
              </a:rPr>
              <a:t>3.4.2 </a:t>
            </a:r>
            <a:r>
              <a:rPr lang="zh-CN" altLang="en-US" sz="4400" b="1" dirty="0">
                <a:solidFill>
                  <a:srgbClr val="800000"/>
                </a:solidFill>
                <a:ea typeface="楷体_GB2312" pitchFamily="49" charset="-122"/>
              </a:rPr>
              <a:t>链队列的表示和实现</a:t>
            </a:r>
            <a:endParaRPr lang="zh-CN" altLang="en-US" sz="4400" b="1" dirty="0">
              <a:solidFill>
                <a:srgbClr val="800000"/>
              </a:solidFill>
              <a:ea typeface="楷体_GB2312" pitchFamily="49" charset="-122"/>
            </a:endParaRPr>
          </a:p>
          <a:p>
            <a:pPr eaLnBrk="1" hangingPunct="1">
              <a:buNone/>
            </a:pPr>
            <a:r>
              <a:rPr lang="en-US" altLang="zh-CN" sz="4400" b="1" dirty="0">
                <a:solidFill>
                  <a:srgbClr val="800000"/>
                </a:solidFill>
                <a:ea typeface="楷体_GB2312" pitchFamily="49" charset="-122"/>
              </a:rPr>
              <a:t>3.4.3 </a:t>
            </a:r>
            <a:r>
              <a:rPr lang="zh-CN" altLang="en-US" sz="4400" b="1" dirty="0">
                <a:solidFill>
                  <a:srgbClr val="800000"/>
                </a:solidFill>
                <a:ea typeface="楷体_GB2312" pitchFamily="49" charset="-122"/>
              </a:rPr>
              <a:t>循环队列的表示和实现</a:t>
            </a:r>
            <a:endParaRPr lang="zh-CN" altLang="en-US" sz="4400" b="1" dirty="0">
              <a:solidFill>
                <a:srgbClr val="800000"/>
              </a:solidFill>
              <a:ea typeface="楷体_GB2312" pitchFamily="49" charset="-122"/>
            </a:endParaRPr>
          </a:p>
        </p:txBody>
      </p:sp>
    </p:spTree>
  </p:cSld>
  <p:clrMapOvr>
    <a:masterClrMapping/>
  </p:clrMapOvr>
  <p:transition>
    <p:pull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p:cNvSpPr>
          <p:nvPr>
            <p:ph idx="1"/>
          </p:nvPr>
        </p:nvSpPr>
        <p:spPr>
          <a:xfrm>
            <a:off x="304800" y="1981200"/>
            <a:ext cx="8610600" cy="2971800"/>
          </a:xfrm>
          <a:solidFill>
            <a:srgbClr val="CCFFCC">
              <a:alpha val="100000"/>
            </a:srgbClr>
          </a:solidFill>
          <a:ln/>
        </p:spPr>
        <p:txBody>
          <a:bodyPr vert="horz" wrap="square" lIns="91440" tIns="45720" rIns="91440" bIns="45720" anchor="t"/>
          <a:p>
            <a:pPr eaLnBrk="1" hangingPunct="1">
              <a:lnSpc>
                <a:spcPct val="80000"/>
              </a:lnSpc>
              <a:buNone/>
            </a:pPr>
            <a:r>
              <a:rPr lang="zh-CN" altLang="en-US" sz="2800" b="1" dirty="0"/>
              <a:t>一、队列的概念</a:t>
            </a:r>
            <a:endParaRPr lang="zh-CN" altLang="zh-CN" sz="2800" b="1" dirty="0"/>
          </a:p>
          <a:p>
            <a:pPr eaLnBrk="1" hangingPunct="1">
              <a:lnSpc>
                <a:spcPct val="80000"/>
              </a:lnSpc>
              <a:buNone/>
            </a:pPr>
            <a:r>
              <a:rPr lang="zh-CN" altLang="en-US" sz="2600" b="1" i="1" dirty="0">
                <a:solidFill>
                  <a:srgbClr val="0066FF"/>
                </a:solidFill>
                <a:latin typeface="宋体" panose="02010600030101010101" pitchFamily="2" charset="-122"/>
              </a:rPr>
              <a:t>队列</a:t>
            </a:r>
            <a:r>
              <a:rPr lang="zh-CN" altLang="en-US" sz="2600" b="1" dirty="0">
                <a:latin typeface="宋体" panose="02010600030101010101" pitchFamily="2" charset="-122"/>
              </a:rPr>
              <a:t>（</a:t>
            </a:r>
            <a:r>
              <a:rPr lang="en-US" altLang="zh-CN" sz="2600" b="1" dirty="0">
                <a:latin typeface="宋体" panose="02010600030101010101" pitchFamily="2" charset="-122"/>
              </a:rPr>
              <a:t>queue</a:t>
            </a:r>
            <a:r>
              <a:rPr lang="zh-CN" altLang="en-US" sz="2600" b="1" dirty="0">
                <a:latin typeface="宋体" panose="02010600030101010101" pitchFamily="2" charset="-122"/>
              </a:rPr>
              <a:t>）是限定仅在一端插入</a:t>
            </a:r>
            <a:r>
              <a:rPr lang="en-US" altLang="zh-CN" sz="2600" b="1" dirty="0">
                <a:latin typeface="宋体" panose="02010600030101010101" pitchFamily="2" charset="-122"/>
              </a:rPr>
              <a:t>,</a:t>
            </a:r>
            <a:r>
              <a:rPr lang="zh-CN" altLang="en-US" sz="2600" b="1" dirty="0">
                <a:latin typeface="宋体" panose="02010600030101010101" pitchFamily="2" charset="-122"/>
              </a:rPr>
              <a:t>另一端删除的线性表。</a:t>
            </a:r>
            <a:endParaRPr lang="zh-CN" altLang="en-US" sz="2600" b="1" dirty="0">
              <a:latin typeface="宋体" panose="02010600030101010101" pitchFamily="2" charset="-122"/>
            </a:endParaRPr>
          </a:p>
          <a:p>
            <a:pPr lvl="2" algn="just" eaLnBrk="1" hangingPunct="1"/>
            <a:r>
              <a:rPr lang="zh-CN" altLang="en-US" sz="2000" b="1" dirty="0">
                <a:latin typeface="宋体" panose="02010600030101010101" pitchFamily="2" charset="-122"/>
              </a:rPr>
              <a:t>允许插入的一端叫</a:t>
            </a:r>
            <a:r>
              <a:rPr lang="zh-CN" altLang="en-US" sz="2000" b="1" dirty="0">
                <a:solidFill>
                  <a:srgbClr val="0066FF"/>
                </a:solidFill>
                <a:latin typeface="宋体" panose="02010600030101010101" pitchFamily="2" charset="-122"/>
              </a:rPr>
              <a:t>队尾</a:t>
            </a:r>
            <a:r>
              <a:rPr lang="en-US" altLang="zh-CN" sz="2000" b="1" dirty="0">
                <a:latin typeface="宋体" panose="02010600030101010101" pitchFamily="2" charset="-122"/>
              </a:rPr>
              <a:t>( rear),</a:t>
            </a:r>
            <a:endParaRPr lang="en-US" altLang="zh-CN" sz="2000" b="1" dirty="0">
              <a:latin typeface="宋体" panose="02010600030101010101" pitchFamily="2" charset="-122"/>
            </a:endParaRPr>
          </a:p>
          <a:p>
            <a:pPr lvl="2" algn="just" eaLnBrk="1" hangingPunct="1"/>
            <a:r>
              <a:rPr lang="zh-CN" altLang="en-US" sz="2000" b="1" dirty="0">
                <a:latin typeface="宋体" panose="02010600030101010101" pitchFamily="2" charset="-122"/>
              </a:rPr>
              <a:t>允许删除的一端叫</a:t>
            </a:r>
            <a:r>
              <a:rPr lang="zh-CN" altLang="en-US" sz="2000" b="1" dirty="0">
                <a:solidFill>
                  <a:srgbClr val="0066FF"/>
                </a:solidFill>
                <a:latin typeface="宋体" panose="02010600030101010101" pitchFamily="2" charset="-122"/>
              </a:rPr>
              <a:t>队头</a:t>
            </a:r>
            <a:r>
              <a:rPr lang="en-US" altLang="zh-CN" sz="2000" b="1" dirty="0">
                <a:latin typeface="宋体" panose="02010600030101010101" pitchFamily="2" charset="-122"/>
              </a:rPr>
              <a:t>(front),</a:t>
            </a:r>
            <a:endParaRPr lang="en-US" altLang="zh-CN" sz="2000" b="1" dirty="0">
              <a:latin typeface="宋体" panose="02010600030101010101" pitchFamily="2" charset="-122"/>
            </a:endParaRPr>
          </a:p>
          <a:p>
            <a:pPr algn="just" eaLnBrk="1" hangingPunct="1">
              <a:lnSpc>
                <a:spcPct val="130000"/>
              </a:lnSpc>
            </a:pPr>
            <a:r>
              <a:rPr lang="zh-CN" altLang="en-US" sz="2600" b="1" dirty="0">
                <a:latin typeface="宋体" panose="02010600030101010101" pitchFamily="2" charset="-122"/>
              </a:rPr>
              <a:t>不含元素的空表称为</a:t>
            </a:r>
            <a:r>
              <a:rPr lang="zh-CN" altLang="en-US" sz="2600" b="1" i="1" dirty="0">
                <a:solidFill>
                  <a:srgbClr val="0066FF"/>
                </a:solidFill>
                <a:latin typeface="宋体" panose="02010600030101010101" pitchFamily="2" charset="-122"/>
              </a:rPr>
              <a:t>空队列</a:t>
            </a:r>
            <a:endParaRPr lang="zh-CN" altLang="en-US" sz="2600" b="1" dirty="0">
              <a:latin typeface="宋体" panose="02010600030101010101" pitchFamily="2" charset="-122"/>
            </a:endParaRPr>
          </a:p>
          <a:p>
            <a:pPr algn="just" eaLnBrk="1" hangingPunct="1"/>
            <a:r>
              <a:rPr lang="zh-CN" altLang="en-US" sz="2600" b="1" dirty="0">
                <a:latin typeface="宋体" panose="02010600030101010101" pitchFamily="2" charset="-122"/>
              </a:rPr>
              <a:t>队列的运算特性是先进先出</a:t>
            </a:r>
            <a:r>
              <a:rPr lang="en-US" altLang="zh-CN" sz="2600" b="1" dirty="0">
                <a:latin typeface="宋体" panose="02010600030101010101" pitchFamily="2" charset="-122"/>
              </a:rPr>
              <a:t>(</a:t>
            </a:r>
            <a:r>
              <a:rPr lang="en-US" altLang="zh-CN" sz="2200" b="1" dirty="0">
                <a:latin typeface="宋体" panose="02010600030101010101" pitchFamily="2" charset="-122"/>
              </a:rPr>
              <a:t>First In First Out--</a:t>
            </a:r>
            <a:r>
              <a:rPr lang="en-US" altLang="zh-CN" sz="2600" b="1" dirty="0">
                <a:solidFill>
                  <a:srgbClr val="0066FF"/>
                </a:solidFill>
                <a:latin typeface="宋体" panose="02010600030101010101" pitchFamily="2" charset="-122"/>
              </a:rPr>
              <a:t>FIFO</a:t>
            </a:r>
            <a:r>
              <a:rPr lang="en-US" altLang="zh-CN" sz="2600" b="1" dirty="0">
                <a:latin typeface="宋体" panose="02010600030101010101" pitchFamily="2" charset="-122"/>
              </a:rPr>
              <a:t>)</a:t>
            </a:r>
            <a:endParaRPr lang="en-US" altLang="zh-CN" sz="2600" dirty="0">
              <a:latin typeface="宋体" panose="02010600030101010101" pitchFamily="2" charset="-122"/>
            </a:endParaRPr>
          </a:p>
        </p:txBody>
      </p:sp>
      <p:sp>
        <p:nvSpPr>
          <p:cNvPr id="63491" name="Rectangle 3"/>
          <p:cNvSpPr>
            <a:spLocks noGrp="1"/>
          </p:cNvSpPr>
          <p:nvPr>
            <p:ph type="title"/>
          </p:nvPr>
        </p:nvSpPr>
        <p:spPr>
          <a:xfrm>
            <a:off x="1066800" y="685800"/>
            <a:ext cx="6629400" cy="685800"/>
          </a:xfrm>
          <a:ln/>
        </p:spPr>
        <p:txBody>
          <a:bodyPr vert="horz" wrap="square" lIns="91440" tIns="45720" rIns="91440" bIns="45720" anchor="ctr"/>
          <a:p>
            <a:pPr eaLnBrk="1" hangingPunct="1"/>
            <a:r>
              <a:rPr lang="en-US" altLang="zh-CN" sz="3500" b="1" dirty="0">
                <a:latin typeface="宋体" panose="02010600030101010101" pitchFamily="2" charset="-122"/>
              </a:rPr>
              <a:t> </a:t>
            </a:r>
            <a:r>
              <a:rPr lang="en-US" altLang="zh-CN" sz="3900" b="1" dirty="0">
                <a:solidFill>
                  <a:schemeClr val="tx1"/>
                </a:solidFill>
                <a:latin typeface="宋体" panose="02010600030101010101" pitchFamily="2" charset="-122"/>
              </a:rPr>
              <a:t>3.4 </a:t>
            </a:r>
            <a:r>
              <a:rPr lang="zh-CN" altLang="en-US" sz="3900" b="1" dirty="0">
                <a:solidFill>
                  <a:schemeClr val="tx1"/>
                </a:solidFill>
                <a:latin typeface="宋体" panose="02010600030101010101" pitchFamily="2" charset="-122"/>
              </a:rPr>
              <a:t>队列的表示和实现</a:t>
            </a:r>
            <a:endParaRPr lang="zh-CN" altLang="en-US" sz="5400" dirty="0">
              <a:ea typeface="楷体_GB2312" pitchFamily="49" charset="-122"/>
            </a:endParaRPr>
          </a:p>
        </p:txBody>
      </p:sp>
      <p:grpSp>
        <p:nvGrpSpPr>
          <p:cNvPr id="63492" name="Group 4"/>
          <p:cNvGrpSpPr/>
          <p:nvPr/>
        </p:nvGrpSpPr>
        <p:grpSpPr>
          <a:xfrm>
            <a:off x="773113" y="5105400"/>
            <a:ext cx="8120062" cy="1387475"/>
            <a:chOff x="487" y="3312"/>
            <a:chExt cx="5115" cy="874"/>
          </a:xfrm>
        </p:grpSpPr>
        <p:sp>
          <p:nvSpPr>
            <p:cNvPr id="63493" name="Rectangle 5"/>
            <p:cNvSpPr/>
            <p:nvPr/>
          </p:nvSpPr>
          <p:spPr>
            <a:xfrm>
              <a:off x="1584" y="3312"/>
              <a:ext cx="2832" cy="336"/>
            </a:xfrm>
            <a:prstGeom prst="rect">
              <a:avLst/>
            </a:prstGeom>
            <a:solidFill>
              <a:srgbClr val="009900"/>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3494" name="Text Box 6"/>
            <p:cNvSpPr txBox="1"/>
            <p:nvPr/>
          </p:nvSpPr>
          <p:spPr>
            <a:xfrm>
              <a:off x="487" y="3360"/>
              <a:ext cx="617"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000" dirty="0">
                  <a:solidFill>
                    <a:srgbClr val="FF0000"/>
                  </a:solidFill>
                  <a:latin typeface="Tahoma" panose="020B0604030504040204" pitchFamily="34" charset="0"/>
                </a:rPr>
                <a:t>出队列</a:t>
              </a:r>
              <a:endParaRPr lang="zh-CN" altLang="en-US" sz="2000" dirty="0">
                <a:solidFill>
                  <a:srgbClr val="FF0000"/>
                </a:solidFill>
                <a:latin typeface="Tahoma" panose="020B0604030504040204" pitchFamily="34" charset="0"/>
              </a:endParaRPr>
            </a:p>
          </p:txBody>
        </p:sp>
        <p:sp>
          <p:nvSpPr>
            <p:cNvPr id="63495" name="Text Box 7"/>
            <p:cNvSpPr txBox="1"/>
            <p:nvPr/>
          </p:nvSpPr>
          <p:spPr>
            <a:xfrm>
              <a:off x="4896" y="3345"/>
              <a:ext cx="706"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000" dirty="0">
                  <a:solidFill>
                    <a:srgbClr val="FF0000"/>
                  </a:solidFill>
                  <a:latin typeface="Tahoma" panose="020B0604030504040204" pitchFamily="34" charset="0"/>
                </a:rPr>
                <a:t>入队列</a:t>
              </a:r>
              <a:endParaRPr lang="zh-CN" altLang="en-US" sz="2200" dirty="0">
                <a:solidFill>
                  <a:srgbClr val="FF0000"/>
                </a:solidFill>
                <a:latin typeface="Tahoma" panose="020B0604030504040204" pitchFamily="34" charset="0"/>
              </a:endParaRPr>
            </a:p>
          </p:txBody>
        </p:sp>
        <p:sp>
          <p:nvSpPr>
            <p:cNvPr id="63496" name="Text Box 8"/>
            <p:cNvSpPr txBox="1"/>
            <p:nvPr/>
          </p:nvSpPr>
          <p:spPr>
            <a:xfrm>
              <a:off x="1680" y="3334"/>
              <a:ext cx="2736"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en-US" sz="2000" dirty="0">
                  <a:solidFill>
                    <a:srgbClr val="FF0000"/>
                  </a:solidFill>
                  <a:latin typeface="Tahoma" panose="020B0604030504040204" pitchFamily="34" charset="0"/>
                </a:rPr>
                <a:t>a</a:t>
              </a:r>
              <a:r>
                <a:rPr lang="en-US" altLang="en-US" sz="2000" baseline="-18000" dirty="0">
                  <a:solidFill>
                    <a:srgbClr val="FF0000"/>
                  </a:solidFill>
                  <a:latin typeface="Tahoma" panose="020B0604030504040204" pitchFamily="34" charset="0"/>
                </a:rPr>
                <a:t>1</a:t>
              </a:r>
              <a:r>
                <a:rPr lang="en-US" altLang="en-US" sz="2000" dirty="0">
                  <a:solidFill>
                    <a:srgbClr val="FF0000"/>
                  </a:solidFill>
                  <a:latin typeface="Tahoma" panose="020B0604030504040204" pitchFamily="34" charset="0"/>
                </a:rPr>
                <a:t>          a</a:t>
              </a:r>
              <a:r>
                <a:rPr lang="en-US" altLang="en-US" sz="2000" baseline="-18000" dirty="0">
                  <a:solidFill>
                    <a:srgbClr val="FF0000"/>
                  </a:solidFill>
                  <a:latin typeface="Tahoma" panose="020B0604030504040204" pitchFamily="34" charset="0"/>
                </a:rPr>
                <a:t>2 </a:t>
              </a:r>
              <a:r>
                <a:rPr lang="en-US" altLang="en-US" sz="2000" dirty="0">
                  <a:solidFill>
                    <a:srgbClr val="FF0000"/>
                  </a:solidFill>
                  <a:latin typeface="Tahoma" panose="020B0604030504040204" pitchFamily="34" charset="0"/>
                </a:rPr>
                <a:t>           …...                a</a:t>
              </a:r>
              <a:r>
                <a:rPr lang="en-US" altLang="en-US" sz="2000" baseline="-18000" dirty="0">
                  <a:solidFill>
                    <a:srgbClr val="FF0000"/>
                  </a:solidFill>
                  <a:latin typeface="Tahoma" panose="020B0604030504040204" pitchFamily="34" charset="0"/>
                </a:rPr>
                <a:t>n</a:t>
              </a:r>
              <a:endParaRPr lang="en-US" altLang="zh-CN" sz="2000" dirty="0">
                <a:solidFill>
                  <a:srgbClr val="FF0000"/>
                </a:solidFill>
                <a:latin typeface="Tahoma" panose="020B0604030504040204" pitchFamily="34" charset="0"/>
              </a:endParaRPr>
            </a:p>
          </p:txBody>
        </p:sp>
        <p:sp>
          <p:nvSpPr>
            <p:cNvPr id="63497" name="Text Box 9"/>
            <p:cNvSpPr txBox="1"/>
            <p:nvPr/>
          </p:nvSpPr>
          <p:spPr>
            <a:xfrm>
              <a:off x="1576" y="3936"/>
              <a:ext cx="576"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zh-CN" sz="2000" dirty="0">
                  <a:solidFill>
                    <a:srgbClr val="FF0000"/>
                  </a:solidFill>
                  <a:latin typeface="Tahoma" panose="020B0604030504040204" pitchFamily="34" charset="0"/>
                </a:rPr>
                <a:t>队头</a:t>
              </a:r>
              <a:endParaRPr lang="zh-CN" altLang="en-US" sz="2400" dirty="0">
                <a:solidFill>
                  <a:srgbClr val="FF0000"/>
                </a:solidFill>
                <a:latin typeface="Tahoma" panose="020B0604030504040204" pitchFamily="34" charset="0"/>
              </a:endParaRPr>
            </a:p>
          </p:txBody>
        </p:sp>
        <p:sp>
          <p:nvSpPr>
            <p:cNvPr id="63498" name="Text Box 10"/>
            <p:cNvSpPr txBox="1"/>
            <p:nvPr/>
          </p:nvSpPr>
          <p:spPr>
            <a:xfrm>
              <a:off x="4036" y="3936"/>
              <a:ext cx="576"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zh-CN" sz="2000" dirty="0">
                  <a:solidFill>
                    <a:srgbClr val="FF0000"/>
                  </a:solidFill>
                  <a:latin typeface="Tahoma" panose="020B0604030504040204" pitchFamily="34" charset="0"/>
                </a:rPr>
                <a:t>队尾</a:t>
              </a:r>
              <a:endParaRPr lang="zh-CN" altLang="en-US" sz="2400" dirty="0">
                <a:solidFill>
                  <a:srgbClr val="FF0000"/>
                </a:solidFill>
                <a:latin typeface="Tahoma" panose="020B0604030504040204" pitchFamily="34" charset="0"/>
              </a:endParaRPr>
            </a:p>
          </p:txBody>
        </p:sp>
        <p:sp>
          <p:nvSpPr>
            <p:cNvPr id="63499" name="Line 11"/>
            <p:cNvSpPr/>
            <p:nvPr/>
          </p:nvSpPr>
          <p:spPr>
            <a:xfrm flipH="1">
              <a:off x="1200" y="3504"/>
              <a:ext cx="336" cy="0"/>
            </a:xfrm>
            <a:prstGeom prst="line">
              <a:avLst/>
            </a:prstGeom>
            <a:ln w="9525" cap="flat" cmpd="sng">
              <a:solidFill>
                <a:schemeClr val="tx1"/>
              </a:solidFill>
              <a:prstDash val="solid"/>
              <a:miter/>
              <a:headEnd type="none" w="med" len="med"/>
              <a:tailEnd type="triangle" w="med" len="med"/>
            </a:ln>
          </p:spPr>
        </p:sp>
        <p:sp>
          <p:nvSpPr>
            <p:cNvPr id="63500" name="Line 12"/>
            <p:cNvSpPr/>
            <p:nvPr/>
          </p:nvSpPr>
          <p:spPr>
            <a:xfrm flipH="1">
              <a:off x="4464" y="3504"/>
              <a:ext cx="336" cy="0"/>
            </a:xfrm>
            <a:prstGeom prst="line">
              <a:avLst/>
            </a:prstGeom>
            <a:ln w="9525" cap="flat" cmpd="sng">
              <a:solidFill>
                <a:schemeClr val="tx1"/>
              </a:solidFill>
              <a:prstDash val="solid"/>
              <a:miter/>
              <a:headEnd type="none" w="med" len="med"/>
              <a:tailEnd type="triangle" w="med" len="med"/>
            </a:ln>
          </p:spPr>
        </p:sp>
        <p:sp>
          <p:nvSpPr>
            <p:cNvPr id="63501" name="Line 13"/>
            <p:cNvSpPr/>
            <p:nvPr/>
          </p:nvSpPr>
          <p:spPr>
            <a:xfrm flipV="1">
              <a:off x="1776" y="3696"/>
              <a:ext cx="0" cy="192"/>
            </a:xfrm>
            <a:prstGeom prst="line">
              <a:avLst/>
            </a:prstGeom>
            <a:ln w="9525" cap="flat" cmpd="sng">
              <a:solidFill>
                <a:schemeClr val="tx1"/>
              </a:solidFill>
              <a:prstDash val="solid"/>
              <a:miter/>
              <a:headEnd type="none" w="med" len="med"/>
              <a:tailEnd type="triangle" w="med" len="med"/>
            </a:ln>
          </p:spPr>
        </p:sp>
        <p:sp>
          <p:nvSpPr>
            <p:cNvPr id="63502" name="Line 14"/>
            <p:cNvSpPr/>
            <p:nvPr/>
          </p:nvSpPr>
          <p:spPr>
            <a:xfrm flipV="1">
              <a:off x="4224" y="3696"/>
              <a:ext cx="0" cy="192"/>
            </a:xfrm>
            <a:prstGeom prst="line">
              <a:avLst/>
            </a:prstGeom>
            <a:ln w="9525" cap="flat" cmpd="sng">
              <a:solidFill>
                <a:schemeClr val="tx1"/>
              </a:solidFill>
              <a:prstDash val="solid"/>
              <a:miter/>
              <a:headEnd type="none" w="med" len="med"/>
              <a:tailEnd type="triangle" w="med" len="med"/>
            </a:ln>
          </p:spPr>
        </p:sp>
      </p:grpSp>
    </p:spTree>
  </p:cSld>
  <p:clrMapOvr>
    <a:masterClrMapping/>
  </p:clrMapOvr>
  <p:transition>
    <p:pull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3"/>
          <p:cNvSpPr>
            <a:spLocks noGrp="1"/>
          </p:cNvSpPr>
          <p:nvPr>
            <p:ph idx="1"/>
          </p:nvPr>
        </p:nvSpPr>
        <p:spPr>
          <a:xfrm>
            <a:off x="468313" y="476250"/>
            <a:ext cx="7991475" cy="5616575"/>
          </a:xfrm>
          <a:solidFill>
            <a:srgbClr val="CCFFCC">
              <a:alpha val="100000"/>
            </a:srgbClr>
          </a:solidFill>
          <a:ln/>
        </p:spPr>
        <p:txBody>
          <a:bodyPr vert="horz" wrap="square" lIns="91440" tIns="45720" rIns="91440" bIns="45720" anchor="t"/>
          <a:p>
            <a:pPr algn="just" eaLnBrk="1" hangingPunct="1"/>
            <a:r>
              <a:rPr lang="zh-CN" altLang="en-US" sz="2600" b="1" dirty="0">
                <a:latin typeface="宋体" panose="02010600030101010101" pitchFamily="2" charset="-122"/>
              </a:rPr>
              <a:t>例如：</a:t>
            </a:r>
            <a:endParaRPr lang="zh-CN" altLang="en-US" sz="2600" b="1" dirty="0">
              <a:latin typeface="宋体" panose="02010600030101010101" pitchFamily="2" charset="-122"/>
            </a:endParaRPr>
          </a:p>
          <a:p>
            <a:pPr lvl="1" algn="just" eaLnBrk="1" hangingPunct="1">
              <a:buChar char="•"/>
            </a:pPr>
            <a:r>
              <a:rPr lang="zh-CN" altLang="en-US" sz="2600" b="1" dirty="0">
                <a:latin typeface="宋体" panose="02010600030101010101" pitchFamily="2" charset="-122"/>
              </a:rPr>
              <a:t>到医院看病，首先需要到挂号处挂号，然后，按号码顺序救诊。</a:t>
            </a:r>
            <a:endParaRPr lang="zh-CN" altLang="en-US" sz="2600" b="1" dirty="0">
              <a:latin typeface="宋体" panose="02010600030101010101" pitchFamily="2" charset="-122"/>
            </a:endParaRPr>
          </a:p>
          <a:p>
            <a:pPr lvl="1" algn="just" eaLnBrk="1" hangingPunct="1">
              <a:buChar char="•"/>
            </a:pPr>
            <a:r>
              <a:rPr lang="zh-CN" altLang="en-US" sz="2600" b="1" dirty="0">
                <a:latin typeface="宋体" panose="02010600030101010101" pitchFamily="2" charset="-122"/>
              </a:rPr>
              <a:t>乘坐公共汽车，应该在车站排队，车来后，按顺序上车。</a:t>
            </a:r>
            <a:endParaRPr lang="zh-CN" altLang="en-US" sz="2600" b="1" dirty="0">
              <a:latin typeface="宋体" panose="02010600030101010101" pitchFamily="2" charset="-122"/>
            </a:endParaRPr>
          </a:p>
          <a:p>
            <a:pPr lvl="1" algn="just" eaLnBrk="1" hangingPunct="1">
              <a:buChar char="•"/>
            </a:pPr>
            <a:r>
              <a:rPr lang="zh-CN" altLang="en-US" sz="2600" b="1" dirty="0">
                <a:latin typeface="宋体" panose="02010600030101010101" pitchFamily="2" charset="-122"/>
              </a:rPr>
              <a:t>在</a:t>
            </a:r>
            <a:r>
              <a:rPr lang="en-US" altLang="zh-CN" sz="2600" b="1" dirty="0">
                <a:latin typeface="宋体" panose="02010600030101010101" pitchFamily="2" charset="-122"/>
              </a:rPr>
              <a:t>Windows</a:t>
            </a:r>
            <a:r>
              <a:rPr lang="zh-CN" altLang="en-US" sz="2600" b="1" dirty="0">
                <a:latin typeface="宋体" panose="02010600030101010101" pitchFamily="2" charset="-122"/>
              </a:rPr>
              <a:t>这类多任务的操作系统环境中，每个应用程序响应一系列的</a:t>
            </a:r>
            <a:r>
              <a:rPr lang="zh-CN" altLang="en-US" sz="2600" b="1" dirty="0"/>
              <a:t>“</a:t>
            </a:r>
            <a:r>
              <a:rPr lang="zh-CN" altLang="en-US" sz="2600" b="1" dirty="0">
                <a:latin typeface="宋体" panose="02010600030101010101" pitchFamily="2" charset="-122"/>
              </a:rPr>
              <a:t>消息</a:t>
            </a:r>
            <a:r>
              <a:rPr lang="zh-CN" altLang="en-US" sz="2600" b="1" dirty="0"/>
              <a:t>”</a:t>
            </a:r>
            <a:r>
              <a:rPr lang="zh-CN" altLang="en-US" sz="2600" b="1" dirty="0">
                <a:latin typeface="宋体" panose="02010600030101010101" pitchFamily="2" charset="-122"/>
              </a:rPr>
              <a:t>，像用户点击鼠标；拖动窗口这些操作都会导致向应用程序发送消息。为此，系统将为每个应用程序创建一个队列，用来存放发送给该应用程序的所有消息，应用程序的处理过程就是不断地从队列中读取消息，并依次给予响应。</a:t>
            </a:r>
            <a:endParaRPr lang="zh-CN" altLang="en-US" sz="2600" b="1" dirty="0">
              <a:latin typeface="宋体" panose="02010600030101010101" pitchFamily="2" charset="-122"/>
            </a:endParaRPr>
          </a:p>
        </p:txBody>
      </p:sp>
    </p:spTree>
  </p:cSld>
  <p:clrMapOvr>
    <a:masterClrMapping/>
  </p:clrMapOvr>
  <p:transition>
    <p:pull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Text Box 2"/>
          <p:cNvSpPr txBox="1"/>
          <p:nvPr/>
        </p:nvSpPr>
        <p:spPr>
          <a:xfrm>
            <a:off x="-63500" y="1193800"/>
            <a:ext cx="9153525" cy="38830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15000"/>
              </a:lnSpc>
              <a:spcBef>
                <a:spcPct val="0"/>
              </a:spcBef>
              <a:buNone/>
            </a:pPr>
            <a:r>
              <a:rPr lang="en-US" altLang="zh-CN" sz="3600" b="1" dirty="0">
                <a:ea typeface="楷体_GB2312" pitchFamily="49" charset="-122"/>
              </a:rPr>
              <a:t> ADT</a:t>
            </a:r>
            <a:r>
              <a:rPr lang="en-US" altLang="zh-CN" sz="3600" dirty="0">
                <a:ea typeface="楷体_GB2312" pitchFamily="49" charset="-122"/>
              </a:rPr>
              <a:t> Queue </a:t>
            </a:r>
            <a:r>
              <a:rPr lang="en-US" altLang="zh-CN" sz="3600" b="1" dirty="0">
                <a:ea typeface="楷体_GB2312" pitchFamily="49" charset="-122"/>
              </a:rPr>
              <a:t>{</a:t>
            </a:r>
            <a:endParaRPr lang="en-US" altLang="zh-CN" sz="3600" b="1" dirty="0">
              <a:ea typeface="楷体_GB2312" pitchFamily="49" charset="-122"/>
            </a:endParaRPr>
          </a:p>
          <a:p>
            <a:pPr marL="0" lvl="0" indent="0">
              <a:lnSpc>
                <a:spcPct val="115000"/>
              </a:lnSpc>
              <a:spcBef>
                <a:spcPct val="0"/>
              </a:spcBef>
              <a:buNone/>
            </a:pPr>
            <a:r>
              <a:rPr lang="en-US" altLang="zh-CN" sz="3600" dirty="0">
                <a:ea typeface="楷体_GB2312" pitchFamily="49" charset="-122"/>
              </a:rPr>
              <a:t>    </a:t>
            </a:r>
            <a:r>
              <a:rPr lang="zh-CN" altLang="en-US" sz="3600" b="1" dirty="0">
                <a:solidFill>
                  <a:srgbClr val="800000"/>
                </a:solidFill>
                <a:ea typeface="楷体_GB2312" pitchFamily="49" charset="-122"/>
              </a:rPr>
              <a:t>数据对象：</a:t>
            </a:r>
            <a:endParaRPr lang="zh-CN" altLang="en-US" sz="3600" b="1" dirty="0">
              <a:ea typeface="楷体_GB2312" pitchFamily="49" charset="-122"/>
            </a:endParaRPr>
          </a:p>
          <a:p>
            <a:pPr marL="0" lvl="0" indent="0">
              <a:lnSpc>
                <a:spcPct val="115000"/>
              </a:lnSpc>
              <a:spcBef>
                <a:spcPct val="0"/>
              </a:spcBef>
              <a:buNone/>
            </a:pPr>
            <a:r>
              <a:rPr lang="zh-CN" altLang="en-US" sz="3600" b="1" dirty="0">
                <a:ea typeface="楷体_GB2312" pitchFamily="49" charset="-122"/>
              </a:rPr>
              <a:t>               </a:t>
            </a:r>
            <a:r>
              <a:rPr lang="en-US" altLang="zh-CN" sz="3600" dirty="0">
                <a:ea typeface="楷体_GB2312" pitchFamily="49" charset="-122"/>
              </a:rPr>
              <a:t>D</a:t>
            </a:r>
            <a:r>
              <a:rPr lang="zh-CN" altLang="en-US" sz="3600" dirty="0">
                <a:ea typeface="楷体_GB2312" pitchFamily="49" charset="-122"/>
              </a:rPr>
              <a:t>＝</a:t>
            </a:r>
            <a:r>
              <a:rPr lang="en-US" altLang="zh-CN" sz="3600" dirty="0">
                <a:ea typeface="楷体_GB2312" pitchFamily="49" charset="-122"/>
              </a:rPr>
              <a:t>{a</a:t>
            </a:r>
            <a:r>
              <a:rPr lang="en-US" altLang="zh-CN" sz="3600" baseline="-25000" dirty="0">
                <a:ea typeface="楷体_GB2312" pitchFamily="49" charset="-122"/>
              </a:rPr>
              <a:t>i</a:t>
            </a:r>
            <a:r>
              <a:rPr lang="en-US" altLang="zh-CN" sz="3600" dirty="0">
                <a:ea typeface="楷体_GB2312" pitchFamily="49" charset="-122"/>
              </a:rPr>
              <a:t> | a</a:t>
            </a:r>
            <a:r>
              <a:rPr lang="en-US" altLang="zh-CN" sz="3600" baseline="-25000" dirty="0">
                <a:ea typeface="楷体_GB2312" pitchFamily="49" charset="-122"/>
              </a:rPr>
              <a:t>i</a:t>
            </a:r>
            <a:r>
              <a:rPr lang="en-US" altLang="zh-CN" sz="3600" dirty="0">
                <a:ea typeface="楷体_GB2312" pitchFamily="49" charset="-122"/>
              </a:rPr>
              <a:t>∈ElemSet, i=1,2,...,n, n≥0}</a:t>
            </a:r>
            <a:endParaRPr lang="en-US" altLang="zh-CN" sz="3600" dirty="0">
              <a:ea typeface="楷体_GB2312" pitchFamily="49" charset="-122"/>
            </a:endParaRPr>
          </a:p>
          <a:p>
            <a:pPr marL="0" lvl="0" indent="0">
              <a:lnSpc>
                <a:spcPct val="115000"/>
              </a:lnSpc>
              <a:spcBef>
                <a:spcPct val="0"/>
              </a:spcBef>
              <a:buNone/>
            </a:pPr>
            <a:r>
              <a:rPr lang="en-US" altLang="zh-CN" sz="3600" dirty="0">
                <a:ea typeface="楷体_GB2312" pitchFamily="49" charset="-122"/>
              </a:rPr>
              <a:t>    </a:t>
            </a:r>
            <a:r>
              <a:rPr lang="zh-CN" altLang="en-US" sz="3600" b="1" dirty="0">
                <a:solidFill>
                  <a:srgbClr val="800000"/>
                </a:solidFill>
                <a:ea typeface="楷体_GB2312" pitchFamily="49" charset="-122"/>
              </a:rPr>
              <a:t>数据关系：</a:t>
            </a:r>
            <a:endParaRPr lang="zh-CN" altLang="en-US" sz="3600" b="1" dirty="0">
              <a:ea typeface="楷体_GB2312" pitchFamily="49" charset="-122"/>
            </a:endParaRPr>
          </a:p>
          <a:p>
            <a:pPr marL="0" lvl="0" indent="0">
              <a:lnSpc>
                <a:spcPct val="115000"/>
              </a:lnSpc>
              <a:spcBef>
                <a:spcPct val="0"/>
              </a:spcBef>
              <a:buNone/>
            </a:pPr>
            <a:r>
              <a:rPr lang="zh-CN" altLang="en-US" sz="3600" b="1" dirty="0">
                <a:ea typeface="楷体_GB2312" pitchFamily="49" charset="-122"/>
              </a:rPr>
              <a:t>               </a:t>
            </a:r>
            <a:r>
              <a:rPr lang="en-US" altLang="zh-CN" sz="3600" dirty="0">
                <a:ea typeface="楷体_GB2312" pitchFamily="49" charset="-122"/>
              </a:rPr>
              <a:t>R1</a:t>
            </a:r>
            <a:r>
              <a:rPr lang="zh-CN" altLang="en-US" sz="3600" dirty="0">
                <a:ea typeface="楷体_GB2312" pitchFamily="49" charset="-122"/>
              </a:rPr>
              <a:t>＝</a:t>
            </a:r>
            <a:r>
              <a:rPr lang="en-US" altLang="zh-CN" sz="3600" dirty="0">
                <a:ea typeface="楷体_GB2312" pitchFamily="49" charset="-122"/>
              </a:rPr>
              <a:t>{ &lt;a </a:t>
            </a:r>
            <a:r>
              <a:rPr lang="en-US" altLang="zh-CN" sz="3600" baseline="-25000" dirty="0">
                <a:ea typeface="楷体_GB2312" pitchFamily="49" charset="-122"/>
              </a:rPr>
              <a:t>i-1</a:t>
            </a:r>
            <a:r>
              <a:rPr lang="en-US" altLang="zh-CN" sz="3600" dirty="0">
                <a:ea typeface="楷体_GB2312" pitchFamily="49" charset="-122"/>
              </a:rPr>
              <a:t>,a</a:t>
            </a:r>
            <a:r>
              <a:rPr lang="en-US" altLang="zh-CN" sz="3600" baseline="-25000" dirty="0">
                <a:ea typeface="楷体_GB2312" pitchFamily="49" charset="-122"/>
              </a:rPr>
              <a:t>i</a:t>
            </a:r>
            <a:r>
              <a:rPr lang="en-US" altLang="zh-CN" sz="3600" dirty="0">
                <a:ea typeface="楷体_GB2312" pitchFamily="49" charset="-122"/>
              </a:rPr>
              <a:t> &gt; | a</a:t>
            </a:r>
            <a:r>
              <a:rPr lang="en-US" altLang="zh-CN" sz="3600" baseline="-25000" dirty="0">
                <a:ea typeface="楷体_GB2312" pitchFamily="49" charset="-122"/>
              </a:rPr>
              <a:t>i-1</a:t>
            </a:r>
            <a:r>
              <a:rPr lang="en-US" altLang="zh-CN" sz="3600" dirty="0">
                <a:ea typeface="楷体_GB2312" pitchFamily="49" charset="-122"/>
              </a:rPr>
              <a:t>, a</a:t>
            </a:r>
            <a:r>
              <a:rPr lang="en-US" altLang="zh-CN" sz="3600" baseline="-25000" dirty="0">
                <a:ea typeface="楷体_GB2312" pitchFamily="49" charset="-122"/>
              </a:rPr>
              <a:t>i </a:t>
            </a:r>
            <a:r>
              <a:rPr lang="en-US" altLang="zh-CN" sz="3600" dirty="0">
                <a:ea typeface="楷体_GB2312" pitchFamily="49" charset="-122"/>
              </a:rPr>
              <a:t>∈D, i=2,...,n}</a:t>
            </a:r>
            <a:endParaRPr lang="en-US" altLang="zh-CN" sz="3600" dirty="0">
              <a:ea typeface="楷体_GB2312" pitchFamily="49" charset="-122"/>
            </a:endParaRPr>
          </a:p>
          <a:p>
            <a:pPr marL="0" lvl="0" indent="0">
              <a:lnSpc>
                <a:spcPct val="115000"/>
              </a:lnSpc>
              <a:spcBef>
                <a:spcPct val="0"/>
              </a:spcBef>
              <a:buNone/>
            </a:pPr>
            <a:r>
              <a:rPr lang="en-US" altLang="zh-CN" sz="3600" dirty="0">
                <a:ea typeface="楷体_GB2312" pitchFamily="49" charset="-122"/>
              </a:rPr>
              <a:t>       </a:t>
            </a:r>
            <a:r>
              <a:rPr lang="zh-CN" altLang="en-US" sz="3600" dirty="0">
                <a:ea typeface="楷体_GB2312" pitchFamily="49" charset="-122"/>
              </a:rPr>
              <a:t>约定其中</a:t>
            </a:r>
            <a:r>
              <a:rPr lang="en-US" altLang="zh-CN" sz="3600" b="1" dirty="0">
                <a:solidFill>
                  <a:srgbClr val="FF5050"/>
                </a:solidFill>
                <a:ea typeface="楷体_GB2312" pitchFamily="49" charset="-122"/>
              </a:rPr>
              <a:t>a</a:t>
            </a:r>
            <a:r>
              <a:rPr lang="en-US" altLang="zh-CN" sz="3600" b="1" baseline="-25000" dirty="0">
                <a:solidFill>
                  <a:srgbClr val="FF5050"/>
                </a:solidFill>
                <a:ea typeface="楷体_GB2312" pitchFamily="49" charset="-122"/>
              </a:rPr>
              <a:t>1</a:t>
            </a:r>
            <a:r>
              <a:rPr lang="en-US" altLang="zh-CN" sz="3600" dirty="0">
                <a:solidFill>
                  <a:srgbClr val="FF5050"/>
                </a:solidFill>
                <a:ea typeface="楷体_GB2312" pitchFamily="49" charset="-122"/>
              </a:rPr>
              <a:t> </a:t>
            </a:r>
            <a:r>
              <a:rPr lang="zh-CN" altLang="en-US" sz="3600" dirty="0">
                <a:solidFill>
                  <a:srgbClr val="FF5050"/>
                </a:solidFill>
                <a:ea typeface="楷体_GB2312" pitchFamily="49" charset="-122"/>
              </a:rPr>
              <a:t>端为</a:t>
            </a:r>
            <a:r>
              <a:rPr lang="zh-CN" altLang="en-US" sz="3600" b="1" dirty="0">
                <a:solidFill>
                  <a:srgbClr val="FF5050"/>
                </a:solidFill>
                <a:ea typeface="楷体_GB2312" pitchFamily="49" charset="-122"/>
              </a:rPr>
              <a:t>队列头</a:t>
            </a:r>
            <a:r>
              <a:rPr lang="zh-CN" altLang="en-US" sz="3600" dirty="0">
                <a:ea typeface="楷体_GB2312" pitchFamily="49" charset="-122"/>
              </a:rPr>
              <a:t>， </a:t>
            </a:r>
            <a:r>
              <a:rPr lang="en-US" altLang="zh-CN" sz="3600" b="1" dirty="0">
                <a:solidFill>
                  <a:srgbClr val="FF5050"/>
                </a:solidFill>
                <a:ea typeface="楷体_GB2312" pitchFamily="49" charset="-122"/>
              </a:rPr>
              <a:t>a</a:t>
            </a:r>
            <a:r>
              <a:rPr lang="en-US" altLang="zh-CN" sz="3600" b="1" baseline="-25000" dirty="0">
                <a:solidFill>
                  <a:srgbClr val="FF5050"/>
                </a:solidFill>
                <a:ea typeface="楷体_GB2312" pitchFamily="49" charset="-122"/>
              </a:rPr>
              <a:t>n</a:t>
            </a:r>
            <a:r>
              <a:rPr lang="en-US" altLang="zh-CN" sz="3600" dirty="0">
                <a:solidFill>
                  <a:srgbClr val="FF5050"/>
                </a:solidFill>
                <a:ea typeface="楷体_GB2312" pitchFamily="49" charset="-122"/>
              </a:rPr>
              <a:t> </a:t>
            </a:r>
            <a:r>
              <a:rPr lang="zh-CN" altLang="en-US" sz="3600" dirty="0">
                <a:solidFill>
                  <a:srgbClr val="FF5050"/>
                </a:solidFill>
                <a:ea typeface="楷体_GB2312" pitchFamily="49" charset="-122"/>
              </a:rPr>
              <a:t>端为</a:t>
            </a:r>
            <a:r>
              <a:rPr lang="zh-CN" altLang="en-US" sz="3600" b="1" dirty="0">
                <a:solidFill>
                  <a:srgbClr val="FF5050"/>
                </a:solidFill>
                <a:ea typeface="楷体_GB2312" pitchFamily="49" charset="-122"/>
              </a:rPr>
              <a:t>队列尾</a:t>
            </a:r>
            <a:endParaRPr lang="zh-CN" altLang="en-US" sz="3600" dirty="0">
              <a:ea typeface="楷体_GB2312" pitchFamily="49" charset="-122"/>
            </a:endParaRPr>
          </a:p>
        </p:txBody>
      </p:sp>
      <p:sp>
        <p:nvSpPr>
          <p:cNvPr id="92163" name="Text Box 3">
            <a:hlinkClick r:id="rId1" action="ppaction://hlinkshowjump?jump=nextslide"/>
          </p:cNvPr>
          <p:cNvSpPr txBox="1"/>
          <p:nvPr/>
        </p:nvSpPr>
        <p:spPr>
          <a:xfrm>
            <a:off x="485775" y="5149850"/>
            <a:ext cx="24701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b="1" u="sng" dirty="0">
                <a:solidFill>
                  <a:srgbClr val="FF0000"/>
                </a:solidFill>
                <a:ea typeface="楷体_GB2312" pitchFamily="49" charset="-122"/>
              </a:rPr>
              <a:t>基本操作：</a:t>
            </a:r>
            <a:endParaRPr lang="zh-CN" altLang="en-US" sz="3600" b="1" u="sng" dirty="0">
              <a:ea typeface="楷体_GB2312" pitchFamily="49" charset="-122"/>
            </a:endParaRPr>
          </a:p>
        </p:txBody>
      </p:sp>
      <p:sp>
        <p:nvSpPr>
          <p:cNvPr id="92166" name="Text Box 6"/>
          <p:cNvSpPr txBox="1"/>
          <p:nvPr/>
        </p:nvSpPr>
        <p:spPr>
          <a:xfrm>
            <a:off x="144463" y="5835650"/>
            <a:ext cx="2751137"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ea typeface="楷体_GB2312" pitchFamily="49" charset="-122"/>
              </a:rPr>
              <a:t>}</a:t>
            </a:r>
            <a:r>
              <a:rPr lang="en-US" altLang="zh-CN" sz="3600" dirty="0">
                <a:ea typeface="楷体_GB2312" pitchFamily="49" charset="-122"/>
              </a:rPr>
              <a:t> </a:t>
            </a:r>
            <a:r>
              <a:rPr lang="en-US" altLang="zh-CN" sz="3600" b="1" dirty="0">
                <a:ea typeface="楷体_GB2312" pitchFamily="49" charset="-122"/>
              </a:rPr>
              <a:t>ADT </a:t>
            </a:r>
            <a:r>
              <a:rPr lang="en-US" altLang="zh-CN" sz="3600" dirty="0">
                <a:ea typeface="楷体_GB2312" pitchFamily="49" charset="-122"/>
              </a:rPr>
              <a:t>Queue</a:t>
            </a:r>
            <a:endParaRPr lang="en-US" altLang="zh-CN" sz="3600" dirty="0">
              <a:ea typeface="楷体_GB2312" pitchFamily="49" charset="-122"/>
            </a:endParaRPr>
          </a:p>
        </p:txBody>
      </p:sp>
      <p:sp>
        <p:nvSpPr>
          <p:cNvPr id="92168" name="AutoShape 8">
            <a:hlinkClick r:id="rId2" action="ppaction://hlinksldjump" highlightClick="1"/>
          </p:cNvPr>
          <p:cNvSpPr>
            <a:spLocks noChangeArrowheads="1"/>
          </p:cNvSpPr>
          <p:nvPr/>
        </p:nvSpPr>
        <p:spPr bwMode="auto">
          <a:xfrm>
            <a:off x="8153400" y="6096000"/>
            <a:ext cx="685800" cy="381000"/>
          </a:xfrm>
          <a:prstGeom prst="actionButtonBeginning">
            <a:avLst/>
          </a:prstGeom>
          <a:solidFill>
            <a:schemeClr val="bg2"/>
          </a:solidFill>
          <a:ln w="9525">
            <a:noFill/>
            <a:miter lim="800000"/>
          </a:ln>
          <a:effectLst>
            <a:prstShdw prst="shdw17" dist="17961" dir="2700000">
              <a:schemeClr val="bg2">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92162"/>
                                        </p:tgtEl>
                                        <p:attrNameLst>
                                          <p:attrName>style.visibility</p:attrName>
                                        </p:attrNameLst>
                                      </p:cBhvr>
                                      <p:to>
                                        <p:strVal val="visible"/>
                                      </p:to>
                                    </p:set>
                                    <p:anim calcmode="lin" valueType="num">
                                      <p:cBhvr>
                                        <p:cTn id="7" dur="500" fill="hold"/>
                                        <p:tgtEl>
                                          <p:spTgt spid="92162"/>
                                        </p:tgtEl>
                                        <p:attrNameLst>
                                          <p:attrName>ppt_x</p:attrName>
                                        </p:attrNameLst>
                                      </p:cBhvr>
                                      <p:tavLst>
                                        <p:tav tm="0">
                                          <p:val>
                                            <p:strVal val="#ppt_x"/>
                                          </p:val>
                                        </p:tav>
                                        <p:tav tm="100000">
                                          <p:val>
                                            <p:strVal val="#ppt_x"/>
                                          </p:val>
                                        </p:tav>
                                      </p:tavLst>
                                    </p:anim>
                                    <p:anim calcmode="lin" valueType="num">
                                      <p:cBhvr>
                                        <p:cTn id="8" dur="500" fill="hold"/>
                                        <p:tgtEl>
                                          <p:spTgt spid="92162"/>
                                        </p:tgtEl>
                                        <p:attrNameLst>
                                          <p:attrName>ppt_y</p:attrName>
                                        </p:attrNameLst>
                                      </p:cBhvr>
                                      <p:tavLst>
                                        <p:tav tm="0">
                                          <p:val>
                                            <p:strVal val="#ppt_y-#ppt_h/2"/>
                                          </p:val>
                                        </p:tav>
                                        <p:tav tm="100000">
                                          <p:val>
                                            <p:strVal val="#ppt_y"/>
                                          </p:val>
                                        </p:tav>
                                      </p:tavLst>
                                    </p:anim>
                                    <p:anim calcmode="lin" valueType="num">
                                      <p:cBhvr>
                                        <p:cTn id="9" dur="500" fill="hold"/>
                                        <p:tgtEl>
                                          <p:spTgt spid="92162"/>
                                        </p:tgtEl>
                                        <p:attrNameLst>
                                          <p:attrName>ppt_w</p:attrName>
                                        </p:attrNameLst>
                                      </p:cBhvr>
                                      <p:tavLst>
                                        <p:tav tm="0">
                                          <p:val>
                                            <p:strVal val="#ppt_w"/>
                                          </p:val>
                                        </p:tav>
                                        <p:tav tm="100000">
                                          <p:val>
                                            <p:strVal val="#ppt_w"/>
                                          </p:val>
                                        </p:tav>
                                      </p:tavLst>
                                    </p:anim>
                                    <p:anim calcmode="lin" valueType="num">
                                      <p:cBhvr>
                                        <p:cTn id="10" dur="500" fill="hold"/>
                                        <p:tgtEl>
                                          <p:spTgt spid="92162"/>
                                        </p:tgtEl>
                                        <p:attrNameLst>
                                          <p:attrName>ppt_h</p:attrName>
                                        </p:attrNameLst>
                                      </p:cBhvr>
                                      <p:tavLst>
                                        <p:tav tm="0">
                                          <p:val>
                                            <p:fltVal val="0.000000"/>
                                          </p:val>
                                        </p:tav>
                                        <p:tav tm="100000">
                                          <p:val>
                                            <p:strVal val="#ppt_h"/>
                                          </p:val>
                                        </p:tav>
                                      </p:tavLst>
                                    </p:anim>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9216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92163"/>
                                        </p:tgtEl>
                                        <p:attrNameLst>
                                          <p:attrName>style.visibility</p:attrName>
                                        </p:attrNameLst>
                                      </p:cBhvr>
                                      <p:to>
                                        <p:strVal val="visible"/>
                                      </p:to>
                                    </p:set>
                                    <p:anim calcmode="lin" valueType="num">
                                      <p:cBhvr additive="base">
                                        <p:cTn id="18" dur="500" fill="hold"/>
                                        <p:tgtEl>
                                          <p:spTgt spid="92163"/>
                                        </p:tgtEl>
                                        <p:attrNameLst>
                                          <p:attrName>ppt_x</p:attrName>
                                        </p:attrNameLst>
                                      </p:cBhvr>
                                      <p:tavLst>
                                        <p:tav tm="0">
                                          <p:val>
                                            <p:strVal val="0-#ppt_w/2"/>
                                          </p:val>
                                        </p:tav>
                                        <p:tav tm="100000">
                                          <p:val>
                                            <p:strVal val="#ppt_x"/>
                                          </p:val>
                                        </p:tav>
                                      </p:tavLst>
                                    </p:anim>
                                    <p:anim calcmode="lin" valueType="num">
                                      <p:cBhvr additive="base">
                                        <p:cTn id="19" dur="500" fill="hold"/>
                                        <p:tgtEl>
                                          <p:spTgt spid="92163"/>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92168"/>
                                        </p:tgtEl>
                                        <p:attrNameLst>
                                          <p:attrName>style.visibility</p:attrName>
                                        </p:attrNameLst>
                                      </p:cBhvr>
                                      <p:to>
                                        <p:strVal val="visible"/>
                                      </p:to>
                                    </p:set>
                                    <p:anim calcmode="lin" valueType="num">
                                      <p:cBhvr additive="base">
                                        <p:cTn id="23" dur="500" fill="hold"/>
                                        <p:tgtEl>
                                          <p:spTgt spid="92168"/>
                                        </p:tgtEl>
                                        <p:attrNameLst>
                                          <p:attrName>ppt_x</p:attrName>
                                        </p:attrNameLst>
                                      </p:cBhvr>
                                      <p:tavLst>
                                        <p:tav tm="0">
                                          <p:val>
                                            <p:strVal val="0-#ppt_w/2"/>
                                          </p:val>
                                        </p:tav>
                                        <p:tav tm="100000">
                                          <p:val>
                                            <p:strVal val="#ppt_x"/>
                                          </p:val>
                                        </p:tav>
                                      </p:tavLst>
                                    </p:anim>
                                    <p:anim calcmode="lin" valueType="num">
                                      <p:cBhvr additive="base">
                                        <p:cTn id="24" dur="500" fill="hold"/>
                                        <p:tgtEl>
                                          <p:spTgt spid="921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p:bldP spid="92163" grpId="0"/>
      <p:bldP spid="92166" grpId="0"/>
      <p:bldP spid="9216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Text Box 3"/>
          <p:cNvSpPr txBox="1"/>
          <p:nvPr/>
        </p:nvSpPr>
        <p:spPr>
          <a:xfrm>
            <a:off x="2133600" y="457200"/>
            <a:ext cx="4692650" cy="762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400" b="1" dirty="0">
                <a:solidFill>
                  <a:srgbClr val="FF0000"/>
                </a:solidFill>
                <a:ea typeface="楷体_GB2312" pitchFamily="49" charset="-122"/>
              </a:rPr>
              <a:t>队列的基本操作：</a:t>
            </a:r>
            <a:endParaRPr lang="zh-CN" altLang="en-US" sz="4400" b="1" dirty="0">
              <a:solidFill>
                <a:srgbClr val="FF0000"/>
              </a:solidFill>
              <a:ea typeface="楷体_GB2312" pitchFamily="49" charset="-122"/>
            </a:endParaRPr>
          </a:p>
        </p:txBody>
      </p:sp>
      <p:sp>
        <p:nvSpPr>
          <p:cNvPr id="66563" name="Text Box 5">
            <a:hlinkClick r:id="rId1" action="ppaction://hlinkshowjump?jump=nextslide"/>
          </p:cNvPr>
          <p:cNvSpPr txBox="1"/>
          <p:nvPr/>
        </p:nvSpPr>
        <p:spPr>
          <a:xfrm>
            <a:off x="514350" y="1797050"/>
            <a:ext cx="33210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3600" dirty="0">
                <a:ea typeface="楷体_GB2312" pitchFamily="49" charset="-122"/>
              </a:rPr>
              <a:t> </a:t>
            </a:r>
            <a:r>
              <a:rPr lang="en-US" altLang="zh-CN" sz="3600" b="1" dirty="0">
                <a:solidFill>
                  <a:srgbClr val="800000"/>
                </a:solidFill>
                <a:ea typeface="楷体_GB2312" pitchFamily="49" charset="-122"/>
              </a:rPr>
              <a:t>InitQueue(&amp;Q)</a:t>
            </a:r>
            <a:endParaRPr lang="en-US" altLang="zh-CN" sz="3600" dirty="0"/>
          </a:p>
        </p:txBody>
      </p:sp>
      <p:sp>
        <p:nvSpPr>
          <p:cNvPr id="66564" name="Text Box 6">
            <a:hlinkClick r:id="rId1" action="ppaction://hlinkshowjump?jump=nextslide"/>
          </p:cNvPr>
          <p:cNvSpPr txBox="1"/>
          <p:nvPr/>
        </p:nvSpPr>
        <p:spPr>
          <a:xfrm>
            <a:off x="4495800" y="1752600"/>
            <a:ext cx="40195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800000"/>
                </a:solidFill>
                <a:ea typeface="楷体_GB2312" pitchFamily="49" charset="-122"/>
              </a:rPr>
              <a:t>DestroyQueue(&amp;Q)</a:t>
            </a:r>
            <a:endParaRPr lang="en-US" altLang="zh-CN" sz="3600" dirty="0">
              <a:ea typeface="楷体_GB2312" pitchFamily="49" charset="-122"/>
            </a:endParaRPr>
          </a:p>
        </p:txBody>
      </p:sp>
      <p:sp>
        <p:nvSpPr>
          <p:cNvPr id="66565" name="Text Box 7">
            <a:hlinkClick r:id="rId2" action="ppaction://hlinksldjump"/>
          </p:cNvPr>
          <p:cNvSpPr txBox="1"/>
          <p:nvPr/>
        </p:nvSpPr>
        <p:spPr>
          <a:xfrm>
            <a:off x="609600" y="2635250"/>
            <a:ext cx="34353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800000"/>
                </a:solidFill>
                <a:ea typeface="楷体_GB2312" pitchFamily="49" charset="-122"/>
              </a:rPr>
              <a:t>QueueEmpty(Q)</a:t>
            </a:r>
            <a:endParaRPr lang="en-US" altLang="zh-CN" sz="3600" b="1" dirty="0">
              <a:solidFill>
                <a:srgbClr val="800000"/>
              </a:solidFill>
              <a:ea typeface="楷体_GB2312" pitchFamily="49" charset="-122"/>
            </a:endParaRPr>
          </a:p>
        </p:txBody>
      </p:sp>
      <p:sp>
        <p:nvSpPr>
          <p:cNvPr id="66566" name="Text Box 8">
            <a:hlinkClick r:id="rId3" action="ppaction://hlinksldjump"/>
          </p:cNvPr>
          <p:cNvSpPr txBox="1"/>
          <p:nvPr/>
        </p:nvSpPr>
        <p:spPr>
          <a:xfrm>
            <a:off x="4556125" y="2635250"/>
            <a:ext cx="35115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800000"/>
                </a:solidFill>
                <a:ea typeface="楷体_GB2312" pitchFamily="49" charset="-122"/>
              </a:rPr>
              <a:t>QueueLength(Q)</a:t>
            </a:r>
            <a:endParaRPr lang="en-US" altLang="zh-CN" sz="3600" b="1" dirty="0">
              <a:solidFill>
                <a:srgbClr val="800000"/>
              </a:solidFill>
              <a:ea typeface="楷体_GB2312" pitchFamily="49" charset="-122"/>
            </a:endParaRPr>
          </a:p>
        </p:txBody>
      </p:sp>
      <p:sp>
        <p:nvSpPr>
          <p:cNvPr id="66567" name="Text Box 9">
            <a:hlinkClick r:id="rId4" action="ppaction://hlinksldjump"/>
          </p:cNvPr>
          <p:cNvSpPr txBox="1"/>
          <p:nvPr/>
        </p:nvSpPr>
        <p:spPr>
          <a:xfrm>
            <a:off x="628650" y="3549650"/>
            <a:ext cx="34099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800000"/>
                </a:solidFill>
                <a:ea typeface="楷体_GB2312" pitchFamily="49" charset="-122"/>
              </a:rPr>
              <a:t>GetHead(Q, &amp;e)</a:t>
            </a:r>
            <a:endParaRPr lang="en-US" altLang="zh-CN" sz="3600" dirty="0">
              <a:ea typeface="楷体_GB2312" pitchFamily="49" charset="-122"/>
            </a:endParaRPr>
          </a:p>
        </p:txBody>
      </p:sp>
      <p:sp>
        <p:nvSpPr>
          <p:cNvPr id="66568" name="Text Box 10">
            <a:hlinkClick r:id="rId5" action="ppaction://hlinksldjump"/>
          </p:cNvPr>
          <p:cNvSpPr txBox="1"/>
          <p:nvPr/>
        </p:nvSpPr>
        <p:spPr>
          <a:xfrm>
            <a:off x="4572000" y="3549650"/>
            <a:ext cx="35877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800000"/>
                </a:solidFill>
                <a:ea typeface="楷体_GB2312" pitchFamily="49" charset="-122"/>
              </a:rPr>
              <a:t>ClearQueue(&amp;Q)</a:t>
            </a:r>
            <a:endParaRPr lang="en-US" altLang="zh-CN" sz="3600" dirty="0">
              <a:ea typeface="楷体_GB2312" pitchFamily="49" charset="-122"/>
            </a:endParaRPr>
          </a:p>
        </p:txBody>
      </p:sp>
      <p:sp>
        <p:nvSpPr>
          <p:cNvPr id="66569" name="Text Box 12">
            <a:hlinkClick r:id="rId6" action="ppaction://hlinksldjump"/>
          </p:cNvPr>
          <p:cNvSpPr txBox="1"/>
          <p:nvPr/>
        </p:nvSpPr>
        <p:spPr>
          <a:xfrm>
            <a:off x="4632325" y="4387850"/>
            <a:ext cx="38417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800000"/>
                </a:solidFill>
                <a:ea typeface="楷体_GB2312" pitchFamily="49" charset="-122"/>
              </a:rPr>
              <a:t>DeQueue(&amp;Q, &amp;e)</a:t>
            </a:r>
            <a:endParaRPr lang="en-US" altLang="zh-CN" sz="3600" dirty="0">
              <a:ea typeface="楷体_GB2312" pitchFamily="49" charset="-122"/>
            </a:endParaRPr>
          </a:p>
        </p:txBody>
      </p:sp>
      <p:sp>
        <p:nvSpPr>
          <p:cNvPr id="66570" name="Text Box 13">
            <a:hlinkClick r:id="rId7" action="ppaction://hlinksldjump"/>
          </p:cNvPr>
          <p:cNvSpPr txBox="1"/>
          <p:nvPr/>
        </p:nvSpPr>
        <p:spPr>
          <a:xfrm>
            <a:off x="704850" y="4387850"/>
            <a:ext cx="34861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800000"/>
                </a:solidFill>
                <a:ea typeface="楷体_GB2312" pitchFamily="49" charset="-122"/>
              </a:rPr>
              <a:t>EnQueue(&amp;Q, e)</a:t>
            </a:r>
            <a:endParaRPr lang="en-US" altLang="zh-CN" sz="3600" dirty="0">
              <a:ea typeface="楷体_GB2312" pitchFamily="49" charset="-122"/>
            </a:endParaRPr>
          </a:p>
        </p:txBody>
      </p:sp>
      <p:sp>
        <p:nvSpPr>
          <p:cNvPr id="66571" name="AutoShape 14">
            <a:hlinkClick r:id="rId8" action="ppaction://hlinkshowjump?jump=previousslide"/>
          </p:cNvPr>
          <p:cNvSpPr/>
          <p:nvPr/>
        </p:nvSpPr>
        <p:spPr>
          <a:xfrm>
            <a:off x="8229600" y="6019800"/>
            <a:ext cx="381000" cy="381000"/>
          </a:xfrm>
          <a:prstGeom prst="actionButtonBackPrevious">
            <a:avLst/>
          </a:prstGeom>
          <a:solidFill>
            <a:srgbClr val="FFCC00"/>
          </a:solidFill>
          <a:ln w="9525" cap="flat" cmpd="sng">
            <a:solidFill>
              <a:srgbClr val="FF66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6572" name="Text Box 15"/>
          <p:cNvSpPr txBox="1"/>
          <p:nvPr/>
        </p:nvSpPr>
        <p:spPr>
          <a:xfrm>
            <a:off x="762000" y="5257800"/>
            <a:ext cx="50101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800000"/>
                </a:solidFill>
              </a:rPr>
              <a:t>QueueTravers(Q, visit())</a:t>
            </a:r>
            <a:endParaRPr lang="en-US" altLang="zh-CN" sz="4000" dirty="0"/>
          </a:p>
        </p:txBody>
      </p:sp>
    </p:spTree>
  </p:cSld>
  <p:clrMapOvr>
    <a:masterClrMapping/>
  </p:clrMapOvr>
  <p:transition>
    <p:pull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p:cNvSpPr>
          <p:nvPr>
            <p:ph type="title"/>
          </p:nvPr>
        </p:nvSpPr>
        <p:spPr>
          <a:xfrm>
            <a:off x="0" y="3200400"/>
            <a:ext cx="8820150" cy="1143000"/>
          </a:xfrm>
          <a:ln/>
        </p:spPr>
        <p:txBody>
          <a:bodyPr vert="horz" wrap="square" lIns="91440" tIns="45720" rIns="91440" bIns="45720" anchor="ctr"/>
          <a:p>
            <a:pPr eaLnBrk="1" hangingPunct="1">
              <a:lnSpc>
                <a:spcPct val="120000"/>
              </a:lnSpc>
            </a:pPr>
            <a:r>
              <a:rPr lang="en-US" altLang="zh-CN" b="1" dirty="0">
                <a:solidFill>
                  <a:srgbClr val="800000"/>
                </a:solidFill>
                <a:ea typeface="楷体_GB2312" pitchFamily="49" charset="-122"/>
              </a:rPr>
              <a:t>InitQueue(&amp;Q)</a:t>
            </a:r>
            <a:br>
              <a:rPr lang="en-US" altLang="zh-CN" b="1" dirty="0">
                <a:solidFill>
                  <a:schemeClr val="tx1"/>
                </a:solidFill>
                <a:ea typeface="楷体_GB2312" pitchFamily="49" charset="-122"/>
              </a:rPr>
            </a:br>
            <a:r>
              <a:rPr lang="en-US" altLang="zh-CN" dirty="0">
                <a:solidFill>
                  <a:schemeClr val="tx1"/>
                </a:solidFill>
                <a:ea typeface="楷体_GB2312" pitchFamily="49" charset="-122"/>
              </a:rPr>
              <a:t>   </a:t>
            </a:r>
            <a:r>
              <a:rPr lang="zh-CN" altLang="en-US" b="1" dirty="0">
                <a:solidFill>
                  <a:schemeClr val="tx1"/>
                </a:solidFill>
                <a:ea typeface="楷体_GB2312" pitchFamily="49" charset="-122"/>
              </a:rPr>
              <a:t>操作结果：</a:t>
            </a:r>
            <a:r>
              <a:rPr lang="zh-CN" altLang="en-US" dirty="0">
                <a:solidFill>
                  <a:schemeClr val="tx1"/>
                </a:solidFill>
                <a:ea typeface="楷体_GB2312" pitchFamily="49" charset="-122"/>
              </a:rPr>
              <a:t>构造一个空队列</a:t>
            </a:r>
            <a:r>
              <a:rPr lang="en-US" altLang="zh-CN" dirty="0">
                <a:solidFill>
                  <a:schemeClr val="tx1"/>
                </a:solidFill>
                <a:ea typeface="楷体_GB2312" pitchFamily="49" charset="-122"/>
              </a:rPr>
              <a:t>Q</a:t>
            </a:r>
            <a:r>
              <a:rPr lang="zh-CN" altLang="en-US" dirty="0">
                <a:solidFill>
                  <a:schemeClr val="tx1"/>
                </a:solidFill>
                <a:ea typeface="楷体_GB2312" pitchFamily="49" charset="-122"/>
              </a:rPr>
              <a:t>。</a:t>
            </a:r>
            <a:br>
              <a:rPr lang="zh-CN" altLang="en-US" dirty="0">
                <a:solidFill>
                  <a:schemeClr val="tx1"/>
                </a:solidFill>
                <a:ea typeface="楷体_GB2312" pitchFamily="49" charset="-122"/>
              </a:rPr>
            </a:br>
            <a:br>
              <a:rPr lang="zh-CN" altLang="en-US" dirty="0">
                <a:solidFill>
                  <a:schemeClr val="tx1"/>
                </a:solidFill>
                <a:ea typeface="楷体_GB2312" pitchFamily="49" charset="-122"/>
              </a:rPr>
            </a:br>
            <a:r>
              <a:rPr lang="en-US" altLang="zh-CN" b="1" dirty="0">
                <a:solidFill>
                  <a:srgbClr val="800000"/>
                </a:solidFill>
                <a:ea typeface="楷体_GB2312" pitchFamily="49" charset="-122"/>
              </a:rPr>
              <a:t>DestroyQueue(&amp;Q)</a:t>
            </a:r>
            <a:br>
              <a:rPr lang="en-US" altLang="zh-CN" dirty="0">
                <a:solidFill>
                  <a:schemeClr val="tx1"/>
                </a:solidFill>
                <a:ea typeface="楷体_GB2312" pitchFamily="49" charset="-122"/>
              </a:rPr>
            </a:br>
            <a:r>
              <a:rPr lang="zh-CN" altLang="en-US" b="1" dirty="0">
                <a:solidFill>
                  <a:schemeClr val="tx1"/>
                </a:solidFill>
                <a:ea typeface="楷体_GB2312" pitchFamily="49" charset="-122"/>
              </a:rPr>
              <a:t>初始条件：</a:t>
            </a:r>
            <a:r>
              <a:rPr lang="zh-CN" altLang="en-US" dirty="0">
                <a:solidFill>
                  <a:schemeClr val="tx1"/>
                </a:solidFill>
                <a:ea typeface="楷体_GB2312" pitchFamily="49" charset="-122"/>
              </a:rPr>
              <a:t>队列</a:t>
            </a:r>
            <a:r>
              <a:rPr lang="en-US" altLang="zh-CN" dirty="0">
                <a:solidFill>
                  <a:schemeClr val="tx1"/>
                </a:solidFill>
                <a:ea typeface="楷体_GB2312" pitchFamily="49" charset="-122"/>
              </a:rPr>
              <a:t>Q</a:t>
            </a:r>
            <a:r>
              <a:rPr lang="zh-CN" altLang="en-US" dirty="0">
                <a:solidFill>
                  <a:schemeClr val="tx1"/>
                </a:solidFill>
                <a:ea typeface="楷体_GB2312" pitchFamily="49" charset="-122"/>
              </a:rPr>
              <a:t>已存在。</a:t>
            </a:r>
            <a:br>
              <a:rPr lang="zh-CN" altLang="en-US" dirty="0">
                <a:solidFill>
                  <a:schemeClr val="tx1"/>
                </a:solidFill>
                <a:ea typeface="楷体_GB2312" pitchFamily="49" charset="-122"/>
              </a:rPr>
            </a:br>
            <a:r>
              <a:rPr lang="zh-CN" altLang="en-US" dirty="0">
                <a:solidFill>
                  <a:schemeClr val="tx1"/>
                </a:solidFill>
                <a:ea typeface="楷体_GB2312" pitchFamily="49" charset="-122"/>
              </a:rPr>
              <a:t> </a:t>
            </a:r>
            <a:r>
              <a:rPr lang="zh-CN" altLang="en-US" b="1" dirty="0">
                <a:solidFill>
                  <a:schemeClr val="tx1"/>
                </a:solidFill>
                <a:ea typeface="楷体_GB2312" pitchFamily="49" charset="-122"/>
              </a:rPr>
              <a:t>操作结果：</a:t>
            </a:r>
            <a:r>
              <a:rPr lang="zh-CN" altLang="en-US" dirty="0">
                <a:solidFill>
                  <a:schemeClr val="tx1"/>
                </a:solidFill>
                <a:ea typeface="楷体_GB2312" pitchFamily="49" charset="-122"/>
              </a:rPr>
              <a:t>队列</a:t>
            </a:r>
            <a:r>
              <a:rPr lang="en-US" altLang="zh-CN" dirty="0">
                <a:solidFill>
                  <a:schemeClr val="tx1"/>
                </a:solidFill>
                <a:ea typeface="楷体_GB2312" pitchFamily="49" charset="-122"/>
              </a:rPr>
              <a:t>Q</a:t>
            </a:r>
            <a:r>
              <a:rPr lang="zh-CN" altLang="en-US" dirty="0">
                <a:solidFill>
                  <a:schemeClr val="tx1"/>
                </a:solidFill>
                <a:ea typeface="楷体_GB2312" pitchFamily="49" charset="-122"/>
              </a:rPr>
              <a:t>被销毁，</a:t>
            </a:r>
            <a:br>
              <a:rPr lang="zh-CN" altLang="en-US" dirty="0">
                <a:solidFill>
                  <a:schemeClr val="tx1"/>
                </a:solidFill>
                <a:ea typeface="楷体_GB2312" pitchFamily="49" charset="-122"/>
              </a:rPr>
            </a:br>
            <a:r>
              <a:rPr lang="zh-CN" altLang="en-US" dirty="0">
                <a:solidFill>
                  <a:schemeClr val="tx1"/>
                </a:solidFill>
                <a:ea typeface="楷体_GB2312" pitchFamily="49" charset="-122"/>
              </a:rPr>
              <a:t>          不再存在。</a:t>
            </a:r>
            <a:br>
              <a:rPr lang="zh-CN" altLang="en-US" dirty="0">
                <a:solidFill>
                  <a:schemeClr val="tx1"/>
                </a:solidFill>
                <a:ea typeface="楷体_GB2312" pitchFamily="49" charset="-122"/>
              </a:rPr>
            </a:br>
            <a:endParaRPr lang="zh-CN" altLang="en-US" dirty="0">
              <a:solidFill>
                <a:schemeClr val="tx1"/>
              </a:solidFill>
              <a:ea typeface="楷体_GB2312" pitchFamily="49" charset="-122"/>
            </a:endParaRPr>
          </a:p>
        </p:txBody>
      </p:sp>
      <p:sp>
        <p:nvSpPr>
          <p:cNvPr id="67587" name="AutoShape 3">
            <a:hlinkClick r:id="rId1" action="ppaction://hlinkshowjump?jump=lastslideviewed"/>
          </p:cNvPr>
          <p:cNvSpPr/>
          <p:nvPr/>
        </p:nvSpPr>
        <p:spPr>
          <a:xfrm>
            <a:off x="8305800" y="6019800"/>
            <a:ext cx="457200" cy="436563"/>
          </a:xfrm>
          <a:prstGeom prst="actionButtonReturn">
            <a:avLst/>
          </a:prstGeom>
          <a:solidFill>
            <a:srgbClr val="FF6600"/>
          </a:solidFill>
          <a:ln w="9525" cap="flat" cmpd="sng">
            <a:solidFill>
              <a:srgbClr val="A5002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pull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Grp="1"/>
          </p:cNvSpPr>
          <p:nvPr>
            <p:ph type="title"/>
          </p:nvPr>
        </p:nvSpPr>
        <p:spPr>
          <a:xfrm>
            <a:off x="457200" y="2667000"/>
            <a:ext cx="7772400" cy="1143000"/>
          </a:xfrm>
          <a:ln/>
        </p:spPr>
        <p:txBody>
          <a:bodyPr vert="horz" wrap="square" lIns="91440" tIns="45720" rIns="91440" bIns="45720" anchor="ctr"/>
          <a:p>
            <a:pPr eaLnBrk="1" hangingPunct="1">
              <a:lnSpc>
                <a:spcPct val="125000"/>
              </a:lnSpc>
            </a:pPr>
            <a:r>
              <a:rPr lang="en-US" altLang="zh-CN" dirty="0">
                <a:solidFill>
                  <a:schemeClr val="tx1"/>
                </a:solidFill>
                <a:ea typeface="楷体_GB2312" pitchFamily="49" charset="-122"/>
              </a:rPr>
              <a:t>        </a:t>
            </a:r>
            <a:r>
              <a:rPr lang="en-US" altLang="zh-CN" b="1" dirty="0">
                <a:solidFill>
                  <a:srgbClr val="800000"/>
                </a:solidFill>
                <a:ea typeface="楷体_GB2312" pitchFamily="49" charset="-122"/>
              </a:rPr>
              <a:t>QueueEmpty(Q)</a:t>
            </a:r>
            <a:br>
              <a:rPr lang="en-US" altLang="zh-CN" dirty="0">
                <a:solidFill>
                  <a:srgbClr val="800000"/>
                </a:solidFill>
                <a:ea typeface="楷体_GB2312" pitchFamily="49" charset="-122"/>
              </a:rPr>
            </a:br>
            <a:br>
              <a:rPr lang="en-US" altLang="zh-CN" dirty="0">
                <a:solidFill>
                  <a:schemeClr val="tx1"/>
                </a:solidFill>
                <a:ea typeface="楷体_GB2312" pitchFamily="49" charset="-122"/>
              </a:rPr>
            </a:br>
            <a:r>
              <a:rPr lang="zh-CN" altLang="en-US" b="1" dirty="0">
                <a:solidFill>
                  <a:schemeClr val="tx1"/>
                </a:solidFill>
                <a:ea typeface="楷体_GB2312" pitchFamily="49" charset="-122"/>
              </a:rPr>
              <a:t>初始条件：</a:t>
            </a:r>
            <a:r>
              <a:rPr lang="zh-CN" altLang="en-US" dirty="0">
                <a:solidFill>
                  <a:schemeClr val="tx1"/>
                </a:solidFill>
                <a:ea typeface="楷体_GB2312" pitchFamily="49" charset="-122"/>
              </a:rPr>
              <a:t>队列</a:t>
            </a:r>
            <a:r>
              <a:rPr lang="en-US" altLang="zh-CN" dirty="0">
                <a:solidFill>
                  <a:schemeClr val="tx1"/>
                </a:solidFill>
                <a:ea typeface="楷体_GB2312" pitchFamily="49" charset="-122"/>
              </a:rPr>
              <a:t>Q</a:t>
            </a:r>
            <a:r>
              <a:rPr lang="zh-CN" altLang="en-US" dirty="0">
                <a:solidFill>
                  <a:schemeClr val="tx1"/>
                </a:solidFill>
                <a:ea typeface="楷体_GB2312" pitchFamily="49" charset="-122"/>
              </a:rPr>
              <a:t>已存在。</a:t>
            </a:r>
            <a:br>
              <a:rPr lang="zh-CN" altLang="en-US" dirty="0">
                <a:solidFill>
                  <a:schemeClr val="tx1"/>
                </a:solidFill>
                <a:ea typeface="楷体_GB2312" pitchFamily="49" charset="-122"/>
              </a:rPr>
            </a:br>
            <a:r>
              <a:rPr lang="zh-CN" altLang="en-US" dirty="0">
                <a:solidFill>
                  <a:schemeClr val="tx1"/>
                </a:solidFill>
                <a:ea typeface="楷体_GB2312" pitchFamily="49" charset="-122"/>
              </a:rPr>
              <a:t>   </a:t>
            </a:r>
            <a:r>
              <a:rPr lang="zh-CN" altLang="en-US" b="1" dirty="0">
                <a:solidFill>
                  <a:schemeClr val="tx1"/>
                </a:solidFill>
                <a:ea typeface="楷体_GB2312" pitchFamily="49" charset="-122"/>
              </a:rPr>
              <a:t>操作结果：</a:t>
            </a:r>
            <a:r>
              <a:rPr lang="zh-CN" altLang="en-US" dirty="0">
                <a:solidFill>
                  <a:schemeClr val="tx1"/>
                </a:solidFill>
                <a:ea typeface="楷体_GB2312" pitchFamily="49" charset="-122"/>
              </a:rPr>
              <a:t>若</a:t>
            </a:r>
            <a:r>
              <a:rPr lang="en-US" altLang="zh-CN" dirty="0">
                <a:solidFill>
                  <a:schemeClr val="tx1"/>
                </a:solidFill>
                <a:ea typeface="楷体_GB2312" pitchFamily="49" charset="-122"/>
              </a:rPr>
              <a:t>Q</a:t>
            </a:r>
            <a:r>
              <a:rPr lang="zh-CN" altLang="en-US" dirty="0">
                <a:solidFill>
                  <a:schemeClr val="tx1"/>
                </a:solidFill>
                <a:ea typeface="楷体_GB2312" pitchFamily="49" charset="-122"/>
              </a:rPr>
              <a:t>为空队列，则返回</a:t>
            </a:r>
            <a:r>
              <a:rPr lang="en-US" altLang="zh-CN" dirty="0">
                <a:solidFill>
                  <a:schemeClr val="tx1"/>
                </a:solidFill>
                <a:ea typeface="楷体_GB2312" pitchFamily="49" charset="-122"/>
              </a:rPr>
              <a:t>TRUE</a:t>
            </a:r>
            <a:r>
              <a:rPr lang="zh-CN" altLang="en-US" dirty="0">
                <a:solidFill>
                  <a:schemeClr val="tx1"/>
                </a:solidFill>
                <a:ea typeface="楷体_GB2312" pitchFamily="49" charset="-122"/>
              </a:rPr>
              <a:t>，否则返回</a:t>
            </a:r>
            <a:r>
              <a:rPr lang="en-US" altLang="zh-CN" dirty="0">
                <a:solidFill>
                  <a:schemeClr val="tx1"/>
                </a:solidFill>
                <a:ea typeface="楷体_GB2312" pitchFamily="49" charset="-122"/>
              </a:rPr>
              <a:t>FALSE</a:t>
            </a:r>
            <a:r>
              <a:rPr lang="zh-CN" altLang="en-US" dirty="0">
                <a:solidFill>
                  <a:schemeClr val="tx1"/>
                </a:solidFill>
                <a:ea typeface="楷体_GB2312" pitchFamily="49" charset="-122"/>
              </a:rPr>
              <a:t>。</a:t>
            </a:r>
            <a:endParaRPr lang="zh-CN" altLang="en-US" dirty="0">
              <a:solidFill>
                <a:schemeClr val="tx1"/>
              </a:solidFill>
              <a:ea typeface="楷体_GB2312" pitchFamily="49" charset="-122"/>
            </a:endParaRPr>
          </a:p>
        </p:txBody>
      </p:sp>
      <p:sp>
        <p:nvSpPr>
          <p:cNvPr id="68611" name="AutoShape 3">
            <a:hlinkClick r:id="rId1" action="ppaction://hlinkshowjump?jump=lastslideviewed"/>
          </p:cNvPr>
          <p:cNvSpPr/>
          <p:nvPr/>
        </p:nvSpPr>
        <p:spPr>
          <a:xfrm>
            <a:off x="8229600" y="6019800"/>
            <a:ext cx="457200" cy="436563"/>
          </a:xfrm>
          <a:prstGeom prst="actionButtonReturn">
            <a:avLst/>
          </a:prstGeom>
          <a:solidFill>
            <a:srgbClr val="FF6600"/>
          </a:solidFill>
          <a:ln w="9525" cap="flat" cmpd="sng">
            <a:solidFill>
              <a:srgbClr val="A5002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pull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p:cNvSpPr>
          <p:nvPr>
            <p:ph type="title"/>
          </p:nvPr>
        </p:nvSpPr>
        <p:spPr>
          <a:xfrm>
            <a:off x="304800" y="2590800"/>
            <a:ext cx="7772400" cy="1143000"/>
          </a:xfrm>
          <a:ln/>
        </p:spPr>
        <p:txBody>
          <a:bodyPr vert="horz" wrap="square" lIns="91440" tIns="45720" rIns="91440" bIns="45720" anchor="ctr"/>
          <a:p>
            <a:pPr eaLnBrk="1" hangingPunct="1">
              <a:lnSpc>
                <a:spcPct val="125000"/>
              </a:lnSpc>
            </a:pPr>
            <a:r>
              <a:rPr lang="en-US" altLang="zh-CN" dirty="0">
                <a:solidFill>
                  <a:schemeClr val="tx1"/>
                </a:solidFill>
                <a:ea typeface="楷体_GB2312" pitchFamily="49" charset="-122"/>
              </a:rPr>
              <a:t>        </a:t>
            </a:r>
            <a:r>
              <a:rPr lang="en-US" altLang="zh-CN" b="1" dirty="0">
                <a:solidFill>
                  <a:srgbClr val="800000"/>
                </a:solidFill>
                <a:ea typeface="楷体_GB2312" pitchFamily="49" charset="-122"/>
              </a:rPr>
              <a:t>QueueLength(Q)</a:t>
            </a:r>
            <a:br>
              <a:rPr lang="en-US" altLang="zh-CN" b="1" dirty="0">
                <a:solidFill>
                  <a:srgbClr val="800000"/>
                </a:solidFill>
                <a:ea typeface="楷体_GB2312" pitchFamily="49" charset="-122"/>
              </a:rPr>
            </a:br>
            <a:br>
              <a:rPr lang="en-US" altLang="zh-CN" dirty="0">
                <a:solidFill>
                  <a:schemeClr val="tx1"/>
                </a:solidFill>
                <a:ea typeface="楷体_GB2312" pitchFamily="49" charset="-122"/>
              </a:rPr>
            </a:br>
            <a:r>
              <a:rPr lang="en-US" altLang="zh-CN" dirty="0">
                <a:solidFill>
                  <a:schemeClr val="tx1"/>
                </a:solidFill>
                <a:ea typeface="楷体_GB2312" pitchFamily="49" charset="-122"/>
              </a:rPr>
              <a:t>   </a:t>
            </a:r>
            <a:r>
              <a:rPr lang="en-US" altLang="zh-CN" b="1" dirty="0">
                <a:solidFill>
                  <a:schemeClr val="tx1"/>
                </a:solidFill>
                <a:ea typeface="楷体_GB2312" pitchFamily="49" charset="-122"/>
              </a:rPr>
              <a:t> </a:t>
            </a:r>
            <a:r>
              <a:rPr lang="zh-CN" altLang="en-US" b="1" dirty="0">
                <a:solidFill>
                  <a:schemeClr val="tx1"/>
                </a:solidFill>
                <a:ea typeface="楷体_GB2312" pitchFamily="49" charset="-122"/>
              </a:rPr>
              <a:t>初始条件：</a:t>
            </a:r>
            <a:r>
              <a:rPr lang="zh-CN" altLang="en-US" dirty="0">
                <a:solidFill>
                  <a:schemeClr val="tx1"/>
                </a:solidFill>
                <a:ea typeface="楷体_GB2312" pitchFamily="49" charset="-122"/>
              </a:rPr>
              <a:t>队列</a:t>
            </a:r>
            <a:r>
              <a:rPr lang="en-US" altLang="zh-CN" dirty="0">
                <a:solidFill>
                  <a:schemeClr val="tx1"/>
                </a:solidFill>
                <a:ea typeface="楷体_GB2312" pitchFamily="49" charset="-122"/>
              </a:rPr>
              <a:t>Q</a:t>
            </a:r>
            <a:r>
              <a:rPr lang="zh-CN" altLang="en-US" dirty="0">
                <a:solidFill>
                  <a:schemeClr val="tx1"/>
                </a:solidFill>
                <a:ea typeface="楷体_GB2312" pitchFamily="49" charset="-122"/>
              </a:rPr>
              <a:t>已存在。</a:t>
            </a:r>
            <a:br>
              <a:rPr lang="zh-CN" altLang="en-US" dirty="0">
                <a:solidFill>
                  <a:schemeClr val="tx1"/>
                </a:solidFill>
                <a:ea typeface="楷体_GB2312" pitchFamily="49" charset="-122"/>
              </a:rPr>
            </a:br>
            <a:r>
              <a:rPr lang="zh-CN" altLang="en-US" dirty="0">
                <a:solidFill>
                  <a:schemeClr val="tx1"/>
                </a:solidFill>
                <a:ea typeface="楷体_GB2312" pitchFamily="49" charset="-122"/>
              </a:rPr>
              <a:t>    </a:t>
            </a:r>
            <a:r>
              <a:rPr lang="zh-CN" altLang="en-US" b="1" dirty="0">
                <a:solidFill>
                  <a:schemeClr val="tx1"/>
                </a:solidFill>
                <a:ea typeface="楷体_GB2312" pitchFamily="49" charset="-122"/>
              </a:rPr>
              <a:t>操作结果：</a:t>
            </a:r>
            <a:r>
              <a:rPr lang="zh-CN" altLang="en-US" dirty="0">
                <a:solidFill>
                  <a:schemeClr val="tx1"/>
                </a:solidFill>
                <a:ea typeface="楷体_GB2312" pitchFamily="49" charset="-122"/>
              </a:rPr>
              <a:t>返回</a:t>
            </a:r>
            <a:r>
              <a:rPr lang="en-US" altLang="zh-CN" dirty="0">
                <a:solidFill>
                  <a:schemeClr val="tx1"/>
                </a:solidFill>
                <a:ea typeface="楷体_GB2312" pitchFamily="49" charset="-122"/>
              </a:rPr>
              <a:t>Q</a:t>
            </a:r>
            <a:r>
              <a:rPr lang="zh-CN" altLang="en-US" dirty="0">
                <a:solidFill>
                  <a:schemeClr val="tx1"/>
                </a:solidFill>
                <a:ea typeface="楷体_GB2312" pitchFamily="49" charset="-122"/>
              </a:rPr>
              <a:t>的元素个数，即队列的长度。</a:t>
            </a:r>
            <a:endParaRPr lang="zh-CN" altLang="en-US" dirty="0">
              <a:solidFill>
                <a:schemeClr val="tx1"/>
              </a:solidFill>
              <a:ea typeface="楷体_GB2312" pitchFamily="49" charset="-122"/>
            </a:endParaRPr>
          </a:p>
        </p:txBody>
      </p:sp>
      <p:sp>
        <p:nvSpPr>
          <p:cNvPr id="69635" name="AutoShape 3">
            <a:hlinkClick r:id="rId1" action="ppaction://hlinkshowjump?jump=lastslideviewed"/>
          </p:cNvPr>
          <p:cNvSpPr/>
          <p:nvPr/>
        </p:nvSpPr>
        <p:spPr>
          <a:xfrm>
            <a:off x="8097838" y="5888038"/>
            <a:ext cx="436562" cy="436562"/>
          </a:xfrm>
          <a:prstGeom prst="actionButtonReturn">
            <a:avLst/>
          </a:prstGeom>
          <a:solidFill>
            <a:srgbClr val="FF6600"/>
          </a:solidFill>
          <a:ln w="9525" cap="flat" cmpd="sng">
            <a:solidFill>
              <a:srgbClr val="A5002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pull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Grp="1"/>
          </p:cNvSpPr>
          <p:nvPr>
            <p:ph type="title"/>
          </p:nvPr>
        </p:nvSpPr>
        <p:spPr>
          <a:xfrm>
            <a:off x="381000" y="1600200"/>
            <a:ext cx="7772400" cy="1143000"/>
          </a:xfrm>
          <a:ln/>
        </p:spPr>
        <p:txBody>
          <a:bodyPr vert="horz" wrap="square" lIns="91440" tIns="45720" rIns="91440" bIns="45720" anchor="ctr"/>
          <a:p>
            <a:pPr eaLnBrk="1" hangingPunct="1">
              <a:lnSpc>
                <a:spcPct val="125000"/>
              </a:lnSpc>
            </a:pPr>
            <a:r>
              <a:rPr lang="en-US" altLang="zh-CN" dirty="0">
                <a:solidFill>
                  <a:schemeClr val="tx1"/>
                </a:solidFill>
                <a:ea typeface="楷体_GB2312" pitchFamily="49" charset="-122"/>
              </a:rPr>
              <a:t> </a:t>
            </a:r>
            <a:r>
              <a:rPr lang="en-US" altLang="zh-CN" b="1" dirty="0">
                <a:solidFill>
                  <a:srgbClr val="800000"/>
                </a:solidFill>
                <a:ea typeface="楷体_GB2312" pitchFamily="49" charset="-122"/>
              </a:rPr>
              <a:t>GetHead(Q, &amp;e)</a:t>
            </a:r>
            <a:br>
              <a:rPr lang="en-US" altLang="zh-CN" dirty="0">
                <a:solidFill>
                  <a:schemeClr val="tx1"/>
                </a:solidFill>
                <a:ea typeface="楷体_GB2312" pitchFamily="49" charset="-122"/>
              </a:rPr>
            </a:br>
            <a:r>
              <a:rPr lang="en-US" altLang="zh-CN" dirty="0">
                <a:solidFill>
                  <a:schemeClr val="tx1"/>
                </a:solidFill>
                <a:ea typeface="楷体_GB2312" pitchFamily="49" charset="-122"/>
              </a:rPr>
              <a:t>  </a:t>
            </a:r>
            <a:r>
              <a:rPr lang="zh-CN" altLang="en-US" b="1" dirty="0">
                <a:solidFill>
                  <a:schemeClr val="tx1"/>
                </a:solidFill>
                <a:ea typeface="楷体_GB2312" pitchFamily="49" charset="-122"/>
              </a:rPr>
              <a:t>初始条件：</a:t>
            </a:r>
            <a:r>
              <a:rPr lang="en-US" altLang="zh-CN" dirty="0">
                <a:solidFill>
                  <a:schemeClr val="tx1"/>
                </a:solidFill>
                <a:ea typeface="楷体_GB2312" pitchFamily="49" charset="-122"/>
              </a:rPr>
              <a:t>Q</a:t>
            </a:r>
            <a:r>
              <a:rPr lang="zh-CN" altLang="en-US" dirty="0">
                <a:solidFill>
                  <a:schemeClr val="tx1"/>
                </a:solidFill>
                <a:ea typeface="楷体_GB2312" pitchFamily="49" charset="-122"/>
              </a:rPr>
              <a:t>为非空队列。</a:t>
            </a:r>
            <a:br>
              <a:rPr lang="zh-CN" altLang="en-US" dirty="0">
                <a:solidFill>
                  <a:schemeClr val="tx1"/>
                </a:solidFill>
                <a:ea typeface="楷体_GB2312" pitchFamily="49" charset="-122"/>
              </a:rPr>
            </a:br>
            <a:r>
              <a:rPr lang="zh-CN" altLang="en-US" dirty="0">
                <a:solidFill>
                  <a:schemeClr val="tx1"/>
                </a:solidFill>
                <a:ea typeface="楷体_GB2312" pitchFamily="49" charset="-122"/>
              </a:rPr>
              <a:t>    </a:t>
            </a:r>
            <a:r>
              <a:rPr lang="zh-CN" altLang="en-US" b="1" dirty="0">
                <a:solidFill>
                  <a:schemeClr val="tx1"/>
                </a:solidFill>
                <a:ea typeface="楷体_GB2312" pitchFamily="49" charset="-122"/>
              </a:rPr>
              <a:t>操作结果：</a:t>
            </a:r>
            <a:r>
              <a:rPr lang="zh-CN" altLang="en-US" dirty="0">
                <a:solidFill>
                  <a:schemeClr val="tx1"/>
                </a:solidFill>
                <a:ea typeface="楷体_GB2312" pitchFamily="49" charset="-122"/>
              </a:rPr>
              <a:t>用</a:t>
            </a:r>
            <a:r>
              <a:rPr lang="en-US" altLang="zh-CN" dirty="0">
                <a:solidFill>
                  <a:schemeClr val="tx1"/>
                </a:solidFill>
                <a:ea typeface="楷体_GB2312" pitchFamily="49" charset="-122"/>
              </a:rPr>
              <a:t>e</a:t>
            </a:r>
            <a:r>
              <a:rPr lang="zh-CN" altLang="en-US" dirty="0">
                <a:solidFill>
                  <a:schemeClr val="tx1"/>
                </a:solidFill>
                <a:ea typeface="楷体_GB2312" pitchFamily="49" charset="-122"/>
              </a:rPr>
              <a:t>返回</a:t>
            </a:r>
            <a:r>
              <a:rPr lang="en-US" altLang="zh-CN" dirty="0">
                <a:solidFill>
                  <a:schemeClr val="tx1"/>
                </a:solidFill>
                <a:ea typeface="楷体_GB2312" pitchFamily="49" charset="-122"/>
              </a:rPr>
              <a:t>Q</a:t>
            </a:r>
            <a:r>
              <a:rPr lang="zh-CN" altLang="en-US" dirty="0">
                <a:solidFill>
                  <a:schemeClr val="tx1"/>
                </a:solidFill>
                <a:ea typeface="楷体_GB2312" pitchFamily="49" charset="-122"/>
              </a:rPr>
              <a:t>的队头元素。</a:t>
            </a:r>
            <a:endParaRPr lang="zh-CN" altLang="en-US" dirty="0">
              <a:solidFill>
                <a:schemeClr val="tx1"/>
              </a:solidFill>
              <a:ea typeface="楷体_GB2312" pitchFamily="49" charset="-122"/>
            </a:endParaRPr>
          </a:p>
        </p:txBody>
      </p:sp>
      <p:sp>
        <p:nvSpPr>
          <p:cNvPr id="70659" name="AutoShape 3">
            <a:hlinkClick r:id="rId1" action="ppaction://hlinkshowjump?jump=lastslideviewed"/>
          </p:cNvPr>
          <p:cNvSpPr/>
          <p:nvPr/>
        </p:nvSpPr>
        <p:spPr>
          <a:xfrm>
            <a:off x="8077200" y="5867400"/>
            <a:ext cx="533400" cy="457200"/>
          </a:xfrm>
          <a:prstGeom prst="actionButtonReturn">
            <a:avLst/>
          </a:prstGeom>
          <a:solidFill>
            <a:srgbClr val="FF6600"/>
          </a:solidFill>
          <a:ln w="9525" cap="flat" cmpd="sng">
            <a:solidFill>
              <a:srgbClr val="A5002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0660" name="Line 4"/>
          <p:cNvSpPr/>
          <p:nvPr/>
        </p:nvSpPr>
        <p:spPr>
          <a:xfrm>
            <a:off x="609600" y="4724400"/>
            <a:ext cx="6019800" cy="0"/>
          </a:xfrm>
          <a:prstGeom prst="line">
            <a:avLst/>
          </a:prstGeom>
          <a:ln w="9525" cap="flat" cmpd="sng">
            <a:solidFill>
              <a:schemeClr val="tx1"/>
            </a:solidFill>
            <a:prstDash val="solid"/>
            <a:headEnd type="none" w="med" len="med"/>
            <a:tailEnd type="none" w="med" len="med"/>
          </a:ln>
        </p:spPr>
      </p:sp>
      <p:sp>
        <p:nvSpPr>
          <p:cNvPr id="70661" name="Line 5"/>
          <p:cNvSpPr/>
          <p:nvPr/>
        </p:nvSpPr>
        <p:spPr>
          <a:xfrm>
            <a:off x="685800" y="5562600"/>
            <a:ext cx="5943600" cy="0"/>
          </a:xfrm>
          <a:prstGeom prst="line">
            <a:avLst/>
          </a:prstGeom>
          <a:ln w="9525" cap="flat" cmpd="sng">
            <a:solidFill>
              <a:schemeClr val="tx1"/>
            </a:solidFill>
            <a:prstDash val="solid"/>
            <a:headEnd type="none" w="med" len="med"/>
            <a:tailEnd type="none" w="med" len="med"/>
          </a:ln>
        </p:spPr>
      </p:sp>
      <p:sp>
        <p:nvSpPr>
          <p:cNvPr id="70662" name="Text Box 6"/>
          <p:cNvSpPr txBox="1"/>
          <p:nvPr/>
        </p:nvSpPr>
        <p:spPr>
          <a:xfrm>
            <a:off x="1543050" y="4775200"/>
            <a:ext cx="590550" cy="711200"/>
          </a:xfrm>
          <a:prstGeom prst="rect">
            <a:avLst/>
          </a:prstGeom>
          <a:solidFill>
            <a:srgbClr val="FFFFCC"/>
          </a:solidFill>
          <a:ln w="9525" cap="flat" cmpd="sng">
            <a:solidFill>
              <a:srgbClr val="80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dirty="0">
                <a:solidFill>
                  <a:srgbClr val="FF0000"/>
                </a:solidFill>
              </a:rPr>
              <a:t>a</a:t>
            </a:r>
            <a:r>
              <a:rPr lang="en-US" altLang="zh-CN" sz="4000" baseline="-25000" dirty="0">
                <a:solidFill>
                  <a:srgbClr val="FF0000"/>
                </a:solidFill>
              </a:rPr>
              <a:t>1</a:t>
            </a:r>
            <a:endParaRPr lang="en-US" altLang="zh-CN" sz="4000" dirty="0"/>
          </a:p>
        </p:txBody>
      </p:sp>
      <p:sp>
        <p:nvSpPr>
          <p:cNvPr id="70663" name="Text Box 7"/>
          <p:cNvSpPr txBox="1"/>
          <p:nvPr/>
        </p:nvSpPr>
        <p:spPr>
          <a:xfrm>
            <a:off x="2152650" y="4775200"/>
            <a:ext cx="590550" cy="711200"/>
          </a:xfrm>
          <a:prstGeom prst="rect">
            <a:avLst/>
          </a:prstGeom>
          <a:solidFill>
            <a:srgbClr val="FFFFCC"/>
          </a:solidFill>
          <a:ln w="9525" cap="flat" cmpd="sng">
            <a:solidFill>
              <a:srgbClr val="80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dirty="0">
                <a:solidFill>
                  <a:srgbClr val="FF0000"/>
                </a:solidFill>
              </a:rPr>
              <a:t>a</a:t>
            </a:r>
            <a:r>
              <a:rPr lang="en-US" altLang="zh-CN" sz="4000" baseline="-25000" dirty="0">
                <a:solidFill>
                  <a:srgbClr val="FF0000"/>
                </a:solidFill>
              </a:rPr>
              <a:t>2</a:t>
            </a:r>
            <a:endParaRPr lang="en-US" altLang="zh-CN" sz="4000" dirty="0"/>
          </a:p>
        </p:txBody>
      </p:sp>
      <p:sp>
        <p:nvSpPr>
          <p:cNvPr id="70664" name="Text Box 8"/>
          <p:cNvSpPr txBox="1"/>
          <p:nvPr/>
        </p:nvSpPr>
        <p:spPr>
          <a:xfrm>
            <a:off x="5124450" y="4775200"/>
            <a:ext cx="590550" cy="711200"/>
          </a:xfrm>
          <a:prstGeom prst="rect">
            <a:avLst/>
          </a:prstGeom>
          <a:solidFill>
            <a:srgbClr val="FFFFCC"/>
          </a:solidFill>
          <a:ln w="9525" cap="flat" cmpd="sng">
            <a:solidFill>
              <a:srgbClr val="80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dirty="0">
                <a:solidFill>
                  <a:srgbClr val="FF0000"/>
                </a:solidFill>
              </a:rPr>
              <a:t>a</a:t>
            </a:r>
            <a:r>
              <a:rPr lang="en-US" altLang="zh-CN" sz="4000" baseline="-25000" dirty="0">
                <a:solidFill>
                  <a:srgbClr val="FF0000"/>
                </a:solidFill>
              </a:rPr>
              <a:t>n</a:t>
            </a:r>
            <a:endParaRPr lang="en-US" altLang="zh-CN" sz="4000" dirty="0"/>
          </a:p>
        </p:txBody>
      </p:sp>
      <p:sp>
        <p:nvSpPr>
          <p:cNvPr id="70665" name="Line 9"/>
          <p:cNvSpPr/>
          <p:nvPr/>
        </p:nvSpPr>
        <p:spPr>
          <a:xfrm flipV="1">
            <a:off x="1828800" y="5486400"/>
            <a:ext cx="0" cy="685800"/>
          </a:xfrm>
          <a:prstGeom prst="line">
            <a:avLst/>
          </a:prstGeom>
          <a:ln w="25400" cap="flat" cmpd="sng">
            <a:solidFill>
              <a:srgbClr val="FF0000"/>
            </a:solidFill>
            <a:prstDash val="solid"/>
            <a:headEnd type="none" w="med" len="med"/>
            <a:tailEnd type="triangle" w="med" len="lg"/>
          </a:ln>
        </p:spPr>
      </p:sp>
      <p:sp>
        <p:nvSpPr>
          <p:cNvPr id="70666" name="Text Box 11"/>
          <p:cNvSpPr txBox="1"/>
          <p:nvPr/>
        </p:nvSpPr>
        <p:spPr>
          <a:xfrm>
            <a:off x="3168650" y="4721225"/>
            <a:ext cx="1327150"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0000"/>
                </a:solidFill>
              </a:rPr>
              <a:t>… …</a:t>
            </a:r>
            <a:endParaRPr lang="en-US" altLang="zh-CN" sz="4000" dirty="0"/>
          </a:p>
        </p:txBody>
      </p:sp>
    </p:spTree>
  </p:cSld>
  <p:clrMapOvr>
    <a:masterClrMapping/>
  </p:clrMapOvr>
  <p:transition>
    <p:pull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Grp="1"/>
          </p:cNvSpPr>
          <p:nvPr>
            <p:ph type="title"/>
          </p:nvPr>
        </p:nvSpPr>
        <p:spPr>
          <a:xfrm>
            <a:off x="533400" y="2362200"/>
            <a:ext cx="8359775" cy="1143000"/>
          </a:xfrm>
          <a:ln/>
        </p:spPr>
        <p:txBody>
          <a:bodyPr vert="horz" wrap="square" lIns="91440" tIns="45720" rIns="91440" bIns="45720" anchor="ctr"/>
          <a:p>
            <a:pPr eaLnBrk="1" hangingPunct="1"/>
            <a:r>
              <a:rPr lang="en-US" altLang="zh-CN" dirty="0">
                <a:solidFill>
                  <a:schemeClr val="tx1"/>
                </a:solidFill>
                <a:ea typeface="楷体_GB2312" pitchFamily="49" charset="-122"/>
              </a:rPr>
              <a:t> </a:t>
            </a:r>
            <a:r>
              <a:rPr lang="en-US" altLang="zh-CN" b="1" dirty="0">
                <a:solidFill>
                  <a:srgbClr val="800000"/>
                </a:solidFill>
                <a:ea typeface="楷体_GB2312" pitchFamily="49" charset="-122"/>
              </a:rPr>
              <a:t>ClearQueue(&amp;Q)</a:t>
            </a:r>
            <a:br>
              <a:rPr lang="en-US" altLang="zh-CN" b="1" dirty="0">
                <a:solidFill>
                  <a:schemeClr val="tx1"/>
                </a:solidFill>
                <a:ea typeface="楷体_GB2312" pitchFamily="49" charset="-122"/>
              </a:rPr>
            </a:br>
            <a:br>
              <a:rPr lang="en-US" altLang="zh-CN" dirty="0">
                <a:solidFill>
                  <a:schemeClr val="tx1"/>
                </a:solidFill>
                <a:ea typeface="楷体_GB2312" pitchFamily="49" charset="-122"/>
              </a:rPr>
            </a:br>
            <a:r>
              <a:rPr lang="zh-CN" altLang="en-US" b="1" dirty="0">
                <a:solidFill>
                  <a:schemeClr val="tx1"/>
                </a:solidFill>
                <a:ea typeface="楷体_GB2312" pitchFamily="49" charset="-122"/>
              </a:rPr>
              <a:t>初始条件：</a:t>
            </a:r>
            <a:r>
              <a:rPr lang="zh-CN" altLang="en-US" dirty="0">
                <a:solidFill>
                  <a:schemeClr val="tx1"/>
                </a:solidFill>
                <a:ea typeface="楷体_GB2312" pitchFamily="49" charset="-122"/>
              </a:rPr>
              <a:t>队列</a:t>
            </a:r>
            <a:r>
              <a:rPr lang="en-US" altLang="zh-CN" dirty="0">
                <a:solidFill>
                  <a:schemeClr val="tx1"/>
                </a:solidFill>
                <a:ea typeface="楷体_GB2312" pitchFamily="49" charset="-122"/>
              </a:rPr>
              <a:t>Q</a:t>
            </a:r>
            <a:r>
              <a:rPr lang="zh-CN" altLang="en-US" dirty="0">
                <a:solidFill>
                  <a:schemeClr val="tx1"/>
                </a:solidFill>
                <a:ea typeface="楷体_GB2312" pitchFamily="49" charset="-122"/>
              </a:rPr>
              <a:t>已存在。</a:t>
            </a:r>
            <a:br>
              <a:rPr lang="zh-CN" altLang="en-US" dirty="0">
                <a:solidFill>
                  <a:schemeClr val="tx1"/>
                </a:solidFill>
                <a:ea typeface="楷体_GB2312" pitchFamily="49" charset="-122"/>
              </a:rPr>
            </a:br>
            <a:r>
              <a:rPr lang="zh-CN" altLang="en-US" dirty="0">
                <a:solidFill>
                  <a:schemeClr val="tx1"/>
                </a:solidFill>
                <a:ea typeface="楷体_GB2312" pitchFamily="49" charset="-122"/>
              </a:rPr>
              <a:t>    </a:t>
            </a:r>
            <a:r>
              <a:rPr lang="zh-CN" altLang="en-US" b="1" dirty="0">
                <a:solidFill>
                  <a:schemeClr val="tx1"/>
                </a:solidFill>
                <a:ea typeface="楷体_GB2312" pitchFamily="49" charset="-122"/>
              </a:rPr>
              <a:t>操作结果：</a:t>
            </a:r>
            <a:r>
              <a:rPr lang="zh-CN" altLang="en-US" dirty="0">
                <a:solidFill>
                  <a:schemeClr val="tx1"/>
                </a:solidFill>
                <a:ea typeface="楷体_GB2312" pitchFamily="49" charset="-122"/>
              </a:rPr>
              <a:t>将</a:t>
            </a:r>
            <a:r>
              <a:rPr lang="en-US" altLang="zh-CN" dirty="0">
                <a:solidFill>
                  <a:schemeClr val="tx1"/>
                </a:solidFill>
                <a:ea typeface="楷体_GB2312" pitchFamily="49" charset="-122"/>
              </a:rPr>
              <a:t>Q</a:t>
            </a:r>
            <a:r>
              <a:rPr lang="zh-CN" altLang="en-US" dirty="0">
                <a:solidFill>
                  <a:schemeClr val="tx1"/>
                </a:solidFill>
                <a:ea typeface="楷体_GB2312" pitchFamily="49" charset="-122"/>
              </a:rPr>
              <a:t>清为空队列。</a:t>
            </a:r>
            <a:endParaRPr lang="zh-CN" altLang="en-US" dirty="0">
              <a:solidFill>
                <a:schemeClr val="tx1"/>
              </a:solidFill>
              <a:ea typeface="楷体_GB2312" pitchFamily="49" charset="-122"/>
            </a:endParaRPr>
          </a:p>
        </p:txBody>
      </p:sp>
      <p:sp>
        <p:nvSpPr>
          <p:cNvPr id="71683" name="AutoShape 3">
            <a:hlinkClick r:id="rId1" action="ppaction://hlinkshowjump?jump=lastslideviewed"/>
          </p:cNvPr>
          <p:cNvSpPr/>
          <p:nvPr/>
        </p:nvSpPr>
        <p:spPr>
          <a:xfrm>
            <a:off x="8229600" y="5943600"/>
            <a:ext cx="381000" cy="360363"/>
          </a:xfrm>
          <a:prstGeom prst="actionButtonReturn">
            <a:avLst/>
          </a:prstGeom>
          <a:solidFill>
            <a:srgbClr val="FF6600"/>
          </a:solidFill>
          <a:ln w="9525" cap="flat" cmpd="sng">
            <a:solidFill>
              <a:srgbClr val="A5002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pull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91" name="Text Box 31">
            <a:hlinkClick r:id="" action="ppaction://hlinkshowjump?jump=nextslide"/>
          </p:cNvPr>
          <p:cNvSpPr txBox="1"/>
          <p:nvPr/>
        </p:nvSpPr>
        <p:spPr>
          <a:xfrm>
            <a:off x="685800" y="228600"/>
            <a:ext cx="3635375" cy="7620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4400" dirty="0">
                <a:solidFill>
                  <a:srgbClr val="A50021"/>
                </a:solidFill>
              </a:rPr>
              <a:t>InitStack(</a:t>
            </a:r>
            <a:r>
              <a:rPr lang="en-US" altLang="zh-CN" sz="4400" b="1" dirty="0">
                <a:solidFill>
                  <a:srgbClr val="A50021"/>
                </a:solidFill>
              </a:rPr>
              <a:t>&amp;</a:t>
            </a:r>
            <a:r>
              <a:rPr lang="en-US" altLang="zh-CN" sz="4400" dirty="0">
                <a:solidFill>
                  <a:srgbClr val="A50021"/>
                </a:solidFill>
              </a:rPr>
              <a:t>S)</a:t>
            </a:r>
            <a:endParaRPr lang="en-US" altLang="zh-CN" sz="4000" dirty="0"/>
          </a:p>
        </p:txBody>
      </p:sp>
      <p:sp>
        <p:nvSpPr>
          <p:cNvPr id="15392" name="Text Box 32">
            <a:hlinkClick r:id="" action="ppaction://hlinkshowjump?jump=nextslide"/>
          </p:cNvPr>
          <p:cNvSpPr txBox="1"/>
          <p:nvPr/>
        </p:nvSpPr>
        <p:spPr>
          <a:xfrm>
            <a:off x="4060825" y="762000"/>
            <a:ext cx="4397375" cy="7620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4400" dirty="0">
                <a:solidFill>
                  <a:srgbClr val="A50021"/>
                </a:solidFill>
              </a:rPr>
              <a:t>DestroyStack(</a:t>
            </a:r>
            <a:r>
              <a:rPr lang="en-US" altLang="zh-CN" sz="4400" b="1" dirty="0">
                <a:solidFill>
                  <a:srgbClr val="A50021"/>
                </a:solidFill>
              </a:rPr>
              <a:t>&amp;</a:t>
            </a:r>
            <a:r>
              <a:rPr lang="en-US" altLang="zh-CN" sz="4400" dirty="0">
                <a:solidFill>
                  <a:srgbClr val="A50021"/>
                </a:solidFill>
              </a:rPr>
              <a:t>S)</a:t>
            </a:r>
            <a:endParaRPr lang="en-US" altLang="zh-CN" sz="4400" dirty="0">
              <a:solidFill>
                <a:srgbClr val="A50021"/>
              </a:solidFill>
            </a:endParaRPr>
          </a:p>
        </p:txBody>
      </p:sp>
      <p:sp>
        <p:nvSpPr>
          <p:cNvPr id="15393" name="Text Box 33">
            <a:hlinkClick r:id="rId1" action="ppaction://hlinksldjump"/>
          </p:cNvPr>
          <p:cNvSpPr txBox="1"/>
          <p:nvPr/>
        </p:nvSpPr>
        <p:spPr>
          <a:xfrm>
            <a:off x="4191000" y="3505200"/>
            <a:ext cx="3783013" cy="762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dirty="0">
                <a:solidFill>
                  <a:srgbClr val="A50021"/>
                </a:solidFill>
              </a:rPr>
              <a:t>ClearStack(</a:t>
            </a:r>
            <a:r>
              <a:rPr lang="en-US" altLang="zh-CN" sz="4400" b="1" dirty="0">
                <a:solidFill>
                  <a:srgbClr val="A50021"/>
                </a:solidFill>
              </a:rPr>
              <a:t>&amp;</a:t>
            </a:r>
            <a:r>
              <a:rPr lang="en-US" altLang="zh-CN" sz="4400" dirty="0">
                <a:solidFill>
                  <a:srgbClr val="A50021"/>
                </a:solidFill>
              </a:rPr>
              <a:t>S)</a:t>
            </a:r>
            <a:endParaRPr lang="en-US" altLang="zh-CN" sz="4000" dirty="0"/>
          </a:p>
        </p:txBody>
      </p:sp>
      <p:sp>
        <p:nvSpPr>
          <p:cNvPr id="15394" name="Text Box 34">
            <a:hlinkClick r:id="rId2" action="ppaction://hlinksldjump"/>
          </p:cNvPr>
          <p:cNvSpPr txBox="1"/>
          <p:nvPr/>
        </p:nvSpPr>
        <p:spPr>
          <a:xfrm>
            <a:off x="4114800" y="2057400"/>
            <a:ext cx="3505200" cy="762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dirty="0">
                <a:solidFill>
                  <a:srgbClr val="A50021"/>
                </a:solidFill>
              </a:rPr>
              <a:t>StackEmpty(s)</a:t>
            </a:r>
            <a:endParaRPr lang="en-US" altLang="zh-CN" sz="4000" dirty="0"/>
          </a:p>
        </p:txBody>
      </p:sp>
      <p:sp>
        <p:nvSpPr>
          <p:cNvPr id="15395" name="Text Box 35">
            <a:hlinkClick r:id="rId3" action="ppaction://hlinksldjump"/>
          </p:cNvPr>
          <p:cNvSpPr txBox="1"/>
          <p:nvPr/>
        </p:nvSpPr>
        <p:spPr>
          <a:xfrm>
            <a:off x="609600" y="1447800"/>
            <a:ext cx="3690938" cy="762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dirty="0">
                <a:solidFill>
                  <a:srgbClr val="A50021"/>
                </a:solidFill>
              </a:rPr>
              <a:t>StackLength(S)</a:t>
            </a:r>
            <a:endParaRPr lang="en-US" altLang="zh-CN" sz="4000" dirty="0"/>
          </a:p>
        </p:txBody>
      </p:sp>
      <p:sp>
        <p:nvSpPr>
          <p:cNvPr id="15396" name="Text Box 36">
            <a:hlinkClick r:id="rId4" action="ppaction://hlinksldjump"/>
          </p:cNvPr>
          <p:cNvSpPr txBox="1"/>
          <p:nvPr/>
        </p:nvSpPr>
        <p:spPr>
          <a:xfrm>
            <a:off x="685800" y="2819400"/>
            <a:ext cx="3565525" cy="762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dirty="0">
                <a:solidFill>
                  <a:srgbClr val="A50021"/>
                </a:solidFill>
              </a:rPr>
              <a:t>GetTop(S, </a:t>
            </a:r>
            <a:r>
              <a:rPr lang="en-US" altLang="zh-CN" sz="4400" b="1" dirty="0">
                <a:solidFill>
                  <a:srgbClr val="A50021"/>
                </a:solidFill>
              </a:rPr>
              <a:t>&amp;</a:t>
            </a:r>
            <a:r>
              <a:rPr lang="en-US" altLang="zh-CN" sz="4400" dirty="0">
                <a:solidFill>
                  <a:srgbClr val="A50021"/>
                </a:solidFill>
              </a:rPr>
              <a:t>e)</a:t>
            </a:r>
            <a:endParaRPr lang="en-US" altLang="zh-CN" sz="4000" dirty="0"/>
          </a:p>
        </p:txBody>
      </p:sp>
      <p:sp>
        <p:nvSpPr>
          <p:cNvPr id="15397" name="Text Box 37">
            <a:hlinkClick r:id="rId5" action="ppaction://hlinksldjump"/>
          </p:cNvPr>
          <p:cNvSpPr txBox="1"/>
          <p:nvPr/>
        </p:nvSpPr>
        <p:spPr>
          <a:xfrm>
            <a:off x="762000" y="4191000"/>
            <a:ext cx="2946400" cy="762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dirty="0">
                <a:solidFill>
                  <a:srgbClr val="A50021"/>
                </a:solidFill>
              </a:rPr>
              <a:t>Push(</a:t>
            </a:r>
            <a:r>
              <a:rPr lang="en-US" altLang="zh-CN" sz="4400" b="1" dirty="0">
                <a:solidFill>
                  <a:srgbClr val="A50021"/>
                </a:solidFill>
              </a:rPr>
              <a:t>&amp;</a:t>
            </a:r>
            <a:r>
              <a:rPr lang="en-US" altLang="zh-CN" sz="4400" dirty="0">
                <a:solidFill>
                  <a:srgbClr val="A50021"/>
                </a:solidFill>
              </a:rPr>
              <a:t>S, e)</a:t>
            </a:r>
            <a:endParaRPr lang="en-US" altLang="zh-CN" sz="4000" dirty="0"/>
          </a:p>
        </p:txBody>
      </p:sp>
      <p:sp>
        <p:nvSpPr>
          <p:cNvPr id="15398" name="Text Box 38">
            <a:hlinkClick r:id="rId6" action="ppaction://hlinksldjump"/>
          </p:cNvPr>
          <p:cNvSpPr txBox="1"/>
          <p:nvPr/>
        </p:nvSpPr>
        <p:spPr>
          <a:xfrm>
            <a:off x="4135438" y="4724400"/>
            <a:ext cx="3194050" cy="762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dirty="0">
                <a:solidFill>
                  <a:srgbClr val="A50021"/>
                </a:solidFill>
              </a:rPr>
              <a:t>Pop(</a:t>
            </a:r>
            <a:r>
              <a:rPr lang="en-US" altLang="zh-CN" sz="4400" b="1" dirty="0">
                <a:solidFill>
                  <a:srgbClr val="A50021"/>
                </a:solidFill>
              </a:rPr>
              <a:t>&amp;</a:t>
            </a:r>
            <a:r>
              <a:rPr lang="en-US" altLang="zh-CN" sz="4400" dirty="0">
                <a:solidFill>
                  <a:srgbClr val="A50021"/>
                </a:solidFill>
              </a:rPr>
              <a:t>S,</a:t>
            </a:r>
            <a:r>
              <a:rPr lang="en-US" altLang="zh-CN" sz="4400" b="1" dirty="0">
                <a:solidFill>
                  <a:srgbClr val="A50021"/>
                </a:solidFill>
              </a:rPr>
              <a:t> &amp;</a:t>
            </a:r>
            <a:r>
              <a:rPr lang="en-US" altLang="zh-CN" sz="4400" dirty="0">
                <a:solidFill>
                  <a:srgbClr val="A50021"/>
                </a:solidFill>
              </a:rPr>
              <a:t>e)</a:t>
            </a:r>
            <a:endParaRPr lang="en-US" altLang="zh-CN" sz="4000" dirty="0"/>
          </a:p>
        </p:txBody>
      </p:sp>
      <p:sp>
        <p:nvSpPr>
          <p:cNvPr id="15399" name="Text Box 39"/>
          <p:cNvSpPr txBox="1"/>
          <p:nvPr/>
        </p:nvSpPr>
        <p:spPr>
          <a:xfrm>
            <a:off x="762000" y="5638800"/>
            <a:ext cx="5427663" cy="762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dirty="0">
                <a:solidFill>
                  <a:srgbClr val="A50021"/>
                </a:solidFill>
              </a:rPr>
              <a:t>StackTravers(S, visit())</a:t>
            </a:r>
            <a:endParaRPr lang="en-US" altLang="zh-CN" sz="4000" dirty="0"/>
          </a:p>
        </p:txBody>
      </p:sp>
      <p:sp>
        <p:nvSpPr>
          <p:cNvPr id="15400" name="AutoShape 40">
            <a:hlinkClick r:id="" action="ppaction://noaction"/>
          </p:cNvPr>
          <p:cNvSpPr/>
          <p:nvPr/>
        </p:nvSpPr>
        <p:spPr>
          <a:xfrm>
            <a:off x="8534400" y="6248400"/>
            <a:ext cx="381000" cy="381000"/>
          </a:xfrm>
          <a:prstGeom prst="actionButtonBackPrevious">
            <a:avLst/>
          </a:prstGeom>
          <a:solidFill>
            <a:srgbClr val="FFCC00"/>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91"/>
                                        </p:tgtEl>
                                        <p:attrNameLst>
                                          <p:attrName>style.visibility</p:attrName>
                                        </p:attrNameLst>
                                      </p:cBhvr>
                                      <p:to>
                                        <p:strVal val="visible"/>
                                      </p:to>
                                    </p:set>
                                    <p:anim calcmode="lin" valueType="num">
                                      <p:cBhvr additive="base">
                                        <p:cTn id="7" dur="500" fill="hold"/>
                                        <p:tgtEl>
                                          <p:spTgt spid="15391"/>
                                        </p:tgtEl>
                                        <p:attrNameLst>
                                          <p:attrName>ppt_x</p:attrName>
                                        </p:attrNameLst>
                                      </p:cBhvr>
                                      <p:tavLst>
                                        <p:tav tm="0">
                                          <p:val>
                                            <p:strVal val="0-#ppt_w/2"/>
                                          </p:val>
                                        </p:tav>
                                        <p:tav tm="100000">
                                          <p:val>
                                            <p:strVal val="#ppt_x"/>
                                          </p:val>
                                        </p:tav>
                                      </p:tavLst>
                                    </p:anim>
                                    <p:anim calcmode="lin" valueType="num">
                                      <p:cBhvr additive="base">
                                        <p:cTn id="8" dur="500" fill="hold"/>
                                        <p:tgtEl>
                                          <p:spTgt spid="1539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392"/>
                                        </p:tgtEl>
                                        <p:attrNameLst>
                                          <p:attrName>style.visibility</p:attrName>
                                        </p:attrNameLst>
                                      </p:cBhvr>
                                      <p:to>
                                        <p:strVal val="visible"/>
                                      </p:to>
                                    </p:set>
                                    <p:anim calcmode="lin" valueType="num">
                                      <p:cBhvr additive="base">
                                        <p:cTn id="13" dur="500" fill="hold"/>
                                        <p:tgtEl>
                                          <p:spTgt spid="15392"/>
                                        </p:tgtEl>
                                        <p:attrNameLst>
                                          <p:attrName>ppt_x</p:attrName>
                                        </p:attrNameLst>
                                      </p:cBhvr>
                                      <p:tavLst>
                                        <p:tav tm="0">
                                          <p:val>
                                            <p:strVal val="1+#ppt_w/2"/>
                                          </p:val>
                                        </p:tav>
                                        <p:tav tm="100000">
                                          <p:val>
                                            <p:strVal val="#ppt_x"/>
                                          </p:val>
                                        </p:tav>
                                      </p:tavLst>
                                    </p:anim>
                                    <p:anim calcmode="lin" valueType="num">
                                      <p:cBhvr additive="base">
                                        <p:cTn id="14" dur="500" fill="hold"/>
                                        <p:tgtEl>
                                          <p:spTgt spid="1539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395"/>
                                        </p:tgtEl>
                                        <p:attrNameLst>
                                          <p:attrName>style.visibility</p:attrName>
                                        </p:attrNameLst>
                                      </p:cBhvr>
                                      <p:to>
                                        <p:strVal val="visible"/>
                                      </p:to>
                                    </p:set>
                                    <p:anim calcmode="lin" valueType="num">
                                      <p:cBhvr additive="base">
                                        <p:cTn id="19" dur="500" fill="hold"/>
                                        <p:tgtEl>
                                          <p:spTgt spid="15395"/>
                                        </p:tgtEl>
                                        <p:attrNameLst>
                                          <p:attrName>ppt_x</p:attrName>
                                        </p:attrNameLst>
                                      </p:cBhvr>
                                      <p:tavLst>
                                        <p:tav tm="0">
                                          <p:val>
                                            <p:strVal val="0-#ppt_w/2"/>
                                          </p:val>
                                        </p:tav>
                                        <p:tav tm="100000">
                                          <p:val>
                                            <p:strVal val="#ppt_x"/>
                                          </p:val>
                                        </p:tav>
                                      </p:tavLst>
                                    </p:anim>
                                    <p:anim calcmode="lin" valueType="num">
                                      <p:cBhvr additive="base">
                                        <p:cTn id="20" dur="500" fill="hold"/>
                                        <p:tgtEl>
                                          <p:spTgt spid="1539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5394"/>
                                        </p:tgtEl>
                                        <p:attrNameLst>
                                          <p:attrName>style.visibility</p:attrName>
                                        </p:attrNameLst>
                                      </p:cBhvr>
                                      <p:to>
                                        <p:strVal val="visible"/>
                                      </p:to>
                                    </p:set>
                                    <p:anim calcmode="lin" valueType="num">
                                      <p:cBhvr additive="base">
                                        <p:cTn id="25" dur="500" fill="hold"/>
                                        <p:tgtEl>
                                          <p:spTgt spid="15394"/>
                                        </p:tgtEl>
                                        <p:attrNameLst>
                                          <p:attrName>ppt_x</p:attrName>
                                        </p:attrNameLst>
                                      </p:cBhvr>
                                      <p:tavLst>
                                        <p:tav tm="0">
                                          <p:val>
                                            <p:strVal val="1+#ppt_w/2"/>
                                          </p:val>
                                        </p:tav>
                                        <p:tav tm="100000">
                                          <p:val>
                                            <p:strVal val="#ppt_x"/>
                                          </p:val>
                                        </p:tav>
                                      </p:tavLst>
                                    </p:anim>
                                    <p:anim calcmode="lin" valueType="num">
                                      <p:cBhvr additive="base">
                                        <p:cTn id="26" dur="500" fill="hold"/>
                                        <p:tgtEl>
                                          <p:spTgt spid="1539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396"/>
                                        </p:tgtEl>
                                        <p:attrNameLst>
                                          <p:attrName>style.visibility</p:attrName>
                                        </p:attrNameLst>
                                      </p:cBhvr>
                                      <p:to>
                                        <p:strVal val="visible"/>
                                      </p:to>
                                    </p:set>
                                    <p:anim calcmode="lin" valueType="num">
                                      <p:cBhvr additive="base">
                                        <p:cTn id="31" dur="500" fill="hold"/>
                                        <p:tgtEl>
                                          <p:spTgt spid="15396"/>
                                        </p:tgtEl>
                                        <p:attrNameLst>
                                          <p:attrName>ppt_x</p:attrName>
                                        </p:attrNameLst>
                                      </p:cBhvr>
                                      <p:tavLst>
                                        <p:tav tm="0">
                                          <p:val>
                                            <p:strVal val="0-#ppt_w/2"/>
                                          </p:val>
                                        </p:tav>
                                        <p:tav tm="100000">
                                          <p:val>
                                            <p:strVal val="#ppt_x"/>
                                          </p:val>
                                        </p:tav>
                                      </p:tavLst>
                                    </p:anim>
                                    <p:anim calcmode="lin" valueType="num">
                                      <p:cBhvr additive="base">
                                        <p:cTn id="32" dur="500" fill="hold"/>
                                        <p:tgtEl>
                                          <p:spTgt spid="1539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399"/>
                                        </p:tgtEl>
                                        <p:attrNameLst>
                                          <p:attrName>style.visibility</p:attrName>
                                        </p:attrNameLst>
                                      </p:cBhvr>
                                      <p:to>
                                        <p:strVal val="visible"/>
                                      </p:to>
                                    </p:set>
                                    <p:anim calcmode="lin" valueType="num">
                                      <p:cBhvr additive="base">
                                        <p:cTn id="37" dur="500" fill="hold"/>
                                        <p:tgtEl>
                                          <p:spTgt spid="15399"/>
                                        </p:tgtEl>
                                        <p:attrNameLst>
                                          <p:attrName>ppt_x</p:attrName>
                                        </p:attrNameLst>
                                      </p:cBhvr>
                                      <p:tavLst>
                                        <p:tav tm="0">
                                          <p:val>
                                            <p:strVal val="#ppt_x"/>
                                          </p:val>
                                        </p:tav>
                                        <p:tav tm="100000">
                                          <p:val>
                                            <p:strVal val="#ppt_x"/>
                                          </p:val>
                                        </p:tav>
                                      </p:tavLst>
                                    </p:anim>
                                    <p:anim calcmode="lin" valueType="num">
                                      <p:cBhvr additive="base">
                                        <p:cTn id="38" dur="500" fill="hold"/>
                                        <p:tgtEl>
                                          <p:spTgt spid="1539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5393"/>
                                        </p:tgtEl>
                                        <p:attrNameLst>
                                          <p:attrName>style.visibility</p:attrName>
                                        </p:attrNameLst>
                                      </p:cBhvr>
                                      <p:to>
                                        <p:strVal val="visible"/>
                                      </p:to>
                                    </p:set>
                                    <p:anim calcmode="lin" valueType="num">
                                      <p:cBhvr additive="base">
                                        <p:cTn id="43" dur="500" fill="hold"/>
                                        <p:tgtEl>
                                          <p:spTgt spid="15393"/>
                                        </p:tgtEl>
                                        <p:attrNameLst>
                                          <p:attrName>ppt_x</p:attrName>
                                        </p:attrNameLst>
                                      </p:cBhvr>
                                      <p:tavLst>
                                        <p:tav tm="0">
                                          <p:val>
                                            <p:strVal val="1+#ppt_w/2"/>
                                          </p:val>
                                        </p:tav>
                                        <p:tav tm="100000">
                                          <p:val>
                                            <p:strVal val="#ppt_x"/>
                                          </p:val>
                                        </p:tav>
                                      </p:tavLst>
                                    </p:anim>
                                    <p:anim calcmode="lin" valueType="num">
                                      <p:cBhvr additive="base">
                                        <p:cTn id="44" dur="500" fill="hold"/>
                                        <p:tgtEl>
                                          <p:spTgt spid="1539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5397"/>
                                        </p:tgtEl>
                                        <p:attrNameLst>
                                          <p:attrName>style.visibility</p:attrName>
                                        </p:attrNameLst>
                                      </p:cBhvr>
                                      <p:to>
                                        <p:strVal val="visible"/>
                                      </p:to>
                                    </p:set>
                                    <p:anim calcmode="lin" valueType="num">
                                      <p:cBhvr additive="base">
                                        <p:cTn id="49" dur="500" fill="hold"/>
                                        <p:tgtEl>
                                          <p:spTgt spid="15397"/>
                                        </p:tgtEl>
                                        <p:attrNameLst>
                                          <p:attrName>ppt_x</p:attrName>
                                        </p:attrNameLst>
                                      </p:cBhvr>
                                      <p:tavLst>
                                        <p:tav tm="0">
                                          <p:val>
                                            <p:strVal val="0-#ppt_w/2"/>
                                          </p:val>
                                        </p:tav>
                                        <p:tav tm="100000">
                                          <p:val>
                                            <p:strVal val="#ppt_x"/>
                                          </p:val>
                                        </p:tav>
                                      </p:tavLst>
                                    </p:anim>
                                    <p:anim calcmode="lin" valueType="num">
                                      <p:cBhvr additive="base">
                                        <p:cTn id="50" dur="500" fill="hold"/>
                                        <p:tgtEl>
                                          <p:spTgt spid="1539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5398"/>
                                        </p:tgtEl>
                                        <p:attrNameLst>
                                          <p:attrName>style.visibility</p:attrName>
                                        </p:attrNameLst>
                                      </p:cBhvr>
                                      <p:to>
                                        <p:strVal val="visible"/>
                                      </p:to>
                                    </p:set>
                                    <p:anim calcmode="lin" valueType="num">
                                      <p:cBhvr additive="base">
                                        <p:cTn id="55" dur="500" fill="hold"/>
                                        <p:tgtEl>
                                          <p:spTgt spid="15398"/>
                                        </p:tgtEl>
                                        <p:attrNameLst>
                                          <p:attrName>ppt_x</p:attrName>
                                        </p:attrNameLst>
                                      </p:cBhvr>
                                      <p:tavLst>
                                        <p:tav tm="0">
                                          <p:val>
                                            <p:strVal val="1+#ppt_w/2"/>
                                          </p:val>
                                        </p:tav>
                                        <p:tav tm="100000">
                                          <p:val>
                                            <p:strVal val="#ppt_x"/>
                                          </p:val>
                                        </p:tav>
                                      </p:tavLst>
                                    </p:anim>
                                    <p:anim calcmode="lin" valueType="num">
                                      <p:cBhvr additive="base">
                                        <p:cTn id="56" dur="500" fill="hold"/>
                                        <p:tgtEl>
                                          <p:spTgt spid="15398"/>
                                        </p:tgtEl>
                                        <p:attrNameLst>
                                          <p:attrName>ppt_y</p:attrName>
                                        </p:attrNameLst>
                                      </p:cBhvr>
                                      <p:tavLst>
                                        <p:tav tm="0">
                                          <p:val>
                                            <p:strVal val="#ppt_y"/>
                                          </p:val>
                                        </p:tav>
                                        <p:tav tm="100000">
                                          <p:val>
                                            <p:strVal val="#ppt_y"/>
                                          </p:val>
                                        </p:tav>
                                      </p:tavLst>
                                    </p:anim>
                                  </p:childTnLst>
                                </p:cTn>
                              </p:par>
                            </p:childTnLst>
                          </p:cTn>
                        </p:par>
                        <p:par>
                          <p:cTn id="57" fill="hold">
                            <p:stCondLst>
                              <p:cond delay="500"/>
                            </p:stCondLst>
                            <p:childTnLst>
                              <p:par>
                                <p:cTn id="58" presetID="2" presetClass="entr" presetSubtype="6" fill="hold" grpId="0" nodeType="afterEffect">
                                  <p:stCondLst>
                                    <p:cond delay="0"/>
                                  </p:stCondLst>
                                  <p:childTnLst>
                                    <p:set>
                                      <p:cBhvr>
                                        <p:cTn id="59" dur="1" fill="hold">
                                          <p:stCondLst>
                                            <p:cond delay="0"/>
                                          </p:stCondLst>
                                        </p:cTn>
                                        <p:tgtEl>
                                          <p:spTgt spid="15400"/>
                                        </p:tgtEl>
                                        <p:attrNameLst>
                                          <p:attrName>style.visibility</p:attrName>
                                        </p:attrNameLst>
                                      </p:cBhvr>
                                      <p:to>
                                        <p:strVal val="visible"/>
                                      </p:to>
                                    </p:set>
                                    <p:anim calcmode="lin" valueType="num">
                                      <p:cBhvr additive="base">
                                        <p:cTn id="60" dur="500" fill="hold"/>
                                        <p:tgtEl>
                                          <p:spTgt spid="15400"/>
                                        </p:tgtEl>
                                        <p:attrNameLst>
                                          <p:attrName>ppt_x</p:attrName>
                                        </p:attrNameLst>
                                      </p:cBhvr>
                                      <p:tavLst>
                                        <p:tav tm="0">
                                          <p:val>
                                            <p:strVal val="1+#ppt_w/2"/>
                                          </p:val>
                                        </p:tav>
                                        <p:tav tm="100000">
                                          <p:val>
                                            <p:strVal val="#ppt_x"/>
                                          </p:val>
                                        </p:tav>
                                      </p:tavLst>
                                    </p:anim>
                                    <p:anim calcmode="lin" valueType="num">
                                      <p:cBhvr additive="base">
                                        <p:cTn id="61" dur="500" fill="hold"/>
                                        <p:tgtEl>
                                          <p:spTgt spid="154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91" grpId="0"/>
      <p:bldP spid="15392" grpId="0"/>
      <p:bldP spid="15393" grpId="0"/>
      <p:bldP spid="15394" grpId="0"/>
      <p:bldP spid="15395" grpId="0"/>
      <p:bldP spid="15396" grpId="0"/>
      <p:bldP spid="15397" grpId="0"/>
      <p:bldP spid="15398" grpId="0"/>
      <p:bldP spid="15399" grpId="0"/>
      <p:bldP spid="15400"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2"/>
          <p:cNvSpPr>
            <a:spLocks noGrp="1"/>
          </p:cNvSpPr>
          <p:nvPr>
            <p:ph type="title"/>
          </p:nvPr>
        </p:nvSpPr>
        <p:spPr>
          <a:xfrm>
            <a:off x="381000" y="1524000"/>
            <a:ext cx="7772400" cy="1143000"/>
          </a:xfrm>
          <a:ln/>
        </p:spPr>
        <p:txBody>
          <a:bodyPr vert="horz" wrap="square" lIns="91440" tIns="45720" rIns="91440" bIns="45720" anchor="ctr"/>
          <a:p>
            <a:pPr eaLnBrk="1" hangingPunct="1">
              <a:lnSpc>
                <a:spcPct val="125000"/>
              </a:lnSpc>
            </a:pPr>
            <a:r>
              <a:rPr lang="en-US" altLang="zh-CN" dirty="0">
                <a:solidFill>
                  <a:schemeClr val="tx1"/>
                </a:solidFill>
                <a:ea typeface="楷体_GB2312" pitchFamily="49" charset="-122"/>
              </a:rPr>
              <a:t> </a:t>
            </a:r>
            <a:r>
              <a:rPr lang="en-US" altLang="zh-CN" b="1" dirty="0">
                <a:solidFill>
                  <a:srgbClr val="800000"/>
                </a:solidFill>
                <a:ea typeface="楷体_GB2312" pitchFamily="49" charset="-122"/>
              </a:rPr>
              <a:t>EnQueue(&amp;Q, e)</a:t>
            </a:r>
            <a:br>
              <a:rPr lang="en-US" altLang="zh-CN" dirty="0">
                <a:solidFill>
                  <a:schemeClr val="tx1"/>
                </a:solidFill>
                <a:ea typeface="楷体_GB2312" pitchFamily="49" charset="-122"/>
              </a:rPr>
            </a:br>
            <a:r>
              <a:rPr lang="en-US" altLang="zh-CN" dirty="0">
                <a:solidFill>
                  <a:schemeClr val="tx1"/>
                </a:solidFill>
                <a:ea typeface="楷体_GB2312" pitchFamily="49" charset="-122"/>
              </a:rPr>
              <a:t>  </a:t>
            </a:r>
            <a:r>
              <a:rPr lang="zh-CN" altLang="en-US" b="1" dirty="0">
                <a:solidFill>
                  <a:schemeClr val="tx1"/>
                </a:solidFill>
                <a:ea typeface="楷体_GB2312" pitchFamily="49" charset="-122"/>
              </a:rPr>
              <a:t>初始条件：</a:t>
            </a:r>
            <a:r>
              <a:rPr lang="zh-CN" altLang="en-US" dirty="0">
                <a:solidFill>
                  <a:schemeClr val="tx1"/>
                </a:solidFill>
                <a:ea typeface="楷体_GB2312" pitchFamily="49" charset="-122"/>
              </a:rPr>
              <a:t>队列</a:t>
            </a:r>
            <a:r>
              <a:rPr lang="en-US" altLang="zh-CN" dirty="0">
                <a:solidFill>
                  <a:schemeClr val="tx1"/>
                </a:solidFill>
                <a:ea typeface="楷体_GB2312" pitchFamily="49" charset="-122"/>
              </a:rPr>
              <a:t>Q</a:t>
            </a:r>
            <a:r>
              <a:rPr lang="zh-CN" altLang="en-US" dirty="0">
                <a:solidFill>
                  <a:schemeClr val="tx1"/>
                </a:solidFill>
                <a:ea typeface="楷体_GB2312" pitchFamily="49" charset="-122"/>
              </a:rPr>
              <a:t>已存在。</a:t>
            </a:r>
            <a:br>
              <a:rPr lang="zh-CN" altLang="en-US" dirty="0">
                <a:solidFill>
                  <a:schemeClr val="tx1"/>
                </a:solidFill>
                <a:ea typeface="楷体_GB2312" pitchFamily="49" charset="-122"/>
              </a:rPr>
            </a:br>
            <a:r>
              <a:rPr lang="zh-CN" altLang="en-US" dirty="0">
                <a:solidFill>
                  <a:schemeClr val="tx1"/>
                </a:solidFill>
                <a:ea typeface="楷体_GB2312" pitchFamily="49" charset="-122"/>
              </a:rPr>
              <a:t>    </a:t>
            </a:r>
            <a:r>
              <a:rPr lang="zh-CN" altLang="en-US" b="1" dirty="0">
                <a:solidFill>
                  <a:schemeClr val="tx1"/>
                </a:solidFill>
                <a:ea typeface="楷体_GB2312" pitchFamily="49" charset="-122"/>
              </a:rPr>
              <a:t>操作结果：</a:t>
            </a:r>
            <a:r>
              <a:rPr lang="zh-CN" altLang="en-US" dirty="0">
                <a:solidFill>
                  <a:schemeClr val="tx1"/>
                </a:solidFill>
                <a:ea typeface="楷体_GB2312" pitchFamily="49" charset="-122"/>
              </a:rPr>
              <a:t>插入元素</a:t>
            </a:r>
            <a:r>
              <a:rPr lang="en-US" altLang="zh-CN" dirty="0">
                <a:solidFill>
                  <a:schemeClr val="tx1"/>
                </a:solidFill>
                <a:ea typeface="楷体_GB2312" pitchFamily="49" charset="-122"/>
              </a:rPr>
              <a:t>e</a:t>
            </a:r>
            <a:r>
              <a:rPr lang="zh-CN" altLang="en-US" dirty="0">
                <a:solidFill>
                  <a:schemeClr val="tx1"/>
                </a:solidFill>
                <a:ea typeface="楷体_GB2312" pitchFamily="49" charset="-122"/>
              </a:rPr>
              <a:t>为</a:t>
            </a:r>
            <a:r>
              <a:rPr lang="en-US" altLang="zh-CN" dirty="0">
                <a:solidFill>
                  <a:schemeClr val="tx1"/>
                </a:solidFill>
                <a:ea typeface="楷体_GB2312" pitchFamily="49" charset="-122"/>
              </a:rPr>
              <a:t>Q</a:t>
            </a:r>
            <a:r>
              <a:rPr lang="zh-CN" altLang="en-US" dirty="0">
                <a:solidFill>
                  <a:schemeClr val="tx1"/>
                </a:solidFill>
                <a:ea typeface="楷体_GB2312" pitchFamily="49" charset="-122"/>
              </a:rPr>
              <a:t>的新的队尾元素。</a:t>
            </a:r>
            <a:endParaRPr lang="zh-CN" altLang="en-US" dirty="0">
              <a:solidFill>
                <a:schemeClr val="tx1"/>
              </a:solidFill>
              <a:ea typeface="楷体_GB2312" pitchFamily="49" charset="-122"/>
            </a:endParaRPr>
          </a:p>
        </p:txBody>
      </p:sp>
      <p:sp>
        <p:nvSpPr>
          <p:cNvPr id="72707" name="AutoShape 3">
            <a:hlinkClick r:id="rId1" action="ppaction://hlinkshowjump?jump=lastslideviewed"/>
          </p:cNvPr>
          <p:cNvSpPr/>
          <p:nvPr/>
        </p:nvSpPr>
        <p:spPr>
          <a:xfrm>
            <a:off x="8229600" y="6019800"/>
            <a:ext cx="457200" cy="457200"/>
          </a:xfrm>
          <a:prstGeom prst="actionButtonReturn">
            <a:avLst/>
          </a:prstGeom>
          <a:solidFill>
            <a:srgbClr val="FF6600"/>
          </a:solidFill>
          <a:ln w="9525" cap="flat" cmpd="sng">
            <a:solidFill>
              <a:srgbClr val="A5002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2708" name="Line 4"/>
          <p:cNvSpPr/>
          <p:nvPr/>
        </p:nvSpPr>
        <p:spPr>
          <a:xfrm>
            <a:off x="838200" y="4724400"/>
            <a:ext cx="6172200" cy="0"/>
          </a:xfrm>
          <a:prstGeom prst="line">
            <a:avLst/>
          </a:prstGeom>
          <a:ln w="9525" cap="flat" cmpd="sng">
            <a:solidFill>
              <a:schemeClr val="tx1"/>
            </a:solidFill>
            <a:prstDash val="solid"/>
            <a:headEnd type="none" w="med" len="med"/>
            <a:tailEnd type="none" w="med" len="med"/>
          </a:ln>
        </p:spPr>
      </p:sp>
      <p:sp>
        <p:nvSpPr>
          <p:cNvPr id="72709" name="Line 5"/>
          <p:cNvSpPr/>
          <p:nvPr/>
        </p:nvSpPr>
        <p:spPr>
          <a:xfrm>
            <a:off x="838200" y="5562600"/>
            <a:ext cx="6172200" cy="0"/>
          </a:xfrm>
          <a:prstGeom prst="line">
            <a:avLst/>
          </a:prstGeom>
          <a:ln w="9525" cap="flat" cmpd="sng">
            <a:solidFill>
              <a:schemeClr val="tx1"/>
            </a:solidFill>
            <a:prstDash val="solid"/>
            <a:headEnd type="none" w="med" len="med"/>
            <a:tailEnd type="none" w="med" len="med"/>
          </a:ln>
        </p:spPr>
      </p:sp>
      <p:sp>
        <p:nvSpPr>
          <p:cNvPr id="72710" name="Text Box 6"/>
          <p:cNvSpPr txBox="1"/>
          <p:nvPr/>
        </p:nvSpPr>
        <p:spPr>
          <a:xfrm>
            <a:off x="1466850" y="4775200"/>
            <a:ext cx="590550" cy="711200"/>
          </a:xfrm>
          <a:prstGeom prst="rect">
            <a:avLst/>
          </a:prstGeom>
          <a:solidFill>
            <a:srgbClr val="FFFFCC"/>
          </a:solidFill>
          <a:ln w="9525" cap="flat" cmpd="sng">
            <a:solidFill>
              <a:srgbClr val="80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dirty="0">
                <a:solidFill>
                  <a:srgbClr val="FF0000"/>
                </a:solidFill>
              </a:rPr>
              <a:t>a</a:t>
            </a:r>
            <a:r>
              <a:rPr lang="en-US" altLang="zh-CN" sz="4000" baseline="-25000" dirty="0">
                <a:solidFill>
                  <a:srgbClr val="FF0000"/>
                </a:solidFill>
              </a:rPr>
              <a:t>1</a:t>
            </a:r>
            <a:endParaRPr lang="en-US" altLang="zh-CN" sz="4000" dirty="0"/>
          </a:p>
        </p:txBody>
      </p:sp>
      <p:sp>
        <p:nvSpPr>
          <p:cNvPr id="72711" name="Text Box 7"/>
          <p:cNvSpPr txBox="1"/>
          <p:nvPr/>
        </p:nvSpPr>
        <p:spPr>
          <a:xfrm>
            <a:off x="2076450" y="4775200"/>
            <a:ext cx="590550" cy="711200"/>
          </a:xfrm>
          <a:prstGeom prst="rect">
            <a:avLst/>
          </a:prstGeom>
          <a:solidFill>
            <a:srgbClr val="FFFFCC"/>
          </a:solidFill>
          <a:ln w="9525" cap="flat" cmpd="sng">
            <a:solidFill>
              <a:srgbClr val="80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dirty="0">
                <a:solidFill>
                  <a:srgbClr val="FF0000"/>
                </a:solidFill>
              </a:rPr>
              <a:t>a</a:t>
            </a:r>
            <a:r>
              <a:rPr lang="en-US" altLang="zh-CN" sz="4000" baseline="-25000" dirty="0">
                <a:solidFill>
                  <a:srgbClr val="FF0000"/>
                </a:solidFill>
              </a:rPr>
              <a:t>2</a:t>
            </a:r>
            <a:endParaRPr lang="en-US" altLang="zh-CN" sz="4000" dirty="0"/>
          </a:p>
        </p:txBody>
      </p:sp>
      <p:sp>
        <p:nvSpPr>
          <p:cNvPr id="72712" name="Text Box 8"/>
          <p:cNvSpPr txBox="1"/>
          <p:nvPr/>
        </p:nvSpPr>
        <p:spPr>
          <a:xfrm>
            <a:off x="5048250" y="4775200"/>
            <a:ext cx="590550" cy="711200"/>
          </a:xfrm>
          <a:prstGeom prst="rect">
            <a:avLst/>
          </a:prstGeom>
          <a:solidFill>
            <a:srgbClr val="FFFFCC"/>
          </a:solidFill>
          <a:ln w="9525" cap="flat" cmpd="sng">
            <a:solidFill>
              <a:srgbClr val="80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dirty="0">
                <a:solidFill>
                  <a:srgbClr val="FF0000"/>
                </a:solidFill>
              </a:rPr>
              <a:t>a</a:t>
            </a:r>
            <a:r>
              <a:rPr lang="en-US" altLang="zh-CN" sz="4000" baseline="-25000" dirty="0">
                <a:solidFill>
                  <a:srgbClr val="FF0000"/>
                </a:solidFill>
              </a:rPr>
              <a:t>n</a:t>
            </a:r>
            <a:endParaRPr lang="en-US" altLang="zh-CN" sz="4000" dirty="0"/>
          </a:p>
        </p:txBody>
      </p:sp>
      <p:sp>
        <p:nvSpPr>
          <p:cNvPr id="86025" name="Line 9"/>
          <p:cNvSpPr/>
          <p:nvPr/>
        </p:nvSpPr>
        <p:spPr>
          <a:xfrm flipV="1">
            <a:off x="5943600" y="5562600"/>
            <a:ext cx="0" cy="685800"/>
          </a:xfrm>
          <a:prstGeom prst="line">
            <a:avLst/>
          </a:prstGeom>
          <a:ln w="25400" cap="flat" cmpd="sng">
            <a:solidFill>
              <a:srgbClr val="FF0000"/>
            </a:solidFill>
            <a:prstDash val="solid"/>
            <a:headEnd type="none" w="med" len="med"/>
            <a:tailEnd type="triangle" w="med" len="lg"/>
          </a:ln>
        </p:spPr>
      </p:sp>
      <p:sp>
        <p:nvSpPr>
          <p:cNvPr id="86026" name="Text Box 10"/>
          <p:cNvSpPr txBox="1"/>
          <p:nvPr/>
        </p:nvSpPr>
        <p:spPr>
          <a:xfrm>
            <a:off x="5673725" y="4775200"/>
            <a:ext cx="546100" cy="711200"/>
          </a:xfrm>
          <a:prstGeom prst="rect">
            <a:avLst/>
          </a:prstGeom>
          <a:solidFill>
            <a:srgbClr val="FFFFCC"/>
          </a:solidFill>
          <a:ln w="9525" cap="flat" cmpd="sng">
            <a:solidFill>
              <a:srgbClr val="80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dirty="0">
                <a:solidFill>
                  <a:srgbClr val="FF0000"/>
                </a:solidFill>
              </a:rPr>
              <a:t>e </a:t>
            </a:r>
            <a:endParaRPr lang="en-US" altLang="zh-CN" sz="4000" dirty="0"/>
          </a:p>
        </p:txBody>
      </p:sp>
      <p:sp>
        <p:nvSpPr>
          <p:cNvPr id="72715" name="Text Box 11"/>
          <p:cNvSpPr txBox="1"/>
          <p:nvPr/>
        </p:nvSpPr>
        <p:spPr>
          <a:xfrm>
            <a:off x="3092450" y="4721225"/>
            <a:ext cx="1327150"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0000"/>
                </a:solidFill>
              </a:rPr>
              <a:t>… …</a:t>
            </a:r>
            <a:endParaRPr lang="en-US" altLang="zh-CN" sz="4000" dirty="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6026"/>
                                        </p:tgtEl>
                                        <p:attrNameLst>
                                          <p:attrName>style.visibility</p:attrName>
                                        </p:attrNameLst>
                                      </p:cBhvr>
                                      <p:to>
                                        <p:strVal val="visible"/>
                                      </p:to>
                                    </p:set>
                                    <p:anim calcmode="lin" valueType="num">
                                      <p:cBhvr additive="base">
                                        <p:cTn id="7" dur="500" fill="hold"/>
                                        <p:tgtEl>
                                          <p:spTgt spid="86026"/>
                                        </p:tgtEl>
                                        <p:attrNameLst>
                                          <p:attrName>ppt_x</p:attrName>
                                        </p:attrNameLst>
                                      </p:cBhvr>
                                      <p:tavLst>
                                        <p:tav tm="0">
                                          <p:val>
                                            <p:strVal val="1+#ppt_w/2"/>
                                          </p:val>
                                        </p:tav>
                                        <p:tav tm="100000">
                                          <p:val>
                                            <p:strVal val="#ppt_x"/>
                                          </p:val>
                                        </p:tav>
                                      </p:tavLst>
                                    </p:anim>
                                    <p:anim calcmode="lin" valueType="num">
                                      <p:cBhvr additive="base">
                                        <p:cTn id="8" dur="500" fill="hold"/>
                                        <p:tgtEl>
                                          <p:spTgt spid="8602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86025"/>
                                        </p:tgtEl>
                                        <p:attrNameLst>
                                          <p:attrName>style.visibility</p:attrName>
                                        </p:attrNameLst>
                                      </p:cBhvr>
                                      <p:to>
                                        <p:strVal val="visible"/>
                                      </p:to>
                                    </p:set>
                                    <p:anim calcmode="lin" valueType="num">
                                      <p:cBhvr additive="base">
                                        <p:cTn id="12" dur="500" fill="hold"/>
                                        <p:tgtEl>
                                          <p:spTgt spid="86025"/>
                                        </p:tgtEl>
                                        <p:attrNameLst>
                                          <p:attrName>ppt_x</p:attrName>
                                        </p:attrNameLst>
                                      </p:cBhvr>
                                      <p:tavLst>
                                        <p:tav tm="0">
                                          <p:val>
                                            <p:strVal val="1+#ppt_w/2"/>
                                          </p:val>
                                        </p:tav>
                                        <p:tav tm="100000">
                                          <p:val>
                                            <p:strVal val="#ppt_x"/>
                                          </p:val>
                                        </p:tav>
                                      </p:tavLst>
                                    </p:anim>
                                    <p:anim calcmode="lin" valueType="num">
                                      <p:cBhvr additive="base">
                                        <p:cTn id="13" dur="500" fill="hold"/>
                                        <p:tgtEl>
                                          <p:spTgt spid="860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Grp="1"/>
          </p:cNvSpPr>
          <p:nvPr>
            <p:ph type="title"/>
          </p:nvPr>
        </p:nvSpPr>
        <p:spPr>
          <a:xfrm>
            <a:off x="228600" y="1600200"/>
            <a:ext cx="7772400" cy="1143000"/>
          </a:xfrm>
          <a:ln/>
        </p:spPr>
        <p:txBody>
          <a:bodyPr vert="horz" wrap="square" lIns="91440" tIns="45720" rIns="91440" bIns="45720" anchor="ctr"/>
          <a:p>
            <a:pPr eaLnBrk="1" hangingPunct="1">
              <a:lnSpc>
                <a:spcPct val="125000"/>
              </a:lnSpc>
            </a:pPr>
            <a:r>
              <a:rPr lang="en-US" altLang="zh-CN" dirty="0">
                <a:solidFill>
                  <a:schemeClr val="tx1"/>
                </a:solidFill>
                <a:ea typeface="楷体_GB2312" pitchFamily="49" charset="-122"/>
              </a:rPr>
              <a:t>  </a:t>
            </a:r>
            <a:r>
              <a:rPr lang="en-US" altLang="zh-CN" b="1" dirty="0">
                <a:solidFill>
                  <a:srgbClr val="800000"/>
                </a:solidFill>
                <a:ea typeface="楷体_GB2312" pitchFamily="49" charset="-122"/>
              </a:rPr>
              <a:t>DeQueue(&amp;Q, &amp;e)</a:t>
            </a:r>
            <a:br>
              <a:rPr lang="en-US" altLang="zh-CN" dirty="0">
                <a:solidFill>
                  <a:schemeClr val="tx1"/>
                </a:solidFill>
                <a:ea typeface="楷体_GB2312" pitchFamily="49" charset="-122"/>
              </a:rPr>
            </a:br>
            <a:r>
              <a:rPr lang="en-US" altLang="zh-CN" dirty="0">
                <a:solidFill>
                  <a:schemeClr val="tx1"/>
                </a:solidFill>
                <a:ea typeface="楷体_GB2312" pitchFamily="49" charset="-122"/>
              </a:rPr>
              <a:t>    </a:t>
            </a:r>
            <a:r>
              <a:rPr lang="zh-CN" altLang="en-US" b="1" dirty="0">
                <a:solidFill>
                  <a:schemeClr val="tx1"/>
                </a:solidFill>
                <a:ea typeface="楷体_GB2312" pitchFamily="49" charset="-122"/>
              </a:rPr>
              <a:t>初始条件：</a:t>
            </a:r>
            <a:r>
              <a:rPr lang="en-US" altLang="zh-CN" dirty="0">
                <a:solidFill>
                  <a:schemeClr val="tx1"/>
                </a:solidFill>
                <a:ea typeface="楷体_GB2312" pitchFamily="49" charset="-122"/>
              </a:rPr>
              <a:t>Q</a:t>
            </a:r>
            <a:r>
              <a:rPr lang="zh-CN" altLang="en-US" dirty="0">
                <a:solidFill>
                  <a:schemeClr val="tx1"/>
                </a:solidFill>
                <a:ea typeface="楷体_GB2312" pitchFamily="49" charset="-122"/>
              </a:rPr>
              <a:t>为非空队列。</a:t>
            </a:r>
            <a:br>
              <a:rPr lang="zh-CN" altLang="en-US" dirty="0">
                <a:solidFill>
                  <a:schemeClr val="tx1"/>
                </a:solidFill>
                <a:ea typeface="楷体_GB2312" pitchFamily="49" charset="-122"/>
              </a:rPr>
            </a:br>
            <a:r>
              <a:rPr lang="zh-CN" altLang="en-US" dirty="0">
                <a:solidFill>
                  <a:schemeClr val="tx1"/>
                </a:solidFill>
                <a:ea typeface="楷体_GB2312" pitchFamily="49" charset="-122"/>
              </a:rPr>
              <a:t>    </a:t>
            </a:r>
            <a:r>
              <a:rPr lang="zh-CN" altLang="en-US" b="1" dirty="0">
                <a:solidFill>
                  <a:schemeClr val="tx1"/>
                </a:solidFill>
                <a:ea typeface="楷体_GB2312" pitchFamily="49" charset="-122"/>
              </a:rPr>
              <a:t>操作结果：</a:t>
            </a:r>
            <a:r>
              <a:rPr lang="zh-CN" altLang="en-US" dirty="0">
                <a:solidFill>
                  <a:schemeClr val="tx1"/>
                </a:solidFill>
                <a:ea typeface="楷体_GB2312" pitchFamily="49" charset="-122"/>
              </a:rPr>
              <a:t>删除</a:t>
            </a:r>
            <a:r>
              <a:rPr lang="en-US" altLang="zh-CN" dirty="0">
                <a:solidFill>
                  <a:schemeClr val="tx1"/>
                </a:solidFill>
                <a:ea typeface="楷体_GB2312" pitchFamily="49" charset="-122"/>
              </a:rPr>
              <a:t>Q</a:t>
            </a:r>
            <a:r>
              <a:rPr lang="zh-CN" altLang="en-US" dirty="0">
                <a:solidFill>
                  <a:schemeClr val="tx1"/>
                </a:solidFill>
                <a:ea typeface="楷体_GB2312" pitchFamily="49" charset="-122"/>
              </a:rPr>
              <a:t>的队头元素，并用</a:t>
            </a:r>
            <a:r>
              <a:rPr lang="en-US" altLang="zh-CN" dirty="0">
                <a:solidFill>
                  <a:schemeClr val="tx1"/>
                </a:solidFill>
                <a:ea typeface="楷体_GB2312" pitchFamily="49" charset="-122"/>
              </a:rPr>
              <a:t>e</a:t>
            </a:r>
            <a:r>
              <a:rPr lang="zh-CN" altLang="en-US" dirty="0">
                <a:solidFill>
                  <a:schemeClr val="tx1"/>
                </a:solidFill>
                <a:ea typeface="楷体_GB2312" pitchFamily="49" charset="-122"/>
              </a:rPr>
              <a:t>返回其值。</a:t>
            </a:r>
            <a:endParaRPr lang="zh-CN" altLang="en-US" dirty="0">
              <a:solidFill>
                <a:schemeClr val="tx1"/>
              </a:solidFill>
              <a:ea typeface="楷体_GB2312" pitchFamily="49" charset="-122"/>
            </a:endParaRPr>
          </a:p>
        </p:txBody>
      </p:sp>
      <p:sp>
        <p:nvSpPr>
          <p:cNvPr id="73731" name="AutoShape 3">
            <a:hlinkClick r:id="rId1" action="ppaction://hlinkshowjump?jump=lastslideviewed"/>
          </p:cNvPr>
          <p:cNvSpPr/>
          <p:nvPr/>
        </p:nvSpPr>
        <p:spPr>
          <a:xfrm>
            <a:off x="8153400" y="5943600"/>
            <a:ext cx="381000" cy="360363"/>
          </a:xfrm>
          <a:prstGeom prst="actionButtonReturn">
            <a:avLst/>
          </a:prstGeom>
          <a:solidFill>
            <a:srgbClr val="FF6600"/>
          </a:solidFill>
          <a:ln w="9525" cap="flat" cmpd="sng">
            <a:solidFill>
              <a:srgbClr val="A5002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3732" name="Line 4"/>
          <p:cNvSpPr/>
          <p:nvPr/>
        </p:nvSpPr>
        <p:spPr>
          <a:xfrm>
            <a:off x="1066800" y="4724400"/>
            <a:ext cx="5562600" cy="0"/>
          </a:xfrm>
          <a:prstGeom prst="line">
            <a:avLst/>
          </a:prstGeom>
          <a:ln w="9525" cap="flat" cmpd="sng">
            <a:solidFill>
              <a:schemeClr val="tx1"/>
            </a:solidFill>
            <a:prstDash val="solid"/>
            <a:headEnd type="none" w="med" len="med"/>
            <a:tailEnd type="none" w="med" len="med"/>
          </a:ln>
        </p:spPr>
      </p:sp>
      <p:sp>
        <p:nvSpPr>
          <p:cNvPr id="73733" name="Line 5"/>
          <p:cNvSpPr/>
          <p:nvPr/>
        </p:nvSpPr>
        <p:spPr>
          <a:xfrm>
            <a:off x="1066800" y="5562600"/>
            <a:ext cx="5562600" cy="0"/>
          </a:xfrm>
          <a:prstGeom prst="line">
            <a:avLst/>
          </a:prstGeom>
          <a:ln w="9525" cap="flat" cmpd="sng">
            <a:solidFill>
              <a:schemeClr val="tx1"/>
            </a:solidFill>
            <a:prstDash val="solid"/>
            <a:headEnd type="none" w="med" len="med"/>
            <a:tailEnd type="none" w="med" len="med"/>
          </a:ln>
        </p:spPr>
      </p:sp>
      <p:sp>
        <p:nvSpPr>
          <p:cNvPr id="73734" name="Text Box 6"/>
          <p:cNvSpPr txBox="1"/>
          <p:nvPr/>
        </p:nvSpPr>
        <p:spPr>
          <a:xfrm>
            <a:off x="1600200" y="4775200"/>
            <a:ext cx="590550" cy="711200"/>
          </a:xfrm>
          <a:prstGeom prst="rect">
            <a:avLst/>
          </a:prstGeom>
          <a:solidFill>
            <a:srgbClr val="FFFFCC"/>
          </a:solidFill>
          <a:ln w="9525" cap="flat" cmpd="sng">
            <a:solidFill>
              <a:srgbClr val="80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dirty="0">
                <a:solidFill>
                  <a:srgbClr val="FF0000"/>
                </a:solidFill>
              </a:rPr>
              <a:t>a</a:t>
            </a:r>
            <a:r>
              <a:rPr lang="en-US" altLang="zh-CN" sz="4000" baseline="-25000" dirty="0">
                <a:solidFill>
                  <a:srgbClr val="FF0000"/>
                </a:solidFill>
              </a:rPr>
              <a:t>1</a:t>
            </a:r>
            <a:endParaRPr lang="en-US" altLang="zh-CN" sz="4000" dirty="0"/>
          </a:p>
        </p:txBody>
      </p:sp>
      <p:sp>
        <p:nvSpPr>
          <p:cNvPr id="73735" name="Text Box 7"/>
          <p:cNvSpPr txBox="1"/>
          <p:nvPr/>
        </p:nvSpPr>
        <p:spPr>
          <a:xfrm>
            <a:off x="2209800" y="4775200"/>
            <a:ext cx="590550" cy="711200"/>
          </a:xfrm>
          <a:prstGeom prst="rect">
            <a:avLst/>
          </a:prstGeom>
          <a:solidFill>
            <a:srgbClr val="FFFFCC"/>
          </a:solidFill>
          <a:ln w="9525" cap="flat" cmpd="sng">
            <a:solidFill>
              <a:srgbClr val="80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dirty="0">
                <a:solidFill>
                  <a:srgbClr val="FF0000"/>
                </a:solidFill>
              </a:rPr>
              <a:t>a</a:t>
            </a:r>
            <a:r>
              <a:rPr lang="en-US" altLang="zh-CN" sz="4000" baseline="-25000" dirty="0">
                <a:solidFill>
                  <a:srgbClr val="FF0000"/>
                </a:solidFill>
              </a:rPr>
              <a:t>2</a:t>
            </a:r>
            <a:endParaRPr lang="en-US" altLang="zh-CN" sz="4000" dirty="0"/>
          </a:p>
        </p:txBody>
      </p:sp>
      <p:sp>
        <p:nvSpPr>
          <p:cNvPr id="73736" name="Text Box 8"/>
          <p:cNvSpPr txBox="1"/>
          <p:nvPr/>
        </p:nvSpPr>
        <p:spPr>
          <a:xfrm>
            <a:off x="5181600" y="4775200"/>
            <a:ext cx="590550" cy="711200"/>
          </a:xfrm>
          <a:prstGeom prst="rect">
            <a:avLst/>
          </a:prstGeom>
          <a:solidFill>
            <a:srgbClr val="FFFFCC"/>
          </a:solidFill>
          <a:ln w="9525" cap="flat" cmpd="sng">
            <a:solidFill>
              <a:srgbClr val="80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dirty="0">
                <a:solidFill>
                  <a:srgbClr val="FF0000"/>
                </a:solidFill>
              </a:rPr>
              <a:t>a</a:t>
            </a:r>
            <a:r>
              <a:rPr lang="en-US" altLang="zh-CN" sz="4000" baseline="-25000" dirty="0">
                <a:solidFill>
                  <a:srgbClr val="FF0000"/>
                </a:solidFill>
              </a:rPr>
              <a:t>n</a:t>
            </a:r>
            <a:endParaRPr lang="en-US" altLang="zh-CN" sz="4000" dirty="0"/>
          </a:p>
        </p:txBody>
      </p:sp>
      <p:sp>
        <p:nvSpPr>
          <p:cNvPr id="87049" name="Line 9"/>
          <p:cNvSpPr/>
          <p:nvPr/>
        </p:nvSpPr>
        <p:spPr>
          <a:xfrm flipV="1">
            <a:off x="2514600" y="5562600"/>
            <a:ext cx="0" cy="685800"/>
          </a:xfrm>
          <a:prstGeom prst="line">
            <a:avLst/>
          </a:prstGeom>
          <a:ln w="25400" cap="flat" cmpd="sng">
            <a:solidFill>
              <a:srgbClr val="FF0000"/>
            </a:solidFill>
            <a:prstDash val="solid"/>
            <a:headEnd type="none" w="med" len="med"/>
            <a:tailEnd type="triangle" w="med" len="lg"/>
          </a:ln>
        </p:spPr>
      </p:sp>
      <p:sp>
        <p:nvSpPr>
          <p:cNvPr id="73738" name="Text Box 11"/>
          <p:cNvSpPr txBox="1"/>
          <p:nvPr/>
        </p:nvSpPr>
        <p:spPr>
          <a:xfrm>
            <a:off x="3225800" y="4721225"/>
            <a:ext cx="1327150"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0000"/>
                </a:solidFill>
              </a:rPr>
              <a:t>… …</a:t>
            </a:r>
            <a:endParaRPr lang="en-US" altLang="zh-CN" sz="4000" dirty="0"/>
          </a:p>
        </p:txBody>
      </p:sp>
      <p:sp useBgFill="1">
        <p:nvSpPr>
          <p:cNvPr id="87052" name="Text Box 12"/>
          <p:cNvSpPr txBox="1"/>
          <p:nvPr/>
        </p:nvSpPr>
        <p:spPr>
          <a:xfrm>
            <a:off x="1600200" y="4775200"/>
            <a:ext cx="574675" cy="711200"/>
          </a:xfrm>
          <a:prstGeom prst="rect">
            <a:avLst/>
          </a:prstGeom>
          <a:ln w="9525" cap="flat" cmpd="sng">
            <a:solidFill>
              <a:srgbClr val="80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dirty="0"/>
              <a:t>   </a:t>
            </a:r>
            <a:endParaRPr lang="en-US" altLang="zh-CN" sz="4000" dirty="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052"/>
                                        </p:tgtEl>
                                        <p:attrNameLst>
                                          <p:attrName>style.visibility</p:attrName>
                                        </p:attrNameLst>
                                      </p:cBhvr>
                                      <p:to>
                                        <p:strVal val="visible"/>
                                      </p:to>
                                    </p:set>
                                  </p:childTnLst>
                                </p:cTn>
                              </p:par>
                            </p:childTnLst>
                          </p:cTn>
                        </p:par>
                        <p:par>
                          <p:cTn id="7" fill="hold">
                            <p:stCondLst>
                              <p:cond delay="500"/>
                            </p:stCondLst>
                            <p:childTnLst>
                              <p:par>
                                <p:cTn id="8" presetID="12" presetClass="entr" presetSubtype="8" fill="hold" nodeType="afterEffect">
                                  <p:stCondLst>
                                    <p:cond delay="0"/>
                                  </p:stCondLst>
                                  <p:childTnLst>
                                    <p:set>
                                      <p:cBhvr>
                                        <p:cTn id="9" dur="1" fill="hold">
                                          <p:stCondLst>
                                            <p:cond delay="0"/>
                                          </p:stCondLst>
                                        </p:cTn>
                                        <p:tgtEl>
                                          <p:spTgt spid="87049"/>
                                        </p:tgtEl>
                                        <p:attrNameLst>
                                          <p:attrName>style.visibility</p:attrName>
                                        </p:attrNameLst>
                                      </p:cBhvr>
                                      <p:to>
                                        <p:strVal val="visible"/>
                                      </p:to>
                                    </p:set>
                                    <p:animEffect transition="in" filter="slide(fromLeft)">
                                      <p:cBhvr>
                                        <p:cTn id="10" dur="500"/>
                                        <p:tgtEl>
                                          <p:spTgt spid="87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5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Text Box 2"/>
          <p:cNvSpPr txBox="1"/>
          <p:nvPr/>
        </p:nvSpPr>
        <p:spPr>
          <a:xfrm>
            <a:off x="685800" y="685800"/>
            <a:ext cx="8158163" cy="10985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6600" b="1" dirty="0">
                <a:solidFill>
                  <a:srgbClr val="996633"/>
                </a:solidFill>
                <a:ea typeface="楷体_GB2312" pitchFamily="49" charset="-122"/>
              </a:rPr>
              <a:t>3.4.2  </a:t>
            </a:r>
            <a:r>
              <a:rPr lang="zh-CN" altLang="en-US" sz="6600" b="1" dirty="0">
                <a:solidFill>
                  <a:srgbClr val="996633"/>
                </a:solidFill>
                <a:ea typeface="隶书" pitchFamily="49" charset="-122"/>
              </a:rPr>
              <a:t>队列类型的实现</a:t>
            </a:r>
            <a:endParaRPr lang="zh-CN" altLang="en-US" sz="4800" b="1" dirty="0">
              <a:solidFill>
                <a:srgbClr val="0000FF"/>
              </a:solidFill>
              <a:ea typeface="楷体_GB2312" pitchFamily="49" charset="-122"/>
            </a:endParaRPr>
          </a:p>
        </p:txBody>
      </p:sp>
      <p:sp>
        <p:nvSpPr>
          <p:cNvPr id="88067" name="Text Box 3">
            <a:hlinkClick r:id="rId1" action="ppaction://hlinksldjump"/>
          </p:cNvPr>
          <p:cNvSpPr txBox="1"/>
          <p:nvPr/>
        </p:nvSpPr>
        <p:spPr>
          <a:xfrm>
            <a:off x="1096963" y="2514600"/>
            <a:ext cx="6370637" cy="9144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5400" b="1" dirty="0">
                <a:solidFill>
                  <a:srgbClr val="800000"/>
                </a:solidFill>
                <a:ea typeface="楷体_GB2312" pitchFamily="49" charset="-122"/>
              </a:rPr>
              <a:t>链队列</a:t>
            </a:r>
            <a:r>
              <a:rPr lang="en-US" altLang="zh-CN" sz="5400" dirty="0">
                <a:ea typeface="楷体_GB2312" pitchFamily="49" charset="-122"/>
              </a:rPr>
              <a:t>——</a:t>
            </a:r>
            <a:r>
              <a:rPr lang="zh-CN" altLang="en-US" sz="5400" dirty="0">
                <a:ea typeface="楷体_GB2312" pitchFamily="49" charset="-122"/>
              </a:rPr>
              <a:t>链式映象</a:t>
            </a:r>
            <a:endParaRPr lang="zh-CN" altLang="en-US" sz="4000" dirty="0">
              <a:ea typeface="楷体_GB2312" pitchFamily="49" charset="-122"/>
            </a:endParaRPr>
          </a:p>
        </p:txBody>
      </p:sp>
      <p:sp>
        <p:nvSpPr>
          <p:cNvPr id="88069" name="Text Box 5">
            <a:hlinkClick r:id="rId2" action="ppaction://hlinksldjump"/>
          </p:cNvPr>
          <p:cNvSpPr txBox="1"/>
          <p:nvPr/>
        </p:nvSpPr>
        <p:spPr>
          <a:xfrm>
            <a:off x="1066800" y="4191000"/>
            <a:ext cx="7061200" cy="9144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5400" b="1" dirty="0">
                <a:solidFill>
                  <a:srgbClr val="800000"/>
                </a:solidFill>
                <a:ea typeface="楷体_GB2312" pitchFamily="49" charset="-122"/>
              </a:rPr>
              <a:t>循环队列</a:t>
            </a:r>
            <a:r>
              <a:rPr lang="en-US" altLang="zh-CN" sz="5400" dirty="0">
                <a:ea typeface="楷体_GB2312" pitchFamily="49" charset="-122"/>
              </a:rPr>
              <a:t>——</a:t>
            </a:r>
            <a:r>
              <a:rPr lang="zh-CN" altLang="en-US" sz="5400" dirty="0">
                <a:ea typeface="楷体_GB2312" pitchFamily="49" charset="-122"/>
              </a:rPr>
              <a:t>顺序映象</a:t>
            </a:r>
            <a:endParaRPr lang="zh-CN" altLang="en-US" sz="2400" dirty="0">
              <a:ea typeface="楷体_GB2312" pitchFamily="49" charset="-122"/>
            </a:endParaRPr>
          </a:p>
        </p:txBody>
      </p:sp>
      <p:sp>
        <p:nvSpPr>
          <p:cNvPr id="88073" name="AutoShape 9">
            <a:hlinkClick r:id="" action="ppaction://noaction"/>
          </p:cNvPr>
          <p:cNvSpPr/>
          <p:nvPr/>
        </p:nvSpPr>
        <p:spPr>
          <a:xfrm>
            <a:off x="8382000" y="6172200"/>
            <a:ext cx="457200" cy="457200"/>
          </a:xfrm>
          <a:prstGeom prst="actionButtonForwardNext">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067"/>
                                        </p:tgtEl>
                                        <p:attrNameLst>
                                          <p:attrName>style.visibility</p:attrName>
                                        </p:attrNameLst>
                                      </p:cBhvr>
                                      <p:to>
                                        <p:strVal val="visible"/>
                                      </p:to>
                                    </p:set>
                                    <p:anim calcmode="lin" valueType="num">
                                      <p:cBhvr additive="base">
                                        <p:cTn id="7" dur="500" fill="hold"/>
                                        <p:tgtEl>
                                          <p:spTgt spid="88067"/>
                                        </p:tgtEl>
                                        <p:attrNameLst>
                                          <p:attrName>ppt_x</p:attrName>
                                        </p:attrNameLst>
                                      </p:cBhvr>
                                      <p:tavLst>
                                        <p:tav tm="0">
                                          <p:val>
                                            <p:strVal val="0-#ppt_w/2"/>
                                          </p:val>
                                        </p:tav>
                                        <p:tav tm="100000">
                                          <p:val>
                                            <p:strVal val="#ppt_x"/>
                                          </p:val>
                                        </p:tav>
                                      </p:tavLst>
                                    </p:anim>
                                    <p:anim calcmode="lin" valueType="num">
                                      <p:cBhvr additive="base">
                                        <p:cTn id="8" dur="500" fill="hold"/>
                                        <p:tgtEl>
                                          <p:spTgt spid="8806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8069"/>
                                        </p:tgtEl>
                                        <p:attrNameLst>
                                          <p:attrName>style.visibility</p:attrName>
                                        </p:attrNameLst>
                                      </p:cBhvr>
                                      <p:to>
                                        <p:strVal val="visible"/>
                                      </p:to>
                                    </p:set>
                                    <p:anim calcmode="lin" valueType="num">
                                      <p:cBhvr additive="base">
                                        <p:cTn id="13" dur="500" fill="hold"/>
                                        <p:tgtEl>
                                          <p:spTgt spid="88069"/>
                                        </p:tgtEl>
                                        <p:attrNameLst>
                                          <p:attrName>ppt_x</p:attrName>
                                        </p:attrNameLst>
                                      </p:cBhvr>
                                      <p:tavLst>
                                        <p:tav tm="0">
                                          <p:val>
                                            <p:strVal val="0-#ppt_w/2"/>
                                          </p:val>
                                        </p:tav>
                                        <p:tav tm="100000">
                                          <p:val>
                                            <p:strVal val="#ppt_x"/>
                                          </p:val>
                                        </p:tav>
                                      </p:tavLst>
                                    </p:anim>
                                    <p:anim calcmode="lin" valueType="num">
                                      <p:cBhvr additive="base">
                                        <p:cTn id="14" dur="500" fill="hold"/>
                                        <p:tgtEl>
                                          <p:spTgt spid="88069"/>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6" fill="hold" grpId="0" nodeType="afterEffect">
                                  <p:stCondLst>
                                    <p:cond delay="0"/>
                                  </p:stCondLst>
                                  <p:childTnLst>
                                    <p:set>
                                      <p:cBhvr>
                                        <p:cTn id="17" dur="1" fill="hold">
                                          <p:stCondLst>
                                            <p:cond delay="0"/>
                                          </p:stCondLst>
                                        </p:cTn>
                                        <p:tgtEl>
                                          <p:spTgt spid="88073"/>
                                        </p:tgtEl>
                                        <p:attrNameLst>
                                          <p:attrName>style.visibility</p:attrName>
                                        </p:attrNameLst>
                                      </p:cBhvr>
                                      <p:to>
                                        <p:strVal val="visible"/>
                                      </p:to>
                                    </p:set>
                                    <p:anim calcmode="lin" valueType="num">
                                      <p:cBhvr additive="base">
                                        <p:cTn id="18" dur="500" fill="hold"/>
                                        <p:tgtEl>
                                          <p:spTgt spid="88073"/>
                                        </p:tgtEl>
                                        <p:attrNameLst>
                                          <p:attrName>ppt_x</p:attrName>
                                        </p:attrNameLst>
                                      </p:cBhvr>
                                      <p:tavLst>
                                        <p:tav tm="0">
                                          <p:val>
                                            <p:strVal val="1+#ppt_w/2"/>
                                          </p:val>
                                        </p:tav>
                                        <p:tav tm="100000">
                                          <p:val>
                                            <p:strVal val="#ppt_x"/>
                                          </p:val>
                                        </p:tav>
                                      </p:tavLst>
                                    </p:anim>
                                    <p:anim calcmode="lin" valueType="num">
                                      <p:cBhvr additive="base">
                                        <p:cTn id="19" dur="500" fill="hold"/>
                                        <p:tgtEl>
                                          <p:spTgt spid="880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p:bldP spid="88069" grpId="0"/>
      <p:bldP spid="88073"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Text Box 2"/>
          <p:cNvSpPr txBox="1"/>
          <p:nvPr/>
        </p:nvSpPr>
        <p:spPr>
          <a:xfrm>
            <a:off x="611188" y="765175"/>
            <a:ext cx="7681912" cy="28987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15000"/>
              </a:lnSpc>
              <a:spcBef>
                <a:spcPct val="0"/>
              </a:spcBef>
              <a:buNone/>
            </a:pPr>
            <a:r>
              <a:rPr lang="en-US" altLang="zh-CN" sz="4000" dirty="0"/>
              <a:t> </a:t>
            </a:r>
            <a:r>
              <a:rPr lang="en-US" altLang="zh-CN" sz="4000" b="1" dirty="0"/>
              <a:t>typedef struct </a:t>
            </a:r>
            <a:r>
              <a:rPr lang="en-US" altLang="zh-CN" sz="4000" dirty="0"/>
              <a:t>QNode </a:t>
            </a:r>
            <a:r>
              <a:rPr lang="en-US" altLang="zh-CN" sz="4000" b="1" dirty="0"/>
              <a:t>{</a:t>
            </a:r>
            <a:r>
              <a:rPr lang="en-US" altLang="zh-CN" sz="4000" dirty="0"/>
              <a:t>// </a:t>
            </a:r>
            <a:r>
              <a:rPr lang="zh-CN" altLang="en-US" sz="4000" b="1" dirty="0">
                <a:solidFill>
                  <a:srgbClr val="800000"/>
                </a:solidFill>
                <a:ea typeface="楷体_GB2312" pitchFamily="49" charset="-122"/>
              </a:rPr>
              <a:t>结点类型</a:t>
            </a:r>
            <a:endParaRPr lang="zh-CN" altLang="en-US" sz="4000" dirty="0"/>
          </a:p>
          <a:p>
            <a:pPr marL="0" lvl="0" indent="0">
              <a:lnSpc>
                <a:spcPct val="115000"/>
              </a:lnSpc>
              <a:spcBef>
                <a:spcPct val="0"/>
              </a:spcBef>
              <a:buNone/>
            </a:pPr>
            <a:r>
              <a:rPr lang="zh-CN" altLang="en-US" sz="4000" dirty="0"/>
              <a:t>    </a:t>
            </a:r>
            <a:r>
              <a:rPr lang="en-US" altLang="zh-CN" sz="4000" b="1" dirty="0"/>
              <a:t>QElemType</a:t>
            </a:r>
            <a:r>
              <a:rPr lang="en-US" altLang="zh-CN" sz="4000" dirty="0"/>
              <a:t>      data;</a:t>
            </a:r>
            <a:endParaRPr lang="en-US" altLang="zh-CN" sz="4000" dirty="0"/>
          </a:p>
          <a:p>
            <a:pPr marL="0" lvl="0" indent="0">
              <a:lnSpc>
                <a:spcPct val="115000"/>
              </a:lnSpc>
              <a:spcBef>
                <a:spcPct val="0"/>
              </a:spcBef>
              <a:buNone/>
            </a:pPr>
            <a:r>
              <a:rPr lang="en-US" altLang="zh-CN" sz="4000" dirty="0"/>
              <a:t>    </a:t>
            </a:r>
            <a:r>
              <a:rPr lang="en-US" altLang="zh-CN" sz="4000" b="1" dirty="0"/>
              <a:t>struct </a:t>
            </a:r>
            <a:r>
              <a:rPr lang="en-US" altLang="zh-CN" sz="4000" dirty="0"/>
              <a:t>QNode  </a:t>
            </a:r>
            <a:r>
              <a:rPr lang="en-US" altLang="zh-CN" sz="4000" b="1" dirty="0"/>
              <a:t>*</a:t>
            </a:r>
            <a:r>
              <a:rPr lang="en-US" altLang="zh-CN" sz="4000" dirty="0"/>
              <a:t>next;</a:t>
            </a:r>
            <a:endParaRPr lang="en-US" altLang="zh-CN" sz="4000" dirty="0"/>
          </a:p>
          <a:p>
            <a:pPr marL="0" lvl="0" indent="0">
              <a:lnSpc>
                <a:spcPct val="115000"/>
              </a:lnSpc>
              <a:spcBef>
                <a:spcPct val="0"/>
              </a:spcBef>
              <a:buNone/>
            </a:pPr>
            <a:r>
              <a:rPr lang="en-US" altLang="zh-CN" sz="4000" dirty="0"/>
              <a:t>  </a:t>
            </a:r>
            <a:r>
              <a:rPr lang="en-US" altLang="zh-CN" sz="4000" b="1" dirty="0"/>
              <a:t>}</a:t>
            </a:r>
            <a:r>
              <a:rPr lang="en-US" altLang="zh-CN" sz="4000" dirty="0"/>
              <a:t> QNode, </a:t>
            </a:r>
            <a:r>
              <a:rPr lang="en-US" altLang="zh-CN" sz="4000" b="1" dirty="0"/>
              <a:t>*</a:t>
            </a:r>
            <a:r>
              <a:rPr lang="en-US" altLang="zh-CN" sz="4000" dirty="0"/>
              <a:t>QueuePtr;</a:t>
            </a:r>
            <a:endParaRPr lang="en-US" altLang="zh-CN" sz="4000" dirty="0"/>
          </a:p>
        </p:txBody>
      </p:sp>
      <p:sp>
        <p:nvSpPr>
          <p:cNvPr id="75779" name="Text Box 3"/>
          <p:cNvSpPr txBox="1"/>
          <p:nvPr/>
        </p:nvSpPr>
        <p:spPr>
          <a:xfrm>
            <a:off x="900113" y="115888"/>
            <a:ext cx="4756150"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solidFill>
                  <a:srgbClr val="FF0000"/>
                </a:solidFill>
                <a:ea typeface="楷体_GB2312" pitchFamily="49" charset="-122"/>
              </a:rPr>
              <a:t>链队列</a:t>
            </a:r>
            <a:r>
              <a:rPr lang="en-US" altLang="zh-CN" sz="4000" dirty="0">
                <a:solidFill>
                  <a:srgbClr val="FF0000"/>
                </a:solidFill>
                <a:ea typeface="楷体_GB2312" pitchFamily="49" charset="-122"/>
              </a:rPr>
              <a:t>——</a:t>
            </a:r>
            <a:r>
              <a:rPr lang="zh-CN" altLang="en-US" sz="4000" dirty="0">
                <a:solidFill>
                  <a:srgbClr val="FF0000"/>
                </a:solidFill>
                <a:ea typeface="楷体_GB2312" pitchFamily="49" charset="-122"/>
              </a:rPr>
              <a:t>链式映象</a:t>
            </a:r>
            <a:endParaRPr lang="zh-CN" altLang="en-US" sz="4000" dirty="0">
              <a:solidFill>
                <a:srgbClr val="FF0000"/>
              </a:solidFill>
              <a:ea typeface="楷体_GB2312" pitchFamily="49" charset="-122"/>
            </a:endParaRPr>
          </a:p>
        </p:txBody>
      </p:sp>
      <p:sp>
        <p:nvSpPr>
          <p:cNvPr id="89093" name="Text Box 5"/>
          <p:cNvSpPr txBox="1"/>
          <p:nvPr/>
        </p:nvSpPr>
        <p:spPr>
          <a:xfrm>
            <a:off x="755650" y="3644900"/>
            <a:ext cx="6691313" cy="28987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15000"/>
              </a:lnSpc>
              <a:spcBef>
                <a:spcPct val="0"/>
              </a:spcBef>
              <a:buNone/>
            </a:pPr>
            <a:r>
              <a:rPr lang="en-US" altLang="zh-CN" sz="4000" b="1" dirty="0"/>
              <a:t>typedef struct { </a:t>
            </a:r>
            <a:r>
              <a:rPr lang="en-US" altLang="zh-CN" sz="4000" dirty="0"/>
              <a:t>// </a:t>
            </a:r>
            <a:r>
              <a:rPr lang="zh-CN" altLang="en-US" sz="4000" b="1" dirty="0">
                <a:solidFill>
                  <a:srgbClr val="800000"/>
                </a:solidFill>
                <a:ea typeface="楷体_GB2312" pitchFamily="49" charset="-122"/>
              </a:rPr>
              <a:t>链队列类型</a:t>
            </a:r>
            <a:endParaRPr lang="zh-CN" altLang="en-US" sz="4000" b="1" dirty="0"/>
          </a:p>
          <a:p>
            <a:pPr marL="0" lvl="0" indent="0">
              <a:lnSpc>
                <a:spcPct val="115000"/>
              </a:lnSpc>
              <a:spcBef>
                <a:spcPct val="0"/>
              </a:spcBef>
              <a:buNone/>
            </a:pPr>
            <a:r>
              <a:rPr lang="zh-CN" altLang="en-US" sz="4000" dirty="0"/>
              <a:t>    </a:t>
            </a:r>
            <a:r>
              <a:rPr lang="en-US" altLang="zh-CN" sz="4000" dirty="0"/>
              <a:t>QueuePtr  front;  // </a:t>
            </a:r>
            <a:r>
              <a:rPr lang="zh-CN" altLang="en-US" sz="4000" b="1" dirty="0">
                <a:solidFill>
                  <a:srgbClr val="A50021"/>
                </a:solidFill>
                <a:ea typeface="楷体_GB2312" pitchFamily="49" charset="-122"/>
              </a:rPr>
              <a:t>队头指针</a:t>
            </a:r>
            <a:endParaRPr lang="zh-CN" altLang="en-US" sz="4000" dirty="0">
              <a:solidFill>
                <a:srgbClr val="A50021"/>
              </a:solidFill>
            </a:endParaRPr>
          </a:p>
          <a:p>
            <a:pPr marL="0" lvl="0" indent="0">
              <a:lnSpc>
                <a:spcPct val="115000"/>
              </a:lnSpc>
              <a:spcBef>
                <a:spcPct val="0"/>
              </a:spcBef>
              <a:buNone/>
            </a:pPr>
            <a:r>
              <a:rPr lang="zh-CN" altLang="en-US" sz="4000" dirty="0"/>
              <a:t>    </a:t>
            </a:r>
            <a:r>
              <a:rPr lang="en-US" altLang="zh-CN" sz="4000" dirty="0"/>
              <a:t>QueuePtr  rear;   // </a:t>
            </a:r>
            <a:r>
              <a:rPr lang="zh-CN" altLang="en-US" sz="4000" b="1" dirty="0">
                <a:solidFill>
                  <a:srgbClr val="A50021"/>
                </a:solidFill>
                <a:ea typeface="楷体_GB2312" pitchFamily="49" charset="-122"/>
              </a:rPr>
              <a:t>队尾指针</a:t>
            </a:r>
            <a:endParaRPr lang="zh-CN" altLang="en-US" sz="4000" dirty="0"/>
          </a:p>
          <a:p>
            <a:pPr marL="0" lvl="0" indent="0">
              <a:lnSpc>
                <a:spcPct val="115000"/>
              </a:lnSpc>
              <a:spcBef>
                <a:spcPct val="0"/>
              </a:spcBef>
              <a:buNone/>
            </a:pPr>
            <a:r>
              <a:rPr lang="en-US" altLang="zh-CN" sz="4000" b="1" dirty="0"/>
              <a:t>}</a:t>
            </a:r>
            <a:r>
              <a:rPr lang="en-US" altLang="zh-CN" sz="4000" dirty="0"/>
              <a:t> LinkQueue;</a:t>
            </a:r>
            <a:endParaRPr lang="en-US" altLang="zh-CN" sz="4000" dirty="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9090"/>
                                        </p:tgtEl>
                                        <p:attrNameLst>
                                          <p:attrName>style.visibility</p:attrName>
                                        </p:attrNameLst>
                                      </p:cBhvr>
                                      <p:to>
                                        <p:strVal val="visible"/>
                                      </p:to>
                                    </p:set>
                                    <p:animEffect transition="in" filter="box(out)">
                                      <p:cBhvr>
                                        <p:cTn id="7" dur="500"/>
                                        <p:tgtEl>
                                          <p:spTgt spid="890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9093"/>
                                        </p:tgtEl>
                                        <p:attrNameLst>
                                          <p:attrName>style.visibility</p:attrName>
                                        </p:attrNameLst>
                                      </p:cBhvr>
                                      <p:to>
                                        <p:strVal val="visible"/>
                                      </p:to>
                                    </p:set>
                                    <p:animEffect transition="in" filter="wipe(left)">
                                      <p:cBhvr>
                                        <p:cTn id="12" dur="500"/>
                                        <p:tgtEl>
                                          <p:spTgt spid="89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p:bldP spid="8909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7" name="Rectangle 3"/>
          <p:cNvSpPr/>
          <p:nvPr/>
        </p:nvSpPr>
        <p:spPr>
          <a:xfrm>
            <a:off x="1524000" y="2225675"/>
            <a:ext cx="304800" cy="609600"/>
          </a:xfrm>
          <a:prstGeom prst="rect">
            <a:avLst/>
          </a:prstGeom>
          <a:solidFill>
            <a:srgbClr val="FFFFCC"/>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08548" name="Rectangle 4"/>
          <p:cNvSpPr/>
          <p:nvPr/>
        </p:nvSpPr>
        <p:spPr>
          <a:xfrm>
            <a:off x="1524000" y="2835275"/>
            <a:ext cx="304800" cy="609600"/>
          </a:xfrm>
          <a:prstGeom prst="rect">
            <a:avLst/>
          </a:prstGeom>
          <a:solidFill>
            <a:srgbClr val="FFFFCC"/>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08549" name="Rectangle 5"/>
          <p:cNvSpPr/>
          <p:nvPr/>
        </p:nvSpPr>
        <p:spPr>
          <a:xfrm>
            <a:off x="3124200" y="2225675"/>
            <a:ext cx="304800" cy="6096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08550" name="Rectangle 6"/>
          <p:cNvSpPr/>
          <p:nvPr/>
        </p:nvSpPr>
        <p:spPr>
          <a:xfrm>
            <a:off x="2438400" y="2225675"/>
            <a:ext cx="685800" cy="6096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08551" name="Rectangle 7"/>
          <p:cNvSpPr/>
          <p:nvPr/>
        </p:nvSpPr>
        <p:spPr>
          <a:xfrm>
            <a:off x="4648200" y="2225675"/>
            <a:ext cx="304800" cy="6096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08552" name="Rectangle 8"/>
          <p:cNvSpPr/>
          <p:nvPr/>
        </p:nvSpPr>
        <p:spPr>
          <a:xfrm>
            <a:off x="3962400" y="2225675"/>
            <a:ext cx="685800" cy="6096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dirty="0"/>
              <a:t>a</a:t>
            </a:r>
            <a:r>
              <a:rPr lang="en-US" altLang="zh-CN" sz="4000" baseline="-25000" dirty="0"/>
              <a:t>1</a:t>
            </a:r>
            <a:endParaRPr lang="en-US" altLang="zh-CN" sz="4000" dirty="0"/>
          </a:p>
        </p:txBody>
      </p:sp>
      <p:sp>
        <p:nvSpPr>
          <p:cNvPr id="108553" name="Rectangle 9"/>
          <p:cNvSpPr/>
          <p:nvPr/>
        </p:nvSpPr>
        <p:spPr>
          <a:xfrm>
            <a:off x="8077200" y="2225675"/>
            <a:ext cx="304800" cy="6096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dirty="0"/>
              <a:t>∧</a:t>
            </a:r>
            <a:endParaRPr lang="en-US" altLang="zh-CN" sz="4000" dirty="0"/>
          </a:p>
        </p:txBody>
      </p:sp>
      <p:sp>
        <p:nvSpPr>
          <p:cNvPr id="108554" name="Rectangle 10"/>
          <p:cNvSpPr/>
          <p:nvPr/>
        </p:nvSpPr>
        <p:spPr>
          <a:xfrm>
            <a:off x="7391400" y="2225675"/>
            <a:ext cx="685800" cy="6096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dirty="0"/>
              <a:t>a</a:t>
            </a:r>
            <a:r>
              <a:rPr lang="en-US" altLang="zh-CN" sz="4000" baseline="-25000" dirty="0"/>
              <a:t>n</a:t>
            </a:r>
            <a:endParaRPr lang="en-US" altLang="zh-CN" sz="4000" dirty="0"/>
          </a:p>
        </p:txBody>
      </p:sp>
      <p:sp>
        <p:nvSpPr>
          <p:cNvPr id="108555" name="Line 11"/>
          <p:cNvSpPr/>
          <p:nvPr/>
        </p:nvSpPr>
        <p:spPr>
          <a:xfrm>
            <a:off x="1676400" y="2530475"/>
            <a:ext cx="762000" cy="0"/>
          </a:xfrm>
          <a:prstGeom prst="line">
            <a:avLst/>
          </a:prstGeom>
          <a:ln w="28575" cap="flat" cmpd="sng">
            <a:solidFill>
              <a:srgbClr val="FF5050"/>
            </a:solidFill>
            <a:prstDash val="solid"/>
            <a:headEnd type="none" w="med" len="med"/>
            <a:tailEnd type="triangle" w="med" len="lg"/>
          </a:ln>
        </p:spPr>
      </p:sp>
      <p:sp>
        <p:nvSpPr>
          <p:cNvPr id="108556" name="Line 12"/>
          <p:cNvSpPr/>
          <p:nvPr/>
        </p:nvSpPr>
        <p:spPr>
          <a:xfrm>
            <a:off x="3276600" y="2530475"/>
            <a:ext cx="762000" cy="0"/>
          </a:xfrm>
          <a:prstGeom prst="line">
            <a:avLst/>
          </a:prstGeom>
          <a:ln w="25400" cap="flat" cmpd="sng">
            <a:solidFill>
              <a:schemeClr val="tx1"/>
            </a:solidFill>
            <a:prstDash val="solid"/>
            <a:headEnd type="none" w="med" len="med"/>
            <a:tailEnd type="triangle" w="med" len="lg"/>
          </a:ln>
        </p:spPr>
      </p:sp>
      <p:sp>
        <p:nvSpPr>
          <p:cNvPr id="108557" name="Line 13"/>
          <p:cNvSpPr/>
          <p:nvPr/>
        </p:nvSpPr>
        <p:spPr>
          <a:xfrm>
            <a:off x="4800600" y="2530475"/>
            <a:ext cx="762000" cy="0"/>
          </a:xfrm>
          <a:prstGeom prst="line">
            <a:avLst/>
          </a:prstGeom>
          <a:ln w="25400" cap="flat" cmpd="sng">
            <a:solidFill>
              <a:schemeClr val="tx1"/>
            </a:solidFill>
            <a:prstDash val="solid"/>
            <a:headEnd type="none" w="med" len="med"/>
            <a:tailEnd type="triangle" w="med" len="lg"/>
          </a:ln>
        </p:spPr>
      </p:sp>
      <p:sp>
        <p:nvSpPr>
          <p:cNvPr id="108558" name="Line 14"/>
          <p:cNvSpPr/>
          <p:nvPr/>
        </p:nvSpPr>
        <p:spPr>
          <a:xfrm>
            <a:off x="6629400" y="2530475"/>
            <a:ext cx="762000" cy="0"/>
          </a:xfrm>
          <a:prstGeom prst="line">
            <a:avLst/>
          </a:prstGeom>
          <a:ln w="25400" cap="flat" cmpd="sng">
            <a:solidFill>
              <a:schemeClr val="tx1"/>
            </a:solidFill>
            <a:prstDash val="solid"/>
            <a:headEnd type="none" w="med" len="med"/>
            <a:tailEnd type="triangle" w="med" len="lg"/>
          </a:ln>
        </p:spPr>
      </p:sp>
      <p:sp>
        <p:nvSpPr>
          <p:cNvPr id="108559" name="Text Box 15"/>
          <p:cNvSpPr txBox="1"/>
          <p:nvPr/>
        </p:nvSpPr>
        <p:spPr>
          <a:xfrm>
            <a:off x="5791200" y="2057400"/>
            <a:ext cx="83820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4000" b="1" dirty="0"/>
              <a:t>…</a:t>
            </a:r>
            <a:endParaRPr lang="en-US" altLang="zh-CN" sz="4000" dirty="0"/>
          </a:p>
        </p:txBody>
      </p:sp>
      <p:sp>
        <p:nvSpPr>
          <p:cNvPr id="108563" name="Line 19"/>
          <p:cNvSpPr/>
          <p:nvPr/>
        </p:nvSpPr>
        <p:spPr>
          <a:xfrm>
            <a:off x="1676400" y="3140075"/>
            <a:ext cx="6096000" cy="0"/>
          </a:xfrm>
          <a:prstGeom prst="line">
            <a:avLst/>
          </a:prstGeom>
          <a:ln w="28575" cap="flat" cmpd="sng">
            <a:solidFill>
              <a:srgbClr val="FF5050"/>
            </a:solidFill>
            <a:prstDash val="solid"/>
            <a:headEnd type="none" w="med" len="med"/>
            <a:tailEnd type="none" w="med" len="med"/>
          </a:ln>
        </p:spPr>
      </p:sp>
      <p:sp>
        <p:nvSpPr>
          <p:cNvPr id="108564" name="Line 20"/>
          <p:cNvSpPr/>
          <p:nvPr/>
        </p:nvSpPr>
        <p:spPr>
          <a:xfrm flipV="1">
            <a:off x="7772400" y="2835275"/>
            <a:ext cx="0" cy="304800"/>
          </a:xfrm>
          <a:prstGeom prst="line">
            <a:avLst/>
          </a:prstGeom>
          <a:ln w="28575" cap="flat" cmpd="sng">
            <a:solidFill>
              <a:srgbClr val="FF5050"/>
            </a:solidFill>
            <a:prstDash val="solid"/>
            <a:headEnd type="none" w="med" len="med"/>
            <a:tailEnd type="triangle" w="med" len="lg"/>
          </a:ln>
        </p:spPr>
      </p:sp>
      <p:sp>
        <p:nvSpPr>
          <p:cNvPr id="108565" name="Text Box 21"/>
          <p:cNvSpPr txBox="1"/>
          <p:nvPr/>
        </p:nvSpPr>
        <p:spPr>
          <a:xfrm>
            <a:off x="136525" y="2225675"/>
            <a:ext cx="1368425" cy="1165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0000"/>
              </a:lnSpc>
              <a:spcBef>
                <a:spcPct val="0"/>
              </a:spcBef>
              <a:buNone/>
            </a:pPr>
            <a:r>
              <a:rPr lang="en-US" altLang="zh-CN" dirty="0">
                <a:solidFill>
                  <a:srgbClr val="A50021"/>
                </a:solidFill>
              </a:rPr>
              <a:t>Q.front</a:t>
            </a:r>
            <a:endParaRPr lang="en-US" altLang="zh-CN" dirty="0">
              <a:solidFill>
                <a:srgbClr val="A50021"/>
              </a:solidFill>
            </a:endParaRPr>
          </a:p>
          <a:p>
            <a:pPr marL="0" lvl="0" indent="0" eaLnBrk="1" hangingPunct="1">
              <a:lnSpc>
                <a:spcPct val="110000"/>
              </a:lnSpc>
              <a:spcBef>
                <a:spcPct val="0"/>
              </a:spcBef>
              <a:buNone/>
            </a:pPr>
            <a:r>
              <a:rPr lang="en-US" altLang="zh-CN" dirty="0">
                <a:solidFill>
                  <a:srgbClr val="A50021"/>
                </a:solidFill>
              </a:rPr>
              <a:t>Q.rear</a:t>
            </a:r>
            <a:endParaRPr lang="en-US" altLang="zh-CN" dirty="0">
              <a:solidFill>
                <a:srgbClr val="A50021"/>
              </a:solidFill>
            </a:endParaRPr>
          </a:p>
        </p:txBody>
      </p:sp>
      <p:sp>
        <p:nvSpPr>
          <p:cNvPr id="108567" name="Rectangle 23"/>
          <p:cNvSpPr/>
          <p:nvPr/>
        </p:nvSpPr>
        <p:spPr>
          <a:xfrm>
            <a:off x="3733800" y="4343400"/>
            <a:ext cx="304800" cy="609600"/>
          </a:xfrm>
          <a:prstGeom prst="rect">
            <a:avLst/>
          </a:prstGeom>
          <a:solidFill>
            <a:srgbClr val="FFFFCC"/>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08568" name="Rectangle 24"/>
          <p:cNvSpPr/>
          <p:nvPr/>
        </p:nvSpPr>
        <p:spPr>
          <a:xfrm>
            <a:off x="3733800" y="4953000"/>
            <a:ext cx="304800" cy="609600"/>
          </a:xfrm>
          <a:prstGeom prst="rect">
            <a:avLst/>
          </a:prstGeom>
          <a:solidFill>
            <a:srgbClr val="FFFFCC"/>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08569" name="Rectangle 25"/>
          <p:cNvSpPr/>
          <p:nvPr/>
        </p:nvSpPr>
        <p:spPr>
          <a:xfrm>
            <a:off x="5334000" y="4648200"/>
            <a:ext cx="304800" cy="6096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08570" name="Rectangle 26"/>
          <p:cNvSpPr/>
          <p:nvPr/>
        </p:nvSpPr>
        <p:spPr>
          <a:xfrm>
            <a:off x="4648200" y="4648200"/>
            <a:ext cx="685800" cy="6096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08571" name="Text Box 27"/>
          <p:cNvSpPr txBox="1"/>
          <p:nvPr/>
        </p:nvSpPr>
        <p:spPr>
          <a:xfrm>
            <a:off x="2346325" y="4343400"/>
            <a:ext cx="1368425" cy="1165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0000"/>
              </a:lnSpc>
              <a:spcBef>
                <a:spcPct val="0"/>
              </a:spcBef>
              <a:buNone/>
            </a:pPr>
            <a:r>
              <a:rPr lang="en-US" altLang="zh-CN" dirty="0">
                <a:solidFill>
                  <a:srgbClr val="A50021"/>
                </a:solidFill>
              </a:rPr>
              <a:t>Q.front</a:t>
            </a:r>
            <a:endParaRPr lang="en-US" altLang="zh-CN" dirty="0">
              <a:solidFill>
                <a:srgbClr val="A50021"/>
              </a:solidFill>
            </a:endParaRPr>
          </a:p>
          <a:p>
            <a:pPr marL="0" lvl="0" indent="0" eaLnBrk="1" hangingPunct="1">
              <a:lnSpc>
                <a:spcPct val="110000"/>
              </a:lnSpc>
              <a:spcBef>
                <a:spcPct val="0"/>
              </a:spcBef>
              <a:buNone/>
            </a:pPr>
            <a:r>
              <a:rPr lang="en-US" altLang="zh-CN" dirty="0">
                <a:solidFill>
                  <a:srgbClr val="A50021"/>
                </a:solidFill>
              </a:rPr>
              <a:t>Q.rear</a:t>
            </a:r>
            <a:endParaRPr lang="en-US" altLang="zh-CN" dirty="0">
              <a:solidFill>
                <a:srgbClr val="A50021"/>
              </a:solidFill>
            </a:endParaRPr>
          </a:p>
        </p:txBody>
      </p:sp>
      <p:sp>
        <p:nvSpPr>
          <p:cNvPr id="108572" name="Line 28"/>
          <p:cNvSpPr/>
          <p:nvPr/>
        </p:nvSpPr>
        <p:spPr>
          <a:xfrm>
            <a:off x="3886200" y="4648200"/>
            <a:ext cx="762000" cy="152400"/>
          </a:xfrm>
          <a:prstGeom prst="line">
            <a:avLst/>
          </a:prstGeom>
          <a:ln w="28575" cap="flat" cmpd="sng">
            <a:solidFill>
              <a:srgbClr val="FF5050"/>
            </a:solidFill>
            <a:prstDash val="solid"/>
            <a:headEnd type="none" w="med" len="med"/>
            <a:tailEnd type="triangle" w="med" len="lg"/>
          </a:ln>
        </p:spPr>
      </p:sp>
      <p:sp>
        <p:nvSpPr>
          <p:cNvPr id="108573" name="Line 29"/>
          <p:cNvSpPr/>
          <p:nvPr/>
        </p:nvSpPr>
        <p:spPr>
          <a:xfrm flipV="1">
            <a:off x="3886200" y="5105400"/>
            <a:ext cx="762000" cy="152400"/>
          </a:xfrm>
          <a:prstGeom prst="line">
            <a:avLst/>
          </a:prstGeom>
          <a:ln w="28575" cap="flat" cmpd="sng">
            <a:solidFill>
              <a:srgbClr val="FF5050"/>
            </a:solidFill>
            <a:prstDash val="solid"/>
            <a:headEnd type="none" w="med" len="med"/>
            <a:tailEnd type="triangle" w="med" len="lg"/>
          </a:ln>
        </p:spPr>
      </p:sp>
      <p:sp>
        <p:nvSpPr>
          <p:cNvPr id="108574" name="Rectangle 30"/>
          <p:cNvSpPr/>
          <p:nvPr/>
        </p:nvSpPr>
        <p:spPr>
          <a:xfrm>
            <a:off x="5334000" y="4648200"/>
            <a:ext cx="304800" cy="6096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dirty="0"/>
              <a:t>∧</a:t>
            </a:r>
            <a:endParaRPr lang="en-US" altLang="zh-CN" sz="4000" dirty="0"/>
          </a:p>
        </p:txBody>
      </p:sp>
      <p:sp>
        <p:nvSpPr>
          <p:cNvPr id="108575" name="Text Box 31"/>
          <p:cNvSpPr txBox="1"/>
          <p:nvPr/>
        </p:nvSpPr>
        <p:spPr>
          <a:xfrm>
            <a:off x="609600" y="4572000"/>
            <a:ext cx="1806575" cy="701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4000" b="1" dirty="0">
                <a:solidFill>
                  <a:srgbClr val="800000"/>
                </a:solidFill>
                <a:ea typeface="隶书" pitchFamily="49" charset="-122"/>
              </a:rPr>
              <a:t>空队列</a:t>
            </a:r>
            <a:endParaRPr lang="zh-CN" altLang="en-US" sz="4000" dirty="0"/>
          </a:p>
        </p:txBody>
      </p:sp>
      <p:sp>
        <p:nvSpPr>
          <p:cNvPr id="76827" name="Text Box 32"/>
          <p:cNvSpPr txBox="1"/>
          <p:nvPr/>
        </p:nvSpPr>
        <p:spPr>
          <a:xfrm>
            <a:off x="611188" y="333375"/>
            <a:ext cx="4373562" cy="7937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15000"/>
              </a:lnSpc>
              <a:spcBef>
                <a:spcPct val="0"/>
              </a:spcBef>
              <a:buNone/>
            </a:pPr>
            <a:r>
              <a:rPr lang="zh-CN" altLang="en-US" sz="4000" dirty="0"/>
              <a:t>如：</a:t>
            </a:r>
            <a:r>
              <a:rPr lang="en-US" altLang="zh-CN" sz="4000" dirty="0"/>
              <a:t>LinkQueue   Q;</a:t>
            </a:r>
            <a:endParaRPr lang="en-US" altLang="zh-CN" sz="4000" dirty="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855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08549"/>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108556"/>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08552"/>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08551"/>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nodeType="afterEffect">
                                  <p:stCondLst>
                                    <p:cond delay="0"/>
                                  </p:stCondLst>
                                  <p:childTnLst>
                                    <p:set>
                                      <p:cBhvr>
                                        <p:cTn id="21" dur="1" fill="hold">
                                          <p:stCondLst>
                                            <p:cond delay="499"/>
                                          </p:stCondLst>
                                        </p:cTn>
                                        <p:tgtEl>
                                          <p:spTgt spid="108557"/>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108559"/>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nodeType="afterEffect">
                                  <p:stCondLst>
                                    <p:cond delay="0"/>
                                  </p:stCondLst>
                                  <p:childTnLst>
                                    <p:set>
                                      <p:cBhvr>
                                        <p:cTn id="27" dur="1" fill="hold">
                                          <p:stCondLst>
                                            <p:cond delay="499"/>
                                          </p:stCondLst>
                                        </p:cTn>
                                        <p:tgtEl>
                                          <p:spTgt spid="108558"/>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108554"/>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10855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08547"/>
                                        </p:tgtEl>
                                        <p:attrNameLst>
                                          <p:attrName>style.visibility</p:attrName>
                                        </p:attrNameLst>
                                      </p:cBhvr>
                                      <p:to>
                                        <p:strVal val="visible"/>
                                      </p:to>
                                    </p:set>
                                    <p:anim calcmode="lin" valueType="num">
                                      <p:cBhvr additive="base">
                                        <p:cTn id="38" dur="500" fill="hold"/>
                                        <p:tgtEl>
                                          <p:spTgt spid="108547"/>
                                        </p:tgtEl>
                                        <p:attrNameLst>
                                          <p:attrName>ppt_x</p:attrName>
                                        </p:attrNameLst>
                                      </p:cBhvr>
                                      <p:tavLst>
                                        <p:tav tm="0">
                                          <p:val>
                                            <p:strVal val="0-#ppt_w/2"/>
                                          </p:val>
                                        </p:tav>
                                        <p:tav tm="100000">
                                          <p:val>
                                            <p:strVal val="#ppt_x"/>
                                          </p:val>
                                        </p:tav>
                                      </p:tavLst>
                                    </p:anim>
                                    <p:anim calcmode="lin" valueType="num">
                                      <p:cBhvr additive="base">
                                        <p:cTn id="39" dur="500" fill="hold"/>
                                        <p:tgtEl>
                                          <p:spTgt spid="108547"/>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2" presetClass="entr" presetSubtype="8" fill="hold" grpId="0" nodeType="afterEffect">
                                  <p:stCondLst>
                                    <p:cond delay="0"/>
                                  </p:stCondLst>
                                  <p:childTnLst>
                                    <p:set>
                                      <p:cBhvr>
                                        <p:cTn id="42" dur="1" fill="hold">
                                          <p:stCondLst>
                                            <p:cond delay="0"/>
                                          </p:stCondLst>
                                        </p:cTn>
                                        <p:tgtEl>
                                          <p:spTgt spid="108548"/>
                                        </p:tgtEl>
                                        <p:attrNameLst>
                                          <p:attrName>style.visibility</p:attrName>
                                        </p:attrNameLst>
                                      </p:cBhvr>
                                      <p:to>
                                        <p:strVal val="visible"/>
                                      </p:to>
                                    </p:set>
                                    <p:anim calcmode="lin" valueType="num">
                                      <p:cBhvr additive="base">
                                        <p:cTn id="43" dur="500" fill="hold"/>
                                        <p:tgtEl>
                                          <p:spTgt spid="108548"/>
                                        </p:tgtEl>
                                        <p:attrNameLst>
                                          <p:attrName>ppt_x</p:attrName>
                                        </p:attrNameLst>
                                      </p:cBhvr>
                                      <p:tavLst>
                                        <p:tav tm="0">
                                          <p:val>
                                            <p:strVal val="0-#ppt_w/2"/>
                                          </p:val>
                                        </p:tav>
                                        <p:tav tm="100000">
                                          <p:val>
                                            <p:strVal val="#ppt_x"/>
                                          </p:val>
                                        </p:tav>
                                      </p:tavLst>
                                    </p:anim>
                                    <p:anim calcmode="lin" valueType="num">
                                      <p:cBhvr additive="base">
                                        <p:cTn id="44" dur="500" fill="hold"/>
                                        <p:tgtEl>
                                          <p:spTgt spid="108548"/>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8" fill="hold" nodeType="clickEffect">
                                  <p:stCondLst>
                                    <p:cond delay="0"/>
                                  </p:stCondLst>
                                  <p:childTnLst>
                                    <p:set>
                                      <p:cBhvr>
                                        <p:cTn id="48" dur="1" fill="hold">
                                          <p:stCondLst>
                                            <p:cond delay="0"/>
                                          </p:stCondLst>
                                        </p:cTn>
                                        <p:tgtEl>
                                          <p:spTgt spid="108555"/>
                                        </p:tgtEl>
                                        <p:attrNameLst>
                                          <p:attrName>style.visibility</p:attrName>
                                        </p:attrNameLst>
                                      </p:cBhvr>
                                      <p:to>
                                        <p:strVal val="visible"/>
                                      </p:to>
                                    </p:set>
                                    <p:anim calcmode="lin" valueType="num">
                                      <p:cBhvr>
                                        <p:cTn id="49" dur="500" fill="hold"/>
                                        <p:tgtEl>
                                          <p:spTgt spid="108555"/>
                                        </p:tgtEl>
                                        <p:attrNameLst>
                                          <p:attrName>ppt_x</p:attrName>
                                        </p:attrNameLst>
                                      </p:cBhvr>
                                      <p:tavLst>
                                        <p:tav tm="0">
                                          <p:val>
                                            <p:strVal val="#ppt_x-#ppt_w/2"/>
                                          </p:val>
                                        </p:tav>
                                        <p:tav tm="100000">
                                          <p:val>
                                            <p:strVal val="#ppt_x"/>
                                          </p:val>
                                        </p:tav>
                                      </p:tavLst>
                                    </p:anim>
                                    <p:anim calcmode="lin" valueType="num">
                                      <p:cBhvr>
                                        <p:cTn id="50" dur="500" fill="hold"/>
                                        <p:tgtEl>
                                          <p:spTgt spid="108555"/>
                                        </p:tgtEl>
                                        <p:attrNameLst>
                                          <p:attrName>ppt_y</p:attrName>
                                        </p:attrNameLst>
                                      </p:cBhvr>
                                      <p:tavLst>
                                        <p:tav tm="0">
                                          <p:val>
                                            <p:strVal val="#ppt_y"/>
                                          </p:val>
                                        </p:tav>
                                        <p:tav tm="100000">
                                          <p:val>
                                            <p:strVal val="#ppt_y"/>
                                          </p:val>
                                        </p:tav>
                                      </p:tavLst>
                                    </p:anim>
                                    <p:anim calcmode="lin" valueType="num">
                                      <p:cBhvr>
                                        <p:cTn id="51" dur="500" fill="hold"/>
                                        <p:tgtEl>
                                          <p:spTgt spid="108555"/>
                                        </p:tgtEl>
                                        <p:attrNameLst>
                                          <p:attrName>ppt_w</p:attrName>
                                        </p:attrNameLst>
                                      </p:cBhvr>
                                      <p:tavLst>
                                        <p:tav tm="0">
                                          <p:val>
                                            <p:fltVal val="0.000000"/>
                                          </p:val>
                                        </p:tav>
                                        <p:tav tm="100000">
                                          <p:val>
                                            <p:strVal val="#ppt_w"/>
                                          </p:val>
                                        </p:tav>
                                      </p:tavLst>
                                    </p:anim>
                                    <p:anim calcmode="lin" valueType="num">
                                      <p:cBhvr>
                                        <p:cTn id="52" dur="500" fill="hold"/>
                                        <p:tgtEl>
                                          <p:spTgt spid="108555"/>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17" presetClass="entr" presetSubtype="8" fill="hold" nodeType="clickEffect">
                                  <p:stCondLst>
                                    <p:cond delay="0"/>
                                  </p:stCondLst>
                                  <p:childTnLst>
                                    <p:set>
                                      <p:cBhvr>
                                        <p:cTn id="56" dur="1" fill="hold">
                                          <p:stCondLst>
                                            <p:cond delay="0"/>
                                          </p:stCondLst>
                                        </p:cTn>
                                        <p:tgtEl>
                                          <p:spTgt spid="108563"/>
                                        </p:tgtEl>
                                        <p:attrNameLst>
                                          <p:attrName>style.visibility</p:attrName>
                                        </p:attrNameLst>
                                      </p:cBhvr>
                                      <p:to>
                                        <p:strVal val="visible"/>
                                      </p:to>
                                    </p:set>
                                    <p:anim calcmode="lin" valueType="num">
                                      <p:cBhvr>
                                        <p:cTn id="57" dur="500" fill="hold"/>
                                        <p:tgtEl>
                                          <p:spTgt spid="108563"/>
                                        </p:tgtEl>
                                        <p:attrNameLst>
                                          <p:attrName>ppt_x</p:attrName>
                                        </p:attrNameLst>
                                      </p:cBhvr>
                                      <p:tavLst>
                                        <p:tav tm="0">
                                          <p:val>
                                            <p:strVal val="#ppt_x-#ppt_w/2"/>
                                          </p:val>
                                        </p:tav>
                                        <p:tav tm="100000">
                                          <p:val>
                                            <p:strVal val="#ppt_x"/>
                                          </p:val>
                                        </p:tav>
                                      </p:tavLst>
                                    </p:anim>
                                    <p:anim calcmode="lin" valueType="num">
                                      <p:cBhvr>
                                        <p:cTn id="58" dur="500" fill="hold"/>
                                        <p:tgtEl>
                                          <p:spTgt spid="108563"/>
                                        </p:tgtEl>
                                        <p:attrNameLst>
                                          <p:attrName>ppt_y</p:attrName>
                                        </p:attrNameLst>
                                      </p:cBhvr>
                                      <p:tavLst>
                                        <p:tav tm="0">
                                          <p:val>
                                            <p:strVal val="#ppt_y"/>
                                          </p:val>
                                        </p:tav>
                                        <p:tav tm="100000">
                                          <p:val>
                                            <p:strVal val="#ppt_y"/>
                                          </p:val>
                                        </p:tav>
                                      </p:tavLst>
                                    </p:anim>
                                    <p:anim calcmode="lin" valueType="num">
                                      <p:cBhvr>
                                        <p:cTn id="59" dur="500" fill="hold"/>
                                        <p:tgtEl>
                                          <p:spTgt spid="108563"/>
                                        </p:tgtEl>
                                        <p:attrNameLst>
                                          <p:attrName>ppt_w</p:attrName>
                                        </p:attrNameLst>
                                      </p:cBhvr>
                                      <p:tavLst>
                                        <p:tav tm="0">
                                          <p:val>
                                            <p:fltVal val="0.000000"/>
                                          </p:val>
                                        </p:tav>
                                        <p:tav tm="100000">
                                          <p:val>
                                            <p:strVal val="#ppt_w"/>
                                          </p:val>
                                        </p:tav>
                                      </p:tavLst>
                                    </p:anim>
                                    <p:anim calcmode="lin" valueType="num">
                                      <p:cBhvr>
                                        <p:cTn id="60" dur="500" fill="hold"/>
                                        <p:tgtEl>
                                          <p:spTgt spid="108563"/>
                                        </p:tgtEl>
                                        <p:attrNameLst>
                                          <p:attrName>ppt_h</p:attrName>
                                        </p:attrNameLst>
                                      </p:cBhvr>
                                      <p:tavLst>
                                        <p:tav tm="0">
                                          <p:val>
                                            <p:strVal val="#ppt_h"/>
                                          </p:val>
                                        </p:tav>
                                        <p:tav tm="100000">
                                          <p:val>
                                            <p:strVal val="#ppt_h"/>
                                          </p:val>
                                        </p:tav>
                                      </p:tavLst>
                                    </p:anim>
                                  </p:childTnLst>
                                </p:cTn>
                              </p:par>
                            </p:childTnLst>
                          </p:cTn>
                        </p:par>
                        <p:par>
                          <p:cTn id="61" fill="hold">
                            <p:stCondLst>
                              <p:cond delay="500"/>
                            </p:stCondLst>
                            <p:childTnLst>
                              <p:par>
                                <p:cTn id="62" presetID="17" presetClass="entr" presetSubtype="4" fill="hold" nodeType="afterEffect">
                                  <p:stCondLst>
                                    <p:cond delay="0"/>
                                  </p:stCondLst>
                                  <p:childTnLst>
                                    <p:set>
                                      <p:cBhvr>
                                        <p:cTn id="63" dur="1" fill="hold">
                                          <p:stCondLst>
                                            <p:cond delay="0"/>
                                          </p:stCondLst>
                                        </p:cTn>
                                        <p:tgtEl>
                                          <p:spTgt spid="108564"/>
                                        </p:tgtEl>
                                        <p:attrNameLst>
                                          <p:attrName>style.visibility</p:attrName>
                                        </p:attrNameLst>
                                      </p:cBhvr>
                                      <p:to>
                                        <p:strVal val="visible"/>
                                      </p:to>
                                    </p:set>
                                    <p:anim calcmode="lin" valueType="num">
                                      <p:cBhvr>
                                        <p:cTn id="64" dur="500" fill="hold"/>
                                        <p:tgtEl>
                                          <p:spTgt spid="108564"/>
                                        </p:tgtEl>
                                        <p:attrNameLst>
                                          <p:attrName>ppt_x</p:attrName>
                                        </p:attrNameLst>
                                      </p:cBhvr>
                                      <p:tavLst>
                                        <p:tav tm="0">
                                          <p:val>
                                            <p:strVal val="#ppt_x"/>
                                          </p:val>
                                        </p:tav>
                                        <p:tav tm="100000">
                                          <p:val>
                                            <p:strVal val="#ppt_x"/>
                                          </p:val>
                                        </p:tav>
                                      </p:tavLst>
                                    </p:anim>
                                    <p:anim calcmode="lin" valueType="num">
                                      <p:cBhvr>
                                        <p:cTn id="65" dur="500" fill="hold"/>
                                        <p:tgtEl>
                                          <p:spTgt spid="108564"/>
                                        </p:tgtEl>
                                        <p:attrNameLst>
                                          <p:attrName>ppt_y</p:attrName>
                                        </p:attrNameLst>
                                      </p:cBhvr>
                                      <p:tavLst>
                                        <p:tav tm="0">
                                          <p:val>
                                            <p:strVal val="#ppt_y+#ppt_h/2"/>
                                          </p:val>
                                        </p:tav>
                                        <p:tav tm="100000">
                                          <p:val>
                                            <p:strVal val="#ppt_y"/>
                                          </p:val>
                                        </p:tav>
                                      </p:tavLst>
                                    </p:anim>
                                    <p:anim calcmode="lin" valueType="num">
                                      <p:cBhvr>
                                        <p:cTn id="66" dur="500" fill="hold"/>
                                        <p:tgtEl>
                                          <p:spTgt spid="108564"/>
                                        </p:tgtEl>
                                        <p:attrNameLst>
                                          <p:attrName>ppt_w</p:attrName>
                                        </p:attrNameLst>
                                      </p:cBhvr>
                                      <p:tavLst>
                                        <p:tav tm="0">
                                          <p:val>
                                            <p:strVal val="#ppt_w"/>
                                          </p:val>
                                        </p:tav>
                                        <p:tav tm="100000">
                                          <p:val>
                                            <p:strVal val="#ppt_w"/>
                                          </p:val>
                                        </p:tav>
                                      </p:tavLst>
                                    </p:anim>
                                    <p:anim calcmode="lin" valueType="num">
                                      <p:cBhvr>
                                        <p:cTn id="67" dur="500" fill="hold"/>
                                        <p:tgtEl>
                                          <p:spTgt spid="108564"/>
                                        </p:tgtEl>
                                        <p:attrNameLst>
                                          <p:attrName>ppt_h</p:attrName>
                                        </p:attrNameLst>
                                      </p:cBhvr>
                                      <p:tavLst>
                                        <p:tav tm="0">
                                          <p:val>
                                            <p:fltVal val="0.000000"/>
                                          </p:val>
                                        </p:tav>
                                        <p:tav tm="100000">
                                          <p:val>
                                            <p:strVal val="#ppt_h"/>
                                          </p:val>
                                        </p:tav>
                                      </p:tavLst>
                                    </p:anim>
                                  </p:childTnLst>
                                </p:cTn>
                              </p:par>
                            </p:childTnLst>
                          </p:cTn>
                        </p:par>
                        <p:par>
                          <p:cTn id="68" fill="hold">
                            <p:stCondLst>
                              <p:cond delay="1000"/>
                            </p:stCondLst>
                            <p:childTnLst>
                              <p:par>
                                <p:cTn id="69" presetID="2" presetClass="entr" presetSubtype="8" fill="hold" grpId="0" nodeType="afterEffect">
                                  <p:stCondLst>
                                    <p:cond delay="0"/>
                                  </p:stCondLst>
                                  <p:childTnLst>
                                    <p:set>
                                      <p:cBhvr>
                                        <p:cTn id="70" dur="1" fill="hold">
                                          <p:stCondLst>
                                            <p:cond delay="0"/>
                                          </p:stCondLst>
                                        </p:cTn>
                                        <p:tgtEl>
                                          <p:spTgt spid="108565"/>
                                        </p:tgtEl>
                                        <p:attrNameLst>
                                          <p:attrName>style.visibility</p:attrName>
                                        </p:attrNameLst>
                                      </p:cBhvr>
                                      <p:to>
                                        <p:strVal val="visible"/>
                                      </p:to>
                                    </p:set>
                                    <p:anim calcmode="lin" valueType="num">
                                      <p:cBhvr additive="base">
                                        <p:cTn id="71" dur="500" fill="hold"/>
                                        <p:tgtEl>
                                          <p:spTgt spid="108565"/>
                                        </p:tgtEl>
                                        <p:attrNameLst>
                                          <p:attrName>ppt_x</p:attrName>
                                        </p:attrNameLst>
                                      </p:cBhvr>
                                      <p:tavLst>
                                        <p:tav tm="0">
                                          <p:val>
                                            <p:strVal val="0-#ppt_w/2"/>
                                          </p:val>
                                        </p:tav>
                                        <p:tav tm="100000">
                                          <p:val>
                                            <p:strVal val="#ppt_x"/>
                                          </p:val>
                                        </p:tav>
                                      </p:tavLst>
                                    </p:anim>
                                    <p:anim calcmode="lin" valueType="num">
                                      <p:cBhvr additive="base">
                                        <p:cTn id="72" dur="500" fill="hold"/>
                                        <p:tgtEl>
                                          <p:spTgt spid="108565"/>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08575"/>
                                        </p:tgtEl>
                                        <p:attrNameLst>
                                          <p:attrName>style.visibility</p:attrName>
                                        </p:attrNameLst>
                                      </p:cBhvr>
                                      <p:to>
                                        <p:strVal val="visible"/>
                                      </p:to>
                                    </p:set>
                                    <p:anim calcmode="lin" valueType="num">
                                      <p:cBhvr additive="base">
                                        <p:cTn id="77" dur="500" fill="hold"/>
                                        <p:tgtEl>
                                          <p:spTgt spid="108575"/>
                                        </p:tgtEl>
                                        <p:attrNameLst>
                                          <p:attrName>ppt_x</p:attrName>
                                        </p:attrNameLst>
                                      </p:cBhvr>
                                      <p:tavLst>
                                        <p:tav tm="0">
                                          <p:val>
                                            <p:strVal val="#ppt_x"/>
                                          </p:val>
                                        </p:tav>
                                        <p:tav tm="100000">
                                          <p:val>
                                            <p:strVal val="#ppt_x"/>
                                          </p:val>
                                        </p:tav>
                                      </p:tavLst>
                                    </p:anim>
                                    <p:anim calcmode="lin" valueType="num">
                                      <p:cBhvr additive="base">
                                        <p:cTn id="78" dur="500" fill="hold"/>
                                        <p:tgtEl>
                                          <p:spTgt spid="108575"/>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08570"/>
                                        </p:tgtEl>
                                        <p:attrNameLst>
                                          <p:attrName>style.visibility</p:attrName>
                                        </p:attrNameLst>
                                      </p:cBhvr>
                                      <p:to>
                                        <p:strVal val="visible"/>
                                      </p:to>
                                    </p:set>
                                  </p:childTnLst>
                                </p:cTn>
                              </p:par>
                            </p:childTnLst>
                          </p:cTn>
                        </p:par>
                        <p:par>
                          <p:cTn id="83" fill="hold">
                            <p:stCondLst>
                              <p:cond delay="500"/>
                            </p:stCondLst>
                            <p:childTnLst>
                              <p:par>
                                <p:cTn id="84" presetID="1" presetClass="entr" presetSubtype="0" fill="hold" grpId="0" nodeType="afterEffect">
                                  <p:stCondLst>
                                    <p:cond delay="0"/>
                                  </p:stCondLst>
                                  <p:childTnLst>
                                    <p:set>
                                      <p:cBhvr>
                                        <p:cTn id="85" dur="1" fill="hold">
                                          <p:stCondLst>
                                            <p:cond delay="499"/>
                                          </p:stCondLst>
                                        </p:cTn>
                                        <p:tgtEl>
                                          <p:spTgt spid="108569"/>
                                        </p:tgtEl>
                                        <p:attrNameLst>
                                          <p:attrName>style.visibility</p:attrName>
                                        </p:attrNameLst>
                                      </p:cBhvr>
                                      <p:to>
                                        <p:strVal val="visible"/>
                                      </p:to>
                                    </p:set>
                                  </p:childTnLst>
                                </p:cTn>
                              </p:par>
                            </p:childTnLst>
                          </p:cTn>
                        </p:par>
                        <p:par>
                          <p:cTn id="86" fill="hold">
                            <p:stCondLst>
                              <p:cond delay="1000"/>
                            </p:stCondLst>
                            <p:childTnLst>
                              <p:par>
                                <p:cTn id="87" presetID="1" presetClass="entr" presetSubtype="0" fill="hold" grpId="0" nodeType="afterEffect">
                                  <p:stCondLst>
                                    <p:cond delay="0"/>
                                  </p:stCondLst>
                                  <p:childTnLst>
                                    <p:set>
                                      <p:cBhvr>
                                        <p:cTn id="88" dur="1" fill="hold">
                                          <p:stCondLst>
                                            <p:cond delay="499"/>
                                          </p:stCondLst>
                                        </p:cTn>
                                        <p:tgtEl>
                                          <p:spTgt spid="10857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8" fill="hold" grpId="0" nodeType="clickEffect">
                                  <p:stCondLst>
                                    <p:cond delay="0"/>
                                  </p:stCondLst>
                                  <p:childTnLst>
                                    <p:set>
                                      <p:cBhvr>
                                        <p:cTn id="92" dur="1" fill="hold">
                                          <p:stCondLst>
                                            <p:cond delay="0"/>
                                          </p:stCondLst>
                                        </p:cTn>
                                        <p:tgtEl>
                                          <p:spTgt spid="108567"/>
                                        </p:tgtEl>
                                        <p:attrNameLst>
                                          <p:attrName>style.visibility</p:attrName>
                                        </p:attrNameLst>
                                      </p:cBhvr>
                                      <p:to>
                                        <p:strVal val="visible"/>
                                      </p:to>
                                    </p:set>
                                    <p:anim calcmode="lin" valueType="num">
                                      <p:cBhvr additive="base">
                                        <p:cTn id="93" dur="500" fill="hold"/>
                                        <p:tgtEl>
                                          <p:spTgt spid="108567"/>
                                        </p:tgtEl>
                                        <p:attrNameLst>
                                          <p:attrName>ppt_x</p:attrName>
                                        </p:attrNameLst>
                                      </p:cBhvr>
                                      <p:tavLst>
                                        <p:tav tm="0">
                                          <p:val>
                                            <p:strVal val="0-#ppt_w/2"/>
                                          </p:val>
                                        </p:tav>
                                        <p:tav tm="100000">
                                          <p:val>
                                            <p:strVal val="#ppt_x"/>
                                          </p:val>
                                        </p:tav>
                                      </p:tavLst>
                                    </p:anim>
                                    <p:anim calcmode="lin" valueType="num">
                                      <p:cBhvr additive="base">
                                        <p:cTn id="94" dur="500" fill="hold"/>
                                        <p:tgtEl>
                                          <p:spTgt spid="108567"/>
                                        </p:tgtEl>
                                        <p:attrNameLst>
                                          <p:attrName>ppt_y</p:attrName>
                                        </p:attrNameLst>
                                      </p:cBhvr>
                                      <p:tavLst>
                                        <p:tav tm="0">
                                          <p:val>
                                            <p:strVal val="#ppt_y"/>
                                          </p:val>
                                        </p:tav>
                                        <p:tav tm="100000">
                                          <p:val>
                                            <p:strVal val="#ppt_y"/>
                                          </p:val>
                                        </p:tav>
                                      </p:tavLst>
                                    </p:anim>
                                  </p:childTnLst>
                                </p:cTn>
                              </p:par>
                            </p:childTnLst>
                          </p:cTn>
                        </p:par>
                        <p:par>
                          <p:cTn id="95" fill="hold">
                            <p:stCondLst>
                              <p:cond delay="500"/>
                            </p:stCondLst>
                            <p:childTnLst>
                              <p:par>
                                <p:cTn id="96" presetID="2" presetClass="entr" presetSubtype="8" fill="hold" grpId="0" nodeType="afterEffect">
                                  <p:stCondLst>
                                    <p:cond delay="0"/>
                                  </p:stCondLst>
                                  <p:childTnLst>
                                    <p:set>
                                      <p:cBhvr>
                                        <p:cTn id="97" dur="1" fill="hold">
                                          <p:stCondLst>
                                            <p:cond delay="0"/>
                                          </p:stCondLst>
                                        </p:cTn>
                                        <p:tgtEl>
                                          <p:spTgt spid="108568"/>
                                        </p:tgtEl>
                                        <p:attrNameLst>
                                          <p:attrName>style.visibility</p:attrName>
                                        </p:attrNameLst>
                                      </p:cBhvr>
                                      <p:to>
                                        <p:strVal val="visible"/>
                                      </p:to>
                                    </p:set>
                                    <p:anim calcmode="lin" valueType="num">
                                      <p:cBhvr additive="base">
                                        <p:cTn id="98" dur="500" fill="hold"/>
                                        <p:tgtEl>
                                          <p:spTgt spid="108568"/>
                                        </p:tgtEl>
                                        <p:attrNameLst>
                                          <p:attrName>ppt_x</p:attrName>
                                        </p:attrNameLst>
                                      </p:cBhvr>
                                      <p:tavLst>
                                        <p:tav tm="0">
                                          <p:val>
                                            <p:strVal val="0-#ppt_w/2"/>
                                          </p:val>
                                        </p:tav>
                                        <p:tav tm="100000">
                                          <p:val>
                                            <p:strVal val="#ppt_x"/>
                                          </p:val>
                                        </p:tav>
                                      </p:tavLst>
                                    </p:anim>
                                    <p:anim calcmode="lin" valueType="num">
                                      <p:cBhvr additive="base">
                                        <p:cTn id="99" dur="500" fill="hold"/>
                                        <p:tgtEl>
                                          <p:spTgt spid="108568"/>
                                        </p:tgtEl>
                                        <p:attrNameLst>
                                          <p:attrName>ppt_y</p:attrName>
                                        </p:attrNameLst>
                                      </p:cBhvr>
                                      <p:tavLst>
                                        <p:tav tm="0">
                                          <p:val>
                                            <p:strVal val="#ppt_y"/>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7" presetClass="entr" presetSubtype="8" fill="hold" nodeType="clickEffect">
                                  <p:stCondLst>
                                    <p:cond delay="0"/>
                                  </p:stCondLst>
                                  <p:childTnLst>
                                    <p:set>
                                      <p:cBhvr>
                                        <p:cTn id="103" dur="1" fill="hold">
                                          <p:stCondLst>
                                            <p:cond delay="0"/>
                                          </p:stCondLst>
                                        </p:cTn>
                                        <p:tgtEl>
                                          <p:spTgt spid="108572"/>
                                        </p:tgtEl>
                                        <p:attrNameLst>
                                          <p:attrName>style.visibility</p:attrName>
                                        </p:attrNameLst>
                                      </p:cBhvr>
                                      <p:to>
                                        <p:strVal val="visible"/>
                                      </p:to>
                                    </p:set>
                                    <p:anim calcmode="lin" valueType="num">
                                      <p:cBhvr>
                                        <p:cTn id="104" dur="500" fill="hold"/>
                                        <p:tgtEl>
                                          <p:spTgt spid="108572"/>
                                        </p:tgtEl>
                                        <p:attrNameLst>
                                          <p:attrName>ppt_x</p:attrName>
                                        </p:attrNameLst>
                                      </p:cBhvr>
                                      <p:tavLst>
                                        <p:tav tm="0">
                                          <p:val>
                                            <p:strVal val="#ppt_x-#ppt_w/2"/>
                                          </p:val>
                                        </p:tav>
                                        <p:tav tm="100000">
                                          <p:val>
                                            <p:strVal val="#ppt_x"/>
                                          </p:val>
                                        </p:tav>
                                      </p:tavLst>
                                    </p:anim>
                                    <p:anim calcmode="lin" valueType="num">
                                      <p:cBhvr>
                                        <p:cTn id="105" dur="500" fill="hold"/>
                                        <p:tgtEl>
                                          <p:spTgt spid="108572"/>
                                        </p:tgtEl>
                                        <p:attrNameLst>
                                          <p:attrName>ppt_y</p:attrName>
                                        </p:attrNameLst>
                                      </p:cBhvr>
                                      <p:tavLst>
                                        <p:tav tm="0">
                                          <p:val>
                                            <p:strVal val="#ppt_y"/>
                                          </p:val>
                                        </p:tav>
                                        <p:tav tm="100000">
                                          <p:val>
                                            <p:strVal val="#ppt_y"/>
                                          </p:val>
                                        </p:tav>
                                      </p:tavLst>
                                    </p:anim>
                                    <p:anim calcmode="lin" valueType="num">
                                      <p:cBhvr>
                                        <p:cTn id="106" dur="500" fill="hold"/>
                                        <p:tgtEl>
                                          <p:spTgt spid="108572"/>
                                        </p:tgtEl>
                                        <p:attrNameLst>
                                          <p:attrName>ppt_w</p:attrName>
                                        </p:attrNameLst>
                                      </p:cBhvr>
                                      <p:tavLst>
                                        <p:tav tm="0">
                                          <p:val>
                                            <p:fltVal val="0.000000"/>
                                          </p:val>
                                        </p:tav>
                                        <p:tav tm="100000">
                                          <p:val>
                                            <p:strVal val="#ppt_w"/>
                                          </p:val>
                                        </p:tav>
                                      </p:tavLst>
                                    </p:anim>
                                    <p:anim calcmode="lin" valueType="num">
                                      <p:cBhvr>
                                        <p:cTn id="107" dur="500" fill="hold"/>
                                        <p:tgtEl>
                                          <p:spTgt spid="108572"/>
                                        </p:tgtEl>
                                        <p:attrNameLst>
                                          <p:attrName>ppt_h</p:attrName>
                                        </p:attrNameLst>
                                      </p:cBhvr>
                                      <p:tavLst>
                                        <p:tav tm="0">
                                          <p:val>
                                            <p:strVal val="#ppt_h"/>
                                          </p:val>
                                        </p:tav>
                                        <p:tav tm="100000">
                                          <p:val>
                                            <p:strVal val="#ppt_h"/>
                                          </p:val>
                                        </p:tav>
                                      </p:tavLst>
                                    </p:anim>
                                  </p:childTnLst>
                                </p:cTn>
                              </p:par>
                            </p:childTnLst>
                          </p:cTn>
                        </p:par>
                      </p:childTnLst>
                    </p:cTn>
                  </p:par>
                  <p:par>
                    <p:cTn id="108" fill="hold">
                      <p:stCondLst>
                        <p:cond delay="indefinite"/>
                      </p:stCondLst>
                      <p:childTnLst>
                        <p:par>
                          <p:cTn id="109" fill="hold">
                            <p:stCondLst>
                              <p:cond delay="0"/>
                            </p:stCondLst>
                            <p:childTnLst>
                              <p:par>
                                <p:cTn id="110" presetID="17" presetClass="entr" presetSubtype="8" fill="hold" nodeType="clickEffect">
                                  <p:stCondLst>
                                    <p:cond delay="0"/>
                                  </p:stCondLst>
                                  <p:childTnLst>
                                    <p:set>
                                      <p:cBhvr>
                                        <p:cTn id="111" dur="1" fill="hold">
                                          <p:stCondLst>
                                            <p:cond delay="0"/>
                                          </p:stCondLst>
                                        </p:cTn>
                                        <p:tgtEl>
                                          <p:spTgt spid="108573"/>
                                        </p:tgtEl>
                                        <p:attrNameLst>
                                          <p:attrName>style.visibility</p:attrName>
                                        </p:attrNameLst>
                                      </p:cBhvr>
                                      <p:to>
                                        <p:strVal val="visible"/>
                                      </p:to>
                                    </p:set>
                                    <p:anim calcmode="lin" valueType="num">
                                      <p:cBhvr>
                                        <p:cTn id="112" dur="500" fill="hold"/>
                                        <p:tgtEl>
                                          <p:spTgt spid="108573"/>
                                        </p:tgtEl>
                                        <p:attrNameLst>
                                          <p:attrName>ppt_x</p:attrName>
                                        </p:attrNameLst>
                                      </p:cBhvr>
                                      <p:tavLst>
                                        <p:tav tm="0">
                                          <p:val>
                                            <p:strVal val="#ppt_x-#ppt_w/2"/>
                                          </p:val>
                                        </p:tav>
                                        <p:tav tm="100000">
                                          <p:val>
                                            <p:strVal val="#ppt_x"/>
                                          </p:val>
                                        </p:tav>
                                      </p:tavLst>
                                    </p:anim>
                                    <p:anim calcmode="lin" valueType="num">
                                      <p:cBhvr>
                                        <p:cTn id="113" dur="500" fill="hold"/>
                                        <p:tgtEl>
                                          <p:spTgt spid="108573"/>
                                        </p:tgtEl>
                                        <p:attrNameLst>
                                          <p:attrName>ppt_y</p:attrName>
                                        </p:attrNameLst>
                                      </p:cBhvr>
                                      <p:tavLst>
                                        <p:tav tm="0">
                                          <p:val>
                                            <p:strVal val="#ppt_y"/>
                                          </p:val>
                                        </p:tav>
                                        <p:tav tm="100000">
                                          <p:val>
                                            <p:strVal val="#ppt_y"/>
                                          </p:val>
                                        </p:tav>
                                      </p:tavLst>
                                    </p:anim>
                                    <p:anim calcmode="lin" valueType="num">
                                      <p:cBhvr>
                                        <p:cTn id="114" dur="500" fill="hold"/>
                                        <p:tgtEl>
                                          <p:spTgt spid="108573"/>
                                        </p:tgtEl>
                                        <p:attrNameLst>
                                          <p:attrName>ppt_w</p:attrName>
                                        </p:attrNameLst>
                                      </p:cBhvr>
                                      <p:tavLst>
                                        <p:tav tm="0">
                                          <p:val>
                                            <p:fltVal val="0.000000"/>
                                          </p:val>
                                        </p:tav>
                                        <p:tav tm="100000">
                                          <p:val>
                                            <p:strVal val="#ppt_w"/>
                                          </p:val>
                                        </p:tav>
                                      </p:tavLst>
                                    </p:anim>
                                    <p:anim calcmode="lin" valueType="num">
                                      <p:cBhvr>
                                        <p:cTn id="115" dur="500" fill="hold"/>
                                        <p:tgtEl>
                                          <p:spTgt spid="108573"/>
                                        </p:tgtEl>
                                        <p:attrNameLst>
                                          <p:attrName>ppt_h</p:attrName>
                                        </p:attrNameLst>
                                      </p:cBhvr>
                                      <p:tavLst>
                                        <p:tav tm="0">
                                          <p:val>
                                            <p:strVal val="#ppt_h"/>
                                          </p:val>
                                        </p:tav>
                                        <p:tav tm="100000">
                                          <p:val>
                                            <p:strVal val="#ppt_h"/>
                                          </p:val>
                                        </p:tav>
                                      </p:tavLst>
                                    </p:anim>
                                  </p:childTnLst>
                                </p:cTn>
                              </p:par>
                            </p:childTnLst>
                          </p:cTn>
                        </p:par>
                        <p:par>
                          <p:cTn id="116" fill="hold">
                            <p:stCondLst>
                              <p:cond delay="500"/>
                            </p:stCondLst>
                            <p:childTnLst>
                              <p:par>
                                <p:cTn id="117" presetID="2" presetClass="entr" presetSubtype="8" fill="hold" grpId="0" nodeType="afterEffect">
                                  <p:stCondLst>
                                    <p:cond delay="0"/>
                                  </p:stCondLst>
                                  <p:childTnLst>
                                    <p:set>
                                      <p:cBhvr>
                                        <p:cTn id="118" dur="1" fill="hold">
                                          <p:stCondLst>
                                            <p:cond delay="0"/>
                                          </p:stCondLst>
                                        </p:cTn>
                                        <p:tgtEl>
                                          <p:spTgt spid="108571"/>
                                        </p:tgtEl>
                                        <p:attrNameLst>
                                          <p:attrName>style.visibility</p:attrName>
                                        </p:attrNameLst>
                                      </p:cBhvr>
                                      <p:to>
                                        <p:strVal val="visible"/>
                                      </p:to>
                                    </p:set>
                                    <p:anim calcmode="lin" valueType="num">
                                      <p:cBhvr additive="base">
                                        <p:cTn id="119" dur="500" fill="hold"/>
                                        <p:tgtEl>
                                          <p:spTgt spid="108571"/>
                                        </p:tgtEl>
                                        <p:attrNameLst>
                                          <p:attrName>ppt_x</p:attrName>
                                        </p:attrNameLst>
                                      </p:cBhvr>
                                      <p:tavLst>
                                        <p:tav tm="0">
                                          <p:val>
                                            <p:strVal val="0-#ppt_w/2"/>
                                          </p:val>
                                        </p:tav>
                                        <p:tav tm="100000">
                                          <p:val>
                                            <p:strVal val="#ppt_x"/>
                                          </p:val>
                                        </p:tav>
                                      </p:tavLst>
                                    </p:anim>
                                    <p:anim calcmode="lin" valueType="num">
                                      <p:cBhvr additive="base">
                                        <p:cTn id="120" dur="500" fill="hold"/>
                                        <p:tgtEl>
                                          <p:spTgt spid="1085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animBg="1"/>
      <p:bldP spid="108548" grpId="0" animBg="1"/>
      <p:bldP spid="108549" grpId="0" animBg="1"/>
      <p:bldP spid="108550" grpId="0" animBg="1"/>
      <p:bldP spid="108551" grpId="0" animBg="1"/>
      <p:bldP spid="108552" grpId="0" animBg="1"/>
      <p:bldP spid="108553" grpId="0" animBg="1"/>
      <p:bldP spid="108554" grpId="0" animBg="1"/>
      <p:bldP spid="108559" grpId="0"/>
      <p:bldP spid="108565" grpId="0"/>
      <p:bldP spid="108567" grpId="0" animBg="1"/>
      <p:bldP spid="108568" grpId="0" animBg="1"/>
      <p:bldP spid="108569" grpId="0" animBg="1"/>
      <p:bldP spid="108570" grpId="0" animBg="1"/>
      <p:bldP spid="108571" grpId="0"/>
      <p:bldP spid="108574" grpId="0" animBg="1"/>
      <p:bldP spid="10857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Text Box 2"/>
          <p:cNvSpPr txBox="1"/>
          <p:nvPr/>
        </p:nvSpPr>
        <p:spPr>
          <a:xfrm>
            <a:off x="228600" y="288925"/>
            <a:ext cx="8778875" cy="60213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20000"/>
              </a:lnSpc>
              <a:spcBef>
                <a:spcPct val="0"/>
              </a:spcBef>
              <a:buNone/>
            </a:pPr>
            <a:r>
              <a:rPr lang="en-US" altLang="zh-CN" sz="2400" dirty="0"/>
              <a:t> </a:t>
            </a:r>
            <a:r>
              <a:rPr lang="en-US" altLang="zh-CN" sz="3600" b="1" dirty="0">
                <a:solidFill>
                  <a:srgbClr val="800000"/>
                </a:solidFill>
                <a:ea typeface="楷体_GB2312" pitchFamily="49" charset="-122"/>
              </a:rPr>
              <a:t>Status</a:t>
            </a:r>
            <a:r>
              <a:rPr lang="en-US" altLang="zh-CN" sz="3600" dirty="0">
                <a:solidFill>
                  <a:srgbClr val="800000"/>
                </a:solidFill>
                <a:ea typeface="楷体_GB2312" pitchFamily="49" charset="-122"/>
              </a:rPr>
              <a:t> InitQueue (LinkQueue </a:t>
            </a:r>
            <a:r>
              <a:rPr lang="en-US" altLang="zh-CN" sz="3600" b="1" dirty="0">
                <a:solidFill>
                  <a:srgbClr val="800000"/>
                </a:solidFill>
                <a:ea typeface="楷体_GB2312" pitchFamily="49" charset="-122"/>
              </a:rPr>
              <a:t>&amp;</a:t>
            </a:r>
            <a:r>
              <a:rPr lang="en-US" altLang="zh-CN" sz="3600" dirty="0">
                <a:solidFill>
                  <a:srgbClr val="800000"/>
                </a:solidFill>
                <a:ea typeface="楷体_GB2312" pitchFamily="49" charset="-122"/>
              </a:rPr>
              <a:t>Q) </a:t>
            </a:r>
            <a:r>
              <a:rPr lang="en-US" altLang="zh-CN" sz="3600" b="1" dirty="0">
                <a:solidFill>
                  <a:srgbClr val="800000"/>
                </a:solidFill>
                <a:ea typeface="楷体_GB2312" pitchFamily="49" charset="-122"/>
              </a:rPr>
              <a:t>{</a:t>
            </a:r>
            <a:endParaRPr lang="en-US" altLang="zh-CN" sz="3600" dirty="0">
              <a:solidFill>
                <a:srgbClr val="800000"/>
              </a:solidFill>
              <a:ea typeface="楷体_GB2312" pitchFamily="49" charset="-122"/>
            </a:endParaRPr>
          </a:p>
          <a:p>
            <a:pPr marL="0" lvl="0" indent="0">
              <a:lnSpc>
                <a:spcPct val="120000"/>
              </a:lnSpc>
              <a:spcBef>
                <a:spcPct val="0"/>
              </a:spcBef>
              <a:buNone/>
            </a:pPr>
            <a:r>
              <a:rPr lang="en-US" altLang="zh-CN" sz="3600" dirty="0">
                <a:solidFill>
                  <a:srgbClr val="800000"/>
                </a:solidFill>
                <a:ea typeface="楷体_GB2312" pitchFamily="49" charset="-122"/>
              </a:rPr>
              <a:t>   // </a:t>
            </a:r>
            <a:r>
              <a:rPr lang="zh-CN" altLang="en-US" sz="3600" dirty="0">
                <a:solidFill>
                  <a:srgbClr val="800000"/>
                </a:solidFill>
                <a:ea typeface="楷体_GB2312" pitchFamily="49" charset="-122"/>
              </a:rPr>
              <a:t>构造一个空队列</a:t>
            </a:r>
            <a:r>
              <a:rPr lang="en-US" altLang="zh-CN" sz="3600" dirty="0">
                <a:solidFill>
                  <a:srgbClr val="800000"/>
                </a:solidFill>
                <a:ea typeface="楷体_GB2312" pitchFamily="49" charset="-122"/>
              </a:rPr>
              <a:t>Q</a:t>
            </a:r>
            <a:endParaRPr lang="en-US" altLang="zh-CN" sz="3600" dirty="0">
              <a:solidFill>
                <a:srgbClr val="800000"/>
              </a:solidFill>
              <a:ea typeface="楷体_GB2312" pitchFamily="49" charset="-122"/>
            </a:endParaRPr>
          </a:p>
          <a:p>
            <a:pPr marL="0" lvl="0" indent="0">
              <a:lnSpc>
                <a:spcPct val="120000"/>
              </a:lnSpc>
              <a:spcBef>
                <a:spcPct val="0"/>
              </a:spcBef>
              <a:buNone/>
            </a:pPr>
            <a:r>
              <a:rPr lang="en-US" altLang="zh-CN" sz="3600" dirty="0">
                <a:solidFill>
                  <a:srgbClr val="800000"/>
                </a:solidFill>
                <a:ea typeface="楷体_GB2312" pitchFamily="49" charset="-122"/>
              </a:rPr>
              <a:t>   </a:t>
            </a:r>
            <a:r>
              <a:rPr lang="en-US" altLang="zh-CN" sz="3600" dirty="0">
                <a:solidFill>
                  <a:srgbClr val="FF5050"/>
                </a:solidFill>
                <a:ea typeface="楷体_GB2312" pitchFamily="49" charset="-122"/>
              </a:rPr>
              <a:t>Q.front = Q.rear =</a:t>
            </a:r>
            <a:endParaRPr lang="en-US" altLang="zh-CN" sz="3600" dirty="0">
              <a:solidFill>
                <a:srgbClr val="800000"/>
              </a:solidFill>
              <a:ea typeface="楷体_GB2312" pitchFamily="49" charset="-122"/>
            </a:endParaRPr>
          </a:p>
          <a:p>
            <a:pPr marL="0" lvl="0" indent="0">
              <a:lnSpc>
                <a:spcPct val="120000"/>
              </a:lnSpc>
              <a:spcBef>
                <a:spcPct val="0"/>
              </a:spcBef>
              <a:buNone/>
            </a:pPr>
            <a:r>
              <a:rPr lang="en-US" altLang="zh-CN" sz="3600" dirty="0">
                <a:solidFill>
                  <a:srgbClr val="800000"/>
                </a:solidFill>
                <a:ea typeface="楷体_GB2312" pitchFamily="49" charset="-122"/>
              </a:rPr>
              <a:t>               </a:t>
            </a:r>
            <a:r>
              <a:rPr lang="en-US" altLang="zh-CN" sz="3600" dirty="0">
                <a:solidFill>
                  <a:srgbClr val="FF5050"/>
                </a:solidFill>
                <a:ea typeface="楷体_GB2312" pitchFamily="49" charset="-122"/>
              </a:rPr>
              <a:t>(QueuePtr)</a:t>
            </a:r>
            <a:r>
              <a:rPr lang="en-US" altLang="zh-CN" sz="3600" b="1" dirty="0">
                <a:solidFill>
                  <a:srgbClr val="FF5050"/>
                </a:solidFill>
                <a:ea typeface="楷体_GB2312" pitchFamily="49" charset="-122"/>
              </a:rPr>
              <a:t>malloc</a:t>
            </a:r>
            <a:r>
              <a:rPr lang="en-US" altLang="zh-CN" sz="3600" dirty="0">
                <a:solidFill>
                  <a:srgbClr val="FF5050"/>
                </a:solidFill>
                <a:ea typeface="楷体_GB2312" pitchFamily="49" charset="-122"/>
              </a:rPr>
              <a:t>(</a:t>
            </a:r>
            <a:r>
              <a:rPr lang="en-US" altLang="zh-CN" sz="3600" b="1" dirty="0">
                <a:solidFill>
                  <a:srgbClr val="FF5050"/>
                </a:solidFill>
                <a:ea typeface="楷体_GB2312" pitchFamily="49" charset="-122"/>
              </a:rPr>
              <a:t>sizeof</a:t>
            </a:r>
            <a:r>
              <a:rPr lang="en-US" altLang="zh-CN" sz="3600" dirty="0">
                <a:solidFill>
                  <a:srgbClr val="FF5050"/>
                </a:solidFill>
                <a:ea typeface="楷体_GB2312" pitchFamily="49" charset="-122"/>
              </a:rPr>
              <a:t>(QNode));</a:t>
            </a:r>
            <a:endParaRPr lang="en-US" altLang="zh-CN" sz="3600" dirty="0">
              <a:solidFill>
                <a:srgbClr val="800000"/>
              </a:solidFill>
              <a:ea typeface="楷体_GB2312" pitchFamily="49" charset="-122"/>
            </a:endParaRPr>
          </a:p>
          <a:p>
            <a:pPr marL="0" lvl="0" indent="0">
              <a:lnSpc>
                <a:spcPct val="120000"/>
              </a:lnSpc>
              <a:spcBef>
                <a:spcPct val="0"/>
              </a:spcBef>
              <a:buNone/>
            </a:pPr>
            <a:r>
              <a:rPr lang="en-US" altLang="zh-CN" sz="3600" dirty="0">
                <a:solidFill>
                  <a:srgbClr val="800000"/>
                </a:solidFill>
                <a:ea typeface="楷体_GB2312" pitchFamily="49" charset="-122"/>
              </a:rPr>
              <a:t>   </a:t>
            </a:r>
            <a:r>
              <a:rPr lang="en-US" altLang="zh-CN" sz="3600" b="1" dirty="0">
                <a:solidFill>
                  <a:srgbClr val="800000"/>
                </a:solidFill>
                <a:ea typeface="楷体_GB2312" pitchFamily="49" charset="-122"/>
              </a:rPr>
              <a:t>if</a:t>
            </a:r>
            <a:r>
              <a:rPr lang="en-US" altLang="zh-CN" sz="3600" dirty="0">
                <a:solidFill>
                  <a:srgbClr val="800000"/>
                </a:solidFill>
                <a:ea typeface="楷体_GB2312" pitchFamily="49" charset="-122"/>
              </a:rPr>
              <a:t> (</a:t>
            </a:r>
            <a:r>
              <a:rPr lang="en-US" altLang="zh-CN" sz="3600" b="1" dirty="0">
                <a:solidFill>
                  <a:srgbClr val="800000"/>
                </a:solidFill>
                <a:ea typeface="楷体_GB2312" pitchFamily="49" charset="-122"/>
              </a:rPr>
              <a:t>!</a:t>
            </a:r>
            <a:r>
              <a:rPr lang="en-US" altLang="zh-CN" sz="3600" dirty="0">
                <a:solidFill>
                  <a:srgbClr val="800000"/>
                </a:solidFill>
                <a:ea typeface="楷体_GB2312" pitchFamily="49" charset="-122"/>
              </a:rPr>
              <a:t>Q.front) </a:t>
            </a:r>
            <a:r>
              <a:rPr lang="en-US" altLang="zh-CN" sz="3600" b="1" dirty="0">
                <a:solidFill>
                  <a:srgbClr val="800000"/>
                </a:solidFill>
                <a:ea typeface="楷体_GB2312" pitchFamily="49" charset="-122"/>
              </a:rPr>
              <a:t>exit </a:t>
            </a:r>
            <a:r>
              <a:rPr lang="en-US" altLang="zh-CN" sz="3600" dirty="0">
                <a:solidFill>
                  <a:srgbClr val="800000"/>
                </a:solidFill>
                <a:ea typeface="楷体_GB2312" pitchFamily="49" charset="-122"/>
              </a:rPr>
              <a:t>(OVERFLOW);                   </a:t>
            </a:r>
            <a:endParaRPr lang="en-US" altLang="zh-CN" sz="3600" dirty="0">
              <a:solidFill>
                <a:srgbClr val="800000"/>
              </a:solidFill>
              <a:ea typeface="楷体_GB2312" pitchFamily="49" charset="-122"/>
            </a:endParaRPr>
          </a:p>
          <a:p>
            <a:pPr marL="0" lvl="0" indent="0">
              <a:lnSpc>
                <a:spcPct val="120000"/>
              </a:lnSpc>
              <a:spcBef>
                <a:spcPct val="0"/>
              </a:spcBef>
              <a:buNone/>
            </a:pPr>
            <a:r>
              <a:rPr lang="en-US" altLang="zh-CN" sz="3600" dirty="0">
                <a:solidFill>
                  <a:srgbClr val="800000"/>
                </a:solidFill>
                <a:ea typeface="楷体_GB2312" pitchFamily="49" charset="-122"/>
              </a:rPr>
              <a:t>                                            //</a:t>
            </a:r>
            <a:r>
              <a:rPr lang="zh-CN" altLang="en-US" sz="3600" dirty="0">
                <a:solidFill>
                  <a:srgbClr val="800000"/>
                </a:solidFill>
                <a:ea typeface="楷体_GB2312" pitchFamily="49" charset="-122"/>
              </a:rPr>
              <a:t>存储分配失败</a:t>
            </a:r>
            <a:endParaRPr lang="zh-CN" altLang="en-US" sz="3600" dirty="0">
              <a:solidFill>
                <a:srgbClr val="800000"/>
              </a:solidFill>
              <a:ea typeface="楷体_GB2312" pitchFamily="49" charset="-122"/>
            </a:endParaRPr>
          </a:p>
          <a:p>
            <a:pPr marL="0" lvl="0" indent="0">
              <a:lnSpc>
                <a:spcPct val="120000"/>
              </a:lnSpc>
              <a:spcBef>
                <a:spcPct val="0"/>
              </a:spcBef>
              <a:buNone/>
            </a:pPr>
            <a:r>
              <a:rPr lang="zh-CN" altLang="en-US" sz="3600" dirty="0">
                <a:solidFill>
                  <a:srgbClr val="800000"/>
                </a:solidFill>
                <a:ea typeface="楷体_GB2312" pitchFamily="49" charset="-122"/>
              </a:rPr>
              <a:t>   </a:t>
            </a:r>
            <a:r>
              <a:rPr lang="en-US" altLang="zh-CN" sz="3600" dirty="0">
                <a:solidFill>
                  <a:srgbClr val="FF5050"/>
                </a:solidFill>
                <a:ea typeface="楷体_GB2312" pitchFamily="49" charset="-122"/>
              </a:rPr>
              <a:t>Q.front-&gt;next = </a:t>
            </a:r>
            <a:r>
              <a:rPr lang="en-US" altLang="zh-CN" sz="3600" b="1" dirty="0">
                <a:solidFill>
                  <a:srgbClr val="FF5050"/>
                </a:solidFill>
                <a:ea typeface="楷体_GB2312" pitchFamily="49" charset="-122"/>
              </a:rPr>
              <a:t>NULL</a:t>
            </a:r>
            <a:r>
              <a:rPr lang="en-US" altLang="zh-CN" sz="3600" dirty="0">
                <a:solidFill>
                  <a:srgbClr val="800000"/>
                </a:solidFill>
                <a:ea typeface="楷体_GB2312" pitchFamily="49" charset="-122"/>
              </a:rPr>
              <a:t>;</a:t>
            </a:r>
            <a:endParaRPr lang="en-US" altLang="zh-CN" sz="3600" dirty="0">
              <a:solidFill>
                <a:srgbClr val="800000"/>
              </a:solidFill>
              <a:ea typeface="楷体_GB2312" pitchFamily="49" charset="-122"/>
            </a:endParaRPr>
          </a:p>
          <a:p>
            <a:pPr marL="0" lvl="0" indent="0">
              <a:lnSpc>
                <a:spcPct val="120000"/>
              </a:lnSpc>
              <a:spcBef>
                <a:spcPct val="0"/>
              </a:spcBef>
              <a:buNone/>
            </a:pPr>
            <a:r>
              <a:rPr lang="en-US" altLang="zh-CN" sz="3600" dirty="0">
                <a:solidFill>
                  <a:srgbClr val="800000"/>
                </a:solidFill>
                <a:ea typeface="楷体_GB2312" pitchFamily="49" charset="-122"/>
              </a:rPr>
              <a:t>   </a:t>
            </a:r>
            <a:r>
              <a:rPr lang="en-US" altLang="zh-CN" sz="3600" b="1" dirty="0">
                <a:solidFill>
                  <a:srgbClr val="800000"/>
                </a:solidFill>
                <a:ea typeface="楷体_GB2312" pitchFamily="49" charset="-122"/>
              </a:rPr>
              <a:t>return</a:t>
            </a:r>
            <a:r>
              <a:rPr lang="en-US" altLang="zh-CN" sz="3600" dirty="0">
                <a:solidFill>
                  <a:srgbClr val="800000"/>
                </a:solidFill>
                <a:ea typeface="楷体_GB2312" pitchFamily="49" charset="-122"/>
              </a:rPr>
              <a:t> OK;</a:t>
            </a:r>
            <a:endParaRPr lang="en-US" altLang="zh-CN" sz="3600" dirty="0">
              <a:solidFill>
                <a:srgbClr val="800000"/>
              </a:solidFill>
              <a:ea typeface="楷体_GB2312" pitchFamily="49" charset="-122"/>
            </a:endParaRPr>
          </a:p>
          <a:p>
            <a:pPr marL="0" lvl="0" indent="0">
              <a:lnSpc>
                <a:spcPct val="120000"/>
              </a:lnSpc>
              <a:spcBef>
                <a:spcPct val="0"/>
              </a:spcBef>
              <a:buNone/>
            </a:pPr>
            <a:r>
              <a:rPr lang="en-US" altLang="zh-CN" sz="3600" b="1" dirty="0">
                <a:solidFill>
                  <a:srgbClr val="800000"/>
                </a:solidFill>
                <a:ea typeface="楷体_GB2312" pitchFamily="49" charset="-122"/>
              </a:rPr>
              <a:t>}</a:t>
            </a:r>
            <a:endParaRPr lang="en-US" altLang="zh-CN" sz="4000" dirty="0"/>
          </a:p>
        </p:txBody>
      </p:sp>
    </p:spTree>
  </p:cSld>
  <p:clrMapOvr>
    <a:masterClrMapping/>
  </p:clrMapOvr>
  <p:transition>
    <p:pull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2"/>
          <p:cNvSpPr>
            <a:spLocks noGrp="1"/>
          </p:cNvSpPr>
          <p:nvPr>
            <p:ph type="title"/>
          </p:nvPr>
        </p:nvSpPr>
        <p:spPr>
          <a:xfrm>
            <a:off x="611188" y="-152400"/>
            <a:ext cx="7772400" cy="1143000"/>
          </a:xfrm>
          <a:ln/>
        </p:spPr>
        <p:txBody>
          <a:bodyPr vert="horz" wrap="square" lIns="91440" tIns="45720" rIns="91440" bIns="45720" anchor="ctr"/>
          <a:p>
            <a:pPr eaLnBrk="1" hangingPunct="1"/>
            <a:r>
              <a:rPr lang="zh-CN" altLang="en-US" b="1" dirty="0"/>
              <a:t>链队列</a:t>
            </a:r>
            <a:r>
              <a:rPr lang="zh-CN" altLang="en-US" b="1" dirty="0">
                <a:solidFill>
                  <a:schemeClr val="tx1"/>
                </a:solidFill>
              </a:rPr>
              <a:t>示意图</a:t>
            </a:r>
            <a:endParaRPr lang="zh-CN" altLang="en-US" b="1" dirty="0">
              <a:solidFill>
                <a:schemeClr val="tx1"/>
              </a:solidFill>
            </a:endParaRPr>
          </a:p>
        </p:txBody>
      </p:sp>
      <p:grpSp>
        <p:nvGrpSpPr>
          <p:cNvPr id="78851" name="Group 3"/>
          <p:cNvGrpSpPr/>
          <p:nvPr/>
        </p:nvGrpSpPr>
        <p:grpSpPr>
          <a:xfrm>
            <a:off x="946150" y="1355725"/>
            <a:ext cx="2438400" cy="955675"/>
            <a:chOff x="1008" y="1462"/>
            <a:chExt cx="1536" cy="602"/>
          </a:xfrm>
        </p:grpSpPr>
        <p:grpSp>
          <p:nvGrpSpPr>
            <p:cNvPr id="78899" name="Group 4"/>
            <p:cNvGrpSpPr/>
            <p:nvPr/>
          </p:nvGrpSpPr>
          <p:grpSpPr>
            <a:xfrm>
              <a:off x="1008" y="1462"/>
              <a:ext cx="532" cy="602"/>
              <a:chOff x="1008" y="1462"/>
              <a:chExt cx="532" cy="602"/>
            </a:xfrm>
          </p:grpSpPr>
          <p:sp>
            <p:nvSpPr>
              <p:cNvPr id="78905" name="Rectangle 5"/>
              <p:cNvSpPr/>
              <p:nvPr/>
            </p:nvSpPr>
            <p:spPr>
              <a:xfrm>
                <a:off x="1018" y="1462"/>
                <a:ext cx="514" cy="602"/>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8906" name="Text Box 6"/>
              <p:cNvSpPr txBox="1"/>
              <p:nvPr/>
            </p:nvSpPr>
            <p:spPr>
              <a:xfrm>
                <a:off x="1008" y="1488"/>
                <a:ext cx="53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t>front</a:t>
                </a:r>
                <a:endParaRPr lang="en-US" altLang="zh-CN" sz="2400" b="1" dirty="0"/>
              </a:p>
            </p:txBody>
          </p:sp>
          <p:sp>
            <p:nvSpPr>
              <p:cNvPr id="78907" name="Text Box 7"/>
              <p:cNvSpPr txBox="1"/>
              <p:nvPr/>
            </p:nvSpPr>
            <p:spPr>
              <a:xfrm>
                <a:off x="1056" y="1728"/>
                <a:ext cx="46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t>rear</a:t>
                </a:r>
                <a:endParaRPr lang="en-US" altLang="zh-CN" sz="2400" b="1" dirty="0"/>
              </a:p>
            </p:txBody>
          </p:sp>
          <p:sp>
            <p:nvSpPr>
              <p:cNvPr id="78908" name="Line 8"/>
              <p:cNvSpPr/>
              <p:nvPr/>
            </p:nvSpPr>
            <p:spPr>
              <a:xfrm>
                <a:off x="1008" y="1776"/>
                <a:ext cx="528" cy="0"/>
              </a:xfrm>
              <a:prstGeom prst="line">
                <a:avLst/>
              </a:prstGeom>
              <a:ln w="9525" cap="flat" cmpd="sng">
                <a:solidFill>
                  <a:schemeClr val="tx1"/>
                </a:solidFill>
                <a:prstDash val="solid"/>
                <a:headEnd type="none" w="med" len="med"/>
                <a:tailEnd type="none" w="med" len="med"/>
              </a:ln>
            </p:spPr>
          </p:sp>
        </p:grpSp>
        <p:grpSp>
          <p:nvGrpSpPr>
            <p:cNvPr id="78900" name="Group 9"/>
            <p:cNvGrpSpPr/>
            <p:nvPr/>
          </p:nvGrpSpPr>
          <p:grpSpPr>
            <a:xfrm>
              <a:off x="1920" y="1536"/>
              <a:ext cx="624" cy="288"/>
              <a:chOff x="1920" y="1536"/>
              <a:chExt cx="624" cy="288"/>
            </a:xfrm>
          </p:grpSpPr>
          <p:sp>
            <p:nvSpPr>
              <p:cNvPr id="78903" name="Rectangle 10"/>
              <p:cNvSpPr/>
              <p:nvPr/>
            </p:nvSpPr>
            <p:spPr>
              <a:xfrm>
                <a:off x="1920" y="1536"/>
                <a:ext cx="624" cy="288"/>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8904" name="Rectangle 11"/>
              <p:cNvSpPr/>
              <p:nvPr/>
            </p:nvSpPr>
            <p:spPr>
              <a:xfrm>
                <a:off x="1920" y="1536"/>
                <a:ext cx="336" cy="288"/>
              </a:xfrm>
              <a:prstGeom prst="rect">
                <a:avLst/>
              </a:prstGeom>
              <a:solidFill>
                <a:srgbClr val="FFFF00"/>
              </a:solidFill>
              <a:ln w="9525" cap="flat" cmpd="sng">
                <a:solidFill>
                  <a:srgbClr val="FFFF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sp>
          <p:nvSpPr>
            <p:cNvPr id="78901" name="Line 12"/>
            <p:cNvSpPr/>
            <p:nvPr/>
          </p:nvSpPr>
          <p:spPr>
            <a:xfrm>
              <a:off x="1488" y="1632"/>
              <a:ext cx="432" cy="0"/>
            </a:xfrm>
            <a:prstGeom prst="line">
              <a:avLst/>
            </a:prstGeom>
            <a:ln w="9525" cap="flat" cmpd="sng">
              <a:solidFill>
                <a:schemeClr val="tx1"/>
              </a:solidFill>
              <a:prstDash val="solid"/>
              <a:headEnd type="none" w="med" len="med"/>
              <a:tailEnd type="triangle" w="med" len="med"/>
            </a:ln>
          </p:spPr>
        </p:sp>
        <p:sp>
          <p:nvSpPr>
            <p:cNvPr id="78902" name="Line 13"/>
            <p:cNvSpPr/>
            <p:nvPr/>
          </p:nvSpPr>
          <p:spPr>
            <a:xfrm flipV="1">
              <a:off x="1488" y="1776"/>
              <a:ext cx="432" cy="144"/>
            </a:xfrm>
            <a:prstGeom prst="line">
              <a:avLst/>
            </a:prstGeom>
            <a:ln w="9525" cap="flat" cmpd="sng">
              <a:solidFill>
                <a:schemeClr val="tx1"/>
              </a:solidFill>
              <a:prstDash val="solid"/>
              <a:headEnd type="none" w="med" len="med"/>
              <a:tailEnd type="triangle" w="med" len="med"/>
            </a:ln>
          </p:spPr>
        </p:sp>
      </p:grpSp>
      <p:grpSp>
        <p:nvGrpSpPr>
          <p:cNvPr id="5" name="Group 76"/>
          <p:cNvGrpSpPr/>
          <p:nvPr/>
        </p:nvGrpSpPr>
        <p:grpSpPr>
          <a:xfrm>
            <a:off x="5334000" y="3032125"/>
            <a:ext cx="946150" cy="477838"/>
            <a:chOff x="3628" y="2037"/>
            <a:chExt cx="596" cy="301"/>
          </a:xfrm>
        </p:grpSpPr>
        <p:sp>
          <p:nvSpPr>
            <p:cNvPr id="78895" name="Rectangle 41"/>
            <p:cNvSpPr/>
            <p:nvPr/>
          </p:nvSpPr>
          <p:spPr>
            <a:xfrm>
              <a:off x="3648" y="2037"/>
              <a:ext cx="576" cy="288"/>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8896" name="Line 42"/>
            <p:cNvSpPr/>
            <p:nvPr/>
          </p:nvSpPr>
          <p:spPr>
            <a:xfrm>
              <a:off x="3936" y="2037"/>
              <a:ext cx="1" cy="288"/>
            </a:xfrm>
            <a:prstGeom prst="line">
              <a:avLst/>
            </a:prstGeom>
            <a:ln w="9525" cap="flat" cmpd="sng">
              <a:solidFill>
                <a:schemeClr val="tx1"/>
              </a:solidFill>
              <a:prstDash val="solid"/>
              <a:headEnd type="none" w="med" len="med"/>
              <a:tailEnd type="none" w="med" len="med"/>
            </a:ln>
          </p:spPr>
        </p:sp>
        <p:sp>
          <p:nvSpPr>
            <p:cNvPr id="78897" name="Text Box 43"/>
            <p:cNvSpPr txBox="1"/>
            <p:nvPr/>
          </p:nvSpPr>
          <p:spPr>
            <a:xfrm>
              <a:off x="3628" y="2050"/>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t>B</a:t>
              </a:r>
              <a:endParaRPr lang="en-US" altLang="zh-CN" sz="2400" b="1" dirty="0"/>
            </a:p>
          </p:txBody>
        </p:sp>
        <p:sp>
          <p:nvSpPr>
            <p:cNvPr id="78898" name="Line 44"/>
            <p:cNvSpPr/>
            <p:nvPr/>
          </p:nvSpPr>
          <p:spPr>
            <a:xfrm flipH="1">
              <a:off x="3916" y="2037"/>
              <a:ext cx="288" cy="288"/>
            </a:xfrm>
            <a:prstGeom prst="line">
              <a:avLst/>
            </a:prstGeom>
            <a:ln w="9525" cap="flat" cmpd="sng">
              <a:solidFill>
                <a:schemeClr val="tx1"/>
              </a:solidFill>
              <a:prstDash val="solid"/>
              <a:headEnd type="none" w="med" len="med"/>
              <a:tailEnd type="none" w="med" len="med"/>
            </a:ln>
          </p:spPr>
        </p:sp>
      </p:grpSp>
      <p:cxnSp>
        <p:nvCxnSpPr>
          <p:cNvPr id="179245" name="AutoShape 45"/>
          <p:cNvCxnSpPr>
            <a:stCxn id="78891" idx="2"/>
            <a:endCxn id="78897" idx="2"/>
          </p:cNvCxnSpPr>
          <p:nvPr/>
        </p:nvCxnSpPr>
        <p:spPr>
          <a:xfrm rot="5400000" flipH="1" flipV="1">
            <a:off x="3232150" y="1616075"/>
            <a:ext cx="401638" cy="4189413"/>
          </a:xfrm>
          <a:prstGeom prst="bentConnector3">
            <a:avLst>
              <a:gd name="adj1" fmla="val -56917"/>
            </a:avLst>
          </a:prstGeom>
          <a:ln w="19050" cap="flat" cmpd="sng">
            <a:solidFill>
              <a:srgbClr val="FF0000"/>
            </a:solidFill>
            <a:prstDash val="solid"/>
            <a:miter/>
            <a:headEnd type="none" w="med" len="med"/>
            <a:tailEnd type="triangle" w="med" len="med"/>
          </a:ln>
        </p:spPr>
      </p:cxnSp>
      <p:grpSp>
        <p:nvGrpSpPr>
          <p:cNvPr id="78854" name="Group 79"/>
          <p:cNvGrpSpPr/>
          <p:nvPr/>
        </p:nvGrpSpPr>
        <p:grpSpPr>
          <a:xfrm>
            <a:off x="914400" y="2955925"/>
            <a:ext cx="3886200" cy="955675"/>
            <a:chOff x="844" y="1989"/>
            <a:chExt cx="2448" cy="602"/>
          </a:xfrm>
        </p:grpSpPr>
        <p:grpSp>
          <p:nvGrpSpPr>
            <p:cNvPr id="78882" name="Group 33"/>
            <p:cNvGrpSpPr/>
            <p:nvPr/>
          </p:nvGrpSpPr>
          <p:grpSpPr>
            <a:xfrm>
              <a:off x="844" y="1989"/>
              <a:ext cx="532" cy="602"/>
              <a:chOff x="1008" y="1462"/>
              <a:chExt cx="532" cy="602"/>
            </a:xfrm>
          </p:grpSpPr>
          <p:sp>
            <p:nvSpPr>
              <p:cNvPr id="78891" name="Rectangle 34"/>
              <p:cNvSpPr/>
              <p:nvPr/>
            </p:nvSpPr>
            <p:spPr>
              <a:xfrm>
                <a:off x="1018" y="1462"/>
                <a:ext cx="514" cy="602"/>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8892" name="Text Box 35"/>
              <p:cNvSpPr txBox="1"/>
              <p:nvPr/>
            </p:nvSpPr>
            <p:spPr>
              <a:xfrm>
                <a:off x="1008" y="1488"/>
                <a:ext cx="53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t>front</a:t>
                </a:r>
                <a:endParaRPr lang="en-US" altLang="zh-CN" sz="2400" b="1" dirty="0"/>
              </a:p>
            </p:txBody>
          </p:sp>
          <p:sp>
            <p:nvSpPr>
              <p:cNvPr id="78893" name="Text Box 36"/>
              <p:cNvSpPr txBox="1"/>
              <p:nvPr/>
            </p:nvSpPr>
            <p:spPr>
              <a:xfrm>
                <a:off x="1056" y="1728"/>
                <a:ext cx="46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t>rear</a:t>
                </a:r>
                <a:endParaRPr lang="en-US" altLang="zh-CN" sz="2400" b="1" dirty="0"/>
              </a:p>
            </p:txBody>
          </p:sp>
          <p:sp>
            <p:nvSpPr>
              <p:cNvPr id="78894" name="Line 37"/>
              <p:cNvSpPr/>
              <p:nvPr/>
            </p:nvSpPr>
            <p:spPr>
              <a:xfrm>
                <a:off x="1008" y="1776"/>
                <a:ext cx="528" cy="0"/>
              </a:xfrm>
              <a:prstGeom prst="line">
                <a:avLst/>
              </a:prstGeom>
              <a:ln w="9525" cap="flat" cmpd="sng">
                <a:solidFill>
                  <a:schemeClr val="tx1"/>
                </a:solidFill>
                <a:prstDash val="solid"/>
                <a:headEnd type="none" w="med" len="med"/>
                <a:tailEnd type="none" w="med" len="med"/>
              </a:ln>
            </p:spPr>
          </p:sp>
        </p:grpSp>
        <p:grpSp>
          <p:nvGrpSpPr>
            <p:cNvPr id="78883" name="Group 38"/>
            <p:cNvGrpSpPr/>
            <p:nvPr/>
          </p:nvGrpSpPr>
          <p:grpSpPr>
            <a:xfrm>
              <a:off x="1756" y="2037"/>
              <a:ext cx="624" cy="288"/>
              <a:chOff x="1920" y="1536"/>
              <a:chExt cx="624" cy="288"/>
            </a:xfrm>
          </p:grpSpPr>
          <p:sp>
            <p:nvSpPr>
              <p:cNvPr id="78889" name="Rectangle 39"/>
              <p:cNvSpPr/>
              <p:nvPr/>
            </p:nvSpPr>
            <p:spPr>
              <a:xfrm>
                <a:off x="1920" y="1536"/>
                <a:ext cx="624" cy="288"/>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8890" name="Rectangle 40"/>
              <p:cNvSpPr/>
              <p:nvPr/>
            </p:nvSpPr>
            <p:spPr>
              <a:xfrm>
                <a:off x="1920" y="1536"/>
                <a:ext cx="336" cy="288"/>
              </a:xfrm>
              <a:prstGeom prst="rect">
                <a:avLst/>
              </a:prstGeom>
              <a:solidFill>
                <a:srgbClr val="FFFF00"/>
              </a:solidFill>
              <a:ln w="9525" cap="flat" cmpd="sng">
                <a:solidFill>
                  <a:srgbClr val="FFFF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sp>
          <p:nvSpPr>
            <p:cNvPr id="78884" name="Line 46"/>
            <p:cNvSpPr/>
            <p:nvPr/>
          </p:nvSpPr>
          <p:spPr>
            <a:xfrm>
              <a:off x="1372" y="2133"/>
              <a:ext cx="384" cy="0"/>
            </a:xfrm>
            <a:prstGeom prst="line">
              <a:avLst/>
            </a:prstGeom>
            <a:ln w="9525" cap="flat" cmpd="sng">
              <a:solidFill>
                <a:schemeClr val="tx1"/>
              </a:solidFill>
              <a:prstDash val="solid"/>
              <a:headEnd type="none" w="med" len="med"/>
              <a:tailEnd type="triangle" w="med" len="med"/>
            </a:ln>
          </p:spPr>
        </p:sp>
        <p:sp>
          <p:nvSpPr>
            <p:cNvPr id="78885" name="Line 47"/>
            <p:cNvSpPr/>
            <p:nvPr/>
          </p:nvSpPr>
          <p:spPr>
            <a:xfrm>
              <a:off x="2284" y="2133"/>
              <a:ext cx="432" cy="0"/>
            </a:xfrm>
            <a:prstGeom prst="line">
              <a:avLst/>
            </a:prstGeom>
            <a:ln w="9525" cap="flat" cmpd="sng">
              <a:solidFill>
                <a:schemeClr val="tx1"/>
              </a:solidFill>
              <a:prstDash val="solid"/>
              <a:headEnd type="none" w="med" len="med"/>
              <a:tailEnd type="triangle" w="med" len="med"/>
            </a:ln>
          </p:spPr>
        </p:sp>
        <p:sp>
          <p:nvSpPr>
            <p:cNvPr id="78886" name="Rectangle 48"/>
            <p:cNvSpPr/>
            <p:nvPr/>
          </p:nvSpPr>
          <p:spPr>
            <a:xfrm>
              <a:off x="2716" y="2037"/>
              <a:ext cx="576" cy="288"/>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8887" name="Line 49"/>
            <p:cNvSpPr/>
            <p:nvPr/>
          </p:nvSpPr>
          <p:spPr>
            <a:xfrm>
              <a:off x="3004" y="2037"/>
              <a:ext cx="1" cy="288"/>
            </a:xfrm>
            <a:prstGeom prst="line">
              <a:avLst/>
            </a:prstGeom>
            <a:ln w="9525" cap="flat" cmpd="sng">
              <a:solidFill>
                <a:schemeClr val="tx1"/>
              </a:solidFill>
              <a:prstDash val="solid"/>
              <a:headEnd type="none" w="med" len="med"/>
              <a:tailEnd type="none" w="med" len="med"/>
            </a:ln>
          </p:spPr>
        </p:sp>
        <p:sp>
          <p:nvSpPr>
            <p:cNvPr id="78888" name="Text Box 50"/>
            <p:cNvSpPr txBox="1"/>
            <p:nvPr/>
          </p:nvSpPr>
          <p:spPr>
            <a:xfrm>
              <a:off x="2716" y="2050"/>
              <a:ext cx="255"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t>A</a:t>
              </a:r>
              <a:endParaRPr lang="en-US" altLang="zh-CN" sz="2400" b="1" dirty="0"/>
            </a:p>
          </p:txBody>
        </p:sp>
      </p:grpSp>
      <p:sp>
        <p:nvSpPr>
          <p:cNvPr id="179251" name="Line 51"/>
          <p:cNvSpPr/>
          <p:nvPr/>
        </p:nvSpPr>
        <p:spPr>
          <a:xfrm>
            <a:off x="4648200" y="3184525"/>
            <a:ext cx="685800" cy="0"/>
          </a:xfrm>
          <a:prstGeom prst="line">
            <a:avLst/>
          </a:prstGeom>
          <a:ln w="28575" cap="flat" cmpd="sng">
            <a:solidFill>
              <a:srgbClr val="FF0000"/>
            </a:solidFill>
            <a:prstDash val="solid"/>
            <a:headEnd type="none" w="med" len="med"/>
            <a:tailEnd type="triangle" w="med" len="med"/>
          </a:ln>
        </p:spPr>
      </p:sp>
      <p:grpSp>
        <p:nvGrpSpPr>
          <p:cNvPr id="78856" name="Group 53"/>
          <p:cNvGrpSpPr/>
          <p:nvPr/>
        </p:nvGrpSpPr>
        <p:grpSpPr>
          <a:xfrm>
            <a:off x="914400" y="4784725"/>
            <a:ext cx="844550" cy="955675"/>
            <a:chOff x="1008" y="1462"/>
            <a:chExt cx="532" cy="602"/>
          </a:xfrm>
        </p:grpSpPr>
        <p:sp>
          <p:nvSpPr>
            <p:cNvPr id="78878" name="Rectangle 54"/>
            <p:cNvSpPr/>
            <p:nvPr/>
          </p:nvSpPr>
          <p:spPr>
            <a:xfrm>
              <a:off x="1018" y="1462"/>
              <a:ext cx="514" cy="602"/>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8879" name="Text Box 55"/>
            <p:cNvSpPr txBox="1"/>
            <p:nvPr/>
          </p:nvSpPr>
          <p:spPr>
            <a:xfrm>
              <a:off x="1008" y="1488"/>
              <a:ext cx="53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t>front</a:t>
              </a:r>
              <a:endParaRPr lang="en-US" altLang="zh-CN" sz="2400" b="1" dirty="0"/>
            </a:p>
          </p:txBody>
        </p:sp>
        <p:sp>
          <p:nvSpPr>
            <p:cNvPr id="78880" name="Text Box 56"/>
            <p:cNvSpPr txBox="1"/>
            <p:nvPr/>
          </p:nvSpPr>
          <p:spPr>
            <a:xfrm>
              <a:off x="1056" y="1728"/>
              <a:ext cx="46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t>rear</a:t>
              </a:r>
              <a:endParaRPr lang="en-US" altLang="zh-CN" sz="2400" b="1" dirty="0"/>
            </a:p>
          </p:txBody>
        </p:sp>
        <p:sp>
          <p:nvSpPr>
            <p:cNvPr id="78881" name="Line 57"/>
            <p:cNvSpPr/>
            <p:nvPr/>
          </p:nvSpPr>
          <p:spPr>
            <a:xfrm>
              <a:off x="1008" y="1776"/>
              <a:ext cx="528" cy="0"/>
            </a:xfrm>
            <a:prstGeom prst="line">
              <a:avLst/>
            </a:prstGeom>
            <a:ln w="9525" cap="flat" cmpd="sng">
              <a:solidFill>
                <a:schemeClr val="tx1"/>
              </a:solidFill>
              <a:prstDash val="solid"/>
              <a:headEnd type="none" w="med" len="med"/>
              <a:tailEnd type="none" w="med" len="med"/>
            </a:ln>
          </p:spPr>
        </p:sp>
      </p:grpSp>
      <p:grpSp>
        <p:nvGrpSpPr>
          <p:cNvPr id="78857" name="Group 58"/>
          <p:cNvGrpSpPr/>
          <p:nvPr/>
        </p:nvGrpSpPr>
        <p:grpSpPr>
          <a:xfrm>
            <a:off x="2362200" y="4860925"/>
            <a:ext cx="990600" cy="457200"/>
            <a:chOff x="1920" y="1536"/>
            <a:chExt cx="624" cy="288"/>
          </a:xfrm>
        </p:grpSpPr>
        <p:sp>
          <p:nvSpPr>
            <p:cNvPr id="78876" name="Rectangle 59"/>
            <p:cNvSpPr/>
            <p:nvPr/>
          </p:nvSpPr>
          <p:spPr>
            <a:xfrm>
              <a:off x="1920" y="1536"/>
              <a:ext cx="624" cy="288"/>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8877" name="Rectangle 60"/>
            <p:cNvSpPr/>
            <p:nvPr/>
          </p:nvSpPr>
          <p:spPr>
            <a:xfrm>
              <a:off x="1920" y="1536"/>
              <a:ext cx="336" cy="288"/>
            </a:xfrm>
            <a:prstGeom prst="rect">
              <a:avLst/>
            </a:prstGeom>
            <a:solidFill>
              <a:srgbClr val="FFFF00"/>
            </a:solidFill>
            <a:ln w="9525" cap="flat" cmpd="sng">
              <a:solidFill>
                <a:srgbClr val="FFFF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sp>
        <p:nvSpPr>
          <p:cNvPr id="78858" name="Rectangle 61"/>
          <p:cNvSpPr/>
          <p:nvPr/>
        </p:nvSpPr>
        <p:spPr>
          <a:xfrm>
            <a:off x="5365750" y="4860925"/>
            <a:ext cx="914400" cy="4572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8859" name="Line 62"/>
          <p:cNvSpPr/>
          <p:nvPr/>
        </p:nvSpPr>
        <p:spPr>
          <a:xfrm>
            <a:off x="5822950" y="4860925"/>
            <a:ext cx="1588" cy="457200"/>
          </a:xfrm>
          <a:prstGeom prst="line">
            <a:avLst/>
          </a:prstGeom>
          <a:ln w="9525" cap="flat" cmpd="sng">
            <a:solidFill>
              <a:schemeClr val="tx1"/>
            </a:solidFill>
            <a:prstDash val="solid"/>
            <a:headEnd type="none" w="med" len="med"/>
            <a:tailEnd type="none" w="med" len="med"/>
          </a:ln>
        </p:spPr>
      </p:sp>
      <p:sp>
        <p:nvSpPr>
          <p:cNvPr id="78860" name="Text Box 63"/>
          <p:cNvSpPr txBox="1"/>
          <p:nvPr/>
        </p:nvSpPr>
        <p:spPr>
          <a:xfrm>
            <a:off x="5334000" y="4881563"/>
            <a:ext cx="3873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t>B</a:t>
            </a:r>
            <a:endParaRPr lang="en-US" altLang="zh-CN" sz="2400" b="1" dirty="0"/>
          </a:p>
        </p:txBody>
      </p:sp>
      <p:sp>
        <p:nvSpPr>
          <p:cNvPr id="78861" name="Line 64"/>
          <p:cNvSpPr/>
          <p:nvPr/>
        </p:nvSpPr>
        <p:spPr>
          <a:xfrm flipH="1">
            <a:off x="5791200" y="4860925"/>
            <a:ext cx="457200" cy="457200"/>
          </a:xfrm>
          <a:prstGeom prst="line">
            <a:avLst/>
          </a:prstGeom>
          <a:ln w="9525" cap="flat" cmpd="sng">
            <a:solidFill>
              <a:schemeClr val="tx1"/>
            </a:solidFill>
            <a:prstDash val="solid"/>
            <a:headEnd type="none" w="med" len="med"/>
            <a:tailEnd type="none" w="med" len="med"/>
          </a:ln>
        </p:spPr>
      </p:sp>
      <p:cxnSp>
        <p:nvCxnSpPr>
          <p:cNvPr id="78862" name="AutoShape 65"/>
          <p:cNvCxnSpPr>
            <a:stCxn id="78878" idx="2"/>
            <a:endCxn id="78860" idx="2"/>
          </p:cNvCxnSpPr>
          <p:nvPr/>
        </p:nvCxnSpPr>
        <p:spPr>
          <a:xfrm rot="5400000" flipH="1" flipV="1">
            <a:off x="3232150" y="3444875"/>
            <a:ext cx="401638" cy="4189413"/>
          </a:xfrm>
          <a:prstGeom prst="bentConnector3">
            <a:avLst>
              <a:gd name="adj1" fmla="val -56917"/>
            </a:avLst>
          </a:prstGeom>
          <a:ln w="9525" cap="flat" cmpd="sng">
            <a:solidFill>
              <a:schemeClr val="tx1"/>
            </a:solidFill>
            <a:prstDash val="solid"/>
            <a:miter/>
            <a:headEnd type="none" w="med" len="med"/>
            <a:tailEnd type="triangle" w="med" len="med"/>
          </a:ln>
        </p:spPr>
      </p:cxnSp>
      <p:sp>
        <p:nvSpPr>
          <p:cNvPr id="78863" name="Line 66"/>
          <p:cNvSpPr/>
          <p:nvPr/>
        </p:nvSpPr>
        <p:spPr>
          <a:xfrm>
            <a:off x="1752600" y="5013325"/>
            <a:ext cx="609600" cy="0"/>
          </a:xfrm>
          <a:prstGeom prst="line">
            <a:avLst/>
          </a:prstGeom>
          <a:ln w="9525" cap="flat" cmpd="sng">
            <a:solidFill>
              <a:schemeClr val="tx1"/>
            </a:solidFill>
            <a:prstDash val="solid"/>
            <a:headEnd type="none" w="med" len="med"/>
            <a:tailEnd type="triangle" w="med" len="med"/>
          </a:ln>
        </p:spPr>
      </p:sp>
      <p:sp>
        <p:nvSpPr>
          <p:cNvPr id="78864" name="Rectangle 67"/>
          <p:cNvSpPr/>
          <p:nvPr/>
        </p:nvSpPr>
        <p:spPr>
          <a:xfrm>
            <a:off x="3886200" y="4860925"/>
            <a:ext cx="914400" cy="4572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8865" name="Line 68"/>
          <p:cNvSpPr/>
          <p:nvPr/>
        </p:nvSpPr>
        <p:spPr>
          <a:xfrm>
            <a:off x="4343400" y="4860925"/>
            <a:ext cx="1588" cy="457200"/>
          </a:xfrm>
          <a:prstGeom prst="line">
            <a:avLst/>
          </a:prstGeom>
          <a:ln w="9525" cap="flat" cmpd="sng">
            <a:solidFill>
              <a:schemeClr val="tx1"/>
            </a:solidFill>
            <a:prstDash val="solid"/>
            <a:headEnd type="none" w="med" len="med"/>
            <a:tailEnd type="none" w="med" len="med"/>
          </a:ln>
        </p:spPr>
      </p:sp>
      <p:sp>
        <p:nvSpPr>
          <p:cNvPr id="78866" name="Text Box 69"/>
          <p:cNvSpPr txBox="1"/>
          <p:nvPr/>
        </p:nvSpPr>
        <p:spPr>
          <a:xfrm>
            <a:off x="3886200" y="4881563"/>
            <a:ext cx="40481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t>A</a:t>
            </a:r>
            <a:endParaRPr lang="en-US" altLang="zh-CN" sz="2400" b="1" dirty="0"/>
          </a:p>
        </p:txBody>
      </p:sp>
      <p:sp>
        <p:nvSpPr>
          <p:cNvPr id="78867" name="Line 70"/>
          <p:cNvSpPr/>
          <p:nvPr/>
        </p:nvSpPr>
        <p:spPr>
          <a:xfrm>
            <a:off x="4648200" y="5013325"/>
            <a:ext cx="685800" cy="0"/>
          </a:xfrm>
          <a:prstGeom prst="line">
            <a:avLst/>
          </a:prstGeom>
          <a:ln w="9525" cap="flat" cmpd="sng">
            <a:solidFill>
              <a:schemeClr val="tx1"/>
            </a:solidFill>
            <a:prstDash val="solid"/>
            <a:headEnd type="none" w="med" len="med"/>
            <a:tailEnd type="triangle" w="med" len="med"/>
          </a:ln>
        </p:spPr>
      </p:sp>
      <p:cxnSp>
        <p:nvCxnSpPr>
          <p:cNvPr id="179271" name="AutoShape 71"/>
          <p:cNvCxnSpPr>
            <a:stCxn id="78876" idx="3"/>
            <a:endCxn id="78860" idx="0"/>
          </p:cNvCxnSpPr>
          <p:nvPr/>
        </p:nvCxnSpPr>
        <p:spPr>
          <a:xfrm flipV="1">
            <a:off x="3352800" y="4881563"/>
            <a:ext cx="2174875" cy="207962"/>
          </a:xfrm>
          <a:prstGeom prst="curvedConnector4">
            <a:avLst>
              <a:gd name="adj1" fmla="val 45546"/>
              <a:gd name="adj2" fmla="val 209926"/>
            </a:avLst>
          </a:prstGeom>
          <a:ln w="19050" cap="flat" cmpd="sng">
            <a:solidFill>
              <a:srgbClr val="FF0000"/>
            </a:solidFill>
            <a:prstDash val="solid"/>
            <a:headEnd type="none" w="med" len="med"/>
            <a:tailEnd type="triangle" w="med" len="med"/>
          </a:ln>
        </p:spPr>
      </p:cxnSp>
      <p:sp>
        <p:nvSpPr>
          <p:cNvPr id="78869" name="Text Box 72"/>
          <p:cNvSpPr txBox="1"/>
          <p:nvPr/>
        </p:nvSpPr>
        <p:spPr>
          <a:xfrm>
            <a:off x="2378075" y="2055813"/>
            <a:ext cx="1246188"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i="1" dirty="0">
                <a:ea typeface="楷体_GB2312" pitchFamily="49" charset="-122"/>
              </a:rPr>
              <a:t>(a)</a:t>
            </a:r>
            <a:r>
              <a:rPr lang="zh-CN" altLang="en-US" sz="2000" b="1" i="1" dirty="0">
                <a:ea typeface="楷体_GB2312" pitchFamily="49" charset="-122"/>
              </a:rPr>
              <a:t>空队列</a:t>
            </a:r>
            <a:endParaRPr lang="zh-CN" altLang="en-US" sz="2400" b="1" dirty="0"/>
          </a:p>
        </p:txBody>
      </p:sp>
      <p:sp>
        <p:nvSpPr>
          <p:cNvPr id="78870" name="Text Box 73"/>
          <p:cNvSpPr txBox="1"/>
          <p:nvPr/>
        </p:nvSpPr>
        <p:spPr>
          <a:xfrm>
            <a:off x="4722813" y="2074863"/>
            <a:ext cx="2181225"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i="1" dirty="0">
                <a:ea typeface="楷体_GB2312" pitchFamily="49" charset="-122"/>
              </a:rPr>
              <a:t>(b)</a:t>
            </a:r>
            <a:r>
              <a:rPr lang="zh-CN" altLang="en-US" sz="2000" b="1" i="1" dirty="0">
                <a:ea typeface="楷体_GB2312" pitchFamily="49" charset="-122"/>
              </a:rPr>
              <a:t>元素“</a:t>
            </a:r>
            <a:r>
              <a:rPr lang="en-US" altLang="zh-CN" sz="2000" b="1" i="1" dirty="0">
                <a:ea typeface="楷体_GB2312" pitchFamily="49" charset="-122"/>
              </a:rPr>
              <a:t>A”</a:t>
            </a:r>
            <a:r>
              <a:rPr lang="zh-CN" altLang="en-US" sz="2000" b="1" i="1" dirty="0">
                <a:ea typeface="楷体_GB2312" pitchFamily="49" charset="-122"/>
              </a:rPr>
              <a:t>入队列</a:t>
            </a:r>
            <a:endParaRPr lang="zh-CN" altLang="en-US" sz="2400" b="1" dirty="0"/>
          </a:p>
        </p:txBody>
      </p:sp>
      <p:sp>
        <p:nvSpPr>
          <p:cNvPr id="179274" name="Text Box 74"/>
          <p:cNvSpPr txBox="1"/>
          <p:nvPr/>
        </p:nvSpPr>
        <p:spPr>
          <a:xfrm>
            <a:off x="5975350" y="3641725"/>
            <a:ext cx="2166938"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i="1" dirty="0">
                <a:ea typeface="楷体_GB2312" pitchFamily="49" charset="-122"/>
              </a:rPr>
              <a:t>(c)</a:t>
            </a:r>
            <a:r>
              <a:rPr lang="zh-CN" altLang="en-US" sz="2000" b="1" i="1" dirty="0">
                <a:ea typeface="楷体_GB2312" pitchFamily="49" charset="-122"/>
              </a:rPr>
              <a:t>元素“</a:t>
            </a:r>
            <a:r>
              <a:rPr lang="en-US" altLang="zh-CN" sz="2000" b="1" i="1" dirty="0">
                <a:ea typeface="楷体_GB2312" pitchFamily="49" charset="-122"/>
              </a:rPr>
              <a:t>B”</a:t>
            </a:r>
            <a:r>
              <a:rPr lang="zh-CN" altLang="en-US" sz="2000" b="1" i="1" dirty="0">
                <a:ea typeface="楷体_GB2312" pitchFamily="49" charset="-122"/>
              </a:rPr>
              <a:t>入队列</a:t>
            </a:r>
            <a:endParaRPr lang="zh-CN" altLang="en-US" sz="2400" b="1" dirty="0"/>
          </a:p>
        </p:txBody>
      </p:sp>
      <p:sp>
        <p:nvSpPr>
          <p:cNvPr id="179275" name="Text Box 75"/>
          <p:cNvSpPr txBox="1"/>
          <p:nvPr/>
        </p:nvSpPr>
        <p:spPr>
          <a:xfrm>
            <a:off x="2774950" y="5470525"/>
            <a:ext cx="2181225"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i="1" dirty="0">
                <a:ea typeface="楷体_GB2312" pitchFamily="49" charset="-122"/>
              </a:rPr>
              <a:t>(d)</a:t>
            </a:r>
            <a:r>
              <a:rPr lang="zh-CN" altLang="en-US" sz="2000" b="1" i="1" dirty="0">
                <a:ea typeface="楷体_GB2312" pitchFamily="49" charset="-122"/>
              </a:rPr>
              <a:t>元素“</a:t>
            </a:r>
            <a:r>
              <a:rPr lang="en-US" altLang="zh-CN" sz="2000" b="1" i="1" dirty="0">
                <a:ea typeface="楷体_GB2312" pitchFamily="49" charset="-122"/>
              </a:rPr>
              <a:t>A”</a:t>
            </a:r>
            <a:r>
              <a:rPr lang="zh-CN" altLang="en-US" sz="2000" b="1" i="1" dirty="0">
                <a:ea typeface="楷体_GB2312" pitchFamily="49" charset="-122"/>
              </a:rPr>
              <a:t>出队列</a:t>
            </a:r>
            <a:endParaRPr lang="zh-CN" altLang="en-US" sz="2400" b="1" dirty="0"/>
          </a:p>
        </p:txBody>
      </p:sp>
      <p:sp>
        <p:nvSpPr>
          <p:cNvPr id="179277" name="Line 77"/>
          <p:cNvSpPr/>
          <p:nvPr/>
        </p:nvSpPr>
        <p:spPr>
          <a:xfrm flipV="1">
            <a:off x="4362450" y="3155950"/>
            <a:ext cx="360363" cy="288925"/>
          </a:xfrm>
          <a:prstGeom prst="line">
            <a:avLst/>
          </a:prstGeom>
          <a:ln w="9525" cap="flat" cmpd="sng">
            <a:solidFill>
              <a:schemeClr val="tx1"/>
            </a:solidFill>
            <a:prstDash val="solid"/>
            <a:headEnd type="none" w="med" len="med"/>
            <a:tailEnd type="none" w="med" len="med"/>
          </a:ln>
        </p:spPr>
      </p:sp>
      <p:cxnSp>
        <p:nvCxnSpPr>
          <p:cNvPr id="78874" name="AutoShape 78"/>
          <p:cNvCxnSpPr>
            <a:endCxn id="78886" idx="2"/>
          </p:cNvCxnSpPr>
          <p:nvPr/>
        </p:nvCxnSpPr>
        <p:spPr>
          <a:xfrm flipV="1">
            <a:off x="1338263" y="3489325"/>
            <a:ext cx="3005137" cy="427038"/>
          </a:xfrm>
          <a:prstGeom prst="bentConnector2">
            <a:avLst/>
          </a:prstGeom>
          <a:ln w="28575" cap="flat" cmpd="sng">
            <a:solidFill>
              <a:schemeClr val="tx1"/>
            </a:solidFill>
            <a:prstDash val="solid"/>
            <a:miter/>
            <a:headEnd type="none" w="med" len="med"/>
            <a:tailEnd type="triangle" w="med" len="med"/>
          </a:ln>
        </p:spPr>
      </p:cxnSp>
      <p:sp>
        <p:nvSpPr>
          <p:cNvPr id="179280" name="Line 80"/>
          <p:cNvSpPr/>
          <p:nvPr/>
        </p:nvSpPr>
        <p:spPr>
          <a:xfrm>
            <a:off x="3354388" y="5099050"/>
            <a:ext cx="576262" cy="0"/>
          </a:xfrm>
          <a:prstGeom prst="line">
            <a:avLst/>
          </a:prstGeom>
          <a:ln w="9525" cap="flat" cmpd="sng">
            <a:solidFill>
              <a:schemeClr val="tx1"/>
            </a:solidFill>
            <a:prstDash val="solid"/>
            <a:headEnd type="none" w="med" len="med"/>
            <a:tailEnd type="triangle" w="med" len="med"/>
          </a:ln>
        </p:spPr>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9274"/>
                                        </p:tgtEl>
                                        <p:attrNameLst>
                                          <p:attrName>style.visibility</p:attrName>
                                        </p:attrNameLst>
                                      </p:cBhvr>
                                      <p:to>
                                        <p:strVal val="visible"/>
                                      </p:to>
                                    </p:set>
                                    <p:anim calcmode="lin" valueType="num">
                                      <p:cBhvr additive="base">
                                        <p:cTn id="7" dur="500" fill="hold"/>
                                        <p:tgtEl>
                                          <p:spTgt spid="179274"/>
                                        </p:tgtEl>
                                        <p:attrNameLst>
                                          <p:attrName>ppt_x</p:attrName>
                                        </p:attrNameLst>
                                      </p:cBhvr>
                                      <p:tavLst>
                                        <p:tav tm="0">
                                          <p:val>
                                            <p:strVal val="1+#ppt_w/2"/>
                                          </p:val>
                                        </p:tav>
                                        <p:tav tm="100000">
                                          <p:val>
                                            <p:strVal val="#ppt_x"/>
                                          </p:val>
                                        </p:tav>
                                      </p:tavLst>
                                    </p:anim>
                                    <p:anim calcmode="lin" valueType="num">
                                      <p:cBhvr additive="base">
                                        <p:cTn id="8" dur="500" fill="hold"/>
                                        <p:tgtEl>
                                          <p:spTgt spid="1792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1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179277"/>
                                        </p:tgtEl>
                                        <p:attrNameLst>
                                          <p:attrName>style.visibility</p:attrName>
                                        </p:attrNameLst>
                                      </p:cBhvr>
                                      <p:to>
                                        <p:strVal val="hidden"/>
                                      </p:to>
                                    </p:set>
                                  </p:childTnLst>
                                </p:cTn>
                              </p:par>
                            </p:childTnLst>
                          </p:cTn>
                        </p:par>
                        <p:par>
                          <p:cTn id="18" fill="hold">
                            <p:stCondLst>
                              <p:cond delay="0"/>
                            </p:stCondLst>
                            <p:childTnLst>
                              <p:par>
                                <p:cTn id="19" presetID="22" presetClass="entr" presetSubtype="8" fill="hold" nodeType="afterEffect">
                                  <p:stCondLst>
                                    <p:cond delay="0"/>
                                  </p:stCondLst>
                                  <p:childTnLst>
                                    <p:set>
                                      <p:cBhvr>
                                        <p:cTn id="20" dur="1" fill="hold">
                                          <p:stCondLst>
                                            <p:cond delay="0"/>
                                          </p:stCondLst>
                                        </p:cTn>
                                        <p:tgtEl>
                                          <p:spTgt spid="179251"/>
                                        </p:tgtEl>
                                        <p:attrNameLst>
                                          <p:attrName>style.visibility</p:attrName>
                                        </p:attrNameLst>
                                      </p:cBhvr>
                                      <p:to>
                                        <p:strVal val="visible"/>
                                      </p:to>
                                    </p:set>
                                    <p:animEffect transition="in" filter="wipe(left)">
                                      <p:cBhvr>
                                        <p:cTn id="21" dur="1000"/>
                                        <p:tgtEl>
                                          <p:spTgt spid="179251"/>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78874"/>
                                        </p:tgtEl>
                                        <p:attrNameLst>
                                          <p:attrName>style.visibility</p:attrName>
                                        </p:attrNameLst>
                                      </p:cBhvr>
                                      <p:to>
                                        <p:strVal val="hidden"/>
                                      </p:to>
                                    </p:set>
                                  </p:childTnLst>
                                </p:cTn>
                              </p:par>
                            </p:childTnLst>
                          </p:cTn>
                        </p:par>
                        <p:par>
                          <p:cTn id="26" fill="hold">
                            <p:stCondLst>
                              <p:cond delay="0"/>
                            </p:stCondLst>
                            <p:childTnLst>
                              <p:par>
                                <p:cTn id="27" presetID="22" presetClass="entr" presetSubtype="8" fill="hold" nodeType="afterEffect">
                                  <p:stCondLst>
                                    <p:cond delay="0"/>
                                  </p:stCondLst>
                                  <p:childTnLst>
                                    <p:set>
                                      <p:cBhvr>
                                        <p:cTn id="28" dur="1" fill="hold">
                                          <p:stCondLst>
                                            <p:cond delay="0"/>
                                          </p:stCondLst>
                                        </p:cTn>
                                        <p:tgtEl>
                                          <p:spTgt spid="179245"/>
                                        </p:tgtEl>
                                        <p:attrNameLst>
                                          <p:attrName>style.visibility</p:attrName>
                                        </p:attrNameLst>
                                      </p:cBhvr>
                                      <p:to>
                                        <p:strVal val="visible"/>
                                      </p:to>
                                    </p:set>
                                    <p:animEffect transition="in" filter="wipe(left)">
                                      <p:cBhvr>
                                        <p:cTn id="29" dur="1000"/>
                                        <p:tgtEl>
                                          <p:spTgt spid="179245"/>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8" fill="hold" grpId="0" nodeType="clickEffect">
                                  <p:stCondLst>
                                    <p:cond delay="0"/>
                                  </p:stCondLst>
                                  <p:childTnLst>
                                    <p:set>
                                      <p:cBhvr>
                                        <p:cTn id="33" dur="1" fill="hold">
                                          <p:stCondLst>
                                            <p:cond delay="0"/>
                                          </p:stCondLst>
                                        </p:cTn>
                                        <p:tgtEl>
                                          <p:spTgt spid="179275"/>
                                        </p:tgtEl>
                                        <p:attrNameLst>
                                          <p:attrName>style.visibility</p:attrName>
                                        </p:attrNameLst>
                                      </p:cBhvr>
                                      <p:to>
                                        <p:strVal val="visible"/>
                                      </p:to>
                                    </p:set>
                                    <p:animEffect transition="in" filter="slide(fromLeft)">
                                      <p:cBhvr>
                                        <p:cTn id="34" dur="500"/>
                                        <p:tgtEl>
                                          <p:spTgt spid="17927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79280"/>
                                        </p:tgtEl>
                                        <p:attrNameLst>
                                          <p:attrName>style.visibility</p:attrName>
                                        </p:attrNameLst>
                                      </p:cBhvr>
                                      <p:to>
                                        <p:strVal val="hidden"/>
                                      </p:to>
                                    </p:set>
                                  </p:childTnLst>
                                </p:cTn>
                              </p:par>
                            </p:childTnLst>
                          </p:cTn>
                        </p:par>
                        <p:par>
                          <p:cTn id="39" fill="hold">
                            <p:stCondLst>
                              <p:cond delay="0"/>
                            </p:stCondLst>
                            <p:childTnLst>
                              <p:par>
                                <p:cTn id="40" presetID="22" presetClass="entr" presetSubtype="8" fill="hold" nodeType="afterEffect">
                                  <p:stCondLst>
                                    <p:cond delay="0"/>
                                  </p:stCondLst>
                                  <p:childTnLst>
                                    <p:set>
                                      <p:cBhvr>
                                        <p:cTn id="41" dur="1" fill="hold">
                                          <p:stCondLst>
                                            <p:cond delay="0"/>
                                          </p:stCondLst>
                                        </p:cTn>
                                        <p:tgtEl>
                                          <p:spTgt spid="179271"/>
                                        </p:tgtEl>
                                        <p:attrNameLst>
                                          <p:attrName>style.visibility</p:attrName>
                                        </p:attrNameLst>
                                      </p:cBhvr>
                                      <p:to>
                                        <p:strVal val="visible"/>
                                      </p:to>
                                    </p:set>
                                    <p:animEffect transition="in" filter="wipe(left)">
                                      <p:cBhvr>
                                        <p:cTn id="42" dur="1000"/>
                                        <p:tgtEl>
                                          <p:spTgt spid="179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74" grpId="0"/>
      <p:bldP spid="17927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Text Box 2"/>
          <p:cNvSpPr txBox="1"/>
          <p:nvPr/>
        </p:nvSpPr>
        <p:spPr>
          <a:xfrm>
            <a:off x="152400" y="303213"/>
            <a:ext cx="8915400" cy="60213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20000"/>
              </a:lnSpc>
              <a:spcBef>
                <a:spcPct val="0"/>
              </a:spcBef>
              <a:buNone/>
            </a:pPr>
            <a:r>
              <a:rPr lang="en-US" altLang="zh-CN" sz="3600" dirty="0">
                <a:ea typeface="楷体_GB2312" pitchFamily="49" charset="-122"/>
              </a:rPr>
              <a:t> </a:t>
            </a:r>
            <a:r>
              <a:rPr lang="en-US" altLang="zh-CN" sz="3600" b="1" dirty="0">
                <a:solidFill>
                  <a:srgbClr val="800000"/>
                </a:solidFill>
                <a:ea typeface="楷体_GB2312" pitchFamily="49" charset="-122"/>
              </a:rPr>
              <a:t>Status</a:t>
            </a:r>
            <a:r>
              <a:rPr lang="en-US" altLang="zh-CN" sz="3600" dirty="0">
                <a:solidFill>
                  <a:srgbClr val="800000"/>
                </a:solidFill>
                <a:ea typeface="楷体_GB2312" pitchFamily="49" charset="-122"/>
              </a:rPr>
              <a:t> EnQueue (LinkQueue </a:t>
            </a:r>
            <a:r>
              <a:rPr lang="en-US" altLang="zh-CN" sz="3600" b="1" dirty="0">
                <a:solidFill>
                  <a:srgbClr val="800000"/>
                </a:solidFill>
                <a:ea typeface="楷体_GB2312" pitchFamily="49" charset="-122"/>
              </a:rPr>
              <a:t>&amp;</a:t>
            </a:r>
            <a:r>
              <a:rPr lang="en-US" altLang="zh-CN" sz="3600" dirty="0">
                <a:solidFill>
                  <a:srgbClr val="800000"/>
                </a:solidFill>
                <a:ea typeface="楷体_GB2312" pitchFamily="49" charset="-122"/>
              </a:rPr>
              <a:t>Q, </a:t>
            </a:r>
            <a:endParaRPr lang="en-US" altLang="zh-CN" sz="3600" dirty="0">
              <a:solidFill>
                <a:srgbClr val="800000"/>
              </a:solidFill>
              <a:ea typeface="楷体_GB2312" pitchFamily="49" charset="-122"/>
            </a:endParaRPr>
          </a:p>
          <a:p>
            <a:pPr marL="0" lvl="0" indent="0">
              <a:lnSpc>
                <a:spcPct val="120000"/>
              </a:lnSpc>
              <a:spcBef>
                <a:spcPct val="0"/>
              </a:spcBef>
              <a:buNone/>
            </a:pPr>
            <a:r>
              <a:rPr lang="en-US" altLang="zh-CN" sz="3600" dirty="0">
                <a:solidFill>
                  <a:srgbClr val="800000"/>
                </a:solidFill>
                <a:ea typeface="楷体_GB2312" pitchFamily="49" charset="-122"/>
              </a:rPr>
              <a:t>                                             QElemType e) </a:t>
            </a:r>
            <a:r>
              <a:rPr lang="en-US" altLang="zh-CN" sz="3600" b="1" dirty="0">
                <a:solidFill>
                  <a:srgbClr val="800000"/>
                </a:solidFill>
                <a:ea typeface="楷体_GB2312" pitchFamily="49" charset="-122"/>
              </a:rPr>
              <a:t>{</a:t>
            </a:r>
            <a:endParaRPr lang="en-US" altLang="zh-CN" sz="3600" dirty="0">
              <a:solidFill>
                <a:srgbClr val="800000"/>
              </a:solidFill>
              <a:ea typeface="楷体_GB2312" pitchFamily="49" charset="-122"/>
            </a:endParaRPr>
          </a:p>
          <a:p>
            <a:pPr marL="0" lvl="0" indent="0">
              <a:lnSpc>
                <a:spcPct val="120000"/>
              </a:lnSpc>
              <a:spcBef>
                <a:spcPct val="0"/>
              </a:spcBef>
              <a:buNone/>
            </a:pPr>
            <a:r>
              <a:rPr lang="en-US" altLang="zh-CN" sz="3600" dirty="0">
                <a:solidFill>
                  <a:srgbClr val="800000"/>
                </a:solidFill>
                <a:ea typeface="楷体_GB2312" pitchFamily="49" charset="-122"/>
              </a:rPr>
              <a:t>    // </a:t>
            </a:r>
            <a:r>
              <a:rPr lang="zh-CN" altLang="en-US" sz="3600" dirty="0">
                <a:solidFill>
                  <a:srgbClr val="800000"/>
                </a:solidFill>
                <a:ea typeface="楷体_GB2312" pitchFamily="49" charset="-122"/>
              </a:rPr>
              <a:t>插入元素</a:t>
            </a:r>
            <a:r>
              <a:rPr lang="en-US" altLang="zh-CN" sz="3600" dirty="0">
                <a:solidFill>
                  <a:srgbClr val="800000"/>
                </a:solidFill>
                <a:ea typeface="楷体_GB2312" pitchFamily="49" charset="-122"/>
              </a:rPr>
              <a:t>e</a:t>
            </a:r>
            <a:r>
              <a:rPr lang="zh-CN" altLang="en-US" sz="3600" dirty="0">
                <a:solidFill>
                  <a:srgbClr val="800000"/>
                </a:solidFill>
                <a:ea typeface="楷体_GB2312" pitchFamily="49" charset="-122"/>
              </a:rPr>
              <a:t>为</a:t>
            </a:r>
            <a:r>
              <a:rPr lang="en-US" altLang="zh-CN" sz="3600" dirty="0">
                <a:solidFill>
                  <a:srgbClr val="800000"/>
                </a:solidFill>
                <a:ea typeface="楷体_GB2312" pitchFamily="49" charset="-122"/>
              </a:rPr>
              <a:t>Q</a:t>
            </a:r>
            <a:r>
              <a:rPr lang="zh-CN" altLang="en-US" sz="3600" dirty="0">
                <a:solidFill>
                  <a:srgbClr val="800000"/>
                </a:solidFill>
                <a:ea typeface="楷体_GB2312" pitchFamily="49" charset="-122"/>
              </a:rPr>
              <a:t>的新的队尾元素</a:t>
            </a:r>
            <a:endParaRPr lang="zh-CN" altLang="en-US" sz="3600" dirty="0">
              <a:solidFill>
                <a:srgbClr val="800000"/>
              </a:solidFill>
              <a:ea typeface="楷体_GB2312" pitchFamily="49" charset="-122"/>
            </a:endParaRPr>
          </a:p>
          <a:p>
            <a:pPr marL="0" lvl="0" indent="0">
              <a:lnSpc>
                <a:spcPct val="120000"/>
              </a:lnSpc>
              <a:spcBef>
                <a:spcPct val="0"/>
              </a:spcBef>
              <a:buNone/>
            </a:pPr>
            <a:r>
              <a:rPr lang="zh-CN" altLang="en-US" sz="3600" dirty="0">
                <a:solidFill>
                  <a:srgbClr val="800000"/>
                </a:solidFill>
                <a:ea typeface="楷体_GB2312" pitchFamily="49" charset="-122"/>
              </a:rPr>
              <a:t>    </a:t>
            </a:r>
            <a:r>
              <a:rPr lang="en-US" altLang="zh-CN" sz="3600" dirty="0">
                <a:solidFill>
                  <a:srgbClr val="FF5050"/>
                </a:solidFill>
                <a:ea typeface="楷体_GB2312" pitchFamily="49" charset="-122"/>
              </a:rPr>
              <a:t>p = (QueuePtr) </a:t>
            </a:r>
            <a:r>
              <a:rPr lang="en-US" altLang="zh-CN" sz="3600" b="1" dirty="0">
                <a:solidFill>
                  <a:srgbClr val="FF5050"/>
                </a:solidFill>
                <a:ea typeface="楷体_GB2312" pitchFamily="49" charset="-122"/>
              </a:rPr>
              <a:t>malloc</a:t>
            </a:r>
            <a:r>
              <a:rPr lang="en-US" altLang="zh-CN" sz="3600" dirty="0">
                <a:solidFill>
                  <a:srgbClr val="FF5050"/>
                </a:solidFill>
                <a:ea typeface="楷体_GB2312" pitchFamily="49" charset="-122"/>
              </a:rPr>
              <a:t> (</a:t>
            </a:r>
            <a:r>
              <a:rPr lang="en-US" altLang="zh-CN" sz="3600" b="1" dirty="0">
                <a:solidFill>
                  <a:srgbClr val="FF5050"/>
                </a:solidFill>
                <a:ea typeface="楷体_GB2312" pitchFamily="49" charset="-122"/>
              </a:rPr>
              <a:t>sizeof </a:t>
            </a:r>
            <a:r>
              <a:rPr lang="en-US" altLang="zh-CN" sz="3600" dirty="0">
                <a:solidFill>
                  <a:srgbClr val="FF5050"/>
                </a:solidFill>
                <a:ea typeface="楷体_GB2312" pitchFamily="49" charset="-122"/>
              </a:rPr>
              <a:t>(QNode));</a:t>
            </a:r>
            <a:endParaRPr lang="en-US" altLang="zh-CN" sz="3600" dirty="0">
              <a:solidFill>
                <a:srgbClr val="800000"/>
              </a:solidFill>
              <a:ea typeface="楷体_GB2312" pitchFamily="49" charset="-122"/>
            </a:endParaRPr>
          </a:p>
          <a:p>
            <a:pPr marL="0" lvl="0" indent="0">
              <a:lnSpc>
                <a:spcPct val="120000"/>
              </a:lnSpc>
              <a:spcBef>
                <a:spcPct val="0"/>
              </a:spcBef>
              <a:buNone/>
            </a:pPr>
            <a:r>
              <a:rPr lang="en-US" altLang="zh-CN" sz="3600" dirty="0">
                <a:solidFill>
                  <a:srgbClr val="800000"/>
                </a:solidFill>
                <a:ea typeface="楷体_GB2312" pitchFamily="49" charset="-122"/>
              </a:rPr>
              <a:t>    </a:t>
            </a:r>
            <a:r>
              <a:rPr lang="en-US" altLang="zh-CN" sz="3600" b="1" dirty="0">
                <a:solidFill>
                  <a:srgbClr val="800000"/>
                </a:solidFill>
                <a:ea typeface="楷体_GB2312" pitchFamily="49" charset="-122"/>
              </a:rPr>
              <a:t>if</a:t>
            </a:r>
            <a:r>
              <a:rPr lang="en-US" altLang="zh-CN" sz="3600" dirty="0">
                <a:solidFill>
                  <a:srgbClr val="800000"/>
                </a:solidFill>
                <a:ea typeface="楷体_GB2312" pitchFamily="49" charset="-122"/>
              </a:rPr>
              <a:t> (</a:t>
            </a:r>
            <a:r>
              <a:rPr lang="en-US" altLang="zh-CN" sz="3600" b="1" dirty="0">
                <a:solidFill>
                  <a:srgbClr val="800000"/>
                </a:solidFill>
                <a:ea typeface="楷体_GB2312" pitchFamily="49" charset="-122"/>
              </a:rPr>
              <a:t>!p</a:t>
            </a:r>
            <a:r>
              <a:rPr lang="en-US" altLang="zh-CN" sz="3600" dirty="0">
                <a:solidFill>
                  <a:srgbClr val="800000"/>
                </a:solidFill>
                <a:ea typeface="楷体_GB2312" pitchFamily="49" charset="-122"/>
              </a:rPr>
              <a:t>)  </a:t>
            </a:r>
            <a:r>
              <a:rPr lang="en-US" altLang="zh-CN" sz="3600" b="1" dirty="0">
                <a:solidFill>
                  <a:srgbClr val="800000"/>
                </a:solidFill>
                <a:ea typeface="楷体_GB2312" pitchFamily="49" charset="-122"/>
              </a:rPr>
              <a:t>exit </a:t>
            </a:r>
            <a:r>
              <a:rPr lang="en-US" altLang="zh-CN" sz="3600" dirty="0">
                <a:solidFill>
                  <a:srgbClr val="800000"/>
                </a:solidFill>
                <a:ea typeface="楷体_GB2312" pitchFamily="49" charset="-122"/>
              </a:rPr>
              <a:t>(OVERFLOW);   //</a:t>
            </a:r>
            <a:r>
              <a:rPr lang="zh-CN" altLang="en-US" dirty="0">
                <a:solidFill>
                  <a:srgbClr val="800000"/>
                </a:solidFill>
                <a:ea typeface="楷体_GB2312" pitchFamily="49" charset="-122"/>
              </a:rPr>
              <a:t>存储分配失败</a:t>
            </a:r>
            <a:endParaRPr lang="zh-CN" altLang="en-US" dirty="0">
              <a:solidFill>
                <a:srgbClr val="800000"/>
              </a:solidFill>
              <a:ea typeface="楷体_GB2312" pitchFamily="49" charset="-122"/>
            </a:endParaRPr>
          </a:p>
          <a:p>
            <a:pPr marL="0" lvl="0" indent="0">
              <a:lnSpc>
                <a:spcPct val="120000"/>
              </a:lnSpc>
              <a:spcBef>
                <a:spcPct val="0"/>
              </a:spcBef>
              <a:buNone/>
            </a:pPr>
            <a:r>
              <a:rPr lang="zh-CN" altLang="en-US" sz="3600" dirty="0">
                <a:solidFill>
                  <a:srgbClr val="800000"/>
                </a:solidFill>
                <a:ea typeface="楷体_GB2312" pitchFamily="49" charset="-122"/>
              </a:rPr>
              <a:t>    </a:t>
            </a:r>
            <a:r>
              <a:rPr lang="en-US" altLang="zh-CN" sz="3600" dirty="0">
                <a:solidFill>
                  <a:srgbClr val="800000"/>
                </a:solidFill>
                <a:ea typeface="楷体_GB2312" pitchFamily="49" charset="-122"/>
              </a:rPr>
              <a:t>p-&gt;data = e;   p-&gt;next = NULL;</a:t>
            </a:r>
            <a:endParaRPr lang="en-US" altLang="zh-CN" sz="3600" dirty="0">
              <a:solidFill>
                <a:srgbClr val="800000"/>
              </a:solidFill>
              <a:ea typeface="楷体_GB2312" pitchFamily="49" charset="-122"/>
            </a:endParaRPr>
          </a:p>
          <a:p>
            <a:pPr marL="0" lvl="0" indent="0">
              <a:lnSpc>
                <a:spcPct val="120000"/>
              </a:lnSpc>
              <a:spcBef>
                <a:spcPct val="0"/>
              </a:spcBef>
              <a:buNone/>
            </a:pPr>
            <a:r>
              <a:rPr lang="en-US" altLang="zh-CN" sz="3600" dirty="0">
                <a:solidFill>
                  <a:srgbClr val="800000"/>
                </a:solidFill>
                <a:ea typeface="楷体_GB2312" pitchFamily="49" charset="-122"/>
              </a:rPr>
              <a:t>    </a:t>
            </a:r>
            <a:r>
              <a:rPr lang="en-US" altLang="zh-CN" sz="3600" dirty="0">
                <a:solidFill>
                  <a:srgbClr val="FF5050"/>
                </a:solidFill>
                <a:ea typeface="楷体_GB2312" pitchFamily="49" charset="-122"/>
              </a:rPr>
              <a:t>Q.rear-&gt;next = p;    Q.rear = p;</a:t>
            </a:r>
            <a:endParaRPr lang="en-US" altLang="zh-CN" sz="3600" dirty="0">
              <a:solidFill>
                <a:srgbClr val="FF5050"/>
              </a:solidFill>
              <a:ea typeface="楷体_GB2312" pitchFamily="49" charset="-122"/>
            </a:endParaRPr>
          </a:p>
          <a:p>
            <a:pPr marL="0" lvl="0" indent="0">
              <a:lnSpc>
                <a:spcPct val="120000"/>
              </a:lnSpc>
              <a:spcBef>
                <a:spcPct val="0"/>
              </a:spcBef>
              <a:buNone/>
            </a:pPr>
            <a:r>
              <a:rPr lang="en-US" altLang="zh-CN" sz="3600" dirty="0">
                <a:solidFill>
                  <a:srgbClr val="800000"/>
                </a:solidFill>
                <a:ea typeface="楷体_GB2312" pitchFamily="49" charset="-122"/>
              </a:rPr>
              <a:t>    </a:t>
            </a:r>
            <a:r>
              <a:rPr lang="en-US" altLang="zh-CN" sz="3600" b="1" dirty="0">
                <a:solidFill>
                  <a:srgbClr val="800000"/>
                </a:solidFill>
                <a:ea typeface="楷体_GB2312" pitchFamily="49" charset="-122"/>
              </a:rPr>
              <a:t>return</a:t>
            </a:r>
            <a:r>
              <a:rPr lang="en-US" altLang="zh-CN" sz="3600" dirty="0">
                <a:solidFill>
                  <a:srgbClr val="800000"/>
                </a:solidFill>
                <a:ea typeface="楷体_GB2312" pitchFamily="49" charset="-122"/>
              </a:rPr>
              <a:t> OK;</a:t>
            </a:r>
            <a:endParaRPr lang="en-US" altLang="zh-CN" sz="3600" dirty="0">
              <a:solidFill>
                <a:srgbClr val="800000"/>
              </a:solidFill>
              <a:ea typeface="楷体_GB2312" pitchFamily="49" charset="-122"/>
            </a:endParaRPr>
          </a:p>
          <a:p>
            <a:pPr marL="0" lvl="0" indent="0">
              <a:lnSpc>
                <a:spcPct val="120000"/>
              </a:lnSpc>
              <a:spcBef>
                <a:spcPct val="0"/>
              </a:spcBef>
              <a:buNone/>
            </a:pPr>
            <a:r>
              <a:rPr lang="en-US" altLang="zh-CN" sz="3600" b="1" dirty="0">
                <a:solidFill>
                  <a:srgbClr val="800000"/>
                </a:solidFill>
                <a:ea typeface="楷体_GB2312" pitchFamily="49" charset="-122"/>
              </a:rPr>
              <a:t>}</a:t>
            </a:r>
            <a:endParaRPr lang="en-US" altLang="zh-CN" sz="3600" dirty="0">
              <a:solidFill>
                <a:srgbClr val="800000"/>
              </a:solidFill>
              <a:ea typeface="楷体_GB2312" pitchFamily="49" charset="-122"/>
            </a:endParaRPr>
          </a:p>
        </p:txBody>
      </p:sp>
    </p:spTree>
  </p:cSld>
  <p:clrMapOvr>
    <a:masterClrMapping/>
  </p:clrMapOvr>
  <p:transition>
    <p:pull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0898" name="Group 2"/>
          <p:cNvGrpSpPr/>
          <p:nvPr/>
        </p:nvGrpSpPr>
        <p:grpSpPr>
          <a:xfrm>
            <a:off x="1797050" y="1447800"/>
            <a:ext cx="844550" cy="955675"/>
            <a:chOff x="1008" y="1462"/>
            <a:chExt cx="532" cy="602"/>
          </a:xfrm>
        </p:grpSpPr>
        <p:sp>
          <p:nvSpPr>
            <p:cNvPr id="80936" name="Rectangle 3"/>
            <p:cNvSpPr/>
            <p:nvPr/>
          </p:nvSpPr>
          <p:spPr>
            <a:xfrm>
              <a:off x="1018" y="1462"/>
              <a:ext cx="514" cy="602"/>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0937" name="Text Box 4"/>
            <p:cNvSpPr txBox="1"/>
            <p:nvPr/>
          </p:nvSpPr>
          <p:spPr>
            <a:xfrm>
              <a:off x="1008" y="1488"/>
              <a:ext cx="53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t>front</a:t>
              </a:r>
              <a:endParaRPr lang="en-US" altLang="zh-CN" sz="2400" b="1" dirty="0"/>
            </a:p>
          </p:txBody>
        </p:sp>
        <p:sp>
          <p:nvSpPr>
            <p:cNvPr id="80938" name="Text Box 5"/>
            <p:cNvSpPr txBox="1"/>
            <p:nvPr/>
          </p:nvSpPr>
          <p:spPr>
            <a:xfrm>
              <a:off x="1056" y="1728"/>
              <a:ext cx="46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t>rear</a:t>
              </a:r>
              <a:endParaRPr lang="en-US" altLang="zh-CN" sz="2400" b="1" dirty="0"/>
            </a:p>
          </p:txBody>
        </p:sp>
        <p:sp>
          <p:nvSpPr>
            <p:cNvPr id="80939" name="Line 6"/>
            <p:cNvSpPr/>
            <p:nvPr/>
          </p:nvSpPr>
          <p:spPr>
            <a:xfrm>
              <a:off x="1008" y="1776"/>
              <a:ext cx="528" cy="0"/>
            </a:xfrm>
            <a:prstGeom prst="line">
              <a:avLst/>
            </a:prstGeom>
            <a:ln w="9525" cap="flat" cmpd="sng">
              <a:solidFill>
                <a:schemeClr val="tx1"/>
              </a:solidFill>
              <a:prstDash val="solid"/>
              <a:headEnd type="none" w="med" len="med"/>
              <a:tailEnd type="none" w="med" len="med"/>
            </a:ln>
          </p:spPr>
        </p:sp>
      </p:grpSp>
      <p:grpSp>
        <p:nvGrpSpPr>
          <p:cNvPr id="80899" name="Group 7"/>
          <p:cNvGrpSpPr/>
          <p:nvPr/>
        </p:nvGrpSpPr>
        <p:grpSpPr>
          <a:xfrm>
            <a:off x="3244850" y="1524000"/>
            <a:ext cx="990600" cy="457200"/>
            <a:chOff x="1920" y="1536"/>
            <a:chExt cx="624" cy="288"/>
          </a:xfrm>
        </p:grpSpPr>
        <p:sp>
          <p:nvSpPr>
            <p:cNvPr id="80934" name="Rectangle 8"/>
            <p:cNvSpPr/>
            <p:nvPr/>
          </p:nvSpPr>
          <p:spPr>
            <a:xfrm>
              <a:off x="1920" y="1536"/>
              <a:ext cx="624" cy="288"/>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0935" name="Rectangle 9"/>
            <p:cNvSpPr/>
            <p:nvPr/>
          </p:nvSpPr>
          <p:spPr>
            <a:xfrm>
              <a:off x="1920" y="1536"/>
              <a:ext cx="336" cy="288"/>
            </a:xfrm>
            <a:prstGeom prst="rect">
              <a:avLst/>
            </a:prstGeom>
            <a:solidFill>
              <a:srgbClr val="FFFF00"/>
            </a:solidFill>
            <a:ln w="9525" cap="flat" cmpd="sng">
              <a:solidFill>
                <a:srgbClr val="FFFF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sp>
        <p:nvSpPr>
          <p:cNvPr id="80900" name="Rectangle 10"/>
          <p:cNvSpPr/>
          <p:nvPr/>
        </p:nvSpPr>
        <p:spPr>
          <a:xfrm>
            <a:off x="6248400" y="1524000"/>
            <a:ext cx="914400" cy="4572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0901" name="Line 11"/>
          <p:cNvSpPr/>
          <p:nvPr/>
        </p:nvSpPr>
        <p:spPr>
          <a:xfrm>
            <a:off x="6705600" y="1524000"/>
            <a:ext cx="1588" cy="457200"/>
          </a:xfrm>
          <a:prstGeom prst="line">
            <a:avLst/>
          </a:prstGeom>
          <a:ln w="9525" cap="flat" cmpd="sng">
            <a:solidFill>
              <a:schemeClr val="tx1"/>
            </a:solidFill>
            <a:prstDash val="solid"/>
            <a:headEnd type="none" w="med" len="med"/>
            <a:tailEnd type="none" w="med" len="med"/>
          </a:ln>
        </p:spPr>
      </p:sp>
      <p:sp>
        <p:nvSpPr>
          <p:cNvPr id="80902" name="Text Box 12"/>
          <p:cNvSpPr txBox="1"/>
          <p:nvPr/>
        </p:nvSpPr>
        <p:spPr>
          <a:xfrm>
            <a:off x="6216650" y="1544638"/>
            <a:ext cx="3873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t>B</a:t>
            </a:r>
            <a:endParaRPr lang="en-US" altLang="zh-CN" sz="2400" b="1" dirty="0"/>
          </a:p>
        </p:txBody>
      </p:sp>
      <p:sp>
        <p:nvSpPr>
          <p:cNvPr id="80903" name="Line 13"/>
          <p:cNvSpPr/>
          <p:nvPr/>
        </p:nvSpPr>
        <p:spPr>
          <a:xfrm flipH="1">
            <a:off x="6673850" y="1524000"/>
            <a:ext cx="457200" cy="457200"/>
          </a:xfrm>
          <a:prstGeom prst="line">
            <a:avLst/>
          </a:prstGeom>
          <a:ln w="9525" cap="flat" cmpd="sng">
            <a:solidFill>
              <a:schemeClr val="tx1"/>
            </a:solidFill>
            <a:prstDash val="solid"/>
            <a:headEnd type="none" w="med" len="med"/>
            <a:tailEnd type="none" w="med" len="med"/>
          </a:ln>
        </p:spPr>
      </p:sp>
      <p:cxnSp>
        <p:nvCxnSpPr>
          <p:cNvPr id="80904" name="AutoShape 14"/>
          <p:cNvCxnSpPr>
            <a:stCxn id="80936" idx="2"/>
            <a:endCxn id="80902" idx="2"/>
          </p:cNvCxnSpPr>
          <p:nvPr/>
        </p:nvCxnSpPr>
        <p:spPr>
          <a:xfrm rot="5400000" flipH="1" flipV="1">
            <a:off x="4114800" y="107950"/>
            <a:ext cx="401638" cy="4189413"/>
          </a:xfrm>
          <a:prstGeom prst="bentConnector3">
            <a:avLst>
              <a:gd name="adj1" fmla="val -56917"/>
            </a:avLst>
          </a:prstGeom>
          <a:ln w="9525" cap="flat" cmpd="sng">
            <a:solidFill>
              <a:schemeClr val="tx1"/>
            </a:solidFill>
            <a:prstDash val="solid"/>
            <a:miter/>
            <a:headEnd type="none" w="med" len="med"/>
            <a:tailEnd type="triangle" w="med" len="med"/>
          </a:ln>
        </p:spPr>
      </p:cxnSp>
      <p:sp>
        <p:nvSpPr>
          <p:cNvPr id="80905" name="Line 15"/>
          <p:cNvSpPr/>
          <p:nvPr/>
        </p:nvSpPr>
        <p:spPr>
          <a:xfrm>
            <a:off x="2635250" y="1676400"/>
            <a:ext cx="609600" cy="0"/>
          </a:xfrm>
          <a:prstGeom prst="line">
            <a:avLst/>
          </a:prstGeom>
          <a:ln w="9525" cap="flat" cmpd="sng">
            <a:solidFill>
              <a:schemeClr val="tx1"/>
            </a:solidFill>
            <a:prstDash val="solid"/>
            <a:headEnd type="none" w="med" len="med"/>
            <a:tailEnd type="triangle" w="med" len="med"/>
          </a:ln>
        </p:spPr>
      </p:sp>
      <p:sp>
        <p:nvSpPr>
          <p:cNvPr id="80906" name="Rectangle 16"/>
          <p:cNvSpPr/>
          <p:nvPr/>
        </p:nvSpPr>
        <p:spPr>
          <a:xfrm>
            <a:off x="4768850" y="1524000"/>
            <a:ext cx="914400" cy="4572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0907" name="Line 17"/>
          <p:cNvSpPr/>
          <p:nvPr/>
        </p:nvSpPr>
        <p:spPr>
          <a:xfrm>
            <a:off x="5226050" y="1524000"/>
            <a:ext cx="1588" cy="457200"/>
          </a:xfrm>
          <a:prstGeom prst="line">
            <a:avLst/>
          </a:prstGeom>
          <a:ln w="9525" cap="flat" cmpd="sng">
            <a:solidFill>
              <a:schemeClr val="tx1"/>
            </a:solidFill>
            <a:prstDash val="solid"/>
            <a:headEnd type="none" w="med" len="med"/>
            <a:tailEnd type="none" w="med" len="med"/>
          </a:ln>
        </p:spPr>
      </p:sp>
      <p:sp>
        <p:nvSpPr>
          <p:cNvPr id="80908" name="Text Box 18"/>
          <p:cNvSpPr txBox="1"/>
          <p:nvPr/>
        </p:nvSpPr>
        <p:spPr>
          <a:xfrm>
            <a:off x="4768850" y="1544638"/>
            <a:ext cx="40481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t>A</a:t>
            </a:r>
            <a:endParaRPr lang="en-US" altLang="zh-CN" sz="2400" b="1" dirty="0"/>
          </a:p>
        </p:txBody>
      </p:sp>
      <p:sp>
        <p:nvSpPr>
          <p:cNvPr id="80909" name="Line 19"/>
          <p:cNvSpPr/>
          <p:nvPr/>
        </p:nvSpPr>
        <p:spPr>
          <a:xfrm>
            <a:off x="5530850" y="1676400"/>
            <a:ext cx="685800" cy="0"/>
          </a:xfrm>
          <a:prstGeom prst="line">
            <a:avLst/>
          </a:prstGeom>
          <a:ln w="9525" cap="flat" cmpd="sng">
            <a:solidFill>
              <a:schemeClr val="tx1"/>
            </a:solidFill>
            <a:prstDash val="solid"/>
            <a:headEnd type="none" w="med" len="med"/>
            <a:tailEnd type="triangle" w="med" len="med"/>
          </a:ln>
        </p:spPr>
      </p:sp>
      <p:cxnSp>
        <p:nvCxnSpPr>
          <p:cNvPr id="235540" name="AutoShape 20"/>
          <p:cNvCxnSpPr>
            <a:stCxn id="80934" idx="3"/>
            <a:endCxn id="80902" idx="0"/>
          </p:cNvCxnSpPr>
          <p:nvPr/>
        </p:nvCxnSpPr>
        <p:spPr>
          <a:xfrm flipV="1">
            <a:off x="4235450" y="1544638"/>
            <a:ext cx="2174875" cy="207962"/>
          </a:xfrm>
          <a:prstGeom prst="curvedConnector4">
            <a:avLst>
              <a:gd name="adj1" fmla="val 45546"/>
              <a:gd name="adj2" fmla="val 209926"/>
            </a:avLst>
          </a:prstGeom>
          <a:ln w="19050" cap="flat" cmpd="sng">
            <a:solidFill>
              <a:srgbClr val="FF0000"/>
            </a:solidFill>
            <a:prstDash val="solid"/>
            <a:headEnd type="none" w="med" len="med"/>
            <a:tailEnd type="triangle" w="med" len="med"/>
          </a:ln>
        </p:spPr>
      </p:cxnSp>
      <p:sp>
        <p:nvSpPr>
          <p:cNvPr id="235541" name="Text Box 21"/>
          <p:cNvSpPr txBox="1"/>
          <p:nvPr/>
        </p:nvSpPr>
        <p:spPr>
          <a:xfrm>
            <a:off x="1219200" y="609600"/>
            <a:ext cx="3429000" cy="457200"/>
          </a:xfrm>
          <a:prstGeom prst="rect">
            <a:avLst/>
          </a:prstGeom>
          <a:solidFill>
            <a:srgbClr val="CCECFF"/>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(d)</a:t>
            </a:r>
            <a:r>
              <a:rPr lang="zh-CN" altLang="en-US" sz="2400" b="1" dirty="0"/>
              <a:t>元素“</a:t>
            </a:r>
            <a:r>
              <a:rPr lang="en-US" altLang="zh-CN" sz="2400" b="1" dirty="0"/>
              <a:t>A”</a:t>
            </a:r>
            <a:r>
              <a:rPr lang="zh-CN" altLang="en-US" sz="2400" b="1" dirty="0"/>
              <a:t>出队列</a:t>
            </a:r>
            <a:endParaRPr lang="zh-CN" altLang="en-US" sz="2400" b="1" dirty="0"/>
          </a:p>
        </p:txBody>
      </p:sp>
      <p:sp>
        <p:nvSpPr>
          <p:cNvPr id="80912" name="Line 22"/>
          <p:cNvSpPr/>
          <p:nvPr/>
        </p:nvSpPr>
        <p:spPr>
          <a:xfrm>
            <a:off x="4237038" y="1762125"/>
            <a:ext cx="576262" cy="0"/>
          </a:xfrm>
          <a:prstGeom prst="line">
            <a:avLst/>
          </a:prstGeom>
          <a:ln w="9525" cap="flat" cmpd="sng">
            <a:solidFill>
              <a:schemeClr val="tx1"/>
            </a:solidFill>
            <a:prstDash val="solid"/>
            <a:headEnd type="none" w="med" len="med"/>
            <a:tailEnd type="triangle" w="med" len="med"/>
          </a:ln>
        </p:spPr>
      </p:sp>
      <p:sp>
        <p:nvSpPr>
          <p:cNvPr id="235543" name="Text Box 23"/>
          <p:cNvSpPr txBox="1"/>
          <p:nvPr/>
        </p:nvSpPr>
        <p:spPr>
          <a:xfrm>
            <a:off x="533400" y="3048000"/>
            <a:ext cx="8001000" cy="457200"/>
          </a:xfrm>
          <a:prstGeom prst="rect">
            <a:avLst/>
          </a:prstGeom>
          <a:solidFill>
            <a:srgbClr val="CCECFF"/>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b="1" i="1" dirty="0">
                <a:solidFill>
                  <a:srgbClr val="0066FF"/>
                </a:solidFill>
              </a:rPr>
              <a:t>思考：</a:t>
            </a:r>
            <a:r>
              <a:rPr lang="zh-CN" altLang="en-US" sz="2400" b="1" dirty="0"/>
              <a:t>元素“</a:t>
            </a:r>
            <a:r>
              <a:rPr lang="en-US" altLang="zh-CN" sz="2400" b="1" dirty="0"/>
              <a:t>B”</a:t>
            </a:r>
            <a:r>
              <a:rPr lang="zh-CN" altLang="en-US" sz="2400" b="1" dirty="0"/>
              <a:t>再出队列，出现什么情况，该如何处理？</a:t>
            </a:r>
            <a:endParaRPr lang="zh-CN" altLang="en-US" sz="2400" b="1" dirty="0"/>
          </a:p>
        </p:txBody>
      </p:sp>
      <p:sp>
        <p:nvSpPr>
          <p:cNvPr id="235563" name="Text Box 43"/>
          <p:cNvSpPr txBox="1"/>
          <p:nvPr/>
        </p:nvSpPr>
        <p:spPr>
          <a:xfrm>
            <a:off x="674688" y="5661025"/>
            <a:ext cx="8001000" cy="457200"/>
          </a:xfrm>
          <a:prstGeom prst="rect">
            <a:avLst/>
          </a:prstGeom>
          <a:solidFill>
            <a:srgbClr val="CCECFF"/>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b="1" i="1" dirty="0">
                <a:solidFill>
                  <a:srgbClr val="0066FF"/>
                </a:solidFill>
              </a:rPr>
              <a:t>思考：</a:t>
            </a:r>
            <a:r>
              <a:rPr lang="zh-CN" altLang="en-US" sz="2400" b="1" dirty="0"/>
              <a:t>再执行删除操作，还能成功吗？</a:t>
            </a:r>
            <a:endParaRPr lang="zh-CN" altLang="en-US" sz="2400" b="1" dirty="0"/>
          </a:p>
        </p:txBody>
      </p:sp>
      <p:grpSp>
        <p:nvGrpSpPr>
          <p:cNvPr id="80915" name="Group 44"/>
          <p:cNvGrpSpPr/>
          <p:nvPr/>
        </p:nvGrpSpPr>
        <p:grpSpPr>
          <a:xfrm>
            <a:off x="1806575" y="4076700"/>
            <a:ext cx="844550" cy="955675"/>
            <a:chOff x="1008" y="1462"/>
            <a:chExt cx="532" cy="602"/>
          </a:xfrm>
        </p:grpSpPr>
        <p:sp>
          <p:nvSpPr>
            <p:cNvPr id="80930" name="Rectangle 45"/>
            <p:cNvSpPr/>
            <p:nvPr/>
          </p:nvSpPr>
          <p:spPr>
            <a:xfrm>
              <a:off x="1018" y="1462"/>
              <a:ext cx="514" cy="602"/>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0931" name="Text Box 46"/>
            <p:cNvSpPr txBox="1"/>
            <p:nvPr/>
          </p:nvSpPr>
          <p:spPr>
            <a:xfrm>
              <a:off x="1008" y="1488"/>
              <a:ext cx="53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t>front</a:t>
              </a:r>
              <a:endParaRPr lang="en-US" altLang="zh-CN" sz="2400" b="1" dirty="0"/>
            </a:p>
          </p:txBody>
        </p:sp>
        <p:sp>
          <p:nvSpPr>
            <p:cNvPr id="80932" name="Text Box 47"/>
            <p:cNvSpPr txBox="1"/>
            <p:nvPr/>
          </p:nvSpPr>
          <p:spPr>
            <a:xfrm>
              <a:off x="1056" y="1728"/>
              <a:ext cx="46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t>rear</a:t>
              </a:r>
              <a:endParaRPr lang="en-US" altLang="zh-CN" sz="2400" b="1" dirty="0"/>
            </a:p>
          </p:txBody>
        </p:sp>
        <p:sp>
          <p:nvSpPr>
            <p:cNvPr id="80933" name="Line 48"/>
            <p:cNvSpPr/>
            <p:nvPr/>
          </p:nvSpPr>
          <p:spPr>
            <a:xfrm>
              <a:off x="1008" y="1776"/>
              <a:ext cx="528" cy="0"/>
            </a:xfrm>
            <a:prstGeom prst="line">
              <a:avLst/>
            </a:prstGeom>
            <a:ln w="9525" cap="flat" cmpd="sng">
              <a:solidFill>
                <a:schemeClr val="tx1"/>
              </a:solidFill>
              <a:prstDash val="solid"/>
              <a:headEnd type="none" w="med" len="med"/>
              <a:tailEnd type="none" w="med" len="med"/>
            </a:ln>
          </p:spPr>
        </p:sp>
      </p:grpSp>
      <p:grpSp>
        <p:nvGrpSpPr>
          <p:cNvPr id="80916" name="Group 49"/>
          <p:cNvGrpSpPr/>
          <p:nvPr/>
        </p:nvGrpSpPr>
        <p:grpSpPr>
          <a:xfrm>
            <a:off x="3254375" y="4152900"/>
            <a:ext cx="990600" cy="457200"/>
            <a:chOff x="1920" y="1536"/>
            <a:chExt cx="624" cy="288"/>
          </a:xfrm>
        </p:grpSpPr>
        <p:sp>
          <p:nvSpPr>
            <p:cNvPr id="80928" name="Rectangle 50"/>
            <p:cNvSpPr/>
            <p:nvPr/>
          </p:nvSpPr>
          <p:spPr>
            <a:xfrm>
              <a:off x="1920" y="1536"/>
              <a:ext cx="624" cy="288"/>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0929" name="Rectangle 51"/>
            <p:cNvSpPr/>
            <p:nvPr/>
          </p:nvSpPr>
          <p:spPr>
            <a:xfrm>
              <a:off x="1920" y="1536"/>
              <a:ext cx="336" cy="288"/>
            </a:xfrm>
            <a:prstGeom prst="rect">
              <a:avLst/>
            </a:prstGeom>
            <a:solidFill>
              <a:srgbClr val="FFFF00"/>
            </a:solidFill>
            <a:ln w="9525" cap="flat" cmpd="sng">
              <a:solidFill>
                <a:srgbClr val="FFFF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grpSp>
        <p:nvGrpSpPr>
          <p:cNvPr id="80917" name="Group 52"/>
          <p:cNvGrpSpPr/>
          <p:nvPr/>
        </p:nvGrpSpPr>
        <p:grpSpPr>
          <a:xfrm>
            <a:off x="4778375" y="4152900"/>
            <a:ext cx="946150" cy="477838"/>
            <a:chOff x="2880" y="2304"/>
            <a:chExt cx="596" cy="301"/>
          </a:xfrm>
        </p:grpSpPr>
        <p:grpSp>
          <p:nvGrpSpPr>
            <p:cNvPr id="80923" name="Group 53"/>
            <p:cNvGrpSpPr/>
            <p:nvPr/>
          </p:nvGrpSpPr>
          <p:grpSpPr>
            <a:xfrm>
              <a:off x="2880" y="2304"/>
              <a:ext cx="596" cy="301"/>
              <a:chOff x="2908" y="1536"/>
              <a:chExt cx="596" cy="301"/>
            </a:xfrm>
          </p:grpSpPr>
          <p:sp>
            <p:nvSpPr>
              <p:cNvPr id="80925" name="Rectangle 54"/>
              <p:cNvSpPr/>
              <p:nvPr/>
            </p:nvSpPr>
            <p:spPr>
              <a:xfrm>
                <a:off x="2928" y="1536"/>
                <a:ext cx="576" cy="288"/>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0926" name="Line 55"/>
              <p:cNvSpPr/>
              <p:nvPr/>
            </p:nvSpPr>
            <p:spPr>
              <a:xfrm>
                <a:off x="3216" y="1536"/>
                <a:ext cx="1" cy="288"/>
              </a:xfrm>
              <a:prstGeom prst="line">
                <a:avLst/>
              </a:prstGeom>
              <a:ln w="9525" cap="flat" cmpd="sng">
                <a:solidFill>
                  <a:schemeClr val="tx1"/>
                </a:solidFill>
                <a:prstDash val="solid"/>
                <a:headEnd type="none" w="med" len="med"/>
                <a:tailEnd type="none" w="med" len="med"/>
              </a:ln>
            </p:spPr>
          </p:sp>
          <p:sp>
            <p:nvSpPr>
              <p:cNvPr id="80927" name="Text Box 56"/>
              <p:cNvSpPr txBox="1"/>
              <p:nvPr/>
            </p:nvSpPr>
            <p:spPr>
              <a:xfrm>
                <a:off x="2908" y="1549"/>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t>B</a:t>
                </a:r>
                <a:endParaRPr lang="en-US" altLang="zh-CN" sz="2400" b="1" dirty="0"/>
              </a:p>
            </p:txBody>
          </p:sp>
        </p:grpSp>
        <p:sp>
          <p:nvSpPr>
            <p:cNvPr id="80924" name="Line 57"/>
            <p:cNvSpPr/>
            <p:nvPr/>
          </p:nvSpPr>
          <p:spPr>
            <a:xfrm flipH="1">
              <a:off x="3168" y="2304"/>
              <a:ext cx="288" cy="288"/>
            </a:xfrm>
            <a:prstGeom prst="line">
              <a:avLst/>
            </a:prstGeom>
            <a:ln w="9525" cap="flat" cmpd="sng">
              <a:solidFill>
                <a:schemeClr val="tx1"/>
              </a:solidFill>
              <a:prstDash val="solid"/>
              <a:headEnd type="none" w="med" len="med"/>
              <a:tailEnd type="none" w="med" len="med"/>
            </a:ln>
          </p:spPr>
        </p:sp>
      </p:grpSp>
      <p:cxnSp>
        <p:nvCxnSpPr>
          <p:cNvPr id="235578" name="AutoShape 58"/>
          <p:cNvCxnSpPr>
            <a:stCxn id="80930" idx="2"/>
            <a:endCxn id="80927" idx="2"/>
          </p:cNvCxnSpPr>
          <p:nvPr/>
        </p:nvCxnSpPr>
        <p:spPr>
          <a:xfrm rot="5400000" flipH="1" flipV="1">
            <a:off x="3400425" y="3460750"/>
            <a:ext cx="401638" cy="2741613"/>
          </a:xfrm>
          <a:prstGeom prst="bentConnector3">
            <a:avLst>
              <a:gd name="adj1" fmla="val -56917"/>
            </a:avLst>
          </a:prstGeom>
          <a:ln w="28575" cap="flat" cmpd="sng">
            <a:solidFill>
              <a:schemeClr val="tx1"/>
            </a:solidFill>
            <a:prstDash val="solid"/>
            <a:miter/>
            <a:headEnd type="none" w="med" len="med"/>
            <a:tailEnd type="triangle" w="med" len="med"/>
          </a:ln>
        </p:spPr>
      </p:cxnSp>
      <p:sp>
        <p:nvSpPr>
          <p:cNvPr id="80919" name="Line 59"/>
          <p:cNvSpPr/>
          <p:nvPr/>
        </p:nvSpPr>
        <p:spPr>
          <a:xfrm>
            <a:off x="2644775" y="4305300"/>
            <a:ext cx="609600" cy="0"/>
          </a:xfrm>
          <a:prstGeom prst="line">
            <a:avLst/>
          </a:prstGeom>
          <a:ln w="12700" cap="flat" cmpd="sng">
            <a:solidFill>
              <a:schemeClr val="tx1"/>
            </a:solidFill>
            <a:prstDash val="solid"/>
            <a:headEnd type="none" w="med" len="med"/>
            <a:tailEnd type="triangle" w="med" len="med"/>
          </a:ln>
        </p:spPr>
      </p:sp>
      <p:sp>
        <p:nvSpPr>
          <p:cNvPr id="235580" name="Line 60"/>
          <p:cNvSpPr/>
          <p:nvPr/>
        </p:nvSpPr>
        <p:spPr>
          <a:xfrm>
            <a:off x="4092575" y="4305300"/>
            <a:ext cx="685800" cy="0"/>
          </a:xfrm>
          <a:prstGeom prst="line">
            <a:avLst/>
          </a:prstGeom>
          <a:ln w="19050" cap="flat" cmpd="sng">
            <a:solidFill>
              <a:schemeClr val="tx1"/>
            </a:solidFill>
            <a:prstDash val="solid"/>
            <a:headEnd type="none" w="med" len="med"/>
            <a:tailEnd type="triangle" w="med" len="med"/>
          </a:ln>
        </p:spPr>
      </p:sp>
      <p:cxnSp>
        <p:nvCxnSpPr>
          <p:cNvPr id="80921" name="AutoShape 61"/>
          <p:cNvCxnSpPr>
            <a:endCxn id="80928" idx="2"/>
          </p:cNvCxnSpPr>
          <p:nvPr/>
        </p:nvCxnSpPr>
        <p:spPr>
          <a:xfrm flipV="1">
            <a:off x="2239963" y="4610100"/>
            <a:ext cx="1509712" cy="442913"/>
          </a:xfrm>
          <a:prstGeom prst="bentConnector2">
            <a:avLst/>
          </a:prstGeom>
          <a:ln w="38100" cap="flat" cmpd="sng">
            <a:solidFill>
              <a:srgbClr val="FF0000"/>
            </a:solidFill>
            <a:prstDash val="solid"/>
            <a:miter/>
            <a:headEnd type="none" w="med" len="med"/>
            <a:tailEnd type="triangle" w="med" len="med"/>
          </a:ln>
        </p:spPr>
      </p:cxnSp>
      <p:sp>
        <p:nvSpPr>
          <p:cNvPr id="235582" name="Line 62"/>
          <p:cNvSpPr/>
          <p:nvPr/>
        </p:nvSpPr>
        <p:spPr>
          <a:xfrm flipV="1">
            <a:off x="3822700" y="4219575"/>
            <a:ext cx="360363" cy="360363"/>
          </a:xfrm>
          <a:prstGeom prst="line">
            <a:avLst/>
          </a:prstGeom>
          <a:ln w="19050" cap="flat" cmpd="sng">
            <a:solidFill>
              <a:srgbClr val="FF0000"/>
            </a:solidFill>
            <a:prstDash val="solid"/>
            <a:headEnd type="none" w="med" len="med"/>
            <a:tailEnd type="none" w="med" len="med"/>
          </a:ln>
        </p:spPr>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35541"/>
                                        </p:tgtEl>
                                        <p:attrNameLst>
                                          <p:attrName>style.visibility</p:attrName>
                                        </p:attrNameLst>
                                      </p:cBhvr>
                                      <p:to>
                                        <p:strVal val="visible"/>
                                      </p:to>
                                    </p:set>
                                    <p:animEffect transition="in" filter="slide(fromLeft)">
                                      <p:cBhvr>
                                        <p:cTn id="7" dur="500"/>
                                        <p:tgtEl>
                                          <p:spTgt spid="23554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5540"/>
                                        </p:tgtEl>
                                        <p:attrNameLst>
                                          <p:attrName>style.visibility</p:attrName>
                                        </p:attrNameLst>
                                      </p:cBhvr>
                                      <p:to>
                                        <p:strVal val="visible"/>
                                      </p:to>
                                    </p:set>
                                    <p:animEffect transition="in" filter="wipe(left)">
                                      <p:cBhvr>
                                        <p:cTn id="11" dur="500"/>
                                        <p:tgtEl>
                                          <p:spTgt spid="235540"/>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235543"/>
                                        </p:tgtEl>
                                        <p:attrNameLst>
                                          <p:attrName>style.visibility</p:attrName>
                                        </p:attrNameLst>
                                      </p:cBhvr>
                                      <p:to>
                                        <p:strVal val="visible"/>
                                      </p:to>
                                    </p:set>
                                    <p:anim calcmode="lin" valueType="num">
                                      <p:cBhvr additive="base">
                                        <p:cTn id="16" dur="500" fill="hold"/>
                                        <p:tgtEl>
                                          <p:spTgt spid="235543"/>
                                        </p:tgtEl>
                                        <p:attrNameLst>
                                          <p:attrName>ppt_x</p:attrName>
                                        </p:attrNameLst>
                                      </p:cBhvr>
                                      <p:tavLst>
                                        <p:tav tm="0">
                                          <p:val>
                                            <p:strVal val="1+#ppt_w/2"/>
                                          </p:val>
                                        </p:tav>
                                        <p:tav tm="100000">
                                          <p:val>
                                            <p:strVal val="#ppt_x"/>
                                          </p:val>
                                        </p:tav>
                                      </p:tavLst>
                                    </p:anim>
                                    <p:anim calcmode="lin" valueType="num">
                                      <p:cBhvr additive="base">
                                        <p:cTn id="17" dur="500" fill="hold"/>
                                        <p:tgtEl>
                                          <p:spTgt spid="235543"/>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235563"/>
                                        </p:tgtEl>
                                        <p:attrNameLst>
                                          <p:attrName>style.visibility</p:attrName>
                                        </p:attrNameLst>
                                      </p:cBhvr>
                                      <p:to>
                                        <p:strVal val="visible"/>
                                      </p:to>
                                    </p:set>
                                    <p:anim calcmode="lin" valueType="num">
                                      <p:cBhvr additive="base">
                                        <p:cTn id="22" dur="500" fill="hold"/>
                                        <p:tgtEl>
                                          <p:spTgt spid="235563"/>
                                        </p:tgtEl>
                                        <p:attrNameLst>
                                          <p:attrName>ppt_x</p:attrName>
                                        </p:attrNameLst>
                                      </p:cBhvr>
                                      <p:tavLst>
                                        <p:tav tm="0">
                                          <p:val>
                                            <p:strVal val="1+#ppt_w/2"/>
                                          </p:val>
                                        </p:tav>
                                        <p:tav tm="100000">
                                          <p:val>
                                            <p:strVal val="#ppt_x"/>
                                          </p:val>
                                        </p:tav>
                                      </p:tavLst>
                                    </p:anim>
                                    <p:anim calcmode="lin" valueType="num">
                                      <p:cBhvr additive="base">
                                        <p:cTn id="23" dur="500" fill="hold"/>
                                        <p:tgtEl>
                                          <p:spTgt spid="235563"/>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235580"/>
                                        </p:tgtEl>
                                        <p:attrNameLst>
                                          <p:attrName>style.visibility</p:attrName>
                                        </p:attrNameLst>
                                      </p:cBhvr>
                                      <p:to>
                                        <p:strVal val="hidden"/>
                                      </p:to>
                                    </p:set>
                                  </p:childTnLst>
                                </p:cTn>
                              </p:par>
                            </p:childTnLst>
                          </p:cTn>
                        </p:par>
                        <p:par>
                          <p:cTn id="28" fill="hold">
                            <p:stCondLst>
                              <p:cond delay="0"/>
                            </p:stCondLst>
                            <p:childTnLst>
                              <p:par>
                                <p:cTn id="29" presetID="22" presetClass="entr" presetSubtype="4" fill="hold" nodeType="afterEffect">
                                  <p:stCondLst>
                                    <p:cond delay="0"/>
                                  </p:stCondLst>
                                  <p:childTnLst>
                                    <p:set>
                                      <p:cBhvr>
                                        <p:cTn id="30" dur="1" fill="hold">
                                          <p:stCondLst>
                                            <p:cond delay="0"/>
                                          </p:stCondLst>
                                        </p:cTn>
                                        <p:tgtEl>
                                          <p:spTgt spid="235582"/>
                                        </p:tgtEl>
                                        <p:attrNameLst>
                                          <p:attrName>style.visibility</p:attrName>
                                        </p:attrNameLst>
                                      </p:cBhvr>
                                      <p:to>
                                        <p:strVal val="visible"/>
                                      </p:to>
                                    </p:set>
                                    <p:animEffect transition="in" filter="wipe(down)">
                                      <p:cBhvr>
                                        <p:cTn id="31" dur="1000"/>
                                        <p:tgtEl>
                                          <p:spTgt spid="23558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235578"/>
                                        </p:tgtEl>
                                        <p:attrNameLst>
                                          <p:attrName>style.visibility</p:attrName>
                                        </p:attrNameLst>
                                      </p:cBhvr>
                                      <p:to>
                                        <p:strVal val="hidden"/>
                                      </p:to>
                                    </p:set>
                                  </p:childTnLst>
                                </p:cTn>
                              </p:par>
                            </p:childTnLst>
                          </p:cTn>
                        </p:par>
                        <p:par>
                          <p:cTn id="36" fill="hold">
                            <p:stCondLst>
                              <p:cond delay="0"/>
                            </p:stCondLst>
                            <p:childTnLst>
                              <p:par>
                                <p:cTn id="37" presetID="22" presetClass="entr" presetSubtype="4" fill="hold" nodeType="afterEffect">
                                  <p:stCondLst>
                                    <p:cond delay="0"/>
                                  </p:stCondLst>
                                  <p:childTnLst>
                                    <p:set>
                                      <p:cBhvr>
                                        <p:cTn id="38" dur="1" fill="hold">
                                          <p:stCondLst>
                                            <p:cond delay="0"/>
                                          </p:stCondLst>
                                        </p:cTn>
                                        <p:tgtEl>
                                          <p:spTgt spid="80921"/>
                                        </p:tgtEl>
                                        <p:attrNameLst>
                                          <p:attrName>style.visibility</p:attrName>
                                        </p:attrNameLst>
                                      </p:cBhvr>
                                      <p:to>
                                        <p:strVal val="visible"/>
                                      </p:to>
                                    </p:set>
                                    <p:animEffect transition="in" filter="wipe(down)">
                                      <p:cBhvr>
                                        <p:cTn id="39" dur="500"/>
                                        <p:tgtEl>
                                          <p:spTgt spid="80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1" grpId="0"/>
      <p:bldP spid="235543" grpId="0" animBg="1"/>
      <p:bldP spid="235563"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Text Box 2"/>
          <p:cNvSpPr txBox="1"/>
          <p:nvPr/>
        </p:nvSpPr>
        <p:spPr>
          <a:xfrm>
            <a:off x="136525" y="193675"/>
            <a:ext cx="9007475" cy="65309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20000"/>
              </a:lnSpc>
              <a:spcBef>
                <a:spcPct val="0"/>
              </a:spcBef>
              <a:buNone/>
            </a:pPr>
            <a:r>
              <a:rPr lang="en-US" altLang="zh-CN" sz="2400" dirty="0"/>
              <a:t> </a:t>
            </a:r>
            <a:r>
              <a:rPr lang="en-US" altLang="zh-CN" sz="3600" b="1" dirty="0">
                <a:solidFill>
                  <a:srgbClr val="800000"/>
                </a:solidFill>
                <a:ea typeface="楷体_GB2312" pitchFamily="49" charset="-122"/>
              </a:rPr>
              <a:t>Status</a:t>
            </a:r>
            <a:r>
              <a:rPr lang="en-US" altLang="zh-CN" sz="3600" dirty="0">
                <a:solidFill>
                  <a:srgbClr val="800000"/>
                </a:solidFill>
                <a:ea typeface="楷体_GB2312" pitchFamily="49" charset="-122"/>
              </a:rPr>
              <a:t> DeQueue (LinkQueue </a:t>
            </a:r>
            <a:r>
              <a:rPr lang="en-US" altLang="zh-CN" sz="3600" b="1" dirty="0">
                <a:solidFill>
                  <a:srgbClr val="800000"/>
                </a:solidFill>
                <a:ea typeface="楷体_GB2312" pitchFamily="49" charset="-122"/>
              </a:rPr>
              <a:t>&amp;</a:t>
            </a:r>
            <a:r>
              <a:rPr lang="en-US" altLang="zh-CN" sz="3600" dirty="0">
                <a:solidFill>
                  <a:srgbClr val="800000"/>
                </a:solidFill>
                <a:ea typeface="楷体_GB2312" pitchFamily="49" charset="-122"/>
              </a:rPr>
              <a:t>Q, </a:t>
            </a:r>
            <a:endParaRPr lang="en-US" altLang="zh-CN" sz="3600" dirty="0">
              <a:solidFill>
                <a:srgbClr val="800000"/>
              </a:solidFill>
              <a:ea typeface="楷体_GB2312" pitchFamily="49" charset="-122"/>
            </a:endParaRPr>
          </a:p>
          <a:p>
            <a:pPr marL="0" lvl="0" indent="0">
              <a:lnSpc>
                <a:spcPct val="120000"/>
              </a:lnSpc>
              <a:spcBef>
                <a:spcPct val="0"/>
              </a:spcBef>
              <a:buNone/>
            </a:pPr>
            <a:r>
              <a:rPr lang="en-US" altLang="zh-CN" sz="3600" dirty="0">
                <a:solidFill>
                  <a:srgbClr val="800000"/>
                </a:solidFill>
                <a:ea typeface="楷体_GB2312" pitchFamily="49" charset="-122"/>
              </a:rPr>
              <a:t>                                            QElemType </a:t>
            </a:r>
            <a:r>
              <a:rPr lang="en-US" altLang="zh-CN" sz="3600" b="1" dirty="0">
                <a:solidFill>
                  <a:srgbClr val="800000"/>
                </a:solidFill>
                <a:ea typeface="楷体_GB2312" pitchFamily="49" charset="-122"/>
              </a:rPr>
              <a:t>&amp;</a:t>
            </a:r>
            <a:r>
              <a:rPr lang="en-US" altLang="zh-CN" sz="3600" dirty="0">
                <a:solidFill>
                  <a:srgbClr val="800000"/>
                </a:solidFill>
                <a:ea typeface="楷体_GB2312" pitchFamily="49" charset="-122"/>
              </a:rPr>
              <a:t>e) </a:t>
            </a:r>
            <a:r>
              <a:rPr lang="en-US" altLang="zh-CN" sz="3600" b="1" dirty="0">
                <a:solidFill>
                  <a:srgbClr val="800000"/>
                </a:solidFill>
                <a:ea typeface="楷体_GB2312" pitchFamily="49" charset="-122"/>
              </a:rPr>
              <a:t>{</a:t>
            </a:r>
            <a:endParaRPr lang="en-US" altLang="zh-CN" sz="3600" dirty="0">
              <a:solidFill>
                <a:srgbClr val="800000"/>
              </a:solidFill>
              <a:ea typeface="楷体_GB2312" pitchFamily="49" charset="-122"/>
            </a:endParaRPr>
          </a:p>
          <a:p>
            <a:pPr marL="0" lvl="0" indent="0">
              <a:lnSpc>
                <a:spcPct val="120000"/>
              </a:lnSpc>
              <a:spcBef>
                <a:spcPct val="0"/>
              </a:spcBef>
              <a:buNone/>
            </a:pPr>
            <a:r>
              <a:rPr lang="en-US" altLang="zh-CN" dirty="0">
                <a:solidFill>
                  <a:srgbClr val="800000"/>
                </a:solidFill>
                <a:ea typeface="楷体_GB2312" pitchFamily="49" charset="-122"/>
              </a:rPr>
              <a:t>  // </a:t>
            </a:r>
            <a:r>
              <a:rPr lang="zh-CN" altLang="en-US" dirty="0">
                <a:solidFill>
                  <a:srgbClr val="800000"/>
                </a:solidFill>
                <a:ea typeface="楷体_GB2312" pitchFamily="49" charset="-122"/>
              </a:rPr>
              <a:t>若队列不空，则删除</a:t>
            </a:r>
            <a:r>
              <a:rPr lang="en-US" altLang="zh-CN" dirty="0">
                <a:solidFill>
                  <a:srgbClr val="800000"/>
                </a:solidFill>
                <a:ea typeface="楷体_GB2312" pitchFamily="49" charset="-122"/>
              </a:rPr>
              <a:t>Q</a:t>
            </a:r>
            <a:r>
              <a:rPr lang="zh-CN" altLang="en-US" dirty="0">
                <a:solidFill>
                  <a:srgbClr val="800000"/>
                </a:solidFill>
                <a:ea typeface="楷体_GB2312" pitchFamily="49" charset="-122"/>
              </a:rPr>
              <a:t>的队头元素，</a:t>
            </a:r>
            <a:endParaRPr lang="zh-CN" altLang="en-US" dirty="0">
              <a:solidFill>
                <a:srgbClr val="800000"/>
              </a:solidFill>
              <a:ea typeface="楷体_GB2312" pitchFamily="49" charset="-122"/>
            </a:endParaRPr>
          </a:p>
          <a:p>
            <a:pPr marL="0" lvl="0" indent="0">
              <a:lnSpc>
                <a:spcPct val="120000"/>
              </a:lnSpc>
              <a:spcBef>
                <a:spcPct val="0"/>
              </a:spcBef>
              <a:buNone/>
            </a:pPr>
            <a:r>
              <a:rPr lang="zh-CN" altLang="en-US" dirty="0">
                <a:solidFill>
                  <a:srgbClr val="800000"/>
                </a:solidFill>
                <a:ea typeface="楷体_GB2312" pitchFamily="49" charset="-122"/>
              </a:rPr>
              <a:t>  </a:t>
            </a:r>
            <a:r>
              <a:rPr lang="en-US" altLang="zh-CN" dirty="0">
                <a:solidFill>
                  <a:srgbClr val="800000"/>
                </a:solidFill>
                <a:ea typeface="楷体_GB2312" pitchFamily="49" charset="-122"/>
              </a:rPr>
              <a:t>//</a:t>
            </a:r>
            <a:r>
              <a:rPr lang="zh-CN" altLang="en-US" dirty="0">
                <a:solidFill>
                  <a:srgbClr val="800000"/>
                </a:solidFill>
                <a:ea typeface="楷体_GB2312" pitchFamily="49" charset="-122"/>
              </a:rPr>
              <a:t>用 </a:t>
            </a:r>
            <a:r>
              <a:rPr lang="en-US" altLang="zh-CN" dirty="0">
                <a:solidFill>
                  <a:srgbClr val="800000"/>
                </a:solidFill>
                <a:ea typeface="楷体_GB2312" pitchFamily="49" charset="-122"/>
              </a:rPr>
              <a:t>e </a:t>
            </a:r>
            <a:r>
              <a:rPr lang="zh-CN" altLang="en-US" dirty="0">
                <a:solidFill>
                  <a:srgbClr val="800000"/>
                </a:solidFill>
                <a:ea typeface="楷体_GB2312" pitchFamily="49" charset="-122"/>
              </a:rPr>
              <a:t>返回其值，并返回</a:t>
            </a:r>
            <a:r>
              <a:rPr lang="en-US" altLang="zh-CN" dirty="0">
                <a:solidFill>
                  <a:srgbClr val="800000"/>
                </a:solidFill>
                <a:ea typeface="楷体_GB2312" pitchFamily="49" charset="-122"/>
              </a:rPr>
              <a:t>OK</a:t>
            </a:r>
            <a:r>
              <a:rPr lang="zh-CN" altLang="en-US" dirty="0">
                <a:solidFill>
                  <a:srgbClr val="800000"/>
                </a:solidFill>
                <a:ea typeface="楷体_GB2312" pitchFamily="49" charset="-122"/>
              </a:rPr>
              <a:t>；否则返回</a:t>
            </a:r>
            <a:r>
              <a:rPr lang="en-US" altLang="zh-CN" dirty="0">
                <a:solidFill>
                  <a:srgbClr val="800000"/>
                </a:solidFill>
                <a:ea typeface="楷体_GB2312" pitchFamily="49" charset="-122"/>
              </a:rPr>
              <a:t>ERROR</a:t>
            </a:r>
            <a:endParaRPr lang="en-US" altLang="zh-CN" dirty="0">
              <a:solidFill>
                <a:srgbClr val="800000"/>
              </a:solidFill>
              <a:ea typeface="楷体_GB2312" pitchFamily="49" charset="-122"/>
            </a:endParaRPr>
          </a:p>
          <a:p>
            <a:pPr marL="0" lvl="0" indent="0">
              <a:lnSpc>
                <a:spcPct val="120000"/>
              </a:lnSpc>
              <a:spcBef>
                <a:spcPct val="0"/>
              </a:spcBef>
              <a:buNone/>
            </a:pPr>
            <a:r>
              <a:rPr lang="en-US" altLang="zh-CN" sz="3600" dirty="0">
                <a:solidFill>
                  <a:srgbClr val="800000"/>
                </a:solidFill>
                <a:ea typeface="楷体_GB2312" pitchFamily="49" charset="-122"/>
              </a:rPr>
              <a:t>   </a:t>
            </a:r>
            <a:r>
              <a:rPr lang="en-US" altLang="zh-CN" sz="3600" b="1" dirty="0">
                <a:solidFill>
                  <a:srgbClr val="800000"/>
                </a:solidFill>
                <a:ea typeface="楷体_GB2312" pitchFamily="49" charset="-122"/>
              </a:rPr>
              <a:t>if</a:t>
            </a:r>
            <a:r>
              <a:rPr lang="en-US" altLang="zh-CN" sz="3600" dirty="0">
                <a:solidFill>
                  <a:srgbClr val="800000"/>
                </a:solidFill>
                <a:ea typeface="楷体_GB2312" pitchFamily="49" charset="-122"/>
              </a:rPr>
              <a:t> (Q.front </a:t>
            </a:r>
            <a:r>
              <a:rPr lang="en-US" altLang="zh-CN" sz="3600" b="1" dirty="0">
                <a:solidFill>
                  <a:srgbClr val="800000"/>
                </a:solidFill>
                <a:ea typeface="楷体_GB2312" pitchFamily="49" charset="-122"/>
              </a:rPr>
              <a:t>==</a:t>
            </a:r>
            <a:r>
              <a:rPr lang="en-US" altLang="zh-CN" sz="3600" dirty="0">
                <a:solidFill>
                  <a:srgbClr val="800000"/>
                </a:solidFill>
                <a:ea typeface="楷体_GB2312" pitchFamily="49" charset="-122"/>
              </a:rPr>
              <a:t> Q.rear)    </a:t>
            </a:r>
            <a:r>
              <a:rPr lang="en-US" altLang="zh-CN" sz="3600" b="1" dirty="0">
                <a:solidFill>
                  <a:srgbClr val="800000"/>
                </a:solidFill>
                <a:ea typeface="楷体_GB2312" pitchFamily="49" charset="-122"/>
              </a:rPr>
              <a:t>return</a:t>
            </a:r>
            <a:r>
              <a:rPr lang="en-US" altLang="zh-CN" sz="3600" dirty="0">
                <a:solidFill>
                  <a:srgbClr val="800000"/>
                </a:solidFill>
                <a:ea typeface="楷体_GB2312" pitchFamily="49" charset="-122"/>
              </a:rPr>
              <a:t> ERROR;</a:t>
            </a:r>
            <a:endParaRPr lang="en-US" altLang="zh-CN" sz="3600" dirty="0">
              <a:solidFill>
                <a:srgbClr val="800000"/>
              </a:solidFill>
              <a:ea typeface="楷体_GB2312" pitchFamily="49" charset="-122"/>
            </a:endParaRPr>
          </a:p>
          <a:p>
            <a:pPr marL="0" lvl="0" indent="0">
              <a:lnSpc>
                <a:spcPct val="120000"/>
              </a:lnSpc>
              <a:spcBef>
                <a:spcPct val="0"/>
              </a:spcBef>
              <a:buNone/>
            </a:pPr>
            <a:r>
              <a:rPr lang="en-US" altLang="zh-CN" sz="3600" dirty="0">
                <a:solidFill>
                  <a:srgbClr val="800000"/>
                </a:solidFill>
                <a:ea typeface="楷体_GB2312" pitchFamily="49" charset="-122"/>
              </a:rPr>
              <a:t>   p = Q.front-&gt;next;   e = p-&gt;data;</a:t>
            </a:r>
            <a:endParaRPr lang="en-US" altLang="zh-CN" sz="3600" dirty="0">
              <a:solidFill>
                <a:srgbClr val="800000"/>
              </a:solidFill>
              <a:ea typeface="楷体_GB2312" pitchFamily="49" charset="-122"/>
            </a:endParaRPr>
          </a:p>
          <a:p>
            <a:pPr marL="0" lvl="0" indent="0">
              <a:lnSpc>
                <a:spcPct val="120000"/>
              </a:lnSpc>
              <a:spcBef>
                <a:spcPct val="0"/>
              </a:spcBef>
              <a:buNone/>
            </a:pPr>
            <a:r>
              <a:rPr lang="en-US" altLang="zh-CN" sz="3600" dirty="0">
                <a:solidFill>
                  <a:srgbClr val="800000"/>
                </a:solidFill>
                <a:ea typeface="楷体_GB2312" pitchFamily="49" charset="-122"/>
              </a:rPr>
              <a:t>   </a:t>
            </a:r>
            <a:r>
              <a:rPr lang="en-US" altLang="zh-CN" sz="3600" dirty="0">
                <a:solidFill>
                  <a:srgbClr val="FF5050"/>
                </a:solidFill>
                <a:ea typeface="楷体_GB2312" pitchFamily="49" charset="-122"/>
              </a:rPr>
              <a:t>Q.front-&gt;next = p-&gt;next;</a:t>
            </a:r>
            <a:endParaRPr lang="en-US" altLang="zh-CN" sz="3600" dirty="0">
              <a:solidFill>
                <a:srgbClr val="800000"/>
              </a:solidFill>
              <a:ea typeface="楷体_GB2312" pitchFamily="49" charset="-122"/>
            </a:endParaRPr>
          </a:p>
          <a:p>
            <a:pPr marL="0" lvl="0" indent="0">
              <a:lnSpc>
                <a:spcPct val="120000"/>
              </a:lnSpc>
              <a:spcBef>
                <a:spcPct val="0"/>
              </a:spcBef>
              <a:buNone/>
            </a:pPr>
            <a:r>
              <a:rPr lang="en-US" altLang="zh-CN" sz="3600" dirty="0">
                <a:solidFill>
                  <a:srgbClr val="800000"/>
                </a:solidFill>
                <a:ea typeface="楷体_GB2312" pitchFamily="49" charset="-122"/>
              </a:rPr>
              <a:t>   </a:t>
            </a:r>
            <a:r>
              <a:rPr lang="en-US" altLang="zh-CN" sz="3600" b="1" dirty="0">
                <a:solidFill>
                  <a:schemeClr val="accent2"/>
                </a:solidFill>
                <a:ea typeface="楷体_GB2312" pitchFamily="49" charset="-122"/>
              </a:rPr>
              <a:t>if</a:t>
            </a:r>
            <a:r>
              <a:rPr lang="en-US" altLang="zh-CN" sz="3600" dirty="0">
                <a:solidFill>
                  <a:schemeClr val="accent2"/>
                </a:solidFill>
                <a:ea typeface="楷体_GB2312" pitchFamily="49" charset="-122"/>
              </a:rPr>
              <a:t> (Q.rear </a:t>
            </a:r>
            <a:r>
              <a:rPr lang="en-US" altLang="zh-CN" sz="3600" b="1" dirty="0">
                <a:solidFill>
                  <a:schemeClr val="accent2"/>
                </a:solidFill>
                <a:ea typeface="楷体_GB2312" pitchFamily="49" charset="-122"/>
              </a:rPr>
              <a:t>==</a:t>
            </a:r>
            <a:r>
              <a:rPr lang="en-US" altLang="zh-CN" sz="3600" dirty="0">
                <a:solidFill>
                  <a:schemeClr val="accent2"/>
                </a:solidFill>
                <a:ea typeface="楷体_GB2312" pitchFamily="49" charset="-122"/>
              </a:rPr>
              <a:t> p)  Q.rear = Q.front;</a:t>
            </a:r>
            <a:endParaRPr lang="en-US" altLang="zh-CN" sz="3600" dirty="0">
              <a:solidFill>
                <a:srgbClr val="FF5050"/>
              </a:solidFill>
              <a:ea typeface="楷体_GB2312" pitchFamily="49" charset="-122"/>
            </a:endParaRPr>
          </a:p>
          <a:p>
            <a:pPr marL="0" lvl="0" indent="0">
              <a:lnSpc>
                <a:spcPct val="120000"/>
              </a:lnSpc>
              <a:spcBef>
                <a:spcPct val="0"/>
              </a:spcBef>
              <a:buNone/>
            </a:pPr>
            <a:r>
              <a:rPr lang="en-US" altLang="zh-CN" sz="3600" dirty="0">
                <a:solidFill>
                  <a:srgbClr val="800000"/>
                </a:solidFill>
                <a:ea typeface="楷体_GB2312" pitchFamily="49" charset="-122"/>
              </a:rPr>
              <a:t>   </a:t>
            </a:r>
            <a:r>
              <a:rPr lang="en-US" altLang="zh-CN" sz="3600" b="1" dirty="0">
                <a:solidFill>
                  <a:srgbClr val="FF5050"/>
                </a:solidFill>
                <a:ea typeface="楷体_GB2312" pitchFamily="49" charset="-122"/>
              </a:rPr>
              <a:t>free </a:t>
            </a:r>
            <a:r>
              <a:rPr lang="en-US" altLang="zh-CN" sz="3600" dirty="0">
                <a:solidFill>
                  <a:srgbClr val="FF5050"/>
                </a:solidFill>
                <a:ea typeface="楷体_GB2312" pitchFamily="49" charset="-122"/>
              </a:rPr>
              <a:t>(p);</a:t>
            </a:r>
            <a:r>
              <a:rPr lang="en-US" altLang="zh-CN" sz="3600" dirty="0">
                <a:solidFill>
                  <a:srgbClr val="800000"/>
                </a:solidFill>
                <a:ea typeface="楷体_GB2312" pitchFamily="49" charset="-122"/>
              </a:rPr>
              <a:t>      </a:t>
            </a:r>
            <a:r>
              <a:rPr lang="en-US" altLang="zh-CN" sz="3600" b="1" dirty="0">
                <a:solidFill>
                  <a:srgbClr val="800000"/>
                </a:solidFill>
                <a:ea typeface="楷体_GB2312" pitchFamily="49" charset="-122"/>
              </a:rPr>
              <a:t>return</a:t>
            </a:r>
            <a:r>
              <a:rPr lang="en-US" altLang="zh-CN" sz="3600" dirty="0">
                <a:solidFill>
                  <a:srgbClr val="800000"/>
                </a:solidFill>
                <a:ea typeface="楷体_GB2312" pitchFamily="49" charset="-122"/>
              </a:rPr>
              <a:t> OK;</a:t>
            </a:r>
            <a:endParaRPr lang="en-US" altLang="zh-CN" sz="3600" dirty="0">
              <a:solidFill>
                <a:srgbClr val="800000"/>
              </a:solidFill>
              <a:ea typeface="楷体_GB2312" pitchFamily="49" charset="-122"/>
            </a:endParaRPr>
          </a:p>
          <a:p>
            <a:pPr marL="0" lvl="0" indent="0">
              <a:lnSpc>
                <a:spcPct val="120000"/>
              </a:lnSpc>
              <a:spcBef>
                <a:spcPct val="0"/>
              </a:spcBef>
              <a:buNone/>
            </a:pPr>
            <a:r>
              <a:rPr lang="en-US" altLang="zh-CN" sz="3600" b="1" dirty="0">
                <a:solidFill>
                  <a:srgbClr val="800000"/>
                </a:solidFill>
                <a:ea typeface="楷体_GB2312" pitchFamily="49" charset="-122"/>
              </a:rPr>
              <a:t>}</a:t>
            </a:r>
            <a:endParaRPr lang="en-US" altLang="zh-CN" sz="3600" b="1" dirty="0">
              <a:solidFill>
                <a:srgbClr val="800000"/>
              </a:solidFill>
              <a:ea typeface="楷体_GB2312" pitchFamily="49" charset="-122"/>
            </a:endParaRPr>
          </a:p>
        </p:txBody>
      </p:sp>
      <p:sp>
        <p:nvSpPr>
          <p:cNvPr id="81923" name="AutoShape 3">
            <a:hlinkClick r:id="rId1" action="ppaction://hlinksldjump"/>
          </p:cNvPr>
          <p:cNvSpPr/>
          <p:nvPr/>
        </p:nvSpPr>
        <p:spPr>
          <a:xfrm>
            <a:off x="8305800" y="6172200"/>
            <a:ext cx="381000" cy="381000"/>
          </a:xfrm>
          <a:prstGeom prst="actionButtonBackPrevious">
            <a:avLst/>
          </a:prstGeom>
          <a:solidFill>
            <a:srgbClr val="A50021"/>
          </a:solidFill>
          <a:ln w="9525" cap="flat" cmpd="sng">
            <a:solidFill>
              <a:srgbClr val="FF505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pull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a:xfrm>
            <a:off x="304800" y="2286000"/>
            <a:ext cx="8370888" cy="1143000"/>
          </a:xfrm>
          <a:ln/>
        </p:spPr>
        <p:txBody>
          <a:bodyPr vert="horz" wrap="square" lIns="91440" tIns="45720" rIns="91440" bIns="45720" anchor="ctr"/>
          <a:p>
            <a:pPr eaLnBrk="1" hangingPunct="1">
              <a:lnSpc>
                <a:spcPct val="120000"/>
              </a:lnSpc>
            </a:pPr>
            <a:br>
              <a:rPr lang="en-US" altLang="zh-CN" dirty="0">
                <a:solidFill>
                  <a:schemeClr val="tx1"/>
                </a:solidFill>
                <a:ea typeface="楷体_GB2312" pitchFamily="49" charset="-122"/>
              </a:rPr>
            </a:br>
            <a:r>
              <a:rPr lang="en-US" altLang="zh-CN" dirty="0">
                <a:solidFill>
                  <a:schemeClr val="tx1"/>
                </a:solidFill>
                <a:ea typeface="楷体_GB2312" pitchFamily="49" charset="-122"/>
              </a:rPr>
              <a:t>   </a:t>
            </a:r>
            <a:r>
              <a:rPr lang="en-US" altLang="zh-CN" dirty="0">
                <a:solidFill>
                  <a:srgbClr val="FF0000"/>
                </a:solidFill>
                <a:ea typeface="楷体_GB2312" pitchFamily="49" charset="-122"/>
              </a:rPr>
              <a:t>InitStack(</a:t>
            </a:r>
            <a:r>
              <a:rPr lang="en-US" altLang="zh-CN" b="1" dirty="0">
                <a:solidFill>
                  <a:srgbClr val="FF0000"/>
                </a:solidFill>
                <a:ea typeface="楷体_GB2312" pitchFamily="49" charset="-122"/>
              </a:rPr>
              <a:t>&amp;</a:t>
            </a:r>
            <a:r>
              <a:rPr lang="en-US" altLang="zh-CN" dirty="0">
                <a:solidFill>
                  <a:srgbClr val="FF0000"/>
                </a:solidFill>
                <a:ea typeface="楷体_GB2312" pitchFamily="49" charset="-122"/>
              </a:rPr>
              <a:t>S)</a:t>
            </a:r>
            <a:br>
              <a:rPr lang="en-US" altLang="zh-CN" dirty="0">
                <a:solidFill>
                  <a:srgbClr val="FF0000"/>
                </a:solidFill>
                <a:ea typeface="楷体_GB2312" pitchFamily="49" charset="-122"/>
              </a:rPr>
            </a:br>
            <a:r>
              <a:rPr lang="en-US" altLang="zh-CN" dirty="0">
                <a:solidFill>
                  <a:schemeClr val="tx1"/>
                </a:solidFill>
                <a:ea typeface="楷体_GB2312" pitchFamily="49" charset="-122"/>
              </a:rPr>
              <a:t>    </a:t>
            </a:r>
            <a:r>
              <a:rPr lang="zh-CN" altLang="en-US" dirty="0">
                <a:solidFill>
                  <a:srgbClr val="0000FF"/>
                </a:solidFill>
                <a:ea typeface="楷体_GB2312" pitchFamily="49" charset="-122"/>
              </a:rPr>
              <a:t>操作结果</a:t>
            </a:r>
            <a:r>
              <a:rPr lang="zh-CN" altLang="en-US" dirty="0">
                <a:solidFill>
                  <a:schemeClr val="tx1"/>
                </a:solidFill>
                <a:ea typeface="楷体_GB2312" pitchFamily="49" charset="-122"/>
              </a:rPr>
              <a:t>：构造一个空栈 </a:t>
            </a:r>
            <a:r>
              <a:rPr lang="en-US" altLang="zh-CN" dirty="0">
                <a:solidFill>
                  <a:schemeClr val="tx1"/>
                </a:solidFill>
                <a:ea typeface="楷体_GB2312" pitchFamily="49" charset="-122"/>
              </a:rPr>
              <a:t>S</a:t>
            </a:r>
            <a:r>
              <a:rPr lang="zh-CN" altLang="en-US" dirty="0">
                <a:solidFill>
                  <a:schemeClr val="tx1"/>
                </a:solidFill>
                <a:ea typeface="楷体_GB2312" pitchFamily="49" charset="-122"/>
              </a:rPr>
              <a:t>。</a:t>
            </a:r>
            <a:br>
              <a:rPr lang="zh-CN" altLang="en-US" dirty="0">
                <a:solidFill>
                  <a:schemeClr val="tx1"/>
                </a:solidFill>
                <a:ea typeface="楷体_GB2312" pitchFamily="49" charset="-122"/>
              </a:rPr>
            </a:br>
            <a:br>
              <a:rPr lang="zh-CN" altLang="en-US" dirty="0">
                <a:solidFill>
                  <a:schemeClr val="tx1"/>
                </a:solidFill>
                <a:ea typeface="楷体_GB2312" pitchFamily="49" charset="-122"/>
              </a:rPr>
            </a:br>
            <a:r>
              <a:rPr lang="zh-CN" altLang="en-US" dirty="0">
                <a:solidFill>
                  <a:schemeClr val="tx1"/>
                </a:solidFill>
                <a:ea typeface="楷体_GB2312" pitchFamily="49" charset="-122"/>
              </a:rPr>
              <a:t>          </a:t>
            </a:r>
            <a:r>
              <a:rPr lang="en-US" altLang="zh-CN" dirty="0">
                <a:solidFill>
                  <a:srgbClr val="FF0000"/>
                </a:solidFill>
                <a:ea typeface="楷体_GB2312" pitchFamily="49" charset="-122"/>
              </a:rPr>
              <a:t>DestroyStack(</a:t>
            </a:r>
            <a:r>
              <a:rPr lang="en-US" altLang="zh-CN" b="1" dirty="0">
                <a:solidFill>
                  <a:srgbClr val="FF0000"/>
                </a:solidFill>
                <a:ea typeface="楷体_GB2312" pitchFamily="49" charset="-122"/>
              </a:rPr>
              <a:t>&amp;</a:t>
            </a:r>
            <a:r>
              <a:rPr lang="en-US" altLang="zh-CN" dirty="0">
                <a:solidFill>
                  <a:srgbClr val="FF0000"/>
                </a:solidFill>
                <a:ea typeface="楷体_GB2312" pitchFamily="49" charset="-122"/>
              </a:rPr>
              <a:t>S)</a:t>
            </a:r>
            <a:br>
              <a:rPr lang="en-US" altLang="zh-CN" dirty="0">
                <a:solidFill>
                  <a:srgbClr val="FF0000"/>
                </a:solidFill>
                <a:ea typeface="楷体_GB2312" pitchFamily="49" charset="-122"/>
              </a:rPr>
            </a:br>
            <a:r>
              <a:rPr lang="en-US" altLang="zh-CN" dirty="0">
                <a:solidFill>
                  <a:schemeClr val="tx1"/>
                </a:solidFill>
                <a:ea typeface="楷体_GB2312" pitchFamily="49" charset="-122"/>
              </a:rPr>
              <a:t>    </a:t>
            </a:r>
            <a:r>
              <a:rPr lang="zh-CN" altLang="en-US" dirty="0">
                <a:solidFill>
                  <a:srgbClr val="0000FF"/>
                </a:solidFill>
                <a:ea typeface="楷体_GB2312" pitchFamily="49" charset="-122"/>
              </a:rPr>
              <a:t>初始条件</a:t>
            </a:r>
            <a:r>
              <a:rPr lang="zh-CN" altLang="en-US" dirty="0">
                <a:solidFill>
                  <a:schemeClr val="tx1"/>
                </a:solidFill>
                <a:ea typeface="楷体_GB2312" pitchFamily="49" charset="-122"/>
              </a:rPr>
              <a:t>：栈 </a:t>
            </a:r>
            <a:r>
              <a:rPr lang="en-US" altLang="zh-CN" dirty="0">
                <a:solidFill>
                  <a:schemeClr val="tx1"/>
                </a:solidFill>
                <a:ea typeface="楷体_GB2312" pitchFamily="49" charset="-122"/>
              </a:rPr>
              <a:t>S </a:t>
            </a:r>
            <a:r>
              <a:rPr lang="zh-CN" altLang="en-US" dirty="0">
                <a:solidFill>
                  <a:schemeClr val="tx1"/>
                </a:solidFill>
                <a:ea typeface="楷体_GB2312" pitchFamily="49" charset="-122"/>
              </a:rPr>
              <a:t>已存在。</a:t>
            </a:r>
            <a:br>
              <a:rPr lang="zh-CN" altLang="en-US" dirty="0">
                <a:solidFill>
                  <a:schemeClr val="tx1"/>
                </a:solidFill>
                <a:ea typeface="楷体_GB2312" pitchFamily="49" charset="-122"/>
              </a:rPr>
            </a:br>
            <a:r>
              <a:rPr lang="zh-CN" altLang="en-US" dirty="0">
                <a:solidFill>
                  <a:schemeClr val="tx1"/>
                </a:solidFill>
                <a:ea typeface="楷体_GB2312" pitchFamily="49" charset="-122"/>
              </a:rPr>
              <a:t>    </a:t>
            </a:r>
            <a:r>
              <a:rPr lang="zh-CN" altLang="en-US" dirty="0">
                <a:solidFill>
                  <a:srgbClr val="0000FF"/>
                </a:solidFill>
                <a:ea typeface="楷体_GB2312" pitchFamily="49" charset="-122"/>
              </a:rPr>
              <a:t>操作结果</a:t>
            </a:r>
            <a:r>
              <a:rPr lang="zh-CN" altLang="en-US" dirty="0">
                <a:solidFill>
                  <a:schemeClr val="tx1"/>
                </a:solidFill>
                <a:ea typeface="楷体_GB2312" pitchFamily="49" charset="-122"/>
              </a:rPr>
              <a:t>：栈 </a:t>
            </a:r>
            <a:r>
              <a:rPr lang="en-US" altLang="zh-CN" dirty="0">
                <a:solidFill>
                  <a:schemeClr val="tx1"/>
                </a:solidFill>
                <a:ea typeface="楷体_GB2312" pitchFamily="49" charset="-122"/>
              </a:rPr>
              <a:t>S </a:t>
            </a:r>
            <a:r>
              <a:rPr lang="zh-CN" altLang="en-US" dirty="0">
                <a:solidFill>
                  <a:schemeClr val="tx1"/>
                </a:solidFill>
                <a:ea typeface="楷体_GB2312" pitchFamily="49" charset="-122"/>
              </a:rPr>
              <a:t>被销毁。</a:t>
            </a:r>
            <a:endParaRPr lang="zh-CN" altLang="en-US" dirty="0">
              <a:solidFill>
                <a:schemeClr val="tx1"/>
              </a:solidFill>
              <a:ea typeface="楷体_GB2312" pitchFamily="49" charset="-122"/>
            </a:endParaRPr>
          </a:p>
        </p:txBody>
      </p:sp>
      <p:sp>
        <p:nvSpPr>
          <p:cNvPr id="9219" name="AutoShape 3">
            <a:hlinkClick r:id="rId1" action="ppaction://hlinkshowjump?jump=lastslideviewed"/>
          </p:cNvPr>
          <p:cNvSpPr/>
          <p:nvPr/>
        </p:nvSpPr>
        <p:spPr>
          <a:xfrm>
            <a:off x="2057400" y="990600"/>
            <a:ext cx="179388" cy="179388"/>
          </a:xfrm>
          <a:prstGeom prst="actionButtonBlank">
            <a:avLst/>
          </a:prstGeom>
          <a:solidFill>
            <a:srgbClr val="800000"/>
          </a:solidFill>
          <a:ln w="9525" cap="flat" cmpd="sng">
            <a:solidFill>
              <a:srgbClr val="8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9220" name="AutoShape 4">
            <a:hlinkClick r:id="rId1" action="ppaction://hlinkshowjump?jump=lastslideviewed"/>
          </p:cNvPr>
          <p:cNvSpPr/>
          <p:nvPr/>
        </p:nvSpPr>
        <p:spPr>
          <a:xfrm>
            <a:off x="2057400" y="3276600"/>
            <a:ext cx="179388" cy="179388"/>
          </a:xfrm>
          <a:prstGeom prst="actionButtonBlank">
            <a:avLst/>
          </a:prstGeom>
          <a:solidFill>
            <a:srgbClr val="800000"/>
          </a:solidFill>
          <a:ln w="9525" cap="flat" cmpd="sng">
            <a:solidFill>
              <a:srgbClr val="8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pull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3"/>
          <p:cNvSpPr>
            <a:spLocks noGrp="1"/>
          </p:cNvSpPr>
          <p:nvPr>
            <p:ph idx="1"/>
          </p:nvPr>
        </p:nvSpPr>
        <p:spPr>
          <a:xfrm>
            <a:off x="539750" y="333375"/>
            <a:ext cx="7772400" cy="2449513"/>
          </a:xfrm>
          <a:ln/>
        </p:spPr>
        <p:txBody>
          <a:bodyPr vert="horz" wrap="square" lIns="91440" tIns="45720" rIns="91440" bIns="45720" anchor="t"/>
          <a:p>
            <a:pPr algn="just" eaLnBrk="1" hangingPunct="1">
              <a:lnSpc>
                <a:spcPct val="70000"/>
              </a:lnSpc>
              <a:buNone/>
            </a:pPr>
            <a:r>
              <a:rPr lang="zh-CN" altLang="en-US" sz="3600" b="1" dirty="0">
                <a:solidFill>
                  <a:srgbClr val="800000"/>
                </a:solidFill>
                <a:ea typeface="楷体_GB2312" pitchFamily="49" charset="-122"/>
              </a:rPr>
              <a:t>删除时的三种情形：</a:t>
            </a:r>
            <a:endParaRPr lang="zh-CN" altLang="en-US" sz="3600" b="1" dirty="0">
              <a:solidFill>
                <a:srgbClr val="800000"/>
              </a:solidFill>
              <a:ea typeface="楷体_GB2312" pitchFamily="49" charset="-122"/>
            </a:endParaRPr>
          </a:p>
          <a:p>
            <a:pPr algn="just" eaLnBrk="1" hangingPunct="1">
              <a:lnSpc>
                <a:spcPct val="70000"/>
              </a:lnSpc>
              <a:buNone/>
            </a:pPr>
            <a:r>
              <a:rPr lang="en-US" altLang="zh-CN" sz="3600" b="1" dirty="0">
                <a:solidFill>
                  <a:srgbClr val="800000"/>
                </a:solidFill>
                <a:ea typeface="楷体_GB2312" pitchFamily="49" charset="-122"/>
              </a:rPr>
              <a:t>a.</a:t>
            </a:r>
            <a:r>
              <a:rPr lang="zh-CN" altLang="en-US" sz="3600" b="1" dirty="0">
                <a:solidFill>
                  <a:srgbClr val="800000"/>
                </a:solidFill>
                <a:ea typeface="楷体_GB2312" pitchFamily="49" charset="-122"/>
              </a:rPr>
              <a:t>删除前已空；</a:t>
            </a:r>
            <a:endParaRPr lang="zh-CN" altLang="en-US" sz="3600" b="1" dirty="0">
              <a:solidFill>
                <a:srgbClr val="800000"/>
              </a:solidFill>
              <a:ea typeface="楷体_GB2312" pitchFamily="49" charset="-122"/>
            </a:endParaRPr>
          </a:p>
          <a:p>
            <a:pPr algn="just" eaLnBrk="1" hangingPunct="1">
              <a:lnSpc>
                <a:spcPct val="70000"/>
              </a:lnSpc>
              <a:buNone/>
            </a:pPr>
            <a:r>
              <a:rPr lang="en-US" altLang="zh-CN" sz="3600" b="1" dirty="0">
                <a:solidFill>
                  <a:srgbClr val="800000"/>
                </a:solidFill>
                <a:ea typeface="楷体_GB2312" pitchFamily="49" charset="-122"/>
              </a:rPr>
              <a:t>b.</a:t>
            </a:r>
            <a:r>
              <a:rPr lang="zh-CN" altLang="en-US" sz="3600" b="1" dirty="0">
                <a:solidFill>
                  <a:srgbClr val="800000"/>
                </a:solidFill>
                <a:ea typeface="楷体_GB2312" pitchFamily="49" charset="-122"/>
              </a:rPr>
              <a:t>删除前只有一个结点，删除后为空队列；</a:t>
            </a:r>
            <a:endParaRPr lang="zh-CN" altLang="en-US" sz="3600" b="1" dirty="0">
              <a:solidFill>
                <a:srgbClr val="800000"/>
              </a:solidFill>
              <a:ea typeface="楷体_GB2312" pitchFamily="49" charset="-122"/>
            </a:endParaRPr>
          </a:p>
          <a:p>
            <a:pPr algn="just" eaLnBrk="1" hangingPunct="1">
              <a:lnSpc>
                <a:spcPct val="70000"/>
              </a:lnSpc>
              <a:buNone/>
            </a:pPr>
            <a:r>
              <a:rPr lang="en-US" altLang="zh-CN" sz="3600" b="1" dirty="0">
                <a:solidFill>
                  <a:srgbClr val="800000"/>
                </a:solidFill>
                <a:ea typeface="楷体_GB2312" pitchFamily="49" charset="-122"/>
              </a:rPr>
              <a:t>c.</a:t>
            </a:r>
            <a:r>
              <a:rPr lang="zh-CN" altLang="en-US" sz="3600" b="1" dirty="0">
                <a:solidFill>
                  <a:srgbClr val="800000"/>
                </a:solidFill>
                <a:ea typeface="楷体_GB2312" pitchFamily="49" charset="-122"/>
              </a:rPr>
              <a:t>其他情形（删除前结点数</a:t>
            </a:r>
            <a:r>
              <a:rPr lang="en-US" altLang="zh-CN" sz="3600" b="1" dirty="0">
                <a:solidFill>
                  <a:srgbClr val="800000"/>
                </a:solidFill>
                <a:ea typeface="楷体_GB2312" pitchFamily="49" charset="-122"/>
              </a:rPr>
              <a:t>&gt;1</a:t>
            </a:r>
            <a:r>
              <a:rPr lang="zh-CN" altLang="en-US" sz="3600" b="1" dirty="0">
                <a:solidFill>
                  <a:srgbClr val="800000"/>
                </a:solidFill>
                <a:ea typeface="楷体_GB2312" pitchFamily="49" charset="-122"/>
              </a:rPr>
              <a:t>）</a:t>
            </a:r>
            <a:endParaRPr lang="zh-CN" altLang="en-US" sz="3600" b="1" dirty="0">
              <a:solidFill>
                <a:srgbClr val="800000"/>
              </a:solidFill>
              <a:ea typeface="楷体_GB2312" pitchFamily="49" charset="-122"/>
            </a:endParaRPr>
          </a:p>
          <a:p>
            <a:pPr eaLnBrk="1" hangingPunct="1"/>
            <a:endParaRPr lang="en-US" altLang="zh-CN" sz="3600" b="1" dirty="0">
              <a:solidFill>
                <a:srgbClr val="800000"/>
              </a:solidFill>
              <a:ea typeface="楷体_GB2312" pitchFamily="49" charset="-122"/>
            </a:endParaRPr>
          </a:p>
        </p:txBody>
      </p:sp>
      <p:sp>
        <p:nvSpPr>
          <p:cNvPr id="184324" name="Text Box 4"/>
          <p:cNvSpPr txBox="1"/>
          <p:nvPr/>
        </p:nvSpPr>
        <p:spPr>
          <a:xfrm>
            <a:off x="533400" y="3048000"/>
            <a:ext cx="7488238" cy="822325"/>
          </a:xfrm>
          <a:prstGeom prst="rect">
            <a:avLst/>
          </a:prstGeom>
          <a:solidFill>
            <a:srgbClr val="CCECFF"/>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b="1" i="1" dirty="0">
                <a:solidFill>
                  <a:srgbClr val="0066FF"/>
                </a:solidFill>
              </a:rPr>
              <a:t>思考：</a:t>
            </a:r>
            <a:r>
              <a:rPr lang="zh-CN" altLang="en-US" sz="2400" b="1" dirty="0"/>
              <a:t>在什么情况下出队要修改</a:t>
            </a:r>
            <a:r>
              <a:rPr lang="en-US" altLang="zh-CN" sz="2400" b="1" dirty="0"/>
              <a:t>q</a:t>
            </a:r>
            <a:r>
              <a:rPr lang="en-US" altLang="zh-CN" sz="2400" b="1" dirty="0">
                <a:latin typeface="宋体" panose="02010600030101010101" pitchFamily="2" charset="-122"/>
              </a:rPr>
              <a:t>.</a:t>
            </a:r>
            <a:r>
              <a:rPr lang="en-US" altLang="zh-CN" sz="2400" b="1" dirty="0"/>
              <a:t>rear (</a:t>
            </a:r>
            <a:r>
              <a:rPr lang="zh-CN" altLang="en-US" sz="2400" b="1" dirty="0"/>
              <a:t>队尾</a:t>
            </a:r>
            <a:r>
              <a:rPr lang="en-US" altLang="zh-CN" sz="2400" b="1" dirty="0"/>
              <a:t>)</a:t>
            </a:r>
            <a:r>
              <a:rPr lang="zh-CN" altLang="en-US" sz="2400" b="1" dirty="0"/>
              <a:t>指针？为什么？</a:t>
            </a:r>
            <a:endParaRPr lang="zh-CN" altLang="en-US" sz="2400" dirty="0"/>
          </a:p>
        </p:txBody>
      </p:sp>
      <p:grpSp>
        <p:nvGrpSpPr>
          <p:cNvPr id="82948" name="Group 6"/>
          <p:cNvGrpSpPr/>
          <p:nvPr/>
        </p:nvGrpSpPr>
        <p:grpSpPr>
          <a:xfrm>
            <a:off x="2843213" y="4078288"/>
            <a:ext cx="838200" cy="955675"/>
            <a:chOff x="1008" y="1462"/>
            <a:chExt cx="528" cy="602"/>
          </a:xfrm>
        </p:grpSpPr>
        <p:sp>
          <p:nvSpPr>
            <p:cNvPr id="82964" name="Rectangle 7"/>
            <p:cNvSpPr/>
            <p:nvPr/>
          </p:nvSpPr>
          <p:spPr>
            <a:xfrm>
              <a:off x="1018" y="1462"/>
              <a:ext cx="514" cy="602"/>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2965" name="Text Box 8"/>
            <p:cNvSpPr txBox="1"/>
            <p:nvPr/>
          </p:nvSpPr>
          <p:spPr>
            <a:xfrm>
              <a:off x="1008" y="1488"/>
              <a:ext cx="489"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t>front</a:t>
              </a:r>
              <a:endParaRPr lang="en-US" altLang="zh-CN" sz="2400" dirty="0"/>
            </a:p>
          </p:txBody>
        </p:sp>
        <p:sp>
          <p:nvSpPr>
            <p:cNvPr id="82966" name="Text Box 9"/>
            <p:cNvSpPr txBox="1"/>
            <p:nvPr/>
          </p:nvSpPr>
          <p:spPr>
            <a:xfrm>
              <a:off x="1056" y="1728"/>
              <a:ext cx="41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t>rear</a:t>
              </a:r>
              <a:endParaRPr lang="en-US" altLang="zh-CN" sz="2400" dirty="0"/>
            </a:p>
          </p:txBody>
        </p:sp>
        <p:sp>
          <p:nvSpPr>
            <p:cNvPr id="82967" name="Line 10"/>
            <p:cNvSpPr/>
            <p:nvPr/>
          </p:nvSpPr>
          <p:spPr>
            <a:xfrm>
              <a:off x="1008" y="1776"/>
              <a:ext cx="528" cy="0"/>
            </a:xfrm>
            <a:prstGeom prst="line">
              <a:avLst/>
            </a:prstGeom>
            <a:ln w="9525" cap="flat" cmpd="sng">
              <a:solidFill>
                <a:schemeClr val="tx1"/>
              </a:solidFill>
              <a:prstDash val="solid"/>
              <a:headEnd type="none" w="med" len="med"/>
              <a:tailEnd type="none" w="med" len="med"/>
            </a:ln>
          </p:spPr>
        </p:sp>
      </p:grpSp>
      <p:grpSp>
        <p:nvGrpSpPr>
          <p:cNvPr id="82949" name="Group 11"/>
          <p:cNvGrpSpPr/>
          <p:nvPr/>
        </p:nvGrpSpPr>
        <p:grpSpPr>
          <a:xfrm>
            <a:off x="4291013" y="4154488"/>
            <a:ext cx="990600" cy="457200"/>
            <a:chOff x="1920" y="1536"/>
            <a:chExt cx="624" cy="288"/>
          </a:xfrm>
        </p:grpSpPr>
        <p:sp>
          <p:nvSpPr>
            <p:cNvPr id="82962" name="Rectangle 12"/>
            <p:cNvSpPr/>
            <p:nvPr/>
          </p:nvSpPr>
          <p:spPr>
            <a:xfrm>
              <a:off x="1920" y="1536"/>
              <a:ext cx="624" cy="288"/>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2963" name="Rectangle 13"/>
            <p:cNvSpPr/>
            <p:nvPr/>
          </p:nvSpPr>
          <p:spPr>
            <a:xfrm>
              <a:off x="1920" y="1536"/>
              <a:ext cx="336" cy="288"/>
            </a:xfrm>
            <a:prstGeom prst="rect">
              <a:avLst/>
            </a:prstGeom>
            <a:solidFill>
              <a:srgbClr val="FFFF00"/>
            </a:solidFill>
            <a:ln w="9525" cap="flat" cmpd="sng">
              <a:solidFill>
                <a:srgbClr val="FFFF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grpSp>
        <p:nvGrpSpPr>
          <p:cNvPr id="82950" name="Group 14"/>
          <p:cNvGrpSpPr/>
          <p:nvPr/>
        </p:nvGrpSpPr>
        <p:grpSpPr>
          <a:xfrm>
            <a:off x="5815013" y="4154488"/>
            <a:ext cx="946150" cy="477837"/>
            <a:chOff x="2880" y="2304"/>
            <a:chExt cx="596" cy="301"/>
          </a:xfrm>
        </p:grpSpPr>
        <p:grpSp>
          <p:nvGrpSpPr>
            <p:cNvPr id="82957" name="Group 15"/>
            <p:cNvGrpSpPr/>
            <p:nvPr/>
          </p:nvGrpSpPr>
          <p:grpSpPr>
            <a:xfrm>
              <a:off x="2880" y="2304"/>
              <a:ext cx="596" cy="301"/>
              <a:chOff x="2908" y="1536"/>
              <a:chExt cx="596" cy="301"/>
            </a:xfrm>
          </p:grpSpPr>
          <p:sp>
            <p:nvSpPr>
              <p:cNvPr id="82959" name="Rectangle 16"/>
              <p:cNvSpPr/>
              <p:nvPr/>
            </p:nvSpPr>
            <p:spPr>
              <a:xfrm>
                <a:off x="2928" y="1536"/>
                <a:ext cx="576" cy="288"/>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2960" name="Line 17"/>
              <p:cNvSpPr/>
              <p:nvPr/>
            </p:nvSpPr>
            <p:spPr>
              <a:xfrm>
                <a:off x="3216" y="1536"/>
                <a:ext cx="1" cy="288"/>
              </a:xfrm>
              <a:prstGeom prst="line">
                <a:avLst/>
              </a:prstGeom>
              <a:ln w="9525" cap="flat" cmpd="sng">
                <a:solidFill>
                  <a:schemeClr val="tx1"/>
                </a:solidFill>
                <a:prstDash val="solid"/>
                <a:headEnd type="none" w="med" len="med"/>
                <a:tailEnd type="none" w="med" len="med"/>
              </a:ln>
            </p:spPr>
          </p:sp>
          <p:sp>
            <p:nvSpPr>
              <p:cNvPr id="82961" name="Text Box 18"/>
              <p:cNvSpPr txBox="1"/>
              <p:nvPr/>
            </p:nvSpPr>
            <p:spPr>
              <a:xfrm>
                <a:off x="2908" y="1549"/>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t>B</a:t>
                </a:r>
                <a:endParaRPr lang="en-US" altLang="zh-CN" sz="2400" dirty="0"/>
              </a:p>
            </p:txBody>
          </p:sp>
        </p:grpSp>
        <p:sp>
          <p:nvSpPr>
            <p:cNvPr id="82958" name="Line 19"/>
            <p:cNvSpPr/>
            <p:nvPr/>
          </p:nvSpPr>
          <p:spPr>
            <a:xfrm flipH="1">
              <a:off x="3168" y="2304"/>
              <a:ext cx="288" cy="288"/>
            </a:xfrm>
            <a:prstGeom prst="line">
              <a:avLst/>
            </a:prstGeom>
            <a:ln w="9525" cap="flat" cmpd="sng">
              <a:solidFill>
                <a:schemeClr val="tx1"/>
              </a:solidFill>
              <a:prstDash val="solid"/>
              <a:headEnd type="none" w="med" len="med"/>
              <a:tailEnd type="none" w="med" len="med"/>
            </a:ln>
          </p:spPr>
        </p:sp>
      </p:grpSp>
      <p:cxnSp>
        <p:nvCxnSpPr>
          <p:cNvPr id="184340" name="AutoShape 20"/>
          <p:cNvCxnSpPr>
            <a:stCxn id="82964" idx="2"/>
            <a:endCxn id="82961" idx="2"/>
          </p:cNvCxnSpPr>
          <p:nvPr/>
        </p:nvCxnSpPr>
        <p:spPr>
          <a:xfrm rot="5400000" flipH="1" flipV="1">
            <a:off x="4437063" y="3462338"/>
            <a:ext cx="401637" cy="2741612"/>
          </a:xfrm>
          <a:prstGeom prst="bentConnector3">
            <a:avLst>
              <a:gd name="adj1" fmla="val -56917"/>
            </a:avLst>
          </a:prstGeom>
          <a:ln w="28575" cap="flat" cmpd="sng">
            <a:solidFill>
              <a:schemeClr val="tx1"/>
            </a:solidFill>
            <a:prstDash val="solid"/>
            <a:miter/>
            <a:headEnd type="none" w="med" len="med"/>
            <a:tailEnd type="triangle" w="med" len="med"/>
          </a:ln>
        </p:spPr>
      </p:cxnSp>
      <p:sp>
        <p:nvSpPr>
          <p:cNvPr id="82952" name="Line 21"/>
          <p:cNvSpPr/>
          <p:nvPr/>
        </p:nvSpPr>
        <p:spPr>
          <a:xfrm>
            <a:off x="3681413" y="4306888"/>
            <a:ext cx="609600" cy="0"/>
          </a:xfrm>
          <a:prstGeom prst="line">
            <a:avLst/>
          </a:prstGeom>
          <a:ln w="12700" cap="flat" cmpd="sng">
            <a:solidFill>
              <a:schemeClr val="tx1"/>
            </a:solidFill>
            <a:prstDash val="solid"/>
            <a:headEnd type="none" w="med" len="med"/>
            <a:tailEnd type="triangle" w="med" len="med"/>
          </a:ln>
        </p:spPr>
      </p:sp>
      <p:sp>
        <p:nvSpPr>
          <p:cNvPr id="184342" name="Line 22"/>
          <p:cNvSpPr/>
          <p:nvPr/>
        </p:nvSpPr>
        <p:spPr>
          <a:xfrm>
            <a:off x="5129213" y="4306888"/>
            <a:ext cx="685800" cy="0"/>
          </a:xfrm>
          <a:prstGeom prst="line">
            <a:avLst/>
          </a:prstGeom>
          <a:ln w="19050" cap="flat" cmpd="sng">
            <a:solidFill>
              <a:schemeClr val="tx1"/>
            </a:solidFill>
            <a:prstDash val="solid"/>
            <a:headEnd type="none" w="med" len="med"/>
            <a:tailEnd type="triangle" w="med" len="med"/>
          </a:ln>
        </p:spPr>
      </p:sp>
      <p:cxnSp>
        <p:nvCxnSpPr>
          <p:cNvPr id="82954" name="AutoShape 25"/>
          <p:cNvCxnSpPr>
            <a:endCxn id="82962" idx="2"/>
          </p:cNvCxnSpPr>
          <p:nvPr/>
        </p:nvCxnSpPr>
        <p:spPr>
          <a:xfrm flipV="1">
            <a:off x="3276600" y="4611688"/>
            <a:ext cx="1509713" cy="442912"/>
          </a:xfrm>
          <a:prstGeom prst="bentConnector2">
            <a:avLst/>
          </a:prstGeom>
          <a:ln w="38100" cap="flat" cmpd="sng">
            <a:solidFill>
              <a:srgbClr val="FF0000"/>
            </a:solidFill>
            <a:prstDash val="solid"/>
            <a:miter/>
            <a:headEnd type="none" w="med" len="med"/>
            <a:tailEnd type="triangle" w="med" len="med"/>
          </a:ln>
        </p:spPr>
      </p:cxnSp>
      <p:sp>
        <p:nvSpPr>
          <p:cNvPr id="184346" name="Line 26"/>
          <p:cNvSpPr/>
          <p:nvPr/>
        </p:nvSpPr>
        <p:spPr>
          <a:xfrm flipV="1">
            <a:off x="4859338" y="4221163"/>
            <a:ext cx="360362" cy="360362"/>
          </a:xfrm>
          <a:prstGeom prst="line">
            <a:avLst/>
          </a:prstGeom>
          <a:ln w="19050" cap="flat" cmpd="sng">
            <a:solidFill>
              <a:srgbClr val="FF0000"/>
            </a:solidFill>
            <a:prstDash val="solid"/>
            <a:headEnd type="none" w="med" len="med"/>
            <a:tailEnd type="none" w="med" len="med"/>
          </a:ln>
        </p:spPr>
      </p:sp>
      <p:sp>
        <p:nvSpPr>
          <p:cNvPr id="184349" name="Text Box 29"/>
          <p:cNvSpPr txBox="1"/>
          <p:nvPr/>
        </p:nvSpPr>
        <p:spPr>
          <a:xfrm>
            <a:off x="539750" y="5805488"/>
            <a:ext cx="7488238" cy="457200"/>
          </a:xfrm>
          <a:prstGeom prst="rect">
            <a:avLst/>
          </a:prstGeom>
          <a:solidFill>
            <a:srgbClr val="CCECFF"/>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b="1" i="1" dirty="0">
                <a:solidFill>
                  <a:srgbClr val="0066FF"/>
                </a:solidFill>
              </a:rPr>
              <a:t>思考：</a:t>
            </a:r>
            <a:r>
              <a:rPr lang="zh-CN" altLang="en-US" sz="2400" b="1" dirty="0"/>
              <a:t>基本操作</a:t>
            </a:r>
            <a:r>
              <a:rPr lang="en-US" altLang="zh-CN" sz="2400" b="1" dirty="0"/>
              <a:t>GetHead </a:t>
            </a:r>
            <a:r>
              <a:rPr lang="zh-CN" altLang="en-US" sz="2400" b="1" dirty="0"/>
              <a:t>如何实现？</a:t>
            </a:r>
            <a:endParaRPr lang="zh-CN" altLang="en-US" sz="2400" dirty="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4324"/>
                                        </p:tgtEl>
                                        <p:attrNameLst>
                                          <p:attrName>style.visibility</p:attrName>
                                        </p:attrNameLst>
                                      </p:cBhvr>
                                      <p:to>
                                        <p:strVal val="visible"/>
                                      </p:to>
                                    </p:set>
                                    <p:anim calcmode="lin" valueType="num">
                                      <p:cBhvr additive="base">
                                        <p:cTn id="7" dur="500" fill="hold"/>
                                        <p:tgtEl>
                                          <p:spTgt spid="184324"/>
                                        </p:tgtEl>
                                        <p:attrNameLst>
                                          <p:attrName>ppt_x</p:attrName>
                                        </p:attrNameLst>
                                      </p:cBhvr>
                                      <p:tavLst>
                                        <p:tav tm="0">
                                          <p:val>
                                            <p:strVal val="1+#ppt_w/2"/>
                                          </p:val>
                                        </p:tav>
                                        <p:tav tm="100000">
                                          <p:val>
                                            <p:strVal val="#ppt_x"/>
                                          </p:val>
                                        </p:tav>
                                      </p:tavLst>
                                    </p:anim>
                                    <p:anim calcmode="lin" valueType="num">
                                      <p:cBhvr additive="base">
                                        <p:cTn id="8" dur="500" fill="hold"/>
                                        <p:tgtEl>
                                          <p:spTgt spid="1843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84342"/>
                                        </p:tgtEl>
                                        <p:attrNameLst>
                                          <p:attrName>style.visibility</p:attrName>
                                        </p:attrNameLst>
                                      </p:cBhvr>
                                      <p:to>
                                        <p:strVal val="hidden"/>
                                      </p:to>
                                    </p:set>
                                  </p:childTnLst>
                                </p:cTn>
                              </p:par>
                            </p:childTnLst>
                          </p:cTn>
                        </p:par>
                        <p:par>
                          <p:cTn id="13" fill="hold">
                            <p:stCondLst>
                              <p:cond delay="0"/>
                            </p:stCondLst>
                            <p:childTnLst>
                              <p:par>
                                <p:cTn id="14" presetID="22" presetClass="entr" presetSubtype="4" fill="hold" nodeType="afterEffect">
                                  <p:stCondLst>
                                    <p:cond delay="0"/>
                                  </p:stCondLst>
                                  <p:childTnLst>
                                    <p:set>
                                      <p:cBhvr>
                                        <p:cTn id="15" dur="1" fill="hold">
                                          <p:stCondLst>
                                            <p:cond delay="0"/>
                                          </p:stCondLst>
                                        </p:cTn>
                                        <p:tgtEl>
                                          <p:spTgt spid="184346"/>
                                        </p:tgtEl>
                                        <p:attrNameLst>
                                          <p:attrName>style.visibility</p:attrName>
                                        </p:attrNameLst>
                                      </p:cBhvr>
                                      <p:to>
                                        <p:strVal val="visible"/>
                                      </p:to>
                                    </p:set>
                                    <p:animEffect transition="in" filter="wipe(down)">
                                      <p:cBhvr>
                                        <p:cTn id="16" dur="1000"/>
                                        <p:tgtEl>
                                          <p:spTgt spid="18434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84340"/>
                                        </p:tgtEl>
                                        <p:attrNameLst>
                                          <p:attrName>style.visibility</p:attrName>
                                        </p:attrNameLst>
                                      </p:cBhvr>
                                      <p:to>
                                        <p:strVal val="hidden"/>
                                      </p:to>
                                    </p:set>
                                  </p:childTnLst>
                                </p:cTn>
                              </p:par>
                            </p:childTnLst>
                          </p:cTn>
                        </p:par>
                        <p:par>
                          <p:cTn id="21" fill="hold">
                            <p:stCondLst>
                              <p:cond delay="0"/>
                            </p:stCondLst>
                            <p:childTnLst>
                              <p:par>
                                <p:cTn id="22" presetID="22" presetClass="entr" presetSubtype="4" fill="hold" nodeType="afterEffect">
                                  <p:stCondLst>
                                    <p:cond delay="0"/>
                                  </p:stCondLst>
                                  <p:childTnLst>
                                    <p:set>
                                      <p:cBhvr>
                                        <p:cTn id="23" dur="1" fill="hold">
                                          <p:stCondLst>
                                            <p:cond delay="0"/>
                                          </p:stCondLst>
                                        </p:cTn>
                                        <p:tgtEl>
                                          <p:spTgt spid="82954"/>
                                        </p:tgtEl>
                                        <p:attrNameLst>
                                          <p:attrName>style.visibility</p:attrName>
                                        </p:attrNameLst>
                                      </p:cBhvr>
                                      <p:to>
                                        <p:strVal val="visible"/>
                                      </p:to>
                                    </p:set>
                                    <p:animEffect transition="in" filter="wipe(down)">
                                      <p:cBhvr>
                                        <p:cTn id="24" dur="500"/>
                                        <p:tgtEl>
                                          <p:spTgt spid="82954"/>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84349"/>
                                        </p:tgtEl>
                                        <p:attrNameLst>
                                          <p:attrName>style.visibility</p:attrName>
                                        </p:attrNameLst>
                                      </p:cBhvr>
                                      <p:to>
                                        <p:strVal val="visible"/>
                                      </p:to>
                                    </p:set>
                                    <p:anim calcmode="lin" valueType="num">
                                      <p:cBhvr additive="base">
                                        <p:cTn id="29" dur="500" fill="hold"/>
                                        <p:tgtEl>
                                          <p:spTgt spid="184349"/>
                                        </p:tgtEl>
                                        <p:attrNameLst>
                                          <p:attrName>ppt_x</p:attrName>
                                        </p:attrNameLst>
                                      </p:cBhvr>
                                      <p:tavLst>
                                        <p:tav tm="0">
                                          <p:val>
                                            <p:strVal val="1+#ppt_w/2"/>
                                          </p:val>
                                        </p:tav>
                                        <p:tav tm="100000">
                                          <p:val>
                                            <p:strVal val="#ppt_x"/>
                                          </p:val>
                                        </p:tav>
                                      </p:tavLst>
                                    </p:anim>
                                    <p:anim calcmode="lin" valueType="num">
                                      <p:cBhvr additive="base">
                                        <p:cTn id="30" dur="500" fill="hold"/>
                                        <p:tgtEl>
                                          <p:spTgt spid="1843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4" grpId="0" animBg="1"/>
      <p:bldP spid="184349"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Text Box 2"/>
          <p:cNvSpPr txBox="1"/>
          <p:nvPr/>
        </p:nvSpPr>
        <p:spPr>
          <a:xfrm>
            <a:off x="228600" y="288925"/>
            <a:ext cx="8778875" cy="6680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20000"/>
              </a:lnSpc>
              <a:spcBef>
                <a:spcPct val="0"/>
              </a:spcBef>
              <a:buNone/>
            </a:pPr>
            <a:r>
              <a:rPr lang="en-US" altLang="zh-CN" sz="2400" dirty="0"/>
              <a:t> </a:t>
            </a:r>
            <a:r>
              <a:rPr lang="en-US" altLang="zh-CN" sz="3600" b="1" dirty="0">
                <a:solidFill>
                  <a:srgbClr val="800000"/>
                </a:solidFill>
                <a:ea typeface="楷体_GB2312" pitchFamily="49" charset="-122"/>
              </a:rPr>
              <a:t>Status</a:t>
            </a:r>
            <a:r>
              <a:rPr lang="en-US" altLang="zh-CN" sz="3600" dirty="0">
                <a:solidFill>
                  <a:srgbClr val="800000"/>
                </a:solidFill>
                <a:ea typeface="楷体_GB2312" pitchFamily="49" charset="-122"/>
              </a:rPr>
              <a:t> DestroyQueue (LinkQueue </a:t>
            </a:r>
            <a:r>
              <a:rPr lang="en-US" altLang="zh-CN" sz="3600" b="1" dirty="0">
                <a:solidFill>
                  <a:srgbClr val="800000"/>
                </a:solidFill>
                <a:ea typeface="楷体_GB2312" pitchFamily="49" charset="-122"/>
              </a:rPr>
              <a:t>&amp;</a:t>
            </a:r>
            <a:r>
              <a:rPr lang="en-US" altLang="zh-CN" sz="3600" dirty="0">
                <a:solidFill>
                  <a:srgbClr val="800000"/>
                </a:solidFill>
                <a:ea typeface="楷体_GB2312" pitchFamily="49" charset="-122"/>
              </a:rPr>
              <a:t>Q) </a:t>
            </a:r>
            <a:r>
              <a:rPr lang="en-US" altLang="zh-CN" sz="3600" b="1" dirty="0">
                <a:solidFill>
                  <a:srgbClr val="800000"/>
                </a:solidFill>
                <a:ea typeface="楷体_GB2312" pitchFamily="49" charset="-122"/>
              </a:rPr>
              <a:t>{</a:t>
            </a:r>
            <a:endParaRPr lang="en-US" altLang="zh-CN" sz="3600" dirty="0">
              <a:solidFill>
                <a:srgbClr val="800000"/>
              </a:solidFill>
              <a:ea typeface="楷体_GB2312" pitchFamily="49" charset="-122"/>
            </a:endParaRPr>
          </a:p>
          <a:p>
            <a:pPr marL="0" lvl="0" indent="0">
              <a:lnSpc>
                <a:spcPct val="120000"/>
              </a:lnSpc>
              <a:spcBef>
                <a:spcPct val="0"/>
              </a:spcBef>
              <a:buNone/>
            </a:pPr>
            <a:r>
              <a:rPr lang="en-US" altLang="zh-CN" sz="3600" dirty="0">
                <a:solidFill>
                  <a:srgbClr val="800000"/>
                </a:solidFill>
                <a:ea typeface="楷体_GB2312" pitchFamily="49" charset="-122"/>
              </a:rPr>
              <a:t>   // </a:t>
            </a:r>
            <a:r>
              <a:rPr lang="zh-CN" altLang="en-US" sz="3600" dirty="0">
                <a:solidFill>
                  <a:srgbClr val="800000"/>
                </a:solidFill>
                <a:ea typeface="楷体_GB2312" pitchFamily="49" charset="-122"/>
              </a:rPr>
              <a:t>销毁队列</a:t>
            </a:r>
            <a:r>
              <a:rPr lang="en-US" altLang="zh-CN" sz="3600" dirty="0">
                <a:solidFill>
                  <a:srgbClr val="800000"/>
                </a:solidFill>
                <a:ea typeface="楷体_GB2312" pitchFamily="49" charset="-122"/>
              </a:rPr>
              <a:t>Q</a:t>
            </a:r>
            <a:endParaRPr lang="en-US" altLang="zh-CN" sz="3600" dirty="0">
              <a:solidFill>
                <a:srgbClr val="800000"/>
              </a:solidFill>
              <a:ea typeface="楷体_GB2312" pitchFamily="49" charset="-122"/>
            </a:endParaRPr>
          </a:p>
          <a:p>
            <a:pPr marL="0" lvl="0" indent="0">
              <a:lnSpc>
                <a:spcPct val="120000"/>
              </a:lnSpc>
              <a:spcBef>
                <a:spcPct val="0"/>
              </a:spcBef>
              <a:buNone/>
            </a:pPr>
            <a:r>
              <a:rPr lang="en-US" altLang="zh-CN" sz="3600" dirty="0">
                <a:solidFill>
                  <a:srgbClr val="800000"/>
                </a:solidFill>
                <a:ea typeface="楷体_GB2312" pitchFamily="49" charset="-122"/>
              </a:rPr>
              <a:t>    while(Q.front) {</a:t>
            </a:r>
            <a:endParaRPr lang="en-US" altLang="zh-CN" sz="3600" dirty="0">
              <a:solidFill>
                <a:srgbClr val="800000"/>
              </a:solidFill>
              <a:ea typeface="楷体_GB2312" pitchFamily="49" charset="-122"/>
            </a:endParaRPr>
          </a:p>
          <a:p>
            <a:pPr marL="0" lvl="0" indent="0">
              <a:lnSpc>
                <a:spcPct val="120000"/>
              </a:lnSpc>
              <a:spcBef>
                <a:spcPct val="0"/>
              </a:spcBef>
              <a:buNone/>
            </a:pPr>
            <a:r>
              <a:rPr lang="en-US" altLang="zh-CN" sz="3600" dirty="0">
                <a:solidFill>
                  <a:srgbClr val="800000"/>
                </a:solidFill>
                <a:ea typeface="楷体_GB2312" pitchFamily="49" charset="-122"/>
              </a:rPr>
              <a:t>       P=Q.front-&gt;next;</a:t>
            </a:r>
            <a:endParaRPr lang="en-US" altLang="zh-CN" sz="3600" dirty="0">
              <a:solidFill>
                <a:srgbClr val="800000"/>
              </a:solidFill>
              <a:ea typeface="楷体_GB2312" pitchFamily="49" charset="-122"/>
            </a:endParaRPr>
          </a:p>
          <a:p>
            <a:pPr marL="0" lvl="0" indent="0">
              <a:lnSpc>
                <a:spcPct val="120000"/>
              </a:lnSpc>
              <a:spcBef>
                <a:spcPct val="0"/>
              </a:spcBef>
              <a:buNone/>
            </a:pPr>
            <a:r>
              <a:rPr lang="en-US" altLang="zh-CN" sz="3600" dirty="0">
                <a:solidFill>
                  <a:srgbClr val="800000"/>
                </a:solidFill>
                <a:ea typeface="楷体_GB2312" pitchFamily="49" charset="-122"/>
              </a:rPr>
              <a:t>       free(Q.front);   </a:t>
            </a:r>
            <a:endParaRPr lang="en-US" altLang="zh-CN" sz="3600" dirty="0">
              <a:solidFill>
                <a:srgbClr val="800000"/>
              </a:solidFill>
              <a:ea typeface="楷体_GB2312" pitchFamily="49" charset="-122"/>
            </a:endParaRPr>
          </a:p>
          <a:p>
            <a:pPr marL="0" lvl="0" indent="0">
              <a:lnSpc>
                <a:spcPct val="120000"/>
              </a:lnSpc>
              <a:spcBef>
                <a:spcPct val="0"/>
              </a:spcBef>
              <a:buNone/>
            </a:pPr>
            <a:r>
              <a:rPr lang="en-US" altLang="zh-CN" sz="3600" dirty="0">
                <a:solidFill>
                  <a:srgbClr val="FF5050"/>
                </a:solidFill>
                <a:ea typeface="楷体_GB2312" pitchFamily="49" charset="-122"/>
              </a:rPr>
              <a:t>       Q.front =P;</a:t>
            </a:r>
            <a:endParaRPr lang="en-US" altLang="zh-CN" sz="3600" dirty="0">
              <a:solidFill>
                <a:srgbClr val="800000"/>
              </a:solidFill>
              <a:ea typeface="楷体_GB2312" pitchFamily="49" charset="-122"/>
            </a:endParaRPr>
          </a:p>
          <a:p>
            <a:pPr marL="0" lvl="0" indent="0">
              <a:lnSpc>
                <a:spcPct val="120000"/>
              </a:lnSpc>
              <a:spcBef>
                <a:spcPct val="0"/>
              </a:spcBef>
              <a:buNone/>
            </a:pPr>
            <a:r>
              <a:rPr lang="en-US" altLang="zh-CN" sz="3600" dirty="0">
                <a:solidFill>
                  <a:srgbClr val="800000"/>
                </a:solidFill>
                <a:ea typeface="楷体_GB2312" pitchFamily="49" charset="-122"/>
              </a:rPr>
              <a:t>     }   </a:t>
            </a:r>
            <a:endParaRPr lang="en-US" altLang="zh-CN" sz="3600" dirty="0">
              <a:solidFill>
                <a:srgbClr val="800000"/>
              </a:solidFill>
              <a:ea typeface="楷体_GB2312" pitchFamily="49" charset="-122"/>
            </a:endParaRPr>
          </a:p>
          <a:p>
            <a:pPr marL="0" lvl="0" indent="0">
              <a:lnSpc>
                <a:spcPct val="120000"/>
              </a:lnSpc>
              <a:spcBef>
                <a:spcPct val="0"/>
              </a:spcBef>
              <a:buNone/>
            </a:pPr>
            <a:r>
              <a:rPr lang="en-US" altLang="zh-CN" sz="3600" dirty="0">
                <a:solidFill>
                  <a:srgbClr val="800000"/>
                </a:solidFill>
                <a:ea typeface="楷体_GB2312" pitchFamily="49" charset="-122"/>
              </a:rPr>
              <a:t>  Q.rear=Q.front;</a:t>
            </a:r>
            <a:endParaRPr lang="en-US" altLang="zh-CN" sz="3600" dirty="0">
              <a:solidFill>
                <a:srgbClr val="800000"/>
              </a:solidFill>
              <a:ea typeface="楷体_GB2312" pitchFamily="49" charset="-122"/>
            </a:endParaRPr>
          </a:p>
          <a:p>
            <a:pPr marL="0" lvl="0" indent="0">
              <a:lnSpc>
                <a:spcPct val="120000"/>
              </a:lnSpc>
              <a:spcBef>
                <a:spcPct val="0"/>
              </a:spcBef>
              <a:buNone/>
            </a:pPr>
            <a:r>
              <a:rPr lang="en-US" altLang="zh-CN" sz="3600" b="1" dirty="0">
                <a:solidFill>
                  <a:srgbClr val="800000"/>
                </a:solidFill>
                <a:ea typeface="楷体_GB2312" pitchFamily="49" charset="-122"/>
              </a:rPr>
              <a:t>  return</a:t>
            </a:r>
            <a:r>
              <a:rPr lang="en-US" altLang="zh-CN" sz="3600" dirty="0">
                <a:solidFill>
                  <a:srgbClr val="800000"/>
                </a:solidFill>
                <a:ea typeface="楷体_GB2312" pitchFamily="49" charset="-122"/>
              </a:rPr>
              <a:t> OK;</a:t>
            </a:r>
            <a:endParaRPr lang="en-US" altLang="zh-CN" sz="3600" dirty="0">
              <a:solidFill>
                <a:srgbClr val="800000"/>
              </a:solidFill>
              <a:ea typeface="楷体_GB2312" pitchFamily="49" charset="-122"/>
            </a:endParaRPr>
          </a:p>
          <a:p>
            <a:pPr marL="0" lvl="0" indent="0">
              <a:lnSpc>
                <a:spcPct val="120000"/>
              </a:lnSpc>
              <a:spcBef>
                <a:spcPct val="0"/>
              </a:spcBef>
              <a:buNone/>
            </a:pPr>
            <a:r>
              <a:rPr lang="en-US" altLang="zh-CN" sz="3600" b="1" dirty="0">
                <a:solidFill>
                  <a:srgbClr val="800000"/>
                </a:solidFill>
                <a:ea typeface="楷体_GB2312" pitchFamily="49" charset="-122"/>
              </a:rPr>
              <a:t>}</a:t>
            </a:r>
            <a:endParaRPr lang="en-US" altLang="zh-CN" sz="4000" dirty="0"/>
          </a:p>
        </p:txBody>
      </p:sp>
    </p:spTree>
  </p:cSld>
  <p:clrMapOvr>
    <a:masterClrMapping/>
  </p:clrMapOvr>
  <p:transition>
    <p:pull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Text Box 2"/>
          <p:cNvSpPr txBox="1"/>
          <p:nvPr/>
        </p:nvSpPr>
        <p:spPr>
          <a:xfrm>
            <a:off x="209550" y="1066800"/>
            <a:ext cx="8782050" cy="53625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20000"/>
              </a:lnSpc>
              <a:spcBef>
                <a:spcPct val="0"/>
              </a:spcBef>
              <a:buNone/>
            </a:pPr>
            <a:r>
              <a:rPr lang="en-US" altLang="zh-CN" sz="3600" b="1" dirty="0"/>
              <a:t>#define</a:t>
            </a:r>
            <a:r>
              <a:rPr lang="en-US" altLang="zh-CN" sz="3600" dirty="0"/>
              <a:t> MAXQSIZE  100  //</a:t>
            </a:r>
            <a:r>
              <a:rPr lang="zh-CN" altLang="en-US" sz="3600" dirty="0">
                <a:solidFill>
                  <a:srgbClr val="800000"/>
                </a:solidFill>
              </a:rPr>
              <a:t>最大队列长度</a:t>
            </a:r>
            <a:endParaRPr lang="zh-CN" altLang="en-US" sz="3600" dirty="0">
              <a:solidFill>
                <a:srgbClr val="800000"/>
              </a:solidFill>
            </a:endParaRPr>
          </a:p>
          <a:p>
            <a:pPr marL="0" lvl="0" indent="0">
              <a:lnSpc>
                <a:spcPct val="120000"/>
              </a:lnSpc>
              <a:spcBef>
                <a:spcPct val="0"/>
              </a:spcBef>
              <a:buNone/>
            </a:pPr>
            <a:r>
              <a:rPr lang="zh-CN" altLang="en-US" sz="3600" dirty="0"/>
              <a:t>  </a:t>
            </a:r>
            <a:r>
              <a:rPr lang="en-US" altLang="zh-CN" sz="3600" b="1" dirty="0"/>
              <a:t>typedef struct {</a:t>
            </a:r>
            <a:endParaRPr lang="en-US" altLang="zh-CN" sz="3600" b="1" dirty="0"/>
          </a:p>
          <a:p>
            <a:pPr marL="0" lvl="0" indent="0">
              <a:lnSpc>
                <a:spcPct val="120000"/>
              </a:lnSpc>
              <a:spcBef>
                <a:spcPct val="0"/>
              </a:spcBef>
              <a:buNone/>
            </a:pPr>
            <a:r>
              <a:rPr lang="en-US" altLang="zh-CN" sz="3600" b="1" dirty="0"/>
              <a:t>    QElemType  </a:t>
            </a:r>
            <a:r>
              <a:rPr lang="en-US" altLang="zh-CN" sz="3600" dirty="0"/>
              <a:t>*base;  // </a:t>
            </a:r>
            <a:r>
              <a:rPr lang="zh-CN" altLang="en-US" sz="3600" dirty="0"/>
              <a:t>动态分配存储空间</a:t>
            </a:r>
            <a:endParaRPr lang="zh-CN" altLang="en-US" sz="3600" dirty="0"/>
          </a:p>
          <a:p>
            <a:pPr marL="0" lvl="0" indent="0">
              <a:lnSpc>
                <a:spcPct val="120000"/>
              </a:lnSpc>
              <a:spcBef>
                <a:spcPct val="0"/>
              </a:spcBef>
              <a:buNone/>
            </a:pPr>
            <a:r>
              <a:rPr lang="zh-CN" altLang="en-US" sz="3600" dirty="0"/>
              <a:t>    </a:t>
            </a:r>
            <a:r>
              <a:rPr lang="en-US" altLang="zh-CN" sz="3600" b="1" dirty="0"/>
              <a:t>int</a:t>
            </a:r>
            <a:r>
              <a:rPr lang="en-US" altLang="zh-CN" sz="3600" dirty="0"/>
              <a:t>  front;     // </a:t>
            </a:r>
            <a:r>
              <a:rPr lang="zh-CN" altLang="en-US" sz="3600" dirty="0">
                <a:solidFill>
                  <a:srgbClr val="800000"/>
                </a:solidFill>
              </a:rPr>
              <a:t>头指针，若队列不空，</a:t>
            </a:r>
            <a:endParaRPr lang="zh-CN" altLang="en-US" sz="3600" dirty="0"/>
          </a:p>
          <a:p>
            <a:pPr marL="0" lvl="0" indent="0">
              <a:lnSpc>
                <a:spcPct val="120000"/>
              </a:lnSpc>
              <a:spcBef>
                <a:spcPct val="0"/>
              </a:spcBef>
              <a:buNone/>
            </a:pPr>
            <a:r>
              <a:rPr lang="zh-CN" altLang="en-US" sz="3600" dirty="0"/>
              <a:t>                        </a:t>
            </a:r>
            <a:r>
              <a:rPr lang="en-US" altLang="zh-CN" sz="3600" dirty="0"/>
              <a:t>//  </a:t>
            </a:r>
            <a:r>
              <a:rPr lang="zh-CN" altLang="en-US" sz="3600" dirty="0">
                <a:solidFill>
                  <a:srgbClr val="800000"/>
                </a:solidFill>
              </a:rPr>
              <a:t>指示队列头元素的位置</a:t>
            </a:r>
            <a:endParaRPr lang="zh-CN" altLang="en-US" sz="3600" dirty="0"/>
          </a:p>
          <a:p>
            <a:pPr marL="0" lvl="0" indent="0">
              <a:lnSpc>
                <a:spcPct val="120000"/>
              </a:lnSpc>
              <a:spcBef>
                <a:spcPct val="0"/>
              </a:spcBef>
              <a:buNone/>
            </a:pPr>
            <a:r>
              <a:rPr lang="zh-CN" altLang="en-US" sz="3600" b="1" dirty="0"/>
              <a:t>    </a:t>
            </a:r>
            <a:r>
              <a:rPr lang="en-US" altLang="zh-CN" sz="3600" b="1" dirty="0"/>
              <a:t>int</a:t>
            </a:r>
            <a:r>
              <a:rPr lang="en-US" altLang="zh-CN" sz="3600" dirty="0"/>
              <a:t>  rear;      // </a:t>
            </a:r>
            <a:r>
              <a:rPr lang="zh-CN" altLang="en-US" sz="3600" dirty="0">
                <a:solidFill>
                  <a:srgbClr val="800000"/>
                </a:solidFill>
              </a:rPr>
              <a:t>尾指针，若队列不空，指示</a:t>
            </a:r>
            <a:endParaRPr lang="zh-CN" altLang="en-US" sz="3600" dirty="0"/>
          </a:p>
          <a:p>
            <a:pPr marL="0" lvl="0" indent="0">
              <a:lnSpc>
                <a:spcPct val="120000"/>
              </a:lnSpc>
              <a:spcBef>
                <a:spcPct val="0"/>
              </a:spcBef>
              <a:buNone/>
            </a:pPr>
            <a:r>
              <a:rPr lang="zh-CN" altLang="en-US" sz="3600" dirty="0"/>
              <a:t>                        </a:t>
            </a:r>
            <a:r>
              <a:rPr lang="en-US" altLang="zh-CN" sz="3600" dirty="0"/>
              <a:t>// </a:t>
            </a:r>
            <a:r>
              <a:rPr lang="zh-CN" altLang="en-US" sz="3600" dirty="0">
                <a:solidFill>
                  <a:srgbClr val="800000"/>
                </a:solidFill>
              </a:rPr>
              <a:t>队列尾元素 的下一个位置</a:t>
            </a:r>
            <a:endParaRPr lang="zh-CN" altLang="en-US" sz="3600" dirty="0"/>
          </a:p>
          <a:p>
            <a:pPr marL="0" lvl="0" indent="0">
              <a:lnSpc>
                <a:spcPct val="120000"/>
              </a:lnSpc>
              <a:spcBef>
                <a:spcPct val="0"/>
              </a:spcBef>
              <a:buNone/>
            </a:pPr>
            <a:r>
              <a:rPr lang="zh-CN" altLang="en-US" sz="3600" dirty="0"/>
              <a:t>  </a:t>
            </a:r>
            <a:r>
              <a:rPr lang="en-US" altLang="zh-CN" sz="3600" b="1" dirty="0"/>
              <a:t>}</a:t>
            </a:r>
            <a:r>
              <a:rPr lang="en-US" altLang="zh-CN" sz="3600" dirty="0"/>
              <a:t> SqQueue;</a:t>
            </a:r>
            <a:endParaRPr lang="en-US" altLang="zh-CN" sz="3600" dirty="0"/>
          </a:p>
        </p:txBody>
      </p:sp>
      <p:sp>
        <p:nvSpPr>
          <p:cNvPr id="84995" name="Text Box 3"/>
          <p:cNvSpPr txBox="1"/>
          <p:nvPr/>
        </p:nvSpPr>
        <p:spPr>
          <a:xfrm>
            <a:off x="1981200" y="228600"/>
            <a:ext cx="5283200"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solidFill>
                  <a:srgbClr val="FF0000"/>
                </a:solidFill>
                <a:ea typeface="楷体_GB2312" pitchFamily="49" charset="-122"/>
              </a:rPr>
              <a:t>循环队列</a:t>
            </a:r>
            <a:r>
              <a:rPr lang="en-US" altLang="zh-CN" sz="4000" dirty="0">
                <a:solidFill>
                  <a:srgbClr val="FF0000"/>
                </a:solidFill>
                <a:ea typeface="楷体_GB2312" pitchFamily="49" charset="-122"/>
              </a:rPr>
              <a:t>——</a:t>
            </a:r>
            <a:r>
              <a:rPr lang="zh-CN" altLang="en-US" sz="4000" dirty="0">
                <a:solidFill>
                  <a:srgbClr val="FF0000"/>
                </a:solidFill>
                <a:ea typeface="楷体_GB2312" pitchFamily="49" charset="-122"/>
              </a:rPr>
              <a:t>顺序映象</a:t>
            </a:r>
            <a:endParaRPr lang="zh-CN" altLang="en-US" sz="4000" dirty="0">
              <a:solidFill>
                <a:srgbClr val="FF0000"/>
              </a:solidFill>
              <a:ea typeface="楷体_GB2312" pitchFamily="49"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0114"/>
                                        </p:tgtEl>
                                        <p:attrNameLst>
                                          <p:attrName>style.visibility</p:attrName>
                                        </p:attrNameLst>
                                      </p:cBhvr>
                                      <p:to>
                                        <p:strVal val="visible"/>
                                      </p:to>
                                    </p:set>
                                    <p:animEffect transition="in" filter="box(out)">
                                      <p:cBhvr>
                                        <p:cTn id="7" dur="500"/>
                                        <p:tgtEl>
                                          <p:spTgt spid="90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7" name="Rectangle 3"/>
          <p:cNvSpPr>
            <a:spLocks noGrp="1"/>
          </p:cNvSpPr>
          <p:nvPr>
            <p:ph idx="1"/>
          </p:nvPr>
        </p:nvSpPr>
        <p:spPr>
          <a:xfrm>
            <a:off x="611188" y="476250"/>
            <a:ext cx="7772400" cy="1917700"/>
          </a:xfrm>
          <a:ln/>
        </p:spPr>
        <p:txBody>
          <a:bodyPr vert="horz" wrap="square" lIns="91440" tIns="45720" rIns="91440" bIns="45720" anchor="t"/>
          <a:p>
            <a:pPr algn="just" eaLnBrk="1" hangingPunct="1">
              <a:lnSpc>
                <a:spcPct val="90000"/>
              </a:lnSpc>
            </a:pPr>
            <a:r>
              <a:rPr lang="zh-CN" altLang="en-US" sz="2800" b="1" dirty="0">
                <a:solidFill>
                  <a:srgbClr val="800000"/>
                </a:solidFill>
              </a:rPr>
              <a:t>采用顺序存储结构</a:t>
            </a:r>
            <a:r>
              <a:rPr lang="en-US" altLang="zh-CN" sz="2800" b="1" dirty="0">
                <a:solidFill>
                  <a:srgbClr val="800000"/>
                </a:solidFill>
              </a:rPr>
              <a:t>,</a:t>
            </a:r>
            <a:r>
              <a:rPr lang="zh-CN" altLang="en-US" sz="2800" b="1" dirty="0">
                <a:solidFill>
                  <a:srgbClr val="800000"/>
                </a:solidFill>
              </a:rPr>
              <a:t>如果定义： </a:t>
            </a:r>
            <a:r>
              <a:rPr lang="en-US" altLang="zh-CN" sz="2800" dirty="0"/>
              <a:t>SqQueue  Q</a:t>
            </a:r>
            <a:r>
              <a:rPr lang="zh-CN" altLang="en-US" sz="2800" dirty="0"/>
              <a:t>；</a:t>
            </a:r>
            <a:endParaRPr lang="zh-CN" altLang="en-US" sz="2800" b="1" dirty="0">
              <a:solidFill>
                <a:srgbClr val="800000"/>
              </a:solidFill>
            </a:endParaRPr>
          </a:p>
          <a:p>
            <a:pPr algn="just" eaLnBrk="1" hangingPunct="1">
              <a:lnSpc>
                <a:spcPct val="90000"/>
              </a:lnSpc>
            </a:pPr>
            <a:r>
              <a:rPr lang="zh-CN" altLang="en-US" sz="2800" b="1" dirty="0">
                <a:solidFill>
                  <a:srgbClr val="800000"/>
                </a:solidFill>
              </a:rPr>
              <a:t>约定</a:t>
            </a:r>
            <a:r>
              <a:rPr lang="en-US" altLang="zh-CN" sz="2800" b="1" dirty="0">
                <a:solidFill>
                  <a:srgbClr val="800000"/>
                </a:solidFill>
              </a:rPr>
              <a:t>:1)</a:t>
            </a:r>
            <a:r>
              <a:rPr lang="zh-CN" altLang="en-US" sz="2800" b="1" dirty="0">
                <a:solidFill>
                  <a:srgbClr val="800000"/>
                </a:solidFill>
              </a:rPr>
              <a:t>初始空队列：</a:t>
            </a:r>
            <a:r>
              <a:rPr lang="en-US" altLang="zh-CN" sz="2800" b="1" dirty="0">
                <a:solidFill>
                  <a:srgbClr val="800000"/>
                </a:solidFill>
              </a:rPr>
              <a:t>Q.front = Q.rear=0 ;</a:t>
            </a:r>
            <a:endParaRPr lang="en-US" altLang="zh-CN" sz="2800" b="1" dirty="0">
              <a:solidFill>
                <a:srgbClr val="800000"/>
              </a:solidFill>
            </a:endParaRPr>
          </a:p>
          <a:p>
            <a:pPr algn="just" eaLnBrk="1" hangingPunct="1">
              <a:lnSpc>
                <a:spcPct val="90000"/>
              </a:lnSpc>
            </a:pPr>
            <a:r>
              <a:rPr lang="en-US" altLang="zh-CN" sz="2800" b="1" dirty="0">
                <a:solidFill>
                  <a:srgbClr val="800000"/>
                </a:solidFill>
              </a:rPr>
              <a:t>         2)</a:t>
            </a:r>
            <a:r>
              <a:rPr lang="zh-CN" altLang="en-US" sz="2800" b="1" dirty="0">
                <a:solidFill>
                  <a:srgbClr val="800000"/>
                </a:solidFill>
              </a:rPr>
              <a:t>插入新的元素时</a:t>
            </a:r>
            <a:r>
              <a:rPr lang="en-US" altLang="zh-CN" sz="2800" b="1" dirty="0">
                <a:solidFill>
                  <a:srgbClr val="800000"/>
                </a:solidFill>
              </a:rPr>
              <a:t>, Q.rear++;</a:t>
            </a:r>
            <a:endParaRPr lang="en-US" altLang="zh-CN" sz="2800" b="1" dirty="0">
              <a:solidFill>
                <a:srgbClr val="800000"/>
              </a:solidFill>
            </a:endParaRPr>
          </a:p>
          <a:p>
            <a:pPr algn="just" eaLnBrk="1" hangingPunct="1">
              <a:lnSpc>
                <a:spcPct val="90000"/>
              </a:lnSpc>
            </a:pPr>
            <a:r>
              <a:rPr lang="en-US" altLang="zh-CN" sz="2800" b="1" dirty="0">
                <a:solidFill>
                  <a:srgbClr val="800000"/>
                </a:solidFill>
              </a:rPr>
              <a:t>         3)</a:t>
            </a:r>
            <a:r>
              <a:rPr lang="zh-CN" altLang="en-US" sz="2800" b="1" dirty="0">
                <a:solidFill>
                  <a:srgbClr val="800000"/>
                </a:solidFill>
              </a:rPr>
              <a:t>删除队头元素时</a:t>
            </a:r>
            <a:r>
              <a:rPr lang="en-US" altLang="zh-CN" sz="2800" b="1" dirty="0">
                <a:solidFill>
                  <a:srgbClr val="800000"/>
                </a:solidFill>
              </a:rPr>
              <a:t>,Q.front++;</a:t>
            </a:r>
            <a:endParaRPr lang="en-US" altLang="zh-CN" sz="2800" b="1" dirty="0">
              <a:solidFill>
                <a:srgbClr val="800000"/>
              </a:solidFill>
            </a:endParaRPr>
          </a:p>
        </p:txBody>
      </p:sp>
      <p:grpSp>
        <p:nvGrpSpPr>
          <p:cNvPr id="2" name="Group 4"/>
          <p:cNvGrpSpPr/>
          <p:nvPr/>
        </p:nvGrpSpPr>
        <p:grpSpPr>
          <a:xfrm>
            <a:off x="2700338" y="3213100"/>
            <a:ext cx="1741487" cy="2409825"/>
            <a:chOff x="2016" y="2640"/>
            <a:chExt cx="960" cy="1440"/>
          </a:xfrm>
        </p:grpSpPr>
        <p:sp>
          <p:nvSpPr>
            <p:cNvPr id="86069" name="Text Box 5"/>
            <p:cNvSpPr txBox="1"/>
            <p:nvPr/>
          </p:nvSpPr>
          <p:spPr>
            <a:xfrm>
              <a:off x="2688" y="3792"/>
              <a:ext cx="274" cy="27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J</a:t>
              </a:r>
              <a:r>
                <a:rPr lang="en-US" altLang="zh-CN" sz="2400" b="1" baseline="-25000" dirty="0"/>
                <a:t>1</a:t>
              </a:r>
              <a:endParaRPr lang="en-US" altLang="zh-CN" sz="2400" b="1" dirty="0"/>
            </a:p>
          </p:txBody>
        </p:sp>
        <p:sp>
          <p:nvSpPr>
            <p:cNvPr id="86070" name="Text Box 6"/>
            <p:cNvSpPr txBox="1"/>
            <p:nvPr/>
          </p:nvSpPr>
          <p:spPr>
            <a:xfrm>
              <a:off x="2688" y="3552"/>
              <a:ext cx="274" cy="27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J</a:t>
              </a:r>
              <a:r>
                <a:rPr lang="en-US" altLang="zh-CN" sz="2400" b="1" baseline="-25000" dirty="0"/>
                <a:t>2</a:t>
              </a:r>
              <a:endParaRPr lang="en-US" altLang="zh-CN" sz="2400" b="1" dirty="0"/>
            </a:p>
          </p:txBody>
        </p:sp>
        <p:grpSp>
          <p:nvGrpSpPr>
            <p:cNvPr id="86071" name="Group 7"/>
            <p:cNvGrpSpPr/>
            <p:nvPr/>
          </p:nvGrpSpPr>
          <p:grpSpPr>
            <a:xfrm>
              <a:off x="2640" y="2640"/>
              <a:ext cx="336" cy="1440"/>
              <a:chOff x="1488" y="2640"/>
              <a:chExt cx="336" cy="1440"/>
            </a:xfrm>
          </p:grpSpPr>
          <p:sp>
            <p:nvSpPr>
              <p:cNvPr id="86079" name="Rectangle 8"/>
              <p:cNvSpPr/>
              <p:nvPr/>
            </p:nvSpPr>
            <p:spPr>
              <a:xfrm>
                <a:off x="1488" y="2640"/>
                <a:ext cx="336" cy="24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80" name="Rectangle 9"/>
              <p:cNvSpPr/>
              <p:nvPr/>
            </p:nvSpPr>
            <p:spPr>
              <a:xfrm>
                <a:off x="1488" y="2880"/>
                <a:ext cx="336" cy="24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81" name="Rectangle 10"/>
              <p:cNvSpPr/>
              <p:nvPr/>
            </p:nvSpPr>
            <p:spPr>
              <a:xfrm>
                <a:off x="1488" y="3120"/>
                <a:ext cx="336" cy="24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82" name="Rectangle 11"/>
              <p:cNvSpPr/>
              <p:nvPr/>
            </p:nvSpPr>
            <p:spPr>
              <a:xfrm>
                <a:off x="1488" y="3360"/>
                <a:ext cx="336" cy="24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83" name="Rectangle 12"/>
              <p:cNvSpPr/>
              <p:nvPr/>
            </p:nvSpPr>
            <p:spPr>
              <a:xfrm>
                <a:off x="1488" y="3600"/>
                <a:ext cx="336" cy="24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84" name="Rectangle 13"/>
              <p:cNvSpPr/>
              <p:nvPr/>
            </p:nvSpPr>
            <p:spPr>
              <a:xfrm>
                <a:off x="1488" y="3840"/>
                <a:ext cx="336" cy="24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sp>
          <p:nvSpPr>
            <p:cNvPr id="86072" name="Text Box 14"/>
            <p:cNvSpPr txBox="1"/>
            <p:nvPr/>
          </p:nvSpPr>
          <p:spPr>
            <a:xfrm>
              <a:off x="2688" y="3312"/>
              <a:ext cx="274" cy="27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J</a:t>
              </a:r>
              <a:r>
                <a:rPr lang="en-US" altLang="zh-CN" sz="2400" b="1" baseline="-25000" dirty="0"/>
                <a:t>3</a:t>
              </a:r>
              <a:endParaRPr lang="en-US" altLang="zh-CN" sz="2400" b="1" dirty="0"/>
            </a:p>
          </p:txBody>
        </p:sp>
        <p:grpSp>
          <p:nvGrpSpPr>
            <p:cNvPr id="86073" name="Group 15"/>
            <p:cNvGrpSpPr/>
            <p:nvPr/>
          </p:nvGrpSpPr>
          <p:grpSpPr>
            <a:xfrm>
              <a:off x="2016" y="3744"/>
              <a:ext cx="672" cy="240"/>
              <a:chOff x="2016" y="3744"/>
              <a:chExt cx="672" cy="240"/>
            </a:xfrm>
          </p:grpSpPr>
          <p:sp>
            <p:nvSpPr>
              <p:cNvPr id="86077" name="Text Box 16"/>
              <p:cNvSpPr txBox="1"/>
              <p:nvPr/>
            </p:nvSpPr>
            <p:spPr>
              <a:xfrm>
                <a:off x="2016" y="3744"/>
                <a:ext cx="672" cy="2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t>Q.front</a:t>
                </a:r>
                <a:endParaRPr lang="en-US" altLang="zh-CN" sz="2000" b="1" dirty="0"/>
              </a:p>
            </p:txBody>
          </p:sp>
          <p:sp>
            <p:nvSpPr>
              <p:cNvPr id="86078" name="Line 17"/>
              <p:cNvSpPr/>
              <p:nvPr/>
            </p:nvSpPr>
            <p:spPr>
              <a:xfrm>
                <a:off x="2064" y="3984"/>
                <a:ext cx="528" cy="0"/>
              </a:xfrm>
              <a:prstGeom prst="line">
                <a:avLst/>
              </a:prstGeom>
              <a:ln w="9525" cap="flat" cmpd="sng">
                <a:solidFill>
                  <a:schemeClr val="tx1"/>
                </a:solidFill>
                <a:prstDash val="solid"/>
                <a:headEnd type="none" w="med" len="med"/>
                <a:tailEnd type="triangle" w="med" len="med"/>
              </a:ln>
            </p:spPr>
          </p:sp>
        </p:grpSp>
        <p:grpSp>
          <p:nvGrpSpPr>
            <p:cNvPr id="86074" name="Group 18"/>
            <p:cNvGrpSpPr/>
            <p:nvPr/>
          </p:nvGrpSpPr>
          <p:grpSpPr>
            <a:xfrm>
              <a:off x="2064" y="2976"/>
              <a:ext cx="528" cy="240"/>
              <a:chOff x="2064" y="2976"/>
              <a:chExt cx="528" cy="240"/>
            </a:xfrm>
          </p:grpSpPr>
          <p:sp>
            <p:nvSpPr>
              <p:cNvPr id="86075" name="Line 19"/>
              <p:cNvSpPr/>
              <p:nvPr/>
            </p:nvSpPr>
            <p:spPr>
              <a:xfrm>
                <a:off x="2064" y="3216"/>
                <a:ext cx="528" cy="0"/>
              </a:xfrm>
              <a:prstGeom prst="line">
                <a:avLst/>
              </a:prstGeom>
              <a:ln w="9525" cap="flat" cmpd="sng">
                <a:solidFill>
                  <a:schemeClr val="tx1"/>
                </a:solidFill>
                <a:prstDash val="solid"/>
                <a:headEnd type="none" w="med" len="med"/>
                <a:tailEnd type="triangle" w="med" len="med"/>
              </a:ln>
            </p:spPr>
          </p:sp>
          <p:sp>
            <p:nvSpPr>
              <p:cNvPr id="86076" name="Text Box 20"/>
              <p:cNvSpPr txBox="1"/>
              <p:nvPr/>
            </p:nvSpPr>
            <p:spPr>
              <a:xfrm>
                <a:off x="2064" y="2976"/>
                <a:ext cx="528" cy="2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t>Q.rear</a:t>
                </a:r>
                <a:endParaRPr lang="en-US" altLang="zh-CN" sz="2000" b="1" dirty="0"/>
              </a:p>
            </p:txBody>
          </p:sp>
        </p:grpSp>
      </p:grpSp>
      <p:grpSp>
        <p:nvGrpSpPr>
          <p:cNvPr id="6" name="Group 21"/>
          <p:cNvGrpSpPr/>
          <p:nvPr/>
        </p:nvGrpSpPr>
        <p:grpSpPr>
          <a:xfrm>
            <a:off x="4529138" y="3213100"/>
            <a:ext cx="1741487" cy="2409825"/>
            <a:chOff x="3168" y="2640"/>
            <a:chExt cx="960" cy="1440"/>
          </a:xfrm>
        </p:grpSpPr>
        <p:grpSp>
          <p:nvGrpSpPr>
            <p:cNvPr id="86055" name="Group 22"/>
            <p:cNvGrpSpPr/>
            <p:nvPr/>
          </p:nvGrpSpPr>
          <p:grpSpPr>
            <a:xfrm>
              <a:off x="3792" y="2640"/>
              <a:ext cx="336" cy="1440"/>
              <a:chOff x="1488" y="2640"/>
              <a:chExt cx="336" cy="1440"/>
            </a:xfrm>
          </p:grpSpPr>
          <p:sp>
            <p:nvSpPr>
              <p:cNvPr id="86063" name="Rectangle 23"/>
              <p:cNvSpPr/>
              <p:nvPr/>
            </p:nvSpPr>
            <p:spPr>
              <a:xfrm>
                <a:off x="1488" y="2640"/>
                <a:ext cx="336" cy="24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64" name="Rectangle 24"/>
              <p:cNvSpPr/>
              <p:nvPr/>
            </p:nvSpPr>
            <p:spPr>
              <a:xfrm>
                <a:off x="1488" y="2880"/>
                <a:ext cx="336" cy="24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65" name="Rectangle 25"/>
              <p:cNvSpPr/>
              <p:nvPr/>
            </p:nvSpPr>
            <p:spPr>
              <a:xfrm>
                <a:off x="1488" y="3120"/>
                <a:ext cx="336" cy="24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66" name="Rectangle 26"/>
              <p:cNvSpPr/>
              <p:nvPr/>
            </p:nvSpPr>
            <p:spPr>
              <a:xfrm>
                <a:off x="1488" y="3360"/>
                <a:ext cx="336" cy="24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67" name="Rectangle 27"/>
              <p:cNvSpPr/>
              <p:nvPr/>
            </p:nvSpPr>
            <p:spPr>
              <a:xfrm>
                <a:off x="1488" y="3600"/>
                <a:ext cx="336" cy="24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68" name="Rectangle 28"/>
              <p:cNvSpPr/>
              <p:nvPr/>
            </p:nvSpPr>
            <p:spPr>
              <a:xfrm>
                <a:off x="1488" y="3840"/>
                <a:ext cx="336" cy="24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sp>
          <p:nvSpPr>
            <p:cNvPr id="86056" name="Text Box 29"/>
            <p:cNvSpPr txBox="1"/>
            <p:nvPr/>
          </p:nvSpPr>
          <p:spPr>
            <a:xfrm>
              <a:off x="3840" y="3312"/>
              <a:ext cx="274" cy="27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J</a:t>
              </a:r>
              <a:r>
                <a:rPr lang="en-US" altLang="zh-CN" sz="2400" b="1" baseline="-25000" dirty="0"/>
                <a:t>3</a:t>
              </a:r>
              <a:endParaRPr lang="en-US" altLang="zh-CN" sz="2400" b="1" dirty="0"/>
            </a:p>
          </p:txBody>
        </p:sp>
        <p:grpSp>
          <p:nvGrpSpPr>
            <p:cNvPr id="86057" name="Group 30"/>
            <p:cNvGrpSpPr/>
            <p:nvPr/>
          </p:nvGrpSpPr>
          <p:grpSpPr>
            <a:xfrm>
              <a:off x="3168" y="3312"/>
              <a:ext cx="672" cy="240"/>
              <a:chOff x="2016" y="3744"/>
              <a:chExt cx="672" cy="240"/>
            </a:xfrm>
          </p:grpSpPr>
          <p:sp>
            <p:nvSpPr>
              <p:cNvPr id="86061" name="Text Box 31"/>
              <p:cNvSpPr txBox="1"/>
              <p:nvPr/>
            </p:nvSpPr>
            <p:spPr>
              <a:xfrm>
                <a:off x="2016" y="3744"/>
                <a:ext cx="672" cy="2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t>Q.front</a:t>
                </a:r>
                <a:endParaRPr lang="en-US" altLang="zh-CN" sz="2000" b="1" dirty="0"/>
              </a:p>
            </p:txBody>
          </p:sp>
          <p:sp>
            <p:nvSpPr>
              <p:cNvPr id="86062" name="Line 32"/>
              <p:cNvSpPr/>
              <p:nvPr/>
            </p:nvSpPr>
            <p:spPr>
              <a:xfrm>
                <a:off x="2064" y="3984"/>
                <a:ext cx="528" cy="0"/>
              </a:xfrm>
              <a:prstGeom prst="line">
                <a:avLst/>
              </a:prstGeom>
              <a:ln w="9525" cap="flat" cmpd="sng">
                <a:solidFill>
                  <a:schemeClr val="tx1"/>
                </a:solidFill>
                <a:prstDash val="solid"/>
                <a:headEnd type="none" w="med" len="med"/>
                <a:tailEnd type="triangle" w="med" len="med"/>
              </a:ln>
            </p:spPr>
          </p:sp>
        </p:grpSp>
        <p:grpSp>
          <p:nvGrpSpPr>
            <p:cNvPr id="86058" name="Group 33"/>
            <p:cNvGrpSpPr/>
            <p:nvPr/>
          </p:nvGrpSpPr>
          <p:grpSpPr>
            <a:xfrm>
              <a:off x="3216" y="3024"/>
              <a:ext cx="528" cy="240"/>
              <a:chOff x="2064" y="2976"/>
              <a:chExt cx="528" cy="240"/>
            </a:xfrm>
          </p:grpSpPr>
          <p:sp>
            <p:nvSpPr>
              <p:cNvPr id="86059" name="Line 34"/>
              <p:cNvSpPr/>
              <p:nvPr/>
            </p:nvSpPr>
            <p:spPr>
              <a:xfrm>
                <a:off x="2064" y="3216"/>
                <a:ext cx="528" cy="0"/>
              </a:xfrm>
              <a:prstGeom prst="line">
                <a:avLst/>
              </a:prstGeom>
              <a:ln w="9525" cap="flat" cmpd="sng">
                <a:solidFill>
                  <a:schemeClr val="tx1"/>
                </a:solidFill>
                <a:prstDash val="solid"/>
                <a:headEnd type="none" w="med" len="med"/>
                <a:tailEnd type="triangle" w="med" len="med"/>
              </a:ln>
            </p:spPr>
          </p:sp>
          <p:sp>
            <p:nvSpPr>
              <p:cNvPr id="86060" name="Text Box 35"/>
              <p:cNvSpPr txBox="1"/>
              <p:nvPr/>
            </p:nvSpPr>
            <p:spPr>
              <a:xfrm>
                <a:off x="2064" y="2976"/>
                <a:ext cx="528" cy="2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t>Q.rear</a:t>
                </a:r>
                <a:endParaRPr lang="en-US" altLang="zh-CN" sz="2000" b="1" dirty="0"/>
              </a:p>
            </p:txBody>
          </p:sp>
        </p:grpSp>
      </p:grpSp>
      <p:grpSp>
        <p:nvGrpSpPr>
          <p:cNvPr id="10" name="Group 36"/>
          <p:cNvGrpSpPr/>
          <p:nvPr/>
        </p:nvGrpSpPr>
        <p:grpSpPr>
          <a:xfrm>
            <a:off x="6434138" y="2755900"/>
            <a:ext cx="1741487" cy="2890838"/>
            <a:chOff x="4368" y="2352"/>
            <a:chExt cx="960" cy="1728"/>
          </a:xfrm>
        </p:grpSpPr>
        <p:grpSp>
          <p:nvGrpSpPr>
            <p:cNvPr id="86040" name="Group 37"/>
            <p:cNvGrpSpPr/>
            <p:nvPr/>
          </p:nvGrpSpPr>
          <p:grpSpPr>
            <a:xfrm>
              <a:off x="4992" y="2640"/>
              <a:ext cx="336" cy="1440"/>
              <a:chOff x="1488" y="2640"/>
              <a:chExt cx="336" cy="1440"/>
            </a:xfrm>
          </p:grpSpPr>
          <p:sp>
            <p:nvSpPr>
              <p:cNvPr id="86049" name="Rectangle 38"/>
              <p:cNvSpPr/>
              <p:nvPr/>
            </p:nvSpPr>
            <p:spPr>
              <a:xfrm>
                <a:off x="1488" y="2640"/>
                <a:ext cx="336" cy="24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50" name="Rectangle 39"/>
              <p:cNvSpPr/>
              <p:nvPr/>
            </p:nvSpPr>
            <p:spPr>
              <a:xfrm>
                <a:off x="1488" y="2880"/>
                <a:ext cx="336" cy="24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51" name="Rectangle 40"/>
              <p:cNvSpPr/>
              <p:nvPr/>
            </p:nvSpPr>
            <p:spPr>
              <a:xfrm>
                <a:off x="1488" y="3120"/>
                <a:ext cx="336" cy="24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52" name="Rectangle 41"/>
              <p:cNvSpPr/>
              <p:nvPr/>
            </p:nvSpPr>
            <p:spPr>
              <a:xfrm>
                <a:off x="1488" y="3360"/>
                <a:ext cx="336" cy="24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53" name="Rectangle 42"/>
              <p:cNvSpPr/>
              <p:nvPr/>
            </p:nvSpPr>
            <p:spPr>
              <a:xfrm>
                <a:off x="1488" y="3600"/>
                <a:ext cx="336" cy="24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54" name="Rectangle 43"/>
              <p:cNvSpPr/>
              <p:nvPr/>
            </p:nvSpPr>
            <p:spPr>
              <a:xfrm>
                <a:off x="1488" y="3840"/>
                <a:ext cx="336" cy="24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sp>
          <p:nvSpPr>
            <p:cNvPr id="86041" name="Text Box 44"/>
            <p:cNvSpPr txBox="1"/>
            <p:nvPr/>
          </p:nvSpPr>
          <p:spPr>
            <a:xfrm>
              <a:off x="5040" y="2832"/>
              <a:ext cx="274" cy="27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J</a:t>
              </a:r>
              <a:r>
                <a:rPr lang="en-US" altLang="zh-CN" sz="2400" b="1" baseline="-25000" dirty="0"/>
                <a:t>5</a:t>
              </a:r>
              <a:endParaRPr lang="en-US" altLang="zh-CN" sz="2400" b="1" dirty="0"/>
            </a:p>
          </p:txBody>
        </p:sp>
        <p:sp>
          <p:nvSpPr>
            <p:cNvPr id="86042" name="Text Box 45"/>
            <p:cNvSpPr txBox="1"/>
            <p:nvPr/>
          </p:nvSpPr>
          <p:spPr>
            <a:xfrm>
              <a:off x="5040" y="2592"/>
              <a:ext cx="274" cy="27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J</a:t>
              </a:r>
              <a:r>
                <a:rPr lang="en-US" altLang="zh-CN" sz="2400" b="1" baseline="-25000" dirty="0"/>
                <a:t>6</a:t>
              </a:r>
              <a:endParaRPr lang="en-US" altLang="zh-CN" sz="2400" b="1" dirty="0"/>
            </a:p>
          </p:txBody>
        </p:sp>
        <p:grpSp>
          <p:nvGrpSpPr>
            <p:cNvPr id="86043" name="Group 46"/>
            <p:cNvGrpSpPr/>
            <p:nvPr/>
          </p:nvGrpSpPr>
          <p:grpSpPr>
            <a:xfrm>
              <a:off x="4368" y="2774"/>
              <a:ext cx="672" cy="240"/>
              <a:chOff x="2016" y="3744"/>
              <a:chExt cx="672" cy="240"/>
            </a:xfrm>
          </p:grpSpPr>
          <p:sp>
            <p:nvSpPr>
              <p:cNvPr id="86047" name="Text Box 47"/>
              <p:cNvSpPr txBox="1"/>
              <p:nvPr/>
            </p:nvSpPr>
            <p:spPr>
              <a:xfrm>
                <a:off x="2016" y="3744"/>
                <a:ext cx="672" cy="2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t>Q.front</a:t>
                </a:r>
                <a:endParaRPr lang="en-US" altLang="zh-CN" sz="2000" b="1" dirty="0"/>
              </a:p>
            </p:txBody>
          </p:sp>
          <p:sp>
            <p:nvSpPr>
              <p:cNvPr id="86048" name="Line 48"/>
              <p:cNvSpPr/>
              <p:nvPr/>
            </p:nvSpPr>
            <p:spPr>
              <a:xfrm>
                <a:off x="2064" y="3984"/>
                <a:ext cx="528" cy="0"/>
              </a:xfrm>
              <a:prstGeom prst="line">
                <a:avLst/>
              </a:prstGeom>
              <a:ln w="9525" cap="flat" cmpd="sng">
                <a:solidFill>
                  <a:schemeClr val="tx1"/>
                </a:solidFill>
                <a:prstDash val="solid"/>
                <a:headEnd type="none" w="med" len="med"/>
                <a:tailEnd type="triangle" w="med" len="med"/>
              </a:ln>
            </p:spPr>
          </p:sp>
        </p:grpSp>
        <p:grpSp>
          <p:nvGrpSpPr>
            <p:cNvPr id="86044" name="Group 49"/>
            <p:cNvGrpSpPr/>
            <p:nvPr/>
          </p:nvGrpSpPr>
          <p:grpSpPr>
            <a:xfrm>
              <a:off x="4416" y="2352"/>
              <a:ext cx="528" cy="240"/>
              <a:chOff x="2064" y="2976"/>
              <a:chExt cx="528" cy="240"/>
            </a:xfrm>
          </p:grpSpPr>
          <p:sp>
            <p:nvSpPr>
              <p:cNvPr id="86045" name="Line 50"/>
              <p:cNvSpPr/>
              <p:nvPr/>
            </p:nvSpPr>
            <p:spPr>
              <a:xfrm>
                <a:off x="2064" y="3216"/>
                <a:ext cx="528" cy="0"/>
              </a:xfrm>
              <a:prstGeom prst="line">
                <a:avLst/>
              </a:prstGeom>
              <a:ln w="9525" cap="flat" cmpd="sng">
                <a:solidFill>
                  <a:schemeClr val="tx1"/>
                </a:solidFill>
                <a:prstDash val="solid"/>
                <a:headEnd type="none" w="med" len="med"/>
                <a:tailEnd type="triangle" w="med" len="med"/>
              </a:ln>
            </p:spPr>
          </p:sp>
          <p:sp>
            <p:nvSpPr>
              <p:cNvPr id="86046" name="Text Box 51"/>
              <p:cNvSpPr txBox="1"/>
              <p:nvPr/>
            </p:nvSpPr>
            <p:spPr>
              <a:xfrm>
                <a:off x="2064" y="2976"/>
                <a:ext cx="528" cy="2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t>Q.rear</a:t>
                </a:r>
                <a:endParaRPr lang="en-US" altLang="zh-CN" sz="2000" b="1" dirty="0"/>
              </a:p>
            </p:txBody>
          </p:sp>
        </p:grpSp>
      </p:grpSp>
      <p:grpSp>
        <p:nvGrpSpPr>
          <p:cNvPr id="14" name="Group 52"/>
          <p:cNvGrpSpPr/>
          <p:nvPr/>
        </p:nvGrpSpPr>
        <p:grpSpPr>
          <a:xfrm>
            <a:off x="642938" y="3136900"/>
            <a:ext cx="2003425" cy="2544763"/>
            <a:chOff x="720" y="2592"/>
            <a:chExt cx="1104" cy="1521"/>
          </a:xfrm>
        </p:grpSpPr>
        <p:grpSp>
          <p:nvGrpSpPr>
            <p:cNvPr id="86023" name="Group 53"/>
            <p:cNvGrpSpPr/>
            <p:nvPr/>
          </p:nvGrpSpPr>
          <p:grpSpPr>
            <a:xfrm>
              <a:off x="1488" y="2640"/>
              <a:ext cx="336" cy="1440"/>
              <a:chOff x="1488" y="2640"/>
              <a:chExt cx="336" cy="1440"/>
            </a:xfrm>
          </p:grpSpPr>
          <p:sp>
            <p:nvSpPr>
              <p:cNvPr id="86034" name="Rectangle 54"/>
              <p:cNvSpPr/>
              <p:nvPr/>
            </p:nvSpPr>
            <p:spPr>
              <a:xfrm>
                <a:off x="1488" y="2640"/>
                <a:ext cx="336" cy="24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35" name="Rectangle 55"/>
              <p:cNvSpPr/>
              <p:nvPr/>
            </p:nvSpPr>
            <p:spPr>
              <a:xfrm>
                <a:off x="1488" y="2880"/>
                <a:ext cx="336" cy="24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36" name="Rectangle 56"/>
              <p:cNvSpPr/>
              <p:nvPr/>
            </p:nvSpPr>
            <p:spPr>
              <a:xfrm>
                <a:off x="1488" y="3120"/>
                <a:ext cx="336" cy="24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37" name="Rectangle 57"/>
              <p:cNvSpPr/>
              <p:nvPr/>
            </p:nvSpPr>
            <p:spPr>
              <a:xfrm>
                <a:off x="1488" y="3360"/>
                <a:ext cx="336" cy="24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38" name="Rectangle 58"/>
              <p:cNvSpPr/>
              <p:nvPr/>
            </p:nvSpPr>
            <p:spPr>
              <a:xfrm>
                <a:off x="1488" y="3600"/>
                <a:ext cx="336" cy="24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39" name="Rectangle 59"/>
              <p:cNvSpPr/>
              <p:nvPr/>
            </p:nvSpPr>
            <p:spPr>
              <a:xfrm>
                <a:off x="1488" y="3840"/>
                <a:ext cx="336" cy="24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sp>
          <p:nvSpPr>
            <p:cNvPr id="86024" name="Line 60"/>
            <p:cNvSpPr/>
            <p:nvPr/>
          </p:nvSpPr>
          <p:spPr>
            <a:xfrm>
              <a:off x="768" y="3888"/>
              <a:ext cx="528" cy="0"/>
            </a:xfrm>
            <a:prstGeom prst="line">
              <a:avLst/>
            </a:prstGeom>
            <a:ln w="9525" cap="flat" cmpd="sng">
              <a:solidFill>
                <a:schemeClr val="tx1"/>
              </a:solidFill>
              <a:prstDash val="solid"/>
              <a:headEnd type="none" w="med" len="med"/>
              <a:tailEnd type="triangle" w="med" len="med"/>
            </a:ln>
          </p:spPr>
        </p:sp>
        <p:sp>
          <p:nvSpPr>
            <p:cNvPr id="86025" name="Text Box 61"/>
            <p:cNvSpPr txBox="1"/>
            <p:nvPr/>
          </p:nvSpPr>
          <p:spPr>
            <a:xfrm>
              <a:off x="768" y="3648"/>
              <a:ext cx="528" cy="2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t>Q.rear</a:t>
              </a:r>
              <a:endParaRPr lang="en-US" altLang="zh-CN" sz="2000" b="1" dirty="0"/>
            </a:p>
          </p:txBody>
        </p:sp>
        <p:sp>
          <p:nvSpPr>
            <p:cNvPr id="86026" name="Text Box 62"/>
            <p:cNvSpPr txBox="1"/>
            <p:nvPr/>
          </p:nvSpPr>
          <p:spPr>
            <a:xfrm>
              <a:off x="720" y="3840"/>
              <a:ext cx="672" cy="2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t>Q.front</a:t>
              </a:r>
              <a:endParaRPr lang="en-US" altLang="zh-CN" sz="2000" b="1" dirty="0"/>
            </a:p>
          </p:txBody>
        </p:sp>
        <p:sp>
          <p:nvSpPr>
            <p:cNvPr id="86027" name="Line 63"/>
            <p:cNvSpPr/>
            <p:nvPr/>
          </p:nvSpPr>
          <p:spPr>
            <a:xfrm>
              <a:off x="768" y="4080"/>
              <a:ext cx="528" cy="0"/>
            </a:xfrm>
            <a:prstGeom prst="line">
              <a:avLst/>
            </a:prstGeom>
            <a:ln w="9525" cap="flat" cmpd="sng">
              <a:solidFill>
                <a:schemeClr val="tx1"/>
              </a:solidFill>
              <a:prstDash val="solid"/>
              <a:headEnd type="none" w="med" len="med"/>
              <a:tailEnd type="triangle" w="med" len="med"/>
            </a:ln>
          </p:spPr>
        </p:sp>
        <p:sp>
          <p:nvSpPr>
            <p:cNvPr id="86028" name="Text Box 64"/>
            <p:cNvSpPr txBox="1"/>
            <p:nvPr/>
          </p:nvSpPr>
          <p:spPr>
            <a:xfrm>
              <a:off x="1296" y="3600"/>
              <a:ext cx="192" cy="27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1</a:t>
              </a:r>
              <a:endParaRPr lang="en-US" altLang="zh-CN" sz="2400" b="1" dirty="0"/>
            </a:p>
          </p:txBody>
        </p:sp>
        <p:sp>
          <p:nvSpPr>
            <p:cNvPr id="86029" name="Text Box 65"/>
            <p:cNvSpPr txBox="1"/>
            <p:nvPr/>
          </p:nvSpPr>
          <p:spPr>
            <a:xfrm>
              <a:off x="1296" y="3840"/>
              <a:ext cx="192" cy="27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0</a:t>
              </a:r>
              <a:endParaRPr lang="en-US" altLang="zh-CN" sz="2400" b="1" dirty="0"/>
            </a:p>
          </p:txBody>
        </p:sp>
        <p:sp>
          <p:nvSpPr>
            <p:cNvPr id="86030" name="Text Box 66"/>
            <p:cNvSpPr txBox="1"/>
            <p:nvPr/>
          </p:nvSpPr>
          <p:spPr>
            <a:xfrm>
              <a:off x="1296" y="3360"/>
              <a:ext cx="192" cy="27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2</a:t>
              </a:r>
              <a:endParaRPr lang="en-US" altLang="zh-CN" sz="2400" b="1" dirty="0"/>
            </a:p>
          </p:txBody>
        </p:sp>
        <p:sp>
          <p:nvSpPr>
            <p:cNvPr id="86031" name="Text Box 67"/>
            <p:cNvSpPr txBox="1"/>
            <p:nvPr/>
          </p:nvSpPr>
          <p:spPr>
            <a:xfrm>
              <a:off x="1296" y="3072"/>
              <a:ext cx="192" cy="27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3</a:t>
              </a:r>
              <a:endParaRPr lang="en-US" altLang="zh-CN" sz="2400" b="1" dirty="0"/>
            </a:p>
          </p:txBody>
        </p:sp>
        <p:sp>
          <p:nvSpPr>
            <p:cNvPr id="86032" name="Text Box 68"/>
            <p:cNvSpPr txBox="1"/>
            <p:nvPr/>
          </p:nvSpPr>
          <p:spPr>
            <a:xfrm>
              <a:off x="1296" y="2592"/>
              <a:ext cx="192" cy="27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5</a:t>
              </a:r>
              <a:endParaRPr lang="en-US" altLang="zh-CN" sz="2400" b="1" dirty="0"/>
            </a:p>
          </p:txBody>
        </p:sp>
        <p:sp>
          <p:nvSpPr>
            <p:cNvPr id="86033" name="Text Box 69"/>
            <p:cNvSpPr txBox="1"/>
            <p:nvPr/>
          </p:nvSpPr>
          <p:spPr>
            <a:xfrm>
              <a:off x="1296" y="2832"/>
              <a:ext cx="192" cy="27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4</a:t>
              </a:r>
              <a:endParaRPr lang="en-US" altLang="zh-CN" sz="2400" b="1" dirty="0"/>
            </a:p>
          </p:txBody>
        </p:sp>
      </p:gr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5347">
                                            <p:txEl>
                                              <p:charRg st="0" end="27"/>
                                            </p:txEl>
                                          </p:spTgt>
                                        </p:tgtEl>
                                        <p:attrNameLst>
                                          <p:attrName>style.visibility</p:attrName>
                                        </p:attrNameLst>
                                      </p:cBhvr>
                                      <p:to>
                                        <p:strVal val="visible"/>
                                      </p:to>
                                    </p:set>
                                    <p:animEffect transition="in" filter="wipe(up)">
                                      <p:cBhvr>
                                        <p:cTn id="7" dur="500"/>
                                        <p:tgtEl>
                                          <p:spTgt spid="185347">
                                            <p:txEl>
                                              <p:charRg st="0"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5347">
                                            <p:txEl>
                                              <p:charRg st="27" end="59"/>
                                            </p:txEl>
                                          </p:spTgt>
                                        </p:tgtEl>
                                        <p:attrNameLst>
                                          <p:attrName>style.visibility</p:attrName>
                                        </p:attrNameLst>
                                      </p:cBhvr>
                                      <p:to>
                                        <p:strVal val="visible"/>
                                      </p:to>
                                    </p:set>
                                    <p:animEffect transition="in" filter="wipe(up)">
                                      <p:cBhvr>
                                        <p:cTn id="12" dur="500"/>
                                        <p:tgtEl>
                                          <p:spTgt spid="185347">
                                            <p:txEl>
                                              <p:charRg st="27" end="5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5347">
                                            <p:txEl>
                                              <p:charRg st="59" end="89"/>
                                            </p:txEl>
                                          </p:spTgt>
                                        </p:tgtEl>
                                        <p:attrNameLst>
                                          <p:attrName>style.visibility</p:attrName>
                                        </p:attrNameLst>
                                      </p:cBhvr>
                                      <p:to>
                                        <p:strVal val="visible"/>
                                      </p:to>
                                    </p:set>
                                    <p:animEffect transition="in" filter="wipe(up)">
                                      <p:cBhvr>
                                        <p:cTn id="17" dur="500"/>
                                        <p:tgtEl>
                                          <p:spTgt spid="185347">
                                            <p:txEl>
                                              <p:charRg st="59" end="8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5347">
                                            <p:txEl>
                                              <p:charRg st="89" end="119"/>
                                            </p:txEl>
                                          </p:spTgt>
                                        </p:tgtEl>
                                        <p:attrNameLst>
                                          <p:attrName>style.visibility</p:attrName>
                                        </p:attrNameLst>
                                      </p:cBhvr>
                                      <p:to>
                                        <p:strVal val="visible"/>
                                      </p:to>
                                    </p:set>
                                    <p:animEffect transition="in" filter="wipe(up)">
                                      <p:cBhvr>
                                        <p:cTn id="22" dur="500"/>
                                        <p:tgtEl>
                                          <p:spTgt spid="185347">
                                            <p:txEl>
                                              <p:charRg st="89" end="11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2"/>
          <p:cNvSpPr>
            <a:spLocks noGrp="1"/>
          </p:cNvSpPr>
          <p:nvPr>
            <p:ph idx="1"/>
          </p:nvPr>
        </p:nvSpPr>
        <p:spPr>
          <a:xfrm>
            <a:off x="107950" y="1196975"/>
            <a:ext cx="8856663" cy="5184775"/>
          </a:xfrm>
          <a:solidFill>
            <a:srgbClr val="CCFFCC">
              <a:alpha val="100000"/>
            </a:srgbClr>
          </a:solidFill>
          <a:ln/>
        </p:spPr>
        <p:txBody>
          <a:bodyPr vert="horz" wrap="square" lIns="91440" tIns="45720" rIns="91440" bIns="45720" anchor="t"/>
          <a:p>
            <a:pPr eaLnBrk="1" hangingPunct="1">
              <a:lnSpc>
                <a:spcPct val="90000"/>
              </a:lnSpc>
            </a:pPr>
            <a:r>
              <a:rPr lang="zh-CN" altLang="en-US" sz="2600" b="1" i="1" dirty="0">
                <a:solidFill>
                  <a:srgbClr val="0066FF"/>
                </a:solidFill>
                <a:latin typeface="宋体" panose="02010600030101010101" pitchFamily="2" charset="-122"/>
              </a:rPr>
              <a:t>初始时</a:t>
            </a:r>
            <a:r>
              <a:rPr lang="zh-CN" altLang="en-US" sz="2600" b="1" dirty="0">
                <a:latin typeface="宋体" panose="02010600030101010101" pitchFamily="2" charset="-122"/>
              </a:rPr>
              <a:t>：</a:t>
            </a:r>
            <a:r>
              <a:rPr lang="en-US" altLang="zh-CN" sz="2600" b="1" dirty="0">
                <a:latin typeface="宋体" panose="02010600030101010101" pitchFamily="2" charset="-122"/>
              </a:rPr>
              <a:t>Q.front = Q.rear = 0;</a:t>
            </a:r>
            <a:endParaRPr lang="en-US" altLang="zh-CN" sz="2600" b="1" dirty="0">
              <a:latin typeface="宋体" panose="02010600030101010101" pitchFamily="2" charset="-122"/>
            </a:endParaRPr>
          </a:p>
          <a:p>
            <a:pPr eaLnBrk="1" hangingPunct="1">
              <a:lnSpc>
                <a:spcPct val="90000"/>
              </a:lnSpc>
            </a:pPr>
            <a:r>
              <a:rPr lang="zh-CN" altLang="en-US" sz="2600" b="1" i="1" dirty="0">
                <a:solidFill>
                  <a:srgbClr val="0066FF"/>
                </a:solidFill>
                <a:latin typeface="宋体" panose="02010600030101010101" pitchFamily="2" charset="-122"/>
              </a:rPr>
              <a:t>空队列条件</a:t>
            </a:r>
            <a:r>
              <a:rPr lang="zh-CN" altLang="en-US" sz="2600" b="1" dirty="0">
                <a:latin typeface="宋体" panose="02010600030101010101" pitchFamily="2" charset="-122"/>
              </a:rPr>
              <a:t>：</a:t>
            </a:r>
            <a:r>
              <a:rPr lang="en-US" altLang="zh-CN" sz="2600" b="1" dirty="0">
                <a:latin typeface="宋体" panose="02010600030101010101" pitchFamily="2" charset="-122"/>
              </a:rPr>
              <a:t>Q.front= Q.rear;</a:t>
            </a:r>
            <a:endParaRPr lang="en-US" altLang="zh-CN" sz="2600" b="1" dirty="0">
              <a:latin typeface="宋体" panose="02010600030101010101" pitchFamily="2" charset="-122"/>
            </a:endParaRPr>
          </a:p>
          <a:p>
            <a:pPr eaLnBrk="1" hangingPunct="1">
              <a:lnSpc>
                <a:spcPct val="90000"/>
              </a:lnSpc>
            </a:pPr>
            <a:r>
              <a:rPr lang="zh-CN" altLang="en-US" sz="2600" b="1" i="1" dirty="0">
                <a:solidFill>
                  <a:srgbClr val="0066FF"/>
                </a:solidFill>
                <a:latin typeface="宋体" panose="02010600030101010101" pitchFamily="2" charset="-122"/>
              </a:rPr>
              <a:t>出队时</a:t>
            </a:r>
            <a:r>
              <a:rPr lang="zh-CN" altLang="en-US" sz="2600" b="1" dirty="0">
                <a:latin typeface="宋体" panose="02010600030101010101" pitchFamily="2" charset="-122"/>
              </a:rPr>
              <a:t>：</a:t>
            </a:r>
            <a:r>
              <a:rPr lang="en-US" altLang="zh-CN" sz="2600" b="1" dirty="0">
                <a:latin typeface="宋体" panose="02010600030101010101" pitchFamily="2" charset="-122"/>
              </a:rPr>
              <a:t>if Q.rear == Q.front return ERROR  //</a:t>
            </a:r>
            <a:r>
              <a:rPr lang="zh-CN" altLang="en-US" sz="2600" b="1" dirty="0">
                <a:latin typeface="宋体" panose="02010600030101010101" pitchFamily="2" charset="-122"/>
              </a:rPr>
              <a:t>队空</a:t>
            </a:r>
            <a:endParaRPr lang="zh-CN" altLang="en-US" sz="2600" b="1" dirty="0">
              <a:latin typeface="宋体" panose="02010600030101010101" pitchFamily="2" charset="-122"/>
            </a:endParaRPr>
          </a:p>
          <a:p>
            <a:pPr eaLnBrk="1" hangingPunct="1">
              <a:lnSpc>
                <a:spcPct val="90000"/>
              </a:lnSpc>
              <a:buNone/>
            </a:pPr>
            <a:r>
              <a:rPr lang="zh-CN" altLang="en-US" sz="2600" b="1" dirty="0">
                <a:latin typeface="宋体" panose="02010600030101010101" pitchFamily="2" charset="-122"/>
              </a:rPr>
              <a:t>          </a:t>
            </a:r>
            <a:r>
              <a:rPr lang="en-US" altLang="zh-CN" sz="2600" b="1" dirty="0">
                <a:latin typeface="宋体" panose="02010600030101010101" pitchFamily="2" charset="-122"/>
              </a:rPr>
              <a:t>else { e=Q.base[Q.front]; </a:t>
            </a:r>
            <a:endParaRPr lang="en-US" altLang="zh-CN" sz="2600" b="1" dirty="0">
              <a:latin typeface="宋体" panose="02010600030101010101" pitchFamily="2" charset="-122"/>
            </a:endParaRPr>
          </a:p>
          <a:p>
            <a:pPr eaLnBrk="1" hangingPunct="1">
              <a:lnSpc>
                <a:spcPct val="90000"/>
              </a:lnSpc>
              <a:buNone/>
            </a:pPr>
            <a:r>
              <a:rPr lang="en-US" altLang="zh-CN" sz="2600" b="1" dirty="0">
                <a:latin typeface="宋体" panose="02010600030101010101" pitchFamily="2" charset="-122"/>
              </a:rPr>
              <a:t>                 Q.front++;}</a:t>
            </a:r>
            <a:endParaRPr lang="en-US" altLang="zh-CN" sz="2600" b="1" dirty="0">
              <a:latin typeface="宋体" panose="02010600030101010101" pitchFamily="2" charset="-122"/>
            </a:endParaRPr>
          </a:p>
          <a:p>
            <a:pPr eaLnBrk="1" hangingPunct="1">
              <a:lnSpc>
                <a:spcPct val="90000"/>
              </a:lnSpc>
            </a:pPr>
            <a:r>
              <a:rPr lang="zh-CN" altLang="en-US" sz="2600" b="1" i="1" dirty="0">
                <a:solidFill>
                  <a:srgbClr val="0066FF"/>
                </a:solidFill>
                <a:latin typeface="宋体" panose="02010600030101010101" pitchFamily="2" charset="-122"/>
              </a:rPr>
              <a:t>入队时</a:t>
            </a:r>
            <a:r>
              <a:rPr lang="zh-CN" altLang="en-US" sz="2600" b="1" dirty="0">
                <a:latin typeface="宋体" panose="02010600030101010101" pitchFamily="2" charset="-122"/>
              </a:rPr>
              <a:t>：</a:t>
            </a:r>
            <a:r>
              <a:rPr lang="en-US" altLang="zh-CN" sz="2600" b="1" dirty="0">
                <a:latin typeface="宋体" panose="02010600030101010101" pitchFamily="2" charset="-122"/>
              </a:rPr>
              <a:t>if Q.rear = </a:t>
            </a:r>
            <a:r>
              <a:rPr lang="en-US" altLang="zh-CN" sz="2400" dirty="0"/>
              <a:t>MAXQSIZE</a:t>
            </a:r>
            <a:r>
              <a:rPr lang="en-US" altLang="zh-CN" sz="2600" b="1" dirty="0">
                <a:latin typeface="宋体" panose="02010600030101010101" pitchFamily="2" charset="-122"/>
              </a:rPr>
              <a:t>   ERROR  //</a:t>
            </a:r>
            <a:r>
              <a:rPr lang="zh-CN" altLang="en-US" sz="2600" b="1" dirty="0">
                <a:latin typeface="宋体" panose="02010600030101010101" pitchFamily="2" charset="-122"/>
              </a:rPr>
              <a:t>队满</a:t>
            </a:r>
            <a:endParaRPr lang="zh-CN" altLang="en-US" sz="2600" b="1" dirty="0">
              <a:latin typeface="宋体" panose="02010600030101010101" pitchFamily="2" charset="-122"/>
            </a:endParaRPr>
          </a:p>
          <a:p>
            <a:pPr eaLnBrk="1" hangingPunct="1">
              <a:lnSpc>
                <a:spcPct val="90000"/>
              </a:lnSpc>
              <a:buNone/>
            </a:pPr>
            <a:r>
              <a:rPr lang="zh-CN" altLang="zh-CN" sz="2600" b="1" dirty="0">
                <a:latin typeface="宋体" panose="02010600030101010101" pitchFamily="2" charset="-122"/>
              </a:rPr>
              <a:t>          </a:t>
            </a:r>
            <a:r>
              <a:rPr lang="en-US" altLang="zh-CN" sz="2600" b="1" dirty="0">
                <a:latin typeface="宋体" panose="02010600030101010101" pitchFamily="2" charset="-122"/>
              </a:rPr>
              <a:t>else {</a:t>
            </a:r>
            <a:endParaRPr lang="en-US" altLang="zh-CN" sz="2600" b="1" dirty="0">
              <a:latin typeface="宋体" panose="02010600030101010101" pitchFamily="2" charset="-122"/>
            </a:endParaRPr>
          </a:p>
          <a:p>
            <a:pPr eaLnBrk="1" hangingPunct="1">
              <a:lnSpc>
                <a:spcPct val="90000"/>
              </a:lnSpc>
              <a:buNone/>
            </a:pPr>
            <a:r>
              <a:rPr lang="en-US" altLang="zh-CN" sz="2600" b="1" dirty="0">
                <a:latin typeface="宋体" panose="02010600030101010101" pitchFamily="2" charset="-122"/>
              </a:rPr>
              <a:t>                Q.base[Q.rear]= e; </a:t>
            </a:r>
            <a:endParaRPr lang="en-US" altLang="zh-CN" sz="2600" b="1" dirty="0">
              <a:latin typeface="宋体" panose="02010600030101010101" pitchFamily="2" charset="-122"/>
            </a:endParaRPr>
          </a:p>
          <a:p>
            <a:pPr eaLnBrk="1" hangingPunct="1">
              <a:lnSpc>
                <a:spcPct val="90000"/>
              </a:lnSpc>
              <a:buNone/>
            </a:pPr>
            <a:r>
              <a:rPr lang="en-US" altLang="zh-CN" sz="2600" b="1" dirty="0">
                <a:latin typeface="宋体" panose="02010600030101010101" pitchFamily="2" charset="-122"/>
              </a:rPr>
              <a:t>                Q.rear++</a:t>
            </a:r>
            <a:r>
              <a:rPr lang="zh-CN" altLang="en-US" sz="2600" b="1" dirty="0">
                <a:latin typeface="宋体" panose="02010600030101010101" pitchFamily="2" charset="-122"/>
              </a:rPr>
              <a:t>；</a:t>
            </a:r>
            <a:endParaRPr lang="zh-CN" altLang="en-US" sz="2600" b="1" dirty="0">
              <a:latin typeface="宋体" panose="02010600030101010101" pitchFamily="2" charset="-122"/>
            </a:endParaRPr>
          </a:p>
          <a:p>
            <a:pPr eaLnBrk="1" hangingPunct="1">
              <a:lnSpc>
                <a:spcPct val="90000"/>
              </a:lnSpc>
              <a:buNone/>
            </a:pPr>
            <a:r>
              <a:rPr lang="zh-CN" altLang="en-US" sz="2600" b="1" dirty="0">
                <a:latin typeface="宋体" panose="02010600030101010101" pitchFamily="2" charset="-122"/>
              </a:rPr>
              <a:t>               </a:t>
            </a:r>
            <a:r>
              <a:rPr lang="en-US" altLang="zh-CN" sz="2600" b="1" dirty="0">
                <a:latin typeface="宋体" panose="02010600030101010101" pitchFamily="2" charset="-122"/>
              </a:rPr>
              <a:t>}</a:t>
            </a:r>
            <a:endParaRPr lang="en-US" altLang="zh-CN" sz="2600" b="1" dirty="0">
              <a:latin typeface="宋体" panose="02010600030101010101" pitchFamily="2" charset="-122"/>
            </a:endParaRPr>
          </a:p>
          <a:p>
            <a:pPr eaLnBrk="1" hangingPunct="1">
              <a:lnSpc>
                <a:spcPct val="90000"/>
              </a:lnSpc>
            </a:pPr>
            <a:r>
              <a:rPr lang="zh-CN" altLang="en-US" sz="2600" b="1" i="1" dirty="0">
                <a:solidFill>
                  <a:srgbClr val="0066FF"/>
                </a:solidFill>
                <a:latin typeface="宋体" panose="02010600030101010101" pitchFamily="2" charset="-122"/>
              </a:rPr>
              <a:t>队列长度：  </a:t>
            </a:r>
            <a:r>
              <a:rPr lang="en-US" altLang="zh-CN" sz="2600" b="1" dirty="0">
                <a:latin typeface="宋体" panose="02010600030101010101" pitchFamily="2" charset="-122"/>
              </a:rPr>
              <a:t>Q.rear-Q.front</a:t>
            </a:r>
            <a:endParaRPr lang="en-US" altLang="zh-CN" sz="2600" b="1" dirty="0">
              <a:latin typeface="宋体" panose="02010600030101010101" pitchFamily="2" charset="-122"/>
            </a:endParaRPr>
          </a:p>
        </p:txBody>
      </p:sp>
      <p:sp>
        <p:nvSpPr>
          <p:cNvPr id="87043" name="Rectangle 3"/>
          <p:cNvSpPr>
            <a:spLocks noGrp="1"/>
          </p:cNvSpPr>
          <p:nvPr>
            <p:ph type="title"/>
          </p:nvPr>
        </p:nvSpPr>
        <p:spPr>
          <a:xfrm>
            <a:off x="971550" y="188913"/>
            <a:ext cx="6629400" cy="685800"/>
          </a:xfrm>
          <a:ln/>
        </p:spPr>
        <p:txBody>
          <a:bodyPr vert="horz" wrap="square" lIns="91440" tIns="45720" rIns="91440" bIns="45720" anchor="ctr"/>
          <a:p>
            <a:pPr eaLnBrk="1" hangingPunct="1"/>
            <a:r>
              <a:rPr lang="en-US" altLang="zh-CN" sz="3500" b="1" dirty="0">
                <a:latin typeface="宋体" panose="02010600030101010101" pitchFamily="2" charset="-122"/>
              </a:rPr>
              <a:t> </a:t>
            </a:r>
            <a:r>
              <a:rPr lang="en-US" altLang="zh-CN" sz="3900" b="1" dirty="0">
                <a:solidFill>
                  <a:schemeClr val="tx1"/>
                </a:solidFill>
                <a:latin typeface="宋体" panose="02010600030101010101" pitchFamily="2" charset="-122"/>
              </a:rPr>
              <a:t>3.4 </a:t>
            </a:r>
            <a:r>
              <a:rPr lang="zh-CN" altLang="en-US" sz="3900" b="1" dirty="0">
                <a:solidFill>
                  <a:schemeClr val="tx1"/>
                </a:solidFill>
                <a:latin typeface="宋体" panose="02010600030101010101" pitchFamily="2" charset="-122"/>
              </a:rPr>
              <a:t>队列的表示和实现</a:t>
            </a:r>
            <a:endParaRPr lang="zh-CN" altLang="en-US" sz="3900" b="1" dirty="0">
              <a:latin typeface="宋体" panose="02010600030101010101" pitchFamily="2" charset="-122"/>
            </a:endParaRPr>
          </a:p>
        </p:txBody>
      </p:sp>
    </p:spTree>
  </p:cSld>
  <p:clrMapOvr>
    <a:masterClrMapping/>
  </p:clrMapOvr>
  <p:transition>
    <p:pull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p:cNvSpPr>
          <p:nvPr>
            <p:ph type="title"/>
          </p:nvPr>
        </p:nvSpPr>
        <p:spPr>
          <a:xfrm>
            <a:off x="1066800" y="304800"/>
            <a:ext cx="6629400" cy="685800"/>
          </a:xfrm>
          <a:ln/>
        </p:spPr>
        <p:txBody>
          <a:bodyPr vert="horz" wrap="square" lIns="91440" tIns="45720" rIns="91440" bIns="45720" anchor="ctr"/>
          <a:p>
            <a:pPr eaLnBrk="1" hangingPunct="1"/>
            <a:r>
              <a:rPr lang="en-US" altLang="zh-CN" sz="3500" b="1" dirty="0">
                <a:latin typeface="宋体" panose="02010600030101010101" pitchFamily="2" charset="-122"/>
              </a:rPr>
              <a:t> </a:t>
            </a:r>
            <a:r>
              <a:rPr lang="en-US" altLang="zh-CN" sz="3900" b="1" dirty="0">
                <a:solidFill>
                  <a:schemeClr val="tx1"/>
                </a:solidFill>
                <a:latin typeface="宋体" panose="02010600030101010101" pitchFamily="2" charset="-122"/>
              </a:rPr>
              <a:t>3.4 </a:t>
            </a:r>
            <a:r>
              <a:rPr lang="zh-CN" altLang="en-US" sz="3900" b="1" dirty="0">
                <a:solidFill>
                  <a:schemeClr val="tx1"/>
                </a:solidFill>
                <a:latin typeface="宋体" panose="02010600030101010101" pitchFamily="2" charset="-122"/>
              </a:rPr>
              <a:t>队列的表示和实现</a:t>
            </a:r>
            <a:endParaRPr lang="zh-CN" altLang="en-US" sz="3900" b="1" dirty="0">
              <a:latin typeface="宋体" panose="02010600030101010101" pitchFamily="2" charset="-122"/>
            </a:endParaRPr>
          </a:p>
        </p:txBody>
      </p:sp>
      <p:sp>
        <p:nvSpPr>
          <p:cNvPr id="88067" name="Text Box 3"/>
          <p:cNvSpPr txBox="1"/>
          <p:nvPr/>
        </p:nvSpPr>
        <p:spPr>
          <a:xfrm>
            <a:off x="381000" y="1187450"/>
            <a:ext cx="8458200" cy="7334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100" b="1" dirty="0">
                <a:latin typeface="宋体" panose="02010600030101010101" pitchFamily="2" charset="-122"/>
              </a:rPr>
              <a:t>考虑队满条件，即当</a:t>
            </a:r>
            <a:r>
              <a:rPr lang="en-US" altLang="zh-CN" sz="2100" b="1" dirty="0">
                <a:latin typeface="宋体" panose="02010600030101010101" pitchFamily="2" charset="-122"/>
              </a:rPr>
              <a:t>Q.rear= </a:t>
            </a:r>
            <a:r>
              <a:rPr lang="en-US" altLang="zh-CN" sz="2000" dirty="0">
                <a:latin typeface="Arial" panose="020B0604020202020204" pitchFamily="34" charset="0"/>
              </a:rPr>
              <a:t>MAXQSIZE</a:t>
            </a:r>
            <a:r>
              <a:rPr lang="zh-CN" altLang="en-US" sz="2100" b="1" dirty="0">
                <a:latin typeface="宋体" panose="02010600030101010101" pitchFamily="2" charset="-122"/>
              </a:rPr>
              <a:t>时，是否整个存储空间都已占用</a:t>
            </a:r>
            <a:r>
              <a:rPr lang="zh-CN" altLang="en-US" sz="2100" dirty="0">
                <a:latin typeface="宋体" panose="02010600030101010101" pitchFamily="2" charset="-122"/>
              </a:rPr>
              <a:t>？</a:t>
            </a:r>
            <a:endParaRPr lang="zh-CN" altLang="en-US" sz="2100" dirty="0">
              <a:latin typeface="宋体" panose="02010600030101010101" pitchFamily="2" charset="-122"/>
            </a:endParaRPr>
          </a:p>
        </p:txBody>
      </p:sp>
      <p:grpSp>
        <p:nvGrpSpPr>
          <p:cNvPr id="88068" name="Group 34"/>
          <p:cNvGrpSpPr/>
          <p:nvPr/>
        </p:nvGrpSpPr>
        <p:grpSpPr>
          <a:xfrm>
            <a:off x="323850" y="1628775"/>
            <a:ext cx="4175125" cy="2516188"/>
            <a:chOff x="204" y="1026"/>
            <a:chExt cx="2630" cy="1585"/>
          </a:xfrm>
        </p:grpSpPr>
        <p:grpSp>
          <p:nvGrpSpPr>
            <p:cNvPr id="88085" name="Group 6"/>
            <p:cNvGrpSpPr/>
            <p:nvPr/>
          </p:nvGrpSpPr>
          <p:grpSpPr>
            <a:xfrm>
              <a:off x="204" y="1185"/>
              <a:ext cx="1505" cy="1426"/>
              <a:chOff x="399" y="1141"/>
              <a:chExt cx="1377" cy="1344"/>
            </a:xfrm>
          </p:grpSpPr>
          <p:grpSp>
            <p:nvGrpSpPr>
              <p:cNvPr id="88090" name="Group 7"/>
              <p:cNvGrpSpPr/>
              <p:nvPr/>
            </p:nvGrpSpPr>
            <p:grpSpPr>
              <a:xfrm>
                <a:off x="1008" y="1200"/>
                <a:ext cx="768" cy="1248"/>
                <a:chOff x="672" y="1200"/>
                <a:chExt cx="768" cy="1248"/>
              </a:xfrm>
            </p:grpSpPr>
            <p:sp>
              <p:nvSpPr>
                <p:cNvPr id="88093" name="Rectangle 8"/>
                <p:cNvSpPr/>
                <p:nvPr/>
              </p:nvSpPr>
              <p:spPr>
                <a:xfrm>
                  <a:off x="672" y="1200"/>
                  <a:ext cx="768" cy="124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8094" name="Line 9"/>
                <p:cNvSpPr/>
                <p:nvPr/>
              </p:nvSpPr>
              <p:spPr>
                <a:xfrm>
                  <a:off x="672" y="1322"/>
                  <a:ext cx="768" cy="0"/>
                </a:xfrm>
                <a:prstGeom prst="line">
                  <a:avLst/>
                </a:prstGeom>
                <a:ln w="9525" cap="flat" cmpd="sng">
                  <a:solidFill>
                    <a:schemeClr val="tx1"/>
                  </a:solidFill>
                  <a:prstDash val="solid"/>
                  <a:miter/>
                  <a:headEnd type="none" w="med" len="med"/>
                  <a:tailEnd type="none" w="med" len="med"/>
                </a:ln>
              </p:spPr>
            </p:sp>
            <p:sp>
              <p:nvSpPr>
                <p:cNvPr id="88095" name="Line 10"/>
                <p:cNvSpPr/>
                <p:nvPr/>
              </p:nvSpPr>
              <p:spPr>
                <a:xfrm>
                  <a:off x="672" y="2319"/>
                  <a:ext cx="768" cy="0"/>
                </a:xfrm>
                <a:prstGeom prst="line">
                  <a:avLst/>
                </a:prstGeom>
                <a:ln w="9525" cap="flat" cmpd="sng">
                  <a:solidFill>
                    <a:schemeClr val="tx1"/>
                  </a:solidFill>
                  <a:prstDash val="solid"/>
                  <a:miter/>
                  <a:headEnd type="none" w="med" len="med"/>
                  <a:tailEnd type="none" w="med" len="med"/>
                </a:ln>
              </p:spPr>
            </p:sp>
          </p:grpSp>
          <p:sp>
            <p:nvSpPr>
              <p:cNvPr id="88091" name="Text Box 11"/>
              <p:cNvSpPr txBox="1"/>
              <p:nvPr/>
            </p:nvSpPr>
            <p:spPr>
              <a:xfrm>
                <a:off x="399" y="1141"/>
                <a:ext cx="624" cy="30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400" dirty="0">
                    <a:latin typeface="Tahoma" panose="020B0604030504040204" pitchFamily="34" charset="0"/>
                  </a:rPr>
                  <a:t>MAXQSIZE-1</a:t>
                </a:r>
                <a:endParaRPr lang="en-US" altLang="zh-CN" sz="1400" dirty="0">
                  <a:latin typeface="Tahoma" panose="020B0604030504040204" pitchFamily="34" charset="0"/>
                </a:endParaRPr>
              </a:p>
            </p:txBody>
          </p:sp>
          <p:sp>
            <p:nvSpPr>
              <p:cNvPr id="88092" name="Text Box 12"/>
              <p:cNvSpPr txBox="1"/>
              <p:nvPr/>
            </p:nvSpPr>
            <p:spPr>
              <a:xfrm>
                <a:off x="779" y="2267"/>
                <a:ext cx="144" cy="21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dirty="0">
                    <a:latin typeface="Tahoma" panose="020B0604030504040204" pitchFamily="34" charset="0"/>
                  </a:rPr>
                  <a:t>0</a:t>
                </a:r>
                <a:endParaRPr lang="en-US" altLang="zh-CN" sz="1800" dirty="0">
                  <a:latin typeface="Tahoma" panose="020B0604030504040204" pitchFamily="34" charset="0"/>
                </a:endParaRPr>
              </a:p>
            </p:txBody>
          </p:sp>
        </p:grpSp>
        <p:sp>
          <p:nvSpPr>
            <p:cNvPr id="88086" name="Text Box 13"/>
            <p:cNvSpPr txBox="1"/>
            <p:nvPr/>
          </p:nvSpPr>
          <p:spPr>
            <a:xfrm>
              <a:off x="2076" y="1026"/>
              <a:ext cx="682" cy="24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dirty="0">
                  <a:latin typeface="Tahoma" panose="020B0604030504040204" pitchFamily="34" charset="0"/>
                </a:rPr>
                <a:t>Q</a:t>
              </a:r>
              <a:r>
                <a:rPr lang="en-US" altLang="zh-CN" sz="1900" dirty="0">
                  <a:latin typeface="宋体" panose="02010600030101010101" pitchFamily="2" charset="-122"/>
                </a:rPr>
                <a:t>.</a:t>
              </a:r>
              <a:r>
                <a:rPr lang="en-US" altLang="zh-CN" sz="1800" dirty="0">
                  <a:latin typeface="Tahoma" panose="020B0604030504040204" pitchFamily="34" charset="0"/>
                </a:rPr>
                <a:t>rear</a:t>
              </a:r>
              <a:endParaRPr lang="en-US" altLang="zh-CN" sz="1800" dirty="0">
                <a:latin typeface="Tahoma" panose="020B0604030504040204" pitchFamily="34" charset="0"/>
              </a:endParaRPr>
            </a:p>
          </p:txBody>
        </p:sp>
        <p:sp>
          <p:nvSpPr>
            <p:cNvPr id="88087" name="Text Box 14"/>
            <p:cNvSpPr txBox="1"/>
            <p:nvPr/>
          </p:nvSpPr>
          <p:spPr>
            <a:xfrm>
              <a:off x="2100" y="2341"/>
              <a:ext cx="734" cy="24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dirty="0">
                  <a:latin typeface="Tahoma" panose="020B0604030504040204" pitchFamily="34" charset="0"/>
                </a:rPr>
                <a:t>Q</a:t>
              </a:r>
              <a:r>
                <a:rPr lang="en-US" altLang="zh-CN" sz="1900" dirty="0">
                  <a:latin typeface="宋体" panose="02010600030101010101" pitchFamily="2" charset="-122"/>
                </a:rPr>
                <a:t>.</a:t>
              </a:r>
              <a:r>
                <a:rPr lang="en-US" altLang="zh-CN" sz="1800" dirty="0">
                  <a:latin typeface="Tahoma" panose="020B0604030504040204" pitchFamily="34" charset="0"/>
                </a:rPr>
                <a:t>front</a:t>
              </a:r>
              <a:endParaRPr lang="en-US" altLang="zh-CN" sz="1800" dirty="0">
                <a:latin typeface="Tahoma" panose="020B0604030504040204" pitchFamily="34" charset="0"/>
              </a:endParaRPr>
            </a:p>
          </p:txBody>
        </p:sp>
        <p:sp>
          <p:nvSpPr>
            <p:cNvPr id="88088" name="Line 15"/>
            <p:cNvSpPr/>
            <p:nvPr/>
          </p:nvSpPr>
          <p:spPr>
            <a:xfrm flipH="1">
              <a:off x="1733" y="2517"/>
              <a:ext cx="367" cy="0"/>
            </a:xfrm>
            <a:prstGeom prst="line">
              <a:avLst/>
            </a:prstGeom>
            <a:ln w="9525" cap="flat" cmpd="sng">
              <a:solidFill>
                <a:schemeClr val="tx1"/>
              </a:solidFill>
              <a:prstDash val="solid"/>
              <a:miter/>
              <a:headEnd type="none" w="med" len="med"/>
              <a:tailEnd type="triangle" w="med" len="med"/>
            </a:ln>
          </p:spPr>
        </p:sp>
        <p:sp>
          <p:nvSpPr>
            <p:cNvPr id="88089" name="Line 16"/>
            <p:cNvSpPr/>
            <p:nvPr/>
          </p:nvSpPr>
          <p:spPr>
            <a:xfrm flipH="1">
              <a:off x="1709" y="1198"/>
              <a:ext cx="367" cy="0"/>
            </a:xfrm>
            <a:prstGeom prst="line">
              <a:avLst/>
            </a:prstGeom>
            <a:ln w="9525" cap="flat" cmpd="sng">
              <a:solidFill>
                <a:schemeClr val="tx1"/>
              </a:solidFill>
              <a:prstDash val="solid"/>
              <a:miter/>
              <a:headEnd type="none" w="med" len="med"/>
              <a:tailEnd type="triangle" w="med" len="med"/>
            </a:ln>
          </p:spPr>
        </p:sp>
      </p:grpSp>
      <p:sp>
        <p:nvSpPr>
          <p:cNvPr id="88069" name="Text Box 17"/>
          <p:cNvSpPr txBox="1"/>
          <p:nvPr/>
        </p:nvSpPr>
        <p:spPr>
          <a:xfrm>
            <a:off x="4730750" y="2690813"/>
            <a:ext cx="4413250" cy="396875"/>
          </a:xfrm>
          <a:prstGeom prst="rect">
            <a:avLst/>
          </a:prstGeom>
          <a:solidFill>
            <a:srgbClr val="0099FF"/>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zh-CN" altLang="en-US" sz="1900" dirty="0">
                <a:latin typeface="宋体" panose="02010600030101010101" pitchFamily="2" charset="-122"/>
              </a:rPr>
              <a:t>此时，</a:t>
            </a:r>
            <a:r>
              <a:rPr lang="en-US" altLang="zh-CN" sz="1900" dirty="0">
                <a:latin typeface="宋体" panose="02010600030101010101" pitchFamily="2" charset="-122"/>
              </a:rPr>
              <a:t>Q.rear= </a:t>
            </a:r>
            <a:r>
              <a:rPr lang="en-US" altLang="zh-CN" sz="2000" dirty="0">
                <a:latin typeface="Arial" panose="020B0604020202020204" pitchFamily="34" charset="0"/>
              </a:rPr>
              <a:t>MAXQSIZE</a:t>
            </a:r>
            <a:r>
              <a:rPr lang="en-US" altLang="zh-CN" sz="1900" dirty="0">
                <a:latin typeface="宋体" panose="02010600030101010101" pitchFamily="2" charset="-122"/>
              </a:rPr>
              <a:t> </a:t>
            </a:r>
            <a:r>
              <a:rPr lang="zh-CN" altLang="en-US" sz="1900" dirty="0">
                <a:latin typeface="宋体" panose="02010600030101010101" pitchFamily="2" charset="-122"/>
              </a:rPr>
              <a:t>且队满。</a:t>
            </a:r>
            <a:endParaRPr lang="zh-CN" altLang="en-US" sz="1900" dirty="0">
              <a:latin typeface="宋体" panose="02010600030101010101" pitchFamily="2" charset="-122"/>
            </a:endParaRPr>
          </a:p>
        </p:txBody>
      </p:sp>
      <p:grpSp>
        <p:nvGrpSpPr>
          <p:cNvPr id="88070" name="Group 35"/>
          <p:cNvGrpSpPr/>
          <p:nvPr/>
        </p:nvGrpSpPr>
        <p:grpSpPr>
          <a:xfrm>
            <a:off x="395288" y="4221163"/>
            <a:ext cx="3821112" cy="2405062"/>
            <a:chOff x="249" y="2659"/>
            <a:chExt cx="2407" cy="1515"/>
          </a:xfrm>
        </p:grpSpPr>
        <p:grpSp>
          <p:nvGrpSpPr>
            <p:cNvPr id="88072" name="Group 20"/>
            <p:cNvGrpSpPr/>
            <p:nvPr/>
          </p:nvGrpSpPr>
          <p:grpSpPr>
            <a:xfrm>
              <a:off x="858" y="2876"/>
              <a:ext cx="768" cy="1248"/>
              <a:chOff x="672" y="1200"/>
              <a:chExt cx="768" cy="1248"/>
            </a:xfrm>
          </p:grpSpPr>
          <p:sp>
            <p:nvSpPr>
              <p:cNvPr id="88082" name="Rectangle 21"/>
              <p:cNvSpPr/>
              <p:nvPr/>
            </p:nvSpPr>
            <p:spPr>
              <a:xfrm>
                <a:off x="672" y="1200"/>
                <a:ext cx="768" cy="1248"/>
              </a:xfrm>
              <a:prstGeom prst="rect">
                <a:avLst/>
              </a:prstGeom>
              <a:solidFill>
                <a:srgbClr val="0099FF"/>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8083" name="Line 22"/>
              <p:cNvSpPr/>
              <p:nvPr/>
            </p:nvSpPr>
            <p:spPr>
              <a:xfrm>
                <a:off x="672" y="1322"/>
                <a:ext cx="768" cy="0"/>
              </a:xfrm>
              <a:prstGeom prst="line">
                <a:avLst/>
              </a:prstGeom>
              <a:ln w="9525" cap="flat" cmpd="sng">
                <a:solidFill>
                  <a:schemeClr val="tx1"/>
                </a:solidFill>
                <a:prstDash val="solid"/>
                <a:miter/>
                <a:headEnd type="none" w="med" len="med"/>
                <a:tailEnd type="none" w="med" len="med"/>
              </a:ln>
            </p:spPr>
          </p:sp>
          <p:sp>
            <p:nvSpPr>
              <p:cNvPr id="88084" name="Line 23"/>
              <p:cNvSpPr/>
              <p:nvPr/>
            </p:nvSpPr>
            <p:spPr>
              <a:xfrm>
                <a:off x="672" y="2319"/>
                <a:ext cx="768" cy="0"/>
              </a:xfrm>
              <a:prstGeom prst="line">
                <a:avLst/>
              </a:prstGeom>
              <a:ln w="9525" cap="flat" cmpd="sng">
                <a:solidFill>
                  <a:schemeClr val="tx1"/>
                </a:solidFill>
                <a:prstDash val="solid"/>
                <a:miter/>
                <a:headEnd type="none" w="med" len="med"/>
                <a:tailEnd type="none" w="med" len="med"/>
              </a:ln>
            </p:spPr>
          </p:sp>
        </p:grpSp>
        <p:sp>
          <p:nvSpPr>
            <p:cNvPr id="88073" name="Text Box 24"/>
            <p:cNvSpPr txBox="1"/>
            <p:nvPr/>
          </p:nvSpPr>
          <p:spPr>
            <a:xfrm>
              <a:off x="249" y="2817"/>
              <a:ext cx="624" cy="34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200" dirty="0">
                  <a:latin typeface="Tahoma" panose="020B0604030504040204" pitchFamily="34" charset="0"/>
                </a:rPr>
                <a:t>MAXQSIZE</a:t>
              </a:r>
              <a:endParaRPr lang="en-US" altLang="zh-CN" sz="1200" dirty="0">
                <a:latin typeface="Tahoma" panose="020B0604030504040204" pitchFamily="34" charset="0"/>
              </a:endParaRPr>
            </a:p>
            <a:p>
              <a:pPr marL="0" lvl="0" indent="0" eaLnBrk="1" hangingPunct="1">
                <a:spcBef>
                  <a:spcPct val="50000"/>
                </a:spcBef>
                <a:buNone/>
              </a:pPr>
              <a:r>
                <a:rPr lang="en-US" altLang="zh-CN" sz="1200" dirty="0">
                  <a:latin typeface="Tahoma" panose="020B0604030504040204" pitchFamily="34" charset="0"/>
                </a:rPr>
                <a:t>-1</a:t>
              </a:r>
              <a:endParaRPr lang="en-US" altLang="zh-CN" sz="1200" dirty="0">
                <a:latin typeface="Tahoma" panose="020B0604030504040204" pitchFamily="34" charset="0"/>
              </a:endParaRPr>
            </a:p>
          </p:txBody>
        </p:sp>
        <p:sp>
          <p:nvSpPr>
            <p:cNvPr id="88074" name="Text Box 25"/>
            <p:cNvSpPr txBox="1"/>
            <p:nvPr/>
          </p:nvSpPr>
          <p:spPr>
            <a:xfrm>
              <a:off x="629" y="3943"/>
              <a:ext cx="144"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dirty="0">
                  <a:latin typeface="Tahoma" panose="020B0604030504040204" pitchFamily="34" charset="0"/>
                </a:rPr>
                <a:t>0</a:t>
              </a:r>
              <a:endParaRPr lang="en-US" altLang="zh-CN" sz="1800" dirty="0">
                <a:latin typeface="Tahoma" panose="020B0604030504040204" pitchFamily="34" charset="0"/>
              </a:endParaRPr>
            </a:p>
          </p:txBody>
        </p:sp>
        <p:sp>
          <p:nvSpPr>
            <p:cNvPr id="88075" name="Text Box 26"/>
            <p:cNvSpPr txBox="1"/>
            <p:nvPr/>
          </p:nvSpPr>
          <p:spPr>
            <a:xfrm>
              <a:off x="1962" y="2659"/>
              <a:ext cx="624" cy="24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dirty="0">
                  <a:latin typeface="Tahoma" panose="020B0604030504040204" pitchFamily="34" charset="0"/>
                </a:rPr>
                <a:t>Q</a:t>
              </a:r>
              <a:r>
                <a:rPr lang="en-US" altLang="zh-CN" sz="1900" dirty="0">
                  <a:latin typeface="宋体" panose="02010600030101010101" pitchFamily="2" charset="-122"/>
                </a:rPr>
                <a:t>.</a:t>
              </a:r>
              <a:r>
                <a:rPr lang="en-US" altLang="zh-CN" sz="1800" dirty="0">
                  <a:latin typeface="Tahoma" panose="020B0604030504040204" pitchFamily="34" charset="0"/>
                </a:rPr>
                <a:t>rear</a:t>
              </a:r>
              <a:endParaRPr lang="en-US" altLang="zh-CN" sz="1800" dirty="0">
                <a:latin typeface="Tahoma" panose="020B0604030504040204" pitchFamily="34" charset="0"/>
              </a:endParaRPr>
            </a:p>
          </p:txBody>
        </p:sp>
        <p:sp>
          <p:nvSpPr>
            <p:cNvPr id="88076" name="Text Box 27"/>
            <p:cNvSpPr txBox="1"/>
            <p:nvPr/>
          </p:nvSpPr>
          <p:spPr>
            <a:xfrm>
              <a:off x="1984" y="3401"/>
              <a:ext cx="672" cy="24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dirty="0">
                  <a:latin typeface="Tahoma" panose="020B0604030504040204" pitchFamily="34" charset="0"/>
                </a:rPr>
                <a:t>Q</a:t>
              </a:r>
              <a:r>
                <a:rPr lang="en-US" altLang="zh-CN" sz="1900" dirty="0">
                  <a:latin typeface="宋体" panose="02010600030101010101" pitchFamily="2" charset="-122"/>
                </a:rPr>
                <a:t>.</a:t>
              </a:r>
              <a:r>
                <a:rPr lang="en-US" altLang="zh-CN" sz="1800" dirty="0">
                  <a:latin typeface="Tahoma" panose="020B0604030504040204" pitchFamily="34" charset="0"/>
                </a:rPr>
                <a:t>front</a:t>
              </a:r>
              <a:endParaRPr lang="en-US" altLang="zh-CN" sz="1800" dirty="0">
                <a:latin typeface="Tahoma" panose="020B0604030504040204" pitchFamily="34" charset="0"/>
              </a:endParaRPr>
            </a:p>
          </p:txBody>
        </p:sp>
        <p:sp>
          <p:nvSpPr>
            <p:cNvPr id="88077" name="Line 28"/>
            <p:cNvSpPr/>
            <p:nvPr/>
          </p:nvSpPr>
          <p:spPr>
            <a:xfrm flipH="1">
              <a:off x="1648" y="3567"/>
              <a:ext cx="336" cy="0"/>
            </a:xfrm>
            <a:prstGeom prst="line">
              <a:avLst/>
            </a:prstGeom>
            <a:ln w="9525" cap="flat" cmpd="sng">
              <a:solidFill>
                <a:schemeClr val="tx1"/>
              </a:solidFill>
              <a:prstDash val="solid"/>
              <a:miter/>
              <a:headEnd type="none" w="med" len="med"/>
              <a:tailEnd type="triangle" w="med" len="med"/>
            </a:ln>
          </p:spPr>
        </p:sp>
        <p:sp>
          <p:nvSpPr>
            <p:cNvPr id="88078" name="Line 29"/>
            <p:cNvSpPr/>
            <p:nvPr/>
          </p:nvSpPr>
          <p:spPr>
            <a:xfrm flipH="1">
              <a:off x="1626" y="2821"/>
              <a:ext cx="336" cy="0"/>
            </a:xfrm>
            <a:prstGeom prst="line">
              <a:avLst/>
            </a:prstGeom>
            <a:ln w="9525" cap="flat" cmpd="sng">
              <a:solidFill>
                <a:schemeClr val="tx1"/>
              </a:solidFill>
              <a:prstDash val="solid"/>
              <a:miter/>
              <a:headEnd type="none" w="med" len="med"/>
              <a:tailEnd type="triangle" w="med" len="med"/>
            </a:ln>
          </p:spPr>
        </p:sp>
        <p:sp>
          <p:nvSpPr>
            <p:cNvPr id="88079" name="Line 30"/>
            <p:cNvSpPr/>
            <p:nvPr/>
          </p:nvSpPr>
          <p:spPr>
            <a:xfrm>
              <a:off x="851" y="3423"/>
              <a:ext cx="768" cy="0"/>
            </a:xfrm>
            <a:prstGeom prst="line">
              <a:avLst/>
            </a:prstGeom>
            <a:ln w="9525" cap="flat" cmpd="sng">
              <a:solidFill>
                <a:schemeClr val="tx1"/>
              </a:solidFill>
              <a:prstDash val="solid"/>
              <a:miter/>
              <a:headEnd type="none" w="med" len="med"/>
              <a:tailEnd type="none" w="med" len="med"/>
            </a:ln>
          </p:spPr>
        </p:sp>
        <p:sp>
          <p:nvSpPr>
            <p:cNvPr id="88080" name="Line 31"/>
            <p:cNvSpPr/>
            <p:nvPr/>
          </p:nvSpPr>
          <p:spPr>
            <a:xfrm>
              <a:off x="851" y="3519"/>
              <a:ext cx="768" cy="0"/>
            </a:xfrm>
            <a:prstGeom prst="line">
              <a:avLst/>
            </a:prstGeom>
            <a:ln w="9525" cap="flat" cmpd="sng">
              <a:solidFill>
                <a:schemeClr val="tx1"/>
              </a:solidFill>
              <a:prstDash val="solid"/>
              <a:miter/>
              <a:headEnd type="none" w="med" len="med"/>
              <a:tailEnd type="none" w="med" len="med"/>
            </a:ln>
          </p:spPr>
        </p:sp>
        <p:sp>
          <p:nvSpPr>
            <p:cNvPr id="88081" name="Line 32"/>
            <p:cNvSpPr/>
            <p:nvPr/>
          </p:nvSpPr>
          <p:spPr>
            <a:xfrm>
              <a:off x="851" y="3615"/>
              <a:ext cx="768" cy="0"/>
            </a:xfrm>
            <a:prstGeom prst="line">
              <a:avLst/>
            </a:prstGeom>
            <a:ln w="9525" cap="flat" cmpd="sng">
              <a:solidFill>
                <a:schemeClr val="tx1"/>
              </a:solidFill>
              <a:prstDash val="solid"/>
              <a:miter/>
              <a:headEnd type="none" w="med" len="med"/>
              <a:tailEnd type="none" w="med" len="med"/>
            </a:ln>
          </p:spPr>
        </p:sp>
      </p:grpSp>
      <p:sp>
        <p:nvSpPr>
          <p:cNvPr id="88071" name="Text Box 33"/>
          <p:cNvSpPr txBox="1"/>
          <p:nvPr/>
        </p:nvSpPr>
        <p:spPr>
          <a:xfrm>
            <a:off x="4475163" y="4799013"/>
            <a:ext cx="4343400" cy="1501775"/>
          </a:xfrm>
          <a:prstGeom prst="rect">
            <a:avLst/>
          </a:prstGeom>
          <a:solidFill>
            <a:srgbClr val="009900"/>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10000"/>
              </a:lnSpc>
              <a:spcBef>
                <a:spcPct val="0"/>
              </a:spcBef>
              <a:buNone/>
            </a:pPr>
            <a:r>
              <a:rPr lang="zh-CN" altLang="en-US" sz="2100" b="1" dirty="0">
                <a:solidFill>
                  <a:schemeClr val="bg1"/>
                </a:solidFill>
                <a:latin typeface="宋体" panose="02010600030101010101" pitchFamily="2" charset="-122"/>
              </a:rPr>
              <a:t>此时，尽管</a:t>
            </a:r>
            <a:r>
              <a:rPr lang="en-US" altLang="zh-CN" sz="2100" b="1" dirty="0">
                <a:solidFill>
                  <a:schemeClr val="bg1"/>
                </a:solidFill>
                <a:latin typeface="宋体" panose="02010600030101010101" pitchFamily="2" charset="-122"/>
              </a:rPr>
              <a:t>Q.rear = MAXQSIZE,</a:t>
            </a:r>
            <a:r>
              <a:rPr lang="zh-CN" altLang="en-US" sz="2100" b="1" dirty="0">
                <a:solidFill>
                  <a:schemeClr val="bg1"/>
                </a:solidFill>
                <a:latin typeface="宋体" panose="02010600030101010101" pitchFamily="2" charset="-122"/>
              </a:rPr>
              <a:t>但队列中实际元素并不足</a:t>
            </a:r>
            <a:r>
              <a:rPr lang="en-US" altLang="zh-CN" sz="2100" b="1" dirty="0">
                <a:solidFill>
                  <a:schemeClr val="bg1"/>
                </a:solidFill>
                <a:latin typeface="宋体" panose="02010600030101010101" pitchFamily="2" charset="-122"/>
              </a:rPr>
              <a:t>MAXQSIZE</a:t>
            </a:r>
            <a:r>
              <a:rPr lang="zh-CN" altLang="en-US" sz="2100" b="1" dirty="0">
                <a:solidFill>
                  <a:schemeClr val="bg1"/>
                </a:solidFill>
                <a:latin typeface="宋体" panose="02010600030101010101" pitchFamily="2" charset="-122"/>
              </a:rPr>
              <a:t>个，仍有</a:t>
            </a:r>
            <a:r>
              <a:rPr lang="en-US" altLang="zh-CN" sz="2100" b="1" dirty="0">
                <a:solidFill>
                  <a:schemeClr val="bg1"/>
                </a:solidFill>
                <a:latin typeface="宋体" panose="02010600030101010101" pitchFamily="2" charset="-122"/>
              </a:rPr>
              <a:t>Q.front</a:t>
            </a:r>
            <a:r>
              <a:rPr lang="zh-CN" altLang="en-US" sz="2100" b="1" dirty="0">
                <a:solidFill>
                  <a:schemeClr val="bg1"/>
                </a:solidFill>
                <a:latin typeface="宋体" panose="02010600030101010101" pitchFamily="2" charset="-122"/>
              </a:rPr>
              <a:t>个空闲单元，称这种情形为</a:t>
            </a:r>
            <a:r>
              <a:rPr lang="zh-CN" altLang="en-US" sz="2100" b="1" dirty="0">
                <a:solidFill>
                  <a:schemeClr val="bg1"/>
                </a:solidFill>
              </a:rPr>
              <a:t>“</a:t>
            </a:r>
            <a:r>
              <a:rPr lang="zh-CN" altLang="en-US" sz="2100" b="1" dirty="0">
                <a:solidFill>
                  <a:schemeClr val="bg1"/>
                </a:solidFill>
                <a:latin typeface="宋体" panose="02010600030101010101" pitchFamily="2" charset="-122"/>
              </a:rPr>
              <a:t>假溢出</a:t>
            </a:r>
            <a:r>
              <a:rPr lang="zh-CN" altLang="en-US" sz="2100" b="1" dirty="0">
                <a:solidFill>
                  <a:schemeClr val="bg1"/>
                </a:solidFill>
              </a:rPr>
              <a:t>”</a:t>
            </a:r>
            <a:r>
              <a:rPr lang="zh-CN" altLang="en-US" sz="2100" b="1" dirty="0">
                <a:solidFill>
                  <a:schemeClr val="bg1"/>
                </a:solidFill>
                <a:latin typeface="宋体" panose="02010600030101010101" pitchFamily="2" charset="-122"/>
              </a:rPr>
              <a:t>。</a:t>
            </a:r>
            <a:endParaRPr lang="zh-CN" altLang="en-US" sz="2200" dirty="0">
              <a:latin typeface="Tahoma" panose="020B0604030504040204" pitchFamily="34" charset="0"/>
            </a:endParaRPr>
          </a:p>
        </p:txBody>
      </p:sp>
    </p:spTree>
  </p:cSld>
  <p:clrMapOvr>
    <a:masterClrMapping/>
  </p:clrMapOvr>
  <p:transition>
    <p:pull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2"/>
          <p:cNvSpPr>
            <a:spLocks noGrp="1"/>
          </p:cNvSpPr>
          <p:nvPr>
            <p:ph type="title"/>
          </p:nvPr>
        </p:nvSpPr>
        <p:spPr>
          <a:ln/>
        </p:spPr>
        <p:txBody>
          <a:bodyPr vert="horz" wrap="square" lIns="91440" tIns="45720" rIns="91440" bIns="45720" anchor="ctr"/>
          <a:p>
            <a:pPr eaLnBrk="1" hangingPunct="1"/>
            <a:r>
              <a:rPr lang="zh-CN" altLang="en-US" b="1" dirty="0">
                <a:solidFill>
                  <a:schemeClr val="tx1"/>
                </a:solidFill>
              </a:rPr>
              <a:t>循环列表</a:t>
            </a:r>
            <a:r>
              <a:rPr lang="en-US" altLang="zh-CN" b="1" dirty="0">
                <a:solidFill>
                  <a:schemeClr val="tx1"/>
                </a:solidFill>
              </a:rPr>
              <a:t>----</a:t>
            </a:r>
            <a:br>
              <a:rPr lang="en-US" altLang="zh-CN" b="1" dirty="0">
                <a:solidFill>
                  <a:schemeClr val="tx1"/>
                </a:solidFill>
              </a:rPr>
            </a:br>
            <a:r>
              <a:rPr lang="zh-CN" altLang="en-US" sz="3600" dirty="0">
                <a:solidFill>
                  <a:schemeClr val="tx1"/>
                </a:solidFill>
              </a:rPr>
              <a:t>解决</a:t>
            </a:r>
            <a:r>
              <a:rPr lang="zh-CN" altLang="en-US" sz="3600" dirty="0"/>
              <a:t>数组越界但未占满空间</a:t>
            </a:r>
            <a:r>
              <a:rPr lang="zh-CN" altLang="en-US" sz="3600" dirty="0">
                <a:solidFill>
                  <a:schemeClr val="tx1"/>
                </a:solidFill>
              </a:rPr>
              <a:t>的办法</a:t>
            </a:r>
            <a:endParaRPr lang="zh-CN" altLang="en-US" sz="3600" dirty="0">
              <a:solidFill>
                <a:schemeClr val="tx1"/>
              </a:solidFill>
            </a:endParaRPr>
          </a:p>
        </p:txBody>
      </p:sp>
      <p:grpSp>
        <p:nvGrpSpPr>
          <p:cNvPr id="2" name="Group 3"/>
          <p:cNvGrpSpPr/>
          <p:nvPr/>
        </p:nvGrpSpPr>
        <p:grpSpPr>
          <a:xfrm>
            <a:off x="2362200" y="2133600"/>
            <a:ext cx="4349750" cy="2743200"/>
            <a:chOff x="1488" y="1584"/>
            <a:chExt cx="2740" cy="1728"/>
          </a:xfrm>
        </p:grpSpPr>
        <p:sp>
          <p:nvSpPr>
            <p:cNvPr id="89093" name="Oval 4"/>
            <p:cNvSpPr/>
            <p:nvPr/>
          </p:nvSpPr>
          <p:spPr>
            <a:xfrm>
              <a:off x="2064" y="1776"/>
              <a:ext cx="1152" cy="115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9094" name="Oval 5"/>
            <p:cNvSpPr/>
            <p:nvPr/>
          </p:nvSpPr>
          <p:spPr>
            <a:xfrm>
              <a:off x="2400" y="2112"/>
              <a:ext cx="528" cy="52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9095" name="Line 6"/>
            <p:cNvSpPr/>
            <p:nvPr/>
          </p:nvSpPr>
          <p:spPr>
            <a:xfrm>
              <a:off x="2880" y="2544"/>
              <a:ext cx="240" cy="192"/>
            </a:xfrm>
            <a:prstGeom prst="line">
              <a:avLst/>
            </a:prstGeom>
            <a:ln w="9525" cap="flat" cmpd="sng">
              <a:solidFill>
                <a:schemeClr val="tx1"/>
              </a:solidFill>
              <a:prstDash val="solid"/>
              <a:headEnd type="none" w="med" len="med"/>
              <a:tailEnd type="none" w="med" len="med"/>
            </a:ln>
          </p:spPr>
        </p:sp>
        <p:sp>
          <p:nvSpPr>
            <p:cNvPr id="89096" name="Line 7"/>
            <p:cNvSpPr/>
            <p:nvPr/>
          </p:nvSpPr>
          <p:spPr>
            <a:xfrm flipH="1">
              <a:off x="2832" y="1968"/>
              <a:ext cx="240" cy="240"/>
            </a:xfrm>
            <a:prstGeom prst="line">
              <a:avLst/>
            </a:prstGeom>
            <a:ln w="9525" cap="flat" cmpd="sng">
              <a:solidFill>
                <a:schemeClr val="tx1"/>
              </a:solidFill>
              <a:prstDash val="solid"/>
              <a:headEnd type="none" w="med" len="med"/>
              <a:tailEnd type="none" w="med" len="med"/>
            </a:ln>
          </p:spPr>
        </p:sp>
        <p:sp>
          <p:nvSpPr>
            <p:cNvPr id="89097" name="Line 8"/>
            <p:cNvSpPr/>
            <p:nvPr/>
          </p:nvSpPr>
          <p:spPr>
            <a:xfrm flipH="1">
              <a:off x="2928" y="2208"/>
              <a:ext cx="288" cy="96"/>
            </a:xfrm>
            <a:prstGeom prst="line">
              <a:avLst/>
            </a:prstGeom>
            <a:ln w="9525" cap="flat" cmpd="sng">
              <a:solidFill>
                <a:schemeClr val="tx1"/>
              </a:solidFill>
              <a:prstDash val="solid"/>
              <a:headEnd type="none" w="med" len="med"/>
              <a:tailEnd type="none" w="med" len="med"/>
            </a:ln>
          </p:spPr>
        </p:sp>
        <p:sp>
          <p:nvSpPr>
            <p:cNvPr id="89098" name="Line 9"/>
            <p:cNvSpPr/>
            <p:nvPr/>
          </p:nvSpPr>
          <p:spPr>
            <a:xfrm flipH="1" flipV="1">
              <a:off x="2928" y="2448"/>
              <a:ext cx="288" cy="48"/>
            </a:xfrm>
            <a:prstGeom prst="line">
              <a:avLst/>
            </a:prstGeom>
            <a:ln w="9525" cap="flat" cmpd="sng">
              <a:solidFill>
                <a:schemeClr val="tx1"/>
              </a:solidFill>
              <a:prstDash val="solid"/>
              <a:headEnd type="none" w="med" len="med"/>
              <a:tailEnd type="none" w="med" len="med"/>
            </a:ln>
          </p:spPr>
        </p:sp>
        <p:sp>
          <p:nvSpPr>
            <p:cNvPr id="89099" name="Line 10"/>
            <p:cNvSpPr/>
            <p:nvPr/>
          </p:nvSpPr>
          <p:spPr>
            <a:xfrm flipH="1">
              <a:off x="2736" y="1824"/>
              <a:ext cx="96" cy="288"/>
            </a:xfrm>
            <a:prstGeom prst="line">
              <a:avLst/>
            </a:prstGeom>
            <a:ln w="9525" cap="flat" cmpd="sng">
              <a:solidFill>
                <a:schemeClr val="tx1"/>
              </a:solidFill>
              <a:prstDash val="solid"/>
              <a:headEnd type="none" w="med" len="med"/>
              <a:tailEnd type="none" w="med" len="med"/>
            </a:ln>
          </p:spPr>
        </p:sp>
        <p:sp>
          <p:nvSpPr>
            <p:cNvPr id="89100" name="Line 11"/>
            <p:cNvSpPr/>
            <p:nvPr/>
          </p:nvSpPr>
          <p:spPr>
            <a:xfrm>
              <a:off x="2544" y="1776"/>
              <a:ext cx="48" cy="336"/>
            </a:xfrm>
            <a:prstGeom prst="line">
              <a:avLst/>
            </a:prstGeom>
            <a:ln w="9525" cap="flat" cmpd="sng">
              <a:solidFill>
                <a:schemeClr val="tx1"/>
              </a:solidFill>
              <a:prstDash val="solid"/>
              <a:headEnd type="none" w="med" len="med"/>
              <a:tailEnd type="none" w="med" len="med"/>
            </a:ln>
          </p:spPr>
        </p:sp>
        <p:sp>
          <p:nvSpPr>
            <p:cNvPr id="89101" name="Line 12"/>
            <p:cNvSpPr/>
            <p:nvPr/>
          </p:nvSpPr>
          <p:spPr>
            <a:xfrm flipH="1">
              <a:off x="2304" y="2592"/>
              <a:ext cx="192" cy="240"/>
            </a:xfrm>
            <a:prstGeom prst="line">
              <a:avLst/>
            </a:prstGeom>
            <a:ln w="9525" cap="flat" cmpd="sng">
              <a:solidFill>
                <a:schemeClr val="tx1"/>
              </a:solidFill>
              <a:prstDash val="solid"/>
              <a:headEnd type="none" w="med" len="med"/>
              <a:tailEnd type="none" w="med" len="med"/>
            </a:ln>
          </p:spPr>
        </p:sp>
        <p:sp>
          <p:nvSpPr>
            <p:cNvPr id="89102" name="Line 13"/>
            <p:cNvSpPr/>
            <p:nvPr/>
          </p:nvSpPr>
          <p:spPr>
            <a:xfrm flipV="1">
              <a:off x="2160" y="2448"/>
              <a:ext cx="240" cy="192"/>
            </a:xfrm>
            <a:prstGeom prst="line">
              <a:avLst/>
            </a:prstGeom>
            <a:ln w="9525" cap="flat" cmpd="sng">
              <a:solidFill>
                <a:schemeClr val="tx1"/>
              </a:solidFill>
              <a:prstDash val="solid"/>
              <a:headEnd type="none" w="med" len="med"/>
              <a:tailEnd type="none" w="med" len="med"/>
            </a:ln>
          </p:spPr>
        </p:sp>
        <p:sp>
          <p:nvSpPr>
            <p:cNvPr id="89103" name="Text Box 14"/>
            <p:cNvSpPr txBox="1"/>
            <p:nvPr/>
          </p:nvSpPr>
          <p:spPr>
            <a:xfrm>
              <a:off x="3216" y="2208"/>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t>1</a:t>
              </a:r>
              <a:endParaRPr lang="en-US" altLang="zh-CN" sz="2400" dirty="0"/>
            </a:p>
          </p:txBody>
        </p:sp>
        <p:sp>
          <p:nvSpPr>
            <p:cNvPr id="89104" name="Text Box 15"/>
            <p:cNvSpPr txBox="1"/>
            <p:nvPr/>
          </p:nvSpPr>
          <p:spPr>
            <a:xfrm>
              <a:off x="3148" y="1872"/>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t>0</a:t>
              </a:r>
              <a:endParaRPr lang="en-US" altLang="zh-CN" sz="2400" dirty="0"/>
            </a:p>
          </p:txBody>
        </p:sp>
        <p:sp>
          <p:nvSpPr>
            <p:cNvPr id="89105" name="Text Box 16"/>
            <p:cNvSpPr txBox="1"/>
            <p:nvPr/>
          </p:nvSpPr>
          <p:spPr>
            <a:xfrm>
              <a:off x="2928" y="1584"/>
              <a:ext cx="1269"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t>MAXQSIZE-1</a:t>
              </a:r>
              <a:endParaRPr lang="en-US" altLang="zh-CN" sz="2400" dirty="0"/>
            </a:p>
          </p:txBody>
        </p:sp>
        <p:sp>
          <p:nvSpPr>
            <p:cNvPr id="89106" name="Text Box 17"/>
            <p:cNvSpPr txBox="1"/>
            <p:nvPr/>
          </p:nvSpPr>
          <p:spPr>
            <a:xfrm>
              <a:off x="2908" y="2352"/>
              <a:ext cx="260"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t>...</a:t>
              </a:r>
              <a:endParaRPr lang="en-US" altLang="zh-CN" sz="2400" dirty="0"/>
            </a:p>
          </p:txBody>
        </p:sp>
        <p:sp>
          <p:nvSpPr>
            <p:cNvPr id="89107" name="Line 18"/>
            <p:cNvSpPr/>
            <p:nvPr/>
          </p:nvSpPr>
          <p:spPr>
            <a:xfrm>
              <a:off x="2784" y="2640"/>
              <a:ext cx="96" cy="240"/>
            </a:xfrm>
            <a:prstGeom prst="line">
              <a:avLst/>
            </a:prstGeom>
            <a:ln w="9525" cap="flat" cmpd="sng">
              <a:solidFill>
                <a:schemeClr val="tx1"/>
              </a:solidFill>
              <a:prstDash val="solid"/>
              <a:headEnd type="none" w="med" len="med"/>
              <a:tailEnd type="none" w="med" len="med"/>
            </a:ln>
          </p:spPr>
        </p:sp>
        <p:sp>
          <p:nvSpPr>
            <p:cNvPr id="89108" name="Text Box 19"/>
            <p:cNvSpPr txBox="1"/>
            <p:nvPr/>
          </p:nvSpPr>
          <p:spPr>
            <a:xfrm>
              <a:off x="3552" y="2880"/>
              <a:ext cx="67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t>Q.front</a:t>
              </a:r>
              <a:endParaRPr lang="en-US" altLang="zh-CN" sz="2400" dirty="0"/>
            </a:p>
          </p:txBody>
        </p:sp>
        <p:sp>
          <p:nvSpPr>
            <p:cNvPr id="89109" name="Text Box 20"/>
            <p:cNvSpPr txBox="1"/>
            <p:nvPr/>
          </p:nvSpPr>
          <p:spPr>
            <a:xfrm>
              <a:off x="1488" y="3024"/>
              <a:ext cx="60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t>Q.rear</a:t>
              </a:r>
              <a:endParaRPr lang="en-US" altLang="zh-CN" sz="2400" dirty="0"/>
            </a:p>
          </p:txBody>
        </p:sp>
        <p:sp>
          <p:nvSpPr>
            <p:cNvPr id="89110" name="Line 21"/>
            <p:cNvSpPr/>
            <p:nvPr/>
          </p:nvSpPr>
          <p:spPr>
            <a:xfrm flipH="1">
              <a:off x="2064" y="2304"/>
              <a:ext cx="336" cy="0"/>
            </a:xfrm>
            <a:prstGeom prst="line">
              <a:avLst/>
            </a:prstGeom>
            <a:ln w="9525" cap="flat" cmpd="sng">
              <a:solidFill>
                <a:schemeClr val="tx1"/>
              </a:solidFill>
              <a:prstDash val="solid"/>
              <a:headEnd type="none" w="med" len="med"/>
              <a:tailEnd type="none" w="med" len="med"/>
            </a:ln>
          </p:spPr>
        </p:sp>
        <p:sp>
          <p:nvSpPr>
            <p:cNvPr id="89111" name="Text Box 22"/>
            <p:cNvSpPr txBox="1"/>
            <p:nvPr/>
          </p:nvSpPr>
          <p:spPr>
            <a:xfrm>
              <a:off x="2208" y="1872"/>
              <a:ext cx="260"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t>...</a:t>
              </a:r>
              <a:endParaRPr lang="en-US" altLang="zh-CN" sz="2400" dirty="0"/>
            </a:p>
          </p:txBody>
        </p:sp>
        <p:sp>
          <p:nvSpPr>
            <p:cNvPr id="89112" name="Line 23"/>
            <p:cNvSpPr/>
            <p:nvPr/>
          </p:nvSpPr>
          <p:spPr>
            <a:xfrm flipH="1" flipV="1">
              <a:off x="3024" y="2784"/>
              <a:ext cx="528" cy="240"/>
            </a:xfrm>
            <a:prstGeom prst="line">
              <a:avLst/>
            </a:prstGeom>
            <a:ln w="9525" cap="flat" cmpd="sng">
              <a:solidFill>
                <a:schemeClr val="tx1"/>
              </a:solidFill>
              <a:prstDash val="solid"/>
              <a:headEnd type="none" w="med" len="med"/>
              <a:tailEnd type="triangle" w="med" len="med"/>
            </a:ln>
          </p:spPr>
        </p:sp>
        <p:sp>
          <p:nvSpPr>
            <p:cNvPr id="89113" name="Line 24"/>
            <p:cNvSpPr/>
            <p:nvPr/>
          </p:nvSpPr>
          <p:spPr>
            <a:xfrm flipV="1">
              <a:off x="1968" y="2784"/>
              <a:ext cx="240" cy="288"/>
            </a:xfrm>
            <a:prstGeom prst="line">
              <a:avLst/>
            </a:prstGeom>
            <a:ln w="9525" cap="flat" cmpd="sng">
              <a:solidFill>
                <a:schemeClr val="tx1"/>
              </a:solidFill>
              <a:prstDash val="solid"/>
              <a:headEnd type="none" w="med" len="med"/>
              <a:tailEnd type="triangle" w="med" len="med"/>
            </a:ln>
          </p:spPr>
        </p:sp>
        <p:cxnSp>
          <p:nvCxnSpPr>
            <p:cNvPr id="89114" name="AutoShape 25"/>
            <p:cNvCxnSpPr>
              <a:stCxn id="89101" idx="1"/>
              <a:endCxn id="89095" idx="1"/>
            </p:cNvCxnSpPr>
            <p:nvPr/>
          </p:nvCxnSpPr>
          <p:spPr>
            <a:xfrm rot="5400000" flipH="1" flipV="1">
              <a:off x="2664" y="2375"/>
              <a:ext cx="95" cy="816"/>
            </a:xfrm>
            <a:prstGeom prst="bentConnector3">
              <a:avLst>
                <a:gd name="adj1" fmla="val -152630"/>
              </a:avLst>
            </a:prstGeom>
            <a:ln w="9525" cap="flat" cmpd="sng">
              <a:solidFill>
                <a:schemeClr val="tx1"/>
              </a:solidFill>
              <a:prstDash val="solid"/>
              <a:miter/>
              <a:headEnd type="triangle" w="med" len="med"/>
              <a:tailEnd type="triangle" w="med" len="med"/>
            </a:ln>
          </p:spPr>
        </p:cxnSp>
        <p:sp>
          <p:nvSpPr>
            <p:cNvPr id="89115" name="Text Box 26"/>
            <p:cNvSpPr txBox="1"/>
            <p:nvPr/>
          </p:nvSpPr>
          <p:spPr>
            <a:xfrm>
              <a:off x="2448" y="3024"/>
              <a:ext cx="500"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dirty="0"/>
                <a:t>队列</a:t>
              </a:r>
              <a:endParaRPr lang="zh-CN" altLang="en-US" sz="2400" dirty="0"/>
            </a:p>
          </p:txBody>
        </p:sp>
      </p:grpSp>
      <p:sp>
        <p:nvSpPr>
          <p:cNvPr id="190491" name="Text Box 27"/>
          <p:cNvSpPr txBox="1"/>
          <p:nvPr/>
        </p:nvSpPr>
        <p:spPr>
          <a:xfrm>
            <a:off x="611188" y="5300663"/>
            <a:ext cx="8077200" cy="1006475"/>
          </a:xfrm>
          <a:prstGeom prst="rect">
            <a:avLst/>
          </a:prstGeom>
          <a:solidFill>
            <a:schemeClr val="accent1"/>
          </a:solid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000" b="1" dirty="0"/>
              <a:t>当</a:t>
            </a:r>
            <a:r>
              <a:rPr lang="en-US" altLang="zh-CN" sz="2000" b="1" dirty="0"/>
              <a:t>Q.rear &gt; Q.front</a:t>
            </a:r>
            <a:r>
              <a:rPr lang="zh-CN" altLang="en-US" sz="2000" b="1" dirty="0"/>
              <a:t>时</a:t>
            </a:r>
            <a:r>
              <a:rPr lang="en-US" altLang="zh-CN" sz="2000" b="1" dirty="0"/>
              <a:t>: Q.rear – Q.front  = </a:t>
            </a:r>
            <a:r>
              <a:rPr lang="zh-CN" altLang="en-US" sz="2000" b="1" dirty="0"/>
              <a:t>队列中元素个数</a:t>
            </a:r>
            <a:endParaRPr lang="zh-CN" altLang="en-US" sz="2000" b="1" dirty="0"/>
          </a:p>
          <a:p>
            <a:pPr marL="0" lvl="0" indent="0" eaLnBrk="1" hangingPunct="1">
              <a:spcBef>
                <a:spcPct val="0"/>
              </a:spcBef>
              <a:buNone/>
            </a:pPr>
            <a:r>
              <a:rPr lang="zh-CN" altLang="en-US" sz="2000" b="1" dirty="0"/>
              <a:t>当</a:t>
            </a:r>
            <a:r>
              <a:rPr lang="en-US" altLang="zh-CN" sz="2000" b="1" dirty="0"/>
              <a:t>Q.rear &lt; Q.front</a:t>
            </a:r>
            <a:r>
              <a:rPr lang="zh-CN" altLang="en-US" sz="2000" b="1" dirty="0"/>
              <a:t>时</a:t>
            </a:r>
            <a:r>
              <a:rPr lang="en-US" altLang="zh-CN" sz="2000" b="1" dirty="0"/>
              <a:t>: Q.rear – Q.front +MAXQSIZE = </a:t>
            </a:r>
            <a:r>
              <a:rPr lang="zh-CN" altLang="en-US" sz="2000" b="1" dirty="0"/>
              <a:t>队列中元素个数</a:t>
            </a:r>
            <a:endParaRPr lang="zh-CN" altLang="en-US" sz="2000" b="1" dirty="0"/>
          </a:p>
          <a:p>
            <a:pPr marL="0" lvl="0" indent="0" eaLnBrk="1" hangingPunct="1">
              <a:spcBef>
                <a:spcPct val="0"/>
              </a:spcBef>
              <a:buNone/>
            </a:pPr>
            <a:r>
              <a:rPr lang="zh-CN" altLang="en-US" sz="2000" b="1" dirty="0"/>
              <a:t>当</a:t>
            </a:r>
            <a:r>
              <a:rPr lang="en-US" altLang="zh-CN" sz="2000" b="1" dirty="0"/>
              <a:t>Q.rear = Q.front</a:t>
            </a:r>
            <a:r>
              <a:rPr lang="zh-CN" altLang="en-US" sz="2000" b="1" dirty="0"/>
              <a:t>时</a:t>
            </a:r>
            <a:r>
              <a:rPr lang="en-US" altLang="zh-CN" sz="2000" b="1" dirty="0"/>
              <a:t>: </a:t>
            </a:r>
            <a:r>
              <a:rPr lang="zh-CN" altLang="en-US" sz="2000" b="1" dirty="0"/>
              <a:t>队列是’空’或’满’</a:t>
            </a:r>
            <a:endParaRPr lang="zh-CN" altLang="en-US" sz="2000" b="1" dirty="0"/>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00000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90491"/>
                                        </p:tgtEl>
                                        <p:attrNameLst>
                                          <p:attrName>style.visibility</p:attrName>
                                        </p:attrNameLst>
                                      </p:cBhvr>
                                      <p:to>
                                        <p:strVal val="visible"/>
                                      </p:to>
                                    </p:set>
                                    <p:animEffect transition="in" filter="wipe(up)">
                                      <p:cBhvr>
                                        <p:cTn id="15" dur="500"/>
                                        <p:tgtEl>
                                          <p:spTgt spid="190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91"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4" name="Text Box 2"/>
          <p:cNvSpPr txBox="1"/>
          <p:nvPr/>
        </p:nvSpPr>
        <p:spPr>
          <a:xfrm>
            <a:off x="4140200" y="5876925"/>
            <a:ext cx="2668588" cy="701675"/>
          </a:xfrm>
          <a:prstGeom prst="rect">
            <a:avLst/>
          </a:prstGeom>
          <a:solidFill>
            <a:srgbClr val="CCECFF"/>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000" b="1" dirty="0">
                <a:latin typeface="Tahoma" panose="020B0604030504040204" pitchFamily="34" charset="0"/>
              </a:rPr>
              <a:t>此时</a:t>
            </a:r>
            <a:r>
              <a:rPr lang="en-US" altLang="zh-CN" sz="2000" b="1" dirty="0">
                <a:latin typeface="Tahoma" panose="020B0604030504040204" pitchFamily="34" charset="0"/>
              </a:rPr>
              <a:t>, </a:t>
            </a:r>
            <a:r>
              <a:rPr lang="zh-CN" altLang="en-US" sz="2000" b="1" dirty="0">
                <a:latin typeface="Tahoma" panose="020B0604030504040204" pitchFamily="34" charset="0"/>
              </a:rPr>
              <a:t>队空</a:t>
            </a:r>
            <a:r>
              <a:rPr lang="en-US" altLang="zh-CN" sz="2000" b="1" dirty="0">
                <a:latin typeface="Tahoma" panose="020B0604030504040204" pitchFamily="34" charset="0"/>
              </a:rPr>
              <a:t>. </a:t>
            </a:r>
            <a:r>
              <a:rPr lang="zh-CN" altLang="en-US" sz="2000" b="1" dirty="0">
                <a:latin typeface="Tahoma" panose="020B0604030504040204" pitchFamily="34" charset="0"/>
              </a:rPr>
              <a:t>有</a:t>
            </a:r>
            <a:r>
              <a:rPr lang="en-US" altLang="zh-CN" sz="2000" b="1" dirty="0">
                <a:latin typeface="Tahoma" panose="020B0604030504040204" pitchFamily="34" charset="0"/>
              </a:rPr>
              <a:t>Q</a:t>
            </a:r>
            <a:r>
              <a:rPr lang="en-US" altLang="en-US" sz="2000" b="1" dirty="0">
                <a:latin typeface="Tahoma" panose="020B0604030504040204" pitchFamily="34" charset="0"/>
              </a:rPr>
              <a:t>.front=</a:t>
            </a:r>
            <a:r>
              <a:rPr lang="en-US" altLang="zh-CN" sz="2000" b="1" dirty="0">
                <a:latin typeface="Tahoma" panose="020B0604030504040204" pitchFamily="34" charset="0"/>
              </a:rPr>
              <a:t>=Q</a:t>
            </a:r>
            <a:r>
              <a:rPr lang="en-US" altLang="en-US" sz="2000" b="1" dirty="0">
                <a:latin typeface="Tahoma" panose="020B0604030504040204" pitchFamily="34" charset="0"/>
              </a:rPr>
              <a:t>.rear</a:t>
            </a:r>
            <a:endParaRPr lang="en-US" altLang="zh-CN" sz="2000" dirty="0">
              <a:latin typeface="Tahoma" panose="020B0604030504040204" pitchFamily="34" charset="0"/>
            </a:endParaRPr>
          </a:p>
        </p:txBody>
      </p:sp>
      <p:sp>
        <p:nvSpPr>
          <p:cNvPr id="192515" name="Text Box 3"/>
          <p:cNvSpPr txBox="1"/>
          <p:nvPr/>
        </p:nvSpPr>
        <p:spPr>
          <a:xfrm>
            <a:off x="3708400" y="3213100"/>
            <a:ext cx="2663825" cy="701675"/>
          </a:xfrm>
          <a:prstGeom prst="rect">
            <a:avLst/>
          </a:prstGeom>
          <a:solidFill>
            <a:srgbClr val="CCECFF"/>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000" b="1" dirty="0">
                <a:latin typeface="Tahoma" panose="020B0604030504040204" pitchFamily="34" charset="0"/>
              </a:rPr>
              <a:t>此时</a:t>
            </a:r>
            <a:r>
              <a:rPr lang="en-US" altLang="zh-CN" sz="2000" b="1" dirty="0">
                <a:latin typeface="Tahoma" panose="020B0604030504040204" pitchFamily="34" charset="0"/>
              </a:rPr>
              <a:t>, </a:t>
            </a:r>
            <a:r>
              <a:rPr lang="zh-CN" altLang="en-US" sz="2000" b="1" dirty="0">
                <a:latin typeface="Tahoma" panose="020B0604030504040204" pitchFamily="34" charset="0"/>
              </a:rPr>
              <a:t>队满</a:t>
            </a:r>
            <a:r>
              <a:rPr lang="en-US" altLang="zh-CN" sz="2000" b="1" dirty="0">
                <a:latin typeface="Tahoma" panose="020B0604030504040204" pitchFamily="34" charset="0"/>
              </a:rPr>
              <a:t>. </a:t>
            </a:r>
            <a:r>
              <a:rPr lang="zh-CN" altLang="en-US" sz="2000" b="1" dirty="0">
                <a:latin typeface="Tahoma" panose="020B0604030504040204" pitchFamily="34" charset="0"/>
              </a:rPr>
              <a:t>有</a:t>
            </a:r>
            <a:r>
              <a:rPr lang="en-US" altLang="zh-CN" sz="2000" b="1" dirty="0">
                <a:latin typeface="Tahoma" panose="020B0604030504040204" pitchFamily="34" charset="0"/>
              </a:rPr>
              <a:t>Q</a:t>
            </a:r>
            <a:r>
              <a:rPr lang="en-US" altLang="en-US" sz="2000" b="1" dirty="0">
                <a:latin typeface="Tahoma" panose="020B0604030504040204" pitchFamily="34" charset="0"/>
              </a:rPr>
              <a:t>.front=</a:t>
            </a:r>
            <a:r>
              <a:rPr lang="en-US" altLang="zh-CN" sz="2000" b="1" dirty="0">
                <a:latin typeface="Tahoma" panose="020B0604030504040204" pitchFamily="34" charset="0"/>
              </a:rPr>
              <a:t>=Q</a:t>
            </a:r>
            <a:r>
              <a:rPr lang="en-US" altLang="en-US" sz="2000" b="1" dirty="0">
                <a:latin typeface="Tahoma" panose="020B0604030504040204" pitchFamily="34" charset="0"/>
              </a:rPr>
              <a:t>.rear</a:t>
            </a:r>
            <a:endParaRPr lang="en-US" altLang="zh-CN" sz="2000" dirty="0">
              <a:latin typeface="Tahoma" panose="020B0604030504040204" pitchFamily="34" charset="0"/>
            </a:endParaRPr>
          </a:p>
        </p:txBody>
      </p:sp>
      <p:sp>
        <p:nvSpPr>
          <p:cNvPr id="90116" name="Rectangle 4"/>
          <p:cNvSpPr>
            <a:spLocks noGrp="1"/>
          </p:cNvSpPr>
          <p:nvPr>
            <p:ph idx="1"/>
          </p:nvPr>
        </p:nvSpPr>
        <p:spPr>
          <a:xfrm>
            <a:off x="1187450" y="908050"/>
            <a:ext cx="6553200" cy="457200"/>
          </a:xfrm>
          <a:ln/>
        </p:spPr>
        <p:txBody>
          <a:bodyPr vert="horz" wrap="square" lIns="91440" tIns="45720" rIns="91440" bIns="45720" anchor="t"/>
          <a:p>
            <a:pPr algn="just" eaLnBrk="1" hangingPunct="1">
              <a:buNone/>
            </a:pPr>
            <a:r>
              <a:rPr lang="zh-CN" altLang="en-US" sz="2600" b="1" dirty="0">
                <a:latin typeface="宋体" panose="02010600030101010101" pitchFamily="2" charset="-122"/>
              </a:rPr>
              <a:t>例</a:t>
            </a:r>
            <a:r>
              <a:rPr lang="en-US" altLang="zh-CN" sz="2600" b="1" dirty="0">
                <a:latin typeface="宋体" panose="02010600030101010101" pitchFamily="2" charset="-122"/>
              </a:rPr>
              <a:t>. MAXQSIZE=6,</a:t>
            </a:r>
            <a:r>
              <a:rPr lang="zh-CN" altLang="en-US" sz="2600" b="1" dirty="0">
                <a:latin typeface="宋体" panose="02010600030101010101" pitchFamily="2" charset="-122"/>
              </a:rPr>
              <a:t>初始状态和操作过程如下</a:t>
            </a:r>
            <a:r>
              <a:rPr lang="en-US" altLang="zh-CN" sz="2600" b="1" dirty="0">
                <a:latin typeface="宋体" panose="02010600030101010101" pitchFamily="2" charset="-122"/>
              </a:rPr>
              <a:t>:</a:t>
            </a:r>
            <a:endParaRPr lang="en-US" altLang="zh-CN" sz="2600" dirty="0">
              <a:latin typeface="宋体" panose="02010600030101010101" pitchFamily="2" charset="-122"/>
            </a:endParaRPr>
          </a:p>
        </p:txBody>
      </p:sp>
      <p:sp>
        <p:nvSpPr>
          <p:cNvPr id="90117" name="Rectangle 5"/>
          <p:cNvSpPr>
            <a:spLocks noGrp="1"/>
          </p:cNvSpPr>
          <p:nvPr>
            <p:ph type="title"/>
          </p:nvPr>
        </p:nvSpPr>
        <p:spPr>
          <a:xfrm>
            <a:off x="1066800" y="152400"/>
            <a:ext cx="6629400" cy="685800"/>
          </a:xfrm>
          <a:ln/>
        </p:spPr>
        <p:txBody>
          <a:bodyPr vert="horz" wrap="square" lIns="91440" tIns="45720" rIns="91440" bIns="45720" anchor="ctr"/>
          <a:p>
            <a:pPr eaLnBrk="1" hangingPunct="1"/>
            <a:r>
              <a:rPr lang="en-US" altLang="zh-CN" sz="3500" b="1" dirty="0">
                <a:latin typeface="宋体" panose="02010600030101010101" pitchFamily="2" charset="-122"/>
              </a:rPr>
              <a:t> </a:t>
            </a:r>
            <a:r>
              <a:rPr lang="en-US" altLang="zh-CN" sz="3900" b="1" dirty="0">
                <a:solidFill>
                  <a:schemeClr val="tx1"/>
                </a:solidFill>
                <a:latin typeface="宋体" panose="02010600030101010101" pitchFamily="2" charset="-122"/>
              </a:rPr>
              <a:t>3.4 </a:t>
            </a:r>
            <a:r>
              <a:rPr lang="zh-CN" altLang="en-US" sz="3900" b="1" dirty="0">
                <a:solidFill>
                  <a:schemeClr val="tx1"/>
                </a:solidFill>
                <a:latin typeface="宋体" panose="02010600030101010101" pitchFamily="2" charset="-122"/>
              </a:rPr>
              <a:t>队列的表示和实现</a:t>
            </a:r>
            <a:endParaRPr lang="zh-CN" altLang="en-US" sz="5400" dirty="0">
              <a:ea typeface="楷体_GB2312" pitchFamily="49" charset="-122"/>
            </a:endParaRPr>
          </a:p>
        </p:txBody>
      </p:sp>
      <p:grpSp>
        <p:nvGrpSpPr>
          <p:cNvPr id="2" name="Group 43"/>
          <p:cNvGrpSpPr/>
          <p:nvPr/>
        </p:nvGrpSpPr>
        <p:grpSpPr>
          <a:xfrm>
            <a:off x="3962400" y="2057400"/>
            <a:ext cx="1981200" cy="609600"/>
            <a:chOff x="2496" y="1296"/>
            <a:chExt cx="1248" cy="384"/>
          </a:xfrm>
        </p:grpSpPr>
        <p:sp>
          <p:nvSpPr>
            <p:cNvPr id="90220" name="AutoShape 44"/>
            <p:cNvSpPr/>
            <p:nvPr/>
          </p:nvSpPr>
          <p:spPr>
            <a:xfrm>
              <a:off x="2496" y="1488"/>
              <a:ext cx="1248" cy="192"/>
            </a:xfrm>
            <a:prstGeom prst="rightArrow">
              <a:avLst>
                <a:gd name="adj1" fmla="val 50000"/>
                <a:gd name="adj2" fmla="val 162500"/>
              </a:avLst>
            </a:prstGeom>
            <a:solidFill>
              <a:srgbClr val="0099FF"/>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90221" name="Text Box 45"/>
            <p:cNvSpPr txBox="1"/>
            <p:nvPr/>
          </p:nvSpPr>
          <p:spPr>
            <a:xfrm>
              <a:off x="2640" y="1296"/>
              <a:ext cx="720" cy="24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1900" b="1" dirty="0">
                  <a:latin typeface="宋体" panose="02010600030101010101" pitchFamily="2" charset="-122"/>
                </a:rPr>
                <a:t>将</a:t>
              </a:r>
              <a:r>
                <a:rPr lang="en-US" altLang="zh-CN" sz="1900" b="1" dirty="0">
                  <a:latin typeface="宋体" panose="02010600030101010101" pitchFamily="2" charset="-122"/>
                </a:rPr>
                <a:t>F</a:t>
              </a:r>
              <a:r>
                <a:rPr lang="zh-CN" altLang="en-US" sz="1900" b="1" dirty="0">
                  <a:latin typeface="宋体" panose="02010600030101010101" pitchFamily="2" charset="-122"/>
                </a:rPr>
                <a:t>入队</a:t>
              </a:r>
              <a:endParaRPr lang="zh-CN" altLang="zh-CN" sz="1900" dirty="0">
                <a:latin typeface="宋体" panose="02010600030101010101" pitchFamily="2" charset="-122"/>
              </a:endParaRPr>
            </a:p>
          </p:txBody>
        </p:sp>
      </p:grpSp>
      <p:grpSp>
        <p:nvGrpSpPr>
          <p:cNvPr id="3" name="Group 75"/>
          <p:cNvGrpSpPr/>
          <p:nvPr/>
        </p:nvGrpSpPr>
        <p:grpSpPr>
          <a:xfrm>
            <a:off x="4038600" y="5105400"/>
            <a:ext cx="1905000" cy="533400"/>
            <a:chOff x="2544" y="3216"/>
            <a:chExt cx="1200" cy="336"/>
          </a:xfrm>
        </p:grpSpPr>
        <p:sp>
          <p:nvSpPr>
            <p:cNvPr id="90218" name="AutoShape 76"/>
            <p:cNvSpPr/>
            <p:nvPr/>
          </p:nvSpPr>
          <p:spPr>
            <a:xfrm>
              <a:off x="2544" y="3408"/>
              <a:ext cx="1200" cy="144"/>
            </a:xfrm>
            <a:prstGeom prst="rightArrow">
              <a:avLst>
                <a:gd name="adj1" fmla="val 50000"/>
                <a:gd name="adj2" fmla="val 208333"/>
              </a:avLst>
            </a:prstGeom>
            <a:solidFill>
              <a:srgbClr val="0099FF"/>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90219" name="Text Box 77"/>
            <p:cNvSpPr txBox="1"/>
            <p:nvPr/>
          </p:nvSpPr>
          <p:spPr>
            <a:xfrm>
              <a:off x="2688" y="3216"/>
              <a:ext cx="67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000" dirty="0">
                  <a:latin typeface="Tahoma" panose="020B0604030504040204" pitchFamily="34" charset="0"/>
                </a:rPr>
                <a:t>再出队</a:t>
              </a:r>
              <a:endParaRPr lang="zh-CN" altLang="en-US" sz="2000" dirty="0">
                <a:latin typeface="Tahoma" panose="020B0604030504040204" pitchFamily="34" charset="0"/>
              </a:endParaRPr>
            </a:p>
          </p:txBody>
        </p:sp>
      </p:grpSp>
      <p:grpSp>
        <p:nvGrpSpPr>
          <p:cNvPr id="90120" name="Group 111"/>
          <p:cNvGrpSpPr/>
          <p:nvPr/>
        </p:nvGrpSpPr>
        <p:grpSpPr>
          <a:xfrm>
            <a:off x="576263" y="1763713"/>
            <a:ext cx="3275012" cy="2808287"/>
            <a:chOff x="363" y="1111"/>
            <a:chExt cx="2063" cy="1769"/>
          </a:xfrm>
        </p:grpSpPr>
        <p:grpSp>
          <p:nvGrpSpPr>
            <p:cNvPr id="90190" name="Group 78"/>
            <p:cNvGrpSpPr/>
            <p:nvPr/>
          </p:nvGrpSpPr>
          <p:grpSpPr>
            <a:xfrm>
              <a:off x="363" y="1111"/>
              <a:ext cx="2063" cy="1412"/>
              <a:chOff x="385" y="1104"/>
              <a:chExt cx="2063" cy="1412"/>
            </a:xfrm>
          </p:grpSpPr>
          <p:sp>
            <p:nvSpPr>
              <p:cNvPr id="90201" name="Oval 7"/>
              <p:cNvSpPr/>
              <p:nvPr/>
            </p:nvSpPr>
            <p:spPr>
              <a:xfrm>
                <a:off x="1008" y="1114"/>
                <a:ext cx="1104" cy="1056"/>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90202" name="Oval 8"/>
              <p:cNvSpPr/>
              <p:nvPr/>
            </p:nvSpPr>
            <p:spPr>
              <a:xfrm>
                <a:off x="1296" y="1354"/>
                <a:ext cx="528" cy="52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90203" name="Line 9"/>
              <p:cNvSpPr/>
              <p:nvPr/>
            </p:nvSpPr>
            <p:spPr>
              <a:xfrm>
                <a:off x="1008" y="1642"/>
                <a:ext cx="288" cy="0"/>
              </a:xfrm>
              <a:prstGeom prst="line">
                <a:avLst/>
              </a:prstGeom>
              <a:ln w="9525" cap="flat" cmpd="sng">
                <a:solidFill>
                  <a:schemeClr val="tx1"/>
                </a:solidFill>
                <a:prstDash val="solid"/>
                <a:miter/>
                <a:headEnd type="none" w="med" len="med"/>
                <a:tailEnd type="none" w="med" len="med"/>
              </a:ln>
            </p:spPr>
          </p:sp>
          <p:sp>
            <p:nvSpPr>
              <p:cNvPr id="90204" name="Line 10"/>
              <p:cNvSpPr/>
              <p:nvPr/>
            </p:nvSpPr>
            <p:spPr>
              <a:xfrm>
                <a:off x="1824" y="1642"/>
                <a:ext cx="288" cy="0"/>
              </a:xfrm>
              <a:prstGeom prst="line">
                <a:avLst/>
              </a:prstGeom>
              <a:ln w="9525" cap="flat" cmpd="sng">
                <a:solidFill>
                  <a:schemeClr val="tx1"/>
                </a:solidFill>
                <a:prstDash val="solid"/>
                <a:miter/>
                <a:headEnd type="none" w="med" len="med"/>
                <a:tailEnd type="none" w="med" len="med"/>
              </a:ln>
            </p:spPr>
          </p:sp>
          <p:sp>
            <p:nvSpPr>
              <p:cNvPr id="90205" name="Line 11"/>
              <p:cNvSpPr/>
              <p:nvPr/>
            </p:nvSpPr>
            <p:spPr>
              <a:xfrm>
                <a:off x="1200" y="1258"/>
                <a:ext cx="192" cy="192"/>
              </a:xfrm>
              <a:prstGeom prst="line">
                <a:avLst/>
              </a:prstGeom>
              <a:ln w="9525" cap="flat" cmpd="sng">
                <a:solidFill>
                  <a:schemeClr val="tx1"/>
                </a:solidFill>
                <a:prstDash val="solid"/>
                <a:miter/>
                <a:headEnd type="none" w="med" len="med"/>
                <a:tailEnd type="none" w="med" len="med"/>
              </a:ln>
            </p:spPr>
          </p:sp>
          <p:sp>
            <p:nvSpPr>
              <p:cNvPr id="90206" name="Line 12"/>
              <p:cNvSpPr/>
              <p:nvPr/>
            </p:nvSpPr>
            <p:spPr>
              <a:xfrm>
                <a:off x="1680" y="1845"/>
                <a:ext cx="240" cy="229"/>
              </a:xfrm>
              <a:prstGeom prst="line">
                <a:avLst/>
              </a:prstGeom>
              <a:ln w="9525" cap="flat" cmpd="sng">
                <a:solidFill>
                  <a:schemeClr val="tx1"/>
                </a:solidFill>
                <a:prstDash val="solid"/>
                <a:miter/>
                <a:headEnd type="none" w="med" len="med"/>
                <a:tailEnd type="none" w="med" len="med"/>
              </a:ln>
            </p:spPr>
          </p:sp>
          <p:sp>
            <p:nvSpPr>
              <p:cNvPr id="90207" name="Line 13"/>
              <p:cNvSpPr/>
              <p:nvPr/>
            </p:nvSpPr>
            <p:spPr>
              <a:xfrm flipH="1">
                <a:off x="1728" y="1210"/>
                <a:ext cx="144" cy="192"/>
              </a:xfrm>
              <a:prstGeom prst="line">
                <a:avLst/>
              </a:prstGeom>
              <a:ln w="9525" cap="flat" cmpd="sng">
                <a:solidFill>
                  <a:schemeClr val="tx1"/>
                </a:solidFill>
                <a:prstDash val="solid"/>
                <a:miter/>
                <a:headEnd type="none" w="med" len="med"/>
                <a:tailEnd type="none" w="med" len="med"/>
              </a:ln>
            </p:spPr>
          </p:sp>
          <p:sp>
            <p:nvSpPr>
              <p:cNvPr id="90208" name="Line 14"/>
              <p:cNvSpPr/>
              <p:nvPr/>
            </p:nvSpPr>
            <p:spPr>
              <a:xfrm flipH="1">
                <a:off x="1200" y="1845"/>
                <a:ext cx="240" cy="229"/>
              </a:xfrm>
              <a:prstGeom prst="line">
                <a:avLst/>
              </a:prstGeom>
              <a:ln w="9525" cap="flat" cmpd="sng">
                <a:solidFill>
                  <a:schemeClr val="tx1"/>
                </a:solidFill>
                <a:prstDash val="solid"/>
                <a:miter/>
                <a:headEnd type="none" w="med" len="med"/>
                <a:tailEnd type="none" w="med" len="med"/>
              </a:ln>
            </p:spPr>
          </p:sp>
          <p:sp>
            <p:nvSpPr>
              <p:cNvPr id="90209" name="Text Box 15"/>
              <p:cNvSpPr txBox="1"/>
              <p:nvPr/>
            </p:nvSpPr>
            <p:spPr>
              <a:xfrm>
                <a:off x="1104" y="1690"/>
                <a:ext cx="240"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latin typeface="Tahoma" panose="020B0604030504040204" pitchFamily="34" charset="0"/>
                  </a:rPr>
                  <a:t>A</a:t>
                </a:r>
                <a:endParaRPr lang="en-US" altLang="zh-CN" sz="2000" dirty="0">
                  <a:latin typeface="Tahoma" panose="020B0604030504040204" pitchFamily="34" charset="0"/>
                </a:endParaRPr>
              </a:p>
            </p:txBody>
          </p:sp>
          <p:sp>
            <p:nvSpPr>
              <p:cNvPr id="90210" name="Text Box 16"/>
              <p:cNvSpPr txBox="1"/>
              <p:nvPr/>
            </p:nvSpPr>
            <p:spPr>
              <a:xfrm>
                <a:off x="1093" y="1354"/>
                <a:ext cx="240"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latin typeface="Tahoma" panose="020B0604030504040204" pitchFamily="34" charset="0"/>
                  </a:rPr>
                  <a:t>B</a:t>
                </a:r>
                <a:endParaRPr lang="en-US" altLang="zh-CN" sz="2000" dirty="0">
                  <a:latin typeface="Tahoma" panose="020B0604030504040204" pitchFamily="34" charset="0"/>
                </a:endParaRPr>
              </a:p>
            </p:txBody>
          </p:sp>
          <p:sp>
            <p:nvSpPr>
              <p:cNvPr id="90211" name="Text Box 17"/>
              <p:cNvSpPr txBox="1"/>
              <p:nvPr/>
            </p:nvSpPr>
            <p:spPr>
              <a:xfrm>
                <a:off x="1440" y="1104"/>
                <a:ext cx="240"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latin typeface="Tahoma" panose="020B0604030504040204" pitchFamily="34" charset="0"/>
                  </a:rPr>
                  <a:t>C</a:t>
                </a:r>
                <a:endParaRPr lang="en-US" altLang="zh-CN" sz="2000" dirty="0">
                  <a:latin typeface="Tahoma" panose="020B0604030504040204" pitchFamily="34" charset="0"/>
                </a:endParaRPr>
              </a:p>
            </p:txBody>
          </p:sp>
          <p:sp>
            <p:nvSpPr>
              <p:cNvPr id="90212" name="Text Box 18"/>
              <p:cNvSpPr txBox="1"/>
              <p:nvPr/>
            </p:nvSpPr>
            <p:spPr>
              <a:xfrm>
                <a:off x="1824" y="1690"/>
                <a:ext cx="240"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latin typeface="Tahoma" panose="020B0604030504040204" pitchFamily="34" charset="0"/>
                  </a:rPr>
                  <a:t>E</a:t>
                </a:r>
                <a:endParaRPr lang="en-US" altLang="zh-CN" sz="2000" dirty="0">
                  <a:latin typeface="Tahoma" panose="020B0604030504040204" pitchFamily="34" charset="0"/>
                </a:endParaRPr>
              </a:p>
            </p:txBody>
          </p:sp>
          <p:sp>
            <p:nvSpPr>
              <p:cNvPr id="90213" name="Text Box 19"/>
              <p:cNvSpPr txBox="1"/>
              <p:nvPr/>
            </p:nvSpPr>
            <p:spPr>
              <a:xfrm>
                <a:off x="1824" y="1306"/>
                <a:ext cx="240"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latin typeface="Tahoma" panose="020B0604030504040204" pitchFamily="34" charset="0"/>
                  </a:rPr>
                  <a:t>D</a:t>
                </a:r>
                <a:endParaRPr lang="en-US" altLang="zh-CN" sz="2000" dirty="0">
                  <a:latin typeface="Tahoma" panose="020B0604030504040204" pitchFamily="34" charset="0"/>
                </a:endParaRPr>
              </a:p>
            </p:txBody>
          </p:sp>
          <p:sp>
            <p:nvSpPr>
              <p:cNvPr id="90214" name="Line 20"/>
              <p:cNvSpPr/>
              <p:nvPr/>
            </p:nvSpPr>
            <p:spPr>
              <a:xfrm flipV="1">
                <a:off x="1680" y="2218"/>
                <a:ext cx="0" cy="192"/>
              </a:xfrm>
              <a:prstGeom prst="line">
                <a:avLst/>
              </a:prstGeom>
              <a:ln w="9525" cap="flat" cmpd="sng">
                <a:solidFill>
                  <a:schemeClr val="tx1"/>
                </a:solidFill>
                <a:prstDash val="solid"/>
                <a:miter/>
                <a:headEnd type="none" w="med" len="med"/>
                <a:tailEnd type="triangle" w="med" len="med"/>
              </a:ln>
            </p:spPr>
          </p:sp>
          <p:sp>
            <p:nvSpPr>
              <p:cNvPr id="90215" name="Line 21"/>
              <p:cNvSpPr/>
              <p:nvPr/>
            </p:nvSpPr>
            <p:spPr>
              <a:xfrm flipV="1">
                <a:off x="839" y="1888"/>
                <a:ext cx="182" cy="91"/>
              </a:xfrm>
              <a:prstGeom prst="line">
                <a:avLst/>
              </a:prstGeom>
              <a:ln w="9525" cap="flat" cmpd="sng">
                <a:solidFill>
                  <a:schemeClr val="tx1"/>
                </a:solidFill>
                <a:prstDash val="solid"/>
                <a:miter/>
                <a:headEnd type="none" w="med" len="med"/>
                <a:tailEnd type="triangle" w="med" len="med"/>
              </a:ln>
            </p:spPr>
          </p:sp>
          <p:sp>
            <p:nvSpPr>
              <p:cNvPr id="90216" name="Text Box 22"/>
              <p:cNvSpPr txBox="1"/>
              <p:nvPr/>
            </p:nvSpPr>
            <p:spPr>
              <a:xfrm>
                <a:off x="1728" y="2266"/>
                <a:ext cx="720"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solidFill>
                      <a:schemeClr val="accent2"/>
                    </a:solidFill>
                    <a:latin typeface="Tahoma" panose="020B0604030504040204" pitchFamily="34" charset="0"/>
                  </a:rPr>
                  <a:t>Q.rear</a:t>
                </a:r>
                <a:endParaRPr lang="en-US" altLang="zh-CN" sz="2000" dirty="0">
                  <a:latin typeface="Tahoma" panose="020B0604030504040204" pitchFamily="34" charset="0"/>
                </a:endParaRPr>
              </a:p>
            </p:txBody>
          </p:sp>
          <p:sp>
            <p:nvSpPr>
              <p:cNvPr id="90217" name="Text Box 23"/>
              <p:cNvSpPr txBox="1"/>
              <p:nvPr/>
            </p:nvSpPr>
            <p:spPr>
              <a:xfrm>
                <a:off x="385" y="1979"/>
                <a:ext cx="817"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solidFill>
                      <a:srgbClr val="0000FF"/>
                    </a:solidFill>
                    <a:latin typeface="Tahoma" panose="020B0604030504040204" pitchFamily="34" charset="0"/>
                  </a:rPr>
                  <a:t>Q.front</a:t>
                </a:r>
                <a:endParaRPr lang="en-US" altLang="zh-CN" sz="2000" dirty="0">
                  <a:latin typeface="Tahoma" panose="020B0604030504040204" pitchFamily="34" charset="0"/>
                </a:endParaRPr>
              </a:p>
            </p:txBody>
          </p:sp>
        </p:grpSp>
        <p:grpSp>
          <p:nvGrpSpPr>
            <p:cNvPr id="90191" name="Group 60"/>
            <p:cNvGrpSpPr/>
            <p:nvPr/>
          </p:nvGrpSpPr>
          <p:grpSpPr>
            <a:xfrm>
              <a:off x="384" y="2208"/>
              <a:ext cx="1200" cy="672"/>
              <a:chOff x="480" y="2208"/>
              <a:chExt cx="1104" cy="672"/>
            </a:xfrm>
          </p:grpSpPr>
          <p:sp>
            <p:nvSpPr>
              <p:cNvPr id="90199" name="AutoShape 61"/>
              <p:cNvSpPr/>
              <p:nvPr/>
            </p:nvSpPr>
            <p:spPr>
              <a:xfrm>
                <a:off x="1392" y="2208"/>
                <a:ext cx="192" cy="672"/>
              </a:xfrm>
              <a:prstGeom prst="downArrow">
                <a:avLst>
                  <a:gd name="adj1" fmla="val 50000"/>
                  <a:gd name="adj2" fmla="val 87500"/>
                </a:avLst>
              </a:prstGeom>
              <a:solidFill>
                <a:srgbClr val="0099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90200" name="Text Box 62"/>
              <p:cNvSpPr txBox="1"/>
              <p:nvPr/>
            </p:nvSpPr>
            <p:spPr>
              <a:xfrm>
                <a:off x="480" y="2342"/>
                <a:ext cx="1008"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000" b="1" dirty="0">
                    <a:latin typeface="Tahoma" panose="020B0604030504040204" pitchFamily="34" charset="0"/>
                  </a:rPr>
                  <a:t>连续</a:t>
                </a:r>
                <a:r>
                  <a:rPr lang="en-US" altLang="zh-CN" sz="2000" b="1" dirty="0">
                    <a:latin typeface="Tahoma" panose="020B0604030504040204" pitchFamily="34" charset="0"/>
                  </a:rPr>
                  <a:t>4</a:t>
                </a:r>
                <a:r>
                  <a:rPr lang="zh-CN" altLang="en-US" sz="2000" b="1" dirty="0">
                    <a:latin typeface="Tahoma" panose="020B0604030504040204" pitchFamily="34" charset="0"/>
                  </a:rPr>
                  <a:t>次出队</a:t>
                </a:r>
                <a:endParaRPr lang="zh-CN" altLang="en-US" sz="2200" dirty="0">
                  <a:latin typeface="Tahoma" panose="020B0604030504040204" pitchFamily="34" charset="0"/>
                </a:endParaRPr>
              </a:p>
            </p:txBody>
          </p:sp>
        </p:grpSp>
        <p:grpSp>
          <p:nvGrpSpPr>
            <p:cNvPr id="90192" name="Group 89"/>
            <p:cNvGrpSpPr/>
            <p:nvPr/>
          </p:nvGrpSpPr>
          <p:grpSpPr>
            <a:xfrm>
              <a:off x="1292" y="1298"/>
              <a:ext cx="499" cy="639"/>
              <a:chOff x="1292" y="1298"/>
              <a:chExt cx="499" cy="639"/>
            </a:xfrm>
          </p:grpSpPr>
          <p:sp>
            <p:nvSpPr>
              <p:cNvPr id="90193" name="Text Box 83"/>
              <p:cNvSpPr txBox="1"/>
              <p:nvPr/>
            </p:nvSpPr>
            <p:spPr>
              <a:xfrm>
                <a:off x="1655" y="1434"/>
                <a:ext cx="136"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1800" dirty="0">
                    <a:latin typeface="Arial" panose="020B0604020202020204" pitchFamily="34" charset="0"/>
                  </a:rPr>
                  <a:t>0</a:t>
                </a:r>
                <a:endParaRPr lang="en-US" altLang="zh-CN" sz="1800" dirty="0">
                  <a:latin typeface="Arial" panose="020B0604020202020204" pitchFamily="34" charset="0"/>
                </a:endParaRPr>
              </a:p>
            </p:txBody>
          </p:sp>
          <p:sp>
            <p:nvSpPr>
              <p:cNvPr id="90194" name="Text Box 84"/>
              <p:cNvSpPr txBox="1"/>
              <p:nvPr/>
            </p:nvSpPr>
            <p:spPr>
              <a:xfrm>
                <a:off x="1655" y="1616"/>
                <a:ext cx="136"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1800" dirty="0">
                    <a:latin typeface="Arial" panose="020B0604020202020204" pitchFamily="34" charset="0"/>
                  </a:rPr>
                  <a:t>1</a:t>
                </a:r>
                <a:endParaRPr lang="en-US" altLang="zh-CN" sz="1800" dirty="0">
                  <a:latin typeface="Arial" panose="020B0604020202020204" pitchFamily="34" charset="0"/>
                </a:endParaRPr>
              </a:p>
            </p:txBody>
          </p:sp>
          <p:sp>
            <p:nvSpPr>
              <p:cNvPr id="90195" name="Text Box 85"/>
              <p:cNvSpPr txBox="1"/>
              <p:nvPr/>
            </p:nvSpPr>
            <p:spPr>
              <a:xfrm>
                <a:off x="1474" y="1706"/>
                <a:ext cx="136"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1800" dirty="0">
                    <a:latin typeface="Arial" panose="020B0604020202020204" pitchFamily="34" charset="0"/>
                  </a:rPr>
                  <a:t>2</a:t>
                </a:r>
                <a:endParaRPr lang="en-US" altLang="zh-CN" sz="1800" dirty="0">
                  <a:latin typeface="Arial" panose="020B0604020202020204" pitchFamily="34" charset="0"/>
                </a:endParaRPr>
              </a:p>
            </p:txBody>
          </p:sp>
          <p:sp>
            <p:nvSpPr>
              <p:cNvPr id="90196" name="Text Box 86"/>
              <p:cNvSpPr txBox="1"/>
              <p:nvPr/>
            </p:nvSpPr>
            <p:spPr>
              <a:xfrm>
                <a:off x="1292" y="1616"/>
                <a:ext cx="136"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1800" dirty="0">
                    <a:latin typeface="Arial" panose="020B0604020202020204" pitchFamily="34" charset="0"/>
                  </a:rPr>
                  <a:t>3</a:t>
                </a:r>
                <a:endParaRPr lang="en-US" altLang="zh-CN" sz="1800" dirty="0">
                  <a:latin typeface="Arial" panose="020B0604020202020204" pitchFamily="34" charset="0"/>
                </a:endParaRPr>
              </a:p>
            </p:txBody>
          </p:sp>
          <p:sp>
            <p:nvSpPr>
              <p:cNvPr id="90197" name="Text Box 87"/>
              <p:cNvSpPr txBox="1"/>
              <p:nvPr/>
            </p:nvSpPr>
            <p:spPr>
              <a:xfrm>
                <a:off x="1292" y="1434"/>
                <a:ext cx="136"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1800" dirty="0">
                    <a:latin typeface="Arial" panose="020B0604020202020204" pitchFamily="34" charset="0"/>
                  </a:rPr>
                  <a:t>4</a:t>
                </a:r>
                <a:endParaRPr lang="en-US" altLang="zh-CN" sz="1800" dirty="0">
                  <a:latin typeface="Arial" panose="020B0604020202020204" pitchFamily="34" charset="0"/>
                </a:endParaRPr>
              </a:p>
            </p:txBody>
          </p:sp>
          <p:sp>
            <p:nvSpPr>
              <p:cNvPr id="90198" name="Text Box 88"/>
              <p:cNvSpPr txBox="1"/>
              <p:nvPr/>
            </p:nvSpPr>
            <p:spPr>
              <a:xfrm>
                <a:off x="1474" y="1298"/>
                <a:ext cx="136"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1800" dirty="0">
                    <a:latin typeface="Arial" panose="020B0604020202020204" pitchFamily="34" charset="0"/>
                  </a:rPr>
                  <a:t>5</a:t>
                </a:r>
                <a:endParaRPr lang="en-US" altLang="zh-CN" sz="1800" dirty="0">
                  <a:latin typeface="Arial" panose="020B0604020202020204" pitchFamily="34" charset="0"/>
                </a:endParaRPr>
              </a:p>
            </p:txBody>
          </p:sp>
        </p:grpSp>
      </p:grpSp>
      <p:grpSp>
        <p:nvGrpSpPr>
          <p:cNvPr id="90121" name="Group 112"/>
          <p:cNvGrpSpPr/>
          <p:nvPr/>
        </p:nvGrpSpPr>
        <p:grpSpPr>
          <a:xfrm>
            <a:off x="1476375" y="4632325"/>
            <a:ext cx="2890838" cy="2225675"/>
            <a:chOff x="930" y="2918"/>
            <a:chExt cx="1821" cy="1402"/>
          </a:xfrm>
        </p:grpSpPr>
        <p:grpSp>
          <p:nvGrpSpPr>
            <p:cNvPr id="90169" name="Group 79"/>
            <p:cNvGrpSpPr/>
            <p:nvPr/>
          </p:nvGrpSpPr>
          <p:grpSpPr>
            <a:xfrm>
              <a:off x="930" y="2918"/>
              <a:ext cx="1821" cy="1402"/>
              <a:chOff x="1008" y="2918"/>
              <a:chExt cx="1821" cy="1402"/>
            </a:xfrm>
          </p:grpSpPr>
          <p:sp>
            <p:nvSpPr>
              <p:cNvPr id="90177" name="Oval 47"/>
              <p:cNvSpPr/>
              <p:nvPr/>
            </p:nvSpPr>
            <p:spPr>
              <a:xfrm>
                <a:off x="1008" y="2918"/>
                <a:ext cx="1104" cy="1056"/>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90178" name="Oval 48"/>
              <p:cNvSpPr/>
              <p:nvPr/>
            </p:nvSpPr>
            <p:spPr>
              <a:xfrm>
                <a:off x="1296" y="3158"/>
                <a:ext cx="528" cy="52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90179" name="Line 49"/>
              <p:cNvSpPr/>
              <p:nvPr/>
            </p:nvSpPr>
            <p:spPr>
              <a:xfrm>
                <a:off x="1008" y="3446"/>
                <a:ext cx="288" cy="0"/>
              </a:xfrm>
              <a:prstGeom prst="line">
                <a:avLst/>
              </a:prstGeom>
              <a:ln w="9525" cap="flat" cmpd="sng">
                <a:solidFill>
                  <a:schemeClr val="tx1"/>
                </a:solidFill>
                <a:prstDash val="solid"/>
                <a:miter/>
                <a:headEnd type="none" w="med" len="med"/>
                <a:tailEnd type="none" w="med" len="med"/>
              </a:ln>
            </p:spPr>
          </p:sp>
          <p:sp>
            <p:nvSpPr>
              <p:cNvPr id="90180" name="Line 50"/>
              <p:cNvSpPr/>
              <p:nvPr/>
            </p:nvSpPr>
            <p:spPr>
              <a:xfrm>
                <a:off x="1824" y="3446"/>
                <a:ext cx="288" cy="0"/>
              </a:xfrm>
              <a:prstGeom prst="line">
                <a:avLst/>
              </a:prstGeom>
              <a:ln w="9525" cap="flat" cmpd="sng">
                <a:solidFill>
                  <a:schemeClr val="tx1"/>
                </a:solidFill>
                <a:prstDash val="solid"/>
                <a:miter/>
                <a:headEnd type="none" w="med" len="med"/>
                <a:tailEnd type="none" w="med" len="med"/>
              </a:ln>
            </p:spPr>
          </p:sp>
          <p:sp>
            <p:nvSpPr>
              <p:cNvPr id="90181" name="Line 51"/>
              <p:cNvSpPr/>
              <p:nvPr/>
            </p:nvSpPr>
            <p:spPr>
              <a:xfrm>
                <a:off x="1200" y="3062"/>
                <a:ext cx="192" cy="192"/>
              </a:xfrm>
              <a:prstGeom prst="line">
                <a:avLst/>
              </a:prstGeom>
              <a:ln w="9525" cap="flat" cmpd="sng">
                <a:solidFill>
                  <a:schemeClr val="tx1"/>
                </a:solidFill>
                <a:prstDash val="solid"/>
                <a:miter/>
                <a:headEnd type="none" w="med" len="med"/>
                <a:tailEnd type="none" w="med" len="med"/>
              </a:ln>
            </p:spPr>
          </p:sp>
          <p:sp>
            <p:nvSpPr>
              <p:cNvPr id="90182" name="Line 52"/>
              <p:cNvSpPr/>
              <p:nvPr/>
            </p:nvSpPr>
            <p:spPr>
              <a:xfrm>
                <a:off x="1680" y="3648"/>
                <a:ext cx="240" cy="230"/>
              </a:xfrm>
              <a:prstGeom prst="line">
                <a:avLst/>
              </a:prstGeom>
              <a:ln w="9525" cap="flat" cmpd="sng">
                <a:solidFill>
                  <a:schemeClr val="tx1"/>
                </a:solidFill>
                <a:prstDash val="solid"/>
                <a:miter/>
                <a:headEnd type="none" w="med" len="med"/>
                <a:tailEnd type="none" w="med" len="med"/>
              </a:ln>
            </p:spPr>
          </p:sp>
          <p:sp>
            <p:nvSpPr>
              <p:cNvPr id="90183" name="Line 53"/>
              <p:cNvSpPr/>
              <p:nvPr/>
            </p:nvSpPr>
            <p:spPr>
              <a:xfrm flipH="1">
                <a:off x="1728" y="3014"/>
                <a:ext cx="144" cy="192"/>
              </a:xfrm>
              <a:prstGeom prst="line">
                <a:avLst/>
              </a:prstGeom>
              <a:ln w="9525" cap="flat" cmpd="sng">
                <a:solidFill>
                  <a:schemeClr val="tx1"/>
                </a:solidFill>
                <a:prstDash val="solid"/>
                <a:miter/>
                <a:headEnd type="none" w="med" len="med"/>
                <a:tailEnd type="none" w="med" len="med"/>
              </a:ln>
            </p:spPr>
          </p:sp>
          <p:sp>
            <p:nvSpPr>
              <p:cNvPr id="90184" name="Line 54"/>
              <p:cNvSpPr/>
              <p:nvPr/>
            </p:nvSpPr>
            <p:spPr>
              <a:xfrm flipH="1">
                <a:off x="1200" y="3649"/>
                <a:ext cx="240" cy="229"/>
              </a:xfrm>
              <a:prstGeom prst="line">
                <a:avLst/>
              </a:prstGeom>
              <a:ln w="9525" cap="flat" cmpd="sng">
                <a:solidFill>
                  <a:schemeClr val="tx1"/>
                </a:solidFill>
                <a:prstDash val="solid"/>
                <a:miter/>
                <a:headEnd type="none" w="med" len="med"/>
                <a:tailEnd type="none" w="med" len="med"/>
              </a:ln>
            </p:spPr>
          </p:sp>
          <p:sp>
            <p:nvSpPr>
              <p:cNvPr id="90185" name="Text Box 55"/>
              <p:cNvSpPr txBox="1"/>
              <p:nvPr/>
            </p:nvSpPr>
            <p:spPr>
              <a:xfrm>
                <a:off x="1824" y="3494"/>
                <a:ext cx="240"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latin typeface="Tahoma" panose="020B0604030504040204" pitchFamily="34" charset="0"/>
                  </a:rPr>
                  <a:t>E</a:t>
                </a:r>
                <a:endParaRPr lang="en-US" altLang="zh-CN" sz="2000" dirty="0">
                  <a:latin typeface="Tahoma" panose="020B0604030504040204" pitchFamily="34" charset="0"/>
                </a:endParaRPr>
              </a:p>
            </p:txBody>
          </p:sp>
          <p:sp>
            <p:nvSpPr>
              <p:cNvPr id="90186" name="Line 56"/>
              <p:cNvSpPr/>
              <p:nvPr/>
            </p:nvSpPr>
            <p:spPr>
              <a:xfrm flipH="1">
                <a:off x="2112" y="3734"/>
                <a:ext cx="240" cy="0"/>
              </a:xfrm>
              <a:prstGeom prst="line">
                <a:avLst/>
              </a:prstGeom>
              <a:ln w="9525" cap="flat" cmpd="sng">
                <a:solidFill>
                  <a:schemeClr val="tx1"/>
                </a:solidFill>
                <a:prstDash val="solid"/>
                <a:miter/>
                <a:headEnd type="none" w="med" len="med"/>
                <a:tailEnd type="triangle" w="med" len="med"/>
              </a:ln>
            </p:spPr>
          </p:sp>
          <p:sp>
            <p:nvSpPr>
              <p:cNvPr id="90187" name="Text Box 57"/>
              <p:cNvSpPr txBox="1"/>
              <p:nvPr/>
            </p:nvSpPr>
            <p:spPr>
              <a:xfrm>
                <a:off x="2109" y="3475"/>
                <a:ext cx="720"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solidFill>
                      <a:schemeClr val="accent2"/>
                    </a:solidFill>
                    <a:latin typeface="Tahoma" panose="020B0604030504040204" pitchFamily="34" charset="0"/>
                  </a:rPr>
                  <a:t>Q.front</a:t>
                </a:r>
                <a:endParaRPr lang="en-US" altLang="zh-CN" sz="2000" dirty="0">
                  <a:latin typeface="Tahoma" panose="020B0604030504040204" pitchFamily="34" charset="0"/>
                </a:endParaRPr>
              </a:p>
            </p:txBody>
          </p:sp>
          <p:sp>
            <p:nvSpPr>
              <p:cNvPr id="90188" name="Text Box 58"/>
              <p:cNvSpPr txBox="1"/>
              <p:nvPr/>
            </p:nvSpPr>
            <p:spPr>
              <a:xfrm>
                <a:off x="1292" y="4070"/>
                <a:ext cx="624"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solidFill>
                      <a:srgbClr val="0000FF"/>
                    </a:solidFill>
                    <a:latin typeface="Tahoma" panose="020B0604030504040204" pitchFamily="34" charset="0"/>
                  </a:rPr>
                  <a:t>Q.rear</a:t>
                </a:r>
                <a:endParaRPr lang="en-US" altLang="zh-CN" sz="2000" dirty="0">
                  <a:latin typeface="Tahoma" panose="020B0604030504040204" pitchFamily="34" charset="0"/>
                </a:endParaRPr>
              </a:p>
            </p:txBody>
          </p:sp>
          <p:sp>
            <p:nvSpPr>
              <p:cNvPr id="90189" name="Line 59"/>
              <p:cNvSpPr/>
              <p:nvPr/>
            </p:nvSpPr>
            <p:spPr>
              <a:xfrm flipV="1">
                <a:off x="1565" y="3974"/>
                <a:ext cx="0" cy="227"/>
              </a:xfrm>
              <a:prstGeom prst="line">
                <a:avLst/>
              </a:prstGeom>
              <a:ln w="9525" cap="flat" cmpd="sng">
                <a:solidFill>
                  <a:schemeClr val="tx1"/>
                </a:solidFill>
                <a:prstDash val="solid"/>
                <a:miter/>
                <a:headEnd type="none" w="med" len="med"/>
                <a:tailEnd type="triangle" w="med" len="med"/>
              </a:ln>
            </p:spPr>
          </p:sp>
        </p:grpSp>
        <p:grpSp>
          <p:nvGrpSpPr>
            <p:cNvPr id="90170" name="Group 90"/>
            <p:cNvGrpSpPr/>
            <p:nvPr/>
          </p:nvGrpSpPr>
          <p:grpSpPr>
            <a:xfrm>
              <a:off x="1202" y="3109"/>
              <a:ext cx="499" cy="639"/>
              <a:chOff x="1292" y="1298"/>
              <a:chExt cx="499" cy="639"/>
            </a:xfrm>
          </p:grpSpPr>
          <p:sp>
            <p:nvSpPr>
              <p:cNvPr id="90171" name="Text Box 91"/>
              <p:cNvSpPr txBox="1"/>
              <p:nvPr/>
            </p:nvSpPr>
            <p:spPr>
              <a:xfrm>
                <a:off x="1655" y="1434"/>
                <a:ext cx="136"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1800" dirty="0">
                    <a:latin typeface="Arial" panose="020B0604020202020204" pitchFamily="34" charset="0"/>
                  </a:rPr>
                  <a:t>0</a:t>
                </a:r>
                <a:endParaRPr lang="en-US" altLang="zh-CN" sz="1800" dirty="0">
                  <a:latin typeface="Arial" panose="020B0604020202020204" pitchFamily="34" charset="0"/>
                </a:endParaRPr>
              </a:p>
            </p:txBody>
          </p:sp>
          <p:sp>
            <p:nvSpPr>
              <p:cNvPr id="90172" name="Text Box 92"/>
              <p:cNvSpPr txBox="1"/>
              <p:nvPr/>
            </p:nvSpPr>
            <p:spPr>
              <a:xfrm>
                <a:off x="1655" y="1616"/>
                <a:ext cx="136"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1800" dirty="0">
                    <a:latin typeface="Arial" panose="020B0604020202020204" pitchFamily="34" charset="0"/>
                  </a:rPr>
                  <a:t>1</a:t>
                </a:r>
                <a:endParaRPr lang="en-US" altLang="zh-CN" sz="1800" dirty="0">
                  <a:latin typeface="Arial" panose="020B0604020202020204" pitchFamily="34" charset="0"/>
                </a:endParaRPr>
              </a:p>
            </p:txBody>
          </p:sp>
          <p:sp>
            <p:nvSpPr>
              <p:cNvPr id="90173" name="Text Box 93"/>
              <p:cNvSpPr txBox="1"/>
              <p:nvPr/>
            </p:nvSpPr>
            <p:spPr>
              <a:xfrm>
                <a:off x="1474" y="1706"/>
                <a:ext cx="136"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1800" dirty="0">
                    <a:latin typeface="Arial" panose="020B0604020202020204" pitchFamily="34" charset="0"/>
                  </a:rPr>
                  <a:t>2</a:t>
                </a:r>
                <a:endParaRPr lang="en-US" altLang="zh-CN" sz="1800" dirty="0">
                  <a:latin typeface="Arial" panose="020B0604020202020204" pitchFamily="34" charset="0"/>
                </a:endParaRPr>
              </a:p>
            </p:txBody>
          </p:sp>
          <p:sp>
            <p:nvSpPr>
              <p:cNvPr id="90174" name="Text Box 94"/>
              <p:cNvSpPr txBox="1"/>
              <p:nvPr/>
            </p:nvSpPr>
            <p:spPr>
              <a:xfrm>
                <a:off x="1292" y="1616"/>
                <a:ext cx="136"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1800" dirty="0">
                    <a:latin typeface="Arial" panose="020B0604020202020204" pitchFamily="34" charset="0"/>
                  </a:rPr>
                  <a:t>3</a:t>
                </a:r>
                <a:endParaRPr lang="en-US" altLang="zh-CN" sz="1800" dirty="0">
                  <a:latin typeface="Arial" panose="020B0604020202020204" pitchFamily="34" charset="0"/>
                </a:endParaRPr>
              </a:p>
            </p:txBody>
          </p:sp>
          <p:sp>
            <p:nvSpPr>
              <p:cNvPr id="90175" name="Text Box 95"/>
              <p:cNvSpPr txBox="1"/>
              <p:nvPr/>
            </p:nvSpPr>
            <p:spPr>
              <a:xfrm>
                <a:off x="1292" y="1434"/>
                <a:ext cx="136"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1800" dirty="0">
                    <a:latin typeface="Arial" panose="020B0604020202020204" pitchFamily="34" charset="0"/>
                  </a:rPr>
                  <a:t>4</a:t>
                </a:r>
                <a:endParaRPr lang="en-US" altLang="zh-CN" sz="1800" dirty="0">
                  <a:latin typeface="Arial" panose="020B0604020202020204" pitchFamily="34" charset="0"/>
                </a:endParaRPr>
              </a:p>
            </p:txBody>
          </p:sp>
          <p:sp>
            <p:nvSpPr>
              <p:cNvPr id="90176" name="Text Box 96"/>
              <p:cNvSpPr txBox="1"/>
              <p:nvPr/>
            </p:nvSpPr>
            <p:spPr>
              <a:xfrm>
                <a:off x="1474" y="1298"/>
                <a:ext cx="136"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1800" dirty="0">
                    <a:latin typeface="Arial" panose="020B0604020202020204" pitchFamily="34" charset="0"/>
                  </a:rPr>
                  <a:t>5</a:t>
                </a:r>
                <a:endParaRPr lang="en-US" altLang="zh-CN" sz="1800" dirty="0">
                  <a:latin typeface="Arial" panose="020B0604020202020204" pitchFamily="34" charset="0"/>
                </a:endParaRPr>
              </a:p>
            </p:txBody>
          </p:sp>
        </p:grpSp>
      </p:grpSp>
      <p:grpSp>
        <p:nvGrpSpPr>
          <p:cNvPr id="90122" name="Group 113"/>
          <p:cNvGrpSpPr/>
          <p:nvPr/>
        </p:nvGrpSpPr>
        <p:grpSpPr>
          <a:xfrm>
            <a:off x="6732588" y="1700213"/>
            <a:ext cx="2184400" cy="2270125"/>
            <a:chOff x="4241" y="1071"/>
            <a:chExt cx="1376" cy="1430"/>
          </a:xfrm>
        </p:grpSpPr>
        <p:grpSp>
          <p:nvGrpSpPr>
            <p:cNvPr id="90143" name="Group 81"/>
            <p:cNvGrpSpPr/>
            <p:nvPr/>
          </p:nvGrpSpPr>
          <p:grpSpPr>
            <a:xfrm>
              <a:off x="4241" y="1071"/>
              <a:ext cx="1376" cy="1430"/>
              <a:chOff x="4241" y="1071"/>
              <a:chExt cx="1376" cy="1430"/>
            </a:xfrm>
          </p:grpSpPr>
          <p:sp>
            <p:nvSpPr>
              <p:cNvPr id="90151" name="Line 39"/>
              <p:cNvSpPr/>
              <p:nvPr/>
            </p:nvSpPr>
            <p:spPr>
              <a:xfrm flipV="1">
                <a:off x="4513" y="1933"/>
                <a:ext cx="91" cy="91"/>
              </a:xfrm>
              <a:prstGeom prst="line">
                <a:avLst/>
              </a:prstGeom>
              <a:ln w="9525" cap="flat" cmpd="sng">
                <a:solidFill>
                  <a:schemeClr val="tx1"/>
                </a:solidFill>
                <a:prstDash val="solid"/>
                <a:miter/>
                <a:headEnd type="none" w="med" len="med"/>
                <a:tailEnd type="triangle" w="med" len="med"/>
              </a:ln>
            </p:spPr>
          </p:sp>
          <p:sp>
            <p:nvSpPr>
              <p:cNvPr id="90152" name="Text Box 40"/>
              <p:cNvSpPr txBox="1"/>
              <p:nvPr/>
            </p:nvSpPr>
            <p:spPr>
              <a:xfrm>
                <a:off x="4241" y="2251"/>
                <a:ext cx="720"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solidFill>
                      <a:schemeClr val="accent2"/>
                    </a:solidFill>
                    <a:latin typeface="Tahoma" panose="020B0604030504040204" pitchFamily="34" charset="0"/>
                  </a:rPr>
                  <a:t>Q.front</a:t>
                </a:r>
                <a:endParaRPr lang="en-US" altLang="zh-CN" sz="2000" dirty="0">
                  <a:latin typeface="Tahoma" panose="020B0604030504040204" pitchFamily="34" charset="0"/>
                </a:endParaRPr>
              </a:p>
            </p:txBody>
          </p:sp>
          <p:sp>
            <p:nvSpPr>
              <p:cNvPr id="90153" name="Text Box 41"/>
              <p:cNvSpPr txBox="1"/>
              <p:nvPr/>
            </p:nvSpPr>
            <p:spPr>
              <a:xfrm>
                <a:off x="4241" y="2069"/>
                <a:ext cx="624"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solidFill>
                      <a:srgbClr val="0000FF"/>
                    </a:solidFill>
                    <a:latin typeface="Tahoma" panose="020B0604030504040204" pitchFamily="34" charset="0"/>
                  </a:rPr>
                  <a:t>Q.rear</a:t>
                </a:r>
                <a:endParaRPr lang="en-US" altLang="zh-CN" sz="2000" dirty="0">
                  <a:latin typeface="Tahoma" panose="020B0604030504040204" pitchFamily="34" charset="0"/>
                </a:endParaRPr>
              </a:p>
            </p:txBody>
          </p:sp>
          <p:grpSp>
            <p:nvGrpSpPr>
              <p:cNvPr id="90154" name="Group 80"/>
              <p:cNvGrpSpPr/>
              <p:nvPr/>
            </p:nvGrpSpPr>
            <p:grpSpPr>
              <a:xfrm>
                <a:off x="4513" y="1071"/>
                <a:ext cx="1104" cy="1066"/>
                <a:chOff x="4464" y="1071"/>
                <a:chExt cx="1104" cy="1066"/>
              </a:xfrm>
            </p:grpSpPr>
            <p:sp>
              <p:nvSpPr>
                <p:cNvPr id="90155" name="Oval 25"/>
                <p:cNvSpPr/>
                <p:nvPr/>
              </p:nvSpPr>
              <p:spPr>
                <a:xfrm>
                  <a:off x="4464" y="1081"/>
                  <a:ext cx="1104" cy="1056"/>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90156" name="Oval 27"/>
                <p:cNvSpPr/>
                <p:nvPr/>
              </p:nvSpPr>
              <p:spPr>
                <a:xfrm>
                  <a:off x="4752" y="1321"/>
                  <a:ext cx="528" cy="52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90157" name="Line 28"/>
                <p:cNvSpPr/>
                <p:nvPr/>
              </p:nvSpPr>
              <p:spPr>
                <a:xfrm>
                  <a:off x="4464" y="1609"/>
                  <a:ext cx="288" cy="0"/>
                </a:xfrm>
                <a:prstGeom prst="line">
                  <a:avLst/>
                </a:prstGeom>
                <a:ln w="9525" cap="flat" cmpd="sng">
                  <a:solidFill>
                    <a:schemeClr val="tx1"/>
                  </a:solidFill>
                  <a:prstDash val="solid"/>
                  <a:miter/>
                  <a:headEnd type="none" w="med" len="med"/>
                  <a:tailEnd type="none" w="med" len="med"/>
                </a:ln>
              </p:spPr>
            </p:sp>
            <p:sp>
              <p:nvSpPr>
                <p:cNvPr id="90158" name="Line 29"/>
                <p:cNvSpPr/>
                <p:nvPr/>
              </p:nvSpPr>
              <p:spPr>
                <a:xfrm>
                  <a:off x="5280" y="1609"/>
                  <a:ext cx="288" cy="0"/>
                </a:xfrm>
                <a:prstGeom prst="line">
                  <a:avLst/>
                </a:prstGeom>
                <a:ln w="9525" cap="flat" cmpd="sng">
                  <a:solidFill>
                    <a:schemeClr val="tx1"/>
                  </a:solidFill>
                  <a:prstDash val="solid"/>
                  <a:miter/>
                  <a:headEnd type="none" w="med" len="med"/>
                  <a:tailEnd type="none" w="med" len="med"/>
                </a:ln>
              </p:spPr>
            </p:sp>
            <p:sp>
              <p:nvSpPr>
                <p:cNvPr id="90159" name="Line 30"/>
                <p:cNvSpPr/>
                <p:nvPr/>
              </p:nvSpPr>
              <p:spPr>
                <a:xfrm>
                  <a:off x="4656" y="1225"/>
                  <a:ext cx="192" cy="192"/>
                </a:xfrm>
                <a:prstGeom prst="line">
                  <a:avLst/>
                </a:prstGeom>
                <a:ln w="9525" cap="flat" cmpd="sng">
                  <a:solidFill>
                    <a:schemeClr val="tx1"/>
                  </a:solidFill>
                  <a:prstDash val="solid"/>
                  <a:miter/>
                  <a:headEnd type="none" w="med" len="med"/>
                  <a:tailEnd type="none" w="med" len="med"/>
                </a:ln>
              </p:spPr>
            </p:sp>
            <p:sp>
              <p:nvSpPr>
                <p:cNvPr id="90160" name="Line 31"/>
                <p:cNvSpPr/>
                <p:nvPr/>
              </p:nvSpPr>
              <p:spPr>
                <a:xfrm>
                  <a:off x="5136" y="1812"/>
                  <a:ext cx="240" cy="229"/>
                </a:xfrm>
                <a:prstGeom prst="line">
                  <a:avLst/>
                </a:prstGeom>
                <a:ln w="9525" cap="flat" cmpd="sng">
                  <a:solidFill>
                    <a:schemeClr val="tx1"/>
                  </a:solidFill>
                  <a:prstDash val="solid"/>
                  <a:miter/>
                  <a:headEnd type="none" w="med" len="med"/>
                  <a:tailEnd type="none" w="med" len="med"/>
                </a:ln>
              </p:spPr>
            </p:sp>
            <p:sp>
              <p:nvSpPr>
                <p:cNvPr id="90161" name="Line 32"/>
                <p:cNvSpPr/>
                <p:nvPr/>
              </p:nvSpPr>
              <p:spPr>
                <a:xfrm flipH="1">
                  <a:off x="5184" y="1177"/>
                  <a:ext cx="144" cy="192"/>
                </a:xfrm>
                <a:prstGeom prst="line">
                  <a:avLst/>
                </a:prstGeom>
                <a:ln w="9525" cap="flat" cmpd="sng">
                  <a:solidFill>
                    <a:schemeClr val="tx1"/>
                  </a:solidFill>
                  <a:prstDash val="solid"/>
                  <a:miter/>
                  <a:headEnd type="none" w="med" len="med"/>
                  <a:tailEnd type="none" w="med" len="med"/>
                </a:ln>
              </p:spPr>
            </p:sp>
            <p:sp>
              <p:nvSpPr>
                <p:cNvPr id="90162" name="Line 33"/>
                <p:cNvSpPr/>
                <p:nvPr/>
              </p:nvSpPr>
              <p:spPr>
                <a:xfrm flipH="1">
                  <a:off x="4656" y="1812"/>
                  <a:ext cx="240" cy="229"/>
                </a:xfrm>
                <a:prstGeom prst="line">
                  <a:avLst/>
                </a:prstGeom>
                <a:ln w="9525" cap="flat" cmpd="sng">
                  <a:solidFill>
                    <a:schemeClr val="tx1"/>
                  </a:solidFill>
                  <a:prstDash val="solid"/>
                  <a:miter/>
                  <a:headEnd type="none" w="med" len="med"/>
                  <a:tailEnd type="none" w="med" len="med"/>
                </a:ln>
              </p:spPr>
            </p:sp>
            <p:sp>
              <p:nvSpPr>
                <p:cNvPr id="90163" name="Text Box 34"/>
                <p:cNvSpPr txBox="1"/>
                <p:nvPr/>
              </p:nvSpPr>
              <p:spPr>
                <a:xfrm>
                  <a:off x="4560" y="1657"/>
                  <a:ext cx="240"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latin typeface="Tahoma" panose="020B0604030504040204" pitchFamily="34" charset="0"/>
                    </a:rPr>
                    <a:t>A</a:t>
                  </a:r>
                  <a:endParaRPr lang="en-US" altLang="zh-CN" sz="2000" dirty="0">
                    <a:latin typeface="Tahoma" panose="020B0604030504040204" pitchFamily="34" charset="0"/>
                  </a:endParaRPr>
                </a:p>
              </p:txBody>
            </p:sp>
            <p:sp>
              <p:nvSpPr>
                <p:cNvPr id="90164" name="Text Box 35"/>
                <p:cNvSpPr txBox="1"/>
                <p:nvPr/>
              </p:nvSpPr>
              <p:spPr>
                <a:xfrm>
                  <a:off x="4549" y="1321"/>
                  <a:ext cx="240"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latin typeface="Tahoma" panose="020B0604030504040204" pitchFamily="34" charset="0"/>
                    </a:rPr>
                    <a:t>B</a:t>
                  </a:r>
                  <a:endParaRPr lang="en-US" altLang="zh-CN" sz="2000" dirty="0">
                    <a:latin typeface="Tahoma" panose="020B0604030504040204" pitchFamily="34" charset="0"/>
                  </a:endParaRPr>
                </a:p>
              </p:txBody>
            </p:sp>
            <p:sp>
              <p:nvSpPr>
                <p:cNvPr id="90165" name="Text Box 36"/>
                <p:cNvSpPr txBox="1"/>
                <p:nvPr/>
              </p:nvSpPr>
              <p:spPr>
                <a:xfrm>
                  <a:off x="4896" y="1071"/>
                  <a:ext cx="240"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latin typeface="Tahoma" panose="020B0604030504040204" pitchFamily="34" charset="0"/>
                    </a:rPr>
                    <a:t>C</a:t>
                  </a:r>
                  <a:endParaRPr lang="en-US" altLang="zh-CN" sz="2000" dirty="0">
                    <a:latin typeface="Tahoma" panose="020B0604030504040204" pitchFamily="34" charset="0"/>
                  </a:endParaRPr>
                </a:p>
              </p:txBody>
            </p:sp>
            <p:sp>
              <p:nvSpPr>
                <p:cNvPr id="90166" name="Text Box 37"/>
                <p:cNvSpPr txBox="1"/>
                <p:nvPr/>
              </p:nvSpPr>
              <p:spPr>
                <a:xfrm>
                  <a:off x="5280" y="1657"/>
                  <a:ext cx="240"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latin typeface="Tahoma" panose="020B0604030504040204" pitchFamily="34" charset="0"/>
                    </a:rPr>
                    <a:t>E</a:t>
                  </a:r>
                  <a:endParaRPr lang="en-US" altLang="zh-CN" sz="2000" dirty="0">
                    <a:latin typeface="Tahoma" panose="020B0604030504040204" pitchFamily="34" charset="0"/>
                  </a:endParaRPr>
                </a:p>
              </p:txBody>
            </p:sp>
            <p:sp>
              <p:nvSpPr>
                <p:cNvPr id="90167" name="Text Box 38"/>
                <p:cNvSpPr txBox="1"/>
                <p:nvPr/>
              </p:nvSpPr>
              <p:spPr>
                <a:xfrm>
                  <a:off x="5280" y="1273"/>
                  <a:ext cx="240"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latin typeface="Tahoma" panose="020B0604030504040204" pitchFamily="34" charset="0"/>
                    </a:rPr>
                    <a:t>D</a:t>
                  </a:r>
                  <a:endParaRPr lang="en-US" altLang="zh-CN" sz="2000" dirty="0">
                    <a:latin typeface="Tahoma" panose="020B0604030504040204" pitchFamily="34" charset="0"/>
                  </a:endParaRPr>
                </a:p>
              </p:txBody>
            </p:sp>
            <p:sp>
              <p:nvSpPr>
                <p:cNvPr id="90168" name="Text Box 42"/>
                <p:cNvSpPr txBox="1"/>
                <p:nvPr/>
              </p:nvSpPr>
              <p:spPr>
                <a:xfrm>
                  <a:off x="4929" y="1835"/>
                  <a:ext cx="240"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latin typeface="Tahoma" panose="020B0604030504040204" pitchFamily="34" charset="0"/>
                    </a:rPr>
                    <a:t>F</a:t>
                  </a:r>
                  <a:endParaRPr lang="en-US" altLang="zh-CN" sz="2000" dirty="0">
                    <a:latin typeface="Tahoma" panose="020B0604030504040204" pitchFamily="34" charset="0"/>
                  </a:endParaRPr>
                </a:p>
              </p:txBody>
            </p:sp>
          </p:grpSp>
        </p:grpSp>
        <p:grpSp>
          <p:nvGrpSpPr>
            <p:cNvPr id="90144" name="Group 97"/>
            <p:cNvGrpSpPr/>
            <p:nvPr/>
          </p:nvGrpSpPr>
          <p:grpSpPr>
            <a:xfrm>
              <a:off x="4785" y="1253"/>
              <a:ext cx="499" cy="639"/>
              <a:chOff x="1292" y="1298"/>
              <a:chExt cx="499" cy="639"/>
            </a:xfrm>
          </p:grpSpPr>
          <p:sp>
            <p:nvSpPr>
              <p:cNvPr id="90145" name="Text Box 98"/>
              <p:cNvSpPr txBox="1"/>
              <p:nvPr/>
            </p:nvSpPr>
            <p:spPr>
              <a:xfrm>
                <a:off x="1655" y="1434"/>
                <a:ext cx="136"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1800" dirty="0">
                    <a:latin typeface="Arial" panose="020B0604020202020204" pitchFamily="34" charset="0"/>
                  </a:rPr>
                  <a:t>0</a:t>
                </a:r>
                <a:endParaRPr lang="en-US" altLang="zh-CN" sz="1800" dirty="0">
                  <a:latin typeface="Arial" panose="020B0604020202020204" pitchFamily="34" charset="0"/>
                </a:endParaRPr>
              </a:p>
            </p:txBody>
          </p:sp>
          <p:sp>
            <p:nvSpPr>
              <p:cNvPr id="90146" name="Text Box 99"/>
              <p:cNvSpPr txBox="1"/>
              <p:nvPr/>
            </p:nvSpPr>
            <p:spPr>
              <a:xfrm>
                <a:off x="1655" y="1616"/>
                <a:ext cx="136"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1800" dirty="0">
                    <a:latin typeface="Arial" panose="020B0604020202020204" pitchFamily="34" charset="0"/>
                  </a:rPr>
                  <a:t>1</a:t>
                </a:r>
                <a:endParaRPr lang="en-US" altLang="zh-CN" sz="1800" dirty="0">
                  <a:latin typeface="Arial" panose="020B0604020202020204" pitchFamily="34" charset="0"/>
                </a:endParaRPr>
              </a:p>
            </p:txBody>
          </p:sp>
          <p:sp>
            <p:nvSpPr>
              <p:cNvPr id="90147" name="Text Box 100"/>
              <p:cNvSpPr txBox="1"/>
              <p:nvPr/>
            </p:nvSpPr>
            <p:spPr>
              <a:xfrm>
                <a:off x="1474" y="1706"/>
                <a:ext cx="136"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1800" dirty="0">
                    <a:latin typeface="Arial" panose="020B0604020202020204" pitchFamily="34" charset="0"/>
                  </a:rPr>
                  <a:t>2</a:t>
                </a:r>
                <a:endParaRPr lang="en-US" altLang="zh-CN" sz="1800" dirty="0">
                  <a:latin typeface="Arial" panose="020B0604020202020204" pitchFamily="34" charset="0"/>
                </a:endParaRPr>
              </a:p>
            </p:txBody>
          </p:sp>
          <p:sp>
            <p:nvSpPr>
              <p:cNvPr id="90148" name="Text Box 101"/>
              <p:cNvSpPr txBox="1"/>
              <p:nvPr/>
            </p:nvSpPr>
            <p:spPr>
              <a:xfrm>
                <a:off x="1292" y="1616"/>
                <a:ext cx="136"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1800" dirty="0">
                    <a:latin typeface="Arial" panose="020B0604020202020204" pitchFamily="34" charset="0"/>
                  </a:rPr>
                  <a:t>3</a:t>
                </a:r>
                <a:endParaRPr lang="en-US" altLang="zh-CN" sz="1800" dirty="0">
                  <a:latin typeface="Arial" panose="020B0604020202020204" pitchFamily="34" charset="0"/>
                </a:endParaRPr>
              </a:p>
            </p:txBody>
          </p:sp>
          <p:sp>
            <p:nvSpPr>
              <p:cNvPr id="90149" name="Text Box 102"/>
              <p:cNvSpPr txBox="1"/>
              <p:nvPr/>
            </p:nvSpPr>
            <p:spPr>
              <a:xfrm>
                <a:off x="1292" y="1434"/>
                <a:ext cx="136"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1800" dirty="0">
                    <a:latin typeface="Arial" panose="020B0604020202020204" pitchFamily="34" charset="0"/>
                  </a:rPr>
                  <a:t>4</a:t>
                </a:r>
                <a:endParaRPr lang="en-US" altLang="zh-CN" sz="1800" dirty="0">
                  <a:latin typeface="Arial" panose="020B0604020202020204" pitchFamily="34" charset="0"/>
                </a:endParaRPr>
              </a:p>
            </p:txBody>
          </p:sp>
          <p:sp>
            <p:nvSpPr>
              <p:cNvPr id="90150" name="Text Box 103"/>
              <p:cNvSpPr txBox="1"/>
              <p:nvPr/>
            </p:nvSpPr>
            <p:spPr>
              <a:xfrm>
                <a:off x="1474" y="1298"/>
                <a:ext cx="136"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1800" dirty="0">
                    <a:latin typeface="Arial" panose="020B0604020202020204" pitchFamily="34" charset="0"/>
                  </a:rPr>
                  <a:t>5</a:t>
                </a:r>
                <a:endParaRPr lang="en-US" altLang="zh-CN" sz="1800" dirty="0">
                  <a:latin typeface="Arial" panose="020B0604020202020204" pitchFamily="34" charset="0"/>
                </a:endParaRPr>
              </a:p>
            </p:txBody>
          </p:sp>
        </p:grpSp>
      </p:grpSp>
      <p:grpSp>
        <p:nvGrpSpPr>
          <p:cNvPr id="90123" name="Group 114"/>
          <p:cNvGrpSpPr/>
          <p:nvPr/>
        </p:nvGrpSpPr>
        <p:grpSpPr>
          <a:xfrm>
            <a:off x="6877050" y="4445000"/>
            <a:ext cx="1987550" cy="2413000"/>
            <a:chOff x="4332" y="2800"/>
            <a:chExt cx="1252" cy="1520"/>
          </a:xfrm>
        </p:grpSpPr>
        <p:grpSp>
          <p:nvGrpSpPr>
            <p:cNvPr id="90124" name="Group 82"/>
            <p:cNvGrpSpPr/>
            <p:nvPr/>
          </p:nvGrpSpPr>
          <p:grpSpPr>
            <a:xfrm>
              <a:off x="4332" y="2800"/>
              <a:ext cx="1252" cy="1520"/>
              <a:chOff x="3936" y="2704"/>
              <a:chExt cx="1252" cy="1520"/>
            </a:xfrm>
          </p:grpSpPr>
          <p:sp>
            <p:nvSpPr>
              <p:cNvPr id="90132" name="Oval 64"/>
              <p:cNvSpPr/>
              <p:nvPr/>
            </p:nvSpPr>
            <p:spPr>
              <a:xfrm>
                <a:off x="3936" y="2704"/>
                <a:ext cx="1104" cy="1056"/>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90133" name="Oval 65"/>
              <p:cNvSpPr/>
              <p:nvPr/>
            </p:nvSpPr>
            <p:spPr>
              <a:xfrm>
                <a:off x="4224" y="2944"/>
                <a:ext cx="528" cy="52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90134" name="Line 66"/>
              <p:cNvSpPr/>
              <p:nvPr/>
            </p:nvSpPr>
            <p:spPr>
              <a:xfrm>
                <a:off x="3936" y="3232"/>
                <a:ext cx="288" cy="0"/>
              </a:xfrm>
              <a:prstGeom prst="line">
                <a:avLst/>
              </a:prstGeom>
              <a:ln w="9525" cap="flat" cmpd="sng">
                <a:solidFill>
                  <a:schemeClr val="tx1"/>
                </a:solidFill>
                <a:prstDash val="solid"/>
                <a:miter/>
                <a:headEnd type="none" w="med" len="med"/>
                <a:tailEnd type="none" w="med" len="med"/>
              </a:ln>
            </p:spPr>
          </p:sp>
          <p:sp>
            <p:nvSpPr>
              <p:cNvPr id="90135" name="Line 67"/>
              <p:cNvSpPr/>
              <p:nvPr/>
            </p:nvSpPr>
            <p:spPr>
              <a:xfrm>
                <a:off x="4752" y="3232"/>
                <a:ext cx="288" cy="0"/>
              </a:xfrm>
              <a:prstGeom prst="line">
                <a:avLst/>
              </a:prstGeom>
              <a:ln w="9525" cap="flat" cmpd="sng">
                <a:solidFill>
                  <a:schemeClr val="tx1"/>
                </a:solidFill>
                <a:prstDash val="solid"/>
                <a:miter/>
                <a:headEnd type="none" w="med" len="med"/>
                <a:tailEnd type="none" w="med" len="med"/>
              </a:ln>
            </p:spPr>
          </p:sp>
          <p:sp>
            <p:nvSpPr>
              <p:cNvPr id="90136" name="Line 68"/>
              <p:cNvSpPr/>
              <p:nvPr/>
            </p:nvSpPr>
            <p:spPr>
              <a:xfrm>
                <a:off x="4128" y="2848"/>
                <a:ext cx="192" cy="192"/>
              </a:xfrm>
              <a:prstGeom prst="line">
                <a:avLst/>
              </a:prstGeom>
              <a:ln w="9525" cap="flat" cmpd="sng">
                <a:solidFill>
                  <a:schemeClr val="tx1"/>
                </a:solidFill>
                <a:prstDash val="solid"/>
                <a:miter/>
                <a:headEnd type="none" w="med" len="med"/>
                <a:tailEnd type="none" w="med" len="med"/>
              </a:ln>
            </p:spPr>
          </p:sp>
          <p:sp>
            <p:nvSpPr>
              <p:cNvPr id="90137" name="Line 69"/>
              <p:cNvSpPr/>
              <p:nvPr/>
            </p:nvSpPr>
            <p:spPr>
              <a:xfrm>
                <a:off x="4608" y="3435"/>
                <a:ext cx="240" cy="229"/>
              </a:xfrm>
              <a:prstGeom prst="line">
                <a:avLst/>
              </a:prstGeom>
              <a:ln w="9525" cap="flat" cmpd="sng">
                <a:solidFill>
                  <a:schemeClr val="tx1"/>
                </a:solidFill>
                <a:prstDash val="solid"/>
                <a:miter/>
                <a:headEnd type="none" w="med" len="med"/>
                <a:tailEnd type="none" w="med" len="med"/>
              </a:ln>
            </p:spPr>
          </p:sp>
          <p:sp>
            <p:nvSpPr>
              <p:cNvPr id="90138" name="Line 70"/>
              <p:cNvSpPr/>
              <p:nvPr/>
            </p:nvSpPr>
            <p:spPr>
              <a:xfrm flipH="1">
                <a:off x="4656" y="2800"/>
                <a:ext cx="144" cy="192"/>
              </a:xfrm>
              <a:prstGeom prst="line">
                <a:avLst/>
              </a:prstGeom>
              <a:ln w="9525" cap="flat" cmpd="sng">
                <a:solidFill>
                  <a:schemeClr val="tx1"/>
                </a:solidFill>
                <a:prstDash val="solid"/>
                <a:miter/>
                <a:headEnd type="none" w="med" len="med"/>
                <a:tailEnd type="none" w="med" len="med"/>
              </a:ln>
            </p:spPr>
          </p:sp>
          <p:sp>
            <p:nvSpPr>
              <p:cNvPr id="90139" name="Line 71"/>
              <p:cNvSpPr/>
              <p:nvPr/>
            </p:nvSpPr>
            <p:spPr>
              <a:xfrm flipH="1">
                <a:off x="4128" y="3435"/>
                <a:ext cx="240" cy="229"/>
              </a:xfrm>
              <a:prstGeom prst="line">
                <a:avLst/>
              </a:prstGeom>
              <a:ln w="9525" cap="flat" cmpd="sng">
                <a:solidFill>
                  <a:schemeClr val="tx1"/>
                </a:solidFill>
                <a:prstDash val="solid"/>
                <a:miter/>
                <a:headEnd type="none" w="med" len="med"/>
                <a:tailEnd type="none" w="med" len="med"/>
              </a:ln>
            </p:spPr>
          </p:sp>
          <p:sp>
            <p:nvSpPr>
              <p:cNvPr id="90140" name="Line 72"/>
              <p:cNvSpPr/>
              <p:nvPr/>
            </p:nvSpPr>
            <p:spPr>
              <a:xfrm flipH="1" flipV="1">
                <a:off x="4604" y="3793"/>
                <a:ext cx="0" cy="136"/>
              </a:xfrm>
              <a:prstGeom prst="line">
                <a:avLst/>
              </a:prstGeom>
              <a:ln w="9525" cap="flat" cmpd="sng">
                <a:solidFill>
                  <a:schemeClr val="tx1"/>
                </a:solidFill>
                <a:prstDash val="solid"/>
                <a:miter/>
                <a:headEnd type="none" w="med" len="med"/>
                <a:tailEnd type="triangle" w="med" len="med"/>
              </a:ln>
            </p:spPr>
          </p:sp>
          <p:sp>
            <p:nvSpPr>
              <p:cNvPr id="90141" name="Text Box 73"/>
              <p:cNvSpPr txBox="1"/>
              <p:nvPr/>
            </p:nvSpPr>
            <p:spPr>
              <a:xfrm>
                <a:off x="4468" y="3838"/>
                <a:ext cx="720"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solidFill>
                      <a:schemeClr val="accent2"/>
                    </a:solidFill>
                    <a:latin typeface="Tahoma" panose="020B0604030504040204" pitchFamily="34" charset="0"/>
                  </a:rPr>
                  <a:t>Q.front</a:t>
                </a:r>
                <a:endParaRPr lang="en-US" altLang="zh-CN" sz="2000" dirty="0">
                  <a:latin typeface="Tahoma" panose="020B0604030504040204" pitchFamily="34" charset="0"/>
                </a:endParaRPr>
              </a:p>
            </p:txBody>
          </p:sp>
          <p:sp>
            <p:nvSpPr>
              <p:cNvPr id="90142" name="Text Box 74"/>
              <p:cNvSpPr txBox="1"/>
              <p:nvPr/>
            </p:nvSpPr>
            <p:spPr>
              <a:xfrm>
                <a:off x="4468" y="3974"/>
                <a:ext cx="624"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solidFill>
                      <a:srgbClr val="0000FF"/>
                    </a:solidFill>
                    <a:latin typeface="Tahoma" panose="020B0604030504040204" pitchFamily="34" charset="0"/>
                  </a:rPr>
                  <a:t>Q.rear</a:t>
                </a:r>
                <a:endParaRPr lang="en-US" altLang="zh-CN" sz="2000" dirty="0">
                  <a:latin typeface="Tahoma" panose="020B0604030504040204" pitchFamily="34" charset="0"/>
                </a:endParaRPr>
              </a:p>
            </p:txBody>
          </p:sp>
        </p:grpSp>
        <p:grpSp>
          <p:nvGrpSpPr>
            <p:cNvPr id="90125" name="Group 104"/>
            <p:cNvGrpSpPr/>
            <p:nvPr/>
          </p:nvGrpSpPr>
          <p:grpSpPr>
            <a:xfrm>
              <a:off x="4604" y="2973"/>
              <a:ext cx="499" cy="639"/>
              <a:chOff x="1292" y="1298"/>
              <a:chExt cx="499" cy="639"/>
            </a:xfrm>
          </p:grpSpPr>
          <p:sp>
            <p:nvSpPr>
              <p:cNvPr id="90126" name="Text Box 105"/>
              <p:cNvSpPr txBox="1"/>
              <p:nvPr/>
            </p:nvSpPr>
            <p:spPr>
              <a:xfrm>
                <a:off x="1655" y="1434"/>
                <a:ext cx="136"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1800" dirty="0">
                    <a:latin typeface="Arial" panose="020B0604020202020204" pitchFamily="34" charset="0"/>
                  </a:rPr>
                  <a:t>0</a:t>
                </a:r>
                <a:endParaRPr lang="en-US" altLang="zh-CN" sz="1800" dirty="0">
                  <a:latin typeface="Arial" panose="020B0604020202020204" pitchFamily="34" charset="0"/>
                </a:endParaRPr>
              </a:p>
            </p:txBody>
          </p:sp>
          <p:sp>
            <p:nvSpPr>
              <p:cNvPr id="90127" name="Text Box 106"/>
              <p:cNvSpPr txBox="1"/>
              <p:nvPr/>
            </p:nvSpPr>
            <p:spPr>
              <a:xfrm>
                <a:off x="1655" y="1616"/>
                <a:ext cx="136"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1800" dirty="0">
                    <a:latin typeface="Arial" panose="020B0604020202020204" pitchFamily="34" charset="0"/>
                  </a:rPr>
                  <a:t>1</a:t>
                </a:r>
                <a:endParaRPr lang="en-US" altLang="zh-CN" sz="1800" dirty="0">
                  <a:latin typeface="Arial" panose="020B0604020202020204" pitchFamily="34" charset="0"/>
                </a:endParaRPr>
              </a:p>
            </p:txBody>
          </p:sp>
          <p:sp>
            <p:nvSpPr>
              <p:cNvPr id="90128" name="Text Box 107"/>
              <p:cNvSpPr txBox="1"/>
              <p:nvPr/>
            </p:nvSpPr>
            <p:spPr>
              <a:xfrm>
                <a:off x="1474" y="1706"/>
                <a:ext cx="136"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1800" dirty="0">
                    <a:latin typeface="Arial" panose="020B0604020202020204" pitchFamily="34" charset="0"/>
                  </a:rPr>
                  <a:t>2</a:t>
                </a:r>
                <a:endParaRPr lang="en-US" altLang="zh-CN" sz="1800" dirty="0">
                  <a:latin typeface="Arial" panose="020B0604020202020204" pitchFamily="34" charset="0"/>
                </a:endParaRPr>
              </a:p>
            </p:txBody>
          </p:sp>
          <p:sp>
            <p:nvSpPr>
              <p:cNvPr id="90129" name="Text Box 108"/>
              <p:cNvSpPr txBox="1"/>
              <p:nvPr/>
            </p:nvSpPr>
            <p:spPr>
              <a:xfrm>
                <a:off x="1292" y="1616"/>
                <a:ext cx="136"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1800" dirty="0">
                    <a:latin typeface="Arial" panose="020B0604020202020204" pitchFamily="34" charset="0"/>
                  </a:rPr>
                  <a:t>3</a:t>
                </a:r>
                <a:endParaRPr lang="en-US" altLang="zh-CN" sz="1800" dirty="0">
                  <a:latin typeface="Arial" panose="020B0604020202020204" pitchFamily="34" charset="0"/>
                </a:endParaRPr>
              </a:p>
            </p:txBody>
          </p:sp>
          <p:sp>
            <p:nvSpPr>
              <p:cNvPr id="90130" name="Text Box 109"/>
              <p:cNvSpPr txBox="1"/>
              <p:nvPr/>
            </p:nvSpPr>
            <p:spPr>
              <a:xfrm>
                <a:off x="1292" y="1434"/>
                <a:ext cx="136"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1800" dirty="0">
                    <a:latin typeface="Arial" panose="020B0604020202020204" pitchFamily="34" charset="0"/>
                  </a:rPr>
                  <a:t>4</a:t>
                </a:r>
                <a:endParaRPr lang="en-US" altLang="zh-CN" sz="1800" dirty="0">
                  <a:latin typeface="Arial" panose="020B0604020202020204" pitchFamily="34" charset="0"/>
                </a:endParaRPr>
              </a:p>
            </p:txBody>
          </p:sp>
          <p:sp>
            <p:nvSpPr>
              <p:cNvPr id="90131" name="Text Box 110"/>
              <p:cNvSpPr txBox="1"/>
              <p:nvPr/>
            </p:nvSpPr>
            <p:spPr>
              <a:xfrm>
                <a:off x="1474" y="1298"/>
                <a:ext cx="136"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1800" dirty="0">
                    <a:latin typeface="Arial" panose="020B0604020202020204" pitchFamily="34" charset="0"/>
                  </a:rPr>
                  <a:t>5</a:t>
                </a:r>
                <a:endParaRPr lang="en-US" altLang="zh-CN" sz="1800" dirty="0">
                  <a:latin typeface="Arial" panose="020B0604020202020204" pitchFamily="34" charset="0"/>
                </a:endParaRPr>
              </a:p>
            </p:txBody>
          </p:sp>
        </p:gr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2515"/>
                                        </p:tgtEl>
                                        <p:attrNameLst>
                                          <p:attrName>style.visibility</p:attrName>
                                        </p:attrNameLst>
                                      </p:cBhvr>
                                      <p:to>
                                        <p:strVal val="visible"/>
                                      </p:to>
                                    </p:set>
                                    <p:anim calcmode="lin" valueType="num">
                                      <p:cBhvr additive="base">
                                        <p:cTn id="19" dur="500" fill="hold"/>
                                        <p:tgtEl>
                                          <p:spTgt spid="192515"/>
                                        </p:tgtEl>
                                        <p:attrNameLst>
                                          <p:attrName>ppt_x</p:attrName>
                                        </p:attrNameLst>
                                      </p:cBhvr>
                                      <p:tavLst>
                                        <p:tav tm="0">
                                          <p:val>
                                            <p:strVal val="0-#ppt_w/2"/>
                                          </p:val>
                                        </p:tav>
                                        <p:tav tm="100000">
                                          <p:val>
                                            <p:strVal val="#ppt_x"/>
                                          </p:val>
                                        </p:tav>
                                      </p:tavLst>
                                    </p:anim>
                                    <p:anim calcmode="lin" valueType="num">
                                      <p:cBhvr additive="base">
                                        <p:cTn id="20" dur="500" fill="hold"/>
                                        <p:tgtEl>
                                          <p:spTgt spid="1925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2514"/>
                                        </p:tgtEl>
                                        <p:attrNameLst>
                                          <p:attrName>style.visibility</p:attrName>
                                        </p:attrNameLst>
                                      </p:cBhvr>
                                      <p:to>
                                        <p:strVal val="visible"/>
                                      </p:to>
                                    </p:set>
                                    <p:anim calcmode="lin" valueType="num">
                                      <p:cBhvr additive="base">
                                        <p:cTn id="25" dur="500" fill="hold"/>
                                        <p:tgtEl>
                                          <p:spTgt spid="192514"/>
                                        </p:tgtEl>
                                        <p:attrNameLst>
                                          <p:attrName>ppt_x</p:attrName>
                                        </p:attrNameLst>
                                      </p:cBhvr>
                                      <p:tavLst>
                                        <p:tav tm="0">
                                          <p:val>
                                            <p:strVal val="0-#ppt_w/2"/>
                                          </p:val>
                                        </p:tav>
                                        <p:tav tm="100000">
                                          <p:val>
                                            <p:strVal val="#ppt_x"/>
                                          </p:val>
                                        </p:tav>
                                      </p:tavLst>
                                    </p:anim>
                                    <p:anim calcmode="lin" valueType="num">
                                      <p:cBhvr additive="base">
                                        <p:cTn id="26" dur="500" fill="hold"/>
                                        <p:tgtEl>
                                          <p:spTgt spid="1925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4" grpId="0" animBg="1"/>
      <p:bldP spid="192515"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2"/>
          <p:cNvSpPr>
            <a:spLocks noGrp="1"/>
          </p:cNvSpPr>
          <p:nvPr>
            <p:ph idx="1"/>
          </p:nvPr>
        </p:nvSpPr>
        <p:spPr>
          <a:xfrm>
            <a:off x="323850" y="1989138"/>
            <a:ext cx="8534400" cy="1600200"/>
          </a:xfrm>
          <a:solidFill>
            <a:srgbClr val="CCFFCC">
              <a:alpha val="100000"/>
            </a:srgbClr>
          </a:solidFill>
          <a:ln/>
        </p:spPr>
        <p:txBody>
          <a:bodyPr vert="horz" wrap="square" lIns="91440" tIns="45720" rIns="91440" bIns="45720" anchor="t"/>
          <a:p>
            <a:pPr eaLnBrk="1" hangingPunct="1">
              <a:lnSpc>
                <a:spcPct val="90000"/>
              </a:lnSpc>
              <a:spcBef>
                <a:spcPct val="50000"/>
              </a:spcBef>
              <a:buNone/>
            </a:pPr>
            <a:r>
              <a:rPr lang="en-US" altLang="zh-CN" sz="2800" dirty="0"/>
              <a:t> </a:t>
            </a:r>
            <a:r>
              <a:rPr lang="zh-CN" altLang="en-US" sz="2400" b="1" dirty="0"/>
              <a:t>队满和队空时，均有</a:t>
            </a:r>
            <a:r>
              <a:rPr lang="en-US" altLang="zh-CN" sz="2400" b="1" dirty="0"/>
              <a:t>Q.front==Q.rear</a:t>
            </a:r>
            <a:r>
              <a:rPr lang="zh-CN" altLang="en-US" sz="2400" b="1" dirty="0"/>
              <a:t>。</a:t>
            </a:r>
            <a:endParaRPr lang="zh-CN" altLang="en-US" sz="2400" b="1" dirty="0"/>
          </a:p>
          <a:p>
            <a:pPr eaLnBrk="1" hangingPunct="1">
              <a:lnSpc>
                <a:spcPct val="90000"/>
              </a:lnSpc>
              <a:spcBef>
                <a:spcPct val="50000"/>
              </a:spcBef>
              <a:buNone/>
            </a:pPr>
            <a:r>
              <a:rPr lang="zh-CN" altLang="en-US" sz="2400" b="1" dirty="0"/>
              <a:t> 因此，只凭</a:t>
            </a:r>
            <a:r>
              <a:rPr lang="en-US" altLang="zh-CN" sz="2400" b="1" dirty="0"/>
              <a:t>Q.front==Q.rear</a:t>
            </a:r>
            <a:r>
              <a:rPr lang="zh-CN" altLang="en-US" sz="2400" b="1" dirty="0"/>
              <a:t>还无法区分是满还是空。</a:t>
            </a:r>
            <a:endParaRPr lang="zh-CN" altLang="en-US" sz="2400" b="1" dirty="0"/>
          </a:p>
          <a:p>
            <a:pPr eaLnBrk="1" hangingPunct="1">
              <a:lnSpc>
                <a:spcPct val="90000"/>
              </a:lnSpc>
              <a:spcBef>
                <a:spcPct val="50000"/>
              </a:spcBef>
              <a:buNone/>
            </a:pPr>
            <a:r>
              <a:rPr lang="zh-CN" altLang="en-US" sz="2400" b="1" dirty="0"/>
              <a:t> 如何判定队满还是空？是循环队列要解决的新问题。</a:t>
            </a:r>
            <a:endParaRPr lang="zh-CN" altLang="en-US" sz="2400" dirty="0"/>
          </a:p>
        </p:txBody>
      </p:sp>
      <p:sp>
        <p:nvSpPr>
          <p:cNvPr id="91139" name="Rectangle 3"/>
          <p:cNvSpPr>
            <a:spLocks noGrp="1"/>
          </p:cNvSpPr>
          <p:nvPr>
            <p:ph type="title"/>
          </p:nvPr>
        </p:nvSpPr>
        <p:spPr>
          <a:xfrm>
            <a:off x="1066800" y="685800"/>
            <a:ext cx="6629400" cy="685800"/>
          </a:xfrm>
          <a:ln/>
        </p:spPr>
        <p:txBody>
          <a:bodyPr vert="horz" wrap="square" lIns="91440" tIns="45720" rIns="91440" bIns="45720" anchor="ctr"/>
          <a:p>
            <a:pPr eaLnBrk="1" hangingPunct="1"/>
            <a:r>
              <a:rPr lang="en-US" altLang="zh-CN" sz="3500" b="1" dirty="0">
                <a:latin typeface="宋体" panose="02010600030101010101" pitchFamily="2" charset="-122"/>
              </a:rPr>
              <a:t> </a:t>
            </a:r>
            <a:r>
              <a:rPr lang="en-US" altLang="zh-CN" sz="3900" b="1" dirty="0">
                <a:solidFill>
                  <a:schemeClr val="tx1"/>
                </a:solidFill>
                <a:latin typeface="宋体" panose="02010600030101010101" pitchFamily="2" charset="-122"/>
              </a:rPr>
              <a:t>3.4 </a:t>
            </a:r>
            <a:r>
              <a:rPr lang="zh-CN" altLang="en-US" sz="3900" b="1" dirty="0">
                <a:solidFill>
                  <a:schemeClr val="tx1"/>
                </a:solidFill>
                <a:latin typeface="宋体" panose="02010600030101010101" pitchFamily="2" charset="-122"/>
              </a:rPr>
              <a:t>队列的表示和实现</a:t>
            </a:r>
            <a:endParaRPr lang="zh-CN" altLang="en-US" sz="3900" b="1" dirty="0">
              <a:latin typeface="宋体" panose="02010600030101010101" pitchFamily="2" charset="-122"/>
            </a:endParaRPr>
          </a:p>
        </p:txBody>
      </p:sp>
      <p:sp>
        <p:nvSpPr>
          <p:cNvPr id="194564" name="Text Box 4"/>
          <p:cNvSpPr txBox="1"/>
          <p:nvPr/>
        </p:nvSpPr>
        <p:spPr>
          <a:xfrm>
            <a:off x="684213" y="4005263"/>
            <a:ext cx="8077200" cy="2473325"/>
          </a:xfrm>
          <a:prstGeom prst="rect">
            <a:avLst/>
          </a:prstGeom>
          <a:solidFill>
            <a:srgbClr val="CCECFF"/>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zh-CN" altLang="en-US" sz="2600" b="1" i="1" dirty="0">
                <a:solidFill>
                  <a:srgbClr val="FF0000"/>
                </a:solidFill>
              </a:rPr>
              <a:t>方法一</a:t>
            </a:r>
            <a:r>
              <a:rPr lang="zh-CN" altLang="en-US" sz="2600" dirty="0">
                <a:solidFill>
                  <a:srgbClr val="FF0000"/>
                </a:solidFill>
              </a:rPr>
              <a:t> ：</a:t>
            </a:r>
            <a:r>
              <a:rPr lang="zh-CN" altLang="en-US" sz="2600" b="1" dirty="0"/>
              <a:t>用一个计数变量来记载队列中的元素个数。</a:t>
            </a:r>
            <a:endParaRPr lang="zh-CN" altLang="en-US" sz="2600" b="1" dirty="0"/>
          </a:p>
          <a:p>
            <a:pPr marL="914400" lvl="2" indent="0">
              <a:spcBef>
                <a:spcPct val="0"/>
              </a:spcBef>
            </a:pPr>
            <a:r>
              <a:rPr lang="zh-CN" altLang="en-US" sz="2600" b="1" dirty="0"/>
              <a:t> 初始化队列时</a:t>
            </a:r>
            <a:r>
              <a:rPr lang="en-US" altLang="zh-CN" sz="2600" b="1" dirty="0"/>
              <a:t>c=0;  </a:t>
            </a:r>
            <a:endParaRPr lang="en-US" altLang="zh-CN" sz="2600" b="1" dirty="0"/>
          </a:p>
          <a:p>
            <a:pPr marL="914400" lvl="2" indent="0">
              <a:spcBef>
                <a:spcPct val="0"/>
              </a:spcBef>
            </a:pPr>
            <a:r>
              <a:rPr lang="en-US" altLang="zh-CN" sz="2600" b="1" dirty="0"/>
              <a:t> </a:t>
            </a:r>
            <a:r>
              <a:rPr lang="zh-CN" altLang="en-US" sz="2600" b="1" dirty="0"/>
              <a:t>当入队时，计数变量＋</a:t>
            </a:r>
            <a:r>
              <a:rPr lang="en-US" altLang="zh-CN" sz="2600" b="1" dirty="0"/>
              <a:t>1</a:t>
            </a:r>
            <a:r>
              <a:rPr lang="zh-CN" altLang="en-US" sz="2600" b="1" dirty="0"/>
              <a:t>（ </a:t>
            </a:r>
            <a:r>
              <a:rPr lang="en-US" altLang="zh-CN" sz="2600" b="1" dirty="0"/>
              <a:t>c=c+1 </a:t>
            </a:r>
            <a:r>
              <a:rPr lang="zh-CN" altLang="en-US" sz="2600" b="1" dirty="0"/>
              <a:t>）</a:t>
            </a:r>
            <a:endParaRPr lang="zh-CN" altLang="en-US" sz="2600" b="1" dirty="0"/>
          </a:p>
          <a:p>
            <a:pPr marL="914400" lvl="2" indent="0">
              <a:spcBef>
                <a:spcPct val="0"/>
              </a:spcBef>
            </a:pPr>
            <a:r>
              <a:rPr lang="zh-CN" altLang="en-US" sz="2600" b="1" dirty="0"/>
              <a:t> 当出队时，计数变量－</a:t>
            </a:r>
            <a:r>
              <a:rPr lang="en-US" altLang="zh-CN" sz="2600" b="1" dirty="0"/>
              <a:t>1 </a:t>
            </a:r>
            <a:r>
              <a:rPr lang="zh-CN" altLang="en-US" sz="2600" b="1" dirty="0"/>
              <a:t>（</a:t>
            </a:r>
            <a:r>
              <a:rPr lang="en-US" altLang="zh-CN" sz="2600" b="1" dirty="0"/>
              <a:t>c=c-1</a:t>
            </a:r>
            <a:r>
              <a:rPr lang="zh-CN" altLang="en-US" sz="2600" b="1" dirty="0"/>
              <a:t>）</a:t>
            </a:r>
            <a:endParaRPr lang="zh-CN" altLang="en-US" sz="2600" b="1" dirty="0"/>
          </a:p>
          <a:p>
            <a:pPr marL="914400" lvl="2" indent="0">
              <a:spcBef>
                <a:spcPct val="0"/>
              </a:spcBef>
            </a:pPr>
            <a:r>
              <a:rPr lang="zh-CN" altLang="en-US" sz="2600" b="1" dirty="0"/>
              <a:t> 当计数变量</a:t>
            </a:r>
            <a:r>
              <a:rPr lang="en-US" altLang="zh-CN" sz="2600" b="1" dirty="0"/>
              <a:t>==MAXQSIZE</a:t>
            </a:r>
            <a:r>
              <a:rPr lang="zh-CN" altLang="en-US" sz="2600" b="1" dirty="0"/>
              <a:t>时，队满</a:t>
            </a:r>
            <a:endParaRPr lang="zh-CN" altLang="en-US" sz="2600" b="1" dirty="0"/>
          </a:p>
          <a:p>
            <a:pPr marL="914400" lvl="2" indent="0">
              <a:spcBef>
                <a:spcPct val="0"/>
              </a:spcBef>
            </a:pPr>
            <a:r>
              <a:rPr lang="zh-CN" altLang="en-US" sz="2600" b="1" dirty="0"/>
              <a:t> 当计数变量</a:t>
            </a:r>
            <a:r>
              <a:rPr lang="en-US" altLang="zh-CN" sz="2600" b="1" dirty="0"/>
              <a:t>==0</a:t>
            </a:r>
            <a:r>
              <a:rPr lang="zh-CN" altLang="en-US" sz="2600" b="1" dirty="0"/>
              <a:t>时，队空</a:t>
            </a:r>
            <a:endParaRPr lang="zh-CN" altLang="en-US" sz="2600" b="1" dirty="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64"/>
                                        </p:tgtEl>
                                        <p:attrNameLst>
                                          <p:attrName>style.visibility</p:attrName>
                                        </p:attrNameLst>
                                      </p:cBhvr>
                                      <p:to>
                                        <p:strVal val="visible"/>
                                      </p:to>
                                    </p:set>
                                    <p:anim calcmode="lin" valueType="num">
                                      <p:cBhvr additive="base">
                                        <p:cTn id="7" dur="500" fill="hold"/>
                                        <p:tgtEl>
                                          <p:spTgt spid="194564"/>
                                        </p:tgtEl>
                                        <p:attrNameLst>
                                          <p:attrName>ppt_x</p:attrName>
                                        </p:attrNameLst>
                                      </p:cBhvr>
                                      <p:tavLst>
                                        <p:tav tm="0">
                                          <p:val>
                                            <p:strVal val="0-#ppt_w/2"/>
                                          </p:val>
                                        </p:tav>
                                        <p:tav tm="100000">
                                          <p:val>
                                            <p:strVal val="#ppt_x"/>
                                          </p:val>
                                        </p:tav>
                                      </p:tavLst>
                                    </p:anim>
                                    <p:anim calcmode="lin" valueType="num">
                                      <p:cBhvr additive="base">
                                        <p:cTn id="8" dur="500" fill="hold"/>
                                        <p:tgtEl>
                                          <p:spTgt spid="1945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2"/>
          <p:cNvSpPr>
            <a:spLocks noGrp="1"/>
          </p:cNvSpPr>
          <p:nvPr>
            <p:ph idx="1"/>
          </p:nvPr>
        </p:nvSpPr>
        <p:spPr>
          <a:xfrm>
            <a:off x="250825" y="1844675"/>
            <a:ext cx="8569325" cy="4464050"/>
          </a:xfrm>
          <a:solidFill>
            <a:srgbClr val="CCFFCC">
              <a:alpha val="100000"/>
            </a:srgbClr>
          </a:solidFill>
          <a:ln/>
        </p:spPr>
        <p:txBody>
          <a:bodyPr vert="horz" wrap="square" lIns="91440" tIns="45720" rIns="91440" bIns="45720" anchor="t"/>
          <a:p>
            <a:pPr lvl="2" eaLnBrk="1" hangingPunct="1">
              <a:buNone/>
            </a:pPr>
            <a:r>
              <a:rPr lang="zh-CN" altLang="en-US" b="1" i="1" dirty="0">
                <a:solidFill>
                  <a:srgbClr val="FF0000"/>
                </a:solidFill>
              </a:rPr>
              <a:t>方法二：</a:t>
            </a:r>
            <a:r>
              <a:rPr lang="zh-CN" altLang="en-US" b="1" dirty="0"/>
              <a:t>设一个标志位用来区别队列是空还是满。</a:t>
            </a:r>
            <a:endParaRPr lang="zh-CN" altLang="en-US" b="1" dirty="0"/>
          </a:p>
          <a:p>
            <a:pPr lvl="2" eaLnBrk="1" hangingPunct="1">
              <a:lnSpc>
                <a:spcPct val="110000"/>
              </a:lnSpc>
            </a:pPr>
            <a:r>
              <a:rPr lang="zh-CN" altLang="en-US" b="1" dirty="0"/>
              <a:t>  初始化队列时：</a:t>
            </a:r>
            <a:r>
              <a:rPr lang="en-US" altLang="zh-CN" b="1" dirty="0"/>
              <a:t>Q.front=Q.rear</a:t>
            </a:r>
            <a:r>
              <a:rPr lang="zh-CN" altLang="en-US" b="1" dirty="0"/>
              <a:t>，标志位为</a:t>
            </a:r>
            <a:r>
              <a:rPr lang="en-US" altLang="zh-CN" b="1" dirty="0"/>
              <a:t>false</a:t>
            </a:r>
            <a:endParaRPr lang="en-US" altLang="zh-CN" b="1" dirty="0"/>
          </a:p>
          <a:p>
            <a:pPr lvl="2" eaLnBrk="1" hangingPunct="1">
              <a:lnSpc>
                <a:spcPct val="110000"/>
              </a:lnSpc>
            </a:pPr>
            <a:r>
              <a:rPr lang="en-US" altLang="zh-CN" b="1" dirty="0"/>
              <a:t>  </a:t>
            </a:r>
            <a:r>
              <a:rPr lang="zh-CN" altLang="en-US" b="1" dirty="0"/>
              <a:t>入队后，使</a:t>
            </a:r>
            <a:r>
              <a:rPr lang="en-US" altLang="zh-CN" b="1" dirty="0"/>
              <a:t>Q.front=Q.rear</a:t>
            </a:r>
            <a:r>
              <a:rPr lang="zh-CN" altLang="en-US" b="1" dirty="0"/>
              <a:t>，则置标志位为</a:t>
            </a:r>
            <a:r>
              <a:rPr lang="en-US" altLang="zh-CN" b="1" dirty="0"/>
              <a:t>true</a:t>
            </a:r>
            <a:endParaRPr lang="en-US" altLang="zh-CN" b="1" dirty="0"/>
          </a:p>
          <a:p>
            <a:pPr lvl="2" eaLnBrk="1" hangingPunct="1">
              <a:lnSpc>
                <a:spcPct val="110000"/>
              </a:lnSpc>
            </a:pPr>
            <a:r>
              <a:rPr lang="en-US" altLang="zh-CN" b="1" dirty="0"/>
              <a:t>  </a:t>
            </a:r>
            <a:r>
              <a:rPr lang="zh-CN" altLang="en-US" b="1" dirty="0"/>
              <a:t>出队后，将标志位置为</a:t>
            </a:r>
            <a:r>
              <a:rPr lang="en-US" altLang="zh-CN" b="1" dirty="0"/>
              <a:t>false</a:t>
            </a:r>
            <a:endParaRPr lang="en-US" altLang="zh-CN" b="1" dirty="0"/>
          </a:p>
          <a:p>
            <a:pPr lvl="2" eaLnBrk="1" hangingPunct="1">
              <a:lnSpc>
                <a:spcPct val="110000"/>
              </a:lnSpc>
            </a:pPr>
            <a:r>
              <a:rPr lang="en-US" altLang="zh-CN" b="1" dirty="0"/>
              <a:t>  </a:t>
            </a:r>
            <a:r>
              <a:rPr lang="zh-CN" altLang="en-US" b="1" dirty="0"/>
              <a:t>当</a:t>
            </a:r>
            <a:r>
              <a:rPr lang="en-US" altLang="zh-CN" b="1" dirty="0"/>
              <a:t>Q.front=Q.rear, </a:t>
            </a:r>
            <a:r>
              <a:rPr lang="zh-CN" altLang="en-US" b="1" dirty="0"/>
              <a:t>且标志位为</a:t>
            </a:r>
            <a:r>
              <a:rPr lang="en-US" altLang="zh-CN" b="1" dirty="0"/>
              <a:t>true</a:t>
            </a:r>
            <a:r>
              <a:rPr lang="zh-CN" altLang="en-US" b="1" dirty="0"/>
              <a:t>时，</a:t>
            </a:r>
            <a:r>
              <a:rPr lang="zh-CN" altLang="en-US" b="1" dirty="0">
                <a:solidFill>
                  <a:srgbClr val="FF0000"/>
                </a:solidFill>
              </a:rPr>
              <a:t>队满</a:t>
            </a:r>
            <a:r>
              <a:rPr lang="zh-CN" altLang="en-US" b="1" dirty="0"/>
              <a:t>。</a:t>
            </a:r>
            <a:endParaRPr lang="zh-CN" altLang="en-US" b="1" dirty="0"/>
          </a:p>
          <a:p>
            <a:pPr lvl="2" eaLnBrk="1" hangingPunct="1">
              <a:lnSpc>
                <a:spcPct val="110000"/>
              </a:lnSpc>
            </a:pPr>
            <a:r>
              <a:rPr lang="zh-CN" altLang="en-US" b="1" dirty="0"/>
              <a:t>  当</a:t>
            </a:r>
            <a:r>
              <a:rPr lang="en-US" altLang="zh-CN" b="1" dirty="0"/>
              <a:t>Q.front=Q.rear, </a:t>
            </a:r>
            <a:r>
              <a:rPr lang="zh-CN" altLang="en-US" b="1" dirty="0"/>
              <a:t>但标志位为</a:t>
            </a:r>
            <a:r>
              <a:rPr lang="en-US" altLang="zh-CN" b="1" dirty="0"/>
              <a:t>false</a:t>
            </a:r>
            <a:r>
              <a:rPr lang="zh-CN" altLang="en-US" b="1" dirty="0"/>
              <a:t>时，</a:t>
            </a:r>
            <a:r>
              <a:rPr lang="zh-CN" altLang="en-US" b="1" dirty="0">
                <a:solidFill>
                  <a:srgbClr val="FF0000"/>
                </a:solidFill>
              </a:rPr>
              <a:t>队空</a:t>
            </a:r>
            <a:r>
              <a:rPr lang="zh-CN" altLang="en-US" b="1" dirty="0"/>
              <a:t>。</a:t>
            </a:r>
            <a:endParaRPr lang="zh-CN" altLang="en-US" b="1" dirty="0"/>
          </a:p>
          <a:p>
            <a:pPr lvl="2" eaLnBrk="1" hangingPunct="1">
              <a:lnSpc>
                <a:spcPct val="110000"/>
              </a:lnSpc>
            </a:pPr>
            <a:r>
              <a:rPr lang="zh-CN" altLang="en-US" b="1" dirty="0"/>
              <a:t>  其他为非空非满</a:t>
            </a:r>
            <a:r>
              <a:rPr lang="zh-CN" altLang="en-US" sz="1800" b="1" dirty="0"/>
              <a:t>。</a:t>
            </a:r>
            <a:endParaRPr lang="zh-CN" altLang="en-US" b="1" dirty="0"/>
          </a:p>
        </p:txBody>
      </p:sp>
      <p:sp>
        <p:nvSpPr>
          <p:cNvPr id="92163" name="Rectangle 3"/>
          <p:cNvSpPr>
            <a:spLocks noGrp="1"/>
          </p:cNvSpPr>
          <p:nvPr>
            <p:ph type="title"/>
          </p:nvPr>
        </p:nvSpPr>
        <p:spPr>
          <a:xfrm>
            <a:off x="1066800" y="685800"/>
            <a:ext cx="6629400" cy="685800"/>
          </a:xfrm>
          <a:ln/>
        </p:spPr>
        <p:txBody>
          <a:bodyPr vert="horz" wrap="square" lIns="91440" tIns="45720" rIns="91440" bIns="45720" anchor="ctr"/>
          <a:p>
            <a:pPr eaLnBrk="1" hangingPunct="1"/>
            <a:r>
              <a:rPr lang="en-US" altLang="zh-CN" sz="3500" b="1" dirty="0">
                <a:latin typeface="宋体" panose="02010600030101010101" pitchFamily="2" charset="-122"/>
              </a:rPr>
              <a:t> </a:t>
            </a:r>
            <a:r>
              <a:rPr lang="en-US" altLang="zh-CN" sz="3900" b="1" dirty="0">
                <a:solidFill>
                  <a:schemeClr val="tx1"/>
                </a:solidFill>
                <a:latin typeface="宋体" panose="02010600030101010101" pitchFamily="2" charset="-122"/>
              </a:rPr>
              <a:t>3.4 </a:t>
            </a:r>
            <a:r>
              <a:rPr lang="zh-CN" altLang="en-US" sz="3900" b="1" dirty="0">
                <a:solidFill>
                  <a:schemeClr val="tx1"/>
                </a:solidFill>
                <a:latin typeface="宋体" panose="02010600030101010101" pitchFamily="2" charset="-122"/>
              </a:rPr>
              <a:t>队列的表示和实现</a:t>
            </a:r>
            <a:endParaRPr lang="zh-CN" altLang="en-US" sz="3900" b="1" dirty="0">
              <a:latin typeface="宋体" panose="02010600030101010101" pitchFamily="2" charset="-122"/>
            </a:endParaRPr>
          </a:p>
        </p:txBody>
      </p:sp>
    </p:spTree>
  </p:cSld>
  <p:clrMapOvr>
    <a:masterClrMapping/>
  </p:clrMapOvr>
  <p:transition>
    <p:pull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xfrm>
            <a:off x="685800" y="1981200"/>
            <a:ext cx="7772400" cy="1143000"/>
          </a:xfrm>
          <a:ln/>
        </p:spPr>
        <p:txBody>
          <a:bodyPr vert="horz" wrap="square" lIns="91440" tIns="45720" rIns="91440" bIns="45720" anchor="ctr"/>
          <a:p>
            <a:pPr eaLnBrk="1" hangingPunct="1">
              <a:lnSpc>
                <a:spcPct val="120000"/>
              </a:lnSpc>
            </a:pPr>
            <a:br>
              <a:rPr lang="en-US" altLang="zh-CN" dirty="0">
                <a:solidFill>
                  <a:schemeClr val="tx1"/>
                </a:solidFill>
                <a:ea typeface="楷体_GB2312" pitchFamily="49" charset="-122"/>
              </a:rPr>
            </a:br>
            <a:r>
              <a:rPr lang="en-US" altLang="zh-CN" dirty="0">
                <a:solidFill>
                  <a:srgbClr val="FF0000"/>
                </a:solidFill>
                <a:ea typeface="楷体_GB2312" pitchFamily="49" charset="-122"/>
              </a:rPr>
              <a:t>StackEmpty(S)</a:t>
            </a:r>
            <a:br>
              <a:rPr lang="en-US" altLang="zh-CN" dirty="0">
                <a:solidFill>
                  <a:srgbClr val="FF0000"/>
                </a:solidFill>
                <a:ea typeface="楷体_GB2312" pitchFamily="49" charset="-122"/>
              </a:rPr>
            </a:br>
            <a:r>
              <a:rPr lang="zh-CN" altLang="en-US" dirty="0">
                <a:solidFill>
                  <a:srgbClr val="0000FF"/>
                </a:solidFill>
                <a:ea typeface="楷体_GB2312" pitchFamily="49" charset="-122"/>
              </a:rPr>
              <a:t>初始条件</a:t>
            </a:r>
            <a:r>
              <a:rPr lang="zh-CN" altLang="en-US" dirty="0">
                <a:solidFill>
                  <a:schemeClr val="tx1"/>
                </a:solidFill>
                <a:ea typeface="楷体_GB2312" pitchFamily="49" charset="-122"/>
              </a:rPr>
              <a:t>：栈 </a:t>
            </a:r>
            <a:r>
              <a:rPr lang="en-US" altLang="zh-CN" dirty="0">
                <a:solidFill>
                  <a:schemeClr val="tx1"/>
                </a:solidFill>
                <a:ea typeface="楷体_GB2312" pitchFamily="49" charset="-122"/>
              </a:rPr>
              <a:t>S </a:t>
            </a:r>
            <a:r>
              <a:rPr lang="zh-CN" altLang="en-US" dirty="0">
                <a:solidFill>
                  <a:schemeClr val="tx1"/>
                </a:solidFill>
                <a:ea typeface="楷体_GB2312" pitchFamily="49" charset="-122"/>
              </a:rPr>
              <a:t>已存在。</a:t>
            </a:r>
            <a:br>
              <a:rPr lang="zh-CN" altLang="en-US" dirty="0">
                <a:solidFill>
                  <a:schemeClr val="tx1"/>
                </a:solidFill>
                <a:ea typeface="楷体_GB2312" pitchFamily="49" charset="-122"/>
              </a:rPr>
            </a:br>
            <a:r>
              <a:rPr lang="zh-CN" altLang="en-US" dirty="0">
                <a:solidFill>
                  <a:schemeClr val="tx1"/>
                </a:solidFill>
                <a:ea typeface="楷体_GB2312" pitchFamily="49" charset="-122"/>
              </a:rPr>
              <a:t>    </a:t>
            </a:r>
            <a:r>
              <a:rPr lang="zh-CN" altLang="en-US" dirty="0">
                <a:solidFill>
                  <a:srgbClr val="0000FF"/>
                </a:solidFill>
                <a:ea typeface="楷体_GB2312" pitchFamily="49" charset="-122"/>
              </a:rPr>
              <a:t> 操作结果</a:t>
            </a:r>
            <a:r>
              <a:rPr lang="zh-CN" altLang="en-US" dirty="0">
                <a:solidFill>
                  <a:schemeClr val="tx1"/>
                </a:solidFill>
                <a:ea typeface="楷体_GB2312" pitchFamily="49" charset="-122"/>
              </a:rPr>
              <a:t>：若栈 </a:t>
            </a:r>
            <a:r>
              <a:rPr lang="en-US" altLang="zh-CN" dirty="0">
                <a:solidFill>
                  <a:schemeClr val="tx1"/>
                </a:solidFill>
                <a:ea typeface="楷体_GB2312" pitchFamily="49" charset="-122"/>
              </a:rPr>
              <a:t>S </a:t>
            </a:r>
            <a:r>
              <a:rPr lang="zh-CN" altLang="en-US" dirty="0">
                <a:solidFill>
                  <a:schemeClr val="tx1"/>
                </a:solidFill>
                <a:ea typeface="楷体_GB2312" pitchFamily="49" charset="-122"/>
              </a:rPr>
              <a:t>为空栈，则返回 </a:t>
            </a:r>
            <a:r>
              <a:rPr lang="en-US" altLang="zh-CN" dirty="0">
                <a:solidFill>
                  <a:schemeClr val="tx1"/>
                </a:solidFill>
                <a:ea typeface="楷体_GB2312" pitchFamily="49" charset="-122"/>
              </a:rPr>
              <a:t>TRUE</a:t>
            </a:r>
            <a:r>
              <a:rPr lang="zh-CN" altLang="en-US" dirty="0">
                <a:solidFill>
                  <a:schemeClr val="tx1"/>
                </a:solidFill>
                <a:ea typeface="楷体_GB2312" pitchFamily="49" charset="-122"/>
              </a:rPr>
              <a:t>，否则 </a:t>
            </a:r>
            <a:r>
              <a:rPr lang="en-US" altLang="zh-CN" dirty="0">
                <a:solidFill>
                  <a:schemeClr val="tx1"/>
                </a:solidFill>
                <a:ea typeface="楷体_GB2312" pitchFamily="49" charset="-122"/>
              </a:rPr>
              <a:t>FALE</a:t>
            </a:r>
            <a:r>
              <a:rPr lang="zh-CN" altLang="en-US" dirty="0">
                <a:solidFill>
                  <a:schemeClr val="tx1"/>
                </a:solidFill>
                <a:ea typeface="楷体_GB2312" pitchFamily="49" charset="-122"/>
              </a:rPr>
              <a:t>。</a:t>
            </a:r>
            <a:endParaRPr lang="zh-CN" altLang="en-US" dirty="0">
              <a:solidFill>
                <a:schemeClr val="tx1"/>
              </a:solidFill>
              <a:ea typeface="楷体_GB2312" pitchFamily="49" charset="-122"/>
            </a:endParaRPr>
          </a:p>
        </p:txBody>
      </p:sp>
      <p:sp>
        <p:nvSpPr>
          <p:cNvPr id="10243" name="AutoShape 4">
            <a:hlinkClick r:id="rId1" action="ppaction://hlinkshowjump?jump=lastslideviewed"/>
          </p:cNvPr>
          <p:cNvSpPr/>
          <p:nvPr/>
        </p:nvSpPr>
        <p:spPr>
          <a:xfrm>
            <a:off x="2057400" y="1524000"/>
            <a:ext cx="179388" cy="179388"/>
          </a:xfrm>
          <a:prstGeom prst="actionButtonBlank">
            <a:avLst/>
          </a:prstGeom>
          <a:solidFill>
            <a:srgbClr val="800000"/>
          </a:solidFill>
          <a:ln w="9525" cap="flat" cmpd="sng">
            <a:solidFill>
              <a:srgbClr val="8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pull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2"/>
          <p:cNvSpPr>
            <a:spLocks noGrp="1"/>
          </p:cNvSpPr>
          <p:nvPr>
            <p:ph idx="1"/>
          </p:nvPr>
        </p:nvSpPr>
        <p:spPr>
          <a:xfrm>
            <a:off x="533400" y="2362200"/>
            <a:ext cx="8382000" cy="3581400"/>
          </a:xfrm>
          <a:solidFill>
            <a:srgbClr val="CCFFCC">
              <a:alpha val="100000"/>
            </a:srgbClr>
          </a:solidFill>
          <a:ln/>
        </p:spPr>
        <p:txBody>
          <a:bodyPr vert="horz" wrap="square" lIns="91440" tIns="45720" rIns="91440" bIns="45720" anchor="t"/>
          <a:p>
            <a:pPr eaLnBrk="1" hangingPunct="1">
              <a:buNone/>
            </a:pPr>
            <a:r>
              <a:rPr lang="zh-CN" altLang="en-US" sz="3000" b="1" i="1" dirty="0">
                <a:solidFill>
                  <a:srgbClr val="FF0000"/>
                </a:solidFill>
                <a:latin typeface="宋体" panose="02010600030101010101" pitchFamily="2" charset="-122"/>
              </a:rPr>
              <a:t>方法三</a:t>
            </a:r>
            <a:r>
              <a:rPr lang="zh-CN" altLang="en-US" sz="3000" dirty="0">
                <a:solidFill>
                  <a:srgbClr val="FF0000"/>
                </a:solidFill>
                <a:latin typeface="宋体" panose="02010600030101010101" pitchFamily="2" charset="-122"/>
              </a:rPr>
              <a:t>：</a:t>
            </a:r>
            <a:r>
              <a:rPr lang="zh-CN" altLang="en-US" sz="3000" b="1" dirty="0">
                <a:latin typeface="宋体" panose="02010600030101010101" pitchFamily="2" charset="-122"/>
              </a:rPr>
              <a:t>牺牲一个元素空间，来区别队空或队满。</a:t>
            </a:r>
            <a:endParaRPr lang="zh-CN" altLang="en-US" sz="3000" b="1" dirty="0">
              <a:latin typeface="宋体" panose="02010600030101010101" pitchFamily="2" charset="-122"/>
            </a:endParaRPr>
          </a:p>
          <a:p>
            <a:pPr eaLnBrk="1" hangingPunct="1"/>
            <a:r>
              <a:rPr lang="zh-CN" altLang="en-US" sz="3000" b="1" dirty="0">
                <a:latin typeface="宋体" panose="02010600030101010101" pitchFamily="2" charset="-122"/>
              </a:rPr>
              <a:t>先判</a:t>
            </a:r>
            <a:r>
              <a:rPr lang="en-US" altLang="zh-CN" sz="3000" b="1" dirty="0">
                <a:latin typeface="宋体" panose="02010600030101010101" pitchFamily="2" charset="-122"/>
              </a:rPr>
              <a:t>Q.rear+1</a:t>
            </a:r>
            <a:r>
              <a:rPr lang="zh-CN" altLang="en-US" sz="3000" b="1" dirty="0">
                <a:latin typeface="宋体" panose="02010600030101010101" pitchFamily="2" charset="-122"/>
              </a:rPr>
              <a:t>是否等于</a:t>
            </a:r>
            <a:r>
              <a:rPr lang="en-US" altLang="zh-CN" sz="3000" b="1" dirty="0">
                <a:latin typeface="宋体" panose="02010600030101010101" pitchFamily="2" charset="-122"/>
              </a:rPr>
              <a:t>Q.front</a:t>
            </a:r>
            <a:r>
              <a:rPr lang="zh-CN" altLang="en-US" sz="3000" b="1" dirty="0">
                <a:latin typeface="宋体" panose="02010600030101010101" pitchFamily="2" charset="-122"/>
              </a:rPr>
              <a:t>（环状</a:t>
            </a:r>
            <a:r>
              <a:rPr lang="zh-CN" altLang="en-US" sz="3000" b="1" dirty="0">
                <a:solidFill>
                  <a:srgbClr val="FF0000"/>
                </a:solidFill>
                <a:latin typeface="宋体" panose="02010600030101010101" pitchFamily="2" charset="-122"/>
              </a:rPr>
              <a:t>？</a:t>
            </a:r>
            <a:r>
              <a:rPr lang="zh-CN" altLang="en-US" sz="3000" b="1" dirty="0">
                <a:latin typeface="宋体" panose="02010600030101010101" pitchFamily="2" charset="-122"/>
              </a:rPr>
              <a:t>），</a:t>
            </a:r>
            <a:endParaRPr lang="zh-CN" altLang="en-US" sz="3000" b="1" dirty="0">
              <a:latin typeface="宋体" panose="02010600030101010101" pitchFamily="2" charset="-122"/>
            </a:endParaRPr>
          </a:p>
          <a:p>
            <a:pPr eaLnBrk="1" hangingPunct="1">
              <a:buNone/>
            </a:pPr>
            <a:r>
              <a:rPr lang="zh-CN" altLang="en-US" sz="3000" b="1" dirty="0">
                <a:latin typeface="宋体" panose="02010600030101010101" pitchFamily="2" charset="-122"/>
              </a:rPr>
              <a:t>  若是则为队满。</a:t>
            </a:r>
            <a:endParaRPr lang="zh-CN" altLang="en-US" sz="3000" b="1" dirty="0">
              <a:latin typeface="宋体" panose="02010600030101010101" pitchFamily="2" charset="-122"/>
            </a:endParaRPr>
          </a:p>
          <a:p>
            <a:pPr eaLnBrk="1" hangingPunct="1"/>
            <a:r>
              <a:rPr lang="zh-CN" altLang="en-US" sz="3000" b="1" dirty="0">
                <a:latin typeface="宋体" panose="02010600030101010101" pitchFamily="2" charset="-122"/>
              </a:rPr>
              <a:t>而当</a:t>
            </a:r>
            <a:r>
              <a:rPr lang="en-US" altLang="zh-CN" sz="3000" b="1" dirty="0">
                <a:latin typeface="宋体" panose="02010600030101010101" pitchFamily="2" charset="-122"/>
              </a:rPr>
              <a:t>Q.front=Q.rear</a:t>
            </a:r>
            <a:r>
              <a:rPr lang="zh-CN" altLang="en-US" sz="3000" b="1" dirty="0">
                <a:latin typeface="宋体" panose="02010600030101010101" pitchFamily="2" charset="-122"/>
              </a:rPr>
              <a:t>时，为队空。</a:t>
            </a:r>
            <a:endParaRPr lang="zh-CN" altLang="en-US" sz="3000" b="1" dirty="0">
              <a:latin typeface="宋体" panose="02010600030101010101" pitchFamily="2" charset="-122"/>
            </a:endParaRPr>
          </a:p>
          <a:p>
            <a:pPr algn="just" eaLnBrk="1" hangingPunct="1">
              <a:buNone/>
            </a:pPr>
            <a:r>
              <a:rPr lang="zh-CN" altLang="en-US" sz="3000" b="1" dirty="0">
                <a:latin typeface="宋体" panose="02010600030101010101" pitchFamily="2" charset="-122"/>
              </a:rPr>
              <a:t>  </a:t>
            </a:r>
            <a:r>
              <a:rPr lang="zh-CN" altLang="en-US" sz="3000" b="1" dirty="0">
                <a:solidFill>
                  <a:srgbClr val="FF0000"/>
                </a:solidFill>
                <a:latin typeface="宋体" panose="02010600030101010101" pitchFamily="2" charset="-122"/>
              </a:rPr>
              <a:t>前例：当</a:t>
            </a:r>
            <a:r>
              <a:rPr lang="en-US" altLang="zh-CN" sz="3000" b="1" dirty="0">
                <a:solidFill>
                  <a:srgbClr val="FF0000"/>
                </a:solidFill>
                <a:latin typeface="宋体" panose="02010600030101010101" pitchFamily="2" charset="-122"/>
              </a:rPr>
              <a:t>E</a:t>
            </a:r>
            <a:r>
              <a:rPr lang="zh-CN" altLang="en-US" sz="3000" b="1" dirty="0">
                <a:solidFill>
                  <a:srgbClr val="FF0000"/>
                </a:solidFill>
                <a:latin typeface="宋体" panose="02010600030101010101" pitchFamily="2" charset="-122"/>
              </a:rPr>
              <a:t>入队后，就认为队已满，</a:t>
            </a:r>
            <a:endParaRPr lang="zh-CN" altLang="en-US" sz="3000" b="1" dirty="0">
              <a:solidFill>
                <a:srgbClr val="FF0000"/>
              </a:solidFill>
              <a:latin typeface="宋体" panose="02010600030101010101" pitchFamily="2" charset="-122"/>
            </a:endParaRPr>
          </a:p>
          <a:p>
            <a:pPr algn="just" eaLnBrk="1" hangingPunct="1">
              <a:buNone/>
            </a:pPr>
            <a:r>
              <a:rPr lang="zh-CN" altLang="en-US" sz="3000" b="1" dirty="0">
                <a:solidFill>
                  <a:srgbClr val="FF0000"/>
                </a:solidFill>
                <a:latin typeface="宋体" panose="02010600030101010101" pitchFamily="2" charset="-122"/>
              </a:rPr>
              <a:t>        而当</a:t>
            </a:r>
            <a:r>
              <a:rPr lang="en-US" altLang="zh-CN" sz="3000" b="1" dirty="0">
                <a:solidFill>
                  <a:srgbClr val="FF0000"/>
                </a:solidFill>
                <a:latin typeface="宋体" panose="02010600030101010101" pitchFamily="2" charset="-122"/>
              </a:rPr>
              <a:t>F</a:t>
            </a:r>
            <a:r>
              <a:rPr lang="zh-CN" altLang="en-US" sz="3000" b="1" dirty="0">
                <a:solidFill>
                  <a:srgbClr val="FF0000"/>
                </a:solidFill>
                <a:latin typeface="宋体" panose="02010600030101010101" pitchFamily="2" charset="-122"/>
              </a:rPr>
              <a:t>再要入队时，就拒绝入队。</a:t>
            </a:r>
            <a:endParaRPr lang="zh-CN" altLang="en-US" sz="2600" dirty="0">
              <a:latin typeface="宋体" panose="02010600030101010101" pitchFamily="2" charset="-122"/>
            </a:endParaRPr>
          </a:p>
        </p:txBody>
      </p:sp>
      <p:sp>
        <p:nvSpPr>
          <p:cNvPr id="93187" name="Rectangle 3"/>
          <p:cNvSpPr>
            <a:spLocks noGrp="1"/>
          </p:cNvSpPr>
          <p:nvPr>
            <p:ph type="title"/>
          </p:nvPr>
        </p:nvSpPr>
        <p:spPr>
          <a:xfrm>
            <a:off x="1066800" y="838200"/>
            <a:ext cx="6629400" cy="685800"/>
          </a:xfrm>
          <a:ln/>
        </p:spPr>
        <p:txBody>
          <a:bodyPr vert="horz" wrap="square" lIns="91440" tIns="45720" rIns="91440" bIns="45720" anchor="ctr"/>
          <a:p>
            <a:pPr eaLnBrk="1" hangingPunct="1"/>
            <a:r>
              <a:rPr lang="en-US" altLang="zh-CN" sz="3500" b="1" dirty="0">
                <a:latin typeface="宋体" panose="02010600030101010101" pitchFamily="2" charset="-122"/>
              </a:rPr>
              <a:t> </a:t>
            </a:r>
            <a:r>
              <a:rPr lang="en-US" altLang="zh-CN" sz="3900" b="1" dirty="0">
                <a:solidFill>
                  <a:schemeClr val="tx1"/>
                </a:solidFill>
                <a:latin typeface="宋体" panose="02010600030101010101" pitchFamily="2" charset="-122"/>
              </a:rPr>
              <a:t>3.4 </a:t>
            </a:r>
            <a:r>
              <a:rPr lang="zh-CN" altLang="en-US" sz="3900" b="1" dirty="0">
                <a:solidFill>
                  <a:schemeClr val="tx1"/>
                </a:solidFill>
                <a:latin typeface="宋体" panose="02010600030101010101" pitchFamily="2" charset="-122"/>
              </a:rPr>
              <a:t>队列的表示和实现</a:t>
            </a:r>
            <a:endParaRPr lang="zh-CN" altLang="en-US" sz="3900" b="1" dirty="0">
              <a:latin typeface="宋体" panose="02010600030101010101" pitchFamily="2" charset="-122"/>
            </a:endParaRPr>
          </a:p>
        </p:txBody>
      </p:sp>
    </p:spTree>
  </p:cSld>
  <p:clrMapOvr>
    <a:masterClrMapping/>
  </p:clrMapOvr>
  <p:transition>
    <p:pull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3"/>
          <p:cNvSpPr>
            <a:spLocks noGrp="1"/>
          </p:cNvSpPr>
          <p:nvPr>
            <p:ph idx="1"/>
          </p:nvPr>
        </p:nvSpPr>
        <p:spPr>
          <a:xfrm>
            <a:off x="539750" y="836613"/>
            <a:ext cx="8064500" cy="5327650"/>
          </a:xfrm>
          <a:ln/>
        </p:spPr>
        <p:txBody>
          <a:bodyPr vert="horz" wrap="square" lIns="91440" tIns="45720" rIns="91440" bIns="45720" anchor="t"/>
          <a:p>
            <a:pPr eaLnBrk="1" hangingPunct="1">
              <a:buNone/>
            </a:pPr>
            <a:r>
              <a:rPr lang="zh-CN" altLang="en-US" sz="3600" b="1" dirty="0">
                <a:solidFill>
                  <a:srgbClr val="800000"/>
                </a:solidFill>
              </a:rPr>
              <a:t>循环队列存储结构定义</a:t>
            </a:r>
            <a:endParaRPr lang="zh-CN" altLang="en-US" sz="3600" b="1" dirty="0">
              <a:solidFill>
                <a:srgbClr val="800000"/>
              </a:solidFill>
            </a:endParaRPr>
          </a:p>
          <a:p>
            <a:pPr lvl="1" eaLnBrk="1" hangingPunct="1">
              <a:buNone/>
            </a:pPr>
            <a:r>
              <a:rPr lang="en-US" altLang="zh-CN" sz="3600" b="1" dirty="0">
                <a:solidFill>
                  <a:srgbClr val="800000"/>
                </a:solidFill>
              </a:rPr>
              <a:t>#define MAXQSIZE 100</a:t>
            </a:r>
            <a:endParaRPr lang="en-US" altLang="zh-CN" sz="3600" b="1" dirty="0">
              <a:solidFill>
                <a:srgbClr val="800000"/>
              </a:solidFill>
            </a:endParaRPr>
          </a:p>
          <a:p>
            <a:pPr lvl="1" eaLnBrk="1" hangingPunct="1">
              <a:buNone/>
            </a:pPr>
            <a:r>
              <a:rPr lang="en-US" altLang="zh-CN" sz="3600" b="1" dirty="0">
                <a:solidFill>
                  <a:srgbClr val="800000"/>
                </a:solidFill>
              </a:rPr>
              <a:t>Typedef struct{</a:t>
            </a:r>
            <a:endParaRPr lang="en-US" altLang="zh-CN" sz="3600" b="1" dirty="0">
              <a:solidFill>
                <a:srgbClr val="800000"/>
              </a:solidFill>
            </a:endParaRPr>
          </a:p>
          <a:p>
            <a:pPr lvl="1" eaLnBrk="1" hangingPunct="1">
              <a:buNone/>
            </a:pPr>
            <a:r>
              <a:rPr lang="en-US" altLang="zh-CN" sz="3600" b="1" dirty="0">
                <a:solidFill>
                  <a:srgbClr val="800000"/>
                </a:solidFill>
              </a:rPr>
              <a:t>  QElemType *base;//</a:t>
            </a:r>
            <a:r>
              <a:rPr lang="zh-CN" altLang="en-US" sz="3600" b="1" dirty="0">
                <a:solidFill>
                  <a:srgbClr val="800000"/>
                </a:solidFill>
              </a:rPr>
              <a:t>初始化的动态分       </a:t>
            </a:r>
            <a:r>
              <a:rPr lang="en-US" altLang="zh-CN" sz="3600" b="1" dirty="0">
                <a:solidFill>
                  <a:srgbClr val="800000"/>
                </a:solidFill>
              </a:rPr>
              <a:t>//</a:t>
            </a:r>
            <a:r>
              <a:rPr lang="zh-CN" altLang="en-US" sz="3600" b="1" dirty="0">
                <a:solidFill>
                  <a:srgbClr val="800000"/>
                </a:solidFill>
              </a:rPr>
              <a:t>配存储空间</a:t>
            </a:r>
            <a:endParaRPr lang="zh-CN" altLang="en-US" sz="3600" b="1" dirty="0">
              <a:solidFill>
                <a:srgbClr val="800000"/>
              </a:solidFill>
            </a:endParaRPr>
          </a:p>
          <a:p>
            <a:pPr lvl="1" eaLnBrk="1" hangingPunct="1">
              <a:buNone/>
            </a:pPr>
            <a:r>
              <a:rPr lang="zh-CN" altLang="en-US" sz="3600" b="1" dirty="0">
                <a:solidFill>
                  <a:srgbClr val="800000"/>
                </a:solidFill>
              </a:rPr>
              <a:t>  </a:t>
            </a:r>
            <a:r>
              <a:rPr lang="en-US" altLang="zh-CN" sz="3600" b="1" dirty="0">
                <a:solidFill>
                  <a:srgbClr val="800000"/>
                </a:solidFill>
              </a:rPr>
              <a:t>int front;</a:t>
            </a:r>
            <a:endParaRPr lang="en-US" altLang="zh-CN" sz="3600" b="1" dirty="0">
              <a:solidFill>
                <a:srgbClr val="800000"/>
              </a:solidFill>
            </a:endParaRPr>
          </a:p>
          <a:p>
            <a:pPr lvl="1" eaLnBrk="1" hangingPunct="1">
              <a:buNone/>
            </a:pPr>
            <a:r>
              <a:rPr lang="en-US" altLang="zh-CN" sz="3600" b="1" dirty="0">
                <a:solidFill>
                  <a:srgbClr val="800000"/>
                </a:solidFill>
              </a:rPr>
              <a:t>  int rear;</a:t>
            </a:r>
            <a:endParaRPr lang="en-US" altLang="zh-CN" sz="3600" b="1" dirty="0">
              <a:solidFill>
                <a:srgbClr val="800000"/>
              </a:solidFill>
            </a:endParaRPr>
          </a:p>
          <a:p>
            <a:pPr lvl="1" eaLnBrk="1" hangingPunct="1">
              <a:buNone/>
            </a:pPr>
            <a:r>
              <a:rPr lang="en-US" altLang="zh-CN" sz="3600" b="1" dirty="0">
                <a:solidFill>
                  <a:srgbClr val="800000"/>
                </a:solidFill>
              </a:rPr>
              <a:t>}SqQueue</a:t>
            </a:r>
            <a:endParaRPr lang="en-US" altLang="zh-CN" sz="3600" b="1" dirty="0">
              <a:solidFill>
                <a:srgbClr val="800000"/>
              </a:solidFill>
            </a:endParaRPr>
          </a:p>
        </p:txBody>
      </p:sp>
    </p:spTree>
  </p:cSld>
  <p:clrMapOvr>
    <a:masterClrMapping/>
  </p:clrMapOvr>
  <p:transition>
    <p:pull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Text Box 2"/>
          <p:cNvSpPr txBox="1"/>
          <p:nvPr/>
        </p:nvSpPr>
        <p:spPr>
          <a:xfrm>
            <a:off x="381000" y="381000"/>
            <a:ext cx="8382000" cy="60213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20000"/>
              </a:lnSpc>
              <a:spcBef>
                <a:spcPct val="0"/>
              </a:spcBef>
              <a:buNone/>
            </a:pPr>
            <a:r>
              <a:rPr lang="en-US" altLang="zh-CN" sz="2400" dirty="0"/>
              <a:t> </a:t>
            </a:r>
            <a:r>
              <a:rPr lang="en-US" altLang="zh-CN" sz="3600" b="1" dirty="0">
                <a:solidFill>
                  <a:srgbClr val="800000"/>
                </a:solidFill>
              </a:rPr>
              <a:t>Status</a:t>
            </a:r>
            <a:r>
              <a:rPr lang="en-US" altLang="zh-CN" sz="3600" dirty="0">
                <a:solidFill>
                  <a:srgbClr val="800000"/>
                </a:solidFill>
              </a:rPr>
              <a:t> InitQueue (SqQueue </a:t>
            </a:r>
            <a:r>
              <a:rPr lang="en-US" altLang="zh-CN" sz="3600" b="1" dirty="0">
                <a:solidFill>
                  <a:srgbClr val="800000"/>
                </a:solidFill>
              </a:rPr>
              <a:t>&amp;</a:t>
            </a:r>
            <a:r>
              <a:rPr lang="en-US" altLang="zh-CN" sz="3600" dirty="0">
                <a:solidFill>
                  <a:srgbClr val="800000"/>
                </a:solidFill>
              </a:rPr>
              <a:t>Q) </a:t>
            </a:r>
            <a:r>
              <a:rPr lang="en-US" altLang="zh-CN" sz="3600" b="1" dirty="0">
                <a:solidFill>
                  <a:srgbClr val="800000"/>
                </a:solidFill>
              </a:rPr>
              <a:t>{</a:t>
            </a:r>
            <a:endParaRPr lang="en-US" altLang="zh-CN" sz="3600" dirty="0">
              <a:solidFill>
                <a:srgbClr val="800000"/>
              </a:solidFill>
            </a:endParaRPr>
          </a:p>
          <a:p>
            <a:pPr marL="0" lvl="0" indent="0">
              <a:lnSpc>
                <a:spcPct val="120000"/>
              </a:lnSpc>
              <a:spcBef>
                <a:spcPct val="0"/>
              </a:spcBef>
              <a:buNone/>
            </a:pPr>
            <a:r>
              <a:rPr lang="en-US" altLang="zh-CN" sz="3600" dirty="0">
                <a:solidFill>
                  <a:srgbClr val="800000"/>
                </a:solidFill>
              </a:rPr>
              <a:t>   // </a:t>
            </a:r>
            <a:r>
              <a:rPr lang="zh-CN" altLang="en-US" sz="3600" dirty="0">
                <a:solidFill>
                  <a:srgbClr val="800000"/>
                </a:solidFill>
                <a:ea typeface="楷体_GB2312" pitchFamily="49" charset="-122"/>
              </a:rPr>
              <a:t>构造一个空队列</a:t>
            </a:r>
            <a:r>
              <a:rPr lang="en-US" altLang="zh-CN" sz="3600" dirty="0">
                <a:solidFill>
                  <a:srgbClr val="800000"/>
                </a:solidFill>
              </a:rPr>
              <a:t>Q</a:t>
            </a:r>
            <a:endParaRPr lang="en-US" altLang="zh-CN" sz="3600" dirty="0">
              <a:solidFill>
                <a:srgbClr val="800000"/>
              </a:solidFill>
            </a:endParaRPr>
          </a:p>
          <a:p>
            <a:pPr marL="0" lvl="0" indent="0">
              <a:lnSpc>
                <a:spcPct val="120000"/>
              </a:lnSpc>
              <a:spcBef>
                <a:spcPct val="0"/>
              </a:spcBef>
              <a:buNone/>
            </a:pPr>
            <a:r>
              <a:rPr lang="en-US" altLang="zh-CN" sz="3600" dirty="0">
                <a:solidFill>
                  <a:srgbClr val="800000"/>
                </a:solidFill>
              </a:rPr>
              <a:t>   Q.base = (ElemType </a:t>
            </a:r>
            <a:r>
              <a:rPr lang="en-US" altLang="zh-CN" sz="3600" b="1" dirty="0">
                <a:solidFill>
                  <a:srgbClr val="800000"/>
                </a:solidFill>
              </a:rPr>
              <a:t>*</a:t>
            </a:r>
            <a:r>
              <a:rPr lang="en-US" altLang="zh-CN" sz="3600" dirty="0">
                <a:solidFill>
                  <a:srgbClr val="800000"/>
                </a:solidFill>
              </a:rPr>
              <a:t>) </a:t>
            </a:r>
            <a:r>
              <a:rPr lang="en-US" altLang="zh-CN" sz="3600" b="1" dirty="0">
                <a:solidFill>
                  <a:srgbClr val="800000"/>
                </a:solidFill>
              </a:rPr>
              <a:t>malloc </a:t>
            </a:r>
            <a:endParaRPr lang="en-US" altLang="zh-CN" sz="3600" b="1" dirty="0">
              <a:solidFill>
                <a:srgbClr val="800000"/>
              </a:solidFill>
            </a:endParaRPr>
          </a:p>
          <a:p>
            <a:pPr marL="0" lvl="0" indent="0">
              <a:lnSpc>
                <a:spcPct val="120000"/>
              </a:lnSpc>
              <a:spcBef>
                <a:spcPct val="0"/>
              </a:spcBef>
              <a:buNone/>
            </a:pPr>
            <a:r>
              <a:rPr lang="en-US" altLang="zh-CN" sz="3600" b="1" dirty="0">
                <a:solidFill>
                  <a:srgbClr val="800000"/>
                </a:solidFill>
              </a:rPr>
              <a:t>            </a:t>
            </a:r>
            <a:r>
              <a:rPr lang="en-US" altLang="zh-CN" sz="3600" dirty="0">
                <a:solidFill>
                  <a:srgbClr val="800000"/>
                </a:solidFill>
              </a:rPr>
              <a:t>(MAXQSIZE *</a:t>
            </a:r>
            <a:r>
              <a:rPr lang="en-US" altLang="zh-CN" sz="3600" b="1" dirty="0">
                <a:solidFill>
                  <a:srgbClr val="800000"/>
                </a:solidFill>
              </a:rPr>
              <a:t>sizeof </a:t>
            </a:r>
            <a:r>
              <a:rPr lang="en-US" altLang="zh-CN" sz="3600" dirty="0">
                <a:solidFill>
                  <a:srgbClr val="800000"/>
                </a:solidFill>
              </a:rPr>
              <a:t>(ElemType));</a:t>
            </a:r>
            <a:endParaRPr lang="en-US" altLang="zh-CN" sz="3600" dirty="0">
              <a:solidFill>
                <a:srgbClr val="800000"/>
              </a:solidFill>
            </a:endParaRPr>
          </a:p>
          <a:p>
            <a:pPr marL="0" lvl="0" indent="0">
              <a:lnSpc>
                <a:spcPct val="120000"/>
              </a:lnSpc>
              <a:spcBef>
                <a:spcPct val="0"/>
              </a:spcBef>
              <a:buNone/>
            </a:pPr>
            <a:r>
              <a:rPr lang="en-US" altLang="zh-CN" sz="3600" dirty="0">
                <a:solidFill>
                  <a:srgbClr val="800000"/>
                </a:solidFill>
              </a:rPr>
              <a:t>    </a:t>
            </a:r>
            <a:r>
              <a:rPr lang="en-US" altLang="zh-CN" sz="3600" b="1" dirty="0">
                <a:solidFill>
                  <a:srgbClr val="800000"/>
                </a:solidFill>
              </a:rPr>
              <a:t>if</a:t>
            </a:r>
            <a:r>
              <a:rPr lang="en-US" altLang="zh-CN" sz="3600" dirty="0">
                <a:solidFill>
                  <a:srgbClr val="800000"/>
                </a:solidFill>
              </a:rPr>
              <a:t> (</a:t>
            </a:r>
            <a:r>
              <a:rPr lang="en-US" altLang="zh-CN" sz="3600" b="1" dirty="0">
                <a:solidFill>
                  <a:srgbClr val="800000"/>
                </a:solidFill>
              </a:rPr>
              <a:t>!</a:t>
            </a:r>
            <a:r>
              <a:rPr lang="en-US" altLang="zh-CN" sz="3600" dirty="0">
                <a:solidFill>
                  <a:srgbClr val="800000"/>
                </a:solidFill>
              </a:rPr>
              <a:t>Q.base) </a:t>
            </a:r>
            <a:r>
              <a:rPr lang="en-US" altLang="zh-CN" sz="3600" b="1" dirty="0">
                <a:solidFill>
                  <a:srgbClr val="800000"/>
                </a:solidFill>
              </a:rPr>
              <a:t>exit</a:t>
            </a:r>
            <a:r>
              <a:rPr lang="en-US" altLang="zh-CN" sz="3600" dirty="0">
                <a:solidFill>
                  <a:srgbClr val="800000"/>
                </a:solidFill>
              </a:rPr>
              <a:t> (OVERFLOW);  </a:t>
            </a:r>
            <a:endParaRPr lang="en-US" altLang="zh-CN" sz="3600" dirty="0">
              <a:solidFill>
                <a:srgbClr val="800000"/>
              </a:solidFill>
            </a:endParaRPr>
          </a:p>
          <a:p>
            <a:pPr marL="0" lvl="0" indent="0">
              <a:lnSpc>
                <a:spcPct val="120000"/>
              </a:lnSpc>
              <a:spcBef>
                <a:spcPct val="0"/>
              </a:spcBef>
              <a:buNone/>
            </a:pPr>
            <a:r>
              <a:rPr lang="en-US" altLang="zh-CN" sz="3600" dirty="0">
                <a:solidFill>
                  <a:srgbClr val="800000"/>
                </a:solidFill>
              </a:rPr>
              <a:t>                                           // </a:t>
            </a:r>
            <a:r>
              <a:rPr lang="zh-CN" altLang="en-US" sz="3600" dirty="0">
                <a:solidFill>
                  <a:srgbClr val="800000"/>
                </a:solidFill>
                <a:ea typeface="楷体_GB2312" pitchFamily="49" charset="-122"/>
              </a:rPr>
              <a:t>存储分配失败</a:t>
            </a:r>
            <a:endParaRPr lang="zh-CN" altLang="en-US" sz="3600" dirty="0">
              <a:solidFill>
                <a:srgbClr val="800000"/>
              </a:solidFill>
            </a:endParaRPr>
          </a:p>
          <a:p>
            <a:pPr marL="0" lvl="0" indent="0">
              <a:lnSpc>
                <a:spcPct val="120000"/>
              </a:lnSpc>
              <a:spcBef>
                <a:spcPct val="0"/>
              </a:spcBef>
              <a:buNone/>
            </a:pPr>
            <a:r>
              <a:rPr lang="zh-CN" altLang="en-US" sz="3600" dirty="0">
                <a:solidFill>
                  <a:srgbClr val="800000"/>
                </a:solidFill>
              </a:rPr>
              <a:t>    </a:t>
            </a:r>
            <a:r>
              <a:rPr lang="en-US" altLang="zh-CN" sz="3600" dirty="0">
                <a:solidFill>
                  <a:srgbClr val="800000"/>
                </a:solidFill>
              </a:rPr>
              <a:t>Q.front = Q.rear = 0;</a:t>
            </a:r>
            <a:endParaRPr lang="en-US" altLang="zh-CN" sz="3600" dirty="0">
              <a:solidFill>
                <a:srgbClr val="800000"/>
              </a:solidFill>
            </a:endParaRPr>
          </a:p>
          <a:p>
            <a:pPr marL="0" lvl="0" indent="0">
              <a:lnSpc>
                <a:spcPct val="120000"/>
              </a:lnSpc>
              <a:spcBef>
                <a:spcPct val="0"/>
              </a:spcBef>
              <a:buNone/>
            </a:pPr>
            <a:r>
              <a:rPr lang="en-US" altLang="zh-CN" sz="3600" dirty="0">
                <a:solidFill>
                  <a:srgbClr val="800000"/>
                </a:solidFill>
              </a:rPr>
              <a:t>     </a:t>
            </a:r>
            <a:r>
              <a:rPr lang="en-US" altLang="zh-CN" sz="3600" b="1" dirty="0">
                <a:solidFill>
                  <a:srgbClr val="800000"/>
                </a:solidFill>
              </a:rPr>
              <a:t>return</a:t>
            </a:r>
            <a:r>
              <a:rPr lang="en-US" altLang="zh-CN" sz="3600" dirty="0">
                <a:solidFill>
                  <a:srgbClr val="800000"/>
                </a:solidFill>
              </a:rPr>
              <a:t> OK;</a:t>
            </a:r>
            <a:endParaRPr lang="en-US" altLang="zh-CN" sz="3600" dirty="0">
              <a:solidFill>
                <a:srgbClr val="800000"/>
              </a:solidFill>
            </a:endParaRPr>
          </a:p>
          <a:p>
            <a:pPr marL="0" lvl="0" indent="0">
              <a:lnSpc>
                <a:spcPct val="120000"/>
              </a:lnSpc>
              <a:spcBef>
                <a:spcPct val="0"/>
              </a:spcBef>
              <a:buNone/>
            </a:pPr>
            <a:r>
              <a:rPr lang="en-US" altLang="zh-CN" sz="3600" dirty="0">
                <a:solidFill>
                  <a:srgbClr val="800000"/>
                </a:solidFill>
              </a:rPr>
              <a:t> </a:t>
            </a:r>
            <a:r>
              <a:rPr lang="en-US" altLang="zh-CN" sz="3600" b="1" dirty="0">
                <a:solidFill>
                  <a:srgbClr val="800000"/>
                </a:solidFill>
              </a:rPr>
              <a:t>}</a:t>
            </a:r>
            <a:endParaRPr lang="en-US" altLang="zh-CN" sz="3600" dirty="0">
              <a:solidFill>
                <a:srgbClr val="800000"/>
              </a:solidFill>
            </a:endParaRPr>
          </a:p>
        </p:txBody>
      </p:sp>
    </p:spTree>
  </p:cSld>
  <p:clrMapOvr>
    <a:masterClrMapping/>
  </p:clrMapOvr>
  <p:transition>
    <p:pull dir="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Text Box 2"/>
          <p:cNvSpPr txBox="1"/>
          <p:nvPr/>
        </p:nvSpPr>
        <p:spPr>
          <a:xfrm>
            <a:off x="381000" y="381000"/>
            <a:ext cx="8382000" cy="2727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20000"/>
              </a:lnSpc>
              <a:spcBef>
                <a:spcPct val="0"/>
              </a:spcBef>
              <a:buNone/>
            </a:pPr>
            <a:r>
              <a:rPr lang="en-US" altLang="zh-CN" sz="2400" dirty="0"/>
              <a:t> </a:t>
            </a:r>
            <a:r>
              <a:rPr lang="en-US" altLang="zh-CN" sz="3600" b="1" dirty="0">
                <a:solidFill>
                  <a:srgbClr val="800000"/>
                </a:solidFill>
              </a:rPr>
              <a:t>int</a:t>
            </a:r>
            <a:r>
              <a:rPr lang="en-US" altLang="zh-CN" sz="3600" dirty="0">
                <a:solidFill>
                  <a:srgbClr val="800000"/>
                </a:solidFill>
              </a:rPr>
              <a:t> QueueLength (SqQueue Q) </a:t>
            </a:r>
            <a:r>
              <a:rPr lang="en-US" altLang="zh-CN" sz="3600" b="1" dirty="0">
                <a:solidFill>
                  <a:srgbClr val="800000"/>
                </a:solidFill>
              </a:rPr>
              <a:t>{</a:t>
            </a:r>
            <a:endParaRPr lang="en-US" altLang="zh-CN" sz="3600" dirty="0">
              <a:solidFill>
                <a:srgbClr val="800000"/>
              </a:solidFill>
            </a:endParaRPr>
          </a:p>
          <a:p>
            <a:pPr marL="0" lvl="0" indent="0">
              <a:lnSpc>
                <a:spcPct val="120000"/>
              </a:lnSpc>
              <a:spcBef>
                <a:spcPct val="0"/>
              </a:spcBef>
              <a:buNone/>
            </a:pPr>
            <a:r>
              <a:rPr lang="en-US" altLang="zh-CN" sz="3600" dirty="0">
                <a:solidFill>
                  <a:srgbClr val="800000"/>
                </a:solidFill>
              </a:rPr>
              <a:t>   // </a:t>
            </a:r>
            <a:r>
              <a:rPr lang="zh-CN" altLang="en-US" sz="3600" dirty="0">
                <a:solidFill>
                  <a:srgbClr val="800000"/>
                </a:solidFill>
              </a:rPr>
              <a:t>返回</a:t>
            </a:r>
            <a:r>
              <a:rPr lang="zh-CN" altLang="en-US" sz="3600" dirty="0">
                <a:solidFill>
                  <a:srgbClr val="800000"/>
                </a:solidFill>
                <a:ea typeface="楷体_GB2312" pitchFamily="49" charset="-122"/>
              </a:rPr>
              <a:t>队列</a:t>
            </a:r>
            <a:r>
              <a:rPr lang="en-US" altLang="zh-CN" sz="3600" dirty="0">
                <a:solidFill>
                  <a:srgbClr val="800000"/>
                </a:solidFill>
              </a:rPr>
              <a:t>Q</a:t>
            </a:r>
            <a:r>
              <a:rPr lang="zh-CN" altLang="en-US" sz="3600" dirty="0">
                <a:solidFill>
                  <a:srgbClr val="800000"/>
                </a:solidFill>
              </a:rPr>
              <a:t>的元素个数，即队列长度</a:t>
            </a:r>
            <a:endParaRPr lang="zh-CN" altLang="en-US" sz="3600" dirty="0">
              <a:solidFill>
                <a:srgbClr val="800000"/>
              </a:solidFill>
            </a:endParaRPr>
          </a:p>
          <a:p>
            <a:pPr marL="0" lvl="0" indent="0">
              <a:lnSpc>
                <a:spcPct val="120000"/>
              </a:lnSpc>
              <a:spcBef>
                <a:spcPct val="0"/>
              </a:spcBef>
              <a:buNone/>
            </a:pPr>
            <a:r>
              <a:rPr lang="zh-CN" altLang="en-US" sz="3600" b="1" dirty="0">
                <a:solidFill>
                  <a:srgbClr val="800000"/>
                </a:solidFill>
              </a:rPr>
              <a:t>  </a:t>
            </a:r>
            <a:endParaRPr lang="zh-CN" altLang="en-US" sz="2800" dirty="0">
              <a:solidFill>
                <a:srgbClr val="800000"/>
              </a:solidFill>
            </a:endParaRPr>
          </a:p>
          <a:p>
            <a:pPr marL="0" lvl="0" indent="0">
              <a:lnSpc>
                <a:spcPct val="120000"/>
              </a:lnSpc>
              <a:spcBef>
                <a:spcPct val="0"/>
              </a:spcBef>
              <a:buNone/>
            </a:pPr>
            <a:r>
              <a:rPr lang="zh-CN" altLang="en-US" sz="3600" dirty="0">
                <a:solidFill>
                  <a:srgbClr val="800000"/>
                </a:solidFill>
              </a:rPr>
              <a:t> </a:t>
            </a:r>
            <a:r>
              <a:rPr lang="en-US" altLang="zh-CN" sz="3600" b="1" dirty="0">
                <a:solidFill>
                  <a:srgbClr val="800000"/>
                </a:solidFill>
              </a:rPr>
              <a:t>}</a:t>
            </a:r>
            <a:endParaRPr lang="en-US" altLang="zh-CN" sz="3600" b="1" dirty="0">
              <a:solidFill>
                <a:srgbClr val="800000"/>
              </a:solidFill>
            </a:endParaRPr>
          </a:p>
        </p:txBody>
      </p:sp>
      <p:sp>
        <p:nvSpPr>
          <p:cNvPr id="232451" name="Text Box 3"/>
          <p:cNvSpPr txBox="1"/>
          <p:nvPr/>
        </p:nvSpPr>
        <p:spPr>
          <a:xfrm>
            <a:off x="468313" y="3716338"/>
            <a:ext cx="8077200" cy="1006475"/>
          </a:xfrm>
          <a:prstGeom prst="rect">
            <a:avLst/>
          </a:prstGeom>
          <a:solidFill>
            <a:schemeClr val="accent1"/>
          </a:solid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000" b="1" dirty="0"/>
              <a:t>当</a:t>
            </a:r>
            <a:r>
              <a:rPr lang="en-US" altLang="zh-CN" sz="2000" b="1" dirty="0"/>
              <a:t>Q.rear &gt; Q.front</a:t>
            </a:r>
            <a:r>
              <a:rPr lang="zh-CN" altLang="en-US" sz="2000" b="1" dirty="0"/>
              <a:t>时</a:t>
            </a:r>
            <a:r>
              <a:rPr lang="en-US" altLang="zh-CN" sz="2000" b="1" dirty="0"/>
              <a:t>: Q.rear – Q.front  = </a:t>
            </a:r>
            <a:r>
              <a:rPr lang="zh-CN" altLang="en-US" sz="2000" b="1" dirty="0"/>
              <a:t>队列中元素个数</a:t>
            </a:r>
            <a:endParaRPr lang="zh-CN" altLang="en-US" sz="2000" b="1" dirty="0"/>
          </a:p>
          <a:p>
            <a:pPr marL="0" lvl="0" indent="0" eaLnBrk="1" hangingPunct="1">
              <a:spcBef>
                <a:spcPct val="0"/>
              </a:spcBef>
              <a:buNone/>
            </a:pPr>
            <a:r>
              <a:rPr lang="zh-CN" altLang="en-US" sz="2000" b="1" dirty="0"/>
              <a:t>当</a:t>
            </a:r>
            <a:r>
              <a:rPr lang="en-US" altLang="zh-CN" sz="2000" b="1" dirty="0"/>
              <a:t>Q.rear &lt; Q.front</a:t>
            </a:r>
            <a:r>
              <a:rPr lang="zh-CN" altLang="en-US" sz="2000" b="1" dirty="0"/>
              <a:t>时</a:t>
            </a:r>
            <a:r>
              <a:rPr lang="en-US" altLang="zh-CN" sz="2000" b="1" dirty="0"/>
              <a:t>: Q.rear – Q.front +MAXQSIZE = </a:t>
            </a:r>
            <a:r>
              <a:rPr lang="zh-CN" altLang="en-US" sz="2000" b="1" dirty="0"/>
              <a:t>队列中元素个数</a:t>
            </a:r>
            <a:endParaRPr lang="zh-CN" altLang="en-US" sz="2000" b="1" dirty="0"/>
          </a:p>
          <a:p>
            <a:pPr marL="0" lvl="0" indent="0" eaLnBrk="1" hangingPunct="1">
              <a:spcBef>
                <a:spcPct val="0"/>
              </a:spcBef>
              <a:buNone/>
            </a:pPr>
            <a:r>
              <a:rPr lang="zh-CN" altLang="en-US" sz="2000" b="1" dirty="0"/>
              <a:t>当</a:t>
            </a:r>
            <a:r>
              <a:rPr lang="en-US" altLang="zh-CN" sz="2000" b="1" dirty="0"/>
              <a:t>Q.rear = Q.front</a:t>
            </a:r>
            <a:r>
              <a:rPr lang="zh-CN" altLang="en-US" sz="2000" b="1" dirty="0"/>
              <a:t>时</a:t>
            </a:r>
            <a:r>
              <a:rPr lang="en-US" altLang="zh-CN" sz="2000" b="1" dirty="0"/>
              <a:t>: </a:t>
            </a:r>
            <a:r>
              <a:rPr lang="zh-CN" altLang="en-US" sz="2000" b="1" dirty="0"/>
              <a:t>队列是’空’或’满’</a:t>
            </a:r>
            <a:endParaRPr lang="zh-CN" altLang="en-US" sz="2000" b="1" dirty="0"/>
          </a:p>
        </p:txBody>
      </p:sp>
      <p:sp>
        <p:nvSpPr>
          <p:cNvPr id="232452" name="Text Box 4"/>
          <p:cNvSpPr txBox="1"/>
          <p:nvPr/>
        </p:nvSpPr>
        <p:spPr>
          <a:xfrm>
            <a:off x="447675" y="1916113"/>
            <a:ext cx="8228013"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solidFill>
                  <a:srgbClr val="800000"/>
                </a:solidFill>
              </a:rPr>
              <a:t>return(Q.rear-Q.front+MAXQSIZE)%MAXQSIZE;</a:t>
            </a:r>
            <a:endParaRPr lang="en-US" altLang="zh-CN" sz="2800" b="1" dirty="0">
              <a:solidFill>
                <a:srgbClr val="800000"/>
              </a:solidFill>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2451"/>
                                        </p:tgtEl>
                                        <p:attrNameLst>
                                          <p:attrName>style.visibility</p:attrName>
                                        </p:attrNameLst>
                                      </p:cBhvr>
                                      <p:to>
                                        <p:strVal val="visible"/>
                                      </p:to>
                                    </p:set>
                                    <p:animEffect transition="in" filter="wipe(up)">
                                      <p:cBhvr>
                                        <p:cTn id="7" dur="500"/>
                                        <p:tgtEl>
                                          <p:spTgt spid="2324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2452"/>
                                        </p:tgtEl>
                                        <p:attrNameLst>
                                          <p:attrName>style.visibility</p:attrName>
                                        </p:attrNameLst>
                                      </p:cBhvr>
                                      <p:to>
                                        <p:strVal val="visible"/>
                                      </p:to>
                                    </p:set>
                                    <p:animEffect transition="in" filter="blinds(horizontal)">
                                      <p:cBhvr>
                                        <p:cTn id="12" dur="500"/>
                                        <p:tgtEl>
                                          <p:spTgt spid="232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animBg="1"/>
      <p:bldP spid="23245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Text Box 2"/>
          <p:cNvSpPr txBox="1"/>
          <p:nvPr/>
        </p:nvSpPr>
        <p:spPr>
          <a:xfrm>
            <a:off x="228600" y="504825"/>
            <a:ext cx="8839200" cy="53625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20000"/>
              </a:lnSpc>
              <a:spcBef>
                <a:spcPct val="0"/>
              </a:spcBef>
              <a:buNone/>
            </a:pPr>
            <a:r>
              <a:rPr lang="en-US" altLang="zh-CN" sz="3600" b="1" dirty="0">
                <a:solidFill>
                  <a:srgbClr val="800000"/>
                </a:solidFill>
              </a:rPr>
              <a:t>Status</a:t>
            </a:r>
            <a:r>
              <a:rPr lang="en-US" altLang="zh-CN" sz="3600" dirty="0">
                <a:solidFill>
                  <a:srgbClr val="800000"/>
                </a:solidFill>
              </a:rPr>
              <a:t> EnQueue (SqQueue </a:t>
            </a:r>
            <a:r>
              <a:rPr lang="en-US" altLang="zh-CN" sz="3600" b="1" dirty="0">
                <a:solidFill>
                  <a:srgbClr val="800000"/>
                </a:solidFill>
              </a:rPr>
              <a:t>&amp;</a:t>
            </a:r>
            <a:r>
              <a:rPr lang="en-US" altLang="zh-CN" sz="3600" dirty="0">
                <a:solidFill>
                  <a:srgbClr val="800000"/>
                </a:solidFill>
              </a:rPr>
              <a:t>Q, ElemType e) </a:t>
            </a:r>
            <a:r>
              <a:rPr lang="en-US" altLang="zh-CN" sz="3600" b="1" dirty="0">
                <a:solidFill>
                  <a:srgbClr val="800000"/>
                </a:solidFill>
              </a:rPr>
              <a:t>{</a:t>
            </a:r>
            <a:r>
              <a:rPr lang="en-US" altLang="zh-CN" sz="3600" dirty="0">
                <a:solidFill>
                  <a:srgbClr val="800000"/>
                </a:solidFill>
              </a:rPr>
              <a:t>   // </a:t>
            </a:r>
            <a:r>
              <a:rPr lang="zh-CN" altLang="en-US" sz="3600" dirty="0">
                <a:solidFill>
                  <a:srgbClr val="800000"/>
                </a:solidFill>
                <a:ea typeface="楷体_GB2312" pitchFamily="49" charset="-122"/>
              </a:rPr>
              <a:t>插入元素</a:t>
            </a:r>
            <a:r>
              <a:rPr lang="en-US" altLang="zh-CN" sz="3600" dirty="0">
                <a:solidFill>
                  <a:srgbClr val="800000"/>
                </a:solidFill>
                <a:ea typeface="楷体_GB2312" pitchFamily="49" charset="-122"/>
              </a:rPr>
              <a:t>e</a:t>
            </a:r>
            <a:r>
              <a:rPr lang="zh-CN" altLang="en-US" sz="3600" dirty="0">
                <a:solidFill>
                  <a:srgbClr val="800000"/>
                </a:solidFill>
                <a:ea typeface="楷体_GB2312" pitchFamily="49" charset="-122"/>
              </a:rPr>
              <a:t>为</a:t>
            </a:r>
            <a:r>
              <a:rPr lang="en-US" altLang="zh-CN" sz="3600" dirty="0">
                <a:solidFill>
                  <a:srgbClr val="800000"/>
                </a:solidFill>
                <a:ea typeface="楷体_GB2312" pitchFamily="49" charset="-122"/>
              </a:rPr>
              <a:t>Q</a:t>
            </a:r>
            <a:r>
              <a:rPr lang="zh-CN" altLang="en-US" sz="3600" dirty="0">
                <a:solidFill>
                  <a:srgbClr val="800000"/>
                </a:solidFill>
                <a:ea typeface="楷体_GB2312" pitchFamily="49" charset="-122"/>
              </a:rPr>
              <a:t>的新的队尾元素</a:t>
            </a:r>
            <a:endParaRPr lang="zh-CN" altLang="en-US" sz="3600" dirty="0">
              <a:solidFill>
                <a:srgbClr val="800000"/>
              </a:solidFill>
            </a:endParaRPr>
          </a:p>
          <a:p>
            <a:pPr marL="0" lvl="0" indent="0">
              <a:lnSpc>
                <a:spcPct val="120000"/>
              </a:lnSpc>
              <a:spcBef>
                <a:spcPct val="0"/>
              </a:spcBef>
              <a:buNone/>
            </a:pPr>
            <a:r>
              <a:rPr lang="zh-CN" altLang="en-US" sz="3600" dirty="0">
                <a:solidFill>
                  <a:srgbClr val="800000"/>
                </a:solidFill>
              </a:rPr>
              <a:t>    </a:t>
            </a:r>
            <a:r>
              <a:rPr lang="en-US" altLang="zh-CN" sz="3600" b="1" dirty="0">
                <a:solidFill>
                  <a:srgbClr val="800000"/>
                </a:solidFill>
              </a:rPr>
              <a:t>if</a:t>
            </a:r>
            <a:r>
              <a:rPr lang="en-US" altLang="zh-CN" sz="3600" dirty="0">
                <a:solidFill>
                  <a:srgbClr val="800000"/>
                </a:solidFill>
              </a:rPr>
              <a:t> ((Q.rear+1) </a:t>
            </a:r>
            <a:r>
              <a:rPr lang="en-US" altLang="zh-CN" sz="3600" b="1" dirty="0">
                <a:solidFill>
                  <a:srgbClr val="800000"/>
                </a:solidFill>
              </a:rPr>
              <a:t>%</a:t>
            </a:r>
            <a:r>
              <a:rPr lang="en-US" altLang="zh-CN" sz="3600" dirty="0">
                <a:solidFill>
                  <a:srgbClr val="800000"/>
                </a:solidFill>
              </a:rPr>
              <a:t> MAXQSIZE </a:t>
            </a:r>
            <a:r>
              <a:rPr lang="en-US" altLang="zh-CN" sz="3600" b="1" dirty="0">
                <a:solidFill>
                  <a:srgbClr val="800000"/>
                </a:solidFill>
              </a:rPr>
              <a:t>==</a:t>
            </a:r>
            <a:r>
              <a:rPr lang="en-US" altLang="zh-CN" sz="3600" dirty="0">
                <a:solidFill>
                  <a:srgbClr val="800000"/>
                </a:solidFill>
              </a:rPr>
              <a:t> Q.front) </a:t>
            </a:r>
            <a:endParaRPr lang="en-US" altLang="zh-CN" sz="3600" dirty="0">
              <a:solidFill>
                <a:srgbClr val="800000"/>
              </a:solidFill>
            </a:endParaRPr>
          </a:p>
          <a:p>
            <a:pPr marL="0" lvl="0" indent="0">
              <a:lnSpc>
                <a:spcPct val="120000"/>
              </a:lnSpc>
              <a:spcBef>
                <a:spcPct val="0"/>
              </a:spcBef>
              <a:buNone/>
            </a:pPr>
            <a:r>
              <a:rPr lang="en-US" altLang="zh-CN" sz="3600" dirty="0">
                <a:solidFill>
                  <a:srgbClr val="800000"/>
                </a:solidFill>
              </a:rPr>
              <a:t>        </a:t>
            </a:r>
            <a:r>
              <a:rPr lang="en-US" altLang="zh-CN" sz="3600" b="1" dirty="0">
                <a:solidFill>
                  <a:srgbClr val="800000"/>
                </a:solidFill>
              </a:rPr>
              <a:t>return</a:t>
            </a:r>
            <a:r>
              <a:rPr lang="en-US" altLang="zh-CN" sz="3600" dirty="0">
                <a:solidFill>
                  <a:srgbClr val="800000"/>
                </a:solidFill>
              </a:rPr>
              <a:t> ERROR; //</a:t>
            </a:r>
            <a:r>
              <a:rPr lang="zh-CN" altLang="en-US" sz="3600" dirty="0">
                <a:solidFill>
                  <a:srgbClr val="800000"/>
                </a:solidFill>
              </a:rPr>
              <a:t>队列满</a:t>
            </a:r>
            <a:endParaRPr lang="zh-CN" altLang="en-US" sz="3600" dirty="0">
              <a:solidFill>
                <a:srgbClr val="800000"/>
              </a:solidFill>
            </a:endParaRPr>
          </a:p>
          <a:p>
            <a:pPr marL="0" lvl="0" indent="0">
              <a:lnSpc>
                <a:spcPct val="120000"/>
              </a:lnSpc>
              <a:spcBef>
                <a:spcPct val="0"/>
              </a:spcBef>
              <a:buNone/>
            </a:pPr>
            <a:r>
              <a:rPr lang="zh-CN" altLang="en-US" sz="3600" dirty="0">
                <a:solidFill>
                  <a:srgbClr val="800000"/>
                </a:solidFill>
              </a:rPr>
              <a:t>    </a:t>
            </a:r>
            <a:r>
              <a:rPr lang="en-US" altLang="zh-CN" sz="3600" dirty="0">
                <a:solidFill>
                  <a:srgbClr val="800000"/>
                </a:solidFill>
              </a:rPr>
              <a:t>Q.base[Q.rear] = e;</a:t>
            </a:r>
            <a:endParaRPr lang="en-US" altLang="zh-CN" sz="3600" dirty="0">
              <a:solidFill>
                <a:srgbClr val="800000"/>
              </a:solidFill>
            </a:endParaRPr>
          </a:p>
          <a:p>
            <a:pPr marL="0" lvl="0" indent="0">
              <a:lnSpc>
                <a:spcPct val="120000"/>
              </a:lnSpc>
              <a:spcBef>
                <a:spcPct val="0"/>
              </a:spcBef>
              <a:buNone/>
            </a:pPr>
            <a:r>
              <a:rPr lang="en-US" altLang="zh-CN" sz="3600" dirty="0">
                <a:solidFill>
                  <a:srgbClr val="800000"/>
                </a:solidFill>
              </a:rPr>
              <a:t>    Q.rear = (Q.rear+1) </a:t>
            </a:r>
            <a:r>
              <a:rPr lang="en-US" altLang="zh-CN" sz="3600" b="1" dirty="0">
                <a:solidFill>
                  <a:srgbClr val="800000"/>
                </a:solidFill>
              </a:rPr>
              <a:t>%</a:t>
            </a:r>
            <a:r>
              <a:rPr lang="en-US" altLang="zh-CN" sz="3600" dirty="0">
                <a:solidFill>
                  <a:srgbClr val="800000"/>
                </a:solidFill>
              </a:rPr>
              <a:t> MAXQSIZE;</a:t>
            </a:r>
            <a:endParaRPr lang="en-US" altLang="zh-CN" sz="3600" dirty="0">
              <a:solidFill>
                <a:srgbClr val="800000"/>
              </a:solidFill>
            </a:endParaRPr>
          </a:p>
          <a:p>
            <a:pPr marL="0" lvl="0" indent="0">
              <a:lnSpc>
                <a:spcPct val="120000"/>
              </a:lnSpc>
              <a:spcBef>
                <a:spcPct val="0"/>
              </a:spcBef>
              <a:buNone/>
            </a:pPr>
            <a:r>
              <a:rPr lang="en-US" altLang="zh-CN" sz="3600" dirty="0">
                <a:solidFill>
                  <a:srgbClr val="800000"/>
                </a:solidFill>
              </a:rPr>
              <a:t>    </a:t>
            </a:r>
            <a:r>
              <a:rPr lang="en-US" altLang="zh-CN" sz="3600" b="1" dirty="0">
                <a:solidFill>
                  <a:srgbClr val="800000"/>
                </a:solidFill>
              </a:rPr>
              <a:t>return</a:t>
            </a:r>
            <a:r>
              <a:rPr lang="en-US" altLang="zh-CN" sz="3600" dirty="0">
                <a:solidFill>
                  <a:srgbClr val="800000"/>
                </a:solidFill>
              </a:rPr>
              <a:t> OK;</a:t>
            </a:r>
            <a:endParaRPr lang="en-US" altLang="zh-CN" sz="3600" dirty="0">
              <a:solidFill>
                <a:srgbClr val="800000"/>
              </a:solidFill>
            </a:endParaRPr>
          </a:p>
          <a:p>
            <a:pPr marL="0" lvl="0" indent="0">
              <a:lnSpc>
                <a:spcPct val="120000"/>
              </a:lnSpc>
              <a:spcBef>
                <a:spcPct val="0"/>
              </a:spcBef>
              <a:buNone/>
            </a:pPr>
            <a:r>
              <a:rPr lang="en-US" altLang="zh-CN" sz="3600" b="1" dirty="0">
                <a:solidFill>
                  <a:srgbClr val="800000"/>
                </a:solidFill>
              </a:rPr>
              <a:t>}</a:t>
            </a:r>
            <a:endParaRPr lang="en-US" altLang="zh-CN" sz="4000" dirty="0"/>
          </a:p>
        </p:txBody>
      </p:sp>
      <p:sp>
        <p:nvSpPr>
          <p:cNvPr id="110595" name="Line 3"/>
          <p:cNvSpPr/>
          <p:nvPr/>
        </p:nvSpPr>
        <p:spPr>
          <a:xfrm>
            <a:off x="1187450" y="2636838"/>
            <a:ext cx="7272338" cy="0"/>
          </a:xfrm>
          <a:prstGeom prst="line">
            <a:avLst/>
          </a:prstGeom>
          <a:ln w="19050" cap="flat" cmpd="sng">
            <a:solidFill>
              <a:srgbClr val="FF0000"/>
            </a:solidFill>
            <a:prstDash val="solid"/>
            <a:headEnd type="none" w="med" len="med"/>
            <a:tailEnd type="none" w="med" len="med"/>
          </a:ln>
        </p:spPr>
      </p:sp>
      <p:sp>
        <p:nvSpPr>
          <p:cNvPr id="110596" name="Line 4"/>
          <p:cNvSpPr/>
          <p:nvPr/>
        </p:nvSpPr>
        <p:spPr>
          <a:xfrm>
            <a:off x="900113" y="4581525"/>
            <a:ext cx="6696075" cy="0"/>
          </a:xfrm>
          <a:prstGeom prst="line">
            <a:avLst/>
          </a:prstGeom>
          <a:ln w="19050" cap="flat" cmpd="sng">
            <a:solidFill>
              <a:srgbClr val="FF0000"/>
            </a:solidFill>
            <a:prstDash val="solid"/>
            <a:headEnd type="none" w="med" len="med"/>
            <a:tailEnd type="none" w="med" len="med"/>
          </a:ln>
        </p:spPr>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0595"/>
                                        </p:tgtEl>
                                        <p:attrNameLst>
                                          <p:attrName>style.visibility</p:attrName>
                                        </p:attrNameLst>
                                      </p:cBhvr>
                                      <p:to>
                                        <p:strVal val="visible"/>
                                      </p:to>
                                    </p:set>
                                    <p:animEffect transition="in" filter="wipe(left)">
                                      <p:cBhvr>
                                        <p:cTn id="7" dur="1000"/>
                                        <p:tgtEl>
                                          <p:spTgt spid="1105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0596"/>
                                        </p:tgtEl>
                                        <p:attrNameLst>
                                          <p:attrName>style.visibility</p:attrName>
                                        </p:attrNameLst>
                                      </p:cBhvr>
                                      <p:to>
                                        <p:strVal val="visible"/>
                                      </p:to>
                                    </p:set>
                                    <p:animEffect transition="in" filter="wipe(left)">
                                      <p:cBhvr>
                                        <p:cTn id="12" dur="1000"/>
                                        <p:tgtEl>
                                          <p:spTgt spid="110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Text Box 2"/>
          <p:cNvSpPr txBox="1"/>
          <p:nvPr/>
        </p:nvSpPr>
        <p:spPr>
          <a:xfrm>
            <a:off x="76200" y="655638"/>
            <a:ext cx="9274175" cy="5287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20000"/>
              </a:lnSpc>
              <a:spcBef>
                <a:spcPct val="0"/>
              </a:spcBef>
              <a:buNone/>
            </a:pPr>
            <a:r>
              <a:rPr lang="en-US" altLang="zh-CN" sz="2400" dirty="0"/>
              <a:t> </a:t>
            </a:r>
            <a:r>
              <a:rPr lang="en-US" altLang="zh-CN" sz="3600" b="1" dirty="0">
                <a:solidFill>
                  <a:srgbClr val="800000"/>
                </a:solidFill>
                <a:ea typeface="楷体_GB2312" pitchFamily="49" charset="-122"/>
              </a:rPr>
              <a:t>Status</a:t>
            </a:r>
            <a:r>
              <a:rPr lang="en-US" altLang="zh-CN" sz="3600" dirty="0">
                <a:solidFill>
                  <a:srgbClr val="800000"/>
                </a:solidFill>
                <a:ea typeface="楷体_GB2312" pitchFamily="49" charset="-122"/>
              </a:rPr>
              <a:t> DeQueue (SqQueue </a:t>
            </a:r>
            <a:r>
              <a:rPr lang="en-US" altLang="zh-CN" sz="3600" b="1" dirty="0">
                <a:solidFill>
                  <a:srgbClr val="800000"/>
                </a:solidFill>
                <a:ea typeface="楷体_GB2312" pitchFamily="49" charset="-122"/>
              </a:rPr>
              <a:t>&amp;</a:t>
            </a:r>
            <a:r>
              <a:rPr lang="en-US" altLang="zh-CN" sz="3600" dirty="0">
                <a:solidFill>
                  <a:srgbClr val="800000"/>
                </a:solidFill>
                <a:ea typeface="楷体_GB2312" pitchFamily="49" charset="-122"/>
              </a:rPr>
              <a:t>Q, ElemType </a:t>
            </a:r>
            <a:r>
              <a:rPr lang="en-US" altLang="zh-CN" sz="3600" b="1" dirty="0">
                <a:solidFill>
                  <a:srgbClr val="800000"/>
                </a:solidFill>
                <a:ea typeface="楷体_GB2312" pitchFamily="49" charset="-122"/>
              </a:rPr>
              <a:t>&amp;</a:t>
            </a:r>
            <a:r>
              <a:rPr lang="en-US" altLang="zh-CN" sz="3600" dirty="0">
                <a:solidFill>
                  <a:srgbClr val="800000"/>
                </a:solidFill>
                <a:ea typeface="楷体_GB2312" pitchFamily="49" charset="-122"/>
              </a:rPr>
              <a:t>e) </a:t>
            </a:r>
            <a:r>
              <a:rPr lang="en-US" altLang="zh-CN" sz="3600" b="1" dirty="0">
                <a:solidFill>
                  <a:srgbClr val="800000"/>
                </a:solidFill>
                <a:ea typeface="楷体_GB2312" pitchFamily="49" charset="-122"/>
              </a:rPr>
              <a:t>{</a:t>
            </a:r>
            <a:r>
              <a:rPr lang="en-US" altLang="zh-CN" sz="3600" dirty="0">
                <a:solidFill>
                  <a:srgbClr val="800000"/>
                </a:solidFill>
                <a:ea typeface="楷体_GB2312" pitchFamily="49" charset="-122"/>
              </a:rPr>
              <a:t>  </a:t>
            </a:r>
            <a:r>
              <a:rPr lang="en-US" altLang="zh-CN" dirty="0">
                <a:solidFill>
                  <a:srgbClr val="800000"/>
                </a:solidFill>
                <a:ea typeface="楷体_GB2312" pitchFamily="49" charset="-122"/>
              </a:rPr>
              <a:t>// </a:t>
            </a:r>
            <a:r>
              <a:rPr lang="zh-CN" altLang="en-US" dirty="0">
                <a:solidFill>
                  <a:srgbClr val="800000"/>
                </a:solidFill>
                <a:ea typeface="楷体_GB2312" pitchFamily="49" charset="-122"/>
              </a:rPr>
              <a:t>若队列不空，则删除</a:t>
            </a:r>
            <a:r>
              <a:rPr lang="en-US" altLang="zh-CN" dirty="0">
                <a:solidFill>
                  <a:srgbClr val="800000"/>
                </a:solidFill>
                <a:ea typeface="楷体_GB2312" pitchFamily="49" charset="-122"/>
              </a:rPr>
              <a:t>Q</a:t>
            </a:r>
            <a:r>
              <a:rPr lang="zh-CN" altLang="en-US" dirty="0">
                <a:solidFill>
                  <a:srgbClr val="800000"/>
                </a:solidFill>
                <a:ea typeface="楷体_GB2312" pitchFamily="49" charset="-122"/>
              </a:rPr>
              <a:t>的队头元素，</a:t>
            </a:r>
            <a:endParaRPr lang="zh-CN" altLang="en-US" dirty="0">
              <a:solidFill>
                <a:srgbClr val="800000"/>
              </a:solidFill>
              <a:ea typeface="楷体_GB2312" pitchFamily="49" charset="-122"/>
            </a:endParaRPr>
          </a:p>
          <a:p>
            <a:pPr marL="0" lvl="0" indent="0">
              <a:lnSpc>
                <a:spcPct val="120000"/>
              </a:lnSpc>
              <a:spcBef>
                <a:spcPct val="0"/>
              </a:spcBef>
              <a:buNone/>
            </a:pPr>
            <a:r>
              <a:rPr lang="zh-CN" altLang="en-US" dirty="0">
                <a:solidFill>
                  <a:srgbClr val="800000"/>
                </a:solidFill>
                <a:ea typeface="楷体_GB2312" pitchFamily="49" charset="-122"/>
              </a:rPr>
              <a:t>   </a:t>
            </a:r>
            <a:r>
              <a:rPr lang="en-US" altLang="zh-CN" dirty="0">
                <a:solidFill>
                  <a:srgbClr val="800000"/>
                </a:solidFill>
                <a:ea typeface="楷体_GB2312" pitchFamily="49" charset="-122"/>
              </a:rPr>
              <a:t>// </a:t>
            </a:r>
            <a:r>
              <a:rPr lang="zh-CN" altLang="en-US" dirty="0">
                <a:solidFill>
                  <a:srgbClr val="800000"/>
                </a:solidFill>
                <a:ea typeface="楷体_GB2312" pitchFamily="49" charset="-122"/>
              </a:rPr>
              <a:t>用</a:t>
            </a:r>
            <a:r>
              <a:rPr lang="en-US" altLang="zh-CN" dirty="0">
                <a:solidFill>
                  <a:srgbClr val="800000"/>
                </a:solidFill>
                <a:ea typeface="楷体_GB2312" pitchFamily="49" charset="-122"/>
              </a:rPr>
              <a:t>e</a:t>
            </a:r>
            <a:r>
              <a:rPr lang="zh-CN" altLang="en-US" dirty="0">
                <a:solidFill>
                  <a:srgbClr val="800000"/>
                </a:solidFill>
                <a:ea typeface="楷体_GB2312" pitchFamily="49" charset="-122"/>
              </a:rPr>
              <a:t>返回其值，并返回</a:t>
            </a:r>
            <a:r>
              <a:rPr lang="en-US" altLang="zh-CN" dirty="0">
                <a:solidFill>
                  <a:srgbClr val="800000"/>
                </a:solidFill>
                <a:ea typeface="楷体_GB2312" pitchFamily="49" charset="-122"/>
              </a:rPr>
              <a:t>OK;  </a:t>
            </a:r>
            <a:r>
              <a:rPr lang="zh-CN" altLang="en-US" dirty="0">
                <a:solidFill>
                  <a:srgbClr val="800000"/>
                </a:solidFill>
                <a:ea typeface="楷体_GB2312" pitchFamily="49" charset="-122"/>
              </a:rPr>
              <a:t>否则返回</a:t>
            </a:r>
            <a:r>
              <a:rPr lang="en-US" altLang="zh-CN" dirty="0">
                <a:solidFill>
                  <a:srgbClr val="800000"/>
                </a:solidFill>
                <a:ea typeface="楷体_GB2312" pitchFamily="49" charset="-122"/>
              </a:rPr>
              <a:t>ERROR</a:t>
            </a:r>
            <a:endParaRPr lang="en-US" altLang="zh-CN" sz="3600" dirty="0">
              <a:solidFill>
                <a:srgbClr val="800000"/>
              </a:solidFill>
              <a:ea typeface="楷体_GB2312" pitchFamily="49" charset="-122"/>
            </a:endParaRPr>
          </a:p>
          <a:p>
            <a:pPr marL="0" lvl="0" indent="0">
              <a:lnSpc>
                <a:spcPct val="120000"/>
              </a:lnSpc>
              <a:spcBef>
                <a:spcPct val="0"/>
              </a:spcBef>
              <a:buNone/>
            </a:pPr>
            <a:r>
              <a:rPr lang="en-US" altLang="zh-CN" sz="3600" b="1" dirty="0">
                <a:solidFill>
                  <a:srgbClr val="800000"/>
                </a:solidFill>
                <a:ea typeface="楷体_GB2312" pitchFamily="49" charset="-122"/>
              </a:rPr>
              <a:t>    if</a:t>
            </a:r>
            <a:r>
              <a:rPr lang="en-US" altLang="zh-CN" sz="3600" dirty="0">
                <a:solidFill>
                  <a:srgbClr val="800000"/>
                </a:solidFill>
                <a:ea typeface="楷体_GB2312" pitchFamily="49" charset="-122"/>
              </a:rPr>
              <a:t> (Q.front </a:t>
            </a:r>
            <a:r>
              <a:rPr lang="en-US" altLang="zh-CN" sz="3600" b="1" dirty="0">
                <a:solidFill>
                  <a:srgbClr val="800000"/>
                </a:solidFill>
                <a:ea typeface="楷体_GB2312" pitchFamily="49" charset="-122"/>
              </a:rPr>
              <a:t>==</a:t>
            </a:r>
            <a:r>
              <a:rPr lang="en-US" altLang="zh-CN" sz="3600" dirty="0">
                <a:solidFill>
                  <a:srgbClr val="800000"/>
                </a:solidFill>
                <a:ea typeface="楷体_GB2312" pitchFamily="49" charset="-122"/>
              </a:rPr>
              <a:t> Q.rear)  </a:t>
            </a:r>
            <a:r>
              <a:rPr lang="en-US" altLang="zh-CN" sz="3600" b="1" dirty="0">
                <a:solidFill>
                  <a:srgbClr val="800000"/>
                </a:solidFill>
                <a:ea typeface="楷体_GB2312" pitchFamily="49" charset="-122"/>
              </a:rPr>
              <a:t>return</a:t>
            </a:r>
            <a:r>
              <a:rPr lang="en-US" altLang="zh-CN" sz="3600" dirty="0">
                <a:solidFill>
                  <a:srgbClr val="800000"/>
                </a:solidFill>
                <a:ea typeface="楷体_GB2312" pitchFamily="49" charset="-122"/>
              </a:rPr>
              <a:t> ERROR;</a:t>
            </a:r>
            <a:endParaRPr lang="en-US" altLang="zh-CN" sz="3600" dirty="0">
              <a:solidFill>
                <a:srgbClr val="800000"/>
              </a:solidFill>
              <a:ea typeface="楷体_GB2312" pitchFamily="49" charset="-122"/>
            </a:endParaRPr>
          </a:p>
          <a:p>
            <a:pPr marL="0" lvl="0" indent="0">
              <a:lnSpc>
                <a:spcPct val="120000"/>
              </a:lnSpc>
              <a:spcBef>
                <a:spcPct val="0"/>
              </a:spcBef>
              <a:buNone/>
            </a:pPr>
            <a:r>
              <a:rPr lang="en-US" altLang="zh-CN" sz="3600" dirty="0">
                <a:solidFill>
                  <a:srgbClr val="800000"/>
                </a:solidFill>
                <a:ea typeface="楷体_GB2312" pitchFamily="49" charset="-122"/>
              </a:rPr>
              <a:t>    e = Q.base[Q.front];</a:t>
            </a:r>
            <a:endParaRPr lang="en-US" altLang="zh-CN" sz="3600" dirty="0">
              <a:solidFill>
                <a:srgbClr val="800000"/>
              </a:solidFill>
              <a:ea typeface="楷体_GB2312" pitchFamily="49" charset="-122"/>
            </a:endParaRPr>
          </a:p>
          <a:p>
            <a:pPr marL="0" lvl="0" indent="0">
              <a:lnSpc>
                <a:spcPct val="120000"/>
              </a:lnSpc>
              <a:spcBef>
                <a:spcPct val="0"/>
              </a:spcBef>
              <a:buNone/>
            </a:pPr>
            <a:r>
              <a:rPr lang="en-US" altLang="zh-CN" sz="3600" dirty="0">
                <a:solidFill>
                  <a:srgbClr val="800000"/>
                </a:solidFill>
                <a:ea typeface="楷体_GB2312" pitchFamily="49" charset="-122"/>
              </a:rPr>
              <a:t>    </a:t>
            </a:r>
            <a:r>
              <a:rPr lang="en-US" altLang="zh-CN" sz="3600" b="1" dirty="0">
                <a:solidFill>
                  <a:srgbClr val="800000"/>
                </a:solidFill>
                <a:ea typeface="楷体_GB2312" pitchFamily="49" charset="-122"/>
              </a:rPr>
              <a:t>Q.front = (Q.front+1) % MAXQSIZE;</a:t>
            </a:r>
            <a:endParaRPr lang="en-US" altLang="zh-CN" sz="3600" dirty="0">
              <a:solidFill>
                <a:srgbClr val="800000"/>
              </a:solidFill>
              <a:ea typeface="楷体_GB2312" pitchFamily="49" charset="-122"/>
            </a:endParaRPr>
          </a:p>
          <a:p>
            <a:pPr marL="0" lvl="0" indent="0">
              <a:lnSpc>
                <a:spcPct val="120000"/>
              </a:lnSpc>
              <a:spcBef>
                <a:spcPct val="0"/>
              </a:spcBef>
              <a:buNone/>
            </a:pPr>
            <a:r>
              <a:rPr lang="en-US" altLang="zh-CN" sz="3600" dirty="0">
                <a:solidFill>
                  <a:srgbClr val="800000"/>
                </a:solidFill>
                <a:ea typeface="楷体_GB2312" pitchFamily="49" charset="-122"/>
              </a:rPr>
              <a:t>    </a:t>
            </a:r>
            <a:r>
              <a:rPr lang="en-US" altLang="zh-CN" sz="3600" b="1" dirty="0">
                <a:solidFill>
                  <a:srgbClr val="800000"/>
                </a:solidFill>
                <a:ea typeface="楷体_GB2312" pitchFamily="49" charset="-122"/>
              </a:rPr>
              <a:t>return</a:t>
            </a:r>
            <a:r>
              <a:rPr lang="en-US" altLang="zh-CN" sz="3600" dirty="0">
                <a:solidFill>
                  <a:srgbClr val="800000"/>
                </a:solidFill>
                <a:ea typeface="楷体_GB2312" pitchFamily="49" charset="-122"/>
              </a:rPr>
              <a:t> OK;</a:t>
            </a:r>
            <a:endParaRPr lang="en-US" altLang="zh-CN" sz="3600" dirty="0">
              <a:solidFill>
                <a:srgbClr val="800000"/>
              </a:solidFill>
              <a:ea typeface="楷体_GB2312" pitchFamily="49" charset="-122"/>
            </a:endParaRPr>
          </a:p>
          <a:p>
            <a:pPr marL="0" lvl="0" indent="0">
              <a:lnSpc>
                <a:spcPct val="120000"/>
              </a:lnSpc>
              <a:spcBef>
                <a:spcPct val="0"/>
              </a:spcBef>
              <a:buNone/>
            </a:pPr>
            <a:r>
              <a:rPr lang="en-US" altLang="zh-CN" sz="3600" b="1" dirty="0">
                <a:solidFill>
                  <a:srgbClr val="800000"/>
                </a:solidFill>
                <a:ea typeface="楷体_GB2312" pitchFamily="49" charset="-122"/>
              </a:rPr>
              <a:t>}</a:t>
            </a:r>
            <a:endParaRPr lang="en-US" altLang="zh-CN" sz="4000" dirty="0"/>
          </a:p>
        </p:txBody>
      </p:sp>
      <p:sp>
        <p:nvSpPr>
          <p:cNvPr id="98307" name="AutoShape 4">
            <a:hlinkClick r:id="rId1" action="ppaction://hlinksldjump"/>
          </p:cNvPr>
          <p:cNvSpPr/>
          <p:nvPr/>
        </p:nvSpPr>
        <p:spPr>
          <a:xfrm>
            <a:off x="8305800" y="6172200"/>
            <a:ext cx="381000" cy="381000"/>
          </a:xfrm>
          <a:prstGeom prst="actionButtonBackPrevious">
            <a:avLst/>
          </a:prstGeom>
          <a:solidFill>
            <a:srgbClr val="A50021"/>
          </a:solidFill>
          <a:ln w="9525" cap="flat" cmpd="sng">
            <a:solidFill>
              <a:srgbClr val="FF505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11621" name="Line 5"/>
          <p:cNvSpPr/>
          <p:nvPr/>
        </p:nvSpPr>
        <p:spPr>
          <a:xfrm>
            <a:off x="900113" y="3284538"/>
            <a:ext cx="3671887" cy="0"/>
          </a:xfrm>
          <a:prstGeom prst="line">
            <a:avLst/>
          </a:prstGeom>
          <a:ln w="19050" cap="flat" cmpd="sng">
            <a:solidFill>
              <a:srgbClr val="FF0000"/>
            </a:solidFill>
            <a:prstDash val="solid"/>
            <a:headEnd type="none" w="med" len="med"/>
            <a:tailEnd type="none" w="med" len="med"/>
          </a:ln>
        </p:spPr>
      </p:sp>
      <p:sp>
        <p:nvSpPr>
          <p:cNvPr id="111622" name="Line 6"/>
          <p:cNvSpPr/>
          <p:nvPr/>
        </p:nvSpPr>
        <p:spPr>
          <a:xfrm>
            <a:off x="684213" y="4652963"/>
            <a:ext cx="7488237" cy="0"/>
          </a:xfrm>
          <a:prstGeom prst="line">
            <a:avLst/>
          </a:prstGeom>
          <a:ln w="19050" cap="flat" cmpd="sng">
            <a:solidFill>
              <a:srgbClr val="FF0000"/>
            </a:solidFill>
            <a:prstDash val="solid"/>
            <a:headEnd type="none" w="med" len="med"/>
            <a:tailEnd type="none" w="med" len="med"/>
          </a:ln>
        </p:spPr>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1621"/>
                                        </p:tgtEl>
                                        <p:attrNameLst>
                                          <p:attrName>style.visibility</p:attrName>
                                        </p:attrNameLst>
                                      </p:cBhvr>
                                      <p:to>
                                        <p:strVal val="visible"/>
                                      </p:to>
                                    </p:set>
                                    <p:animEffect transition="in" filter="wipe(left)">
                                      <p:cBhvr>
                                        <p:cTn id="7" dur="500"/>
                                        <p:tgtEl>
                                          <p:spTgt spid="1116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1622"/>
                                        </p:tgtEl>
                                        <p:attrNameLst>
                                          <p:attrName>style.visibility</p:attrName>
                                        </p:attrNameLst>
                                      </p:cBhvr>
                                      <p:to>
                                        <p:strVal val="visible"/>
                                      </p:to>
                                    </p:set>
                                    <p:animEffect transition="in" filter="wipe(left)">
                                      <p:cBhvr>
                                        <p:cTn id="12" dur="500"/>
                                        <p:tgtEl>
                                          <p:spTgt spid="111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2"/>
          <p:cNvSpPr>
            <a:spLocks noGrp="1"/>
          </p:cNvSpPr>
          <p:nvPr>
            <p:ph type="title"/>
          </p:nvPr>
        </p:nvSpPr>
        <p:spPr>
          <a:xfrm>
            <a:off x="684213" y="0"/>
            <a:ext cx="7772400" cy="1143000"/>
          </a:xfrm>
          <a:ln/>
        </p:spPr>
        <p:txBody>
          <a:bodyPr vert="horz" wrap="square" lIns="91440" tIns="45720" rIns="91440" bIns="45720" anchor="ctr"/>
          <a:p>
            <a:pPr eaLnBrk="1" hangingPunct="1"/>
            <a:r>
              <a:rPr lang="en-US" altLang="zh-CN" dirty="0"/>
              <a:t>3.5 </a:t>
            </a:r>
            <a:r>
              <a:rPr lang="zh-CN" altLang="en-US" dirty="0"/>
              <a:t>队列应用</a:t>
            </a:r>
            <a:endParaRPr lang="zh-CN" altLang="en-US" dirty="0"/>
          </a:p>
        </p:txBody>
      </p:sp>
      <p:sp>
        <p:nvSpPr>
          <p:cNvPr id="99331" name="Rectangle 3"/>
          <p:cNvSpPr>
            <a:spLocks noGrp="1"/>
          </p:cNvSpPr>
          <p:nvPr>
            <p:ph idx="1"/>
          </p:nvPr>
        </p:nvSpPr>
        <p:spPr>
          <a:xfrm>
            <a:off x="539750" y="1052513"/>
            <a:ext cx="7920038" cy="5329237"/>
          </a:xfrm>
          <a:ln/>
        </p:spPr>
        <p:txBody>
          <a:bodyPr vert="horz" wrap="square" lIns="91440" tIns="45720" rIns="91440" bIns="45720" anchor="t"/>
          <a:p>
            <a:pPr eaLnBrk="1" hangingPunct="1">
              <a:lnSpc>
                <a:spcPct val="90000"/>
              </a:lnSpc>
            </a:pPr>
            <a:r>
              <a:rPr lang="zh-CN" altLang="en-US" b="1" dirty="0">
                <a:latin typeface="楷体_GB2312" pitchFamily="49" charset="-122"/>
                <a:ea typeface="楷体_GB2312" pitchFamily="49" charset="-122"/>
              </a:rPr>
              <a:t>队列是一种简单而基本的数据结构</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在各种软件系统中应用十分广泛，例如：</a:t>
            </a:r>
            <a:endParaRPr lang="zh-CN" altLang="en-US" b="1" dirty="0">
              <a:latin typeface="楷体_GB2312" pitchFamily="49" charset="-122"/>
              <a:ea typeface="楷体_GB2312" pitchFamily="49" charset="-122"/>
            </a:endParaRPr>
          </a:p>
          <a:p>
            <a:pPr lvl="1" eaLnBrk="1" hangingPunct="1">
              <a:lnSpc>
                <a:spcPct val="90000"/>
              </a:lnSpc>
            </a:pPr>
            <a:r>
              <a:rPr lang="en-US" altLang="zh-CN" b="1" dirty="0">
                <a:latin typeface="楷体_GB2312" pitchFamily="49" charset="-122"/>
                <a:ea typeface="楷体_GB2312" pitchFamily="49" charset="-122"/>
              </a:rPr>
              <a:t>CPU</a:t>
            </a:r>
            <a:r>
              <a:rPr lang="zh-CN" altLang="en-US" b="1" dirty="0">
                <a:latin typeface="楷体_GB2312" pitchFamily="49" charset="-122"/>
                <a:ea typeface="楷体_GB2312" pitchFamily="49" charset="-122"/>
              </a:rPr>
              <a:t>资源的竞争问题</a:t>
            </a:r>
            <a:endParaRPr lang="zh-CN" altLang="en-US" b="1" dirty="0">
              <a:latin typeface="楷体_GB2312" pitchFamily="49" charset="-122"/>
              <a:ea typeface="楷体_GB2312" pitchFamily="49" charset="-122"/>
            </a:endParaRPr>
          </a:p>
          <a:p>
            <a:pPr lvl="2" eaLnBrk="1" hangingPunct="1">
              <a:lnSpc>
                <a:spcPct val="90000"/>
              </a:lnSpc>
            </a:pPr>
            <a:r>
              <a:rPr lang="zh-CN" altLang="en-US" b="1" dirty="0">
                <a:latin typeface="楷体_GB2312" pitchFamily="49" charset="-122"/>
                <a:ea typeface="楷体_GB2312" pitchFamily="49" charset="-122"/>
              </a:rPr>
              <a:t>（类似地：利用队列来管理各种计算机的资源。）</a:t>
            </a:r>
            <a:endParaRPr lang="zh-CN" altLang="en-US" b="1" dirty="0">
              <a:latin typeface="楷体_GB2312" pitchFamily="49" charset="-122"/>
              <a:ea typeface="楷体_GB2312" pitchFamily="49" charset="-122"/>
            </a:endParaRPr>
          </a:p>
          <a:p>
            <a:pPr lvl="1" eaLnBrk="1" hangingPunct="1">
              <a:lnSpc>
                <a:spcPct val="90000"/>
              </a:lnSpc>
            </a:pPr>
            <a:r>
              <a:rPr lang="zh-CN" altLang="en-US" b="1" dirty="0">
                <a:latin typeface="楷体_GB2312" pitchFamily="49" charset="-122"/>
                <a:ea typeface="楷体_GB2312" pitchFamily="49" charset="-122"/>
              </a:rPr>
              <a:t>主机与外部设备之间速度不匹配的问题</a:t>
            </a:r>
            <a:endParaRPr lang="zh-CN" altLang="en-US" b="1" dirty="0">
              <a:latin typeface="楷体_GB2312" pitchFamily="49" charset="-122"/>
              <a:ea typeface="楷体_GB2312" pitchFamily="49" charset="-122"/>
            </a:endParaRPr>
          </a:p>
          <a:p>
            <a:pPr lvl="2" eaLnBrk="1" hangingPunct="1">
              <a:lnSpc>
                <a:spcPct val="90000"/>
              </a:lnSpc>
            </a:pPr>
            <a:r>
              <a:rPr lang="zh-CN" altLang="en-US" b="1" dirty="0">
                <a:latin typeface="楷体_GB2312" pitchFamily="49" charset="-122"/>
                <a:ea typeface="楷体_GB2312" pitchFamily="49" charset="-122"/>
              </a:rPr>
              <a:t>在主机、磁盘文件和终端机之间提供一个读写缓冲；</a:t>
            </a:r>
            <a:endParaRPr lang="zh-CN" altLang="en-US" b="1" dirty="0">
              <a:latin typeface="楷体_GB2312" pitchFamily="49" charset="-122"/>
              <a:ea typeface="楷体_GB2312" pitchFamily="49" charset="-122"/>
            </a:endParaRPr>
          </a:p>
          <a:p>
            <a:pPr lvl="2" eaLnBrk="1" hangingPunct="1">
              <a:lnSpc>
                <a:spcPct val="90000"/>
              </a:lnSpc>
            </a:pPr>
            <a:r>
              <a:rPr lang="zh-CN" altLang="en-US" b="1" dirty="0">
                <a:latin typeface="楷体_GB2312" pitchFamily="49" charset="-122"/>
                <a:ea typeface="楷体_GB2312" pitchFamily="49" charset="-122"/>
              </a:rPr>
              <a:t>用于实时应用程序（如解决运行程序与键盘处理程序的异步操作问题。）</a:t>
            </a:r>
            <a:endParaRPr lang="zh-CN" altLang="en-US" b="1" dirty="0">
              <a:latin typeface="楷体_GB2312" pitchFamily="49" charset="-122"/>
              <a:ea typeface="楷体_GB2312" pitchFamily="49" charset="-122"/>
            </a:endParaRPr>
          </a:p>
          <a:p>
            <a:pPr lvl="1" eaLnBrk="1" hangingPunct="1">
              <a:lnSpc>
                <a:spcPct val="90000"/>
              </a:lnSpc>
            </a:pPr>
            <a:r>
              <a:rPr lang="zh-CN" altLang="en-US" b="1" dirty="0">
                <a:latin typeface="楷体_GB2312" pitchFamily="49" charset="-122"/>
                <a:ea typeface="楷体_GB2312" pitchFamily="49" charset="-122"/>
              </a:rPr>
              <a:t>各种应用系统中的事件规划、事件模拟以及图中的一些非递归的搜索算法等。</a:t>
            </a:r>
            <a:endParaRPr lang="zh-CN" altLang="en-US" b="1" dirty="0">
              <a:latin typeface="楷体_GB2312" pitchFamily="49" charset="-122"/>
              <a:ea typeface="楷体_GB2312" pitchFamily="49" charset="-122"/>
            </a:endParaRPr>
          </a:p>
          <a:p>
            <a:pPr eaLnBrk="1" hangingPunct="1">
              <a:lnSpc>
                <a:spcPct val="90000"/>
              </a:lnSpc>
            </a:pPr>
            <a:endParaRPr lang="en-US" altLang="zh-CN" b="1" dirty="0">
              <a:latin typeface="楷体_GB2312" pitchFamily="49" charset="-122"/>
              <a:ea typeface="楷体_GB2312" pitchFamily="49" charset="-122"/>
            </a:endParaRPr>
          </a:p>
        </p:txBody>
      </p:sp>
    </p:spTree>
  </p:cSld>
  <p:clrMapOvr>
    <a:masterClrMapping/>
  </p:clrMapOvr>
  <p:transition>
    <p:pull dir="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3"/>
          <p:cNvSpPr>
            <a:spLocks noGrp="1"/>
          </p:cNvSpPr>
          <p:nvPr>
            <p:ph idx="1"/>
          </p:nvPr>
        </p:nvSpPr>
        <p:spPr>
          <a:xfrm>
            <a:off x="611188" y="620713"/>
            <a:ext cx="7772400" cy="4114800"/>
          </a:xfrm>
          <a:ln/>
        </p:spPr>
        <p:txBody>
          <a:bodyPr vert="horz" wrap="square" lIns="91440" tIns="45720" rIns="91440" bIns="45720" anchor="t"/>
          <a:p>
            <a:pPr eaLnBrk="1" hangingPunct="1">
              <a:lnSpc>
                <a:spcPct val="90000"/>
              </a:lnSpc>
            </a:pPr>
            <a:r>
              <a:rPr lang="zh-CN" altLang="en-US" b="1" dirty="0">
                <a:latin typeface="楷体_GB2312" pitchFamily="49" charset="-122"/>
                <a:ea typeface="楷体_GB2312" pitchFamily="49" charset="-122"/>
              </a:rPr>
              <a:t>汽车加油站。</a:t>
            </a:r>
            <a:endParaRPr lang="zh-CN" altLang="en-US" b="1" dirty="0">
              <a:latin typeface="楷体_GB2312" pitchFamily="49" charset="-122"/>
              <a:ea typeface="楷体_GB2312" pitchFamily="49" charset="-122"/>
            </a:endParaRPr>
          </a:p>
          <a:p>
            <a:pPr lvl="1" eaLnBrk="1" hangingPunct="1">
              <a:lnSpc>
                <a:spcPct val="90000"/>
              </a:lnSpc>
            </a:pPr>
            <a:r>
              <a:rPr lang="zh-CN" altLang="en-US" b="1" dirty="0">
                <a:latin typeface="楷体_GB2312" pitchFamily="49" charset="-122"/>
                <a:ea typeface="楷体_GB2312" pitchFamily="49" charset="-122"/>
              </a:rPr>
              <a:t>随着城市里汽车数量的急速增长，汽车加油站也渐渐多了起来。通常汽车加油站的结构基本上是：入口和出口为单行道，加油车道可能有若干条。每辆车加油都要经过三段路程，第一段是在入口处排队等候进入加油车道；第二段是在加油车道排队等候加油；第三段是进入出口处排队等候离开。实际上，这三段都是队列结构。若用算法模拟这个过程，就需要设置加油车道数加</a:t>
            </a:r>
            <a:r>
              <a:rPr lang="en-US" altLang="zh-CN" b="1" dirty="0">
                <a:latin typeface="楷体_GB2312" pitchFamily="49" charset="-122"/>
                <a:ea typeface="楷体_GB2312" pitchFamily="49" charset="-122"/>
              </a:rPr>
              <a:t>2</a:t>
            </a:r>
            <a:r>
              <a:rPr lang="zh-CN" altLang="en-US" b="1" dirty="0">
                <a:latin typeface="楷体_GB2312" pitchFamily="49" charset="-122"/>
                <a:ea typeface="楷体_GB2312" pitchFamily="49" charset="-122"/>
              </a:rPr>
              <a:t>个队列。</a:t>
            </a:r>
            <a:endParaRPr lang="zh-CN" altLang="en-US" b="1" dirty="0">
              <a:latin typeface="楷体_GB2312" pitchFamily="49" charset="-122"/>
              <a:ea typeface="楷体_GB2312" pitchFamily="49" charset="-122"/>
            </a:endParaRPr>
          </a:p>
          <a:p>
            <a:pPr eaLnBrk="1" hangingPunct="1">
              <a:lnSpc>
                <a:spcPct val="90000"/>
              </a:lnSpc>
            </a:pPr>
            <a:endParaRPr lang="en-US" altLang="zh-CN" b="1" dirty="0">
              <a:latin typeface="楷体_GB2312" pitchFamily="49" charset="-122"/>
              <a:ea typeface="楷体_GB2312" pitchFamily="49" charset="-122"/>
            </a:endParaRPr>
          </a:p>
        </p:txBody>
      </p:sp>
    </p:spTree>
  </p:cSld>
  <p:clrMapOvr>
    <a:masterClrMapping/>
  </p:clrMapOvr>
  <p:transition>
    <p:pull dir="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3"/>
          <p:cNvSpPr>
            <a:spLocks noGrp="1"/>
          </p:cNvSpPr>
          <p:nvPr>
            <p:ph idx="1"/>
          </p:nvPr>
        </p:nvSpPr>
        <p:spPr>
          <a:xfrm>
            <a:off x="539750" y="692150"/>
            <a:ext cx="7772400" cy="4114800"/>
          </a:xfrm>
          <a:ln/>
        </p:spPr>
        <p:txBody>
          <a:bodyPr vert="horz" wrap="square" lIns="91440" tIns="45720" rIns="91440" bIns="45720" anchor="t"/>
          <a:p>
            <a:pPr eaLnBrk="1" hangingPunct="1">
              <a:lnSpc>
                <a:spcPct val="95000"/>
              </a:lnSpc>
            </a:pPr>
            <a:r>
              <a:rPr lang="zh-CN" altLang="en-US" b="1" dirty="0">
                <a:ea typeface="楷体_GB2312" pitchFamily="49" charset="-122"/>
              </a:rPr>
              <a:t>模拟打印机缓冲区。</a:t>
            </a:r>
            <a:endParaRPr lang="zh-CN" altLang="en-US" b="1" dirty="0">
              <a:ea typeface="楷体_GB2312" pitchFamily="49" charset="-122"/>
            </a:endParaRPr>
          </a:p>
          <a:p>
            <a:pPr lvl="1" eaLnBrk="1" hangingPunct="1">
              <a:lnSpc>
                <a:spcPct val="95000"/>
              </a:lnSpc>
            </a:pPr>
            <a:r>
              <a:rPr lang="zh-CN" altLang="en-US" b="1" dirty="0">
                <a:ea typeface="楷体_GB2312" pitchFamily="49" charset="-122"/>
              </a:rPr>
              <a:t>在主机将数据输出到打印机时，会出现主机速度与打印机的打印速度不匹配的问题。这时主机就要停下来等待打印机。显然，这样会降低主机的使用效率。为此人们设想了一种办法：为打印机设置一个打印数据缓冲区，当主机需要打印数据时，先将数据依次写入这个缓冲区，写满后主机转去做其他的事情，而打印机就从缓冲区中按照先进先出的原则依次读取数据并打印，这样做即保证了打印数据的正确性，又提高了主机的使用效率。由此可见，打印机缓冲区实际上就是一个队列结构。</a:t>
            </a:r>
            <a:endParaRPr lang="zh-CN" altLang="en-US" b="1" dirty="0">
              <a:ea typeface="楷体_GB2312" pitchFamily="49" charset="-122"/>
            </a:endParaRPr>
          </a:p>
        </p:txBody>
      </p:sp>
    </p:spTree>
  </p:cSld>
  <p:clrMapOvr>
    <a:masterClrMapping/>
  </p:clrMapOvr>
  <p:transition>
    <p:pull dir="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3"/>
          <p:cNvSpPr>
            <a:spLocks noGrp="1"/>
          </p:cNvSpPr>
          <p:nvPr>
            <p:ph idx="1"/>
          </p:nvPr>
        </p:nvSpPr>
        <p:spPr>
          <a:xfrm>
            <a:off x="611188" y="1125538"/>
            <a:ext cx="7772400" cy="4114800"/>
          </a:xfrm>
          <a:ln/>
        </p:spPr>
        <p:txBody>
          <a:bodyPr vert="horz" wrap="square" lIns="91440" tIns="45720" rIns="91440" bIns="45720" anchor="t"/>
          <a:p>
            <a:pPr eaLnBrk="1" hangingPunct="1"/>
            <a:r>
              <a:rPr lang="en-US" altLang="zh-CN" b="1" dirty="0">
                <a:latin typeface="楷体_GB2312" pitchFamily="49" charset="-122"/>
                <a:ea typeface="楷体_GB2312" pitchFamily="49" charset="-122"/>
              </a:rPr>
              <a:t>CPU</a:t>
            </a:r>
            <a:r>
              <a:rPr lang="zh-CN" altLang="en-US" b="1" dirty="0">
                <a:latin typeface="楷体_GB2312" pitchFamily="49" charset="-122"/>
                <a:ea typeface="楷体_GB2312" pitchFamily="49" charset="-122"/>
              </a:rPr>
              <a:t>分时系统</a:t>
            </a:r>
            <a:endParaRPr lang="zh-CN" altLang="en-US" b="1" dirty="0">
              <a:latin typeface="楷体_GB2312" pitchFamily="49" charset="-122"/>
              <a:ea typeface="楷体_GB2312" pitchFamily="49" charset="-122"/>
            </a:endParaRPr>
          </a:p>
          <a:p>
            <a:pPr lvl="1" eaLnBrk="1" hangingPunct="1"/>
            <a:r>
              <a:rPr lang="zh-CN" altLang="en-US" b="1" dirty="0">
                <a:latin typeface="楷体_GB2312" pitchFamily="49" charset="-122"/>
                <a:ea typeface="楷体_GB2312" pitchFamily="49" charset="-122"/>
              </a:rPr>
              <a:t>在一个带有多个终端的计算机系统中，同时有多个用户需要使用</a:t>
            </a:r>
            <a:r>
              <a:rPr lang="en-US" altLang="zh-CN" b="1" dirty="0">
                <a:latin typeface="楷体_GB2312" pitchFamily="49" charset="-122"/>
                <a:ea typeface="楷体_GB2312" pitchFamily="49" charset="-122"/>
              </a:rPr>
              <a:t>CPU</a:t>
            </a:r>
            <a:r>
              <a:rPr lang="zh-CN" altLang="en-US" b="1" dirty="0">
                <a:latin typeface="楷体_GB2312" pitchFamily="49" charset="-122"/>
                <a:ea typeface="楷体_GB2312" pitchFamily="49" charset="-122"/>
              </a:rPr>
              <a:t>运行各自的应用程序，它们分别通过各自的终端向操作系统提出使用</a:t>
            </a:r>
            <a:r>
              <a:rPr lang="en-US" altLang="zh-CN" b="1" dirty="0">
                <a:latin typeface="楷体_GB2312" pitchFamily="49" charset="-122"/>
                <a:ea typeface="楷体_GB2312" pitchFamily="49" charset="-122"/>
              </a:rPr>
              <a:t>CPU</a:t>
            </a:r>
            <a:r>
              <a:rPr lang="zh-CN" altLang="en-US" b="1" dirty="0">
                <a:latin typeface="楷体_GB2312" pitchFamily="49" charset="-122"/>
                <a:ea typeface="楷体_GB2312" pitchFamily="49" charset="-122"/>
              </a:rPr>
              <a:t>的请求，操作系统通常按照每个请求在时间上的先后顺序，将它们排成一个队列，每次把</a:t>
            </a:r>
            <a:r>
              <a:rPr lang="en-US" altLang="zh-CN" b="1" dirty="0">
                <a:latin typeface="楷体_GB2312" pitchFamily="49" charset="-122"/>
                <a:ea typeface="楷体_GB2312" pitchFamily="49" charset="-122"/>
              </a:rPr>
              <a:t>CPU</a:t>
            </a:r>
            <a:r>
              <a:rPr lang="zh-CN" altLang="en-US" b="1" dirty="0">
                <a:latin typeface="楷体_GB2312" pitchFamily="49" charset="-122"/>
                <a:ea typeface="楷体_GB2312" pitchFamily="49" charset="-122"/>
              </a:rPr>
              <a:t>分配给当前队首的请求用户，即将该用户的应用程序投入运行，当该程序运行完毕或用完规定的时间片后，操作系统再将</a:t>
            </a:r>
            <a:r>
              <a:rPr lang="en-US" altLang="zh-CN" b="1" dirty="0">
                <a:latin typeface="楷体_GB2312" pitchFamily="49" charset="-122"/>
                <a:ea typeface="楷体_GB2312" pitchFamily="49" charset="-122"/>
              </a:rPr>
              <a:t>CPU</a:t>
            </a:r>
            <a:r>
              <a:rPr lang="zh-CN" altLang="en-US" b="1" dirty="0">
                <a:latin typeface="楷体_GB2312" pitchFamily="49" charset="-122"/>
                <a:ea typeface="楷体_GB2312" pitchFamily="49" charset="-122"/>
              </a:rPr>
              <a:t>分配给新的队首请求用户，这样即可以满足每个用户的请求，又可以使</a:t>
            </a:r>
            <a:r>
              <a:rPr lang="en-US" altLang="zh-CN" b="1" dirty="0">
                <a:latin typeface="楷体_GB2312" pitchFamily="49" charset="-122"/>
                <a:ea typeface="楷体_GB2312" pitchFamily="49" charset="-122"/>
              </a:rPr>
              <a:t>CPU</a:t>
            </a:r>
            <a:r>
              <a:rPr lang="zh-CN" altLang="en-US" b="1" dirty="0">
                <a:latin typeface="楷体_GB2312" pitchFamily="49" charset="-122"/>
                <a:ea typeface="楷体_GB2312" pitchFamily="49" charset="-122"/>
              </a:rPr>
              <a:t>正常工作。</a:t>
            </a:r>
            <a:endParaRPr lang="zh-CN" altLang="en-US" b="1" dirty="0">
              <a:latin typeface="楷体_GB2312" pitchFamily="49" charset="-122"/>
              <a:ea typeface="楷体_GB2312" pitchFamily="49" charset="-122"/>
            </a:endParaRPr>
          </a:p>
        </p:txBody>
      </p:sp>
    </p:spTree>
  </p:cSld>
  <p:clrMapOvr>
    <a:masterClrMapping/>
  </p:clrMapOvr>
  <p:transition>
    <p:pull dir="r"/>
  </p:transition>
</p:sld>
</file>

<file path=ppt/theme/theme1.xml><?xml version="1.0" encoding="utf-8"?>
<a:theme xmlns:a="http://schemas.openxmlformats.org/drawingml/2006/main" name="空演示文稿">
  <a:themeElements>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空演示文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Stream</Template>
  <TotalTime>0</TotalTime>
  <Words>17927</Words>
  <Application>WPS 演示</Application>
  <PresentationFormat>全屏显示(4:3)</PresentationFormat>
  <Paragraphs>1538</Paragraphs>
  <Slides>106</Slides>
  <Notes>21</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106</vt:i4>
      </vt:variant>
    </vt:vector>
  </HeadingPairs>
  <TitlesOfParts>
    <vt:vector size="121" baseType="lpstr">
      <vt:lpstr>Arial</vt:lpstr>
      <vt:lpstr>宋体</vt:lpstr>
      <vt:lpstr>Wingdings</vt:lpstr>
      <vt:lpstr>Times New Roman</vt:lpstr>
      <vt:lpstr>华文楷体</vt:lpstr>
      <vt:lpstr>华文隶书</vt:lpstr>
      <vt:lpstr>楷体_GB2312</vt:lpstr>
      <vt:lpstr>隶书</vt:lpstr>
      <vt:lpstr>Tahoma</vt:lpstr>
      <vt:lpstr>Arial Narrow</vt:lpstr>
      <vt:lpstr>新宋体</vt:lpstr>
      <vt:lpstr>微软雅黑</vt:lpstr>
      <vt:lpstr>Arial Unicode MS</vt:lpstr>
      <vt:lpstr>空演示文稿</vt:lpstr>
      <vt:lpstr>AutoCAD.Drawing.15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第三章栈和队列</dc:title>
  <dc:creator>lm</dc:creator>
  <cp:lastModifiedBy>hp</cp:lastModifiedBy>
  <cp:revision>185</cp:revision>
  <dcterms:created xsi:type="dcterms:W3CDTF">1998-08-18T07:31:58Z</dcterms:created>
  <dcterms:modified xsi:type="dcterms:W3CDTF">2017-09-19T12:41:04Z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2052-10.1.0.6747</vt:lpwstr>
  </property>
</Properties>
</file>