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8"/>
  </p:notesMasterIdLst>
  <p:sldIdLst>
    <p:sldId id="256" r:id="rId4"/>
    <p:sldId id="310" r:id="rId5"/>
    <p:sldId id="298" r:id="rId6"/>
    <p:sldId id="257" r:id="rId7"/>
    <p:sldId id="284" r:id="rId9"/>
    <p:sldId id="259" r:id="rId10"/>
    <p:sldId id="289" r:id="rId11"/>
    <p:sldId id="290" r:id="rId12"/>
    <p:sldId id="266" r:id="rId13"/>
    <p:sldId id="301" r:id="rId14"/>
    <p:sldId id="295" r:id="rId15"/>
    <p:sldId id="272" r:id="rId16"/>
    <p:sldId id="267" r:id="rId17"/>
    <p:sldId id="302" r:id="rId18"/>
    <p:sldId id="303" r:id="rId19"/>
    <p:sldId id="304" r:id="rId20"/>
    <p:sldId id="291" r:id="rId21"/>
    <p:sldId id="274" r:id="rId22"/>
    <p:sldId id="305" r:id="rId23"/>
    <p:sldId id="306" r:id="rId24"/>
    <p:sldId id="307" r:id="rId25"/>
    <p:sldId id="308" r:id="rId26"/>
    <p:sldId id="309" r:id="rId27"/>
    <p:sldId id="293" r:id="rId28"/>
    <p:sldId id="276" r:id="rId29"/>
    <p:sldId id="277" r:id="rId30"/>
    <p:sldId id="278" r:id="rId31"/>
    <p:sldId id="296" r:id="rId32"/>
    <p:sldId id="279" r:id="rId33"/>
    <p:sldId id="280" r:id="rId34"/>
    <p:sldId id="281" r:id="rId35"/>
    <p:sldId id="282" r:id="rId36"/>
    <p:sldId id="283" r:id="rId37"/>
    <p:sldId id="299" r:id="rId38"/>
    <p:sldId id="300" r:id="rId39"/>
    <p:sldId id="297" r:id="rId40"/>
  </p:sldIdLst>
  <p:sldSz cx="9144000" cy="6858000" type="screen4x3"/>
  <p:notesSz cx="6858000" cy="9144000"/>
  <p:defaultTextStyle>
    <a:defPPr>
      <a:defRPr lang="en-US"/>
    </a:defPPr>
    <a:lvl1pPr marL="0" lvl="0"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ahoma" panose="020B0604030504040204" pitchFamily="2" charset="0"/>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ahoma" panose="020B0604030504040204" pitchFamily="2"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ahoma" panose="020B0604030504040204" pitchFamily="2"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ahoma" panose="020B0604030504040204" pitchFamily="2"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ahoma" panose="020B0604030504040204" pitchFamily="2"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ahoma" panose="020B0604030504040204" pitchFamily="2"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ahoma" panose="020B0604030504040204" pitchFamily="2"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ahoma" panose="020B0604030504040204" pitchFamily="2"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ahoma" panose="020B0604030504040204" pitchFamily="2"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loop="1">
    <p:present/>
    <p:sldAll/>
    <p:penClr>
      <a:schemeClr val="tx1"/>
    </p:penClr>
    <p:extLst>
      <p:ext uri="{2FDB2607-1784-4EEB-B798-7EB5836EED8A}">
        <p14:showMediaCtrls xmlns:p14="http://schemas.microsoft.com/office/powerpoint/2010/main" val="1"/>
      </p:ext>
    </p:extLst>
  </p:showPr>
  <p:clrMru>
    <a:srgbClr val="FF66FF"/>
    <a:srgbClr val="FF9900"/>
    <a:srgbClr val="328515"/>
    <a:srgbClr val="FFFFFF"/>
    <a:srgbClr val="FF9933"/>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9" d="100"/>
          <a:sy n="69" d="100"/>
        </p:scale>
        <p:origin x="-138" y="-102"/>
      </p:cViewPr>
      <p:guideLst>
        <p:guide orient="horz" pos="2160"/>
        <p:guide pos="2835"/>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notesMaster" Target="notesMasters/notesMaster1.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3074" name="Rectangle 2"/>
          <p:cNvSpPr>
            <a:spLocks noGrp="1"/>
          </p:cNvSpPr>
          <p:nvPr>
            <p:ph type="hdr" sz="quarter"/>
          </p:nvPr>
        </p:nvSpPr>
        <p:spPr>
          <a:xfrm>
            <a:off x="0" y="0"/>
            <a:ext cx="2971800" cy="457200"/>
          </a:xfrm>
          <a:prstGeom prst="rect">
            <a:avLst/>
          </a:prstGeom>
          <a:noFill/>
          <a:ln w="9525">
            <a:noFill/>
          </a:ln>
        </p:spPr>
        <p:txBody>
          <a:bodyPr/>
          <a:p>
            <a:pPr lvl="0" eaLnBrk="1" hangingPunct="1"/>
            <a:endParaRPr lang="zh-CN" altLang="en-US" sz="1200" dirty="0">
              <a:latin typeface="Times New Roman" panose="02020603050405020304" pitchFamily="2" charset="0"/>
            </a:endParaRPr>
          </a:p>
        </p:txBody>
      </p:sp>
      <p:sp>
        <p:nvSpPr>
          <p:cNvPr id="3075" name="Rectangle 3"/>
          <p:cNvSpPr>
            <a:spLocks noGrp="1"/>
          </p:cNvSpPr>
          <p:nvPr>
            <p:ph type="dt" idx="1"/>
          </p:nvPr>
        </p:nvSpPr>
        <p:spPr>
          <a:xfrm>
            <a:off x="3886200" y="0"/>
            <a:ext cx="2971800" cy="457200"/>
          </a:xfrm>
          <a:prstGeom prst="rect">
            <a:avLst/>
          </a:prstGeom>
          <a:noFill/>
          <a:ln w="9525">
            <a:noFill/>
          </a:ln>
        </p:spPr>
        <p:txBody>
          <a:bodyPr/>
          <a:p>
            <a:pPr lvl="0" algn="r" eaLnBrk="1" hangingPunct="1"/>
            <a:endParaRPr lang="en-US" altLang="x-none" sz="1200" dirty="0">
              <a:latin typeface="Times New Roman" panose="02020603050405020304" pitchFamily="2" charset="0"/>
            </a:endParaRPr>
          </a:p>
        </p:txBody>
      </p:sp>
      <p:sp>
        <p:nvSpPr>
          <p:cNvPr id="3076" name="Rectangle 4"/>
          <p:cNvSpPr>
            <a:spLocks noGrp="1"/>
          </p:cNvSpPr>
          <p:nvPr>
            <p:ph type="sldImg" idx="2"/>
          </p:nvPr>
        </p:nvSpPr>
        <p:spPr>
          <a:xfrm>
            <a:off x="1143000" y="685800"/>
            <a:ext cx="4572000" cy="3429000"/>
          </a:xfrm>
          <a:prstGeom prst="rect">
            <a:avLst/>
          </a:prstGeom>
          <a:noFill/>
          <a:ln w="9525">
            <a:noFill/>
          </a:ln>
        </p:spPr>
      </p:sp>
      <p:sp>
        <p:nvSpPr>
          <p:cNvPr id="3077" name="Rectangle 5"/>
          <p:cNvSpPr>
            <a:spLocks noGrp="1"/>
          </p:cNvSpPr>
          <p:nvPr>
            <p:ph type="body" sz="quarter" idx="3"/>
          </p:nvPr>
        </p:nvSpPr>
        <p:spPr>
          <a:xfrm>
            <a:off x="914400" y="4343400"/>
            <a:ext cx="5029200" cy="4114800"/>
          </a:xfrm>
          <a:prstGeom prst="rect">
            <a:avLst/>
          </a:prstGeom>
          <a:noFill/>
          <a:ln w="9525">
            <a:noFill/>
          </a:ln>
        </p:spPr>
        <p:txBody>
          <a:bodyPr anchor="ct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078" name="Rectangle 6"/>
          <p:cNvSpPr>
            <a:spLocks noGrp="1"/>
          </p:cNvSpPr>
          <p:nvPr>
            <p:ph type="ftr" sz="quarter" idx="4"/>
          </p:nvPr>
        </p:nvSpPr>
        <p:spPr>
          <a:xfrm>
            <a:off x="0" y="8686800"/>
            <a:ext cx="2971800" cy="457200"/>
          </a:xfrm>
          <a:prstGeom prst="rect">
            <a:avLst/>
          </a:prstGeom>
          <a:noFill/>
          <a:ln w="9525">
            <a:noFill/>
          </a:ln>
        </p:spPr>
        <p:txBody>
          <a:bodyPr anchor="b"/>
          <a:p>
            <a:pPr lvl="0" eaLnBrk="1" hangingPunct="1"/>
            <a:endParaRPr lang="en-US" altLang="x-none" sz="1200" dirty="0">
              <a:latin typeface="Times New Roman" panose="02020603050405020304" pitchFamily="2" charset="0"/>
            </a:endParaRPr>
          </a:p>
        </p:txBody>
      </p:sp>
      <p:sp>
        <p:nvSpPr>
          <p:cNvPr id="3079" name="Rectangle 7"/>
          <p:cNvSpPr>
            <a:spLocks noGrp="1"/>
          </p:cNvSpPr>
          <p:nvPr>
            <p:ph type="sldNum" sz="quarter" idx="5"/>
          </p:nvPr>
        </p:nvSpPr>
        <p:spPr>
          <a:xfrm>
            <a:off x="3886200" y="8686800"/>
            <a:ext cx="2971800" cy="457200"/>
          </a:xfrm>
          <a:prstGeom prst="rect">
            <a:avLst/>
          </a:prstGeom>
          <a:noFill/>
          <a:ln w="9525">
            <a:noFill/>
          </a:ln>
        </p:spPr>
        <p:txBody>
          <a:bodyPr anchor="b"/>
          <a:p>
            <a:pPr lvl="0" algn="r" eaLnBrk="1" hangingPunct="1"/>
            <a:fld id="{9A0DB2DC-4C9A-4742-B13C-FB6460FD3503}" type="slidenum">
              <a:rPr lang="zh-CN" altLang="en-US" sz="1200" dirty="0">
                <a:latin typeface="Times New Roman" panose="02020603050405020304" pitchFamily="2" charset="0"/>
              </a:rPr>
            </a:fld>
            <a:endParaRPr lang="zh-CN" altLang="en-US" sz="1200" dirty="0">
              <a:latin typeface="Times New Roman" panose="02020603050405020304" pitchFamily="2" charset="0"/>
            </a:endParaRPr>
          </a:p>
        </p:txBody>
      </p:sp>
    </p:spTree>
  </p:cSld>
  <p:clrMap bg1="lt1" tx1="dk1" bg2="lt2" tx2="dk2" accent1="accent1" accent2="accent2" accent3="accent3" accent4="accent4" accent5="accent5" accent6="accent6" hlink="hlink" folHlink="folHlink"/>
  <p:hf sldNum="0" hdr="0" ftr="0" dt="0"/>
  <p:notesStyle>
    <a:lvl1pPr marL="0" lvl="0"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8194" name="Rectangle 7"/>
          <p:cNvSpPr txBox="1">
            <a:spLocks noGrp="1"/>
          </p:cNvSpPr>
          <p:nvPr/>
        </p:nvSpPr>
        <p:spPr>
          <a:xfrm>
            <a:off x="3886200" y="8686800"/>
            <a:ext cx="2971800" cy="457200"/>
          </a:xfrm>
          <a:prstGeom prst="rect">
            <a:avLst/>
          </a:prstGeom>
          <a:noFill/>
          <a:ln w="9525">
            <a:noFill/>
          </a:ln>
        </p:spPr>
        <p:txBody>
          <a:bodyPr anchor="b"/>
          <a:p>
            <a:pPr lvl="0" algn="r" eaLnBrk="1" hangingPunct="1"/>
            <a:fld id="{9A0DB2DC-4C9A-4742-B13C-FB6460FD3503}" type="slidenum">
              <a:rPr lang="zh-CN" altLang="en-US" sz="1200" dirty="0">
                <a:latin typeface="Times New Roman" panose="02020603050405020304" pitchFamily="2" charset="0"/>
              </a:rPr>
            </a:fld>
            <a:endParaRPr lang="zh-CN" altLang="en-US" sz="1200" dirty="0">
              <a:latin typeface="Times New Roman" panose="02020603050405020304" pitchFamily="2" charset="0"/>
            </a:endParaRPr>
          </a:p>
        </p:txBody>
      </p:sp>
      <p:sp>
        <p:nvSpPr>
          <p:cNvPr id="8195" name="Rectangle 2"/>
          <p:cNvSpPr>
            <a:spLocks noTextEdit="1"/>
          </p:cNvSpPr>
          <p:nvPr>
            <p:ph type="sldImg"/>
          </p:nvPr>
        </p:nvSpPr>
        <p:spPr>
          <a:ln/>
        </p:spPr>
      </p:sp>
      <p:sp>
        <p:nvSpPr>
          <p:cNvPr id="8196" name="Rectangle 3"/>
          <p:cNvSpPr>
            <a:spLocks noGrp="1"/>
          </p:cNvSpPr>
          <p:nvPr>
            <p:ph type="body" idx="1"/>
          </p:nvPr>
        </p:nvSpPr>
        <p:spPr>
          <a:ln/>
        </p:spPr>
        <p:txBody>
          <a:bodyPr vert="horz" wrap="square" anchor="t"/>
          <a:p>
            <a:pPr lvl="2" eaLnBrk="1" hangingPunct="1"/>
            <a:r>
              <a:rPr lang="zh-CN" altLang="en-US" dirty="0"/>
              <a:t>串( </a:t>
            </a:r>
            <a:r>
              <a:rPr lang="en-US" altLang="x-none" dirty="0"/>
              <a:t>string) </a:t>
            </a:r>
            <a:r>
              <a:rPr lang="zh-CN" altLang="en-US" dirty="0"/>
              <a:t>是由零个或多个字符组成的有限序列，记作</a:t>
            </a:r>
            <a:r>
              <a:rPr lang="en-US" altLang="x-none" dirty="0">
                <a:solidFill>
                  <a:schemeClr val="hlink"/>
                </a:solidFill>
              </a:rPr>
              <a:t>s＝</a:t>
            </a:r>
            <a:r>
              <a:rPr lang="en-US" altLang="x-none" dirty="0">
                <a:solidFill>
                  <a:schemeClr val="hlink"/>
                </a:solidFill>
                <a:latin typeface="Times New Roman" panose="02020603050405020304" pitchFamily="2" charset="0"/>
              </a:rPr>
              <a:t>“</a:t>
            </a:r>
            <a:r>
              <a:rPr lang="en-US" altLang="x-none" dirty="0">
                <a:solidFill>
                  <a:schemeClr val="hlink"/>
                </a:solidFill>
              </a:rPr>
              <a:t>a</a:t>
            </a:r>
            <a:r>
              <a:rPr lang="en-US" altLang="x-none" baseline="-25000" dirty="0">
                <a:solidFill>
                  <a:schemeClr val="hlink"/>
                </a:solidFill>
              </a:rPr>
              <a:t>1</a:t>
            </a:r>
            <a:r>
              <a:rPr lang="en-US" altLang="x-none" dirty="0">
                <a:solidFill>
                  <a:schemeClr val="hlink"/>
                </a:solidFill>
              </a:rPr>
              <a:t>a</a:t>
            </a:r>
            <a:r>
              <a:rPr lang="en-US" altLang="x-none" baseline="-25000" dirty="0">
                <a:solidFill>
                  <a:schemeClr val="hlink"/>
                </a:solidFill>
              </a:rPr>
              <a:t>2</a:t>
            </a:r>
            <a:r>
              <a:rPr lang="en-US" altLang="x-none" dirty="0">
                <a:solidFill>
                  <a:schemeClr val="hlink"/>
                </a:solidFill>
                <a:latin typeface="Times New Roman" panose="02020603050405020304" pitchFamily="2" charset="0"/>
              </a:rPr>
              <a:t>…</a:t>
            </a:r>
            <a:r>
              <a:rPr lang="en-US" altLang="x-none" dirty="0">
                <a:solidFill>
                  <a:schemeClr val="hlink"/>
                </a:solidFill>
              </a:rPr>
              <a:t>a</a:t>
            </a:r>
            <a:r>
              <a:rPr lang="en-US" altLang="x-none" baseline="-25000" dirty="0">
                <a:solidFill>
                  <a:schemeClr val="hlink"/>
                </a:solidFill>
              </a:rPr>
              <a:t>n</a:t>
            </a:r>
            <a:r>
              <a:rPr lang="en-US" altLang="x-none" dirty="0">
                <a:solidFill>
                  <a:schemeClr val="hlink"/>
                </a:solidFill>
                <a:latin typeface="Times New Roman" panose="02020603050405020304" pitchFamily="2" charset="0"/>
              </a:rPr>
              <a:t>”</a:t>
            </a:r>
            <a:r>
              <a:rPr lang="en-US" altLang="x-none" dirty="0"/>
              <a:t>，</a:t>
            </a:r>
            <a:r>
              <a:rPr lang="zh-CN" altLang="en-US" dirty="0"/>
              <a:t>其中</a:t>
            </a:r>
            <a:r>
              <a:rPr lang="en-US" altLang="x-none" dirty="0"/>
              <a:t>s</a:t>
            </a:r>
            <a:r>
              <a:rPr lang="zh-CN" altLang="en-US" dirty="0"/>
              <a:t>为串的名字，用成对的双引号括起来的字符序列为串的值，但两边的双引号不算串值，不包含在串中。</a:t>
            </a:r>
            <a:r>
              <a:rPr lang="en-US" altLang="x-none" dirty="0"/>
              <a:t>a</a:t>
            </a:r>
            <a:r>
              <a:rPr lang="en-US" altLang="x-none" baseline="-25000" dirty="0"/>
              <a:t>i</a:t>
            </a:r>
            <a:r>
              <a:rPr lang="en-US" altLang="x-none" dirty="0"/>
              <a:t>(1≤i≤n)</a:t>
            </a:r>
            <a:r>
              <a:rPr lang="zh-CN" altLang="en-US" dirty="0"/>
              <a:t>可以是字母、数字或其它字符。</a:t>
            </a:r>
            <a:r>
              <a:rPr lang="en-US" altLang="x-none" dirty="0"/>
              <a:t>n</a:t>
            </a:r>
            <a:r>
              <a:rPr lang="zh-CN" altLang="en-US" dirty="0"/>
              <a:t>为串中字符的个数，称为串的长度。</a:t>
            </a:r>
            <a:endParaRPr lang="zh-CN" altLang="en-US" dirty="0"/>
          </a:p>
          <a:p>
            <a:pPr lvl="0" eaLnBrk="1" hangingPunct="1"/>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10242" name="Rectangle 7"/>
          <p:cNvSpPr txBox="1">
            <a:spLocks noGrp="1"/>
          </p:cNvSpPr>
          <p:nvPr/>
        </p:nvSpPr>
        <p:spPr>
          <a:xfrm>
            <a:off x="3886200" y="8686800"/>
            <a:ext cx="2971800" cy="457200"/>
          </a:xfrm>
          <a:prstGeom prst="rect">
            <a:avLst/>
          </a:prstGeom>
          <a:noFill/>
          <a:ln w="9525">
            <a:noFill/>
          </a:ln>
        </p:spPr>
        <p:txBody>
          <a:bodyPr anchor="b"/>
          <a:p>
            <a:pPr lvl="0" algn="r" eaLnBrk="1" hangingPunct="1"/>
            <a:fld id="{9A0DB2DC-4C9A-4742-B13C-FB6460FD3503}" type="slidenum">
              <a:rPr lang="zh-CN" altLang="en-US" sz="1200" dirty="0">
                <a:latin typeface="Times New Roman" panose="02020603050405020304" pitchFamily="2" charset="0"/>
              </a:rPr>
            </a:fld>
            <a:endParaRPr lang="zh-CN" altLang="en-US" sz="1200" dirty="0">
              <a:latin typeface="Times New Roman" panose="02020603050405020304" pitchFamily="2" charset="0"/>
            </a:endParaRPr>
          </a:p>
        </p:txBody>
      </p:sp>
      <p:sp>
        <p:nvSpPr>
          <p:cNvPr id="10243" name="Rectangle 2"/>
          <p:cNvSpPr>
            <a:spLocks noTextEdit="1"/>
          </p:cNvSpPr>
          <p:nvPr>
            <p:ph type="sldImg"/>
          </p:nvPr>
        </p:nvSpPr>
        <p:spPr>
          <a:ln/>
        </p:spPr>
      </p:sp>
      <p:sp>
        <p:nvSpPr>
          <p:cNvPr id="10244" name="Rectangle 3"/>
          <p:cNvSpPr>
            <a:spLocks noGrp="1"/>
          </p:cNvSpPr>
          <p:nvPr>
            <p:ph type="body" idx="1"/>
          </p:nvPr>
        </p:nvSpPr>
        <p:spPr>
          <a:ln/>
        </p:spPr>
        <p:txBody>
          <a:bodyPr vert="horz" wrap="square" anchor="t"/>
          <a:p>
            <a:pPr lvl="2" eaLnBrk="1" hangingPunct="1"/>
            <a:r>
              <a:rPr lang="zh-CN" altLang="en-US" dirty="0"/>
              <a:t>串中任意几个字符组成的序列称为串的子串。</a:t>
            </a:r>
            <a:endParaRPr lang="zh-CN" altLang="en-US" dirty="0"/>
          </a:p>
          <a:p>
            <a:pPr lvl="2" eaLnBrk="1" hangingPunct="1"/>
            <a:r>
              <a:rPr lang="zh-CN" altLang="en-US" dirty="0"/>
              <a:t>子串在主串中的位置是指子串中第一个字符在主串中的位置。</a:t>
            </a:r>
            <a:endParaRPr lang="zh-CN" altLang="en-US" dirty="0"/>
          </a:p>
          <a:p>
            <a:pPr lvl="3" eaLnBrk="1" hangingPunct="1"/>
            <a:r>
              <a:rPr lang="zh-CN" altLang="en-US" dirty="0"/>
              <a:t>则：</a:t>
            </a:r>
            <a:r>
              <a:rPr lang="en-US" altLang="x-none" dirty="0"/>
              <a:t>B</a:t>
            </a:r>
            <a:r>
              <a:rPr lang="zh-CN" altLang="en-US" dirty="0"/>
              <a:t>是</a:t>
            </a:r>
            <a:r>
              <a:rPr lang="en-US" altLang="x-none" dirty="0"/>
              <a:t>A</a:t>
            </a:r>
            <a:r>
              <a:rPr lang="zh-CN" altLang="en-US" dirty="0"/>
              <a:t>的子串，</a:t>
            </a:r>
            <a:r>
              <a:rPr lang="en-US" altLang="x-none" dirty="0"/>
              <a:t>A</a:t>
            </a:r>
            <a:r>
              <a:rPr lang="zh-CN" altLang="en-US" dirty="0"/>
              <a:t>为主串，</a:t>
            </a:r>
            <a:r>
              <a:rPr lang="en-US" altLang="x-none" dirty="0"/>
              <a:t>B</a:t>
            </a:r>
            <a:r>
              <a:rPr lang="zh-CN" altLang="en-US" dirty="0"/>
              <a:t>在</a:t>
            </a:r>
            <a:r>
              <a:rPr lang="en-US" altLang="x-none" dirty="0"/>
              <a:t>A</a:t>
            </a:r>
            <a:r>
              <a:rPr lang="zh-CN" altLang="en-US" dirty="0"/>
              <a:t>中出现了两次，其中首次出现所对应的主串位置是3。因此，称</a:t>
            </a:r>
            <a:r>
              <a:rPr lang="en-US" altLang="x-none" dirty="0"/>
              <a:t>B</a:t>
            </a:r>
            <a:r>
              <a:rPr lang="zh-CN" altLang="en-US" dirty="0"/>
              <a:t>在</a:t>
            </a:r>
            <a:r>
              <a:rPr lang="en-US" altLang="x-none" dirty="0"/>
              <a:t>A</a:t>
            </a:r>
            <a:r>
              <a:rPr lang="zh-CN" altLang="en-US" dirty="0"/>
              <a:t>中的序号（或位置）为3。</a:t>
            </a:r>
            <a:endParaRPr lang="zh-CN" altLang="en-US" dirty="0"/>
          </a:p>
          <a:p>
            <a:pPr lvl="0" eaLnBrk="1" hangingPunct="1"/>
            <a:r>
              <a:rPr lang="zh-CN" altLang="en-US" sz="2400" dirty="0">
                <a:latin typeface="Times New Roman" panose="02020603050405020304" pitchFamily="2" charset="0"/>
              </a:rPr>
              <a:t>若一个串是另一个串中连续的一段，则这个串称为另一个串的子串，而另一个串相对于该串称为主串。例如,串</a:t>
            </a:r>
            <a:r>
              <a:rPr lang="en-US" altLang="x-none" sz="2400" dirty="0">
                <a:latin typeface="Times New Roman" panose="02020603050405020304" pitchFamily="2" charset="0"/>
              </a:rPr>
              <a:t>s1=“abcdefg”，s2=“fabcdefghxyz”，</a:t>
            </a:r>
            <a:r>
              <a:rPr lang="zh-CN" altLang="en-US" sz="2400" dirty="0">
                <a:latin typeface="Times New Roman" panose="02020603050405020304" pitchFamily="2" charset="0"/>
              </a:rPr>
              <a:t>则</a:t>
            </a:r>
            <a:r>
              <a:rPr lang="en-US" altLang="x-none" sz="2400" dirty="0">
                <a:latin typeface="Times New Roman" panose="02020603050405020304" pitchFamily="2" charset="0"/>
              </a:rPr>
              <a:t>s1</a:t>
            </a:r>
            <a:r>
              <a:rPr lang="zh-CN" altLang="en-US" sz="2400" dirty="0">
                <a:latin typeface="Times New Roman" panose="02020603050405020304" pitchFamily="2" charset="0"/>
              </a:rPr>
              <a:t>为</a:t>
            </a:r>
            <a:r>
              <a:rPr lang="en-US" altLang="x-none" sz="2400" dirty="0">
                <a:latin typeface="Times New Roman" panose="02020603050405020304" pitchFamily="2" charset="0"/>
              </a:rPr>
              <a:t>s2</a:t>
            </a:r>
            <a:r>
              <a:rPr lang="zh-CN" altLang="en-US" sz="2400" dirty="0">
                <a:latin typeface="Times New Roman" panose="02020603050405020304" pitchFamily="2" charset="0"/>
              </a:rPr>
              <a:t>的子串，</a:t>
            </a:r>
            <a:r>
              <a:rPr lang="en-US" altLang="x-none" sz="2400" dirty="0">
                <a:latin typeface="Times New Roman" panose="02020603050405020304" pitchFamily="2" charset="0"/>
              </a:rPr>
              <a:t>s2</a:t>
            </a:r>
            <a:r>
              <a:rPr lang="zh-CN" altLang="en-US" sz="2400" dirty="0">
                <a:latin typeface="Times New Roman" panose="02020603050405020304" pitchFamily="2" charset="0"/>
              </a:rPr>
              <a:t>相对于</a:t>
            </a:r>
            <a:r>
              <a:rPr lang="en-US" altLang="x-none" sz="2400" dirty="0">
                <a:latin typeface="Times New Roman" panose="02020603050405020304" pitchFamily="2" charset="0"/>
              </a:rPr>
              <a:t>s1</a:t>
            </a:r>
            <a:r>
              <a:rPr lang="zh-CN" altLang="en-US" sz="2400" dirty="0">
                <a:latin typeface="Times New Roman" panose="02020603050405020304" pitchFamily="2" charset="0"/>
              </a:rPr>
              <a:t>为主串。</a:t>
            </a:r>
            <a:endParaRPr lang="zh-CN" altLang="en-US" sz="2400" dirty="0">
              <a:latin typeface="Times New Roman" panose="02020603050405020304" pitchFamily="2" charset="0"/>
            </a:endParaRPr>
          </a:p>
          <a:p>
            <a:pPr lvl="0" eaLnBrk="1" hangingPunct="1"/>
            <a:endParaRPr lang="zh-CN" altLang="en-US" sz="2400" dirty="0">
              <a:latin typeface="Times New Roman" panose="02020603050405020304" pitchFamily="2" charset="0"/>
            </a:endParaRPr>
          </a:p>
          <a:p>
            <a:pPr lvl="1" eaLnBrk="1" hangingPunct="1"/>
            <a:r>
              <a:rPr lang="zh-CN" altLang="en-US" dirty="0"/>
              <a:t>串的相等</a:t>
            </a:r>
            <a:endParaRPr lang="zh-CN" altLang="en-US" dirty="0"/>
          </a:p>
          <a:p>
            <a:pPr lvl="2" eaLnBrk="1" hangingPunct="1"/>
            <a:r>
              <a:rPr lang="zh-CN" altLang="en-US" dirty="0"/>
              <a:t>只有当两个串的长度相等,并且各个对应位置的字符都相等时,称两个串相等。</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13314" name="Rectangle 7"/>
          <p:cNvSpPr txBox="1">
            <a:spLocks noGrp="1"/>
          </p:cNvSpPr>
          <p:nvPr/>
        </p:nvSpPr>
        <p:spPr>
          <a:xfrm>
            <a:off x="3886200" y="8686800"/>
            <a:ext cx="2971800" cy="457200"/>
          </a:xfrm>
          <a:prstGeom prst="rect">
            <a:avLst/>
          </a:prstGeom>
          <a:noFill/>
          <a:ln w="9525">
            <a:noFill/>
          </a:ln>
        </p:spPr>
        <p:txBody>
          <a:bodyPr anchor="b"/>
          <a:p>
            <a:pPr lvl="0" algn="r" eaLnBrk="1" hangingPunct="1"/>
            <a:fld id="{9A0DB2DC-4C9A-4742-B13C-FB6460FD3503}" type="slidenum">
              <a:rPr lang="zh-CN" altLang="en-US" sz="1200" dirty="0">
                <a:latin typeface="Times New Roman" panose="02020603050405020304" pitchFamily="2" charset="0"/>
              </a:rPr>
            </a:fld>
            <a:endParaRPr lang="zh-CN" altLang="en-US" sz="1200" dirty="0">
              <a:latin typeface="Times New Roman" panose="02020603050405020304" pitchFamily="2" charset="0"/>
            </a:endParaRPr>
          </a:p>
        </p:txBody>
      </p:sp>
      <p:sp>
        <p:nvSpPr>
          <p:cNvPr id="13315" name="Rectangle 2"/>
          <p:cNvSpPr>
            <a:spLocks noTextEdit="1"/>
          </p:cNvSpPr>
          <p:nvPr>
            <p:ph type="sldImg"/>
          </p:nvPr>
        </p:nvSpPr>
        <p:spPr>
          <a:ln/>
        </p:spPr>
      </p:sp>
      <p:sp>
        <p:nvSpPr>
          <p:cNvPr id="13316" name="Rectangle 3"/>
          <p:cNvSpPr>
            <a:spLocks noGrp="1"/>
          </p:cNvSpPr>
          <p:nvPr>
            <p:ph type="body" idx="1"/>
          </p:nvPr>
        </p:nvSpPr>
        <p:spPr>
          <a:ln/>
        </p:spPr>
        <p:txBody>
          <a:bodyPr vert="horz" wrap="square" anchor="t"/>
          <a:p>
            <a:pPr lvl="0" eaLnBrk="1" hangingPunct="1"/>
            <a:r>
              <a:rPr lang="zh-CN" altLang="en-US" sz="1000" dirty="0"/>
              <a:t>因为串是特殊的线性表，故其存储结构与线性表的存储结构类似。只不过由于组成串的结点是单个字符。串有三种机内表示方法，下面分别介绍。</a:t>
            </a:r>
            <a:endParaRPr lang="zh-CN" altLang="en-US" sz="1000" dirty="0"/>
          </a:p>
        </p:txBody>
      </p:sp>
    </p:spTree>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15362" name="Rectangle 7"/>
          <p:cNvSpPr txBox="1">
            <a:spLocks noGrp="1"/>
          </p:cNvSpPr>
          <p:nvPr/>
        </p:nvSpPr>
        <p:spPr>
          <a:xfrm>
            <a:off x="3886200" y="8686800"/>
            <a:ext cx="2971800" cy="457200"/>
          </a:xfrm>
          <a:prstGeom prst="rect">
            <a:avLst/>
          </a:prstGeom>
          <a:noFill/>
          <a:ln w="9525">
            <a:noFill/>
          </a:ln>
        </p:spPr>
        <p:txBody>
          <a:bodyPr anchor="b"/>
          <a:p>
            <a:pPr lvl="0" algn="r" eaLnBrk="1" hangingPunct="1"/>
            <a:fld id="{9A0DB2DC-4C9A-4742-B13C-FB6460FD3503}" type="slidenum">
              <a:rPr lang="zh-CN" altLang="en-US" sz="1200" dirty="0">
                <a:latin typeface="Times New Roman" panose="02020603050405020304" pitchFamily="2" charset="0"/>
              </a:rPr>
            </a:fld>
            <a:endParaRPr lang="zh-CN" altLang="en-US" sz="1200" dirty="0">
              <a:latin typeface="Times New Roman" panose="02020603050405020304" pitchFamily="2" charset="0"/>
            </a:endParaRPr>
          </a:p>
        </p:txBody>
      </p:sp>
      <p:sp>
        <p:nvSpPr>
          <p:cNvPr id="15363" name="Rectangle 2"/>
          <p:cNvSpPr>
            <a:spLocks noTextEdit="1"/>
          </p:cNvSpPr>
          <p:nvPr>
            <p:ph type="sldImg"/>
          </p:nvPr>
        </p:nvSpPr>
        <p:spPr>
          <a:ln/>
        </p:spPr>
      </p:sp>
      <p:sp>
        <p:nvSpPr>
          <p:cNvPr id="15364" name="Rectangle 3"/>
          <p:cNvSpPr>
            <a:spLocks noGrp="1"/>
          </p:cNvSpPr>
          <p:nvPr>
            <p:ph type="body" idx="1"/>
          </p:nvPr>
        </p:nvSpPr>
        <p:spPr>
          <a:ln/>
        </p:spPr>
        <p:txBody>
          <a:bodyPr vert="horz" wrap="square" anchor="t"/>
          <a:p>
            <a:pPr lvl="0" eaLnBrk="1" hangingPunct="1"/>
            <a:r>
              <a:rPr lang="en-US" altLang="x-none" b="1" dirty="0"/>
              <a:t>//</a:t>
            </a:r>
            <a:r>
              <a:rPr lang="zh-CN" altLang="en-US" b="1" dirty="0"/>
              <a:t>其优点是涉及到串长操作时速度快。</a:t>
            </a:r>
            <a:endParaRPr lang="zh-CN" altLang="en-US" b="1" dirty="0"/>
          </a:p>
          <a:p>
            <a:pPr lvl="0" eaLnBrk="1" hangingPunct="1"/>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21506" name="Rectangle 7"/>
          <p:cNvSpPr txBox="1">
            <a:spLocks noGrp="1"/>
          </p:cNvSpPr>
          <p:nvPr/>
        </p:nvSpPr>
        <p:spPr>
          <a:xfrm>
            <a:off x="3886200" y="8686800"/>
            <a:ext cx="2971800" cy="457200"/>
          </a:xfrm>
          <a:prstGeom prst="rect">
            <a:avLst/>
          </a:prstGeom>
          <a:noFill/>
          <a:ln w="9525">
            <a:noFill/>
          </a:ln>
        </p:spPr>
        <p:txBody>
          <a:bodyPr anchor="b"/>
          <a:p>
            <a:pPr lvl="0" algn="r" eaLnBrk="1" hangingPunct="1"/>
            <a:fld id="{9A0DB2DC-4C9A-4742-B13C-FB6460FD3503}" type="slidenum">
              <a:rPr lang="zh-CN" altLang="en-US" sz="1200" dirty="0">
                <a:latin typeface="Times New Roman" panose="02020603050405020304" pitchFamily="2" charset="0"/>
              </a:rPr>
            </a:fld>
            <a:endParaRPr lang="zh-CN" altLang="en-US" sz="1200" dirty="0">
              <a:latin typeface="Times New Roman" panose="02020603050405020304" pitchFamily="2" charset="0"/>
            </a:endParaRPr>
          </a:p>
        </p:txBody>
      </p:sp>
      <p:sp>
        <p:nvSpPr>
          <p:cNvPr id="21507" name="Rectangle 2"/>
          <p:cNvSpPr>
            <a:spLocks noTextEdit="1"/>
          </p:cNvSpPr>
          <p:nvPr>
            <p:ph type="sldImg"/>
          </p:nvPr>
        </p:nvSpPr>
        <p:spPr>
          <a:ln/>
        </p:spPr>
      </p:sp>
      <p:sp>
        <p:nvSpPr>
          <p:cNvPr id="21508" name="Rectangle 3"/>
          <p:cNvSpPr>
            <a:spLocks noGrp="1"/>
          </p:cNvSpPr>
          <p:nvPr>
            <p:ph type="body" idx="1"/>
          </p:nvPr>
        </p:nvSpPr>
        <p:spPr>
          <a:ln/>
        </p:spPr>
        <p:txBody>
          <a:bodyPr vert="horz" wrap="square" anchor="t"/>
          <a:p>
            <a:pPr lvl="1" eaLnBrk="1" hangingPunct="1"/>
            <a:r>
              <a:rPr lang="zh-CN" altLang="en-US" dirty="0"/>
              <a:t>仍以一组地址连续的存储单元存放串值字符序列，但它们的存储空间是在程序执行过程中动态分配而得。所以也称为动态存储分配的顺序表。在</a:t>
            </a:r>
            <a:r>
              <a:rPr lang="en-US" altLang="x-none" dirty="0"/>
              <a:t>C</a:t>
            </a:r>
            <a:r>
              <a:rPr lang="zh-CN" altLang="en-US" dirty="0"/>
              <a:t>语言中，利用动态存储管理函数，根据实际需要来动态分配和释放字符数组空间。这样定义的顺序串类型也有两种形式。</a:t>
            </a:r>
            <a:endParaRPr lang="zh-CN" altLang="en-US" dirty="0"/>
          </a:p>
          <a:p>
            <a:pPr lvl="0" eaLnBrk="1" hangingPunct="1"/>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eaLnBrk="1" hangingPunct="1"/>
            <a:endParaRPr lang="en-US" altLang="x-none" dirty="0">
              <a:latin typeface="Tahoma" panose="020B0604030504040204" pitchFamily="2" charset="0"/>
            </a:endParaRPr>
          </a:p>
        </p:txBody>
      </p:sp>
      <p:sp>
        <p:nvSpPr>
          <p:cNvPr id="5" name="页脚占位符 4"/>
          <p:cNvSpPr>
            <a:spLocks noGrp="1"/>
          </p:cNvSpPr>
          <p:nvPr>
            <p:ph type="ftr" sz="quarter" idx="11"/>
          </p:nvPr>
        </p:nvSpPr>
        <p:spPr/>
        <p:txBody>
          <a:bodyPr/>
          <a:lstStyle/>
          <a:p>
            <a:pPr lvl="0" eaLnBrk="1" hangingPunct="1"/>
            <a:endParaRPr lang="en-US" altLang="x-none" dirty="0">
              <a:latin typeface="Tahoma" panose="020B0604030504040204" pitchFamily="2" charset="0"/>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latin typeface="Tahoma" panose="020B0604030504040204" pitchFamily="2" charset="0"/>
              </a:rPr>
            </a:fld>
            <a:endParaRPr lang="zh-CN" altLang="en-US" dirty="0">
              <a:latin typeface="Tahoma" panose="020B0604030504040204" pitchFamily="2"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endParaRPr lang="en-US" altLang="x-none" dirty="0">
              <a:latin typeface="Tahoma" panose="020B0604030504040204" pitchFamily="2" charset="0"/>
            </a:endParaRPr>
          </a:p>
        </p:txBody>
      </p:sp>
      <p:sp>
        <p:nvSpPr>
          <p:cNvPr id="5" name="页脚占位符 4"/>
          <p:cNvSpPr>
            <a:spLocks noGrp="1"/>
          </p:cNvSpPr>
          <p:nvPr>
            <p:ph type="ftr" sz="quarter" idx="11"/>
          </p:nvPr>
        </p:nvSpPr>
        <p:spPr/>
        <p:txBody>
          <a:bodyPr/>
          <a:lstStyle/>
          <a:p>
            <a:pPr lvl="0" eaLnBrk="1" hangingPunct="1"/>
            <a:endParaRPr lang="en-US" altLang="x-none" dirty="0">
              <a:latin typeface="Tahoma" panose="020B0604030504040204" pitchFamily="2" charset="0"/>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latin typeface="Tahoma" panose="020B0604030504040204" pitchFamily="2" charset="0"/>
              </a:rPr>
            </a:fld>
            <a:endParaRPr lang="zh-CN" altLang="en-US" dirty="0">
              <a:latin typeface="Tahoma" panose="020B0604030504040204" pitchFamily="2"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77050" y="228600"/>
            <a:ext cx="2190750" cy="63246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4800" y="228600"/>
            <a:ext cx="6445250" cy="63246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endParaRPr lang="en-US" altLang="x-none" dirty="0">
              <a:latin typeface="Tahoma" panose="020B0604030504040204" pitchFamily="2" charset="0"/>
            </a:endParaRPr>
          </a:p>
        </p:txBody>
      </p:sp>
      <p:sp>
        <p:nvSpPr>
          <p:cNvPr id="5" name="页脚占位符 4"/>
          <p:cNvSpPr>
            <a:spLocks noGrp="1"/>
          </p:cNvSpPr>
          <p:nvPr>
            <p:ph type="ftr" sz="quarter" idx="11"/>
          </p:nvPr>
        </p:nvSpPr>
        <p:spPr/>
        <p:txBody>
          <a:bodyPr/>
          <a:lstStyle/>
          <a:p>
            <a:pPr lvl="0" eaLnBrk="1" hangingPunct="1"/>
            <a:endParaRPr lang="en-US" altLang="x-none" dirty="0">
              <a:latin typeface="Tahoma" panose="020B0604030504040204" pitchFamily="2" charset="0"/>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latin typeface="Tahoma" panose="020B0604030504040204" pitchFamily="2" charset="0"/>
              </a:rPr>
            </a:fld>
            <a:endParaRPr lang="zh-CN" altLang="en-US" dirty="0">
              <a:latin typeface="Tahoma" panose="020B0604030504040204" pitchFamily="2"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eaLnBrk="1" hangingPunct="1"/>
            <a:endParaRPr lang="en-US" altLang="x-none" dirty="0">
              <a:latin typeface="Tahoma" panose="020B0604030504040204" pitchFamily="2" charset="0"/>
            </a:endParaRPr>
          </a:p>
        </p:txBody>
      </p:sp>
      <p:sp>
        <p:nvSpPr>
          <p:cNvPr id="5" name="页脚占位符 4"/>
          <p:cNvSpPr>
            <a:spLocks noGrp="1"/>
          </p:cNvSpPr>
          <p:nvPr>
            <p:ph type="ftr" sz="quarter" idx="11"/>
          </p:nvPr>
        </p:nvSpPr>
        <p:spPr/>
        <p:txBody>
          <a:bodyPr/>
          <a:lstStyle/>
          <a:p>
            <a:pPr lvl="0" eaLnBrk="1" hangingPunct="1"/>
            <a:endParaRPr lang="en-US" altLang="x-none" dirty="0">
              <a:latin typeface="Tahoma" panose="020B0604030504040204" pitchFamily="2" charset="0"/>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latin typeface="Tahoma" panose="020B0604030504040204" pitchFamily="2" charset="0"/>
              </a:rPr>
            </a:fld>
            <a:endParaRPr lang="zh-CN" altLang="en-US" dirty="0">
              <a:latin typeface="Tahoma" panose="020B0604030504040204" pitchFamily="2"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endParaRPr lang="en-US" altLang="x-none" dirty="0">
              <a:latin typeface="Tahoma" panose="020B0604030504040204" pitchFamily="2" charset="0"/>
            </a:endParaRPr>
          </a:p>
        </p:txBody>
      </p:sp>
      <p:sp>
        <p:nvSpPr>
          <p:cNvPr id="5" name="页脚占位符 4"/>
          <p:cNvSpPr>
            <a:spLocks noGrp="1"/>
          </p:cNvSpPr>
          <p:nvPr>
            <p:ph type="ftr" sz="quarter" idx="11"/>
          </p:nvPr>
        </p:nvSpPr>
        <p:spPr/>
        <p:txBody>
          <a:bodyPr/>
          <a:lstStyle/>
          <a:p>
            <a:pPr lvl="0" eaLnBrk="1" hangingPunct="1"/>
            <a:endParaRPr lang="en-US" altLang="x-none" dirty="0">
              <a:latin typeface="Tahoma" panose="020B0604030504040204" pitchFamily="2" charset="0"/>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latin typeface="Tahoma" panose="020B0604030504040204" pitchFamily="2" charset="0"/>
              </a:rPr>
            </a:fld>
            <a:endParaRPr lang="zh-CN" altLang="en-US" dirty="0">
              <a:latin typeface="Tahoma" panose="020B0604030504040204" pitchFamily="2"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eaLnBrk="1" hangingPunct="1"/>
            <a:endParaRPr lang="en-US" altLang="x-none" dirty="0">
              <a:latin typeface="Tahoma" panose="020B0604030504040204" pitchFamily="2" charset="0"/>
            </a:endParaRPr>
          </a:p>
        </p:txBody>
      </p:sp>
      <p:sp>
        <p:nvSpPr>
          <p:cNvPr id="5" name="页脚占位符 4"/>
          <p:cNvSpPr>
            <a:spLocks noGrp="1"/>
          </p:cNvSpPr>
          <p:nvPr>
            <p:ph type="ftr" sz="quarter" idx="11"/>
          </p:nvPr>
        </p:nvSpPr>
        <p:spPr/>
        <p:txBody>
          <a:bodyPr/>
          <a:lstStyle/>
          <a:p>
            <a:pPr lvl="0" eaLnBrk="1" hangingPunct="1"/>
            <a:endParaRPr lang="en-US" altLang="x-none" dirty="0">
              <a:latin typeface="Tahoma" panose="020B0604030504040204" pitchFamily="2" charset="0"/>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latin typeface="Tahoma" panose="020B0604030504040204" pitchFamily="2" charset="0"/>
              </a:rPr>
            </a:fld>
            <a:endParaRPr lang="zh-CN" altLang="en-US" dirty="0">
              <a:latin typeface="Tahoma" panose="020B0604030504040204" pitchFamily="2"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4800" y="1295400"/>
            <a:ext cx="4238641" cy="5257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716447" y="1295400"/>
            <a:ext cx="4238641" cy="5257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eaLnBrk="1" hangingPunct="1"/>
            <a:endParaRPr lang="en-US" altLang="x-none" dirty="0">
              <a:latin typeface="Tahoma" panose="020B0604030504040204" pitchFamily="2" charset="0"/>
            </a:endParaRPr>
          </a:p>
        </p:txBody>
      </p:sp>
      <p:sp>
        <p:nvSpPr>
          <p:cNvPr id="6" name="页脚占位符 5"/>
          <p:cNvSpPr>
            <a:spLocks noGrp="1"/>
          </p:cNvSpPr>
          <p:nvPr>
            <p:ph type="ftr" sz="quarter" idx="11"/>
          </p:nvPr>
        </p:nvSpPr>
        <p:spPr/>
        <p:txBody>
          <a:bodyPr/>
          <a:lstStyle/>
          <a:p>
            <a:pPr lvl="0" eaLnBrk="1" hangingPunct="1"/>
            <a:endParaRPr lang="en-US" altLang="x-none" dirty="0">
              <a:latin typeface="Tahoma" panose="020B0604030504040204" pitchFamily="2" charset="0"/>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latin typeface="Tahoma" panose="020B0604030504040204" pitchFamily="2" charset="0"/>
              </a:rPr>
            </a:fld>
            <a:endParaRPr lang="zh-CN" altLang="en-US" dirty="0">
              <a:latin typeface="Tahoma" panose="020B0604030504040204" pitchFamily="2"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eaLnBrk="1" hangingPunct="1"/>
            <a:endParaRPr lang="en-US" altLang="x-none" dirty="0">
              <a:latin typeface="Tahoma" panose="020B0604030504040204" pitchFamily="2" charset="0"/>
            </a:endParaRPr>
          </a:p>
        </p:txBody>
      </p:sp>
      <p:sp>
        <p:nvSpPr>
          <p:cNvPr id="8" name="页脚占位符 7"/>
          <p:cNvSpPr>
            <a:spLocks noGrp="1"/>
          </p:cNvSpPr>
          <p:nvPr>
            <p:ph type="ftr" sz="quarter" idx="11"/>
          </p:nvPr>
        </p:nvSpPr>
        <p:spPr/>
        <p:txBody>
          <a:bodyPr/>
          <a:lstStyle/>
          <a:p>
            <a:pPr lvl="0" eaLnBrk="1" hangingPunct="1"/>
            <a:endParaRPr lang="en-US" altLang="x-none" dirty="0">
              <a:latin typeface="Tahoma" panose="020B0604030504040204" pitchFamily="2" charset="0"/>
            </a:endParaRPr>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zh-CN" altLang="en-US" dirty="0">
                <a:latin typeface="Tahoma" panose="020B0604030504040204" pitchFamily="2" charset="0"/>
              </a:rPr>
            </a:fld>
            <a:endParaRPr lang="zh-CN" altLang="en-US" dirty="0">
              <a:latin typeface="Tahoma" panose="020B0604030504040204" pitchFamily="2"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eaLnBrk="1" hangingPunct="1"/>
            <a:endParaRPr lang="en-US" altLang="x-none" dirty="0">
              <a:latin typeface="Tahoma" panose="020B0604030504040204" pitchFamily="2" charset="0"/>
            </a:endParaRPr>
          </a:p>
        </p:txBody>
      </p:sp>
      <p:sp>
        <p:nvSpPr>
          <p:cNvPr id="4" name="页脚占位符 3"/>
          <p:cNvSpPr>
            <a:spLocks noGrp="1"/>
          </p:cNvSpPr>
          <p:nvPr>
            <p:ph type="ftr" sz="quarter" idx="11"/>
          </p:nvPr>
        </p:nvSpPr>
        <p:spPr/>
        <p:txBody>
          <a:bodyPr/>
          <a:lstStyle/>
          <a:p>
            <a:pPr lvl="0" eaLnBrk="1" hangingPunct="1"/>
            <a:endParaRPr lang="en-US" altLang="x-none" dirty="0">
              <a:latin typeface="Tahoma" panose="020B0604030504040204" pitchFamily="2" charset="0"/>
            </a:endParaRPr>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zh-CN" altLang="en-US" dirty="0">
                <a:latin typeface="Tahoma" panose="020B0604030504040204" pitchFamily="2" charset="0"/>
              </a:rPr>
            </a:fld>
            <a:endParaRPr lang="zh-CN" altLang="en-US" dirty="0">
              <a:latin typeface="Tahoma" panose="020B0604030504040204" pitchFamily="2"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eaLnBrk="1" hangingPunct="1"/>
            <a:endParaRPr lang="en-US" altLang="x-none" dirty="0">
              <a:latin typeface="Tahoma" panose="020B0604030504040204" pitchFamily="2" charset="0"/>
            </a:endParaRPr>
          </a:p>
        </p:txBody>
      </p:sp>
      <p:sp>
        <p:nvSpPr>
          <p:cNvPr id="3" name="页脚占位符 2"/>
          <p:cNvSpPr>
            <a:spLocks noGrp="1"/>
          </p:cNvSpPr>
          <p:nvPr>
            <p:ph type="ftr" sz="quarter" idx="11"/>
          </p:nvPr>
        </p:nvSpPr>
        <p:spPr/>
        <p:txBody>
          <a:bodyPr/>
          <a:lstStyle/>
          <a:p>
            <a:pPr lvl="0" eaLnBrk="1" hangingPunct="1"/>
            <a:endParaRPr lang="en-US" altLang="x-none" dirty="0">
              <a:latin typeface="Tahoma" panose="020B0604030504040204" pitchFamily="2" charset="0"/>
            </a:endParaRPr>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zh-CN" altLang="en-US" dirty="0">
                <a:latin typeface="Tahoma" panose="020B0604030504040204" pitchFamily="2" charset="0"/>
              </a:rPr>
            </a:fld>
            <a:endParaRPr lang="zh-CN" altLang="en-US" dirty="0">
              <a:latin typeface="Tahoma" panose="020B0604030504040204" pitchFamily="2"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eaLnBrk="1" hangingPunct="1"/>
            <a:endParaRPr lang="en-US" altLang="x-none" dirty="0">
              <a:latin typeface="Tahoma" panose="020B0604030504040204" pitchFamily="2" charset="0"/>
            </a:endParaRPr>
          </a:p>
        </p:txBody>
      </p:sp>
      <p:sp>
        <p:nvSpPr>
          <p:cNvPr id="6" name="页脚占位符 5"/>
          <p:cNvSpPr>
            <a:spLocks noGrp="1"/>
          </p:cNvSpPr>
          <p:nvPr>
            <p:ph type="ftr" sz="quarter" idx="11"/>
          </p:nvPr>
        </p:nvSpPr>
        <p:spPr/>
        <p:txBody>
          <a:bodyPr/>
          <a:lstStyle/>
          <a:p>
            <a:pPr lvl="0" eaLnBrk="1" hangingPunct="1"/>
            <a:endParaRPr lang="en-US" altLang="x-none" dirty="0">
              <a:latin typeface="Tahoma" panose="020B0604030504040204" pitchFamily="2" charset="0"/>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latin typeface="Tahoma" panose="020B0604030504040204" pitchFamily="2" charset="0"/>
              </a:rPr>
            </a:fld>
            <a:endParaRPr lang="zh-CN" altLang="en-US" dirty="0">
              <a:latin typeface="Tahoma" panose="020B0604030504040204" pitchFamily="2"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endParaRPr lang="en-US" altLang="x-none" dirty="0">
              <a:latin typeface="Tahoma" panose="020B0604030504040204" pitchFamily="2" charset="0"/>
            </a:endParaRPr>
          </a:p>
        </p:txBody>
      </p:sp>
      <p:sp>
        <p:nvSpPr>
          <p:cNvPr id="5" name="页脚占位符 4"/>
          <p:cNvSpPr>
            <a:spLocks noGrp="1"/>
          </p:cNvSpPr>
          <p:nvPr>
            <p:ph type="ftr" sz="quarter" idx="11"/>
          </p:nvPr>
        </p:nvSpPr>
        <p:spPr/>
        <p:txBody>
          <a:bodyPr/>
          <a:lstStyle/>
          <a:p>
            <a:pPr lvl="0" eaLnBrk="1" hangingPunct="1"/>
            <a:endParaRPr lang="en-US" altLang="x-none" dirty="0">
              <a:latin typeface="Tahoma" panose="020B0604030504040204" pitchFamily="2" charset="0"/>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latin typeface="Tahoma" panose="020B0604030504040204" pitchFamily="2" charset="0"/>
              </a:rPr>
            </a:fld>
            <a:endParaRPr lang="zh-CN" altLang="en-US" dirty="0">
              <a:latin typeface="Tahoma" panose="020B0604030504040204" pitchFamily="2"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eaLnBrk="1" hangingPunct="1"/>
            <a:endParaRPr lang="en-US" altLang="x-none" dirty="0">
              <a:latin typeface="Tahoma" panose="020B0604030504040204" pitchFamily="2" charset="0"/>
            </a:endParaRPr>
          </a:p>
        </p:txBody>
      </p:sp>
      <p:sp>
        <p:nvSpPr>
          <p:cNvPr id="6" name="页脚占位符 5"/>
          <p:cNvSpPr>
            <a:spLocks noGrp="1"/>
          </p:cNvSpPr>
          <p:nvPr>
            <p:ph type="ftr" sz="quarter" idx="11"/>
          </p:nvPr>
        </p:nvSpPr>
        <p:spPr/>
        <p:txBody>
          <a:bodyPr/>
          <a:lstStyle/>
          <a:p>
            <a:pPr lvl="0" eaLnBrk="1" hangingPunct="1"/>
            <a:endParaRPr lang="en-US" altLang="x-none" dirty="0">
              <a:latin typeface="Tahoma" panose="020B0604030504040204" pitchFamily="2" charset="0"/>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latin typeface="Tahoma" panose="020B0604030504040204" pitchFamily="2" charset="0"/>
              </a:rPr>
            </a:fld>
            <a:endParaRPr lang="zh-CN" altLang="en-US" dirty="0">
              <a:latin typeface="Tahoma" panose="020B0604030504040204" pitchFamily="2"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endParaRPr lang="en-US" altLang="x-none" dirty="0">
              <a:latin typeface="Tahoma" panose="020B0604030504040204" pitchFamily="2" charset="0"/>
            </a:endParaRPr>
          </a:p>
        </p:txBody>
      </p:sp>
      <p:sp>
        <p:nvSpPr>
          <p:cNvPr id="5" name="页脚占位符 4"/>
          <p:cNvSpPr>
            <a:spLocks noGrp="1"/>
          </p:cNvSpPr>
          <p:nvPr>
            <p:ph type="ftr" sz="quarter" idx="11"/>
          </p:nvPr>
        </p:nvSpPr>
        <p:spPr/>
        <p:txBody>
          <a:bodyPr/>
          <a:lstStyle/>
          <a:p>
            <a:pPr lvl="0" eaLnBrk="1" hangingPunct="1"/>
            <a:endParaRPr lang="en-US" altLang="x-none" dirty="0">
              <a:latin typeface="Tahoma" panose="020B0604030504040204" pitchFamily="2" charset="0"/>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latin typeface="Tahoma" panose="020B0604030504040204" pitchFamily="2" charset="0"/>
              </a:rPr>
            </a:fld>
            <a:endParaRPr lang="zh-CN" altLang="en-US" dirty="0">
              <a:latin typeface="Tahoma" panose="020B0604030504040204" pitchFamily="2"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77050" y="228600"/>
            <a:ext cx="2190750" cy="63246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4800" y="228600"/>
            <a:ext cx="6445250" cy="63246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endParaRPr lang="en-US" altLang="x-none" dirty="0">
              <a:latin typeface="Tahoma" panose="020B0604030504040204" pitchFamily="2" charset="0"/>
            </a:endParaRPr>
          </a:p>
        </p:txBody>
      </p:sp>
      <p:sp>
        <p:nvSpPr>
          <p:cNvPr id="5" name="页脚占位符 4"/>
          <p:cNvSpPr>
            <a:spLocks noGrp="1"/>
          </p:cNvSpPr>
          <p:nvPr>
            <p:ph type="ftr" sz="quarter" idx="11"/>
          </p:nvPr>
        </p:nvSpPr>
        <p:spPr/>
        <p:txBody>
          <a:bodyPr/>
          <a:lstStyle/>
          <a:p>
            <a:pPr lvl="0" eaLnBrk="1" hangingPunct="1"/>
            <a:endParaRPr lang="en-US" altLang="x-none" dirty="0">
              <a:latin typeface="Tahoma" panose="020B0604030504040204" pitchFamily="2" charset="0"/>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latin typeface="Tahoma" panose="020B0604030504040204" pitchFamily="2" charset="0"/>
              </a:rPr>
            </a:fld>
            <a:endParaRPr lang="zh-CN" altLang="en-US" dirty="0">
              <a:latin typeface="Tahoma" panose="020B0604030504040204" pitchFamily="2"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eaLnBrk="1" hangingPunct="1"/>
            <a:endParaRPr lang="en-US" altLang="x-none" dirty="0">
              <a:latin typeface="Tahoma" panose="020B0604030504040204" pitchFamily="2" charset="0"/>
            </a:endParaRPr>
          </a:p>
        </p:txBody>
      </p:sp>
      <p:sp>
        <p:nvSpPr>
          <p:cNvPr id="5" name="页脚占位符 4"/>
          <p:cNvSpPr>
            <a:spLocks noGrp="1"/>
          </p:cNvSpPr>
          <p:nvPr>
            <p:ph type="ftr" sz="quarter" idx="11"/>
          </p:nvPr>
        </p:nvSpPr>
        <p:spPr/>
        <p:txBody>
          <a:bodyPr/>
          <a:lstStyle/>
          <a:p>
            <a:pPr lvl="0" eaLnBrk="1" hangingPunct="1"/>
            <a:endParaRPr lang="en-US" altLang="x-none" dirty="0">
              <a:latin typeface="Tahoma" panose="020B0604030504040204" pitchFamily="2" charset="0"/>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latin typeface="Tahoma" panose="020B0604030504040204" pitchFamily="2" charset="0"/>
              </a:rPr>
            </a:fld>
            <a:endParaRPr lang="zh-CN" altLang="en-US" dirty="0">
              <a:latin typeface="Tahoma" panose="020B0604030504040204" pitchFamily="2"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4800" y="1295400"/>
            <a:ext cx="4238641" cy="5257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716447" y="1295400"/>
            <a:ext cx="4238641" cy="5257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eaLnBrk="1" hangingPunct="1"/>
            <a:endParaRPr lang="en-US" altLang="x-none" dirty="0">
              <a:latin typeface="Tahoma" panose="020B0604030504040204" pitchFamily="2" charset="0"/>
            </a:endParaRPr>
          </a:p>
        </p:txBody>
      </p:sp>
      <p:sp>
        <p:nvSpPr>
          <p:cNvPr id="6" name="页脚占位符 5"/>
          <p:cNvSpPr>
            <a:spLocks noGrp="1"/>
          </p:cNvSpPr>
          <p:nvPr>
            <p:ph type="ftr" sz="quarter" idx="11"/>
          </p:nvPr>
        </p:nvSpPr>
        <p:spPr/>
        <p:txBody>
          <a:bodyPr/>
          <a:lstStyle/>
          <a:p>
            <a:pPr lvl="0" eaLnBrk="1" hangingPunct="1"/>
            <a:endParaRPr lang="en-US" altLang="x-none" dirty="0">
              <a:latin typeface="Tahoma" panose="020B0604030504040204" pitchFamily="2" charset="0"/>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latin typeface="Tahoma" panose="020B0604030504040204" pitchFamily="2" charset="0"/>
              </a:rPr>
            </a:fld>
            <a:endParaRPr lang="zh-CN" altLang="en-US" dirty="0">
              <a:latin typeface="Tahoma" panose="020B0604030504040204" pitchFamily="2"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eaLnBrk="1" hangingPunct="1"/>
            <a:endParaRPr lang="en-US" altLang="x-none" dirty="0">
              <a:latin typeface="Tahoma" panose="020B0604030504040204" pitchFamily="2" charset="0"/>
            </a:endParaRPr>
          </a:p>
        </p:txBody>
      </p:sp>
      <p:sp>
        <p:nvSpPr>
          <p:cNvPr id="8" name="页脚占位符 7"/>
          <p:cNvSpPr>
            <a:spLocks noGrp="1"/>
          </p:cNvSpPr>
          <p:nvPr>
            <p:ph type="ftr" sz="quarter" idx="11"/>
          </p:nvPr>
        </p:nvSpPr>
        <p:spPr/>
        <p:txBody>
          <a:bodyPr/>
          <a:lstStyle/>
          <a:p>
            <a:pPr lvl="0" eaLnBrk="1" hangingPunct="1"/>
            <a:endParaRPr lang="en-US" altLang="x-none" dirty="0">
              <a:latin typeface="Tahoma" panose="020B0604030504040204" pitchFamily="2" charset="0"/>
            </a:endParaRPr>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zh-CN" altLang="en-US" dirty="0">
                <a:latin typeface="Tahoma" panose="020B0604030504040204" pitchFamily="2" charset="0"/>
              </a:rPr>
            </a:fld>
            <a:endParaRPr lang="zh-CN" altLang="en-US" dirty="0">
              <a:latin typeface="Tahoma" panose="020B0604030504040204" pitchFamily="2"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eaLnBrk="1" hangingPunct="1"/>
            <a:endParaRPr lang="en-US" altLang="x-none" dirty="0">
              <a:latin typeface="Tahoma" panose="020B0604030504040204" pitchFamily="2" charset="0"/>
            </a:endParaRPr>
          </a:p>
        </p:txBody>
      </p:sp>
      <p:sp>
        <p:nvSpPr>
          <p:cNvPr id="4" name="页脚占位符 3"/>
          <p:cNvSpPr>
            <a:spLocks noGrp="1"/>
          </p:cNvSpPr>
          <p:nvPr>
            <p:ph type="ftr" sz="quarter" idx="11"/>
          </p:nvPr>
        </p:nvSpPr>
        <p:spPr/>
        <p:txBody>
          <a:bodyPr/>
          <a:lstStyle/>
          <a:p>
            <a:pPr lvl="0" eaLnBrk="1" hangingPunct="1"/>
            <a:endParaRPr lang="en-US" altLang="x-none" dirty="0">
              <a:latin typeface="Tahoma" panose="020B0604030504040204" pitchFamily="2" charset="0"/>
            </a:endParaRPr>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zh-CN" altLang="en-US" dirty="0">
                <a:latin typeface="Tahoma" panose="020B0604030504040204" pitchFamily="2" charset="0"/>
              </a:rPr>
            </a:fld>
            <a:endParaRPr lang="zh-CN" altLang="en-US" dirty="0">
              <a:latin typeface="Tahoma" panose="020B0604030504040204" pitchFamily="2"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eaLnBrk="1" hangingPunct="1"/>
            <a:endParaRPr lang="en-US" altLang="x-none" dirty="0">
              <a:latin typeface="Tahoma" panose="020B0604030504040204" pitchFamily="2" charset="0"/>
            </a:endParaRPr>
          </a:p>
        </p:txBody>
      </p:sp>
      <p:sp>
        <p:nvSpPr>
          <p:cNvPr id="3" name="页脚占位符 2"/>
          <p:cNvSpPr>
            <a:spLocks noGrp="1"/>
          </p:cNvSpPr>
          <p:nvPr>
            <p:ph type="ftr" sz="quarter" idx="11"/>
          </p:nvPr>
        </p:nvSpPr>
        <p:spPr/>
        <p:txBody>
          <a:bodyPr/>
          <a:lstStyle/>
          <a:p>
            <a:pPr lvl="0" eaLnBrk="1" hangingPunct="1"/>
            <a:endParaRPr lang="en-US" altLang="x-none" dirty="0">
              <a:latin typeface="Tahoma" panose="020B0604030504040204" pitchFamily="2" charset="0"/>
            </a:endParaRPr>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zh-CN" altLang="en-US" dirty="0">
                <a:latin typeface="Tahoma" panose="020B0604030504040204" pitchFamily="2" charset="0"/>
              </a:rPr>
            </a:fld>
            <a:endParaRPr lang="zh-CN" altLang="en-US" dirty="0">
              <a:latin typeface="Tahoma" panose="020B0604030504040204" pitchFamily="2"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eaLnBrk="1" hangingPunct="1"/>
            <a:endParaRPr lang="en-US" altLang="x-none" dirty="0">
              <a:latin typeface="Tahoma" panose="020B0604030504040204" pitchFamily="2" charset="0"/>
            </a:endParaRPr>
          </a:p>
        </p:txBody>
      </p:sp>
      <p:sp>
        <p:nvSpPr>
          <p:cNvPr id="6" name="页脚占位符 5"/>
          <p:cNvSpPr>
            <a:spLocks noGrp="1"/>
          </p:cNvSpPr>
          <p:nvPr>
            <p:ph type="ftr" sz="quarter" idx="11"/>
          </p:nvPr>
        </p:nvSpPr>
        <p:spPr/>
        <p:txBody>
          <a:bodyPr/>
          <a:lstStyle/>
          <a:p>
            <a:pPr lvl="0" eaLnBrk="1" hangingPunct="1"/>
            <a:endParaRPr lang="en-US" altLang="x-none" dirty="0">
              <a:latin typeface="Tahoma" panose="020B0604030504040204" pitchFamily="2" charset="0"/>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latin typeface="Tahoma" panose="020B0604030504040204" pitchFamily="2" charset="0"/>
              </a:rPr>
            </a:fld>
            <a:endParaRPr lang="zh-CN" altLang="en-US" dirty="0">
              <a:latin typeface="Tahoma" panose="020B0604030504040204" pitchFamily="2"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eaLnBrk="1" hangingPunct="1"/>
            <a:endParaRPr lang="en-US" altLang="x-none" dirty="0">
              <a:latin typeface="Tahoma" panose="020B0604030504040204" pitchFamily="2" charset="0"/>
            </a:endParaRPr>
          </a:p>
        </p:txBody>
      </p:sp>
      <p:sp>
        <p:nvSpPr>
          <p:cNvPr id="6" name="页脚占位符 5"/>
          <p:cNvSpPr>
            <a:spLocks noGrp="1"/>
          </p:cNvSpPr>
          <p:nvPr>
            <p:ph type="ftr" sz="quarter" idx="11"/>
          </p:nvPr>
        </p:nvSpPr>
        <p:spPr/>
        <p:txBody>
          <a:bodyPr/>
          <a:lstStyle/>
          <a:p>
            <a:pPr lvl="0" eaLnBrk="1" hangingPunct="1"/>
            <a:endParaRPr lang="en-US" altLang="x-none" dirty="0">
              <a:latin typeface="Tahoma" panose="020B0604030504040204" pitchFamily="2" charset="0"/>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latin typeface="Tahoma" panose="020B0604030504040204" pitchFamily="2" charset="0"/>
              </a:rPr>
            </a:fld>
            <a:endParaRPr lang="zh-CN" altLang="en-US" dirty="0">
              <a:latin typeface="Tahoma" panose="020B0604030504040204" pitchFamily="2"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2.pn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Rectangle 2"/>
          <p:cNvSpPr/>
          <p:nvPr/>
        </p:nvSpPr>
        <p:spPr>
          <a:xfrm>
            <a:off x="417513" y="184150"/>
            <a:ext cx="438150" cy="474663"/>
          </a:xfrm>
          <a:prstGeom prst="rect">
            <a:avLst/>
          </a:prstGeom>
          <a:solidFill>
            <a:schemeClr val="accent2"/>
          </a:solidFill>
          <a:ln w="9525">
            <a:noFill/>
          </a:ln>
        </p:spPr>
        <p:txBody>
          <a:bodyPr wrap="none" anchor="ctr"/>
          <a:p>
            <a:pPr lvl="0" algn="ctr" eaLnBrk="1" hangingPunct="1"/>
            <a:endParaRPr lang="zh-CN" altLang="en-US" dirty="0">
              <a:latin typeface="Tahoma" panose="020B0604030504040204" pitchFamily="2" charset="0"/>
            </a:endParaRPr>
          </a:p>
        </p:txBody>
      </p:sp>
      <p:sp>
        <p:nvSpPr>
          <p:cNvPr id="1027" name="Rectangle 3"/>
          <p:cNvSpPr/>
          <p:nvPr/>
        </p:nvSpPr>
        <p:spPr>
          <a:xfrm>
            <a:off x="800100" y="184150"/>
            <a:ext cx="328613" cy="474663"/>
          </a:xfrm>
          <a:prstGeom prst="rect">
            <a:avLst/>
          </a:prstGeom>
          <a:gradFill rotWithShape="0">
            <a:gsLst>
              <a:gs pos="0">
                <a:schemeClr val="accent2"/>
              </a:gs>
              <a:gs pos="100000">
                <a:schemeClr val="bg1"/>
              </a:gs>
            </a:gsLst>
            <a:lin ang="0" scaled="1"/>
            <a:tileRect/>
          </a:gradFill>
          <a:ln w="9525">
            <a:noFill/>
          </a:ln>
        </p:spPr>
        <p:txBody>
          <a:bodyPr wrap="none" anchor="ctr"/>
          <a:p>
            <a:pPr lvl="0" algn="ctr" eaLnBrk="1" hangingPunct="1"/>
            <a:endParaRPr lang="zh-CN" altLang="en-US" dirty="0">
              <a:latin typeface="Tahoma" panose="020B0604030504040204" pitchFamily="2" charset="0"/>
            </a:endParaRPr>
          </a:p>
        </p:txBody>
      </p:sp>
      <p:sp>
        <p:nvSpPr>
          <p:cNvPr id="1028" name="Rectangle 5"/>
          <p:cNvSpPr/>
          <p:nvPr/>
        </p:nvSpPr>
        <p:spPr>
          <a:xfrm>
            <a:off x="762000" y="838200"/>
            <a:ext cx="368300" cy="474663"/>
          </a:xfrm>
          <a:prstGeom prst="rect">
            <a:avLst/>
          </a:prstGeom>
          <a:solidFill>
            <a:schemeClr val="accent1"/>
          </a:solidFill>
          <a:ln w="9525">
            <a:noFill/>
          </a:ln>
        </p:spPr>
        <p:txBody>
          <a:bodyPr wrap="none" anchor="ctr"/>
          <a:p>
            <a:pPr lvl="0" algn="ctr" eaLnBrk="1" hangingPunct="1"/>
            <a:endParaRPr lang="zh-CN" altLang="en-US" dirty="0">
              <a:latin typeface="Tahoma" panose="020B0604030504040204" pitchFamily="2" charset="0"/>
            </a:endParaRPr>
          </a:p>
        </p:txBody>
      </p:sp>
      <p:sp>
        <p:nvSpPr>
          <p:cNvPr id="1029" name="Rectangle 6"/>
          <p:cNvSpPr/>
          <p:nvPr/>
        </p:nvSpPr>
        <p:spPr>
          <a:xfrm>
            <a:off x="127000" y="533400"/>
            <a:ext cx="560388" cy="422275"/>
          </a:xfrm>
          <a:prstGeom prst="rect">
            <a:avLst/>
          </a:prstGeom>
          <a:gradFill rotWithShape="0">
            <a:gsLst>
              <a:gs pos="0">
                <a:srgbClr val="FF66FF"/>
              </a:gs>
              <a:gs pos="50000">
                <a:srgbClr val="762F76"/>
              </a:gs>
              <a:gs pos="100000">
                <a:srgbClr val="FF66FF"/>
              </a:gs>
            </a:gsLst>
            <a:lin ang="5400000" scaled="1"/>
            <a:tileRect/>
          </a:gradFill>
          <a:ln w="9525">
            <a:noFill/>
          </a:ln>
        </p:spPr>
        <p:txBody>
          <a:bodyPr wrap="none" anchor="ctr"/>
          <a:p>
            <a:pPr lvl="0" algn="ctr" eaLnBrk="1" hangingPunct="1"/>
            <a:endParaRPr lang="zh-CN" altLang="en-US" dirty="0">
              <a:solidFill>
                <a:srgbClr val="0066FF"/>
              </a:solidFill>
              <a:latin typeface="Tahoma" panose="020B0604030504040204" pitchFamily="2" charset="0"/>
            </a:endParaRPr>
          </a:p>
        </p:txBody>
      </p:sp>
      <p:sp>
        <p:nvSpPr>
          <p:cNvPr id="1030" name="Rectangle 4"/>
          <p:cNvSpPr/>
          <p:nvPr/>
        </p:nvSpPr>
        <p:spPr>
          <a:xfrm>
            <a:off x="541338" y="606425"/>
            <a:ext cx="422275" cy="474663"/>
          </a:xfrm>
          <a:prstGeom prst="rect">
            <a:avLst/>
          </a:prstGeom>
          <a:solidFill>
            <a:srgbClr val="FF3300"/>
          </a:solidFill>
          <a:ln w="9525">
            <a:noFill/>
          </a:ln>
        </p:spPr>
        <p:txBody>
          <a:bodyPr wrap="none" anchor="ctr"/>
          <a:p>
            <a:pPr lvl="0" algn="ctr" eaLnBrk="1" hangingPunct="1"/>
            <a:endParaRPr lang="zh-CN" altLang="en-US" dirty="0">
              <a:latin typeface="Tahoma" panose="020B0604030504040204" pitchFamily="2" charset="0"/>
            </a:endParaRPr>
          </a:p>
        </p:txBody>
      </p:sp>
      <p:sp>
        <p:nvSpPr>
          <p:cNvPr id="1031" name="Rectangle 7"/>
          <p:cNvSpPr/>
          <p:nvPr/>
        </p:nvSpPr>
        <p:spPr>
          <a:xfrm>
            <a:off x="762000" y="166688"/>
            <a:ext cx="31750" cy="1052512"/>
          </a:xfrm>
          <a:prstGeom prst="rect">
            <a:avLst/>
          </a:prstGeom>
          <a:solidFill>
            <a:schemeClr val="bg2"/>
          </a:solidFill>
          <a:ln w="9525">
            <a:noFill/>
          </a:ln>
        </p:spPr>
        <p:txBody>
          <a:bodyPr wrap="none" anchor="ctr"/>
          <a:p>
            <a:pPr lvl="0" algn="ctr" eaLnBrk="1" hangingPunct="1"/>
            <a:endParaRPr lang="zh-CN" altLang="en-US" dirty="0">
              <a:latin typeface="Tahoma" panose="020B0604030504040204" pitchFamily="2" charset="0"/>
            </a:endParaRPr>
          </a:p>
        </p:txBody>
      </p:sp>
      <p:sp>
        <p:nvSpPr>
          <p:cNvPr id="1032" name="Rectangle 8"/>
          <p:cNvSpPr/>
          <p:nvPr/>
        </p:nvSpPr>
        <p:spPr>
          <a:xfrm>
            <a:off x="442913" y="1035050"/>
            <a:ext cx="8226425" cy="31750"/>
          </a:xfrm>
          <a:prstGeom prst="rect">
            <a:avLst/>
          </a:prstGeom>
          <a:gradFill rotWithShape="0">
            <a:gsLst>
              <a:gs pos="0">
                <a:schemeClr val="bg2"/>
              </a:gs>
              <a:gs pos="100000">
                <a:schemeClr val="bg1"/>
              </a:gs>
            </a:gsLst>
            <a:lin ang="0" scaled="1"/>
            <a:tileRect/>
          </a:gradFill>
          <a:ln w="9525">
            <a:noFill/>
          </a:ln>
        </p:spPr>
        <p:txBody>
          <a:bodyPr wrap="none" anchor="ctr"/>
          <a:p>
            <a:pPr lvl="0" algn="ctr" eaLnBrk="1" hangingPunct="1"/>
            <a:endParaRPr lang="zh-CN" altLang="en-US" dirty="0">
              <a:latin typeface="Tahoma" panose="020B0604030504040204" pitchFamily="2" charset="0"/>
            </a:endParaRPr>
          </a:p>
        </p:txBody>
      </p:sp>
      <p:sp>
        <p:nvSpPr>
          <p:cNvPr id="1033" name="Rectangle 9"/>
          <p:cNvSpPr>
            <a:spLocks noGrp="1"/>
          </p:cNvSpPr>
          <p:nvPr>
            <p:ph type="title"/>
          </p:nvPr>
        </p:nvSpPr>
        <p:spPr>
          <a:xfrm>
            <a:off x="1274763" y="228600"/>
            <a:ext cx="7793037" cy="838200"/>
          </a:xfrm>
          <a:prstGeom prst="rect">
            <a:avLst/>
          </a:prstGeom>
          <a:noFill/>
          <a:ln w="9525">
            <a:noFill/>
          </a:ln>
        </p:spPr>
        <p:txBody>
          <a:bodyPr anchor="b"/>
          <a:p>
            <a:pPr lvl="0"/>
            <a:r>
              <a:rPr lang="zh-CN" altLang="en-US"/>
              <a:t>单击此处编辑母版标题样式</a:t>
            </a:r>
            <a:endParaRPr lang="zh-CN" altLang="en-US"/>
          </a:p>
        </p:txBody>
      </p:sp>
      <p:sp>
        <p:nvSpPr>
          <p:cNvPr id="1034" name="Rectangle 10"/>
          <p:cNvSpPr>
            <a:spLocks noGrp="1"/>
          </p:cNvSpPr>
          <p:nvPr>
            <p:ph type="body" idx="1"/>
          </p:nvPr>
        </p:nvSpPr>
        <p:spPr>
          <a:xfrm>
            <a:off x="304800" y="1295400"/>
            <a:ext cx="8650288" cy="5257800"/>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35" name="Rectangle 11"/>
          <p:cNvSpPr>
            <a:spLocks noGrp="1"/>
          </p:cNvSpPr>
          <p:nvPr>
            <p:ph type="dt" sz="half" idx="2"/>
          </p:nvPr>
        </p:nvSpPr>
        <p:spPr>
          <a:xfrm>
            <a:off x="914400" y="6324600"/>
            <a:ext cx="1905000" cy="457200"/>
          </a:xfrm>
          <a:prstGeom prst="rect">
            <a:avLst/>
          </a:prstGeom>
          <a:noFill/>
          <a:ln w="9525">
            <a:noFill/>
          </a:ln>
        </p:spPr>
        <p:txBody>
          <a:bodyPr anchor="b"/>
          <a:lstStyle>
            <a:lvl1pPr>
              <a:defRPr sz="1400"/>
            </a:lvl1pPr>
          </a:lstStyle>
          <a:p>
            <a:pPr lvl="0" eaLnBrk="1" hangingPunct="1"/>
            <a:endParaRPr lang="en-US" altLang="x-none" dirty="0">
              <a:latin typeface="Tahoma" panose="020B0604030504040204" pitchFamily="2" charset="0"/>
            </a:endParaRPr>
          </a:p>
        </p:txBody>
      </p:sp>
      <p:sp>
        <p:nvSpPr>
          <p:cNvPr id="1036" name="Rectangle 12"/>
          <p:cNvSpPr>
            <a:spLocks noGrp="1"/>
          </p:cNvSpPr>
          <p:nvPr>
            <p:ph type="ftr" sz="quarter" idx="3"/>
          </p:nvPr>
        </p:nvSpPr>
        <p:spPr>
          <a:xfrm>
            <a:off x="3352800" y="6324600"/>
            <a:ext cx="2895600" cy="457200"/>
          </a:xfrm>
          <a:prstGeom prst="rect">
            <a:avLst/>
          </a:prstGeom>
          <a:noFill/>
          <a:ln w="9525">
            <a:noFill/>
          </a:ln>
        </p:spPr>
        <p:txBody>
          <a:bodyPr anchor="b"/>
          <a:lstStyle>
            <a:lvl1pPr algn="ctr">
              <a:defRPr sz="1400"/>
            </a:lvl1pPr>
          </a:lstStyle>
          <a:p>
            <a:pPr lvl="0" eaLnBrk="1" hangingPunct="1"/>
            <a:endParaRPr lang="en-US" altLang="x-none" dirty="0">
              <a:latin typeface="Tahoma" panose="020B0604030504040204" pitchFamily="2" charset="0"/>
            </a:endParaRPr>
          </a:p>
        </p:txBody>
      </p:sp>
      <p:sp>
        <p:nvSpPr>
          <p:cNvPr id="1037" name="Rectangle 13"/>
          <p:cNvSpPr>
            <a:spLocks noGrp="1"/>
          </p:cNvSpPr>
          <p:nvPr>
            <p:ph type="sldNum" sz="quarter" idx="4"/>
          </p:nvPr>
        </p:nvSpPr>
        <p:spPr>
          <a:xfrm>
            <a:off x="6781800" y="6324600"/>
            <a:ext cx="1905000" cy="457200"/>
          </a:xfrm>
          <a:prstGeom prst="rect">
            <a:avLst/>
          </a:prstGeom>
          <a:noFill/>
          <a:ln w="9525">
            <a:noFill/>
          </a:ln>
        </p:spPr>
        <p:txBody>
          <a:bodyPr anchor="b"/>
          <a:lstStyle>
            <a:lvl1pPr algn="r">
              <a:defRPr sz="1400"/>
            </a:lvl1pPr>
          </a:lstStyle>
          <a:p>
            <a:pPr lvl="0" eaLnBrk="1" hangingPunct="1"/>
            <a:fld id="{9A0DB2DC-4C9A-4742-B13C-FB6460FD3503}" type="slidenum">
              <a:rPr lang="zh-CN" altLang="en-US" dirty="0">
                <a:latin typeface="Tahoma" panose="020B0604030504040204" pitchFamily="2" charset="0"/>
              </a:rPr>
            </a:fld>
            <a:endParaRPr lang="zh-CN" altLang="en-US" dirty="0">
              <a:latin typeface="Tahoma" panose="020B0604030504040204" pitchFamily="2" charset="0"/>
            </a:endParaRPr>
          </a:p>
        </p:txBody>
      </p:sp>
      <p:pic>
        <p:nvPicPr>
          <p:cNvPr id="1038" name="WordArt 18"/>
          <p:cNvPicPr/>
          <p:nvPr userDrawn="1"/>
        </p:nvPicPr>
        <p:blipFill>
          <a:blip r:embed="rId12"/>
          <a:stretch>
            <a:fillRect/>
          </a:stretch>
        </p:blipFill>
        <p:spPr>
          <a:xfrm>
            <a:off x="36513" y="2036763"/>
            <a:ext cx="188912" cy="24018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033"/>
                                        </p:tgtEl>
                                        <p:attrNameLst>
                                          <p:attrName>style.visibility</p:attrName>
                                        </p:attrNameLst>
                                      </p:cBhvr>
                                      <p:to>
                                        <p:strVal val="visible"/>
                                      </p:to>
                                    </p:set>
                                    <p:anim calcmode="lin" valueType="num">
                                      <p:cBhvr>
                                        <p:cTn id="7" dur="1000" fill="hold"/>
                                        <p:tgtEl>
                                          <p:spTgt spid="1033"/>
                                        </p:tgtEl>
                                        <p:attrNameLst>
                                          <p:attrName>ppt_w</p:attrName>
                                        </p:attrNameLst>
                                      </p:cBhvr>
                                      <p:tavLst>
                                        <p:tav tm="0">
                                          <p:val>
                                            <p:fltVal val="0.000000"/>
                                          </p:val>
                                        </p:tav>
                                        <p:tav tm="100000">
                                          <p:val>
                                            <p:strVal val="#ppt_w"/>
                                          </p:val>
                                        </p:tav>
                                      </p:tavLst>
                                    </p:anim>
                                    <p:anim calcmode="lin" valueType="num">
                                      <p:cBhvr>
                                        <p:cTn id="8" dur="1000" fill="hold"/>
                                        <p:tgtEl>
                                          <p:spTgt spid="1033"/>
                                        </p:tgtEl>
                                        <p:attrNameLst>
                                          <p:attrName>ppt_h</p:attrName>
                                        </p:attrNameLst>
                                      </p:cBhvr>
                                      <p:tavLst>
                                        <p:tav tm="0">
                                          <p:val>
                                            <p:fltVal val="0.000000"/>
                                          </p:val>
                                        </p:tav>
                                        <p:tav tm="100000">
                                          <p:val>
                                            <p:strVal val="#ppt_h"/>
                                          </p:val>
                                        </p:tav>
                                      </p:tavLst>
                                    </p:anim>
                                    <p:anim calcmode="lin" valueType="num">
                                      <p:cBhvr>
                                        <p:cTn id="9" dur="1000" fill="hold"/>
                                        <p:tgtEl>
                                          <p:spTgt spid="1033"/>
                                        </p:tgtEl>
                                        <p:attrNameLst>
                                          <p:attrName>ppt_x</p:attrName>
                                        </p:attrNameLst>
                                      </p:cBhvr>
                                      <p:tavLst>
                                        <p:tav tm="0" fmla="#ppt_x+(cos(-2*pi*(1-$))*-#ppt_x-sin(-2*pi*(1-$))*(1-#ppt_y))*(1-$)">
                                          <p:val>
                                            <p:fltVal val="0.000000"/>
                                          </p:val>
                                        </p:tav>
                                        <p:tav tm="100000">
                                          <p:val>
                                            <p:fltVal val="1.000000"/>
                                          </p:val>
                                        </p:tav>
                                      </p:tavLst>
                                    </p:anim>
                                    <p:anim calcmode="lin" valueType="num">
                                      <p:cBhvr>
                                        <p:cTn id="10" dur="1000" fill="hold"/>
                                        <p:tgtEl>
                                          <p:spTgt spid="1033"/>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034">
                                            <p:txEl>
                                              <p:charRg st="0" end="13"/>
                                            </p:txEl>
                                          </p:spTgt>
                                        </p:tgtEl>
                                        <p:attrNameLst>
                                          <p:attrName>style.visibility</p:attrName>
                                        </p:attrNameLst>
                                      </p:cBhvr>
                                      <p:to>
                                        <p:strVal val="visible"/>
                                      </p:to>
                                    </p:set>
                                    <p:animEffect transition="in" filter="dissolve">
                                      <p:cBhvr>
                                        <p:cTn id="15" dur="500"/>
                                        <p:tgtEl>
                                          <p:spTgt spid="1034">
                                            <p:txEl>
                                              <p:charRg st="0" end="1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034">
                                            <p:txEl>
                                              <p:charRg st="13" end="17"/>
                                            </p:txEl>
                                          </p:spTgt>
                                        </p:tgtEl>
                                        <p:attrNameLst>
                                          <p:attrName>style.visibility</p:attrName>
                                        </p:attrNameLst>
                                      </p:cBhvr>
                                      <p:to>
                                        <p:strVal val="visible"/>
                                      </p:to>
                                    </p:set>
                                    <p:animEffect transition="in" filter="dissolve">
                                      <p:cBhvr>
                                        <p:cTn id="20" dur="500"/>
                                        <p:tgtEl>
                                          <p:spTgt spid="1034">
                                            <p:txEl>
                                              <p:charRg st="13" end="17"/>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034">
                                            <p:txEl>
                                              <p:charRg st="17" end="21"/>
                                            </p:txEl>
                                          </p:spTgt>
                                        </p:tgtEl>
                                        <p:attrNameLst>
                                          <p:attrName>style.visibility</p:attrName>
                                        </p:attrNameLst>
                                      </p:cBhvr>
                                      <p:to>
                                        <p:strVal val="visible"/>
                                      </p:to>
                                    </p:set>
                                    <p:animEffect transition="in" filter="dissolve">
                                      <p:cBhvr>
                                        <p:cTn id="25" dur="500"/>
                                        <p:tgtEl>
                                          <p:spTgt spid="1034">
                                            <p:txEl>
                                              <p:charRg st="17" end="2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1034">
                                            <p:txEl>
                                              <p:charRg st="21" end="25"/>
                                            </p:txEl>
                                          </p:spTgt>
                                        </p:tgtEl>
                                        <p:attrNameLst>
                                          <p:attrName>style.visibility</p:attrName>
                                        </p:attrNameLst>
                                      </p:cBhvr>
                                      <p:to>
                                        <p:strVal val="visible"/>
                                      </p:to>
                                    </p:set>
                                    <p:animEffect transition="in" filter="dissolve">
                                      <p:cBhvr>
                                        <p:cTn id="30" dur="500"/>
                                        <p:tgtEl>
                                          <p:spTgt spid="1034">
                                            <p:txEl>
                                              <p:charRg st="21" end="2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1034">
                                            <p:txEl>
                                              <p:charRg st="25" end="29"/>
                                            </p:txEl>
                                          </p:spTgt>
                                        </p:tgtEl>
                                        <p:attrNameLst>
                                          <p:attrName>style.visibility</p:attrName>
                                        </p:attrNameLst>
                                      </p:cBhvr>
                                      <p:to>
                                        <p:strVal val="visible"/>
                                      </p:to>
                                    </p:set>
                                    <p:animEffect transition="in" filter="dissolve">
                                      <p:cBhvr>
                                        <p:cTn id="35" dur="500"/>
                                        <p:tgtEl>
                                          <p:spTgt spid="1034">
                                            <p:txEl>
                                              <p:charRg st="25" end="2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3" grpId="0"/>
      <p:bldP spid="1034" grpId="0" bldLvl="5" build="p">
        <p:tmplLst>
          <p:tmpl lvl="1">
            <p:tnLst>
              <p:par>
                <p:cTn presetID="9" presetClass="entr" presetSubtype="0" fill="hold" nodeType="clickEffect">
                  <p:stCondLst>
                    <p:cond delay="0"/>
                  </p:stCondLst>
                  <p:childTnLst>
                    <p:set>
                      <p:cBhvr>
                        <p:cTn dur="1" fill="hold">
                          <p:stCondLst>
                            <p:cond delay="0"/>
                          </p:stCondLst>
                        </p:cTn>
                        <p:tgtEl>
                          <p:spTgt spid="1034"/>
                        </p:tgtEl>
                        <p:attrNameLst>
                          <p:attrName>style.visibility</p:attrName>
                        </p:attrNameLst>
                      </p:cBhvr>
                      <p:to>
                        <p:strVal val="visible"/>
                      </p:to>
                    </p:set>
                    <p:animEffect transition="in" filter="dissolve">
                      <p:cBhvr>
                        <p:cTn dur="500"/>
                        <p:tgtEl>
                          <p:spTgt spid="1034"/>
                        </p:tgtEl>
                      </p:cBhvr>
                    </p:animEffect>
                  </p:childTnLst>
                </p:cTn>
              </p:par>
            </p:tnLst>
          </p:tmpl>
          <p:tmpl lvl="2">
            <p:tnLst>
              <p:par>
                <p:cTn presetID="9" presetClass="entr" presetSubtype="0" fill="hold" nodeType="clickEffect">
                  <p:stCondLst>
                    <p:cond delay="0"/>
                  </p:stCondLst>
                  <p:childTnLst>
                    <p:set>
                      <p:cBhvr>
                        <p:cTn dur="1" fill="hold">
                          <p:stCondLst>
                            <p:cond delay="0"/>
                          </p:stCondLst>
                        </p:cTn>
                        <p:tgtEl>
                          <p:spTgt spid="1034"/>
                        </p:tgtEl>
                        <p:attrNameLst>
                          <p:attrName>style.visibility</p:attrName>
                        </p:attrNameLst>
                      </p:cBhvr>
                      <p:to>
                        <p:strVal val="visible"/>
                      </p:to>
                    </p:set>
                    <p:animEffect transition="in" filter="dissolve">
                      <p:cBhvr>
                        <p:cTn dur="500"/>
                        <p:tgtEl>
                          <p:spTgt spid="1034"/>
                        </p:tgtEl>
                      </p:cBhvr>
                    </p:animEffect>
                  </p:childTnLst>
                </p:cTn>
              </p:par>
            </p:tnLst>
          </p:tmpl>
          <p:tmpl lvl="3">
            <p:tnLst>
              <p:par>
                <p:cTn presetID="9" presetClass="entr" presetSubtype="0" fill="hold" nodeType="clickEffect">
                  <p:stCondLst>
                    <p:cond delay="0"/>
                  </p:stCondLst>
                  <p:childTnLst>
                    <p:set>
                      <p:cBhvr>
                        <p:cTn dur="1" fill="hold">
                          <p:stCondLst>
                            <p:cond delay="0"/>
                          </p:stCondLst>
                        </p:cTn>
                        <p:tgtEl>
                          <p:spTgt spid="1034"/>
                        </p:tgtEl>
                        <p:attrNameLst>
                          <p:attrName>style.visibility</p:attrName>
                        </p:attrNameLst>
                      </p:cBhvr>
                      <p:to>
                        <p:strVal val="visible"/>
                      </p:to>
                    </p:set>
                    <p:animEffect transition="in" filter="dissolve">
                      <p:cBhvr>
                        <p:cTn dur="500"/>
                        <p:tgtEl>
                          <p:spTgt spid="1034"/>
                        </p:tgtEl>
                      </p:cBhvr>
                    </p:animEffect>
                  </p:childTnLst>
                </p:cTn>
              </p:par>
            </p:tnLst>
          </p:tmpl>
          <p:tmpl lvl="4">
            <p:tnLst>
              <p:par>
                <p:cTn presetID="9" presetClass="entr" presetSubtype="0" fill="hold" nodeType="clickEffect">
                  <p:stCondLst>
                    <p:cond delay="0"/>
                  </p:stCondLst>
                  <p:childTnLst>
                    <p:set>
                      <p:cBhvr>
                        <p:cTn dur="1" fill="hold">
                          <p:stCondLst>
                            <p:cond delay="0"/>
                          </p:stCondLst>
                        </p:cTn>
                        <p:tgtEl>
                          <p:spTgt spid="1034"/>
                        </p:tgtEl>
                        <p:attrNameLst>
                          <p:attrName>style.visibility</p:attrName>
                        </p:attrNameLst>
                      </p:cBhvr>
                      <p:to>
                        <p:strVal val="visible"/>
                      </p:to>
                    </p:set>
                    <p:animEffect transition="in" filter="dissolve">
                      <p:cBhvr>
                        <p:cTn dur="500"/>
                        <p:tgtEl>
                          <p:spTgt spid="1034"/>
                        </p:tgtEl>
                      </p:cBhvr>
                    </p:animEffect>
                  </p:childTnLst>
                </p:cTn>
              </p:par>
            </p:tnLst>
          </p:tmpl>
          <p:tmpl lvl="5">
            <p:tnLst>
              <p:par>
                <p:cTn presetID="9" presetClass="entr" presetSubtype="0" fill="hold" nodeType="clickEffect">
                  <p:stCondLst>
                    <p:cond delay="0"/>
                  </p:stCondLst>
                  <p:childTnLst>
                    <p:set>
                      <p:cBhvr>
                        <p:cTn dur="1" fill="hold">
                          <p:stCondLst>
                            <p:cond delay="0"/>
                          </p:stCondLst>
                        </p:cTn>
                        <p:tgtEl>
                          <p:spTgt spid="1034"/>
                        </p:tgtEl>
                        <p:attrNameLst>
                          <p:attrName>style.visibility</p:attrName>
                        </p:attrNameLst>
                      </p:cBhvr>
                      <p:to>
                        <p:strVal val="visible"/>
                      </p:to>
                    </p:set>
                    <p:animEffect transition="in" filter="dissolve">
                      <p:cBhvr>
                        <p:cTn dur="500"/>
                        <p:tgtEl>
                          <p:spTgt spid="1034"/>
                        </p:tgtEl>
                      </p:cBhvr>
                    </p:animEffect>
                  </p:childTnLst>
                </p:cTn>
              </p:par>
            </p:tnLst>
          </p:tmpl>
        </p:tmplLst>
      </p:bldP>
    </p:bldLst>
  </p:timing>
  <p:hf sldNum="0" hdr="0" ftr="0" dt="0"/>
  <p:txStyles>
    <p:titleStyle>
      <a:lvl1pPr marL="0" lvl="0" indent="0" algn="l" defTabSz="914400" eaLnBrk="0" fontAlgn="base" latinLnBrk="0" hangingPunct="0">
        <a:lnSpc>
          <a:spcPct val="100000"/>
        </a:lnSpc>
        <a:spcBef>
          <a:spcPct val="0"/>
        </a:spcBef>
        <a:spcAft>
          <a:spcPct val="0"/>
        </a:spcAft>
        <a:buNone/>
        <a:defRPr sz="3600" b="1" i="0" u="none" kern="1200" baseline="0">
          <a:solidFill>
            <a:schemeClr val="tx2"/>
          </a:solidFill>
          <a:latin typeface="+mj-lt"/>
          <a:ea typeface="+mj-ea"/>
          <a:cs typeface="+mj-cs"/>
        </a:defRPr>
      </a:lvl1pPr>
    </p:titleStyle>
    <p:body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3200" b="1" i="0" u="none" kern="1200" baseline="0">
          <a:solidFill>
            <a:schemeClr val="tx1"/>
          </a:solidFill>
          <a:latin typeface="+mn-lt"/>
          <a:ea typeface="+mn-ea"/>
          <a:cs typeface="+mn-cs"/>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800" b="1" i="0" u="none" kern="1200" baseline="0">
          <a:solidFill>
            <a:schemeClr val="tx1"/>
          </a:solidFill>
          <a:latin typeface="+mn-lt"/>
          <a:ea typeface="+mn-ea"/>
          <a:cs typeface="+mn-cs"/>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400" b="1" i="0" u="none" kern="1200" baseline="0">
          <a:solidFill>
            <a:schemeClr val="tx1"/>
          </a:solidFill>
          <a:latin typeface="+mn-lt"/>
          <a:ea typeface="+mn-ea"/>
          <a:cs typeface="+mn-cs"/>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400" b="1" i="0" u="none" kern="1200" baseline="0">
          <a:solidFill>
            <a:schemeClr val="tx1"/>
          </a:solidFill>
          <a:latin typeface="+mn-lt"/>
          <a:ea typeface="+mn-ea"/>
          <a:cs typeface="+mn-cs"/>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400" b="1" i="0" u="none" kern="1200" baseline="0">
          <a:solidFill>
            <a:schemeClr val="tx1"/>
          </a:solidFill>
          <a:latin typeface="+mn-lt"/>
          <a:ea typeface="+mn-ea"/>
          <a:cs typeface="+mn-cs"/>
        </a:defRPr>
      </a:lvl5pPr>
      <a:lvl6pPr marL="2514600" lvl="5"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400" b="1" i="0" u="none" kern="1200" baseline="0">
          <a:solidFill>
            <a:schemeClr val="tx1"/>
          </a:solidFill>
          <a:latin typeface="+mn-lt"/>
          <a:ea typeface="+mn-ea"/>
          <a:cs typeface="+mn-cs"/>
        </a:defRPr>
      </a:lvl6pPr>
      <a:lvl7pPr marL="2971800" lvl="6"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400" b="1" i="0" u="none" kern="1200" baseline="0">
          <a:solidFill>
            <a:schemeClr val="tx1"/>
          </a:solidFill>
          <a:latin typeface="+mn-lt"/>
          <a:ea typeface="+mn-ea"/>
          <a:cs typeface="+mn-cs"/>
        </a:defRPr>
      </a:lvl7pPr>
      <a:lvl8pPr marL="3429000" lvl="7"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400" b="1" i="0" u="none" kern="1200" baseline="0">
          <a:solidFill>
            <a:schemeClr val="tx1"/>
          </a:solidFill>
          <a:latin typeface="+mn-lt"/>
          <a:ea typeface="+mn-ea"/>
          <a:cs typeface="+mn-cs"/>
        </a:defRPr>
      </a:lvl8pPr>
      <a:lvl9pPr marL="3886200" lvl="8"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400" b="1"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ahoma" panose="020B0604030504040204" pitchFamily="2"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ahoma" panose="020B0604030504040204" pitchFamily="2"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ahoma" panose="020B0604030504040204" pitchFamily="2"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ahoma" panose="020B0604030504040204" pitchFamily="2"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ahoma" panose="020B0604030504040204" pitchFamily="2"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ahoma" panose="020B0604030504040204" pitchFamily="2"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ahoma" panose="020B0604030504040204" pitchFamily="2"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ahoma" panose="020B0604030504040204" pitchFamily="2" charset="0"/>
          <a:ea typeface="宋体"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grpSp>
        <p:nvGrpSpPr>
          <p:cNvPr id="2050" name="Group 2"/>
          <p:cNvGrpSpPr/>
          <p:nvPr/>
        </p:nvGrpSpPr>
        <p:grpSpPr>
          <a:xfrm>
            <a:off x="0" y="2438400"/>
            <a:ext cx="9009063" cy="1052513"/>
            <a:chOff x="0" y="0"/>
            <a:chExt cx="5675" cy="663"/>
          </a:xfrm>
        </p:grpSpPr>
        <p:grpSp>
          <p:nvGrpSpPr>
            <p:cNvPr id="2051" name="Group 3"/>
            <p:cNvGrpSpPr/>
            <p:nvPr/>
          </p:nvGrpSpPr>
          <p:grpSpPr>
            <a:xfrm>
              <a:off x="183" y="68"/>
              <a:ext cx="448" cy="299"/>
              <a:chOff x="0" y="0"/>
              <a:chExt cx="624" cy="432"/>
            </a:xfrm>
          </p:grpSpPr>
          <p:sp>
            <p:nvSpPr>
              <p:cNvPr id="2052" name="Rectangle 4"/>
              <p:cNvSpPr/>
              <p:nvPr/>
            </p:nvSpPr>
            <p:spPr>
              <a:xfrm>
                <a:off x="0" y="0"/>
                <a:ext cx="384" cy="432"/>
              </a:xfrm>
              <a:prstGeom prst="rect">
                <a:avLst/>
              </a:prstGeom>
              <a:solidFill>
                <a:schemeClr val="folHlink"/>
              </a:solidFill>
              <a:ln w="9525">
                <a:noFill/>
              </a:ln>
            </p:spPr>
            <p:txBody>
              <a:bodyPr wrap="none" anchor="ctr"/>
              <a:p>
                <a:pPr lvl="0" eaLnBrk="1" hangingPunct="1"/>
                <a:endParaRPr lang="zh-CN" altLang="en-US" dirty="0">
                  <a:latin typeface="Tahoma" panose="020B0604030504040204" pitchFamily="2" charset="0"/>
                </a:endParaRPr>
              </a:p>
            </p:txBody>
          </p:sp>
          <p:sp>
            <p:nvSpPr>
              <p:cNvPr id="2053" name="Rectangle 5"/>
              <p:cNvSpPr/>
              <p:nvPr/>
            </p:nvSpPr>
            <p:spPr>
              <a:xfrm>
                <a:off x="336" y="0"/>
                <a:ext cx="288" cy="432"/>
              </a:xfrm>
              <a:prstGeom prst="rect">
                <a:avLst/>
              </a:prstGeom>
              <a:gradFill rotWithShape="0">
                <a:gsLst>
                  <a:gs pos="0">
                    <a:schemeClr val="folHlink"/>
                  </a:gs>
                  <a:gs pos="100000">
                    <a:schemeClr val="bg1"/>
                  </a:gs>
                </a:gsLst>
                <a:lin ang="0" scaled="1"/>
                <a:tileRect/>
              </a:gradFill>
              <a:ln w="9525">
                <a:noFill/>
              </a:ln>
            </p:spPr>
            <p:txBody>
              <a:bodyPr wrap="none" anchor="ctr"/>
              <a:p>
                <a:pPr lvl="0" eaLnBrk="1" hangingPunct="1"/>
                <a:endParaRPr lang="zh-CN" altLang="en-US" dirty="0">
                  <a:latin typeface="Tahoma" panose="020B0604030504040204" pitchFamily="2" charset="0"/>
                </a:endParaRPr>
              </a:p>
            </p:txBody>
          </p:sp>
        </p:grpSp>
        <p:grpSp>
          <p:nvGrpSpPr>
            <p:cNvPr id="2054" name="Group 6"/>
            <p:cNvGrpSpPr/>
            <p:nvPr/>
          </p:nvGrpSpPr>
          <p:grpSpPr>
            <a:xfrm>
              <a:off x="261" y="334"/>
              <a:ext cx="465" cy="299"/>
              <a:chOff x="0" y="0"/>
              <a:chExt cx="672" cy="432"/>
            </a:xfrm>
          </p:grpSpPr>
          <p:sp>
            <p:nvSpPr>
              <p:cNvPr id="2055" name="Rectangle 7"/>
              <p:cNvSpPr/>
              <p:nvPr/>
            </p:nvSpPr>
            <p:spPr>
              <a:xfrm>
                <a:off x="0" y="0"/>
                <a:ext cx="384" cy="432"/>
              </a:xfrm>
              <a:prstGeom prst="rect">
                <a:avLst/>
              </a:prstGeom>
              <a:solidFill>
                <a:schemeClr val="accent2"/>
              </a:solidFill>
              <a:ln w="9525">
                <a:noFill/>
              </a:ln>
            </p:spPr>
            <p:txBody>
              <a:bodyPr wrap="none" anchor="ctr"/>
              <a:p>
                <a:pPr lvl="0" eaLnBrk="1" hangingPunct="1"/>
                <a:endParaRPr lang="zh-CN" altLang="en-US" dirty="0">
                  <a:latin typeface="Tahoma" panose="020B0604030504040204" pitchFamily="2" charset="0"/>
                </a:endParaRPr>
              </a:p>
            </p:txBody>
          </p:sp>
          <p:sp>
            <p:nvSpPr>
              <p:cNvPr id="2056" name="Rectangle 8"/>
              <p:cNvSpPr/>
              <p:nvPr/>
            </p:nvSpPr>
            <p:spPr>
              <a:xfrm>
                <a:off x="336" y="0"/>
                <a:ext cx="336" cy="432"/>
              </a:xfrm>
              <a:prstGeom prst="rect">
                <a:avLst/>
              </a:prstGeom>
              <a:gradFill rotWithShape="0">
                <a:gsLst>
                  <a:gs pos="0">
                    <a:schemeClr val="accent2"/>
                  </a:gs>
                  <a:gs pos="100000">
                    <a:schemeClr val="bg1"/>
                  </a:gs>
                </a:gsLst>
                <a:lin ang="0" scaled="1"/>
                <a:tileRect/>
              </a:gradFill>
              <a:ln w="9525">
                <a:noFill/>
              </a:ln>
            </p:spPr>
            <p:txBody>
              <a:bodyPr wrap="none" anchor="ctr"/>
              <a:p>
                <a:pPr lvl="0" eaLnBrk="1" hangingPunct="1"/>
                <a:endParaRPr lang="zh-CN" altLang="en-US" dirty="0">
                  <a:latin typeface="Tahoma" panose="020B0604030504040204" pitchFamily="2" charset="0"/>
                </a:endParaRPr>
              </a:p>
            </p:txBody>
          </p:sp>
        </p:grpSp>
        <p:sp>
          <p:nvSpPr>
            <p:cNvPr id="2057" name="Rectangle 9"/>
            <p:cNvSpPr/>
            <p:nvPr/>
          </p:nvSpPr>
          <p:spPr>
            <a:xfrm>
              <a:off x="0" y="288"/>
              <a:ext cx="353" cy="266"/>
            </a:xfrm>
            <a:prstGeom prst="rect">
              <a:avLst/>
            </a:prstGeom>
            <a:gradFill rotWithShape="0">
              <a:gsLst>
                <a:gs pos="0">
                  <a:schemeClr val="bg1"/>
                </a:gs>
                <a:gs pos="100000">
                  <a:schemeClr val="hlink"/>
                </a:gs>
              </a:gsLst>
              <a:lin ang="2700000" scaled="1"/>
              <a:tileRect/>
            </a:gradFill>
            <a:ln w="9525">
              <a:noFill/>
            </a:ln>
          </p:spPr>
          <p:txBody>
            <a:bodyPr wrap="none" anchor="ctr"/>
            <a:p>
              <a:pPr lvl="0" eaLnBrk="1" hangingPunct="1"/>
              <a:endParaRPr lang="zh-CN" altLang="en-US" dirty="0">
                <a:latin typeface="Tahoma" panose="020B0604030504040204" pitchFamily="2" charset="0"/>
              </a:endParaRPr>
            </a:p>
          </p:txBody>
        </p:sp>
        <p:sp>
          <p:nvSpPr>
            <p:cNvPr id="2058" name="Rectangle 10"/>
            <p:cNvSpPr/>
            <p:nvPr/>
          </p:nvSpPr>
          <p:spPr>
            <a:xfrm>
              <a:off x="400" y="0"/>
              <a:ext cx="20" cy="663"/>
            </a:xfrm>
            <a:prstGeom prst="rect">
              <a:avLst/>
            </a:prstGeom>
            <a:solidFill>
              <a:schemeClr val="bg2"/>
            </a:solidFill>
            <a:ln w="9525">
              <a:noFill/>
            </a:ln>
          </p:spPr>
          <p:txBody>
            <a:bodyPr wrap="none" anchor="ctr"/>
            <a:p>
              <a:pPr lvl="0" eaLnBrk="1" hangingPunct="1"/>
              <a:endParaRPr lang="zh-CN" altLang="en-US" dirty="0">
                <a:latin typeface="Tahoma" panose="020B0604030504040204" pitchFamily="2" charset="0"/>
              </a:endParaRPr>
            </a:p>
          </p:txBody>
        </p:sp>
        <p:sp>
          <p:nvSpPr>
            <p:cNvPr id="2059" name="Rectangle 11"/>
            <p:cNvSpPr/>
            <p:nvPr/>
          </p:nvSpPr>
          <p:spPr>
            <a:xfrm flipV="1">
              <a:off x="199" y="518"/>
              <a:ext cx="5476" cy="35"/>
            </a:xfrm>
            <a:prstGeom prst="rect">
              <a:avLst/>
            </a:prstGeom>
            <a:gradFill rotWithShape="0">
              <a:gsLst>
                <a:gs pos="0">
                  <a:schemeClr val="bg2"/>
                </a:gs>
                <a:gs pos="100000">
                  <a:schemeClr val="bg1"/>
                </a:gs>
              </a:gsLst>
              <a:lin ang="0" scaled="1"/>
              <a:tileRect/>
            </a:gradFill>
            <a:ln w="9525">
              <a:noFill/>
            </a:ln>
          </p:spPr>
          <p:txBody>
            <a:bodyPr wrap="none" anchor="ctr"/>
            <a:p>
              <a:pPr lvl="0" eaLnBrk="1" hangingPunct="1"/>
              <a:endParaRPr lang="zh-CN" altLang="en-US" dirty="0">
                <a:latin typeface="Tahoma" panose="020B0604030504040204" pitchFamily="2" charset="0"/>
              </a:endParaRPr>
            </a:p>
          </p:txBody>
        </p:sp>
      </p:grpSp>
      <p:pic>
        <p:nvPicPr>
          <p:cNvPr id="2060" name="WordArt 17"/>
          <p:cNvPicPr/>
          <p:nvPr userDrawn="1"/>
        </p:nvPicPr>
        <p:blipFill>
          <a:blip r:embed="rId12"/>
          <a:stretch>
            <a:fillRect/>
          </a:stretch>
        </p:blipFill>
        <p:spPr>
          <a:xfrm>
            <a:off x="5694363" y="139700"/>
            <a:ext cx="3321050" cy="330200"/>
          </a:xfrm>
          <a:prstGeom prst="rect">
            <a:avLst/>
          </a:prstGeom>
          <a:noFill/>
          <a:ln w="9525">
            <a:noFill/>
          </a:ln>
        </p:spPr>
      </p:pic>
      <p:sp>
        <p:nvSpPr>
          <p:cNvPr id="2061" name="Rectangle 9"/>
          <p:cNvSpPr>
            <a:spLocks noGrp="1"/>
          </p:cNvSpPr>
          <p:nvPr>
            <p:ph type="title"/>
          </p:nvPr>
        </p:nvSpPr>
        <p:spPr>
          <a:xfrm>
            <a:off x="1274763" y="228600"/>
            <a:ext cx="7793037" cy="838200"/>
          </a:xfrm>
          <a:prstGeom prst="rect">
            <a:avLst/>
          </a:prstGeom>
          <a:noFill/>
          <a:ln w="9525">
            <a:noFill/>
          </a:ln>
        </p:spPr>
        <p:txBody>
          <a:bodyPr anchor="b"/>
          <a:p>
            <a:pPr lvl="0"/>
            <a:r>
              <a:rPr lang="zh-CN" altLang="en-US"/>
              <a:t>单击此处编辑母版标题样式</a:t>
            </a:r>
            <a:endParaRPr lang="zh-CN" altLang="en-US"/>
          </a:p>
        </p:txBody>
      </p:sp>
      <p:sp>
        <p:nvSpPr>
          <p:cNvPr id="2062" name="Rectangle 10"/>
          <p:cNvSpPr>
            <a:spLocks noGrp="1"/>
          </p:cNvSpPr>
          <p:nvPr>
            <p:ph type="body" idx="1"/>
          </p:nvPr>
        </p:nvSpPr>
        <p:spPr>
          <a:xfrm>
            <a:off x="304800" y="1295400"/>
            <a:ext cx="8650288" cy="5257800"/>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2063" name="Rectangle 14"/>
          <p:cNvSpPr>
            <a:spLocks noGrp="1"/>
          </p:cNvSpPr>
          <p:nvPr>
            <p:ph type="dt" sz="half" idx="2"/>
          </p:nvPr>
        </p:nvSpPr>
        <p:spPr>
          <a:xfrm>
            <a:off x="990600" y="6248400"/>
            <a:ext cx="1905000" cy="457200"/>
          </a:xfrm>
          <a:prstGeom prst="rect">
            <a:avLst/>
          </a:prstGeom>
          <a:noFill/>
          <a:ln w="9525">
            <a:noFill/>
          </a:ln>
        </p:spPr>
        <p:txBody>
          <a:bodyPr anchor="b"/>
          <a:lstStyle>
            <a:lvl1pPr>
              <a:defRPr sz="1400">
                <a:solidFill>
                  <a:schemeClr val="bg2"/>
                </a:solidFill>
              </a:defRPr>
            </a:lvl1pPr>
          </a:lstStyle>
          <a:p>
            <a:pPr lvl="0" eaLnBrk="1" hangingPunct="1"/>
            <a:endParaRPr lang="en-US" altLang="x-none" dirty="0">
              <a:latin typeface="Tahoma" panose="020B0604030504040204" pitchFamily="2" charset="0"/>
            </a:endParaRPr>
          </a:p>
        </p:txBody>
      </p:sp>
      <p:sp>
        <p:nvSpPr>
          <p:cNvPr id="2064" name="Rectangle 15"/>
          <p:cNvSpPr>
            <a:spLocks noGrp="1"/>
          </p:cNvSpPr>
          <p:nvPr>
            <p:ph type="ftr" sz="quarter" idx="3"/>
          </p:nvPr>
        </p:nvSpPr>
        <p:spPr>
          <a:xfrm>
            <a:off x="3429000" y="6248400"/>
            <a:ext cx="2895600" cy="457200"/>
          </a:xfrm>
          <a:prstGeom prst="rect">
            <a:avLst/>
          </a:prstGeom>
          <a:noFill/>
          <a:ln w="9525">
            <a:noFill/>
          </a:ln>
        </p:spPr>
        <p:txBody>
          <a:bodyPr anchor="b"/>
          <a:lstStyle>
            <a:lvl1pPr algn="ctr">
              <a:defRPr sz="1400">
                <a:solidFill>
                  <a:schemeClr val="bg2"/>
                </a:solidFill>
              </a:defRPr>
            </a:lvl1pPr>
          </a:lstStyle>
          <a:p>
            <a:pPr lvl="0" eaLnBrk="1" hangingPunct="1"/>
            <a:endParaRPr lang="en-US" altLang="x-none" dirty="0">
              <a:latin typeface="Tahoma" panose="020B0604030504040204" pitchFamily="2" charset="0"/>
            </a:endParaRPr>
          </a:p>
        </p:txBody>
      </p:sp>
      <p:sp>
        <p:nvSpPr>
          <p:cNvPr id="2065" name="Rectangle 16"/>
          <p:cNvSpPr>
            <a:spLocks noGrp="1"/>
          </p:cNvSpPr>
          <p:nvPr>
            <p:ph type="sldNum" sz="quarter" idx="4"/>
          </p:nvPr>
        </p:nvSpPr>
        <p:spPr>
          <a:xfrm>
            <a:off x="6858000" y="6248400"/>
            <a:ext cx="1905000" cy="457200"/>
          </a:xfrm>
          <a:prstGeom prst="rect">
            <a:avLst/>
          </a:prstGeom>
          <a:noFill/>
          <a:ln w="9525">
            <a:noFill/>
          </a:ln>
        </p:spPr>
        <p:txBody>
          <a:bodyPr anchor="b"/>
          <a:lstStyle>
            <a:lvl1pPr algn="r">
              <a:defRPr sz="1400">
                <a:solidFill>
                  <a:schemeClr val="bg2"/>
                </a:solidFill>
              </a:defRPr>
            </a:lvl1pPr>
          </a:lstStyle>
          <a:p>
            <a:pPr lvl="0" eaLnBrk="1" hangingPunct="1"/>
            <a:fld id="{9A0DB2DC-4C9A-4742-B13C-FB6460FD3503}" type="slidenum">
              <a:rPr lang="zh-CN" altLang="en-US" dirty="0">
                <a:latin typeface="Tahoma" panose="020B0604030504040204" pitchFamily="2" charset="0"/>
              </a:rPr>
            </a:fld>
            <a:endParaRPr lang="zh-CN" altLang="en-US" dirty="0">
              <a:latin typeface="Tahoma" panose="020B0604030504040204" pitchFamily="2"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2061"/>
                                        </p:tgtEl>
                                        <p:attrNameLst>
                                          <p:attrName>style.visibility</p:attrName>
                                        </p:attrNameLst>
                                      </p:cBhvr>
                                      <p:to>
                                        <p:strVal val="visible"/>
                                      </p:to>
                                    </p:set>
                                    <p:anim calcmode="lin" valueType="num">
                                      <p:cBhvr additive="base">
                                        <p:cTn id="7" dur="1000" fill="hold"/>
                                        <p:tgtEl>
                                          <p:spTgt spid="2061"/>
                                        </p:tgtEl>
                                        <p:attrNameLst>
                                          <p:attrName>ppt_w</p:attrName>
                                        </p:attrNameLst>
                                      </p:cBhvr>
                                      <p:tavLst>
                                        <p:tav tm="0">
                                          <p:val>
                                            <p:fltVal val="0.000000"/>
                                          </p:val>
                                        </p:tav>
                                        <p:tav tm="100000">
                                          <p:val>
                                            <p:strVal val="#ppt_w"/>
                                          </p:val>
                                        </p:tav>
                                      </p:tavLst>
                                    </p:anim>
                                    <p:anim calcmode="lin" valueType="num">
                                      <p:cBhvr additive="base">
                                        <p:cTn id="8" dur="1000" fill="hold"/>
                                        <p:tgtEl>
                                          <p:spTgt spid="2061"/>
                                        </p:tgtEl>
                                        <p:attrNameLst>
                                          <p:attrName>ppt_h</p:attrName>
                                        </p:attrNameLst>
                                      </p:cBhvr>
                                      <p:tavLst>
                                        <p:tav tm="0">
                                          <p:val>
                                            <p:fltVal val="0.000000"/>
                                          </p:val>
                                        </p:tav>
                                        <p:tav tm="100000">
                                          <p:val>
                                            <p:strVal val="#ppt_h"/>
                                          </p:val>
                                        </p:tav>
                                      </p:tavLst>
                                    </p:anim>
                                    <p:anim calcmode="lin" valueType="num">
                                      <p:cBhvr additive="base">
                                        <p:cTn id="9" dur="1000" fill="hold"/>
                                        <p:tgtEl>
                                          <p:spTgt spid="2061"/>
                                        </p:tgtEl>
                                        <p:attrNameLst>
                                          <p:attrName>ppt_x</p:attrName>
                                        </p:attrNameLst>
                                      </p:cBhvr>
                                      <p:tavLst>
                                        <p:tav tm="0" fmla="#ppt_x+(cos(-2*pi*(1-$))*-#ppt_x-sin(-2*pi*(1-$))*(1-#ppt_y))*(1-$)">
                                          <p:val>
                                            <p:fltVal val="0.000000"/>
                                          </p:val>
                                        </p:tav>
                                        <p:tav tm="100000">
                                          <p:val>
                                            <p:fltVal val="1.000000"/>
                                          </p:val>
                                        </p:tav>
                                      </p:tavLst>
                                    </p:anim>
                                    <p:anim calcmode="lin" valueType="num">
                                      <p:cBhvr additive="base">
                                        <p:cTn id="10" dur="1000" fill="hold"/>
                                        <p:tgtEl>
                                          <p:spTgt spid="2061"/>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2062">
                                            <p:txEl>
                                              <p:charRg st="0" end="13"/>
                                            </p:txEl>
                                          </p:spTgt>
                                        </p:tgtEl>
                                        <p:attrNameLst>
                                          <p:attrName>style.visibility</p:attrName>
                                        </p:attrNameLst>
                                      </p:cBhvr>
                                      <p:to>
                                        <p:strVal val="visible"/>
                                      </p:to>
                                    </p:set>
                                    <p:animEffect transition="in" filter="dissolve">
                                      <p:cBhvr>
                                        <p:cTn id="15" dur="500"/>
                                        <p:tgtEl>
                                          <p:spTgt spid="2062">
                                            <p:txEl>
                                              <p:charRg st="0" end="1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2062">
                                            <p:txEl>
                                              <p:charRg st="13" end="17"/>
                                            </p:txEl>
                                          </p:spTgt>
                                        </p:tgtEl>
                                        <p:attrNameLst>
                                          <p:attrName>style.visibility</p:attrName>
                                        </p:attrNameLst>
                                      </p:cBhvr>
                                      <p:to>
                                        <p:strVal val="visible"/>
                                      </p:to>
                                    </p:set>
                                    <p:animEffect transition="in" filter="dissolve">
                                      <p:cBhvr>
                                        <p:cTn id="20" dur="500"/>
                                        <p:tgtEl>
                                          <p:spTgt spid="2062">
                                            <p:txEl>
                                              <p:charRg st="13" end="17"/>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2062">
                                            <p:txEl>
                                              <p:charRg st="17" end="21"/>
                                            </p:txEl>
                                          </p:spTgt>
                                        </p:tgtEl>
                                        <p:attrNameLst>
                                          <p:attrName>style.visibility</p:attrName>
                                        </p:attrNameLst>
                                      </p:cBhvr>
                                      <p:to>
                                        <p:strVal val="visible"/>
                                      </p:to>
                                    </p:set>
                                    <p:animEffect transition="in" filter="dissolve">
                                      <p:cBhvr>
                                        <p:cTn id="25" dur="500"/>
                                        <p:tgtEl>
                                          <p:spTgt spid="2062">
                                            <p:txEl>
                                              <p:charRg st="17" end="2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2062">
                                            <p:txEl>
                                              <p:charRg st="21" end="25"/>
                                            </p:txEl>
                                          </p:spTgt>
                                        </p:tgtEl>
                                        <p:attrNameLst>
                                          <p:attrName>style.visibility</p:attrName>
                                        </p:attrNameLst>
                                      </p:cBhvr>
                                      <p:to>
                                        <p:strVal val="visible"/>
                                      </p:to>
                                    </p:set>
                                    <p:animEffect transition="in" filter="dissolve">
                                      <p:cBhvr>
                                        <p:cTn id="30" dur="500"/>
                                        <p:tgtEl>
                                          <p:spTgt spid="2062">
                                            <p:txEl>
                                              <p:charRg st="21" end="2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2062">
                                            <p:txEl>
                                              <p:charRg st="25" end="29"/>
                                            </p:txEl>
                                          </p:spTgt>
                                        </p:tgtEl>
                                        <p:attrNameLst>
                                          <p:attrName>style.visibility</p:attrName>
                                        </p:attrNameLst>
                                      </p:cBhvr>
                                      <p:to>
                                        <p:strVal val="visible"/>
                                      </p:to>
                                    </p:set>
                                    <p:animEffect transition="in" filter="dissolve">
                                      <p:cBhvr>
                                        <p:cTn id="35" dur="500"/>
                                        <p:tgtEl>
                                          <p:spTgt spid="2062">
                                            <p:txEl>
                                              <p:charRg st="25" end="2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1" grpId="0" animBg="1"/>
      <p:bldP spid="2062" grpId="0" bldLvl="5" animBg="1" build="p"/>
    </p:bldLst>
  </p:timing>
  <p:hf sldNum="0" hdr="0" ftr="0" dt="0"/>
  <p:txStyles>
    <p:titleStyle>
      <a:lvl1pPr marL="0" lvl="0" indent="0" algn="l" defTabSz="914400" eaLnBrk="0" fontAlgn="base" latinLnBrk="0" hangingPunct="0">
        <a:lnSpc>
          <a:spcPct val="100000"/>
        </a:lnSpc>
        <a:spcBef>
          <a:spcPct val="0"/>
        </a:spcBef>
        <a:spcAft>
          <a:spcPct val="0"/>
        </a:spcAft>
        <a:buNone/>
        <a:defRPr sz="3600" b="1" i="0" u="none" kern="1200" baseline="0">
          <a:solidFill>
            <a:schemeClr val="tx2"/>
          </a:solidFill>
          <a:latin typeface="+mj-lt"/>
          <a:ea typeface="+mj-ea"/>
          <a:cs typeface="+mj-cs"/>
        </a:defRPr>
      </a:lvl1pPr>
    </p:titleStyle>
    <p:body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3200" b="1" i="0" u="none" kern="1200" baseline="0">
          <a:solidFill>
            <a:schemeClr val="tx1"/>
          </a:solidFill>
          <a:latin typeface="+mn-lt"/>
          <a:ea typeface="+mn-ea"/>
          <a:cs typeface="+mn-cs"/>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800" b="1" i="0" u="none" kern="1200" baseline="0">
          <a:solidFill>
            <a:schemeClr val="tx1"/>
          </a:solidFill>
          <a:latin typeface="+mn-lt"/>
          <a:ea typeface="+mn-ea"/>
          <a:cs typeface="+mn-cs"/>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400" b="1" i="0" u="none" kern="1200" baseline="0">
          <a:solidFill>
            <a:schemeClr val="tx1"/>
          </a:solidFill>
          <a:latin typeface="+mn-lt"/>
          <a:ea typeface="+mn-ea"/>
          <a:cs typeface="+mn-cs"/>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400" b="1" i="0" u="none" kern="1200" baseline="0">
          <a:solidFill>
            <a:schemeClr val="tx1"/>
          </a:solidFill>
          <a:latin typeface="+mn-lt"/>
          <a:ea typeface="+mn-ea"/>
          <a:cs typeface="+mn-cs"/>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400" b="1" i="0" u="none" kern="1200" baseline="0">
          <a:solidFill>
            <a:schemeClr val="tx1"/>
          </a:solidFill>
          <a:latin typeface="+mn-lt"/>
          <a:ea typeface="+mn-ea"/>
          <a:cs typeface="+mn-cs"/>
        </a:defRPr>
      </a:lvl5pPr>
      <a:lvl6pPr marL="2514600" lvl="5"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400" b="1" i="0" u="none" kern="1200" baseline="0">
          <a:solidFill>
            <a:schemeClr val="tx1"/>
          </a:solidFill>
          <a:latin typeface="+mn-lt"/>
          <a:ea typeface="+mn-ea"/>
          <a:cs typeface="+mn-cs"/>
        </a:defRPr>
      </a:lvl6pPr>
      <a:lvl7pPr marL="2971800" lvl="6"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400" b="1" i="0" u="none" kern="1200" baseline="0">
          <a:solidFill>
            <a:schemeClr val="tx1"/>
          </a:solidFill>
          <a:latin typeface="+mn-lt"/>
          <a:ea typeface="+mn-ea"/>
          <a:cs typeface="+mn-cs"/>
        </a:defRPr>
      </a:lvl7pPr>
      <a:lvl8pPr marL="3429000" lvl="7"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400" b="1" i="0" u="none" kern="1200" baseline="0">
          <a:solidFill>
            <a:schemeClr val="tx1"/>
          </a:solidFill>
          <a:latin typeface="+mn-lt"/>
          <a:ea typeface="+mn-ea"/>
          <a:cs typeface="+mn-cs"/>
        </a:defRPr>
      </a:lvl8pPr>
      <a:lvl9pPr marL="3886200" lvl="8"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400" b="1"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ahoma" panose="020B0604030504040204" pitchFamily="2"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ahoma" panose="020B0604030504040204" pitchFamily="2"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ahoma" panose="020B0604030504040204" pitchFamily="2"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ahoma" panose="020B0604030504040204" pitchFamily="2"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ahoma" panose="020B0604030504040204" pitchFamily="2"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ahoma" panose="020B0604030504040204" pitchFamily="2"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ahoma" panose="020B0604030504040204" pitchFamily="2"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ahoma" panose="020B0604030504040204" pitchFamily="2"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slide" Target="slide1.xml"/><Relationship Id="rId1" Type="http://schemas.openxmlformats.org/officeDocument/2006/relationships/slide" Target="slide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3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2"/>
          <p:cNvSpPr>
            <a:spLocks noGrp="1"/>
          </p:cNvSpPr>
          <p:nvPr>
            <p:ph type="ctrTitle"/>
          </p:nvPr>
        </p:nvSpPr>
        <p:spPr>
          <a:xfrm>
            <a:off x="457200" y="1981200"/>
            <a:ext cx="7772400" cy="1143000"/>
          </a:xfrm>
          <a:ln/>
        </p:spPr>
        <p:txBody>
          <a:bodyPr vert="horz" wrap="square" anchor="b"/>
          <a:lstStyle>
            <a:lvl1pPr lvl="0">
              <a:defRPr/>
            </a:lvl1pPr>
          </a:lstStyle>
          <a:p>
            <a:pPr lvl="0" algn="ctr" eaLnBrk="1" hangingPunct="1"/>
            <a:r>
              <a:rPr lang="en-US" altLang="x-none" dirty="0"/>
              <a:t>CH4 </a:t>
            </a:r>
            <a:r>
              <a:rPr lang="zh-CN" altLang="en-US" dirty="0"/>
              <a:t>串</a:t>
            </a:r>
            <a:endParaRPr lang="zh-CN" altLang="en-US" dirty="0"/>
          </a:p>
        </p:txBody>
      </p:sp>
      <p:sp>
        <p:nvSpPr>
          <p:cNvPr id="4099" name="Rectangle 3"/>
          <p:cNvSpPr>
            <a:spLocks noGrp="1"/>
          </p:cNvSpPr>
          <p:nvPr>
            <p:ph type="subTitle"/>
          </p:nvPr>
        </p:nvSpPr>
        <p:spPr>
          <a:xfrm>
            <a:off x="1371600" y="3352800"/>
            <a:ext cx="6400800" cy="2286000"/>
          </a:xfrm>
          <a:ln/>
        </p:spPr>
        <p:txBody>
          <a:bodyPr vert="horz" wrap="square" anchor="t"/>
          <a:lstStyle>
            <a:lvl1pPr marL="0" lvl="0" indent="0" algn="ctr">
              <a:buNone/>
              <a:defRPr/>
            </a:lvl1pPr>
            <a:lvl2pPr marL="457200" lvl="1" indent="0" algn="ctr">
              <a:buNone/>
              <a:defRPr/>
            </a:lvl2pPr>
            <a:lvl3pPr marL="914400" lvl="2" indent="0" algn="ctr">
              <a:buNone/>
              <a:defRPr/>
            </a:lvl3pPr>
            <a:lvl4pPr marL="1371600" lvl="3" indent="0" algn="ctr">
              <a:buNone/>
              <a:defRPr/>
            </a:lvl4pPr>
            <a:lvl5pPr marL="1828800" lvl="4" indent="0" algn="ctr">
              <a:buNone/>
              <a:defRPr/>
            </a:lvl5pPr>
          </a:lstStyle>
          <a:p>
            <a:pPr lvl="0" algn="l" eaLnBrk="1" hangingPunct="1">
              <a:buClr>
                <a:srgbClr val="328515"/>
              </a:buClr>
              <a:buFont typeface="Wingdings" panose="05000000000000000000" pitchFamily="2" charset="2"/>
              <a:buChar char="q"/>
            </a:pPr>
            <a:r>
              <a:rPr lang="en-US" altLang="zh-CN"/>
              <a:t>4.1 </a:t>
            </a:r>
            <a:r>
              <a:rPr lang="zh-CN" altLang="en-US">
                <a:hlinkClick r:id="rId1" action="ppaction://hlinksldjump"/>
              </a:rPr>
              <a:t>串类型的定义</a:t>
            </a:r>
            <a:endParaRPr lang="zh-CN" altLang="en-US"/>
          </a:p>
          <a:p>
            <a:pPr lvl="0" algn="l" eaLnBrk="1" hangingPunct="1">
              <a:buClr>
                <a:srgbClr val="328515"/>
              </a:buClr>
              <a:buFont typeface="Wingdings" panose="05000000000000000000" pitchFamily="2" charset="2"/>
              <a:buChar char="q"/>
            </a:pPr>
            <a:r>
              <a:rPr lang="en-US" altLang="zh-CN"/>
              <a:t>4.2 </a:t>
            </a:r>
            <a:r>
              <a:rPr lang="zh-CN" altLang="en-US">
                <a:hlinkClick r:id="rId2" action="ppaction://hlinksldjump"/>
              </a:rPr>
              <a:t>串的表示和实现</a:t>
            </a:r>
            <a:endParaRPr lang="zh-CN" altLang="en-US"/>
          </a:p>
          <a:p>
            <a:pPr lvl="0" algn="l" eaLnBrk="1" hangingPunct="1">
              <a:buClr>
                <a:srgbClr val="328515"/>
              </a:buClr>
              <a:buFont typeface="Wingdings" panose="05000000000000000000" pitchFamily="2" charset="2"/>
              <a:buChar char="q"/>
            </a:pPr>
            <a:r>
              <a:rPr lang="en-US" altLang="zh-CN"/>
              <a:t>4.3 </a:t>
            </a:r>
            <a:r>
              <a:rPr lang="zh-CN" altLang="en-US"/>
              <a:t>串的模式匹配算法</a:t>
            </a:r>
            <a:endParaRPr lang="zh-CN" altLang="en-US"/>
          </a:p>
          <a:p>
            <a:pPr lvl="1" eaLnBrk="1" hangingPunct="1"/>
            <a:endParaRPr lang="zh-CN" altLang="en-US"/>
          </a:p>
        </p:txBody>
      </p:sp>
    </p:spTree>
  </p:cSld>
  <p:clrMapOvr>
    <a:masterClrMapping/>
  </p:clrMapOvr>
  <p:transition>
    <p:checke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Rectangle 2"/>
          <p:cNvSpPr>
            <a:spLocks noGrp="1"/>
          </p:cNvSpPr>
          <p:nvPr>
            <p:ph type="title"/>
          </p:nvPr>
        </p:nvSpPr>
        <p:spPr>
          <a:ln/>
        </p:spPr>
        <p:txBody>
          <a:bodyPr vert="horz" wrap="square" anchor="b"/>
          <a:p>
            <a:pPr algn="just" eaLnBrk="1" hangingPunct="1"/>
            <a:r>
              <a:rPr lang="en-US" altLang="x-none" sz="3200" dirty="0"/>
              <a:t>Concat(&amp;T,S1,S2)</a:t>
            </a:r>
            <a:r>
              <a:rPr lang="zh-CN" altLang="en-US" sz="3200" dirty="0"/>
              <a:t>的算法示意图</a:t>
            </a:r>
            <a:endParaRPr lang="zh-CN" altLang="en-US" sz="3200" dirty="0"/>
          </a:p>
        </p:txBody>
      </p:sp>
      <p:grpSp>
        <p:nvGrpSpPr>
          <p:cNvPr id="17411" name="Group 3"/>
          <p:cNvGrpSpPr/>
          <p:nvPr/>
        </p:nvGrpSpPr>
        <p:grpSpPr>
          <a:xfrm>
            <a:off x="827088" y="1196975"/>
            <a:ext cx="7924800" cy="1752600"/>
            <a:chOff x="0" y="0"/>
            <a:chExt cx="5040" cy="1104"/>
          </a:xfrm>
        </p:grpSpPr>
        <p:sp>
          <p:nvSpPr>
            <p:cNvPr id="17412" name="Rectangle 4"/>
            <p:cNvSpPr/>
            <p:nvPr/>
          </p:nvSpPr>
          <p:spPr>
            <a:xfrm>
              <a:off x="432" y="288"/>
              <a:ext cx="912" cy="192"/>
            </a:xfrm>
            <a:prstGeom prst="rect">
              <a:avLst/>
            </a:prstGeom>
            <a:noFill/>
            <a:ln w="9525" cap="flat" cmpd="sng">
              <a:solidFill>
                <a:schemeClr val="tx1"/>
              </a:solidFill>
              <a:prstDash val="solid"/>
              <a:miter/>
              <a:headEnd type="none" w="med" len="med"/>
              <a:tailEnd type="none" w="med" len="med"/>
            </a:ln>
          </p:spPr>
          <p:txBody>
            <a:bodyPr wrap="none" anchor="ctr"/>
            <a:p>
              <a:endParaRPr lang="zh-CN" altLang="en-US" dirty="0">
                <a:latin typeface="Tahoma" panose="020B0604030504040204" pitchFamily="2" charset="0"/>
              </a:endParaRPr>
            </a:p>
          </p:txBody>
        </p:sp>
        <p:sp>
          <p:nvSpPr>
            <p:cNvPr id="17413" name="Rectangle 5"/>
            <p:cNvSpPr/>
            <p:nvPr/>
          </p:nvSpPr>
          <p:spPr>
            <a:xfrm>
              <a:off x="2736" y="288"/>
              <a:ext cx="670" cy="192"/>
            </a:xfrm>
            <a:prstGeom prst="rect">
              <a:avLst/>
            </a:prstGeom>
            <a:noFill/>
            <a:ln w="9525" cap="flat" cmpd="sng">
              <a:solidFill>
                <a:schemeClr val="tx1"/>
              </a:solidFill>
              <a:prstDash val="solid"/>
              <a:miter/>
              <a:headEnd type="none" w="med" len="med"/>
              <a:tailEnd type="none" w="med" len="med"/>
            </a:ln>
          </p:spPr>
          <p:txBody>
            <a:bodyPr wrap="none" anchor="ctr"/>
            <a:p>
              <a:endParaRPr lang="zh-CN" altLang="en-US" dirty="0">
                <a:latin typeface="Tahoma" panose="020B0604030504040204" pitchFamily="2" charset="0"/>
              </a:endParaRPr>
            </a:p>
          </p:txBody>
        </p:sp>
        <p:sp>
          <p:nvSpPr>
            <p:cNvPr id="17414" name="Rectangle 6"/>
            <p:cNvSpPr/>
            <p:nvPr/>
          </p:nvSpPr>
          <p:spPr>
            <a:xfrm>
              <a:off x="432" y="758"/>
              <a:ext cx="912" cy="192"/>
            </a:xfrm>
            <a:prstGeom prst="rect">
              <a:avLst/>
            </a:prstGeom>
            <a:noFill/>
            <a:ln w="9525" cap="flat" cmpd="sng">
              <a:solidFill>
                <a:schemeClr val="tx1"/>
              </a:solidFill>
              <a:prstDash val="solid"/>
              <a:miter/>
              <a:headEnd type="none" w="med" len="med"/>
              <a:tailEnd type="none" w="med" len="med"/>
            </a:ln>
          </p:spPr>
          <p:txBody>
            <a:bodyPr wrap="none" anchor="ctr"/>
            <a:p>
              <a:endParaRPr lang="zh-CN" altLang="en-US" dirty="0">
                <a:latin typeface="Tahoma" panose="020B0604030504040204" pitchFamily="2" charset="0"/>
              </a:endParaRPr>
            </a:p>
          </p:txBody>
        </p:sp>
        <p:sp>
          <p:nvSpPr>
            <p:cNvPr id="17415" name="Rectangle 7"/>
            <p:cNvSpPr/>
            <p:nvPr/>
          </p:nvSpPr>
          <p:spPr>
            <a:xfrm>
              <a:off x="1344" y="758"/>
              <a:ext cx="720" cy="192"/>
            </a:xfrm>
            <a:prstGeom prst="rect">
              <a:avLst/>
            </a:prstGeom>
            <a:noFill/>
            <a:ln w="9525" cap="flat" cmpd="sng">
              <a:solidFill>
                <a:schemeClr val="tx1"/>
              </a:solidFill>
              <a:prstDash val="solid"/>
              <a:miter/>
              <a:headEnd type="none" w="med" len="med"/>
              <a:tailEnd type="none" w="med" len="med"/>
            </a:ln>
          </p:spPr>
          <p:txBody>
            <a:bodyPr wrap="none" anchor="ctr"/>
            <a:p>
              <a:endParaRPr lang="zh-CN" altLang="en-US" dirty="0">
                <a:latin typeface="Tahoma" panose="020B0604030504040204" pitchFamily="2" charset="0"/>
              </a:endParaRPr>
            </a:p>
          </p:txBody>
        </p:sp>
        <p:sp>
          <p:nvSpPr>
            <p:cNvPr id="17416" name="Rectangle 8"/>
            <p:cNvSpPr/>
            <p:nvPr/>
          </p:nvSpPr>
          <p:spPr>
            <a:xfrm>
              <a:off x="2064" y="758"/>
              <a:ext cx="384" cy="19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endParaRPr lang="zh-CN" altLang="en-US" dirty="0">
                <a:latin typeface="Tahoma" panose="020B0604030504040204" pitchFamily="2" charset="0"/>
              </a:endParaRPr>
            </a:p>
          </p:txBody>
        </p:sp>
        <p:sp>
          <p:nvSpPr>
            <p:cNvPr id="17417" name="Rectangle 9"/>
            <p:cNvSpPr/>
            <p:nvPr/>
          </p:nvSpPr>
          <p:spPr>
            <a:xfrm>
              <a:off x="1344" y="288"/>
              <a:ext cx="1104" cy="19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endParaRPr lang="zh-CN" altLang="en-US" sz="4000" b="1" dirty="0">
                <a:latin typeface="Times New Roman" panose="02020603050405020304" pitchFamily="2" charset="0"/>
              </a:endParaRPr>
            </a:p>
          </p:txBody>
        </p:sp>
        <p:sp>
          <p:nvSpPr>
            <p:cNvPr id="17418" name="Rectangle 10"/>
            <p:cNvSpPr/>
            <p:nvPr/>
          </p:nvSpPr>
          <p:spPr>
            <a:xfrm>
              <a:off x="3408" y="288"/>
              <a:ext cx="1344" cy="19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endParaRPr lang="zh-CN" altLang="en-US" dirty="0">
                <a:latin typeface="Tahoma" panose="020B0604030504040204" pitchFamily="2" charset="0"/>
              </a:endParaRPr>
            </a:p>
          </p:txBody>
        </p:sp>
        <p:sp>
          <p:nvSpPr>
            <p:cNvPr id="17419" name="Text Box 11"/>
            <p:cNvSpPr txBox="1"/>
            <p:nvPr/>
          </p:nvSpPr>
          <p:spPr>
            <a:xfrm>
              <a:off x="195" y="249"/>
              <a:ext cx="288" cy="250"/>
            </a:xfrm>
            <a:prstGeom prst="rect">
              <a:avLst/>
            </a:prstGeom>
            <a:noFill/>
            <a:ln w="9525">
              <a:noFill/>
            </a:ln>
          </p:spPr>
          <p:txBody>
            <a:bodyPr wrap="none">
              <a:spAutoFit/>
            </a:bodyPr>
            <a:p>
              <a:r>
                <a:rPr lang="en-US" altLang="x-none" sz="2000" dirty="0">
                  <a:latin typeface="Times New Roman" panose="02020603050405020304" pitchFamily="2" charset="0"/>
                </a:rPr>
                <a:t>S1</a:t>
              </a:r>
              <a:endParaRPr lang="en-US" altLang="x-none" sz="2000" dirty="0">
                <a:latin typeface="Times New Roman" panose="02020603050405020304" pitchFamily="2" charset="0"/>
              </a:endParaRPr>
            </a:p>
          </p:txBody>
        </p:sp>
        <p:sp>
          <p:nvSpPr>
            <p:cNvPr id="17420" name="Text Box 12"/>
            <p:cNvSpPr txBox="1"/>
            <p:nvPr/>
          </p:nvSpPr>
          <p:spPr>
            <a:xfrm>
              <a:off x="2486" y="249"/>
              <a:ext cx="287" cy="250"/>
            </a:xfrm>
            <a:prstGeom prst="rect">
              <a:avLst/>
            </a:prstGeom>
            <a:noFill/>
            <a:ln w="9525">
              <a:noFill/>
            </a:ln>
          </p:spPr>
          <p:txBody>
            <a:bodyPr wrap="none">
              <a:spAutoFit/>
            </a:bodyPr>
            <a:p>
              <a:r>
                <a:rPr lang="en-US" altLang="x-none" sz="2000" dirty="0">
                  <a:latin typeface="Times New Roman" panose="02020603050405020304" pitchFamily="2" charset="0"/>
                </a:rPr>
                <a:t>S2</a:t>
              </a:r>
              <a:endParaRPr lang="en-US" altLang="x-none" sz="2000" dirty="0">
                <a:latin typeface="Times New Roman" panose="02020603050405020304" pitchFamily="2" charset="0"/>
              </a:endParaRPr>
            </a:p>
          </p:txBody>
        </p:sp>
        <p:sp>
          <p:nvSpPr>
            <p:cNvPr id="17421" name="Text Box 13"/>
            <p:cNvSpPr txBox="1"/>
            <p:nvPr/>
          </p:nvSpPr>
          <p:spPr>
            <a:xfrm>
              <a:off x="218" y="710"/>
              <a:ext cx="216" cy="250"/>
            </a:xfrm>
            <a:prstGeom prst="rect">
              <a:avLst/>
            </a:prstGeom>
            <a:noFill/>
            <a:ln w="9525">
              <a:noFill/>
            </a:ln>
          </p:spPr>
          <p:txBody>
            <a:bodyPr wrap="none">
              <a:spAutoFit/>
            </a:bodyPr>
            <a:p>
              <a:r>
                <a:rPr lang="en-US" altLang="x-none" sz="2000" dirty="0">
                  <a:latin typeface="Times New Roman" panose="02020603050405020304" pitchFamily="2" charset="0"/>
                </a:rPr>
                <a:t>T</a:t>
              </a:r>
              <a:endParaRPr lang="en-US" altLang="x-none" sz="2000" dirty="0">
                <a:latin typeface="Times New Roman" panose="02020603050405020304" pitchFamily="2" charset="0"/>
              </a:endParaRPr>
            </a:p>
          </p:txBody>
        </p:sp>
        <p:sp>
          <p:nvSpPr>
            <p:cNvPr id="17422" name="Text Box 14"/>
            <p:cNvSpPr txBox="1"/>
            <p:nvPr/>
          </p:nvSpPr>
          <p:spPr>
            <a:xfrm>
              <a:off x="374" y="9"/>
              <a:ext cx="2165" cy="250"/>
            </a:xfrm>
            <a:prstGeom prst="rect">
              <a:avLst/>
            </a:prstGeom>
            <a:noFill/>
            <a:ln w="9525">
              <a:noFill/>
            </a:ln>
          </p:spPr>
          <p:txBody>
            <a:bodyPr wrap="none">
              <a:spAutoFit/>
            </a:bodyPr>
            <a:p>
              <a:r>
                <a:rPr lang="en-US" altLang="x-none" sz="2000" dirty="0">
                  <a:latin typeface="Times New Roman" panose="02020603050405020304" pitchFamily="2" charset="0"/>
                </a:rPr>
                <a:t>0                                 maxstrlen</a:t>
              </a:r>
              <a:endParaRPr lang="en-US" altLang="x-none" sz="2000" dirty="0">
                <a:latin typeface="Times New Roman" panose="02020603050405020304" pitchFamily="2" charset="0"/>
              </a:endParaRPr>
            </a:p>
          </p:txBody>
        </p:sp>
        <p:sp>
          <p:nvSpPr>
            <p:cNvPr id="17423" name="Text Box 15"/>
            <p:cNvSpPr txBox="1"/>
            <p:nvPr/>
          </p:nvSpPr>
          <p:spPr>
            <a:xfrm>
              <a:off x="2688" y="48"/>
              <a:ext cx="2165" cy="250"/>
            </a:xfrm>
            <a:prstGeom prst="rect">
              <a:avLst/>
            </a:prstGeom>
            <a:noFill/>
            <a:ln w="9525">
              <a:noFill/>
            </a:ln>
          </p:spPr>
          <p:txBody>
            <a:bodyPr wrap="none">
              <a:spAutoFit/>
            </a:bodyPr>
            <a:p>
              <a:r>
                <a:rPr lang="en-US" altLang="x-none" sz="2000" dirty="0">
                  <a:latin typeface="Times New Roman" panose="02020603050405020304" pitchFamily="2" charset="0"/>
                </a:rPr>
                <a:t>0                                 maxstrlen</a:t>
              </a:r>
              <a:endParaRPr lang="en-US" altLang="x-none" sz="2000" dirty="0">
                <a:latin typeface="Times New Roman" panose="02020603050405020304" pitchFamily="2" charset="0"/>
              </a:endParaRPr>
            </a:p>
          </p:txBody>
        </p:sp>
        <p:sp>
          <p:nvSpPr>
            <p:cNvPr id="17424" name="AutoShape 16"/>
            <p:cNvSpPr/>
            <p:nvPr/>
          </p:nvSpPr>
          <p:spPr>
            <a:xfrm>
              <a:off x="816" y="480"/>
              <a:ext cx="144" cy="288"/>
            </a:xfrm>
            <a:prstGeom prst="downArrow">
              <a:avLst>
                <a:gd name="adj1" fmla="val 50000"/>
                <a:gd name="adj2" fmla="val 50000"/>
              </a:avLst>
            </a:prstGeom>
            <a:noFill/>
            <a:ln w="9525" cap="flat" cmpd="sng">
              <a:solidFill>
                <a:schemeClr val="tx1"/>
              </a:solidFill>
              <a:prstDash val="solid"/>
              <a:miter/>
              <a:headEnd type="none" w="med" len="med"/>
              <a:tailEnd type="none" w="med" len="med"/>
            </a:ln>
          </p:spPr>
          <p:txBody>
            <a:bodyPr vert="eaVert" wrap="none" anchor="ctr"/>
            <a:p>
              <a:endParaRPr lang="zh-CN" altLang="en-US" dirty="0">
                <a:latin typeface="Tahoma" panose="020B0604030504040204" pitchFamily="2" charset="0"/>
              </a:endParaRPr>
            </a:p>
          </p:txBody>
        </p:sp>
        <p:sp>
          <p:nvSpPr>
            <p:cNvPr id="17425" name="Line 17"/>
            <p:cNvSpPr/>
            <p:nvPr/>
          </p:nvSpPr>
          <p:spPr>
            <a:xfrm flipH="1">
              <a:off x="1632" y="480"/>
              <a:ext cx="1440" cy="288"/>
            </a:xfrm>
            <a:prstGeom prst="line">
              <a:avLst/>
            </a:prstGeom>
            <a:ln w="9525" cap="flat" cmpd="sng">
              <a:solidFill>
                <a:schemeClr val="tx1"/>
              </a:solidFill>
              <a:prstDash val="solid"/>
              <a:headEnd type="none" w="med" len="med"/>
              <a:tailEnd type="triangle" w="med" len="med"/>
            </a:ln>
          </p:spPr>
        </p:sp>
        <p:sp>
          <p:nvSpPr>
            <p:cNvPr id="17426" name="Text Box 18"/>
            <p:cNvSpPr txBox="1"/>
            <p:nvPr/>
          </p:nvSpPr>
          <p:spPr>
            <a:xfrm>
              <a:off x="2736" y="702"/>
              <a:ext cx="1924" cy="212"/>
            </a:xfrm>
            <a:prstGeom prst="rect">
              <a:avLst/>
            </a:prstGeom>
            <a:noFill/>
            <a:ln w="9525">
              <a:noFill/>
            </a:ln>
          </p:spPr>
          <p:txBody>
            <a:bodyPr wrap="none">
              <a:spAutoFit/>
            </a:bodyPr>
            <a:p>
              <a:r>
                <a:rPr lang="en-US" altLang="x-none" sz="1600" dirty="0">
                  <a:latin typeface="Times New Roman" panose="02020603050405020304" pitchFamily="2" charset="0"/>
                </a:rPr>
                <a:t>S1[0]+S2[0] &lt;= MAXSTRLEN </a:t>
              </a:r>
              <a:r>
                <a:rPr lang="zh-CN" altLang="en-US" sz="1600" dirty="0">
                  <a:latin typeface="Times New Roman" panose="02020603050405020304" pitchFamily="2" charset="0"/>
                </a:rPr>
                <a:t>时</a:t>
              </a:r>
              <a:endParaRPr lang="zh-CN" altLang="en-US" sz="1600" dirty="0">
                <a:latin typeface="Times New Roman" panose="02020603050405020304" pitchFamily="2" charset="0"/>
              </a:endParaRPr>
            </a:p>
          </p:txBody>
        </p:sp>
        <p:sp>
          <p:nvSpPr>
            <p:cNvPr id="17427" name="Rectangle 19"/>
            <p:cNvSpPr/>
            <p:nvPr/>
          </p:nvSpPr>
          <p:spPr>
            <a:xfrm>
              <a:off x="0" y="0"/>
              <a:ext cx="5040" cy="1104"/>
            </a:xfrm>
            <a:prstGeom prst="rect">
              <a:avLst/>
            </a:prstGeom>
            <a:noFill/>
            <a:ln w="9525" cap="flat" cmpd="sng">
              <a:solidFill>
                <a:schemeClr val="tx1"/>
              </a:solidFill>
              <a:prstDash val="solid"/>
              <a:miter/>
              <a:headEnd type="none" w="med" len="med"/>
              <a:tailEnd type="none" w="med" len="med"/>
            </a:ln>
          </p:spPr>
          <p:txBody>
            <a:bodyPr wrap="none" anchor="ctr"/>
            <a:p>
              <a:pPr algn="ctr"/>
              <a:endParaRPr lang="zh-CN" altLang="en-US" sz="4000" b="1" dirty="0">
                <a:latin typeface="Times New Roman" panose="02020603050405020304" pitchFamily="2" charset="0"/>
              </a:endParaRPr>
            </a:p>
          </p:txBody>
        </p:sp>
      </p:grpSp>
      <p:sp>
        <p:nvSpPr>
          <p:cNvPr id="17428" name="Rectangle 20"/>
          <p:cNvSpPr/>
          <p:nvPr/>
        </p:nvSpPr>
        <p:spPr>
          <a:xfrm>
            <a:off x="1512888" y="3670300"/>
            <a:ext cx="2133600" cy="304800"/>
          </a:xfrm>
          <a:prstGeom prst="rect">
            <a:avLst/>
          </a:prstGeom>
          <a:noFill/>
          <a:ln w="9525" cap="flat" cmpd="sng">
            <a:solidFill>
              <a:schemeClr val="tx1"/>
            </a:solidFill>
            <a:prstDash val="solid"/>
            <a:miter/>
            <a:headEnd type="none" w="med" len="med"/>
            <a:tailEnd type="none" w="med" len="med"/>
          </a:ln>
        </p:spPr>
        <p:txBody>
          <a:bodyPr wrap="none" anchor="ctr"/>
          <a:p>
            <a:endParaRPr lang="zh-CN" altLang="en-US" dirty="0">
              <a:latin typeface="Tahoma" panose="020B0604030504040204" pitchFamily="2" charset="0"/>
            </a:endParaRPr>
          </a:p>
        </p:txBody>
      </p:sp>
      <p:sp>
        <p:nvSpPr>
          <p:cNvPr id="17429" name="Rectangle 21"/>
          <p:cNvSpPr/>
          <p:nvPr/>
        </p:nvSpPr>
        <p:spPr>
          <a:xfrm>
            <a:off x="5170488" y="3670300"/>
            <a:ext cx="1600200" cy="304800"/>
          </a:xfrm>
          <a:prstGeom prst="rect">
            <a:avLst/>
          </a:prstGeom>
          <a:noFill/>
          <a:ln w="9525" cap="flat" cmpd="sng">
            <a:solidFill>
              <a:schemeClr val="tx1"/>
            </a:solidFill>
            <a:prstDash val="solid"/>
            <a:miter/>
            <a:headEnd type="none" w="med" len="med"/>
            <a:tailEnd type="none" w="med" len="med"/>
          </a:ln>
        </p:spPr>
        <p:txBody>
          <a:bodyPr wrap="none" anchor="ctr"/>
          <a:p>
            <a:endParaRPr lang="zh-CN" altLang="en-US" dirty="0">
              <a:latin typeface="Tahoma" panose="020B0604030504040204" pitchFamily="2" charset="0"/>
            </a:endParaRPr>
          </a:p>
        </p:txBody>
      </p:sp>
      <p:sp>
        <p:nvSpPr>
          <p:cNvPr id="17430" name="Rectangle 22"/>
          <p:cNvSpPr/>
          <p:nvPr/>
        </p:nvSpPr>
        <p:spPr>
          <a:xfrm>
            <a:off x="1512888" y="4432300"/>
            <a:ext cx="2133600" cy="304800"/>
          </a:xfrm>
          <a:prstGeom prst="rect">
            <a:avLst/>
          </a:prstGeom>
          <a:noFill/>
          <a:ln w="9525" cap="flat" cmpd="sng">
            <a:solidFill>
              <a:schemeClr val="tx1"/>
            </a:solidFill>
            <a:prstDash val="solid"/>
            <a:miter/>
            <a:headEnd type="none" w="med" len="med"/>
            <a:tailEnd type="none" w="med" len="med"/>
          </a:ln>
        </p:spPr>
        <p:txBody>
          <a:bodyPr wrap="none" anchor="ctr"/>
          <a:p>
            <a:endParaRPr lang="zh-CN" altLang="en-US" dirty="0">
              <a:latin typeface="Tahoma" panose="020B0604030504040204" pitchFamily="2" charset="0"/>
            </a:endParaRPr>
          </a:p>
        </p:txBody>
      </p:sp>
      <p:sp>
        <p:nvSpPr>
          <p:cNvPr id="17431" name="Rectangle 23"/>
          <p:cNvSpPr/>
          <p:nvPr/>
        </p:nvSpPr>
        <p:spPr>
          <a:xfrm>
            <a:off x="3646488" y="4432300"/>
            <a:ext cx="1524000" cy="304800"/>
          </a:xfrm>
          <a:prstGeom prst="rect">
            <a:avLst/>
          </a:prstGeom>
          <a:noFill/>
          <a:ln w="9525" cap="flat" cmpd="sng">
            <a:solidFill>
              <a:schemeClr val="tx1"/>
            </a:solidFill>
            <a:prstDash val="solid"/>
            <a:miter/>
            <a:headEnd type="none" w="med" len="med"/>
            <a:tailEnd type="none" w="med" len="med"/>
          </a:ln>
        </p:spPr>
        <p:txBody>
          <a:bodyPr wrap="none" anchor="ctr"/>
          <a:p>
            <a:endParaRPr lang="zh-CN" altLang="en-US" dirty="0">
              <a:latin typeface="Tahoma" panose="020B0604030504040204" pitchFamily="2" charset="0"/>
            </a:endParaRPr>
          </a:p>
        </p:txBody>
      </p:sp>
      <p:sp>
        <p:nvSpPr>
          <p:cNvPr id="17432" name="Rectangle 24"/>
          <p:cNvSpPr/>
          <p:nvPr/>
        </p:nvSpPr>
        <p:spPr>
          <a:xfrm>
            <a:off x="4713288" y="4432300"/>
            <a:ext cx="457200" cy="304800"/>
          </a:xfrm>
          <a:prstGeom prst="rect">
            <a:avLst/>
          </a:prstGeom>
          <a:solidFill>
            <a:schemeClr val="accent2"/>
          </a:solidFill>
          <a:ln w="9525" cap="flat" cmpd="sng">
            <a:solidFill>
              <a:schemeClr val="tx1"/>
            </a:solidFill>
            <a:prstDash val="solid"/>
            <a:miter/>
            <a:headEnd type="none" w="med" len="med"/>
            <a:tailEnd type="none" w="med" len="med"/>
          </a:ln>
        </p:spPr>
        <p:txBody>
          <a:bodyPr wrap="none" anchor="ctr"/>
          <a:p>
            <a:endParaRPr lang="zh-CN" altLang="en-US" dirty="0">
              <a:latin typeface="Tahoma" panose="020B0604030504040204" pitchFamily="2" charset="0"/>
            </a:endParaRPr>
          </a:p>
        </p:txBody>
      </p:sp>
      <p:sp>
        <p:nvSpPr>
          <p:cNvPr id="17433" name="Rectangle 25"/>
          <p:cNvSpPr/>
          <p:nvPr/>
        </p:nvSpPr>
        <p:spPr>
          <a:xfrm>
            <a:off x="3646488" y="3670300"/>
            <a:ext cx="1066800" cy="3048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endParaRPr lang="zh-CN" altLang="en-US" dirty="0">
              <a:latin typeface="Tahoma" panose="020B0604030504040204" pitchFamily="2" charset="0"/>
            </a:endParaRPr>
          </a:p>
        </p:txBody>
      </p:sp>
      <p:sp>
        <p:nvSpPr>
          <p:cNvPr id="17434" name="Rectangle 26"/>
          <p:cNvSpPr/>
          <p:nvPr/>
        </p:nvSpPr>
        <p:spPr>
          <a:xfrm>
            <a:off x="6694488" y="3670300"/>
            <a:ext cx="1676400" cy="3048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endParaRPr lang="zh-CN" altLang="en-US" dirty="0">
              <a:latin typeface="Tahoma" panose="020B0604030504040204" pitchFamily="2" charset="0"/>
            </a:endParaRPr>
          </a:p>
        </p:txBody>
      </p:sp>
      <p:sp>
        <p:nvSpPr>
          <p:cNvPr id="17435" name="Text Box 27"/>
          <p:cNvSpPr txBox="1"/>
          <p:nvPr/>
        </p:nvSpPr>
        <p:spPr>
          <a:xfrm>
            <a:off x="1136650" y="3608388"/>
            <a:ext cx="452438" cy="396875"/>
          </a:xfrm>
          <a:prstGeom prst="rect">
            <a:avLst/>
          </a:prstGeom>
          <a:noFill/>
          <a:ln w="9525">
            <a:noFill/>
          </a:ln>
        </p:spPr>
        <p:txBody>
          <a:bodyPr wrap="none">
            <a:spAutoFit/>
          </a:bodyPr>
          <a:p>
            <a:r>
              <a:rPr lang="en-US" altLang="x-none" sz="2000" dirty="0">
                <a:latin typeface="Times New Roman" panose="02020603050405020304" pitchFamily="2" charset="0"/>
              </a:rPr>
              <a:t>S1</a:t>
            </a:r>
            <a:endParaRPr lang="en-US" altLang="x-none" sz="2000" dirty="0">
              <a:latin typeface="Times New Roman" panose="02020603050405020304" pitchFamily="2" charset="0"/>
            </a:endParaRPr>
          </a:p>
        </p:txBody>
      </p:sp>
      <p:sp>
        <p:nvSpPr>
          <p:cNvPr id="17436" name="Text Box 28"/>
          <p:cNvSpPr txBox="1"/>
          <p:nvPr/>
        </p:nvSpPr>
        <p:spPr>
          <a:xfrm>
            <a:off x="4773613" y="3608388"/>
            <a:ext cx="452437" cy="396875"/>
          </a:xfrm>
          <a:prstGeom prst="rect">
            <a:avLst/>
          </a:prstGeom>
          <a:noFill/>
          <a:ln w="9525">
            <a:noFill/>
          </a:ln>
        </p:spPr>
        <p:txBody>
          <a:bodyPr wrap="none">
            <a:spAutoFit/>
          </a:bodyPr>
          <a:p>
            <a:r>
              <a:rPr lang="en-US" altLang="x-none" sz="2000" dirty="0">
                <a:latin typeface="Times New Roman" panose="02020603050405020304" pitchFamily="2" charset="0"/>
              </a:rPr>
              <a:t>S2</a:t>
            </a:r>
            <a:endParaRPr lang="en-US" altLang="x-none" sz="2000" dirty="0">
              <a:latin typeface="Times New Roman" panose="02020603050405020304" pitchFamily="2" charset="0"/>
            </a:endParaRPr>
          </a:p>
        </p:txBody>
      </p:sp>
      <p:sp>
        <p:nvSpPr>
          <p:cNvPr id="17437" name="Text Box 29"/>
          <p:cNvSpPr txBox="1"/>
          <p:nvPr/>
        </p:nvSpPr>
        <p:spPr>
          <a:xfrm>
            <a:off x="1173163" y="4340225"/>
            <a:ext cx="339725" cy="396875"/>
          </a:xfrm>
          <a:prstGeom prst="rect">
            <a:avLst/>
          </a:prstGeom>
          <a:noFill/>
          <a:ln w="9525">
            <a:noFill/>
          </a:ln>
        </p:spPr>
        <p:txBody>
          <a:bodyPr wrap="none">
            <a:spAutoFit/>
          </a:bodyPr>
          <a:p>
            <a:r>
              <a:rPr lang="en-US" altLang="x-none" sz="2000" dirty="0">
                <a:latin typeface="Times New Roman" panose="02020603050405020304" pitchFamily="2" charset="0"/>
              </a:rPr>
              <a:t>T</a:t>
            </a:r>
            <a:endParaRPr lang="en-US" altLang="x-none" sz="2000" dirty="0">
              <a:latin typeface="Times New Roman" panose="02020603050405020304" pitchFamily="2" charset="0"/>
            </a:endParaRPr>
          </a:p>
        </p:txBody>
      </p:sp>
      <p:sp>
        <p:nvSpPr>
          <p:cNvPr id="17438" name="Text Box 30"/>
          <p:cNvSpPr txBox="1"/>
          <p:nvPr/>
        </p:nvSpPr>
        <p:spPr>
          <a:xfrm>
            <a:off x="1420813" y="3227388"/>
            <a:ext cx="3405187" cy="396875"/>
          </a:xfrm>
          <a:prstGeom prst="rect">
            <a:avLst/>
          </a:prstGeom>
          <a:noFill/>
          <a:ln w="9525">
            <a:noFill/>
          </a:ln>
        </p:spPr>
        <p:txBody>
          <a:bodyPr wrap="none">
            <a:spAutoFit/>
          </a:bodyPr>
          <a:p>
            <a:r>
              <a:rPr lang="en-US" altLang="x-none" sz="2000" dirty="0">
                <a:latin typeface="Times New Roman" panose="02020603050405020304" pitchFamily="2" charset="0"/>
              </a:rPr>
              <a:t>0                                 maxstrlen</a:t>
            </a:r>
            <a:endParaRPr lang="en-US" altLang="x-none" sz="2000" dirty="0">
              <a:latin typeface="Times New Roman" panose="02020603050405020304" pitchFamily="2" charset="0"/>
            </a:endParaRPr>
          </a:p>
        </p:txBody>
      </p:sp>
      <p:sp>
        <p:nvSpPr>
          <p:cNvPr id="17439" name="Text Box 31"/>
          <p:cNvSpPr txBox="1"/>
          <p:nvPr/>
        </p:nvSpPr>
        <p:spPr>
          <a:xfrm>
            <a:off x="5094288" y="3289300"/>
            <a:ext cx="3405187" cy="396875"/>
          </a:xfrm>
          <a:prstGeom prst="rect">
            <a:avLst/>
          </a:prstGeom>
          <a:noFill/>
          <a:ln w="9525">
            <a:noFill/>
          </a:ln>
        </p:spPr>
        <p:txBody>
          <a:bodyPr wrap="none">
            <a:spAutoFit/>
          </a:bodyPr>
          <a:p>
            <a:r>
              <a:rPr lang="en-US" altLang="x-none" sz="2000" dirty="0">
                <a:latin typeface="Times New Roman" panose="02020603050405020304" pitchFamily="2" charset="0"/>
              </a:rPr>
              <a:t>0                                 maxstrlen</a:t>
            </a:r>
            <a:endParaRPr lang="en-US" altLang="x-none" sz="2000" dirty="0">
              <a:latin typeface="Times New Roman" panose="02020603050405020304" pitchFamily="2" charset="0"/>
            </a:endParaRPr>
          </a:p>
        </p:txBody>
      </p:sp>
      <p:sp>
        <p:nvSpPr>
          <p:cNvPr id="17440" name="AutoShape 32"/>
          <p:cNvSpPr/>
          <p:nvPr/>
        </p:nvSpPr>
        <p:spPr>
          <a:xfrm>
            <a:off x="2503488" y="3975100"/>
            <a:ext cx="228600" cy="457200"/>
          </a:xfrm>
          <a:prstGeom prst="downArrow">
            <a:avLst>
              <a:gd name="adj1" fmla="val 50000"/>
              <a:gd name="adj2" fmla="val 50000"/>
            </a:avLst>
          </a:prstGeom>
          <a:noFill/>
          <a:ln w="9525" cap="flat" cmpd="sng">
            <a:solidFill>
              <a:schemeClr val="tx1"/>
            </a:solidFill>
            <a:prstDash val="solid"/>
            <a:miter/>
            <a:headEnd type="none" w="med" len="med"/>
            <a:tailEnd type="none" w="med" len="med"/>
          </a:ln>
        </p:spPr>
        <p:txBody>
          <a:bodyPr vert="eaVert" wrap="none" anchor="ctr"/>
          <a:p>
            <a:endParaRPr lang="zh-CN" altLang="en-US" dirty="0">
              <a:latin typeface="Tahoma" panose="020B0604030504040204" pitchFamily="2" charset="0"/>
            </a:endParaRPr>
          </a:p>
        </p:txBody>
      </p:sp>
      <p:sp>
        <p:nvSpPr>
          <p:cNvPr id="17441" name="Line 33"/>
          <p:cNvSpPr/>
          <p:nvPr/>
        </p:nvSpPr>
        <p:spPr>
          <a:xfrm flipH="1">
            <a:off x="4408488" y="3975100"/>
            <a:ext cx="1295400" cy="457200"/>
          </a:xfrm>
          <a:prstGeom prst="line">
            <a:avLst/>
          </a:prstGeom>
          <a:ln w="9525" cap="flat" cmpd="sng">
            <a:solidFill>
              <a:schemeClr val="tx1"/>
            </a:solidFill>
            <a:prstDash val="solid"/>
            <a:headEnd type="none" w="med" len="med"/>
            <a:tailEnd type="triangle" w="med" len="med"/>
          </a:ln>
        </p:spPr>
      </p:sp>
      <p:sp>
        <p:nvSpPr>
          <p:cNvPr id="17442" name="Text Box 34"/>
          <p:cNvSpPr txBox="1"/>
          <p:nvPr/>
        </p:nvSpPr>
        <p:spPr>
          <a:xfrm>
            <a:off x="5497513" y="4327525"/>
            <a:ext cx="2911475" cy="581025"/>
          </a:xfrm>
          <a:prstGeom prst="rect">
            <a:avLst/>
          </a:prstGeom>
          <a:noFill/>
          <a:ln w="9525">
            <a:noFill/>
          </a:ln>
        </p:spPr>
        <p:txBody>
          <a:bodyPr wrap="none">
            <a:spAutoFit/>
          </a:bodyPr>
          <a:p>
            <a:r>
              <a:rPr lang="en-US" altLang="x-none" sz="1600" dirty="0">
                <a:latin typeface="Times New Roman" panose="02020603050405020304" pitchFamily="2" charset="0"/>
              </a:rPr>
              <a:t>S1[0]+S2[0] &gt; MAXSTRLEN </a:t>
            </a:r>
            <a:r>
              <a:rPr lang="zh-CN" altLang="en-US" sz="1600" dirty="0">
                <a:latin typeface="Times New Roman" panose="02020603050405020304" pitchFamily="2" charset="0"/>
              </a:rPr>
              <a:t>时</a:t>
            </a:r>
            <a:endParaRPr lang="zh-CN" altLang="en-US" sz="1600" dirty="0">
              <a:latin typeface="Times New Roman" panose="02020603050405020304" pitchFamily="2" charset="0"/>
            </a:endParaRPr>
          </a:p>
          <a:p>
            <a:r>
              <a:rPr lang="zh-CN" altLang="en-US" sz="1600" dirty="0">
                <a:latin typeface="Times New Roman" panose="02020603050405020304" pitchFamily="2" charset="0"/>
              </a:rPr>
              <a:t>截断部分</a:t>
            </a:r>
            <a:endParaRPr lang="zh-CN" altLang="en-US" sz="1600" dirty="0">
              <a:latin typeface="Times New Roman" panose="02020603050405020304" pitchFamily="2" charset="0"/>
            </a:endParaRPr>
          </a:p>
        </p:txBody>
      </p:sp>
      <p:sp>
        <p:nvSpPr>
          <p:cNvPr id="17443" name="Rectangle 35"/>
          <p:cNvSpPr/>
          <p:nvPr/>
        </p:nvSpPr>
        <p:spPr>
          <a:xfrm>
            <a:off x="827088" y="3213100"/>
            <a:ext cx="7924800" cy="1752600"/>
          </a:xfrm>
          <a:prstGeom prst="rect">
            <a:avLst/>
          </a:prstGeom>
          <a:noFill/>
          <a:ln w="9525" cap="flat" cmpd="sng">
            <a:solidFill>
              <a:schemeClr val="tx1"/>
            </a:solidFill>
            <a:prstDash val="solid"/>
            <a:miter/>
            <a:headEnd type="none" w="med" len="med"/>
            <a:tailEnd type="none" w="med" len="med"/>
          </a:ln>
        </p:spPr>
        <p:txBody>
          <a:bodyPr wrap="none" anchor="ctr"/>
          <a:p>
            <a:endParaRPr lang="zh-CN" altLang="en-US" dirty="0">
              <a:latin typeface="Tahoma" panose="020B0604030504040204" pitchFamily="2" charset="0"/>
            </a:endParaRPr>
          </a:p>
        </p:txBody>
      </p:sp>
      <p:sp>
        <p:nvSpPr>
          <p:cNvPr id="17444" name="Line 36"/>
          <p:cNvSpPr/>
          <p:nvPr/>
        </p:nvSpPr>
        <p:spPr>
          <a:xfrm flipH="1" flipV="1">
            <a:off x="4941888" y="4584700"/>
            <a:ext cx="609600" cy="152400"/>
          </a:xfrm>
          <a:prstGeom prst="line">
            <a:avLst/>
          </a:prstGeom>
          <a:ln w="9525" cap="flat" cmpd="sng">
            <a:solidFill>
              <a:schemeClr val="tx1"/>
            </a:solidFill>
            <a:prstDash val="solid"/>
            <a:headEnd type="none" w="med" len="med"/>
            <a:tailEnd type="triangle" w="med" len="med"/>
          </a:ln>
        </p:spPr>
      </p:sp>
      <p:sp>
        <p:nvSpPr>
          <p:cNvPr id="17445" name="Rectangle 37"/>
          <p:cNvSpPr/>
          <p:nvPr/>
        </p:nvSpPr>
        <p:spPr>
          <a:xfrm>
            <a:off x="1509713" y="5562600"/>
            <a:ext cx="2133600" cy="304800"/>
          </a:xfrm>
          <a:prstGeom prst="rect">
            <a:avLst/>
          </a:prstGeom>
          <a:noFill/>
          <a:ln w="9525" cap="flat" cmpd="sng">
            <a:solidFill>
              <a:schemeClr val="tx1"/>
            </a:solidFill>
            <a:prstDash val="solid"/>
            <a:miter/>
            <a:headEnd type="none" w="med" len="med"/>
            <a:tailEnd type="none" w="med" len="med"/>
          </a:ln>
        </p:spPr>
        <p:txBody>
          <a:bodyPr wrap="none" anchor="ctr"/>
          <a:p>
            <a:endParaRPr lang="zh-CN" altLang="en-US" dirty="0">
              <a:latin typeface="Tahoma" panose="020B0604030504040204" pitchFamily="2" charset="0"/>
            </a:endParaRPr>
          </a:p>
        </p:txBody>
      </p:sp>
      <p:sp>
        <p:nvSpPr>
          <p:cNvPr id="17446" name="Rectangle 38"/>
          <p:cNvSpPr/>
          <p:nvPr/>
        </p:nvSpPr>
        <p:spPr>
          <a:xfrm>
            <a:off x="5167313" y="5562600"/>
            <a:ext cx="1600200" cy="304800"/>
          </a:xfrm>
          <a:prstGeom prst="rect">
            <a:avLst/>
          </a:prstGeom>
          <a:noFill/>
          <a:ln w="9525" cap="flat" cmpd="sng">
            <a:solidFill>
              <a:schemeClr val="tx1"/>
            </a:solidFill>
            <a:prstDash val="solid"/>
            <a:miter/>
            <a:headEnd type="none" w="med" len="med"/>
            <a:tailEnd type="none" w="med" len="med"/>
          </a:ln>
        </p:spPr>
        <p:txBody>
          <a:bodyPr wrap="none" anchor="ctr"/>
          <a:p>
            <a:endParaRPr lang="zh-CN" altLang="en-US" dirty="0">
              <a:latin typeface="Tahoma" panose="020B0604030504040204" pitchFamily="2" charset="0"/>
            </a:endParaRPr>
          </a:p>
        </p:txBody>
      </p:sp>
      <p:sp>
        <p:nvSpPr>
          <p:cNvPr id="17447" name="Rectangle 39"/>
          <p:cNvSpPr/>
          <p:nvPr/>
        </p:nvSpPr>
        <p:spPr>
          <a:xfrm>
            <a:off x="1509713" y="6324600"/>
            <a:ext cx="2133600" cy="304800"/>
          </a:xfrm>
          <a:prstGeom prst="rect">
            <a:avLst/>
          </a:prstGeom>
          <a:noFill/>
          <a:ln w="9525" cap="flat" cmpd="sng">
            <a:solidFill>
              <a:schemeClr val="tx1"/>
            </a:solidFill>
            <a:prstDash val="solid"/>
            <a:miter/>
            <a:headEnd type="none" w="med" len="med"/>
            <a:tailEnd type="none" w="med" len="med"/>
          </a:ln>
        </p:spPr>
        <p:txBody>
          <a:bodyPr wrap="none" anchor="ctr"/>
          <a:p>
            <a:endParaRPr lang="zh-CN" altLang="en-US" dirty="0">
              <a:latin typeface="Tahoma" panose="020B0604030504040204" pitchFamily="2" charset="0"/>
            </a:endParaRPr>
          </a:p>
        </p:txBody>
      </p:sp>
      <p:sp>
        <p:nvSpPr>
          <p:cNvPr id="17448" name="Text Box 44"/>
          <p:cNvSpPr txBox="1"/>
          <p:nvPr/>
        </p:nvSpPr>
        <p:spPr>
          <a:xfrm>
            <a:off x="1133475" y="5500688"/>
            <a:ext cx="452438" cy="396875"/>
          </a:xfrm>
          <a:prstGeom prst="rect">
            <a:avLst/>
          </a:prstGeom>
          <a:noFill/>
          <a:ln w="9525">
            <a:noFill/>
          </a:ln>
        </p:spPr>
        <p:txBody>
          <a:bodyPr wrap="none">
            <a:spAutoFit/>
          </a:bodyPr>
          <a:p>
            <a:r>
              <a:rPr lang="en-US" altLang="x-none" sz="2000" dirty="0">
                <a:latin typeface="Times New Roman" panose="02020603050405020304" pitchFamily="2" charset="0"/>
              </a:rPr>
              <a:t>S1</a:t>
            </a:r>
            <a:endParaRPr lang="en-US" altLang="x-none" sz="2000" dirty="0">
              <a:latin typeface="Times New Roman" panose="02020603050405020304" pitchFamily="2" charset="0"/>
            </a:endParaRPr>
          </a:p>
        </p:txBody>
      </p:sp>
      <p:sp>
        <p:nvSpPr>
          <p:cNvPr id="17449" name="Text Box 45"/>
          <p:cNvSpPr txBox="1"/>
          <p:nvPr/>
        </p:nvSpPr>
        <p:spPr>
          <a:xfrm>
            <a:off x="4770438" y="5500688"/>
            <a:ext cx="452437" cy="396875"/>
          </a:xfrm>
          <a:prstGeom prst="rect">
            <a:avLst/>
          </a:prstGeom>
          <a:noFill/>
          <a:ln w="9525">
            <a:noFill/>
          </a:ln>
        </p:spPr>
        <p:txBody>
          <a:bodyPr wrap="none">
            <a:spAutoFit/>
          </a:bodyPr>
          <a:p>
            <a:r>
              <a:rPr lang="en-US" altLang="x-none" sz="2000" dirty="0">
                <a:latin typeface="Times New Roman" panose="02020603050405020304" pitchFamily="2" charset="0"/>
              </a:rPr>
              <a:t>S2</a:t>
            </a:r>
            <a:endParaRPr lang="en-US" altLang="x-none" sz="2000" dirty="0">
              <a:latin typeface="Times New Roman" panose="02020603050405020304" pitchFamily="2" charset="0"/>
            </a:endParaRPr>
          </a:p>
        </p:txBody>
      </p:sp>
      <p:sp>
        <p:nvSpPr>
          <p:cNvPr id="17450" name="Text Box 46"/>
          <p:cNvSpPr txBox="1"/>
          <p:nvPr/>
        </p:nvSpPr>
        <p:spPr>
          <a:xfrm>
            <a:off x="1169988" y="6232525"/>
            <a:ext cx="339725" cy="396875"/>
          </a:xfrm>
          <a:prstGeom prst="rect">
            <a:avLst/>
          </a:prstGeom>
          <a:noFill/>
          <a:ln w="9525">
            <a:noFill/>
          </a:ln>
        </p:spPr>
        <p:txBody>
          <a:bodyPr wrap="none">
            <a:spAutoFit/>
          </a:bodyPr>
          <a:p>
            <a:r>
              <a:rPr lang="en-US" altLang="x-none" sz="2000" dirty="0">
                <a:latin typeface="Times New Roman" panose="02020603050405020304" pitchFamily="2" charset="0"/>
              </a:rPr>
              <a:t>T</a:t>
            </a:r>
            <a:endParaRPr lang="en-US" altLang="x-none" sz="2000" dirty="0">
              <a:latin typeface="Times New Roman" panose="02020603050405020304" pitchFamily="2" charset="0"/>
            </a:endParaRPr>
          </a:p>
        </p:txBody>
      </p:sp>
      <p:sp>
        <p:nvSpPr>
          <p:cNvPr id="17451" name="Text Box 47"/>
          <p:cNvSpPr txBox="1"/>
          <p:nvPr/>
        </p:nvSpPr>
        <p:spPr>
          <a:xfrm>
            <a:off x="1417638" y="5119688"/>
            <a:ext cx="2389187" cy="396875"/>
          </a:xfrm>
          <a:prstGeom prst="rect">
            <a:avLst/>
          </a:prstGeom>
          <a:noFill/>
          <a:ln w="9525">
            <a:noFill/>
          </a:ln>
        </p:spPr>
        <p:txBody>
          <a:bodyPr wrap="none">
            <a:spAutoFit/>
          </a:bodyPr>
          <a:p>
            <a:r>
              <a:rPr lang="en-US" altLang="x-none" sz="2000" dirty="0">
                <a:latin typeface="Times New Roman" panose="02020603050405020304" pitchFamily="2" charset="0"/>
              </a:rPr>
              <a:t>0                 maxstrlen</a:t>
            </a:r>
            <a:endParaRPr lang="en-US" altLang="x-none" sz="2000" dirty="0">
              <a:latin typeface="Times New Roman" panose="02020603050405020304" pitchFamily="2" charset="0"/>
            </a:endParaRPr>
          </a:p>
        </p:txBody>
      </p:sp>
      <p:sp>
        <p:nvSpPr>
          <p:cNvPr id="17452" name="AutoShape 49"/>
          <p:cNvSpPr/>
          <p:nvPr/>
        </p:nvSpPr>
        <p:spPr>
          <a:xfrm>
            <a:off x="2500313" y="5867400"/>
            <a:ext cx="228600" cy="457200"/>
          </a:xfrm>
          <a:prstGeom prst="downArrow">
            <a:avLst>
              <a:gd name="adj1" fmla="val 50000"/>
              <a:gd name="adj2" fmla="val 50000"/>
            </a:avLst>
          </a:prstGeom>
          <a:noFill/>
          <a:ln w="9525" cap="flat" cmpd="sng">
            <a:solidFill>
              <a:schemeClr val="tx1"/>
            </a:solidFill>
            <a:prstDash val="solid"/>
            <a:miter/>
            <a:headEnd type="none" w="med" len="med"/>
            <a:tailEnd type="none" w="med" len="med"/>
          </a:ln>
        </p:spPr>
        <p:txBody>
          <a:bodyPr vert="eaVert" wrap="none" anchor="ctr"/>
          <a:p>
            <a:endParaRPr lang="zh-CN" altLang="en-US" dirty="0">
              <a:latin typeface="Tahoma" panose="020B0604030504040204" pitchFamily="2" charset="0"/>
            </a:endParaRPr>
          </a:p>
        </p:txBody>
      </p:sp>
      <p:sp>
        <p:nvSpPr>
          <p:cNvPr id="17453" name="Text Box 51"/>
          <p:cNvSpPr txBox="1"/>
          <p:nvPr/>
        </p:nvSpPr>
        <p:spPr>
          <a:xfrm>
            <a:off x="4572000" y="5949950"/>
            <a:ext cx="2408238" cy="581025"/>
          </a:xfrm>
          <a:prstGeom prst="rect">
            <a:avLst/>
          </a:prstGeom>
          <a:noFill/>
          <a:ln w="9525">
            <a:noFill/>
          </a:ln>
        </p:spPr>
        <p:txBody>
          <a:bodyPr wrap="none">
            <a:spAutoFit/>
          </a:bodyPr>
          <a:p>
            <a:r>
              <a:rPr lang="en-US" altLang="x-none" sz="1600" dirty="0">
                <a:latin typeface="Times New Roman" panose="02020603050405020304" pitchFamily="2" charset="0"/>
              </a:rPr>
              <a:t>S1[0]== MAXSTRLEN </a:t>
            </a:r>
            <a:r>
              <a:rPr lang="zh-CN" altLang="en-US" sz="1600" dirty="0">
                <a:latin typeface="Times New Roman" panose="02020603050405020304" pitchFamily="2" charset="0"/>
              </a:rPr>
              <a:t>时</a:t>
            </a:r>
            <a:endParaRPr lang="zh-CN" altLang="en-US" sz="1600" dirty="0">
              <a:latin typeface="Times New Roman" panose="02020603050405020304" pitchFamily="2" charset="0"/>
            </a:endParaRPr>
          </a:p>
          <a:p>
            <a:endParaRPr lang="zh-CN" altLang="en-US" sz="1600" dirty="0">
              <a:latin typeface="Times New Roman" panose="02020603050405020304" pitchFamily="2" charset="0"/>
            </a:endParaRPr>
          </a:p>
        </p:txBody>
      </p:sp>
      <p:sp>
        <p:nvSpPr>
          <p:cNvPr id="17454" name="Rectangle 52"/>
          <p:cNvSpPr/>
          <p:nvPr/>
        </p:nvSpPr>
        <p:spPr>
          <a:xfrm>
            <a:off x="823913" y="5105400"/>
            <a:ext cx="7924800" cy="1752600"/>
          </a:xfrm>
          <a:prstGeom prst="rect">
            <a:avLst/>
          </a:prstGeom>
          <a:noFill/>
          <a:ln w="9525" cap="flat" cmpd="sng">
            <a:solidFill>
              <a:schemeClr val="tx1"/>
            </a:solidFill>
            <a:prstDash val="solid"/>
            <a:miter/>
            <a:headEnd type="none" w="med" len="med"/>
            <a:tailEnd type="none" w="med" len="med"/>
          </a:ln>
        </p:spPr>
        <p:txBody>
          <a:bodyPr wrap="none" anchor="ctr"/>
          <a:p>
            <a:endParaRPr lang="zh-CN" altLang="en-US" dirty="0">
              <a:latin typeface="Tahoma" panose="020B0604030504040204" pitchFamily="2" charset="0"/>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2"/>
          <p:cNvSpPr>
            <a:spLocks noGrp="1"/>
          </p:cNvSpPr>
          <p:nvPr>
            <p:ph type="title"/>
          </p:nvPr>
        </p:nvSpPr>
        <p:spPr>
          <a:ln/>
        </p:spPr>
        <p:txBody>
          <a:bodyPr vert="horz" wrap="square" anchor="b"/>
          <a:p>
            <a:pPr eaLnBrk="1" hangingPunct="1"/>
          </a:p>
        </p:txBody>
      </p:sp>
      <p:sp>
        <p:nvSpPr>
          <p:cNvPr id="18435" name="Rectangle 3"/>
          <p:cNvSpPr>
            <a:spLocks noGrp="1"/>
          </p:cNvSpPr>
          <p:nvPr>
            <p:ph type="body"/>
          </p:nvPr>
        </p:nvSpPr>
        <p:spPr>
          <a:ln/>
        </p:spPr>
        <p:txBody>
          <a:bodyPr vert="horz" wrap="square" anchor="t"/>
          <a:p>
            <a:pPr lvl="1" eaLnBrk="1" hangingPunct="1">
              <a:buNone/>
            </a:pPr>
            <a:r>
              <a:rPr lang="zh-CN" altLang="en-US" dirty="0"/>
              <a:t>算法4.3（取子串）</a:t>
            </a:r>
            <a:endParaRPr lang="en-US" altLang="x-none" dirty="0"/>
          </a:p>
          <a:p>
            <a:pPr lvl="1" eaLnBrk="1" hangingPunct="1">
              <a:buNone/>
            </a:pPr>
            <a:r>
              <a:rPr lang="en-US" altLang="x-none" sz="2400" i="1" dirty="0">
                <a:latin typeface="Times New Roman" panose="02020603050405020304" pitchFamily="2" charset="0"/>
              </a:rPr>
              <a:t>Status SubString(SString &amp;Sub,SString S,int pos,int len){</a:t>
            </a:r>
            <a:endParaRPr lang="en-US" altLang="x-none" sz="2400" i="1" dirty="0">
              <a:latin typeface="Times New Roman" panose="02020603050405020304" pitchFamily="2" charset="0"/>
            </a:endParaRPr>
          </a:p>
          <a:p>
            <a:pPr lvl="1" eaLnBrk="1" hangingPunct="1">
              <a:buNone/>
            </a:pPr>
            <a:r>
              <a:rPr lang="en-US" altLang="x-none" sz="2400" i="1" dirty="0">
                <a:latin typeface="Times New Roman" panose="02020603050405020304" pitchFamily="2" charset="0"/>
              </a:rPr>
              <a:t>  if (pos&lt;1 || pos&gt;S[0] ||len&lt;0||len&gt;S[0]-pos+1)</a:t>
            </a:r>
            <a:endParaRPr lang="en-US" altLang="x-none" sz="2400" i="1" dirty="0">
              <a:latin typeface="Times New Roman" panose="02020603050405020304" pitchFamily="2" charset="0"/>
            </a:endParaRPr>
          </a:p>
          <a:p>
            <a:pPr lvl="1" eaLnBrk="1" hangingPunct="1">
              <a:buNone/>
            </a:pPr>
            <a:r>
              <a:rPr lang="en-US" altLang="x-none" sz="2400" i="1" dirty="0">
                <a:latin typeface="Times New Roman" panose="02020603050405020304" pitchFamily="2" charset="0"/>
              </a:rPr>
              <a:t>      return ERROR;</a:t>
            </a:r>
            <a:endParaRPr lang="en-US" altLang="x-none" sz="2400" i="1" dirty="0">
              <a:latin typeface="Times New Roman" panose="02020603050405020304" pitchFamily="2" charset="0"/>
            </a:endParaRPr>
          </a:p>
          <a:p>
            <a:pPr lvl="1" eaLnBrk="1" hangingPunct="1">
              <a:buNone/>
            </a:pPr>
            <a:r>
              <a:rPr lang="en-US" altLang="x-none" sz="2400" i="1" dirty="0">
                <a:latin typeface="Times New Roman" panose="02020603050405020304" pitchFamily="2" charset="0"/>
              </a:rPr>
              <a:t>  Sub[1 …len]=S[pos …pos+len-1]</a:t>
            </a:r>
            <a:endParaRPr lang="en-US" altLang="x-none" sz="2400" i="1" dirty="0">
              <a:latin typeface="Times New Roman" panose="02020603050405020304" pitchFamily="2" charset="0"/>
            </a:endParaRPr>
          </a:p>
          <a:p>
            <a:pPr lvl="1" eaLnBrk="1" hangingPunct="1">
              <a:buNone/>
            </a:pPr>
            <a:r>
              <a:rPr lang="en-US" altLang="x-none" sz="2400" i="1" dirty="0">
                <a:latin typeface="Times New Roman" panose="02020603050405020304" pitchFamily="2" charset="0"/>
              </a:rPr>
              <a:t>  Sub[0]=len;   </a:t>
            </a:r>
            <a:endParaRPr lang="en-US" altLang="x-none" sz="2400" i="1" dirty="0">
              <a:latin typeface="Times New Roman" panose="02020603050405020304" pitchFamily="2" charset="0"/>
            </a:endParaRPr>
          </a:p>
          <a:p>
            <a:pPr lvl="1" eaLnBrk="1" hangingPunct="1">
              <a:buNone/>
            </a:pPr>
            <a:r>
              <a:rPr lang="en-US" altLang="x-none" sz="2400" i="1" dirty="0">
                <a:latin typeface="Times New Roman" panose="02020603050405020304" pitchFamily="2" charset="0"/>
              </a:rPr>
              <a:t>  return OK;</a:t>
            </a:r>
            <a:endParaRPr lang="en-US" altLang="x-none" sz="2400" i="1" dirty="0">
              <a:latin typeface="Times New Roman" panose="02020603050405020304" pitchFamily="2" charset="0"/>
            </a:endParaRPr>
          </a:p>
          <a:p>
            <a:pPr lvl="1" eaLnBrk="1" hangingPunct="1">
              <a:buNone/>
            </a:pPr>
            <a:r>
              <a:rPr lang="en-US" altLang="x-none" sz="2400" i="1" dirty="0">
                <a:latin typeface="Times New Roman" panose="02020603050405020304" pitchFamily="2" charset="0"/>
              </a:rPr>
              <a:t>}//SubString</a:t>
            </a:r>
            <a:endParaRPr lang="en-US" altLang="x-none" sz="2400" i="1" dirty="0">
              <a:latin typeface="Times New Roman" panose="02020603050405020304" pitchFamily="2" charset="0"/>
            </a:endParaRPr>
          </a:p>
          <a:p>
            <a:pPr eaLnBrk="1" hangingPunct="1"/>
            <a:endParaRPr lang="zh-CN" altLang="en-US" sz="2400" i="1" dirty="0">
              <a:latin typeface="Times New Roman" panose="02020603050405020304" pitchFamily="2"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Rectangle 6"/>
          <p:cNvSpPr>
            <a:spLocks noGrp="1"/>
          </p:cNvSpPr>
          <p:nvPr>
            <p:ph type="title"/>
          </p:nvPr>
        </p:nvSpPr>
        <p:spPr>
          <a:ln/>
        </p:spPr>
        <p:txBody>
          <a:bodyPr vert="horz" wrap="square" anchor="b"/>
          <a:p>
            <a:pPr eaLnBrk="1" hangingPunct="1"/>
            <a:r>
              <a:rPr lang="zh-CN" altLang="en-US"/>
              <a:t>小结：</a:t>
            </a:r>
            <a:endParaRPr lang="zh-CN" altLang="en-US"/>
          </a:p>
        </p:txBody>
      </p:sp>
      <p:sp>
        <p:nvSpPr>
          <p:cNvPr id="19459" name="Rectangle 7"/>
          <p:cNvSpPr>
            <a:spLocks noGrp="1"/>
          </p:cNvSpPr>
          <p:nvPr>
            <p:ph type="body"/>
          </p:nvPr>
        </p:nvSpPr>
        <p:spPr>
          <a:xfrm>
            <a:off x="304800" y="1295400"/>
            <a:ext cx="8650288" cy="4876800"/>
          </a:xfrm>
          <a:ln/>
        </p:spPr>
        <p:txBody>
          <a:bodyPr vert="horz" wrap="square" anchor="t"/>
          <a:p>
            <a:pPr eaLnBrk="1" hangingPunct="1"/>
            <a:r>
              <a:rPr lang="zh-CN" altLang="en-US" dirty="0"/>
              <a:t>1.串的定长顺序存储结构又称为串的静态存储结构，即用一段连续的存储单元来存储串的字符序列。其基本操作为“字符序列的复制”</a:t>
            </a:r>
            <a:r>
              <a:rPr lang="en-US" altLang="x-none" dirty="0"/>
              <a:t>	</a:t>
            </a:r>
            <a:endParaRPr lang="en-US" altLang="x-none" dirty="0"/>
          </a:p>
          <a:p>
            <a:pPr eaLnBrk="1" hangingPunct="1"/>
            <a:r>
              <a:rPr lang="en-US" altLang="x-none" dirty="0"/>
              <a:t>2.</a:t>
            </a:r>
            <a:r>
              <a:rPr lang="zh-CN" altLang="en-US" dirty="0"/>
              <a:t>串的存储结构必须预先定义允许存放串的最大字符个数，容易造成系统空间浪费或运行出错。</a:t>
            </a:r>
            <a:endParaRPr lang="zh-CN" altLang="en-US" dirty="0"/>
          </a:p>
          <a:p>
            <a:pPr eaLnBrk="1" hangingPunct="1"/>
            <a:r>
              <a:rPr lang="en-US" altLang="x-none" dirty="0"/>
              <a:t>3.</a:t>
            </a:r>
            <a:r>
              <a:rPr lang="zh-CN" altLang="en-US" dirty="0"/>
              <a:t>串的某些操作（如：串的连接、串的替换等）受到限制</a:t>
            </a:r>
            <a:r>
              <a:rPr lang="en-US" altLang="x-none" dirty="0"/>
              <a:t>(</a:t>
            </a:r>
            <a:r>
              <a:rPr lang="zh-CN" altLang="en-US" dirty="0"/>
              <a:t>如超长需截尾处理）。</a:t>
            </a:r>
            <a:endParaRPr lang="zh-CN" altLang="en-US" dirty="0"/>
          </a:p>
          <a:p>
            <a:pPr eaLnBrk="1" hangingPunct="1"/>
            <a:endParaRPr lang="zh-CN" altLang="en-US" dirty="0"/>
          </a:p>
        </p:txBody>
      </p:sp>
    </p:spTree>
  </p:cSld>
  <p:clrMapOvr>
    <a:masterClrMapping/>
  </p:clrMapOvr>
  <p:transition>
    <p:checke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Rectangle 6"/>
          <p:cNvSpPr>
            <a:spLocks noGrp="1"/>
          </p:cNvSpPr>
          <p:nvPr>
            <p:ph type="title"/>
          </p:nvPr>
        </p:nvSpPr>
        <p:spPr>
          <a:ln/>
        </p:spPr>
        <p:txBody>
          <a:bodyPr vert="horz" wrap="square" anchor="b"/>
          <a:p>
            <a:pPr eaLnBrk="1" hangingPunct="1"/>
            <a:r>
              <a:rPr lang="zh-CN" altLang="en-US" dirty="0"/>
              <a:t>4.2.2 堆分配存储表示</a:t>
            </a:r>
            <a:endParaRPr lang="en-US" altLang="x-none" dirty="0"/>
          </a:p>
        </p:txBody>
      </p:sp>
      <p:sp>
        <p:nvSpPr>
          <p:cNvPr id="20483" name="Rectangle 7"/>
          <p:cNvSpPr>
            <a:spLocks noGrp="1"/>
          </p:cNvSpPr>
          <p:nvPr>
            <p:ph type="body"/>
          </p:nvPr>
        </p:nvSpPr>
        <p:spPr>
          <a:ln/>
        </p:spPr>
        <p:txBody>
          <a:bodyPr vert="horz" wrap="square" anchor="t"/>
          <a:p>
            <a:pPr eaLnBrk="1" hangingPunct="1"/>
            <a:r>
              <a:rPr lang="zh-CN" altLang="en-US" dirty="0"/>
              <a:t>存储特点</a:t>
            </a:r>
            <a:endParaRPr lang="zh-CN" altLang="en-US" dirty="0"/>
          </a:p>
          <a:p>
            <a:pPr lvl="1" eaLnBrk="1" hangingPunct="1"/>
            <a:r>
              <a:rPr lang="zh-CN" altLang="en-US" dirty="0"/>
              <a:t>也是用一组</a:t>
            </a:r>
            <a:r>
              <a:rPr lang="zh-CN" altLang="en-US" dirty="0">
                <a:solidFill>
                  <a:schemeClr val="folHlink"/>
                </a:solidFill>
              </a:rPr>
              <a:t>连续</a:t>
            </a:r>
            <a:r>
              <a:rPr lang="zh-CN" altLang="en-US" dirty="0"/>
              <a:t>的存储单元存储串值的字符序列</a:t>
            </a:r>
            <a:r>
              <a:rPr lang="en-US" altLang="x-none" dirty="0"/>
              <a:t>.</a:t>
            </a:r>
            <a:endParaRPr lang="en-US" altLang="x-none" dirty="0"/>
          </a:p>
          <a:p>
            <a:pPr lvl="1" eaLnBrk="1" hangingPunct="1">
              <a:buNone/>
            </a:pPr>
            <a:r>
              <a:rPr lang="zh-CN" altLang="en-US" dirty="0"/>
              <a:t>但存储空间是在程序执行过程中</a:t>
            </a:r>
            <a:r>
              <a:rPr lang="zh-CN" altLang="en-US" dirty="0">
                <a:solidFill>
                  <a:schemeClr val="folHlink"/>
                </a:solidFill>
              </a:rPr>
              <a:t>动态分配</a:t>
            </a:r>
            <a:r>
              <a:rPr lang="zh-CN" altLang="en-US" dirty="0"/>
              <a:t>得到的</a:t>
            </a:r>
            <a:endParaRPr lang="zh-CN" altLang="en-US" dirty="0"/>
          </a:p>
          <a:p>
            <a:pPr eaLnBrk="1" hangingPunct="1"/>
            <a:r>
              <a:rPr lang="zh-CN" altLang="en-US" dirty="0"/>
              <a:t>存储表示（类似于顺序表的存储）</a:t>
            </a:r>
            <a:endParaRPr lang="zh-CN" altLang="en-US" dirty="0"/>
          </a:p>
          <a:p>
            <a:pPr lvl="1" eaLnBrk="1" hangingPunct="1">
              <a:buNone/>
            </a:pPr>
            <a:r>
              <a:rPr lang="zh-CN" altLang="en-US" dirty="0"/>
              <a:t>       </a:t>
            </a:r>
            <a:r>
              <a:rPr lang="en-US" altLang="x-none" sz="2400" i="1" dirty="0">
                <a:latin typeface="Times New Roman" panose="02020603050405020304" pitchFamily="2" charset="0"/>
              </a:rPr>
              <a:t>typedef struct{</a:t>
            </a:r>
            <a:endParaRPr lang="en-US" altLang="x-none" sz="2400" i="1" dirty="0">
              <a:latin typeface="Times New Roman" panose="02020603050405020304" pitchFamily="2" charset="0"/>
            </a:endParaRPr>
          </a:p>
          <a:p>
            <a:pPr lvl="1" eaLnBrk="1" hangingPunct="1">
              <a:buNone/>
            </a:pPr>
            <a:r>
              <a:rPr lang="en-US" altLang="x-none" sz="2400" i="1" dirty="0">
                <a:latin typeface="Times New Roman" panose="02020603050405020304" pitchFamily="2" charset="0"/>
              </a:rPr>
              <a:t>               char *ch;</a:t>
            </a:r>
            <a:endParaRPr lang="en-US" altLang="x-none" sz="2400" i="1" dirty="0">
              <a:latin typeface="Times New Roman" panose="02020603050405020304" pitchFamily="2" charset="0"/>
            </a:endParaRPr>
          </a:p>
          <a:p>
            <a:pPr lvl="1" eaLnBrk="1" hangingPunct="1">
              <a:buNone/>
            </a:pPr>
            <a:r>
              <a:rPr lang="en-US" altLang="x-none" sz="2400" i="1" dirty="0">
                <a:latin typeface="Times New Roman" panose="02020603050405020304" pitchFamily="2" charset="0"/>
              </a:rPr>
              <a:t>                int  length;</a:t>
            </a:r>
            <a:endParaRPr lang="en-US" altLang="x-none" sz="2400" i="1" dirty="0">
              <a:latin typeface="Times New Roman" panose="02020603050405020304" pitchFamily="2" charset="0"/>
            </a:endParaRPr>
          </a:p>
          <a:p>
            <a:pPr lvl="1" eaLnBrk="1" hangingPunct="1">
              <a:buNone/>
            </a:pPr>
            <a:r>
              <a:rPr lang="en-US" altLang="x-none" sz="2400" i="1" dirty="0">
                <a:latin typeface="Times New Roman" panose="02020603050405020304" pitchFamily="2" charset="0"/>
              </a:rPr>
              <a:t>        }HString;</a:t>
            </a:r>
            <a:endParaRPr lang="zh-CN" altLang="en-US" sz="2400" i="1" dirty="0">
              <a:latin typeface="Times New Roman" panose="02020603050405020304" pitchFamily="2" charset="0"/>
            </a:endParaRPr>
          </a:p>
          <a:p>
            <a:pPr eaLnBrk="1" hangingPunct="1">
              <a:buNone/>
            </a:pPr>
            <a:r>
              <a:rPr lang="en-US" altLang="x-none" dirty="0"/>
              <a:t> </a:t>
            </a:r>
            <a:endParaRPr lang="en-US" altLang="x-none" dirty="0"/>
          </a:p>
        </p:txBody>
      </p:sp>
    </p:spTree>
  </p:cSld>
  <p:clrMapOvr>
    <a:masterClrMapping/>
  </p:clrMapOvr>
  <p:transition>
    <p:checke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Text Box 2"/>
          <p:cNvSpPr txBox="1"/>
          <p:nvPr/>
        </p:nvSpPr>
        <p:spPr>
          <a:xfrm>
            <a:off x="76200" y="152400"/>
            <a:ext cx="9067800" cy="6553200"/>
          </a:xfrm>
          <a:prstGeom prst="rect">
            <a:avLst/>
          </a:prstGeom>
          <a:noFill/>
          <a:ln w="9525">
            <a:noFill/>
          </a:ln>
        </p:spPr>
        <p:txBody>
          <a:bodyPr>
            <a:spAutoFit/>
          </a:bodyPr>
          <a:p>
            <a:r>
              <a:rPr lang="en-US" altLang="x-none" sz="3200" b="1" dirty="0">
                <a:solidFill>
                  <a:srgbClr val="006666"/>
                </a:solidFill>
                <a:latin typeface="Times New Roman" panose="02020603050405020304" pitchFamily="2" charset="0"/>
              </a:rPr>
              <a:t>Status</a:t>
            </a:r>
            <a:r>
              <a:rPr lang="en-US" altLang="x-none" sz="3200" dirty="0">
                <a:solidFill>
                  <a:srgbClr val="006666"/>
                </a:solidFill>
                <a:latin typeface="Times New Roman" panose="02020603050405020304" pitchFamily="2" charset="0"/>
              </a:rPr>
              <a:t> Concat(HString </a:t>
            </a:r>
            <a:r>
              <a:rPr lang="en-US" altLang="x-none" sz="3200" b="1" dirty="0">
                <a:solidFill>
                  <a:srgbClr val="006666"/>
                </a:solidFill>
                <a:latin typeface="Times New Roman" panose="02020603050405020304" pitchFamily="2" charset="0"/>
              </a:rPr>
              <a:t>&amp;</a:t>
            </a:r>
            <a:r>
              <a:rPr lang="en-US" altLang="x-none" sz="3200" dirty="0">
                <a:solidFill>
                  <a:srgbClr val="006666"/>
                </a:solidFill>
                <a:latin typeface="Times New Roman" panose="02020603050405020304" pitchFamily="2" charset="0"/>
              </a:rPr>
              <a:t>T, HString S1, HString S2) </a:t>
            </a:r>
            <a:r>
              <a:rPr lang="en-US" altLang="x-none" sz="3200" b="1" dirty="0">
                <a:solidFill>
                  <a:srgbClr val="006666"/>
                </a:solidFill>
                <a:latin typeface="Times New Roman" panose="02020603050405020304" pitchFamily="2" charset="0"/>
              </a:rPr>
              <a:t>{</a:t>
            </a:r>
            <a:endParaRPr lang="en-US" altLang="x-none" sz="3200" dirty="0">
              <a:solidFill>
                <a:srgbClr val="006666"/>
              </a:solidFill>
              <a:latin typeface="Times New Roman" panose="02020603050405020304" pitchFamily="2" charset="0"/>
            </a:endParaRPr>
          </a:p>
          <a:p>
            <a:r>
              <a:rPr lang="en-US" altLang="x-none" sz="3200" dirty="0">
                <a:solidFill>
                  <a:srgbClr val="006666"/>
                </a:solidFill>
                <a:latin typeface="Times New Roman" panose="02020603050405020304" pitchFamily="2" charset="0"/>
              </a:rPr>
              <a:t>   // </a:t>
            </a:r>
            <a:r>
              <a:rPr lang="zh-CN" altLang="en-US" sz="3200" dirty="0">
                <a:solidFill>
                  <a:srgbClr val="006666"/>
                </a:solidFill>
                <a:latin typeface="Times New Roman" panose="02020603050405020304" pitchFamily="2" charset="0"/>
                <a:ea typeface="隶书" pitchFamily="1" charset="-122"/>
              </a:rPr>
              <a:t>用</a:t>
            </a:r>
            <a:r>
              <a:rPr lang="en-US" altLang="x-none" sz="3200" dirty="0">
                <a:solidFill>
                  <a:srgbClr val="006666"/>
                </a:solidFill>
                <a:latin typeface="Times New Roman" panose="02020603050405020304" pitchFamily="2" charset="0"/>
                <a:ea typeface="隶书" pitchFamily="1" charset="-122"/>
              </a:rPr>
              <a:t>T</a:t>
            </a:r>
            <a:r>
              <a:rPr lang="zh-CN" altLang="en-US" sz="3200" dirty="0">
                <a:solidFill>
                  <a:srgbClr val="006666"/>
                </a:solidFill>
                <a:latin typeface="Times New Roman" panose="02020603050405020304" pitchFamily="2" charset="0"/>
                <a:ea typeface="隶书" pitchFamily="1" charset="-122"/>
              </a:rPr>
              <a:t>返回由</a:t>
            </a:r>
            <a:r>
              <a:rPr lang="en-US" altLang="x-none" sz="3200" dirty="0">
                <a:solidFill>
                  <a:srgbClr val="006666"/>
                </a:solidFill>
                <a:latin typeface="Times New Roman" panose="02020603050405020304" pitchFamily="2" charset="0"/>
                <a:ea typeface="隶书" pitchFamily="1" charset="-122"/>
              </a:rPr>
              <a:t>S1</a:t>
            </a:r>
            <a:r>
              <a:rPr lang="zh-CN" altLang="en-US" sz="3200" dirty="0">
                <a:solidFill>
                  <a:srgbClr val="006666"/>
                </a:solidFill>
                <a:latin typeface="Times New Roman" panose="02020603050405020304" pitchFamily="2" charset="0"/>
                <a:ea typeface="隶书" pitchFamily="1" charset="-122"/>
              </a:rPr>
              <a:t>和</a:t>
            </a:r>
            <a:r>
              <a:rPr lang="en-US" altLang="x-none" sz="3200" dirty="0">
                <a:solidFill>
                  <a:srgbClr val="006666"/>
                </a:solidFill>
                <a:latin typeface="Times New Roman" panose="02020603050405020304" pitchFamily="2" charset="0"/>
                <a:ea typeface="隶书" pitchFamily="1" charset="-122"/>
              </a:rPr>
              <a:t>S2</a:t>
            </a:r>
            <a:r>
              <a:rPr lang="zh-CN" altLang="en-US" sz="3200" dirty="0">
                <a:solidFill>
                  <a:srgbClr val="006666"/>
                </a:solidFill>
                <a:latin typeface="Times New Roman" panose="02020603050405020304" pitchFamily="2" charset="0"/>
                <a:ea typeface="隶书" pitchFamily="1" charset="-122"/>
              </a:rPr>
              <a:t>联接而成的新串</a:t>
            </a:r>
            <a:endParaRPr lang="zh-CN" altLang="en-US" sz="3200" dirty="0">
              <a:solidFill>
                <a:srgbClr val="006666"/>
              </a:solidFill>
              <a:latin typeface="Times New Roman" panose="02020603050405020304" pitchFamily="2" charset="0"/>
            </a:endParaRPr>
          </a:p>
          <a:p>
            <a:pPr>
              <a:lnSpc>
                <a:spcPct val="125000"/>
              </a:lnSpc>
            </a:pPr>
            <a:r>
              <a:rPr lang="zh-CN" altLang="en-US" sz="3200" dirty="0">
                <a:solidFill>
                  <a:srgbClr val="006666"/>
                </a:solidFill>
                <a:latin typeface="Times New Roman" panose="02020603050405020304" pitchFamily="2" charset="0"/>
              </a:rPr>
              <a:t>   </a:t>
            </a:r>
            <a:r>
              <a:rPr lang="en-US" altLang="x-none" sz="3200" b="1" dirty="0">
                <a:solidFill>
                  <a:srgbClr val="006666"/>
                </a:solidFill>
                <a:latin typeface="Times New Roman" panose="02020603050405020304" pitchFamily="2" charset="0"/>
              </a:rPr>
              <a:t>if</a:t>
            </a:r>
            <a:r>
              <a:rPr lang="en-US" altLang="x-none" sz="3200" dirty="0">
                <a:solidFill>
                  <a:srgbClr val="006666"/>
                </a:solidFill>
                <a:latin typeface="Times New Roman" panose="02020603050405020304" pitchFamily="2" charset="0"/>
              </a:rPr>
              <a:t> (T.ch)  </a:t>
            </a:r>
            <a:r>
              <a:rPr lang="en-US" altLang="x-none" sz="3200" b="1" dirty="0">
                <a:solidFill>
                  <a:srgbClr val="006666"/>
                </a:solidFill>
                <a:latin typeface="Times New Roman" panose="02020603050405020304" pitchFamily="2" charset="0"/>
              </a:rPr>
              <a:t>free</a:t>
            </a:r>
            <a:r>
              <a:rPr lang="en-US" altLang="x-none" sz="3200" dirty="0">
                <a:solidFill>
                  <a:srgbClr val="006666"/>
                </a:solidFill>
                <a:latin typeface="Times New Roman" panose="02020603050405020304" pitchFamily="2" charset="0"/>
              </a:rPr>
              <a:t>(T.ch);        // </a:t>
            </a:r>
            <a:r>
              <a:rPr lang="zh-CN" altLang="en-US" sz="3200" dirty="0">
                <a:solidFill>
                  <a:srgbClr val="006666"/>
                </a:solidFill>
                <a:latin typeface="Times New Roman" panose="02020603050405020304" pitchFamily="2" charset="0"/>
                <a:ea typeface="楷体_GB2312" pitchFamily="1" charset="-122"/>
              </a:rPr>
              <a:t>释放旧空间</a:t>
            </a:r>
            <a:endParaRPr lang="zh-CN" altLang="en-US" sz="3200" dirty="0">
              <a:solidFill>
                <a:srgbClr val="006666"/>
              </a:solidFill>
              <a:latin typeface="Times New Roman" panose="02020603050405020304" pitchFamily="2" charset="0"/>
            </a:endParaRPr>
          </a:p>
          <a:p>
            <a:pPr>
              <a:lnSpc>
                <a:spcPct val="125000"/>
              </a:lnSpc>
            </a:pPr>
            <a:r>
              <a:rPr lang="zh-CN" altLang="en-US" sz="3200" dirty="0">
                <a:solidFill>
                  <a:srgbClr val="006666"/>
                </a:solidFill>
                <a:latin typeface="Times New Roman" panose="02020603050405020304" pitchFamily="2" charset="0"/>
              </a:rPr>
              <a:t>   </a:t>
            </a:r>
            <a:r>
              <a:rPr lang="en-US" altLang="x-none" sz="3200" b="1" dirty="0">
                <a:solidFill>
                  <a:srgbClr val="006666"/>
                </a:solidFill>
                <a:latin typeface="Times New Roman" panose="02020603050405020304" pitchFamily="2" charset="0"/>
              </a:rPr>
              <a:t>if</a:t>
            </a:r>
            <a:r>
              <a:rPr lang="en-US" altLang="x-none" sz="3200" dirty="0">
                <a:solidFill>
                  <a:srgbClr val="006666"/>
                </a:solidFill>
                <a:latin typeface="Times New Roman" panose="02020603050405020304" pitchFamily="2" charset="0"/>
              </a:rPr>
              <a:t> (</a:t>
            </a:r>
            <a:r>
              <a:rPr lang="en-US" altLang="x-none" sz="3200" b="1" dirty="0">
                <a:solidFill>
                  <a:srgbClr val="006666"/>
                </a:solidFill>
                <a:latin typeface="Times New Roman" panose="02020603050405020304" pitchFamily="2" charset="0"/>
              </a:rPr>
              <a:t>!</a:t>
            </a:r>
            <a:r>
              <a:rPr lang="en-US" altLang="x-none" sz="3200" dirty="0">
                <a:solidFill>
                  <a:srgbClr val="006666"/>
                </a:solidFill>
                <a:latin typeface="Times New Roman" panose="02020603050405020304" pitchFamily="2" charset="0"/>
              </a:rPr>
              <a:t>(</a:t>
            </a:r>
            <a:r>
              <a:rPr lang="en-US" altLang="x-none" sz="3200" dirty="0">
                <a:solidFill>
                  <a:srgbClr val="0000FF"/>
                </a:solidFill>
                <a:latin typeface="Times New Roman" panose="02020603050405020304" pitchFamily="2" charset="0"/>
              </a:rPr>
              <a:t>T.ch = (char </a:t>
            </a:r>
            <a:r>
              <a:rPr lang="en-US" altLang="x-none" sz="3200" b="1" dirty="0">
                <a:solidFill>
                  <a:srgbClr val="0000FF"/>
                </a:solidFill>
                <a:latin typeface="Times New Roman" panose="02020603050405020304" pitchFamily="2" charset="0"/>
              </a:rPr>
              <a:t>*</a:t>
            </a:r>
            <a:r>
              <a:rPr lang="en-US" altLang="x-none" sz="3200" dirty="0">
                <a:solidFill>
                  <a:srgbClr val="0000FF"/>
                </a:solidFill>
                <a:latin typeface="Times New Roman" panose="02020603050405020304" pitchFamily="2" charset="0"/>
              </a:rPr>
              <a:t>)  </a:t>
            </a:r>
            <a:endParaRPr lang="en-US" altLang="x-none" sz="3200" dirty="0">
              <a:solidFill>
                <a:srgbClr val="0000FF"/>
              </a:solidFill>
              <a:latin typeface="Times New Roman" panose="02020603050405020304" pitchFamily="2" charset="0"/>
            </a:endParaRPr>
          </a:p>
          <a:p>
            <a:pPr>
              <a:lnSpc>
                <a:spcPct val="125000"/>
              </a:lnSpc>
            </a:pPr>
            <a:r>
              <a:rPr lang="en-US" altLang="x-none" sz="3200" dirty="0">
                <a:solidFill>
                  <a:srgbClr val="0000FF"/>
                </a:solidFill>
                <a:latin typeface="Times New Roman" panose="02020603050405020304" pitchFamily="2" charset="0"/>
              </a:rPr>
              <a:t>             </a:t>
            </a:r>
            <a:r>
              <a:rPr lang="en-US" altLang="x-none" sz="3200" b="1" dirty="0">
                <a:solidFill>
                  <a:srgbClr val="0000FF"/>
                </a:solidFill>
                <a:latin typeface="Times New Roman" panose="02020603050405020304" pitchFamily="2" charset="0"/>
              </a:rPr>
              <a:t>malloc</a:t>
            </a:r>
            <a:r>
              <a:rPr lang="en-US" altLang="x-none" sz="3200" dirty="0">
                <a:solidFill>
                  <a:srgbClr val="0000FF"/>
                </a:solidFill>
                <a:latin typeface="Times New Roman" panose="02020603050405020304" pitchFamily="2" charset="0"/>
              </a:rPr>
              <a:t>((S1.length+S2.length)</a:t>
            </a:r>
            <a:r>
              <a:rPr lang="en-US" altLang="x-none" sz="3200" b="1" dirty="0">
                <a:solidFill>
                  <a:srgbClr val="0000FF"/>
                </a:solidFill>
                <a:latin typeface="Times New Roman" panose="02020603050405020304" pitchFamily="2" charset="0"/>
              </a:rPr>
              <a:t>*sizeof</a:t>
            </a:r>
            <a:r>
              <a:rPr lang="en-US" altLang="x-none" sz="3200" dirty="0">
                <a:solidFill>
                  <a:srgbClr val="0000FF"/>
                </a:solidFill>
                <a:latin typeface="Times New Roman" panose="02020603050405020304" pitchFamily="2" charset="0"/>
              </a:rPr>
              <a:t>(</a:t>
            </a:r>
            <a:r>
              <a:rPr lang="en-US" altLang="x-none" sz="3200" b="1" dirty="0">
                <a:solidFill>
                  <a:srgbClr val="0000FF"/>
                </a:solidFill>
                <a:latin typeface="Times New Roman" panose="02020603050405020304" pitchFamily="2" charset="0"/>
              </a:rPr>
              <a:t>char</a:t>
            </a:r>
            <a:r>
              <a:rPr lang="en-US" altLang="x-none" sz="3200" dirty="0">
                <a:solidFill>
                  <a:srgbClr val="0000FF"/>
                </a:solidFill>
                <a:latin typeface="Times New Roman" panose="02020603050405020304" pitchFamily="2" charset="0"/>
              </a:rPr>
              <a:t>))</a:t>
            </a:r>
            <a:r>
              <a:rPr lang="en-US" altLang="x-none" sz="3200" dirty="0">
                <a:solidFill>
                  <a:srgbClr val="006666"/>
                </a:solidFill>
                <a:latin typeface="Times New Roman" panose="02020603050405020304" pitchFamily="2" charset="0"/>
              </a:rPr>
              <a:t>))</a:t>
            </a:r>
            <a:endParaRPr lang="en-US" altLang="x-none" sz="3200" dirty="0">
              <a:solidFill>
                <a:srgbClr val="006666"/>
              </a:solidFill>
              <a:latin typeface="Times New Roman" panose="02020603050405020304" pitchFamily="2" charset="0"/>
            </a:endParaRPr>
          </a:p>
          <a:p>
            <a:pPr>
              <a:lnSpc>
                <a:spcPct val="125000"/>
              </a:lnSpc>
            </a:pPr>
            <a:r>
              <a:rPr lang="en-US" altLang="x-none" sz="3200" dirty="0">
                <a:solidFill>
                  <a:srgbClr val="006666"/>
                </a:solidFill>
                <a:latin typeface="Times New Roman" panose="02020603050405020304" pitchFamily="2" charset="0"/>
              </a:rPr>
              <a:t>         </a:t>
            </a:r>
            <a:r>
              <a:rPr lang="en-US" altLang="x-none" sz="3200" b="1" dirty="0">
                <a:solidFill>
                  <a:srgbClr val="006666"/>
                </a:solidFill>
                <a:latin typeface="Times New Roman" panose="02020603050405020304" pitchFamily="2" charset="0"/>
              </a:rPr>
              <a:t>exit </a:t>
            </a:r>
            <a:r>
              <a:rPr lang="en-US" altLang="x-none" sz="3200" dirty="0">
                <a:solidFill>
                  <a:srgbClr val="006666"/>
                </a:solidFill>
                <a:latin typeface="Times New Roman" panose="02020603050405020304" pitchFamily="2" charset="0"/>
              </a:rPr>
              <a:t>(OVERFLOW);</a:t>
            </a:r>
            <a:endParaRPr lang="en-US" altLang="x-none" sz="3200" dirty="0">
              <a:solidFill>
                <a:srgbClr val="006666"/>
              </a:solidFill>
              <a:latin typeface="Times New Roman" panose="02020603050405020304" pitchFamily="2" charset="0"/>
            </a:endParaRPr>
          </a:p>
          <a:p>
            <a:pPr>
              <a:lnSpc>
                <a:spcPct val="125000"/>
              </a:lnSpc>
            </a:pPr>
            <a:r>
              <a:rPr lang="en-US" altLang="x-none" sz="3200" dirty="0">
                <a:solidFill>
                  <a:srgbClr val="006666"/>
                </a:solidFill>
                <a:latin typeface="Times New Roman" panose="02020603050405020304" pitchFamily="2" charset="0"/>
              </a:rPr>
              <a:t>   </a:t>
            </a:r>
            <a:r>
              <a:rPr lang="en-US" altLang="x-none" sz="3200" dirty="0">
                <a:solidFill>
                  <a:srgbClr val="0000FF"/>
                </a:solidFill>
                <a:latin typeface="Times New Roman" panose="02020603050405020304" pitchFamily="2" charset="0"/>
              </a:rPr>
              <a:t>T.ch[0</a:t>
            </a:r>
            <a:r>
              <a:rPr lang="en-US" altLang="x-none" sz="3200" b="1" dirty="0">
                <a:solidFill>
                  <a:srgbClr val="0000FF"/>
                </a:solidFill>
                <a:latin typeface="Times New Roman" panose="02020603050405020304" pitchFamily="2" charset="0"/>
              </a:rPr>
              <a:t>..</a:t>
            </a:r>
            <a:r>
              <a:rPr lang="en-US" altLang="x-none" sz="3200" dirty="0">
                <a:solidFill>
                  <a:srgbClr val="0000FF"/>
                </a:solidFill>
                <a:latin typeface="Times New Roman" panose="02020603050405020304" pitchFamily="2" charset="0"/>
              </a:rPr>
              <a:t>S1.length-1] = S1.ch[0</a:t>
            </a:r>
            <a:r>
              <a:rPr lang="en-US" altLang="x-none" sz="3200" b="1" dirty="0">
                <a:solidFill>
                  <a:srgbClr val="0000FF"/>
                </a:solidFill>
                <a:latin typeface="Times New Roman" panose="02020603050405020304" pitchFamily="2" charset="0"/>
              </a:rPr>
              <a:t>..</a:t>
            </a:r>
            <a:r>
              <a:rPr lang="en-US" altLang="x-none" sz="3200" dirty="0">
                <a:solidFill>
                  <a:srgbClr val="0000FF"/>
                </a:solidFill>
                <a:latin typeface="Times New Roman" panose="02020603050405020304" pitchFamily="2" charset="0"/>
              </a:rPr>
              <a:t>S1.length-1];</a:t>
            </a:r>
            <a:endParaRPr lang="en-US" altLang="x-none" sz="3200" dirty="0">
              <a:solidFill>
                <a:srgbClr val="006666"/>
              </a:solidFill>
              <a:latin typeface="Times New Roman" panose="02020603050405020304" pitchFamily="2" charset="0"/>
            </a:endParaRPr>
          </a:p>
          <a:p>
            <a:pPr>
              <a:lnSpc>
                <a:spcPct val="125000"/>
              </a:lnSpc>
            </a:pPr>
            <a:r>
              <a:rPr lang="en-US" altLang="x-none" sz="3200" dirty="0">
                <a:solidFill>
                  <a:srgbClr val="006666"/>
                </a:solidFill>
                <a:latin typeface="Times New Roman" panose="02020603050405020304" pitchFamily="2" charset="0"/>
              </a:rPr>
              <a:t>   T.length = S1.length + S2.length;</a:t>
            </a:r>
            <a:endParaRPr lang="en-US" altLang="x-none" sz="3200" dirty="0">
              <a:solidFill>
                <a:srgbClr val="006666"/>
              </a:solidFill>
              <a:latin typeface="Times New Roman" panose="02020603050405020304" pitchFamily="2" charset="0"/>
            </a:endParaRPr>
          </a:p>
          <a:p>
            <a:pPr>
              <a:lnSpc>
                <a:spcPct val="125000"/>
              </a:lnSpc>
            </a:pPr>
            <a:r>
              <a:rPr lang="en-US" altLang="x-none" sz="3200" dirty="0">
                <a:solidFill>
                  <a:srgbClr val="006666"/>
                </a:solidFill>
                <a:latin typeface="Times New Roman" panose="02020603050405020304" pitchFamily="2" charset="0"/>
              </a:rPr>
              <a:t>   </a:t>
            </a:r>
            <a:r>
              <a:rPr lang="en-US" altLang="x-none" sz="3200" dirty="0">
                <a:solidFill>
                  <a:srgbClr val="0000FF"/>
                </a:solidFill>
                <a:latin typeface="Times New Roman" panose="02020603050405020304" pitchFamily="2" charset="0"/>
              </a:rPr>
              <a:t>T.ch[S1.length</a:t>
            </a:r>
            <a:r>
              <a:rPr lang="en-US" altLang="x-none" sz="3200" b="1" dirty="0">
                <a:solidFill>
                  <a:srgbClr val="0000FF"/>
                </a:solidFill>
                <a:latin typeface="Times New Roman" panose="02020603050405020304" pitchFamily="2" charset="0"/>
              </a:rPr>
              <a:t>..</a:t>
            </a:r>
            <a:r>
              <a:rPr lang="en-US" altLang="x-none" sz="3200" dirty="0">
                <a:solidFill>
                  <a:srgbClr val="0000FF"/>
                </a:solidFill>
                <a:latin typeface="Times New Roman" panose="02020603050405020304" pitchFamily="2" charset="0"/>
              </a:rPr>
              <a:t>T.length-1] = S2.ch[0</a:t>
            </a:r>
            <a:r>
              <a:rPr lang="en-US" altLang="x-none" sz="3200" b="1" dirty="0">
                <a:solidFill>
                  <a:srgbClr val="0000FF"/>
                </a:solidFill>
                <a:latin typeface="Times New Roman" panose="02020603050405020304" pitchFamily="2" charset="0"/>
              </a:rPr>
              <a:t>..</a:t>
            </a:r>
            <a:r>
              <a:rPr lang="en-US" altLang="x-none" sz="3200" dirty="0">
                <a:solidFill>
                  <a:srgbClr val="0000FF"/>
                </a:solidFill>
                <a:latin typeface="Times New Roman" panose="02020603050405020304" pitchFamily="2" charset="0"/>
              </a:rPr>
              <a:t>S2.length-1];</a:t>
            </a:r>
            <a:endParaRPr lang="en-US" altLang="x-none" sz="3200" dirty="0">
              <a:solidFill>
                <a:srgbClr val="006666"/>
              </a:solidFill>
              <a:latin typeface="Times New Roman" panose="02020603050405020304" pitchFamily="2" charset="0"/>
            </a:endParaRPr>
          </a:p>
          <a:p>
            <a:pPr>
              <a:lnSpc>
                <a:spcPct val="125000"/>
              </a:lnSpc>
            </a:pPr>
            <a:r>
              <a:rPr lang="en-US" altLang="x-none" sz="3200" dirty="0">
                <a:solidFill>
                  <a:srgbClr val="006666"/>
                </a:solidFill>
                <a:latin typeface="Times New Roman" panose="02020603050405020304" pitchFamily="2" charset="0"/>
              </a:rPr>
              <a:t>   </a:t>
            </a:r>
            <a:r>
              <a:rPr lang="en-US" altLang="x-none" sz="3200" b="1" dirty="0">
                <a:solidFill>
                  <a:srgbClr val="006666"/>
                </a:solidFill>
                <a:latin typeface="Times New Roman" panose="02020603050405020304" pitchFamily="2" charset="0"/>
              </a:rPr>
              <a:t>return OK</a:t>
            </a:r>
            <a:r>
              <a:rPr lang="en-US" altLang="x-none" sz="3200" dirty="0">
                <a:solidFill>
                  <a:srgbClr val="006666"/>
                </a:solidFill>
                <a:latin typeface="Times New Roman" panose="02020603050405020304" pitchFamily="2" charset="0"/>
              </a:rPr>
              <a:t>;</a:t>
            </a:r>
            <a:endParaRPr lang="en-US" altLang="x-none" sz="3200" dirty="0">
              <a:solidFill>
                <a:srgbClr val="006666"/>
              </a:solidFill>
              <a:latin typeface="Times New Roman" panose="02020603050405020304" pitchFamily="2" charset="0"/>
            </a:endParaRPr>
          </a:p>
          <a:p>
            <a:pPr>
              <a:lnSpc>
                <a:spcPct val="125000"/>
              </a:lnSpc>
            </a:pPr>
            <a:r>
              <a:rPr lang="en-US" altLang="x-none" sz="3200" b="1" dirty="0">
                <a:solidFill>
                  <a:srgbClr val="006666"/>
                </a:solidFill>
                <a:latin typeface="Times New Roman" panose="02020603050405020304" pitchFamily="2" charset="0"/>
              </a:rPr>
              <a:t>}</a:t>
            </a:r>
            <a:r>
              <a:rPr lang="en-US" altLang="x-none" sz="3200" dirty="0">
                <a:solidFill>
                  <a:srgbClr val="006666"/>
                </a:solidFill>
                <a:latin typeface="Times New Roman" panose="02020603050405020304" pitchFamily="2" charset="0"/>
              </a:rPr>
              <a:t> // Concat</a:t>
            </a:r>
            <a:endParaRPr lang="en-US" altLang="x-none" sz="4000" dirty="0">
              <a:latin typeface="Times New Roman" panose="02020603050405020304" pitchFamily="2" charset="0"/>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Text Box 2"/>
          <p:cNvSpPr txBox="1"/>
          <p:nvPr/>
        </p:nvSpPr>
        <p:spPr>
          <a:xfrm>
            <a:off x="3175" y="117475"/>
            <a:ext cx="9369425" cy="6715125"/>
          </a:xfrm>
          <a:prstGeom prst="rect">
            <a:avLst/>
          </a:prstGeom>
          <a:noFill/>
          <a:ln w="9525">
            <a:noFill/>
          </a:ln>
        </p:spPr>
        <p:txBody>
          <a:bodyPr>
            <a:spAutoFit/>
          </a:bodyPr>
          <a:p>
            <a:r>
              <a:rPr lang="zh-CN" altLang="en-US" dirty="0">
                <a:latin typeface="Times New Roman" panose="02020603050405020304" pitchFamily="2" charset="0"/>
              </a:rPr>
              <a:t> </a:t>
            </a:r>
            <a:r>
              <a:rPr lang="en-US" altLang="x-none" sz="3200" b="1" dirty="0">
                <a:solidFill>
                  <a:srgbClr val="006666"/>
                </a:solidFill>
                <a:latin typeface="Times New Roman" panose="02020603050405020304" pitchFamily="2" charset="0"/>
              </a:rPr>
              <a:t>Status</a:t>
            </a:r>
            <a:r>
              <a:rPr lang="en-US" altLang="x-none" sz="3200" dirty="0">
                <a:solidFill>
                  <a:srgbClr val="006666"/>
                </a:solidFill>
                <a:latin typeface="Times New Roman" panose="02020603050405020304" pitchFamily="2" charset="0"/>
              </a:rPr>
              <a:t> SubString(HString </a:t>
            </a:r>
            <a:r>
              <a:rPr lang="en-US" altLang="x-none" sz="3200" b="1" dirty="0">
                <a:solidFill>
                  <a:srgbClr val="006666"/>
                </a:solidFill>
                <a:latin typeface="Times New Roman" panose="02020603050405020304" pitchFamily="2" charset="0"/>
              </a:rPr>
              <a:t>&amp;</a:t>
            </a:r>
            <a:r>
              <a:rPr lang="en-US" altLang="x-none" sz="3200" dirty="0">
                <a:solidFill>
                  <a:srgbClr val="006666"/>
                </a:solidFill>
                <a:latin typeface="Times New Roman" panose="02020603050405020304" pitchFamily="2" charset="0"/>
              </a:rPr>
              <a:t>Sub, HString S,</a:t>
            </a:r>
            <a:endParaRPr lang="en-US" altLang="x-none" sz="3200" dirty="0">
              <a:solidFill>
                <a:srgbClr val="006666"/>
              </a:solidFill>
              <a:latin typeface="Times New Roman" panose="02020603050405020304" pitchFamily="2" charset="0"/>
            </a:endParaRPr>
          </a:p>
          <a:p>
            <a:r>
              <a:rPr lang="en-US" altLang="x-none" sz="3200" dirty="0">
                <a:solidFill>
                  <a:srgbClr val="006666"/>
                </a:solidFill>
                <a:latin typeface="Times New Roman" panose="02020603050405020304" pitchFamily="2" charset="0"/>
              </a:rPr>
              <a:t>                                                          </a:t>
            </a:r>
            <a:r>
              <a:rPr lang="en-US" altLang="x-none" sz="3200" b="1" dirty="0">
                <a:solidFill>
                  <a:srgbClr val="006666"/>
                </a:solidFill>
                <a:latin typeface="Times New Roman" panose="02020603050405020304" pitchFamily="2" charset="0"/>
              </a:rPr>
              <a:t>int</a:t>
            </a:r>
            <a:r>
              <a:rPr lang="en-US" altLang="x-none" sz="3200" dirty="0">
                <a:solidFill>
                  <a:srgbClr val="006666"/>
                </a:solidFill>
                <a:latin typeface="Times New Roman" panose="02020603050405020304" pitchFamily="2" charset="0"/>
              </a:rPr>
              <a:t> pos, </a:t>
            </a:r>
            <a:r>
              <a:rPr lang="en-US" altLang="x-none" sz="3200" b="1" dirty="0">
                <a:solidFill>
                  <a:srgbClr val="006666"/>
                </a:solidFill>
                <a:latin typeface="Times New Roman" panose="02020603050405020304" pitchFamily="2" charset="0"/>
              </a:rPr>
              <a:t>int</a:t>
            </a:r>
            <a:r>
              <a:rPr lang="en-US" altLang="x-none" sz="3200" dirty="0">
                <a:solidFill>
                  <a:srgbClr val="006666"/>
                </a:solidFill>
                <a:latin typeface="Times New Roman" panose="02020603050405020304" pitchFamily="2" charset="0"/>
              </a:rPr>
              <a:t> len) </a:t>
            </a:r>
            <a:r>
              <a:rPr lang="en-US" altLang="x-none" sz="3200" b="1" dirty="0">
                <a:solidFill>
                  <a:srgbClr val="006666"/>
                </a:solidFill>
                <a:latin typeface="Times New Roman" panose="02020603050405020304" pitchFamily="2" charset="0"/>
              </a:rPr>
              <a:t>{</a:t>
            </a:r>
            <a:endParaRPr lang="en-US" altLang="x-none" sz="3200" dirty="0">
              <a:solidFill>
                <a:srgbClr val="006666"/>
              </a:solidFill>
              <a:latin typeface="Times New Roman" panose="02020603050405020304" pitchFamily="2" charset="0"/>
            </a:endParaRPr>
          </a:p>
          <a:p>
            <a:r>
              <a:rPr lang="en-US" altLang="x-none" sz="3200" dirty="0">
                <a:solidFill>
                  <a:srgbClr val="006666"/>
                </a:solidFill>
                <a:latin typeface="Times New Roman" panose="02020603050405020304" pitchFamily="2" charset="0"/>
              </a:rPr>
              <a:t>  // </a:t>
            </a:r>
            <a:r>
              <a:rPr lang="zh-CN" altLang="en-US" sz="3200" dirty="0">
                <a:solidFill>
                  <a:srgbClr val="006666"/>
                </a:solidFill>
                <a:latin typeface="Times New Roman" panose="02020603050405020304" pitchFamily="2" charset="0"/>
                <a:ea typeface="楷体_GB2312" pitchFamily="1" charset="-122"/>
              </a:rPr>
              <a:t>用</a:t>
            </a:r>
            <a:r>
              <a:rPr lang="en-US" altLang="x-none" sz="3200" dirty="0">
                <a:solidFill>
                  <a:srgbClr val="006666"/>
                </a:solidFill>
                <a:latin typeface="Times New Roman" panose="02020603050405020304" pitchFamily="2" charset="0"/>
                <a:ea typeface="楷体_GB2312" pitchFamily="1" charset="-122"/>
              </a:rPr>
              <a:t>Sub</a:t>
            </a:r>
            <a:r>
              <a:rPr lang="zh-CN" altLang="en-US" sz="3200" dirty="0">
                <a:solidFill>
                  <a:srgbClr val="006666"/>
                </a:solidFill>
                <a:latin typeface="Times New Roman" panose="02020603050405020304" pitchFamily="2" charset="0"/>
                <a:ea typeface="楷体_GB2312" pitchFamily="1" charset="-122"/>
              </a:rPr>
              <a:t>返回串</a:t>
            </a:r>
            <a:r>
              <a:rPr lang="en-US" altLang="x-none" sz="3200" dirty="0">
                <a:solidFill>
                  <a:srgbClr val="006666"/>
                </a:solidFill>
                <a:latin typeface="Times New Roman" panose="02020603050405020304" pitchFamily="2" charset="0"/>
                <a:ea typeface="楷体_GB2312" pitchFamily="1" charset="-122"/>
              </a:rPr>
              <a:t>S</a:t>
            </a:r>
            <a:r>
              <a:rPr lang="zh-CN" altLang="en-US" sz="3200" dirty="0">
                <a:solidFill>
                  <a:srgbClr val="006666"/>
                </a:solidFill>
                <a:latin typeface="Times New Roman" panose="02020603050405020304" pitchFamily="2" charset="0"/>
                <a:ea typeface="楷体_GB2312" pitchFamily="1" charset="-122"/>
              </a:rPr>
              <a:t>的第</a:t>
            </a:r>
            <a:r>
              <a:rPr lang="en-US" altLang="x-none" sz="3200" dirty="0">
                <a:solidFill>
                  <a:srgbClr val="006666"/>
                </a:solidFill>
                <a:latin typeface="Times New Roman" panose="02020603050405020304" pitchFamily="2" charset="0"/>
                <a:ea typeface="楷体_GB2312" pitchFamily="1" charset="-122"/>
              </a:rPr>
              <a:t>pos</a:t>
            </a:r>
            <a:r>
              <a:rPr lang="zh-CN" altLang="en-US" sz="3200" dirty="0">
                <a:solidFill>
                  <a:srgbClr val="006666"/>
                </a:solidFill>
                <a:latin typeface="Times New Roman" panose="02020603050405020304" pitchFamily="2" charset="0"/>
                <a:ea typeface="楷体_GB2312" pitchFamily="1" charset="-122"/>
              </a:rPr>
              <a:t>个字符起长度为</a:t>
            </a:r>
            <a:r>
              <a:rPr lang="en-US" altLang="x-none" sz="3200" dirty="0">
                <a:solidFill>
                  <a:srgbClr val="006666"/>
                </a:solidFill>
                <a:latin typeface="Times New Roman" panose="02020603050405020304" pitchFamily="2" charset="0"/>
                <a:ea typeface="楷体_GB2312" pitchFamily="1" charset="-122"/>
              </a:rPr>
              <a:t>len</a:t>
            </a:r>
            <a:r>
              <a:rPr lang="zh-CN" altLang="en-US" sz="3200" dirty="0">
                <a:solidFill>
                  <a:srgbClr val="006666"/>
                </a:solidFill>
                <a:latin typeface="Times New Roman" panose="02020603050405020304" pitchFamily="2" charset="0"/>
                <a:ea typeface="楷体_GB2312" pitchFamily="1" charset="-122"/>
              </a:rPr>
              <a:t>的子串</a:t>
            </a:r>
            <a:endParaRPr lang="zh-CN" altLang="en-US" sz="3200" dirty="0">
              <a:solidFill>
                <a:srgbClr val="006666"/>
              </a:solidFill>
              <a:latin typeface="Times New Roman" panose="02020603050405020304" pitchFamily="2" charset="0"/>
            </a:endParaRPr>
          </a:p>
          <a:p>
            <a:pPr>
              <a:lnSpc>
                <a:spcPct val="120000"/>
              </a:lnSpc>
            </a:pPr>
            <a:r>
              <a:rPr lang="zh-CN" altLang="en-US" sz="3200" dirty="0">
                <a:solidFill>
                  <a:srgbClr val="006666"/>
                </a:solidFill>
                <a:latin typeface="Times New Roman" panose="02020603050405020304" pitchFamily="2" charset="0"/>
              </a:rPr>
              <a:t>   </a:t>
            </a:r>
            <a:r>
              <a:rPr lang="en-US" altLang="x-none" sz="3200" b="1" dirty="0">
                <a:solidFill>
                  <a:srgbClr val="006666"/>
                </a:solidFill>
                <a:latin typeface="Times New Roman" panose="02020603050405020304" pitchFamily="2" charset="0"/>
              </a:rPr>
              <a:t>if</a:t>
            </a:r>
            <a:r>
              <a:rPr lang="en-US" altLang="x-none" sz="3200" dirty="0">
                <a:solidFill>
                  <a:srgbClr val="006666"/>
                </a:solidFill>
                <a:latin typeface="Times New Roman" panose="02020603050405020304" pitchFamily="2" charset="0"/>
              </a:rPr>
              <a:t> (pos &lt; 1  </a:t>
            </a:r>
            <a:r>
              <a:rPr lang="en-US" altLang="x-none" sz="3200" b="1" dirty="0">
                <a:solidFill>
                  <a:srgbClr val="006666"/>
                </a:solidFill>
                <a:latin typeface="Times New Roman" panose="02020603050405020304" pitchFamily="2" charset="0"/>
              </a:rPr>
              <a:t>||</a:t>
            </a:r>
            <a:r>
              <a:rPr lang="en-US" altLang="x-none" sz="3200" dirty="0">
                <a:solidFill>
                  <a:srgbClr val="006666"/>
                </a:solidFill>
                <a:latin typeface="Times New Roman" panose="02020603050405020304" pitchFamily="2" charset="0"/>
              </a:rPr>
              <a:t>  pos &gt; S.length</a:t>
            </a:r>
            <a:endParaRPr lang="en-US" altLang="x-none" sz="3200" dirty="0">
              <a:solidFill>
                <a:srgbClr val="006666"/>
              </a:solidFill>
              <a:latin typeface="Times New Roman" panose="02020603050405020304" pitchFamily="2" charset="0"/>
            </a:endParaRPr>
          </a:p>
          <a:p>
            <a:pPr>
              <a:lnSpc>
                <a:spcPct val="120000"/>
              </a:lnSpc>
            </a:pPr>
            <a:r>
              <a:rPr lang="en-US" altLang="x-none" sz="3200" dirty="0">
                <a:solidFill>
                  <a:srgbClr val="006666"/>
                </a:solidFill>
                <a:latin typeface="Times New Roman" panose="02020603050405020304" pitchFamily="2" charset="0"/>
              </a:rPr>
              <a:t>                      </a:t>
            </a:r>
            <a:r>
              <a:rPr lang="en-US" altLang="x-none" sz="3200" b="1" dirty="0">
                <a:solidFill>
                  <a:srgbClr val="006666"/>
                </a:solidFill>
                <a:latin typeface="Times New Roman" panose="02020603050405020304" pitchFamily="2" charset="0"/>
              </a:rPr>
              <a:t>||</a:t>
            </a:r>
            <a:r>
              <a:rPr lang="en-US" altLang="x-none" sz="3200" dirty="0">
                <a:solidFill>
                  <a:srgbClr val="006666"/>
                </a:solidFill>
                <a:latin typeface="Times New Roman" panose="02020603050405020304" pitchFamily="2" charset="0"/>
              </a:rPr>
              <a:t>  len &lt; 0  </a:t>
            </a:r>
            <a:r>
              <a:rPr lang="en-US" altLang="x-none" sz="3200" b="1" dirty="0">
                <a:solidFill>
                  <a:srgbClr val="006666"/>
                </a:solidFill>
                <a:latin typeface="Times New Roman" panose="02020603050405020304" pitchFamily="2" charset="0"/>
              </a:rPr>
              <a:t>||</a:t>
            </a:r>
            <a:r>
              <a:rPr lang="en-US" altLang="x-none" sz="3200" dirty="0">
                <a:solidFill>
                  <a:srgbClr val="006666"/>
                </a:solidFill>
                <a:latin typeface="Times New Roman" panose="02020603050405020304" pitchFamily="2" charset="0"/>
              </a:rPr>
              <a:t>  len &gt; S.length-pos+1)  </a:t>
            </a:r>
            <a:endParaRPr lang="en-US" altLang="x-none" sz="3200" dirty="0">
              <a:solidFill>
                <a:srgbClr val="006666"/>
              </a:solidFill>
              <a:latin typeface="Times New Roman" panose="02020603050405020304" pitchFamily="2" charset="0"/>
            </a:endParaRPr>
          </a:p>
          <a:p>
            <a:pPr>
              <a:lnSpc>
                <a:spcPct val="120000"/>
              </a:lnSpc>
            </a:pPr>
            <a:r>
              <a:rPr lang="en-US" altLang="x-none" sz="3200" dirty="0">
                <a:solidFill>
                  <a:srgbClr val="006666"/>
                </a:solidFill>
                <a:latin typeface="Times New Roman" panose="02020603050405020304" pitchFamily="2" charset="0"/>
              </a:rPr>
              <a:t>       </a:t>
            </a:r>
            <a:r>
              <a:rPr lang="en-US" altLang="x-none" sz="3200" b="1" dirty="0">
                <a:solidFill>
                  <a:srgbClr val="006666"/>
                </a:solidFill>
                <a:latin typeface="Times New Roman" panose="02020603050405020304" pitchFamily="2" charset="0"/>
              </a:rPr>
              <a:t>return ERROR</a:t>
            </a:r>
            <a:r>
              <a:rPr lang="en-US" altLang="x-none" sz="3200" dirty="0">
                <a:solidFill>
                  <a:srgbClr val="006666"/>
                </a:solidFill>
                <a:latin typeface="Times New Roman" panose="02020603050405020304" pitchFamily="2" charset="0"/>
              </a:rPr>
              <a:t>;</a:t>
            </a:r>
            <a:endParaRPr lang="en-US" altLang="x-none" sz="3200" dirty="0">
              <a:solidFill>
                <a:srgbClr val="006666"/>
              </a:solidFill>
              <a:latin typeface="Times New Roman" panose="02020603050405020304" pitchFamily="2" charset="0"/>
            </a:endParaRPr>
          </a:p>
          <a:p>
            <a:pPr>
              <a:lnSpc>
                <a:spcPct val="120000"/>
              </a:lnSpc>
            </a:pPr>
            <a:r>
              <a:rPr lang="en-US" altLang="x-none" sz="3200" dirty="0">
                <a:solidFill>
                  <a:srgbClr val="006666"/>
                </a:solidFill>
                <a:latin typeface="Times New Roman" panose="02020603050405020304" pitchFamily="2" charset="0"/>
              </a:rPr>
              <a:t>   </a:t>
            </a:r>
            <a:r>
              <a:rPr lang="en-US" altLang="x-none" sz="3200" b="1" dirty="0">
                <a:solidFill>
                  <a:srgbClr val="006666"/>
                </a:solidFill>
                <a:latin typeface="Times New Roman" panose="02020603050405020304" pitchFamily="2" charset="0"/>
              </a:rPr>
              <a:t>if</a:t>
            </a:r>
            <a:r>
              <a:rPr lang="en-US" altLang="x-none" sz="3200" dirty="0">
                <a:solidFill>
                  <a:srgbClr val="006666"/>
                </a:solidFill>
                <a:latin typeface="Times New Roman" panose="02020603050405020304" pitchFamily="2" charset="0"/>
              </a:rPr>
              <a:t> (Sub.ch)  </a:t>
            </a:r>
            <a:r>
              <a:rPr lang="en-US" altLang="x-none" sz="3200" b="1" dirty="0">
                <a:solidFill>
                  <a:srgbClr val="006666"/>
                </a:solidFill>
                <a:latin typeface="Times New Roman" panose="02020603050405020304" pitchFamily="2" charset="0"/>
              </a:rPr>
              <a:t>free</a:t>
            </a:r>
            <a:r>
              <a:rPr lang="en-US" altLang="x-none" sz="3200" dirty="0">
                <a:solidFill>
                  <a:srgbClr val="006666"/>
                </a:solidFill>
                <a:latin typeface="Times New Roman" panose="02020603050405020304" pitchFamily="2" charset="0"/>
              </a:rPr>
              <a:t> (Sub.ch);             // </a:t>
            </a:r>
            <a:r>
              <a:rPr lang="zh-CN" altLang="en-US" sz="3200" dirty="0">
                <a:solidFill>
                  <a:srgbClr val="006666"/>
                </a:solidFill>
                <a:latin typeface="Times New Roman" panose="02020603050405020304" pitchFamily="2" charset="0"/>
                <a:ea typeface="楷体_GB2312" pitchFamily="1" charset="-122"/>
              </a:rPr>
              <a:t>释放旧空间</a:t>
            </a:r>
            <a:endParaRPr lang="zh-CN" altLang="en-US" sz="3200" dirty="0">
              <a:solidFill>
                <a:srgbClr val="006666"/>
              </a:solidFill>
              <a:latin typeface="Times New Roman" panose="02020603050405020304" pitchFamily="2" charset="0"/>
            </a:endParaRPr>
          </a:p>
          <a:p>
            <a:pPr>
              <a:lnSpc>
                <a:spcPct val="120000"/>
              </a:lnSpc>
            </a:pPr>
            <a:r>
              <a:rPr lang="zh-CN" altLang="en-US" sz="3200" dirty="0">
                <a:solidFill>
                  <a:srgbClr val="006666"/>
                </a:solidFill>
                <a:latin typeface="Times New Roman" panose="02020603050405020304" pitchFamily="2" charset="0"/>
              </a:rPr>
              <a:t>   </a:t>
            </a:r>
            <a:r>
              <a:rPr lang="en-US" altLang="x-none" sz="3200" b="1" dirty="0">
                <a:solidFill>
                  <a:srgbClr val="006666"/>
                </a:solidFill>
                <a:latin typeface="Times New Roman" panose="02020603050405020304" pitchFamily="2" charset="0"/>
              </a:rPr>
              <a:t>if</a:t>
            </a:r>
            <a:r>
              <a:rPr lang="en-US" altLang="x-none" sz="3200" dirty="0">
                <a:solidFill>
                  <a:srgbClr val="006666"/>
                </a:solidFill>
                <a:latin typeface="Times New Roman" panose="02020603050405020304" pitchFamily="2" charset="0"/>
              </a:rPr>
              <a:t> </a:t>
            </a:r>
            <a:r>
              <a:rPr lang="en-US" altLang="x-none" sz="3200" dirty="0">
                <a:solidFill>
                  <a:srgbClr val="000099"/>
                </a:solidFill>
                <a:latin typeface="Times New Roman" panose="02020603050405020304" pitchFamily="2" charset="0"/>
              </a:rPr>
              <a:t>(</a:t>
            </a:r>
            <a:r>
              <a:rPr lang="en-US" altLang="x-none" sz="3200" b="1" dirty="0">
                <a:solidFill>
                  <a:srgbClr val="000099"/>
                </a:solidFill>
                <a:latin typeface="Times New Roman" panose="02020603050405020304" pitchFamily="2" charset="0"/>
              </a:rPr>
              <a:t>!</a:t>
            </a:r>
            <a:r>
              <a:rPr lang="en-US" altLang="x-none" sz="3200" dirty="0">
                <a:solidFill>
                  <a:srgbClr val="000099"/>
                </a:solidFill>
                <a:latin typeface="Times New Roman" panose="02020603050405020304" pitchFamily="2" charset="0"/>
              </a:rPr>
              <a:t>len</a:t>
            </a:r>
            <a:r>
              <a:rPr lang="en-US" altLang="x-none" sz="3200" dirty="0">
                <a:solidFill>
                  <a:srgbClr val="006666"/>
                </a:solidFill>
                <a:latin typeface="Times New Roman" panose="02020603050405020304" pitchFamily="2" charset="0"/>
              </a:rPr>
              <a:t>) </a:t>
            </a:r>
            <a:endParaRPr lang="en-US" altLang="x-none" sz="3200" dirty="0">
              <a:solidFill>
                <a:srgbClr val="006666"/>
              </a:solidFill>
              <a:latin typeface="Times New Roman" panose="02020603050405020304" pitchFamily="2" charset="0"/>
            </a:endParaRPr>
          </a:p>
          <a:p>
            <a:pPr>
              <a:lnSpc>
                <a:spcPct val="120000"/>
              </a:lnSpc>
            </a:pPr>
            <a:r>
              <a:rPr lang="en-US" altLang="x-none" sz="3200" dirty="0">
                <a:solidFill>
                  <a:srgbClr val="006666"/>
                </a:solidFill>
                <a:latin typeface="Times New Roman" panose="02020603050405020304" pitchFamily="2" charset="0"/>
              </a:rPr>
              <a:t>      </a:t>
            </a:r>
            <a:r>
              <a:rPr lang="en-US" altLang="x-none" sz="3200" b="1" dirty="0">
                <a:solidFill>
                  <a:srgbClr val="006666"/>
                </a:solidFill>
                <a:latin typeface="Times New Roman" panose="02020603050405020304" pitchFamily="2" charset="0"/>
              </a:rPr>
              <a:t>{</a:t>
            </a:r>
            <a:r>
              <a:rPr lang="en-US" altLang="x-none" sz="3200" dirty="0">
                <a:solidFill>
                  <a:srgbClr val="006666"/>
                </a:solidFill>
                <a:latin typeface="Times New Roman" panose="02020603050405020304" pitchFamily="2" charset="0"/>
              </a:rPr>
              <a:t> </a:t>
            </a:r>
            <a:r>
              <a:rPr lang="en-US" altLang="x-none" sz="3200" dirty="0">
                <a:solidFill>
                  <a:srgbClr val="0000FF"/>
                </a:solidFill>
                <a:latin typeface="Times New Roman" panose="02020603050405020304" pitchFamily="2" charset="0"/>
              </a:rPr>
              <a:t>Sub.ch = NULL;  Sub.length = 0;</a:t>
            </a:r>
            <a:r>
              <a:rPr lang="en-US" altLang="x-none" sz="3200" dirty="0">
                <a:solidFill>
                  <a:srgbClr val="006666"/>
                </a:solidFill>
                <a:latin typeface="Times New Roman" panose="02020603050405020304" pitchFamily="2" charset="0"/>
              </a:rPr>
              <a:t> </a:t>
            </a:r>
            <a:r>
              <a:rPr lang="en-US" altLang="x-none" sz="3200" b="1" dirty="0">
                <a:solidFill>
                  <a:srgbClr val="006666"/>
                </a:solidFill>
                <a:latin typeface="Times New Roman" panose="02020603050405020304" pitchFamily="2" charset="0"/>
              </a:rPr>
              <a:t>} </a:t>
            </a:r>
            <a:r>
              <a:rPr lang="en-US" altLang="x-none" sz="3200" dirty="0">
                <a:solidFill>
                  <a:srgbClr val="006666"/>
                </a:solidFill>
                <a:latin typeface="Times New Roman" panose="02020603050405020304" pitchFamily="2" charset="0"/>
              </a:rPr>
              <a:t>// </a:t>
            </a:r>
            <a:r>
              <a:rPr lang="zh-CN" altLang="en-US" sz="3200" dirty="0">
                <a:solidFill>
                  <a:srgbClr val="006666"/>
                </a:solidFill>
                <a:latin typeface="Times New Roman" panose="02020603050405020304" pitchFamily="2" charset="0"/>
                <a:ea typeface="楷体_GB2312" pitchFamily="1" charset="-122"/>
              </a:rPr>
              <a:t>空子串</a:t>
            </a:r>
            <a:endParaRPr lang="zh-CN" altLang="en-US" sz="3200" dirty="0">
              <a:solidFill>
                <a:srgbClr val="006666"/>
              </a:solidFill>
              <a:latin typeface="Times New Roman" panose="02020603050405020304" pitchFamily="2" charset="0"/>
              <a:ea typeface="楷体_GB2312" pitchFamily="1" charset="-122"/>
            </a:endParaRPr>
          </a:p>
          <a:p>
            <a:pPr>
              <a:lnSpc>
                <a:spcPct val="120000"/>
              </a:lnSpc>
            </a:pPr>
            <a:r>
              <a:rPr lang="zh-CN" altLang="en-US" sz="3200" dirty="0">
                <a:solidFill>
                  <a:srgbClr val="006666"/>
                </a:solidFill>
                <a:latin typeface="Times New Roman" panose="02020603050405020304" pitchFamily="2" charset="0"/>
              </a:rPr>
              <a:t>   </a:t>
            </a:r>
            <a:r>
              <a:rPr lang="en-US" altLang="x-none" sz="3200" b="1" dirty="0">
                <a:solidFill>
                  <a:srgbClr val="006666"/>
                </a:solidFill>
                <a:latin typeface="Times New Roman" panose="02020603050405020304" pitchFamily="2" charset="0"/>
              </a:rPr>
              <a:t>else {                                                  } </a:t>
            </a:r>
            <a:r>
              <a:rPr lang="en-US" altLang="x-none" sz="3200" dirty="0">
                <a:solidFill>
                  <a:srgbClr val="006666"/>
                </a:solidFill>
                <a:latin typeface="Times New Roman" panose="02020603050405020304" pitchFamily="2" charset="0"/>
              </a:rPr>
              <a:t>//</a:t>
            </a:r>
            <a:r>
              <a:rPr lang="en-US" altLang="x-none" sz="3200" dirty="0">
                <a:solidFill>
                  <a:srgbClr val="006666"/>
                </a:solidFill>
                <a:latin typeface="楷体_GB2312" pitchFamily="1" charset="-122"/>
                <a:ea typeface="楷体_GB2312" pitchFamily="1" charset="-122"/>
              </a:rPr>
              <a:t> </a:t>
            </a:r>
            <a:r>
              <a:rPr lang="zh-CN" altLang="en-US" sz="3200" dirty="0">
                <a:solidFill>
                  <a:srgbClr val="006666"/>
                </a:solidFill>
                <a:latin typeface="楷体_GB2312" pitchFamily="1" charset="-122"/>
                <a:ea typeface="楷体_GB2312" pitchFamily="1" charset="-122"/>
              </a:rPr>
              <a:t>完整子串</a:t>
            </a:r>
            <a:endParaRPr lang="zh-CN" altLang="en-US" sz="3200" dirty="0">
              <a:solidFill>
                <a:srgbClr val="006666"/>
              </a:solidFill>
              <a:latin typeface="Times New Roman" panose="02020603050405020304" pitchFamily="2" charset="0"/>
            </a:endParaRPr>
          </a:p>
          <a:p>
            <a:pPr>
              <a:lnSpc>
                <a:spcPct val="120000"/>
              </a:lnSpc>
            </a:pPr>
            <a:r>
              <a:rPr lang="zh-CN" altLang="en-US" sz="3200" dirty="0">
                <a:solidFill>
                  <a:srgbClr val="006666"/>
                </a:solidFill>
                <a:latin typeface="Times New Roman" panose="02020603050405020304" pitchFamily="2" charset="0"/>
              </a:rPr>
              <a:t>   </a:t>
            </a:r>
            <a:r>
              <a:rPr lang="en-US" altLang="x-none" sz="3200" b="1" dirty="0">
                <a:solidFill>
                  <a:srgbClr val="006666"/>
                </a:solidFill>
                <a:latin typeface="Times New Roman" panose="02020603050405020304" pitchFamily="2" charset="0"/>
              </a:rPr>
              <a:t>return</a:t>
            </a:r>
            <a:r>
              <a:rPr lang="en-US" altLang="x-none" sz="3200" dirty="0">
                <a:solidFill>
                  <a:srgbClr val="006666"/>
                </a:solidFill>
                <a:latin typeface="Times New Roman" panose="02020603050405020304" pitchFamily="2" charset="0"/>
              </a:rPr>
              <a:t> </a:t>
            </a:r>
            <a:r>
              <a:rPr lang="en-US" altLang="x-none" sz="3200" b="1" dirty="0">
                <a:solidFill>
                  <a:srgbClr val="006666"/>
                </a:solidFill>
                <a:latin typeface="Times New Roman" panose="02020603050405020304" pitchFamily="2" charset="0"/>
              </a:rPr>
              <a:t>OK</a:t>
            </a:r>
            <a:r>
              <a:rPr lang="en-US" altLang="x-none" sz="3200" dirty="0">
                <a:solidFill>
                  <a:srgbClr val="006666"/>
                </a:solidFill>
                <a:latin typeface="Times New Roman" panose="02020603050405020304" pitchFamily="2" charset="0"/>
              </a:rPr>
              <a:t>;</a:t>
            </a:r>
            <a:endParaRPr lang="en-US" altLang="x-none" sz="3200" dirty="0">
              <a:solidFill>
                <a:srgbClr val="006666"/>
              </a:solidFill>
              <a:latin typeface="Times New Roman" panose="02020603050405020304" pitchFamily="2" charset="0"/>
            </a:endParaRPr>
          </a:p>
          <a:p>
            <a:r>
              <a:rPr lang="en-US" altLang="x-none" sz="3200" b="1" dirty="0">
                <a:solidFill>
                  <a:srgbClr val="006666"/>
                </a:solidFill>
                <a:latin typeface="Times New Roman" panose="02020603050405020304" pitchFamily="2" charset="0"/>
              </a:rPr>
              <a:t>}</a:t>
            </a:r>
            <a:r>
              <a:rPr lang="en-US" altLang="x-none" sz="3200" dirty="0">
                <a:solidFill>
                  <a:srgbClr val="006666"/>
                </a:solidFill>
                <a:latin typeface="Times New Roman" panose="02020603050405020304" pitchFamily="2" charset="0"/>
              </a:rPr>
              <a:t> // SubString</a:t>
            </a:r>
            <a:endParaRPr lang="en-US" altLang="x-none" sz="3200" dirty="0">
              <a:solidFill>
                <a:srgbClr val="006666"/>
              </a:solidFill>
              <a:latin typeface="Times New Roman" panose="02020603050405020304" pitchFamily="2" charset="0"/>
            </a:endParaRPr>
          </a:p>
        </p:txBody>
      </p:sp>
      <p:sp>
        <p:nvSpPr>
          <p:cNvPr id="23555" name="Text Box 3">
            <a:hlinkClick r:id="" action="ppaction://hlinkshowjump?jump=nextslide"/>
          </p:cNvPr>
          <p:cNvSpPr txBox="1"/>
          <p:nvPr/>
        </p:nvSpPr>
        <p:spPr>
          <a:xfrm>
            <a:off x="1898650" y="5026025"/>
            <a:ext cx="1454150" cy="701675"/>
          </a:xfrm>
          <a:prstGeom prst="rect">
            <a:avLst/>
          </a:prstGeom>
          <a:noFill/>
          <a:ln w="9525">
            <a:noFill/>
          </a:ln>
        </p:spPr>
        <p:txBody>
          <a:bodyPr wrap="none">
            <a:spAutoFit/>
          </a:bodyPr>
          <a:p>
            <a:r>
              <a:rPr lang="en-US" altLang="x-none" sz="4000" b="1" dirty="0">
                <a:solidFill>
                  <a:srgbClr val="0000FF"/>
                </a:solidFill>
                <a:latin typeface="Times New Roman" panose="02020603050405020304" pitchFamily="2" charset="0"/>
              </a:rPr>
              <a:t>…  …</a:t>
            </a:r>
            <a:endParaRPr lang="en-US" altLang="x-none" sz="4000" dirty="0">
              <a:latin typeface="Times New Roman" panose="02020603050405020304" pitchFamily="2" charset="0"/>
            </a:endParaRPr>
          </a:p>
        </p:txBody>
      </p:sp>
      <p:sp>
        <p:nvSpPr>
          <p:cNvPr id="23556" name="AutoShape 4">
            <a:hlinkClick r:id="rId1" action="ppaction://hlinksldjump"/>
          </p:cNvPr>
          <p:cNvSpPr/>
          <p:nvPr/>
        </p:nvSpPr>
        <p:spPr>
          <a:xfrm>
            <a:off x="8534400" y="6248400"/>
            <a:ext cx="381000" cy="381000"/>
          </a:xfrm>
          <a:prstGeom prst="actionButtonBackPrevious">
            <a:avLst/>
          </a:prstGeom>
          <a:solidFill>
            <a:schemeClr val="bg2"/>
          </a:solidFill>
          <a:ln w="9525" cap="flat" cmpd="sng">
            <a:solidFill>
              <a:schemeClr val="tx2"/>
            </a:solidFill>
            <a:prstDash val="solid"/>
            <a:miter/>
            <a:headEnd type="none" w="med" len="med"/>
            <a:tailEnd type="none" w="med" len="med"/>
          </a:ln>
        </p:spPr>
        <p:txBody>
          <a:bodyPr wrap="none" anchor="ctr"/>
          <a:p>
            <a:endParaRPr lang="zh-CN" altLang="en-US" dirty="0">
              <a:latin typeface="Tahoma" panose="020B0604030504040204" pitchFamily="2"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afterEffect">
                                  <p:stCondLst>
                                    <p:cond delay="0"/>
                                  </p:stCondLst>
                                  <p:childTnLst>
                                    <p:set>
                                      <p:cBhvr>
                                        <p:cTn id="6" dur="1" fill="hold">
                                          <p:stCondLst>
                                            <p:cond delay="0"/>
                                          </p:stCondLst>
                                        </p:cTn>
                                        <p:tgtEl>
                                          <p:spTgt spid="23556"/>
                                        </p:tgtEl>
                                        <p:attrNameLst>
                                          <p:attrName>style.visibility</p:attrName>
                                        </p:attrNameLst>
                                      </p:cBhvr>
                                      <p:to>
                                        <p:strVal val="visible"/>
                                      </p:to>
                                    </p:set>
                                    <p:anim calcmode="lin" valueType="num">
                                      <p:cBhvr additive="base">
                                        <p:cTn id="7" dur="500" fill="hold"/>
                                        <p:tgtEl>
                                          <p:spTgt spid="23556"/>
                                        </p:tgtEl>
                                        <p:attrNameLst>
                                          <p:attrName>ppt_x</p:attrName>
                                        </p:attrNameLst>
                                      </p:cBhvr>
                                      <p:tavLst>
                                        <p:tav tm="0">
                                          <p:val>
                                            <p:strVal val="1+#ppt_w/2"/>
                                          </p:val>
                                        </p:tav>
                                        <p:tav tm="100000">
                                          <p:val>
                                            <p:strVal val="#ppt_x"/>
                                          </p:val>
                                        </p:tav>
                                      </p:tavLst>
                                    </p:anim>
                                    <p:anim calcmode="lin" valueType="num">
                                      <p:cBhvr additive="base">
                                        <p:cTn id="8" dur="500" fill="hold"/>
                                        <p:tgtEl>
                                          <p:spTgt spid="235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Text Box 2"/>
          <p:cNvSpPr txBox="1"/>
          <p:nvPr/>
        </p:nvSpPr>
        <p:spPr>
          <a:xfrm>
            <a:off x="76200" y="1655763"/>
            <a:ext cx="8985250" cy="2835275"/>
          </a:xfrm>
          <a:prstGeom prst="rect">
            <a:avLst/>
          </a:prstGeom>
          <a:noFill/>
          <a:ln w="9525">
            <a:noFill/>
          </a:ln>
        </p:spPr>
        <p:txBody>
          <a:bodyPr wrap="none">
            <a:spAutoFit/>
          </a:bodyPr>
          <a:p>
            <a:pPr>
              <a:lnSpc>
                <a:spcPct val="150000"/>
              </a:lnSpc>
            </a:pPr>
            <a:r>
              <a:rPr lang="zh-CN" altLang="en-US" sz="3200" dirty="0">
                <a:solidFill>
                  <a:srgbClr val="006666"/>
                </a:solidFill>
                <a:latin typeface="Times New Roman" panose="02020603050405020304" pitchFamily="2" charset="0"/>
              </a:rPr>
              <a:t> </a:t>
            </a:r>
            <a:r>
              <a:rPr lang="en-US" altLang="x-none" sz="4000" dirty="0">
                <a:solidFill>
                  <a:srgbClr val="0000FF"/>
                </a:solidFill>
                <a:latin typeface="Times New Roman" panose="02020603050405020304" pitchFamily="2" charset="0"/>
              </a:rPr>
              <a:t>Sub.ch = (char *)malloc(len*sizeof(char));</a:t>
            </a:r>
            <a:endParaRPr lang="en-US" altLang="x-none" sz="4000" dirty="0">
              <a:solidFill>
                <a:srgbClr val="0000FF"/>
              </a:solidFill>
              <a:latin typeface="Times New Roman" panose="02020603050405020304" pitchFamily="2" charset="0"/>
            </a:endParaRPr>
          </a:p>
          <a:p>
            <a:pPr>
              <a:lnSpc>
                <a:spcPct val="150000"/>
              </a:lnSpc>
            </a:pPr>
            <a:r>
              <a:rPr lang="en-US" altLang="x-none" sz="4000" dirty="0">
                <a:solidFill>
                  <a:srgbClr val="0000FF"/>
                </a:solidFill>
                <a:latin typeface="Times New Roman" panose="02020603050405020304" pitchFamily="2" charset="0"/>
              </a:rPr>
              <a:t> Sub.ch[0..len-1] = S[pos-1..pos+len-2];</a:t>
            </a:r>
            <a:endParaRPr lang="en-US" altLang="x-none" sz="4000" dirty="0">
              <a:solidFill>
                <a:srgbClr val="0000FF"/>
              </a:solidFill>
              <a:latin typeface="Times New Roman" panose="02020603050405020304" pitchFamily="2" charset="0"/>
            </a:endParaRPr>
          </a:p>
          <a:p>
            <a:pPr>
              <a:lnSpc>
                <a:spcPct val="150000"/>
              </a:lnSpc>
            </a:pPr>
            <a:r>
              <a:rPr lang="en-US" altLang="x-none" sz="4000" dirty="0">
                <a:solidFill>
                  <a:srgbClr val="0000FF"/>
                </a:solidFill>
                <a:latin typeface="Times New Roman" panose="02020603050405020304" pitchFamily="2" charset="0"/>
              </a:rPr>
              <a:t> Sub.length = len;</a:t>
            </a:r>
            <a:endParaRPr lang="en-US" altLang="x-none" sz="4000" dirty="0">
              <a:solidFill>
                <a:srgbClr val="0000FF"/>
              </a:solidFill>
              <a:latin typeface="Times New Roman" panose="02020603050405020304" pitchFamily="2" charset="0"/>
            </a:endParaRPr>
          </a:p>
        </p:txBody>
      </p:sp>
      <p:sp>
        <p:nvSpPr>
          <p:cNvPr id="24579" name="AutoShape 3">
            <a:hlinkClick r:id="" action="ppaction://hlinkshowjump?jump=lastslideviewed"/>
          </p:cNvPr>
          <p:cNvSpPr/>
          <p:nvPr/>
        </p:nvSpPr>
        <p:spPr>
          <a:xfrm>
            <a:off x="8229600" y="5943600"/>
            <a:ext cx="457200" cy="457200"/>
          </a:xfrm>
          <a:prstGeom prst="actionButtonReturn">
            <a:avLst/>
          </a:prstGeom>
          <a:solidFill>
            <a:srgbClr val="0000FF"/>
          </a:solidFill>
          <a:ln w="9525" cap="flat" cmpd="sng">
            <a:solidFill>
              <a:schemeClr val="hlink"/>
            </a:solidFill>
            <a:prstDash val="solid"/>
            <a:miter/>
            <a:headEnd type="none" w="med" len="med"/>
            <a:tailEnd type="none" w="med" len="med"/>
          </a:ln>
        </p:spPr>
        <p:txBody>
          <a:bodyPr wrap="none" anchor="ctr"/>
          <a:p>
            <a:endParaRPr lang="zh-CN" altLang="en-US" dirty="0">
              <a:latin typeface="Tahoma" panose="020B0604030504040204" pitchFamily="2" charset="0"/>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6"/>
          <p:cNvSpPr>
            <a:spLocks noGrp="1"/>
          </p:cNvSpPr>
          <p:nvPr>
            <p:ph type="title"/>
          </p:nvPr>
        </p:nvSpPr>
        <p:spPr>
          <a:ln/>
        </p:spPr>
        <p:txBody>
          <a:bodyPr vert="horz" wrap="square" anchor="b"/>
          <a:p>
            <a:pPr eaLnBrk="1" hangingPunct="1"/>
            <a:r>
              <a:rPr lang="en-US" altLang="zh-CN"/>
              <a:t>4.2.3 </a:t>
            </a:r>
            <a:r>
              <a:rPr lang="zh-CN" altLang="en-US"/>
              <a:t>串的链式存储结构</a:t>
            </a:r>
            <a:endParaRPr lang="zh-CN" altLang="en-US"/>
          </a:p>
        </p:txBody>
      </p:sp>
      <p:sp>
        <p:nvSpPr>
          <p:cNvPr id="25603" name="Rectangle 7"/>
          <p:cNvSpPr>
            <a:spLocks noGrp="1"/>
          </p:cNvSpPr>
          <p:nvPr>
            <p:ph type="body"/>
          </p:nvPr>
        </p:nvSpPr>
        <p:spPr>
          <a:ln/>
        </p:spPr>
        <p:txBody>
          <a:bodyPr vert="horz" wrap="square" anchor="t"/>
          <a:p>
            <a:pPr eaLnBrk="1" hangingPunct="1"/>
            <a:r>
              <a:rPr lang="zh-CN" altLang="en-US" sz="2800" dirty="0"/>
              <a:t>顺序串上的插入和删除操作不方便，需要移动大量的字符。因此，我们可用单链表方式来存储串值，串的这种链式存储结构简称为链串。</a:t>
            </a:r>
            <a:endParaRPr lang="zh-CN" altLang="en-US" sz="2800" dirty="0"/>
          </a:p>
          <a:p>
            <a:pPr lvl="1" eaLnBrk="1" hangingPunct="1">
              <a:buNone/>
            </a:pPr>
            <a:r>
              <a:rPr lang="zh-CN" altLang="en-US" sz="2400" dirty="0"/>
              <a:t>       </a:t>
            </a:r>
            <a:r>
              <a:rPr lang="en-US" altLang="x-none" sz="2400" i="1" dirty="0">
                <a:latin typeface="Times New Roman" panose="02020603050405020304" pitchFamily="2" charset="0"/>
              </a:rPr>
              <a:t>typedef struct node{</a:t>
            </a:r>
            <a:endParaRPr lang="en-US" altLang="x-none" sz="2400" i="1" dirty="0">
              <a:latin typeface="Times New Roman" panose="02020603050405020304" pitchFamily="2" charset="0"/>
            </a:endParaRPr>
          </a:p>
          <a:p>
            <a:pPr lvl="1" eaLnBrk="1" hangingPunct="1">
              <a:buNone/>
            </a:pPr>
            <a:r>
              <a:rPr lang="en-US" altLang="x-none" sz="2400" i="1" dirty="0">
                <a:latin typeface="Times New Roman" panose="02020603050405020304" pitchFamily="2" charset="0"/>
              </a:rPr>
              <a:t>              char data;</a:t>
            </a:r>
            <a:endParaRPr lang="en-US" altLang="x-none" sz="2400" i="1" dirty="0">
              <a:latin typeface="Times New Roman" panose="02020603050405020304" pitchFamily="2" charset="0"/>
            </a:endParaRPr>
          </a:p>
          <a:p>
            <a:pPr lvl="1" eaLnBrk="1" hangingPunct="1">
              <a:buNone/>
            </a:pPr>
            <a:r>
              <a:rPr lang="en-US" altLang="x-none" sz="2400" i="1" dirty="0">
                <a:latin typeface="Times New Roman" panose="02020603050405020304" pitchFamily="2" charset="0"/>
              </a:rPr>
              <a:t>              struct node *next;</a:t>
            </a:r>
            <a:endParaRPr lang="en-US" altLang="x-none" sz="2400" i="1" dirty="0">
              <a:latin typeface="Times New Roman" panose="02020603050405020304" pitchFamily="2" charset="0"/>
            </a:endParaRPr>
          </a:p>
          <a:p>
            <a:pPr lvl="1" eaLnBrk="1" hangingPunct="1">
              <a:buNone/>
            </a:pPr>
            <a:r>
              <a:rPr lang="en-US" altLang="x-none" sz="2400" i="1" dirty="0">
                <a:latin typeface="Times New Roman" panose="02020603050405020304" pitchFamily="2" charset="0"/>
              </a:rPr>
              <a:t>        }*LString;</a:t>
            </a:r>
            <a:endParaRPr lang="en-US" altLang="x-none" sz="2400" i="1" dirty="0">
              <a:latin typeface="Times New Roman" panose="02020603050405020304" pitchFamily="2" charset="0"/>
            </a:endParaRPr>
          </a:p>
          <a:p>
            <a:pPr eaLnBrk="1" hangingPunct="1"/>
            <a:r>
              <a:rPr lang="en-US" altLang="x-none" sz="2800" dirty="0"/>
              <a:t> </a:t>
            </a:r>
            <a:r>
              <a:rPr lang="zh-CN" altLang="en-US" sz="2800" dirty="0"/>
              <a:t>特点：</a:t>
            </a:r>
            <a:endParaRPr lang="zh-CN" altLang="en-US" sz="2800" dirty="0"/>
          </a:p>
          <a:p>
            <a:pPr lvl="1" eaLnBrk="1" hangingPunct="1"/>
            <a:r>
              <a:rPr lang="zh-CN" altLang="en-US" sz="2400" dirty="0"/>
              <a:t>一个链串由头指针唯一确定。</a:t>
            </a:r>
            <a:endParaRPr lang="zh-CN" altLang="en-US" sz="2400" dirty="0"/>
          </a:p>
          <a:p>
            <a:pPr lvl="1" eaLnBrk="1" hangingPunct="1"/>
            <a:r>
              <a:rPr lang="zh-CN" altLang="en-US" sz="2400" dirty="0"/>
              <a:t>这种结构便于进行插入和删除运算，但存储空间利用率太低。</a:t>
            </a:r>
            <a:endParaRPr lang="zh-CN" altLang="en-US" sz="2400" dirty="0"/>
          </a:p>
          <a:p>
            <a:pPr eaLnBrk="1" hangingPunct="1"/>
            <a:endParaRPr lang="zh-CN" altLang="en-US" sz="2800" dirty="0"/>
          </a:p>
        </p:txBody>
      </p:sp>
    </p:spTree>
  </p:cSld>
  <p:clrMapOvr>
    <a:masterClrMapping/>
  </p:clrMapOvr>
  <p:transition>
    <p:checke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Rectangle 10"/>
          <p:cNvSpPr>
            <a:spLocks noGrp="1"/>
          </p:cNvSpPr>
          <p:nvPr>
            <p:ph type="title"/>
          </p:nvPr>
        </p:nvSpPr>
        <p:spPr>
          <a:ln/>
        </p:spPr>
        <p:txBody>
          <a:bodyPr vert="horz" wrap="square" anchor="b"/>
          <a:p>
            <a:pPr eaLnBrk="1" hangingPunct="1"/>
          </a:p>
        </p:txBody>
      </p:sp>
      <p:sp>
        <p:nvSpPr>
          <p:cNvPr id="26627" name="Rectangle 11"/>
          <p:cNvSpPr>
            <a:spLocks noGrp="1"/>
          </p:cNvSpPr>
          <p:nvPr>
            <p:ph type="body"/>
          </p:nvPr>
        </p:nvSpPr>
        <p:spPr>
          <a:ln/>
        </p:spPr>
        <p:txBody>
          <a:bodyPr vert="horz" wrap="square" anchor="t"/>
          <a:p>
            <a:pPr eaLnBrk="1" hangingPunct="1"/>
            <a:r>
              <a:rPr lang="zh-CN" altLang="en-US" dirty="0"/>
              <a:t>串的块链结构</a:t>
            </a:r>
            <a:endParaRPr lang="zh-CN" altLang="en-US" dirty="0"/>
          </a:p>
          <a:p>
            <a:pPr lvl="1" eaLnBrk="1" hangingPunct="1"/>
            <a:r>
              <a:rPr lang="zh-CN" altLang="en-US" dirty="0"/>
              <a:t>为了提高存储密度，可使每个结点存放多个字符。通常将结点数据域存放的字符个数定义为结点的大小，显然，当结点大小大于 1时，串的长度不一定正好是“结点大小”的整数倍，因此要用特殊字符来填充最后一个结点，以表示串的终结。</a:t>
            </a:r>
            <a:endParaRPr lang="zh-CN" altLang="en-US" dirty="0"/>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nodePh="1">
                                  <p:stCondLst>
                                    <p:cond delay="0"/>
                                  </p:stCondLst>
                                  <p:endCondLst>
                                    <p:cond evt="begin" delay="0">
                                      <p:tn val="5"/>
                                    </p:cond>
                                  </p:endCondLst>
                                  <p:childTnLst>
                                    <p:set>
                                      <p:cBhvr>
                                        <p:cTn id="6" dur="1" fill="hold">
                                          <p:stCondLst>
                                            <p:cond delay="0"/>
                                          </p:stCondLst>
                                        </p:cTn>
                                        <p:tgtEl>
                                          <p:spTgt spid="26626"/>
                                        </p:tgtEl>
                                        <p:attrNameLst>
                                          <p:attrName>style.visibility</p:attrName>
                                        </p:attrNameLst>
                                      </p:cBhvr>
                                      <p:to>
                                        <p:strVal val="visible"/>
                                      </p:to>
                                    </p:set>
                                    <p:anim calcmode="lin" valueType="num">
                                      <p:cBhvr>
                                        <p:cTn id="7" dur="1000" fill="hold"/>
                                        <p:tgtEl>
                                          <p:spTgt spid="26626"/>
                                        </p:tgtEl>
                                        <p:attrNameLst>
                                          <p:attrName>ppt_w</p:attrName>
                                        </p:attrNameLst>
                                      </p:cBhvr>
                                      <p:tavLst>
                                        <p:tav tm="0">
                                          <p:val>
                                            <p:fltVal val="0.000000"/>
                                          </p:val>
                                        </p:tav>
                                        <p:tav tm="100000">
                                          <p:val>
                                            <p:strVal val="#ppt_w"/>
                                          </p:val>
                                        </p:tav>
                                      </p:tavLst>
                                    </p:anim>
                                    <p:anim calcmode="lin" valueType="num">
                                      <p:cBhvr>
                                        <p:cTn id="8" dur="1000" fill="hold"/>
                                        <p:tgtEl>
                                          <p:spTgt spid="26626"/>
                                        </p:tgtEl>
                                        <p:attrNameLst>
                                          <p:attrName>ppt_h</p:attrName>
                                        </p:attrNameLst>
                                      </p:cBhvr>
                                      <p:tavLst>
                                        <p:tav tm="0">
                                          <p:val>
                                            <p:fltVal val="0.000000"/>
                                          </p:val>
                                        </p:tav>
                                        <p:tav tm="100000">
                                          <p:val>
                                            <p:strVal val="#ppt_h"/>
                                          </p:val>
                                        </p:tav>
                                      </p:tavLst>
                                    </p:anim>
                                    <p:anim calcmode="lin" valueType="num">
                                      <p:cBhvr>
                                        <p:cTn id="9" dur="1000" fill="hold"/>
                                        <p:tgtEl>
                                          <p:spTgt spid="26626"/>
                                        </p:tgtEl>
                                        <p:attrNameLst>
                                          <p:attrName>ppt_x</p:attrName>
                                        </p:attrNameLst>
                                      </p:cBhvr>
                                      <p:tavLst>
                                        <p:tav tm="0" fmla="#ppt_x+(cos(-2*pi*(1-$))*-#ppt_x-sin(-2*pi*(1-$))*(1-#ppt_y))*(1-$)">
                                          <p:val>
                                            <p:fltVal val="0.000000"/>
                                          </p:val>
                                        </p:tav>
                                        <p:tav tm="100000">
                                          <p:val>
                                            <p:fltVal val="1.000000"/>
                                          </p:val>
                                        </p:tav>
                                      </p:tavLst>
                                    </p:anim>
                                    <p:anim calcmode="lin" valueType="num">
                                      <p:cBhvr>
                                        <p:cTn id="10" dur="1000" fill="hold"/>
                                        <p:tgtEl>
                                          <p:spTgt spid="26626"/>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26627">
                                            <p:txEl>
                                              <p:charRg st="0" end="7"/>
                                            </p:txEl>
                                          </p:spTgt>
                                        </p:tgtEl>
                                        <p:attrNameLst>
                                          <p:attrName>style.visibility</p:attrName>
                                        </p:attrNameLst>
                                      </p:cBhvr>
                                      <p:to>
                                        <p:strVal val="visible"/>
                                      </p:to>
                                    </p:set>
                                    <p:animEffect transition="in" filter="slide(fromBottom)">
                                      <p:cBhvr>
                                        <p:cTn id="15" dur="500"/>
                                        <p:tgtEl>
                                          <p:spTgt spid="26627">
                                            <p:txEl>
                                              <p:charRg st="0" end="7"/>
                                            </p:txEl>
                                          </p:spTgt>
                                        </p:tgtEl>
                                      </p:cBhvr>
                                    </p:animEffect>
                                  </p:childTnLst>
                                </p:cTn>
                              </p:par>
                              <p:par>
                                <p:cTn id="16" presetID="12" presetClass="entr" presetSubtype="4" fill="hold" grpId="0" nodeType="withEffect">
                                  <p:stCondLst>
                                    <p:cond delay="0"/>
                                  </p:stCondLst>
                                  <p:childTnLst>
                                    <p:set>
                                      <p:cBhvr>
                                        <p:cTn id="17" dur="1" fill="hold">
                                          <p:stCondLst>
                                            <p:cond delay="0"/>
                                          </p:stCondLst>
                                        </p:cTn>
                                        <p:tgtEl>
                                          <p:spTgt spid="26627">
                                            <p:txEl>
                                              <p:charRg st="7" end="115"/>
                                            </p:txEl>
                                          </p:spTgt>
                                        </p:tgtEl>
                                        <p:attrNameLst>
                                          <p:attrName>style.visibility</p:attrName>
                                        </p:attrNameLst>
                                      </p:cBhvr>
                                      <p:to>
                                        <p:strVal val="visible"/>
                                      </p:to>
                                    </p:set>
                                    <p:animEffect transition="in" filter="slide(fromBottom)">
                                      <p:cBhvr>
                                        <p:cTn id="18" dur="500"/>
                                        <p:tgtEl>
                                          <p:spTgt spid="26627">
                                            <p:txEl>
                                              <p:charRg st="7" end="1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p:bldP spid="26627"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Text Box 2"/>
          <p:cNvSpPr txBox="1"/>
          <p:nvPr/>
        </p:nvSpPr>
        <p:spPr>
          <a:xfrm>
            <a:off x="228600" y="304800"/>
            <a:ext cx="8709025" cy="6278563"/>
          </a:xfrm>
          <a:prstGeom prst="rect">
            <a:avLst/>
          </a:prstGeom>
          <a:noFill/>
          <a:ln w="9525">
            <a:noFill/>
          </a:ln>
        </p:spPr>
        <p:txBody>
          <a:bodyPr>
            <a:spAutoFit/>
          </a:bodyPr>
          <a:p>
            <a:pPr>
              <a:lnSpc>
                <a:spcPct val="125000"/>
              </a:lnSpc>
            </a:pPr>
            <a:r>
              <a:rPr lang="zh-CN" altLang="en-US" dirty="0">
                <a:latin typeface="Times New Roman" panose="02020603050405020304" pitchFamily="2" charset="0"/>
                <a:ea typeface="楷体_GB2312" pitchFamily="1" charset="-122"/>
              </a:rPr>
              <a:t> </a:t>
            </a:r>
            <a:r>
              <a:rPr lang="en-US" altLang="x-none" sz="3600" b="1" dirty="0">
                <a:solidFill>
                  <a:schemeClr val="tx2"/>
                </a:solidFill>
                <a:latin typeface="Times New Roman" panose="02020603050405020304" pitchFamily="2" charset="0"/>
                <a:ea typeface="楷体_GB2312" pitchFamily="1" charset="-122"/>
              </a:rPr>
              <a:t>#define</a:t>
            </a:r>
            <a:r>
              <a:rPr lang="en-US" altLang="x-none" sz="3600" dirty="0">
                <a:solidFill>
                  <a:schemeClr val="tx2"/>
                </a:solidFill>
                <a:latin typeface="Times New Roman" panose="02020603050405020304" pitchFamily="2" charset="0"/>
                <a:ea typeface="楷体_GB2312" pitchFamily="1" charset="-122"/>
              </a:rPr>
              <a:t>  CHUNKSIZE  80</a:t>
            </a:r>
            <a:r>
              <a:rPr lang="en-US" altLang="x-none" sz="3600" dirty="0">
                <a:latin typeface="Times New Roman" panose="02020603050405020304" pitchFamily="2" charset="0"/>
                <a:ea typeface="楷体_GB2312" pitchFamily="1" charset="-122"/>
              </a:rPr>
              <a:t>  </a:t>
            </a:r>
            <a:r>
              <a:rPr lang="en-US" altLang="x-none" dirty="0">
                <a:solidFill>
                  <a:srgbClr val="0000FF"/>
                </a:solidFill>
                <a:latin typeface="Times New Roman" panose="02020603050405020304" pitchFamily="2" charset="0"/>
                <a:ea typeface="楷体_GB2312" pitchFamily="1" charset="-122"/>
              </a:rPr>
              <a:t>// </a:t>
            </a:r>
            <a:r>
              <a:rPr lang="zh-CN" altLang="en-US" dirty="0">
                <a:solidFill>
                  <a:srgbClr val="0000FF"/>
                </a:solidFill>
                <a:latin typeface="Times New Roman" panose="02020603050405020304" pitchFamily="2" charset="0"/>
                <a:ea typeface="楷体_GB2312" pitchFamily="1" charset="-122"/>
              </a:rPr>
              <a:t>可由用户定义的块大小</a:t>
            </a:r>
            <a:endParaRPr lang="zh-CN" altLang="en-US" sz="3600" dirty="0">
              <a:latin typeface="Times New Roman" panose="02020603050405020304" pitchFamily="2" charset="0"/>
              <a:ea typeface="楷体_GB2312" pitchFamily="1" charset="-122"/>
            </a:endParaRPr>
          </a:p>
          <a:p>
            <a:pPr>
              <a:lnSpc>
                <a:spcPct val="125000"/>
              </a:lnSpc>
            </a:pPr>
            <a:r>
              <a:rPr lang="zh-CN" altLang="en-US" sz="3600" dirty="0">
                <a:latin typeface="Times New Roman" panose="02020603050405020304" pitchFamily="2" charset="0"/>
                <a:ea typeface="楷体_GB2312" pitchFamily="1" charset="-122"/>
              </a:rPr>
              <a:t>  </a:t>
            </a:r>
            <a:r>
              <a:rPr lang="en-US" altLang="x-none" sz="3600" b="1" dirty="0">
                <a:solidFill>
                  <a:schemeClr val="tx2"/>
                </a:solidFill>
                <a:latin typeface="Times New Roman" panose="02020603050405020304" pitchFamily="2" charset="0"/>
                <a:ea typeface="楷体_GB2312" pitchFamily="1" charset="-122"/>
              </a:rPr>
              <a:t>typedef  struct</a:t>
            </a:r>
            <a:r>
              <a:rPr lang="en-US" altLang="x-none" sz="3600" dirty="0">
                <a:solidFill>
                  <a:schemeClr val="tx2"/>
                </a:solidFill>
                <a:latin typeface="Times New Roman" panose="02020603050405020304" pitchFamily="2" charset="0"/>
                <a:ea typeface="楷体_GB2312" pitchFamily="1" charset="-122"/>
              </a:rPr>
              <a:t> Chunk </a:t>
            </a:r>
            <a:r>
              <a:rPr lang="en-US" altLang="x-none" sz="3600" b="1" dirty="0">
                <a:solidFill>
                  <a:schemeClr val="tx2"/>
                </a:solidFill>
                <a:latin typeface="Times New Roman" panose="02020603050405020304" pitchFamily="2" charset="0"/>
                <a:ea typeface="楷体_GB2312" pitchFamily="1" charset="-122"/>
              </a:rPr>
              <a:t>{</a:t>
            </a:r>
            <a:r>
              <a:rPr lang="en-US" altLang="x-none" sz="3600" b="1" dirty="0">
                <a:latin typeface="Times New Roman" panose="02020603050405020304" pitchFamily="2" charset="0"/>
                <a:ea typeface="楷体_GB2312" pitchFamily="1" charset="-122"/>
              </a:rPr>
              <a:t>  </a:t>
            </a:r>
            <a:r>
              <a:rPr lang="en-US" altLang="x-none" sz="3600" b="1" dirty="0">
                <a:solidFill>
                  <a:srgbClr val="FF00FF"/>
                </a:solidFill>
                <a:latin typeface="Times New Roman" panose="02020603050405020304" pitchFamily="2" charset="0"/>
                <a:ea typeface="楷体_GB2312" pitchFamily="1" charset="-122"/>
              </a:rPr>
              <a:t>//</a:t>
            </a:r>
            <a:r>
              <a:rPr lang="en-US" altLang="x-none" sz="3600" b="1" dirty="0">
                <a:solidFill>
                  <a:srgbClr val="0000FF"/>
                </a:solidFill>
                <a:latin typeface="Times New Roman" panose="02020603050405020304" pitchFamily="2" charset="0"/>
                <a:ea typeface="楷体_GB2312" pitchFamily="1" charset="-122"/>
              </a:rPr>
              <a:t> </a:t>
            </a:r>
            <a:r>
              <a:rPr lang="zh-CN" altLang="en-US" sz="3600" dirty="0">
                <a:solidFill>
                  <a:srgbClr val="FF00FF"/>
                </a:solidFill>
                <a:latin typeface="Times New Roman" panose="02020603050405020304" pitchFamily="2" charset="0"/>
                <a:ea typeface="楷体_GB2312" pitchFamily="1" charset="-122"/>
              </a:rPr>
              <a:t>结点结构</a:t>
            </a:r>
            <a:endParaRPr lang="zh-CN" altLang="en-US" sz="3600" b="1" dirty="0">
              <a:latin typeface="Times New Roman" panose="02020603050405020304" pitchFamily="2" charset="0"/>
              <a:ea typeface="楷体_GB2312" pitchFamily="1" charset="-122"/>
            </a:endParaRPr>
          </a:p>
          <a:p>
            <a:pPr>
              <a:lnSpc>
                <a:spcPct val="125000"/>
              </a:lnSpc>
            </a:pPr>
            <a:r>
              <a:rPr lang="zh-CN" altLang="en-US" sz="3600" dirty="0">
                <a:latin typeface="Times New Roman" panose="02020603050405020304" pitchFamily="2" charset="0"/>
                <a:ea typeface="楷体_GB2312" pitchFamily="1" charset="-122"/>
              </a:rPr>
              <a:t>    </a:t>
            </a:r>
            <a:r>
              <a:rPr lang="en-US" altLang="x-none" sz="3600" b="1" dirty="0">
                <a:solidFill>
                  <a:schemeClr val="tx2"/>
                </a:solidFill>
                <a:latin typeface="Times New Roman" panose="02020603050405020304" pitchFamily="2" charset="0"/>
                <a:ea typeface="楷体_GB2312" pitchFamily="1" charset="-122"/>
              </a:rPr>
              <a:t>char</a:t>
            </a:r>
            <a:r>
              <a:rPr lang="en-US" altLang="x-none" sz="3600" dirty="0">
                <a:solidFill>
                  <a:schemeClr val="tx2"/>
                </a:solidFill>
                <a:latin typeface="Times New Roman" panose="02020603050405020304" pitchFamily="2" charset="0"/>
                <a:ea typeface="楷体_GB2312" pitchFamily="1" charset="-122"/>
              </a:rPr>
              <a:t>  ch[CUNKSIZE];</a:t>
            </a:r>
            <a:endParaRPr lang="en-US" altLang="x-none" sz="3600" dirty="0">
              <a:solidFill>
                <a:schemeClr val="tx2"/>
              </a:solidFill>
              <a:latin typeface="Times New Roman" panose="02020603050405020304" pitchFamily="2" charset="0"/>
              <a:ea typeface="楷体_GB2312" pitchFamily="1" charset="-122"/>
            </a:endParaRPr>
          </a:p>
          <a:p>
            <a:pPr>
              <a:lnSpc>
                <a:spcPct val="125000"/>
              </a:lnSpc>
            </a:pPr>
            <a:r>
              <a:rPr lang="en-US" altLang="x-none" sz="3600" dirty="0">
                <a:solidFill>
                  <a:schemeClr val="tx2"/>
                </a:solidFill>
                <a:latin typeface="Times New Roman" panose="02020603050405020304" pitchFamily="2" charset="0"/>
                <a:ea typeface="楷体_GB2312" pitchFamily="1" charset="-122"/>
              </a:rPr>
              <a:t>    </a:t>
            </a:r>
            <a:r>
              <a:rPr lang="en-US" altLang="x-none" sz="3600" b="1" dirty="0">
                <a:solidFill>
                  <a:schemeClr val="tx2"/>
                </a:solidFill>
                <a:latin typeface="Times New Roman" panose="02020603050405020304" pitchFamily="2" charset="0"/>
                <a:ea typeface="楷体_GB2312" pitchFamily="1" charset="-122"/>
              </a:rPr>
              <a:t>struct </a:t>
            </a:r>
            <a:r>
              <a:rPr lang="en-US" altLang="x-none" sz="3600" dirty="0">
                <a:solidFill>
                  <a:schemeClr val="tx2"/>
                </a:solidFill>
                <a:latin typeface="Times New Roman" panose="02020603050405020304" pitchFamily="2" charset="0"/>
                <a:ea typeface="楷体_GB2312" pitchFamily="1" charset="-122"/>
              </a:rPr>
              <a:t>Chunk  *next;</a:t>
            </a:r>
            <a:endParaRPr lang="en-US" altLang="x-none" sz="3600" dirty="0">
              <a:solidFill>
                <a:schemeClr val="tx2"/>
              </a:solidFill>
              <a:latin typeface="Times New Roman" panose="02020603050405020304" pitchFamily="2" charset="0"/>
              <a:ea typeface="楷体_GB2312" pitchFamily="1" charset="-122"/>
            </a:endParaRPr>
          </a:p>
          <a:p>
            <a:pPr>
              <a:lnSpc>
                <a:spcPct val="125000"/>
              </a:lnSpc>
            </a:pPr>
            <a:r>
              <a:rPr lang="en-US" altLang="x-none" sz="3600" dirty="0">
                <a:solidFill>
                  <a:schemeClr val="tx2"/>
                </a:solidFill>
                <a:latin typeface="Times New Roman" panose="02020603050405020304" pitchFamily="2" charset="0"/>
                <a:ea typeface="楷体_GB2312" pitchFamily="1" charset="-122"/>
              </a:rPr>
              <a:t>  </a:t>
            </a:r>
            <a:r>
              <a:rPr lang="en-US" altLang="x-none" sz="3600" b="1" dirty="0">
                <a:solidFill>
                  <a:schemeClr val="tx2"/>
                </a:solidFill>
                <a:latin typeface="Times New Roman" panose="02020603050405020304" pitchFamily="2" charset="0"/>
                <a:ea typeface="楷体_GB2312" pitchFamily="1" charset="-122"/>
              </a:rPr>
              <a:t>}</a:t>
            </a:r>
            <a:r>
              <a:rPr lang="en-US" altLang="x-none" sz="3600" dirty="0">
                <a:solidFill>
                  <a:schemeClr val="tx2"/>
                </a:solidFill>
                <a:latin typeface="Times New Roman" panose="02020603050405020304" pitchFamily="2" charset="0"/>
                <a:ea typeface="楷体_GB2312" pitchFamily="1" charset="-122"/>
              </a:rPr>
              <a:t> Chunk;</a:t>
            </a:r>
            <a:endParaRPr lang="en-US" altLang="x-none" sz="3600" dirty="0">
              <a:solidFill>
                <a:schemeClr val="tx2"/>
              </a:solidFill>
              <a:latin typeface="Times New Roman" panose="02020603050405020304" pitchFamily="2" charset="0"/>
              <a:ea typeface="楷体_GB2312" pitchFamily="1" charset="-122"/>
            </a:endParaRPr>
          </a:p>
          <a:p>
            <a:pPr>
              <a:lnSpc>
                <a:spcPct val="125000"/>
              </a:lnSpc>
            </a:pPr>
            <a:r>
              <a:rPr lang="en-US" altLang="x-none" sz="3600" dirty="0">
                <a:solidFill>
                  <a:schemeClr val="tx2"/>
                </a:solidFill>
                <a:latin typeface="Times New Roman" panose="02020603050405020304" pitchFamily="2" charset="0"/>
                <a:ea typeface="楷体_GB2312" pitchFamily="1" charset="-122"/>
              </a:rPr>
              <a:t> </a:t>
            </a:r>
            <a:r>
              <a:rPr lang="en-US" altLang="x-none" sz="3600" b="1" dirty="0">
                <a:solidFill>
                  <a:schemeClr val="tx2"/>
                </a:solidFill>
                <a:latin typeface="Times New Roman" panose="02020603050405020304" pitchFamily="2" charset="0"/>
                <a:ea typeface="楷体_GB2312" pitchFamily="1" charset="-122"/>
              </a:rPr>
              <a:t> typedef struct {  </a:t>
            </a:r>
            <a:r>
              <a:rPr lang="en-US" altLang="x-none" sz="3600" dirty="0">
                <a:solidFill>
                  <a:srgbClr val="FF00FF"/>
                </a:solidFill>
                <a:latin typeface="Times New Roman" panose="02020603050405020304" pitchFamily="2" charset="0"/>
                <a:ea typeface="楷体_GB2312" pitchFamily="1" charset="-122"/>
              </a:rPr>
              <a:t>// </a:t>
            </a:r>
            <a:r>
              <a:rPr lang="zh-CN" altLang="en-US" sz="3600" dirty="0">
                <a:solidFill>
                  <a:srgbClr val="FF00FF"/>
                </a:solidFill>
                <a:latin typeface="Times New Roman" panose="02020603050405020304" pitchFamily="2" charset="0"/>
                <a:ea typeface="楷体_GB2312" pitchFamily="1" charset="-122"/>
              </a:rPr>
              <a:t>串的链表结构</a:t>
            </a:r>
            <a:endParaRPr lang="zh-CN" altLang="en-US" sz="3600" dirty="0">
              <a:latin typeface="Times New Roman" panose="02020603050405020304" pitchFamily="2" charset="0"/>
              <a:ea typeface="楷体_GB2312" pitchFamily="1" charset="-122"/>
            </a:endParaRPr>
          </a:p>
          <a:p>
            <a:pPr>
              <a:lnSpc>
                <a:spcPct val="125000"/>
              </a:lnSpc>
            </a:pPr>
            <a:r>
              <a:rPr lang="zh-CN" altLang="en-US" sz="3600" dirty="0">
                <a:latin typeface="Times New Roman" panose="02020603050405020304" pitchFamily="2" charset="0"/>
                <a:ea typeface="楷体_GB2312" pitchFamily="1" charset="-122"/>
              </a:rPr>
              <a:t>    </a:t>
            </a:r>
            <a:r>
              <a:rPr lang="en-US" altLang="x-none" sz="3600" dirty="0">
                <a:solidFill>
                  <a:schemeClr val="tx2"/>
                </a:solidFill>
                <a:latin typeface="Times New Roman" panose="02020603050405020304" pitchFamily="2" charset="0"/>
                <a:ea typeface="楷体_GB2312" pitchFamily="1" charset="-122"/>
              </a:rPr>
              <a:t>Chunk *head, *tail;</a:t>
            </a:r>
            <a:r>
              <a:rPr lang="en-US" altLang="x-none" sz="3600" dirty="0">
                <a:latin typeface="Times New Roman" panose="02020603050405020304" pitchFamily="2" charset="0"/>
                <a:ea typeface="楷体_GB2312" pitchFamily="1" charset="-122"/>
              </a:rPr>
              <a:t> // </a:t>
            </a:r>
            <a:r>
              <a:rPr lang="zh-CN" altLang="en-US" sz="3600" dirty="0">
                <a:latin typeface="Times New Roman" panose="02020603050405020304" pitchFamily="2" charset="0"/>
                <a:ea typeface="楷体_GB2312" pitchFamily="1" charset="-122"/>
              </a:rPr>
              <a:t>串的</a:t>
            </a:r>
            <a:r>
              <a:rPr lang="zh-CN" altLang="en-US" sz="3600" dirty="0">
                <a:solidFill>
                  <a:srgbClr val="FF0000"/>
                </a:solidFill>
                <a:latin typeface="Times New Roman" panose="02020603050405020304" pitchFamily="2" charset="0"/>
                <a:ea typeface="楷体_GB2312" pitchFamily="1" charset="-122"/>
              </a:rPr>
              <a:t>头和尾指针</a:t>
            </a:r>
            <a:endParaRPr lang="zh-CN" altLang="en-US" sz="3600" dirty="0">
              <a:latin typeface="Times New Roman" panose="02020603050405020304" pitchFamily="2" charset="0"/>
              <a:ea typeface="楷体_GB2312" pitchFamily="1" charset="-122"/>
            </a:endParaRPr>
          </a:p>
          <a:p>
            <a:pPr>
              <a:lnSpc>
                <a:spcPct val="125000"/>
              </a:lnSpc>
            </a:pPr>
            <a:r>
              <a:rPr lang="zh-CN" altLang="en-US" sz="3600" dirty="0">
                <a:latin typeface="Times New Roman" panose="02020603050405020304" pitchFamily="2" charset="0"/>
                <a:ea typeface="楷体_GB2312" pitchFamily="1" charset="-122"/>
              </a:rPr>
              <a:t>     </a:t>
            </a:r>
            <a:r>
              <a:rPr lang="en-US" altLang="x-none" sz="3600" b="1" dirty="0">
                <a:solidFill>
                  <a:schemeClr val="tx2"/>
                </a:solidFill>
                <a:latin typeface="Times New Roman" panose="02020603050405020304" pitchFamily="2" charset="0"/>
                <a:ea typeface="楷体_GB2312" pitchFamily="1" charset="-122"/>
              </a:rPr>
              <a:t>int </a:t>
            </a:r>
            <a:r>
              <a:rPr lang="en-US" altLang="x-none" sz="3600" dirty="0">
                <a:solidFill>
                  <a:schemeClr val="tx2"/>
                </a:solidFill>
                <a:latin typeface="Times New Roman" panose="02020603050405020304" pitchFamily="2" charset="0"/>
                <a:ea typeface="楷体_GB2312" pitchFamily="1" charset="-122"/>
              </a:rPr>
              <a:t>  curlen;</a:t>
            </a:r>
            <a:r>
              <a:rPr lang="en-US" altLang="x-none" sz="3600" dirty="0">
                <a:latin typeface="Times New Roman" panose="02020603050405020304" pitchFamily="2" charset="0"/>
                <a:ea typeface="楷体_GB2312" pitchFamily="1" charset="-122"/>
              </a:rPr>
              <a:t>     // </a:t>
            </a:r>
            <a:r>
              <a:rPr lang="zh-CN" altLang="en-US" sz="3600" dirty="0">
                <a:latin typeface="Times New Roman" panose="02020603050405020304" pitchFamily="2" charset="0"/>
                <a:ea typeface="楷体_GB2312" pitchFamily="1" charset="-122"/>
              </a:rPr>
              <a:t>串的</a:t>
            </a:r>
            <a:r>
              <a:rPr lang="zh-CN" altLang="en-US" sz="3600" dirty="0">
                <a:solidFill>
                  <a:srgbClr val="FF0000"/>
                </a:solidFill>
                <a:latin typeface="Times New Roman" panose="02020603050405020304" pitchFamily="2" charset="0"/>
                <a:ea typeface="楷体_GB2312" pitchFamily="1" charset="-122"/>
              </a:rPr>
              <a:t>当前长度</a:t>
            </a:r>
            <a:endParaRPr lang="zh-CN" altLang="en-US" sz="3600" dirty="0">
              <a:latin typeface="Times New Roman" panose="02020603050405020304" pitchFamily="2" charset="0"/>
              <a:ea typeface="楷体_GB2312" pitchFamily="1" charset="-122"/>
            </a:endParaRPr>
          </a:p>
          <a:p>
            <a:pPr>
              <a:lnSpc>
                <a:spcPct val="125000"/>
              </a:lnSpc>
            </a:pPr>
            <a:r>
              <a:rPr lang="zh-CN" altLang="en-US" sz="3600" dirty="0">
                <a:latin typeface="Times New Roman" panose="02020603050405020304" pitchFamily="2" charset="0"/>
                <a:ea typeface="楷体_GB2312" pitchFamily="1" charset="-122"/>
              </a:rPr>
              <a:t>  </a:t>
            </a:r>
            <a:r>
              <a:rPr lang="en-US" altLang="x-none" sz="3600" b="1" dirty="0">
                <a:solidFill>
                  <a:schemeClr val="tx2"/>
                </a:solidFill>
                <a:latin typeface="Times New Roman" panose="02020603050405020304" pitchFamily="2" charset="0"/>
                <a:ea typeface="楷体_GB2312" pitchFamily="1" charset="-122"/>
              </a:rPr>
              <a:t>}</a:t>
            </a:r>
            <a:r>
              <a:rPr lang="en-US" altLang="x-none" sz="3600" dirty="0">
                <a:solidFill>
                  <a:schemeClr val="tx2"/>
                </a:solidFill>
                <a:latin typeface="Times New Roman" panose="02020603050405020304" pitchFamily="2" charset="0"/>
                <a:ea typeface="楷体_GB2312" pitchFamily="1" charset="-122"/>
              </a:rPr>
              <a:t> LString;</a:t>
            </a:r>
            <a:endParaRPr lang="en-US" altLang="x-none" sz="3600" dirty="0">
              <a:latin typeface="Times New Roman" panose="02020603050405020304" pitchFamily="2" charset="0"/>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122" name="Picture 2"/>
          <p:cNvPicPr>
            <a:picLocks noChangeAspect="1"/>
          </p:cNvPicPr>
          <p:nvPr/>
        </p:nvPicPr>
        <p:blipFill>
          <a:blip r:embed="rId1"/>
          <a:stretch>
            <a:fillRect/>
          </a:stretch>
        </p:blipFill>
        <p:spPr>
          <a:xfrm>
            <a:off x="0" y="0"/>
            <a:ext cx="9144000" cy="6858000"/>
          </a:xfrm>
          <a:prstGeom prst="rect">
            <a:avLst/>
          </a:prstGeom>
          <a:noFill/>
          <a:ln w="9525">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Text Box 2"/>
          <p:cNvSpPr txBox="1"/>
          <p:nvPr/>
        </p:nvSpPr>
        <p:spPr>
          <a:xfrm>
            <a:off x="381000" y="2955925"/>
            <a:ext cx="8296275" cy="2606675"/>
          </a:xfrm>
          <a:prstGeom prst="rect">
            <a:avLst/>
          </a:prstGeom>
          <a:noFill/>
          <a:ln w="9525">
            <a:noFill/>
          </a:ln>
        </p:spPr>
        <p:txBody>
          <a:bodyPr wrap="none">
            <a:spAutoFit/>
          </a:bodyPr>
          <a:p>
            <a:pPr>
              <a:lnSpc>
                <a:spcPct val="125000"/>
              </a:lnSpc>
            </a:pPr>
            <a:r>
              <a:rPr lang="zh-CN" altLang="en-US" sz="4400" dirty="0">
                <a:latin typeface="Times New Roman" panose="02020603050405020304" pitchFamily="2" charset="0"/>
                <a:ea typeface="楷体_GB2312" pitchFamily="1" charset="-122"/>
              </a:rPr>
              <a:t>      这是串的一种重要操作，很多</a:t>
            </a:r>
            <a:endParaRPr lang="zh-CN" altLang="en-US" sz="4400" dirty="0">
              <a:latin typeface="Times New Roman" panose="02020603050405020304" pitchFamily="2" charset="0"/>
              <a:ea typeface="楷体_GB2312" pitchFamily="1" charset="-122"/>
            </a:endParaRPr>
          </a:p>
          <a:p>
            <a:pPr>
              <a:lnSpc>
                <a:spcPct val="125000"/>
              </a:lnSpc>
            </a:pPr>
            <a:r>
              <a:rPr lang="zh-CN" altLang="en-US" sz="4400" dirty="0">
                <a:latin typeface="Times New Roman" panose="02020603050405020304" pitchFamily="2" charset="0"/>
                <a:ea typeface="楷体_GB2312" pitchFamily="1" charset="-122"/>
              </a:rPr>
              <a:t>  软件，若有</a:t>
            </a:r>
            <a:r>
              <a:rPr lang="zh-CN" altLang="en-US" sz="4400" b="1" dirty="0">
                <a:solidFill>
                  <a:srgbClr val="FF0000"/>
                </a:solidFill>
                <a:latin typeface="Times New Roman" panose="02020603050405020304" pitchFamily="2" charset="0"/>
                <a:ea typeface="楷体_GB2312" pitchFamily="1" charset="-122"/>
              </a:rPr>
              <a:t>“编辑”</a:t>
            </a:r>
            <a:r>
              <a:rPr lang="zh-CN" altLang="en-US" sz="4400" dirty="0">
                <a:latin typeface="Times New Roman" panose="02020603050405020304" pitchFamily="2" charset="0"/>
                <a:ea typeface="楷体_GB2312" pitchFamily="1" charset="-122"/>
              </a:rPr>
              <a:t>菜单项的话，</a:t>
            </a:r>
            <a:endParaRPr lang="zh-CN" altLang="en-US" sz="4400" dirty="0">
              <a:latin typeface="Times New Roman" panose="02020603050405020304" pitchFamily="2" charset="0"/>
              <a:ea typeface="楷体_GB2312" pitchFamily="1" charset="-122"/>
            </a:endParaRPr>
          </a:p>
          <a:p>
            <a:pPr>
              <a:lnSpc>
                <a:spcPct val="125000"/>
              </a:lnSpc>
            </a:pPr>
            <a:r>
              <a:rPr lang="zh-CN" altLang="en-US" sz="4400" dirty="0">
                <a:latin typeface="Times New Roman" panose="02020603050405020304" pitchFamily="2" charset="0"/>
                <a:ea typeface="楷体_GB2312" pitchFamily="1" charset="-122"/>
              </a:rPr>
              <a:t>  则其中必有</a:t>
            </a:r>
            <a:r>
              <a:rPr lang="zh-CN" altLang="en-US" sz="4400" b="1" dirty="0">
                <a:solidFill>
                  <a:srgbClr val="FF0000"/>
                </a:solidFill>
                <a:latin typeface="Times New Roman" panose="02020603050405020304" pitchFamily="2" charset="0"/>
                <a:ea typeface="楷体_GB2312" pitchFamily="1" charset="-122"/>
              </a:rPr>
              <a:t>“查找”</a:t>
            </a:r>
            <a:r>
              <a:rPr lang="zh-CN" altLang="en-US" sz="4400" dirty="0">
                <a:latin typeface="Times New Roman" panose="02020603050405020304" pitchFamily="2" charset="0"/>
                <a:ea typeface="楷体_GB2312" pitchFamily="1" charset="-122"/>
              </a:rPr>
              <a:t>子菜单项。</a:t>
            </a:r>
            <a:endParaRPr lang="zh-CN" altLang="en-US" sz="4000" dirty="0">
              <a:latin typeface="Times New Roman" panose="02020603050405020304" pitchFamily="2" charset="0"/>
            </a:endParaRPr>
          </a:p>
        </p:txBody>
      </p:sp>
      <p:sp>
        <p:nvSpPr>
          <p:cNvPr id="28675" name="Text Box 3"/>
          <p:cNvSpPr txBox="1"/>
          <p:nvPr/>
        </p:nvSpPr>
        <p:spPr>
          <a:xfrm>
            <a:off x="609600" y="1219200"/>
            <a:ext cx="7537450" cy="1524000"/>
          </a:xfrm>
          <a:prstGeom prst="rect">
            <a:avLst/>
          </a:prstGeom>
          <a:noFill/>
          <a:ln w="9525">
            <a:noFill/>
          </a:ln>
        </p:spPr>
        <p:txBody>
          <a:bodyPr wrap="none">
            <a:spAutoFit/>
          </a:bodyPr>
          <a:p>
            <a:pPr lvl="2" eaLnBrk="1" hangingPunct="1"/>
            <a:r>
              <a:rPr lang="en-US" altLang="x-none" sz="5400" b="1" dirty="0">
                <a:solidFill>
                  <a:srgbClr val="990033"/>
                </a:solidFill>
                <a:latin typeface="Times New Roman" panose="02020603050405020304" pitchFamily="2" charset="0"/>
                <a:ea typeface="楷体_GB2312" pitchFamily="1" charset="-122"/>
              </a:rPr>
              <a:t>4.3	</a:t>
            </a:r>
            <a:r>
              <a:rPr lang="zh-CN" altLang="en-US" sz="5400" b="1" dirty="0">
                <a:solidFill>
                  <a:srgbClr val="990033"/>
                </a:solidFill>
                <a:latin typeface="Times New Roman" panose="02020603050405020304" pitchFamily="2" charset="0"/>
                <a:ea typeface="楷体_GB2312" pitchFamily="1" charset="-122"/>
              </a:rPr>
              <a:t>串的模式匹配算法</a:t>
            </a:r>
            <a:endParaRPr lang="zh-CN" altLang="en-US" b="1" dirty="0">
              <a:solidFill>
                <a:srgbClr val="3366FF"/>
              </a:solidFill>
              <a:latin typeface="Times New Roman" panose="02020603050405020304" pitchFamily="2" charset="0"/>
              <a:ea typeface="楷体_GB2312" pitchFamily="1" charset="-122"/>
            </a:endParaRPr>
          </a:p>
          <a:p>
            <a:endParaRPr lang="zh-CN" altLang="en-US" sz="4000" b="1" dirty="0">
              <a:solidFill>
                <a:srgbClr val="3366FF"/>
              </a:solidFill>
              <a:latin typeface="Times New Roman" panose="02020603050405020304" pitchFamily="2"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675"/>
                                        </p:tgtEl>
                                        <p:attrNameLst>
                                          <p:attrName>style.visibility</p:attrName>
                                        </p:attrNameLst>
                                      </p:cBhvr>
                                      <p:to>
                                        <p:strVal val="visible"/>
                                      </p:to>
                                    </p:set>
                                    <p:animEffect transition="in" filter="blinds(horizontal)">
                                      <p:cBhvr>
                                        <p:cTn id="7" dur="500"/>
                                        <p:tgtEl>
                                          <p:spTgt spid="28675"/>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8674"/>
                                        </p:tgtEl>
                                        <p:attrNameLst>
                                          <p:attrName>style.visibility</p:attrName>
                                        </p:attrNameLst>
                                      </p:cBhvr>
                                      <p:to>
                                        <p:strVal val="visible"/>
                                      </p:to>
                                    </p:set>
                                    <p:animEffect transition="in" filter="slide(fromBottom)">
                                      <p:cBhvr>
                                        <p:cTn id="12" dur="500"/>
                                        <p:tgtEl>
                                          <p:spTgt spid="286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p:bldP spid="2867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Text Box 2"/>
          <p:cNvSpPr txBox="1"/>
          <p:nvPr/>
        </p:nvSpPr>
        <p:spPr>
          <a:xfrm>
            <a:off x="0" y="1773238"/>
            <a:ext cx="9144000" cy="4360862"/>
          </a:xfrm>
          <a:prstGeom prst="rect">
            <a:avLst/>
          </a:prstGeom>
          <a:noFill/>
          <a:ln w="9525">
            <a:noFill/>
          </a:ln>
        </p:spPr>
        <p:txBody>
          <a:bodyPr>
            <a:spAutoFit/>
          </a:bodyPr>
          <a:p>
            <a:pPr algn="just"/>
            <a:r>
              <a:rPr lang="zh-CN" altLang="en-US" sz="4000" dirty="0">
                <a:solidFill>
                  <a:srgbClr val="CC0000"/>
                </a:solidFill>
                <a:latin typeface="Times New Roman" panose="02020603050405020304" pitchFamily="2" charset="0"/>
                <a:ea typeface="楷体_GB2312" pitchFamily="1" charset="-122"/>
              </a:rPr>
              <a:t>初始条件：</a:t>
            </a:r>
            <a:r>
              <a:rPr lang="zh-CN" altLang="en-US" sz="4000" dirty="0">
                <a:latin typeface="Times New Roman" panose="02020603050405020304" pitchFamily="2" charset="0"/>
                <a:ea typeface="楷体_GB2312" pitchFamily="1" charset="-122"/>
              </a:rPr>
              <a:t>串</a:t>
            </a:r>
            <a:r>
              <a:rPr lang="en-US" altLang="x-none" sz="4000" dirty="0">
                <a:latin typeface="Times New Roman" panose="02020603050405020304" pitchFamily="2" charset="0"/>
                <a:ea typeface="楷体_GB2312" pitchFamily="1" charset="-122"/>
              </a:rPr>
              <a:t>S</a:t>
            </a:r>
            <a:r>
              <a:rPr lang="zh-CN" altLang="en-US" sz="4000" dirty="0">
                <a:latin typeface="Times New Roman" panose="02020603050405020304" pitchFamily="2" charset="0"/>
                <a:ea typeface="楷体_GB2312" pitchFamily="1" charset="-122"/>
              </a:rPr>
              <a:t>和</a:t>
            </a:r>
            <a:r>
              <a:rPr lang="en-US" altLang="x-none" sz="4000" dirty="0">
                <a:latin typeface="Times New Roman" panose="02020603050405020304" pitchFamily="2" charset="0"/>
                <a:ea typeface="楷体_GB2312" pitchFamily="1" charset="-122"/>
              </a:rPr>
              <a:t>T</a:t>
            </a:r>
            <a:r>
              <a:rPr lang="zh-CN" altLang="en-US" sz="4000" dirty="0">
                <a:latin typeface="Times New Roman" panose="02020603050405020304" pitchFamily="2" charset="0"/>
                <a:ea typeface="楷体_GB2312" pitchFamily="1" charset="-122"/>
              </a:rPr>
              <a:t>存在，</a:t>
            </a:r>
            <a:r>
              <a:rPr lang="en-US" altLang="x-none" sz="4000" dirty="0">
                <a:latin typeface="Times New Roman" panose="02020603050405020304" pitchFamily="2" charset="0"/>
                <a:ea typeface="楷体_GB2312" pitchFamily="1" charset="-122"/>
              </a:rPr>
              <a:t>T</a:t>
            </a:r>
            <a:r>
              <a:rPr lang="zh-CN" altLang="en-US" sz="4000" dirty="0">
                <a:latin typeface="Times New Roman" panose="02020603050405020304" pitchFamily="2" charset="0"/>
                <a:ea typeface="楷体_GB2312" pitchFamily="1" charset="-122"/>
              </a:rPr>
              <a:t>是非空串，</a:t>
            </a:r>
            <a:endParaRPr lang="zh-CN" altLang="en-US" sz="4000" dirty="0">
              <a:latin typeface="Times New Roman" panose="02020603050405020304" pitchFamily="2" charset="0"/>
              <a:ea typeface="楷体_GB2312" pitchFamily="1" charset="-122"/>
            </a:endParaRPr>
          </a:p>
          <a:p>
            <a:pPr algn="just">
              <a:lnSpc>
                <a:spcPct val="120000"/>
              </a:lnSpc>
            </a:pPr>
            <a:r>
              <a:rPr lang="zh-CN" altLang="en-US" sz="4000" dirty="0">
                <a:latin typeface="Times New Roman" panose="02020603050405020304" pitchFamily="2" charset="0"/>
                <a:ea typeface="楷体_GB2312" pitchFamily="1" charset="-122"/>
              </a:rPr>
              <a:t>                     </a:t>
            </a:r>
            <a:r>
              <a:rPr lang="en-US" altLang="x-none" sz="4000" dirty="0">
                <a:latin typeface="Times New Roman" panose="02020603050405020304" pitchFamily="2" charset="0"/>
                <a:ea typeface="楷体_GB2312" pitchFamily="1" charset="-122"/>
              </a:rPr>
              <a:t>1≤pos≤StrLength(S)</a:t>
            </a:r>
            <a:r>
              <a:rPr lang="zh-CN" altLang="en-US" sz="4000" dirty="0">
                <a:latin typeface="Times New Roman" panose="02020603050405020304" pitchFamily="2" charset="0"/>
                <a:ea typeface="楷体_GB2312" pitchFamily="1" charset="-122"/>
              </a:rPr>
              <a:t>。</a:t>
            </a:r>
            <a:endParaRPr lang="zh-CN" altLang="en-US" sz="4000" dirty="0">
              <a:latin typeface="Times New Roman" panose="02020603050405020304" pitchFamily="2" charset="0"/>
              <a:ea typeface="楷体_GB2312" pitchFamily="1" charset="-122"/>
            </a:endParaRPr>
          </a:p>
          <a:p>
            <a:pPr algn="just">
              <a:lnSpc>
                <a:spcPct val="120000"/>
              </a:lnSpc>
            </a:pPr>
            <a:r>
              <a:rPr lang="zh-CN" altLang="en-US" sz="4000" dirty="0">
                <a:solidFill>
                  <a:srgbClr val="CC0000"/>
                </a:solidFill>
                <a:latin typeface="Times New Roman" panose="02020603050405020304" pitchFamily="2" charset="0"/>
                <a:ea typeface="楷体_GB2312" pitchFamily="1" charset="-122"/>
              </a:rPr>
              <a:t>操作结果：</a:t>
            </a:r>
            <a:r>
              <a:rPr lang="zh-CN" altLang="en-US" sz="4000" dirty="0">
                <a:latin typeface="Times New Roman" panose="02020603050405020304" pitchFamily="2" charset="0"/>
                <a:ea typeface="楷体_GB2312" pitchFamily="1" charset="-122"/>
              </a:rPr>
              <a:t>若主串</a:t>
            </a:r>
            <a:r>
              <a:rPr lang="en-US" altLang="x-none" sz="4000" dirty="0">
                <a:latin typeface="Times New Roman" panose="02020603050405020304" pitchFamily="2" charset="0"/>
                <a:ea typeface="楷体_GB2312" pitchFamily="1" charset="-122"/>
              </a:rPr>
              <a:t>S</a:t>
            </a:r>
            <a:r>
              <a:rPr lang="zh-CN" altLang="en-US" sz="4000" dirty="0">
                <a:latin typeface="Times New Roman" panose="02020603050405020304" pitchFamily="2" charset="0"/>
                <a:ea typeface="楷体_GB2312" pitchFamily="1" charset="-122"/>
              </a:rPr>
              <a:t>中存在和串</a:t>
            </a:r>
            <a:r>
              <a:rPr lang="en-US" altLang="x-none" sz="4000" dirty="0">
                <a:latin typeface="Times New Roman" panose="02020603050405020304" pitchFamily="2" charset="0"/>
                <a:ea typeface="楷体_GB2312" pitchFamily="1" charset="-122"/>
              </a:rPr>
              <a:t>T</a:t>
            </a:r>
            <a:r>
              <a:rPr lang="zh-CN" altLang="en-US" sz="4000" dirty="0">
                <a:latin typeface="Times New Roman" panose="02020603050405020304" pitchFamily="2" charset="0"/>
                <a:ea typeface="楷体_GB2312" pitchFamily="1" charset="-122"/>
              </a:rPr>
              <a:t>值相</a:t>
            </a:r>
            <a:endParaRPr lang="zh-CN" altLang="en-US" sz="4000" dirty="0">
              <a:latin typeface="Times New Roman" panose="02020603050405020304" pitchFamily="2" charset="0"/>
              <a:ea typeface="楷体_GB2312" pitchFamily="1" charset="-122"/>
            </a:endParaRPr>
          </a:p>
          <a:p>
            <a:pPr algn="just">
              <a:lnSpc>
                <a:spcPct val="120000"/>
              </a:lnSpc>
            </a:pPr>
            <a:r>
              <a:rPr lang="zh-CN" altLang="en-US" sz="4000" dirty="0">
                <a:latin typeface="Times New Roman" panose="02020603050405020304" pitchFamily="2" charset="0"/>
                <a:ea typeface="楷体_GB2312" pitchFamily="1" charset="-122"/>
              </a:rPr>
              <a:t>                    同的子串返回它在主串</a:t>
            </a:r>
            <a:r>
              <a:rPr lang="en-US" altLang="x-none" sz="4000" dirty="0">
                <a:latin typeface="Times New Roman" panose="02020603050405020304" pitchFamily="2" charset="0"/>
                <a:ea typeface="楷体_GB2312" pitchFamily="1" charset="-122"/>
              </a:rPr>
              <a:t>S</a:t>
            </a:r>
            <a:r>
              <a:rPr lang="zh-CN" altLang="en-US" sz="4000" dirty="0">
                <a:latin typeface="Times New Roman" panose="02020603050405020304" pitchFamily="2" charset="0"/>
                <a:ea typeface="楷体_GB2312" pitchFamily="1" charset="-122"/>
              </a:rPr>
              <a:t>中</a:t>
            </a:r>
            <a:endParaRPr lang="zh-CN" altLang="en-US" sz="4000" dirty="0">
              <a:latin typeface="Times New Roman" panose="02020603050405020304" pitchFamily="2" charset="0"/>
              <a:ea typeface="楷体_GB2312" pitchFamily="1" charset="-122"/>
            </a:endParaRPr>
          </a:p>
          <a:p>
            <a:pPr algn="just">
              <a:lnSpc>
                <a:spcPct val="120000"/>
              </a:lnSpc>
            </a:pPr>
            <a:r>
              <a:rPr lang="zh-CN" altLang="en-US" sz="4000" dirty="0">
                <a:latin typeface="Times New Roman" panose="02020603050405020304" pitchFamily="2" charset="0"/>
                <a:ea typeface="楷体_GB2312" pitchFamily="1" charset="-122"/>
              </a:rPr>
              <a:t>                    第</a:t>
            </a:r>
            <a:r>
              <a:rPr lang="en-US" altLang="x-none" sz="4000" dirty="0">
                <a:latin typeface="Times New Roman" panose="02020603050405020304" pitchFamily="2" charset="0"/>
                <a:ea typeface="楷体_GB2312" pitchFamily="1" charset="-122"/>
              </a:rPr>
              <a:t>pos</a:t>
            </a:r>
            <a:r>
              <a:rPr lang="zh-CN" altLang="en-US" sz="4000" dirty="0">
                <a:latin typeface="Times New Roman" panose="02020603050405020304" pitchFamily="2" charset="0"/>
                <a:ea typeface="楷体_GB2312" pitchFamily="1" charset="-122"/>
              </a:rPr>
              <a:t>个字符之后第一次出</a:t>
            </a:r>
            <a:endParaRPr lang="zh-CN" altLang="en-US" sz="4000" dirty="0">
              <a:latin typeface="Times New Roman" panose="02020603050405020304" pitchFamily="2" charset="0"/>
              <a:ea typeface="楷体_GB2312" pitchFamily="1" charset="-122"/>
            </a:endParaRPr>
          </a:p>
          <a:p>
            <a:pPr algn="just">
              <a:lnSpc>
                <a:spcPct val="120000"/>
              </a:lnSpc>
            </a:pPr>
            <a:r>
              <a:rPr lang="zh-CN" altLang="en-US" sz="4000" dirty="0">
                <a:latin typeface="Times New Roman" panose="02020603050405020304" pitchFamily="2" charset="0"/>
                <a:ea typeface="楷体_GB2312" pitchFamily="1" charset="-122"/>
              </a:rPr>
              <a:t>                    现的位置；否则函数 值为</a:t>
            </a:r>
            <a:r>
              <a:rPr lang="en-US" altLang="x-none" sz="4000" dirty="0">
                <a:latin typeface="Times New Roman" panose="02020603050405020304" pitchFamily="2" charset="0"/>
                <a:ea typeface="楷体_GB2312" pitchFamily="1" charset="-122"/>
              </a:rPr>
              <a:t>0</a:t>
            </a:r>
            <a:r>
              <a:rPr lang="zh-CN" altLang="en-US" sz="4000" dirty="0">
                <a:latin typeface="Times New Roman" panose="02020603050405020304" pitchFamily="2" charset="0"/>
                <a:ea typeface="楷体_GB2312" pitchFamily="1" charset="-122"/>
              </a:rPr>
              <a:t>                    </a:t>
            </a:r>
            <a:endParaRPr lang="zh-CN" altLang="en-US" sz="4000" dirty="0">
              <a:latin typeface="Times New Roman" panose="02020603050405020304" pitchFamily="2" charset="0"/>
              <a:ea typeface="楷体_GB2312" pitchFamily="1" charset="-122"/>
            </a:endParaRPr>
          </a:p>
        </p:txBody>
      </p:sp>
      <p:sp>
        <p:nvSpPr>
          <p:cNvPr id="29699" name="Text Box 3"/>
          <p:cNvSpPr txBox="1"/>
          <p:nvPr/>
        </p:nvSpPr>
        <p:spPr>
          <a:xfrm>
            <a:off x="228600" y="152400"/>
            <a:ext cx="8285163" cy="701675"/>
          </a:xfrm>
          <a:prstGeom prst="rect">
            <a:avLst/>
          </a:prstGeom>
          <a:noFill/>
          <a:ln w="9525">
            <a:noFill/>
          </a:ln>
        </p:spPr>
        <p:txBody>
          <a:bodyPr wrap="none">
            <a:spAutoFit/>
          </a:bodyPr>
          <a:p>
            <a:r>
              <a:rPr lang="zh-CN" altLang="en-US" sz="4000" dirty="0">
                <a:latin typeface="Times New Roman" panose="02020603050405020304" pitchFamily="2" charset="0"/>
                <a:ea typeface="楷体_GB2312" pitchFamily="1" charset="-122"/>
              </a:rPr>
              <a:t>首先，回忆一下</a:t>
            </a:r>
            <a:r>
              <a:rPr lang="zh-CN" altLang="en-US" sz="4000" dirty="0">
                <a:solidFill>
                  <a:srgbClr val="871B09"/>
                </a:solidFill>
                <a:latin typeface="Times New Roman" panose="02020603050405020304" pitchFamily="2" charset="0"/>
                <a:ea typeface="楷体_GB2312" pitchFamily="1" charset="-122"/>
              </a:rPr>
              <a:t>串匹配</a:t>
            </a:r>
            <a:r>
              <a:rPr lang="en-US" altLang="x-none" sz="4000" dirty="0">
                <a:latin typeface="Times New Roman" panose="02020603050405020304" pitchFamily="2" charset="0"/>
                <a:ea typeface="楷体_GB2312" pitchFamily="1" charset="-122"/>
              </a:rPr>
              <a:t>(</a:t>
            </a:r>
            <a:r>
              <a:rPr lang="zh-CN" altLang="en-US" sz="4000" dirty="0">
                <a:latin typeface="Times New Roman" panose="02020603050405020304" pitchFamily="2" charset="0"/>
                <a:ea typeface="楷体_GB2312" pitchFamily="1" charset="-122"/>
              </a:rPr>
              <a:t>查找</a:t>
            </a:r>
            <a:r>
              <a:rPr lang="en-US" altLang="x-none" sz="4000" dirty="0">
                <a:latin typeface="Times New Roman" panose="02020603050405020304" pitchFamily="2" charset="0"/>
                <a:ea typeface="楷体_GB2312" pitchFamily="1" charset="-122"/>
              </a:rPr>
              <a:t>)</a:t>
            </a:r>
            <a:r>
              <a:rPr lang="zh-CN" altLang="en-US" sz="4000" dirty="0">
                <a:latin typeface="Times New Roman" panose="02020603050405020304" pitchFamily="2" charset="0"/>
                <a:ea typeface="楷体_GB2312" pitchFamily="1" charset="-122"/>
              </a:rPr>
              <a:t>的定义</a:t>
            </a:r>
            <a:r>
              <a:rPr lang="en-US" altLang="x-none" sz="4000" dirty="0">
                <a:latin typeface="Times New Roman" panose="02020603050405020304" pitchFamily="2" charset="0"/>
                <a:ea typeface="楷体_GB2312" pitchFamily="1" charset="-122"/>
              </a:rPr>
              <a:t>:</a:t>
            </a:r>
            <a:endParaRPr lang="en-US" altLang="x-none" sz="4000" dirty="0">
              <a:latin typeface="Times New Roman" panose="02020603050405020304" pitchFamily="2" charset="0"/>
            </a:endParaRPr>
          </a:p>
        </p:txBody>
      </p:sp>
      <p:sp>
        <p:nvSpPr>
          <p:cNvPr id="29700" name="Rectangle 4"/>
          <p:cNvSpPr/>
          <p:nvPr/>
        </p:nvSpPr>
        <p:spPr>
          <a:xfrm>
            <a:off x="1752600" y="1066800"/>
            <a:ext cx="4151313" cy="701675"/>
          </a:xfrm>
          <a:prstGeom prst="rect">
            <a:avLst/>
          </a:prstGeom>
          <a:noFill/>
          <a:ln w="9525">
            <a:noFill/>
          </a:ln>
        </p:spPr>
        <p:txBody>
          <a:bodyPr wrap="none">
            <a:spAutoFit/>
          </a:bodyPr>
          <a:p>
            <a:r>
              <a:rPr lang="en-US" altLang="x-none" sz="4000" b="1" dirty="0">
                <a:solidFill>
                  <a:srgbClr val="CC0000"/>
                </a:solidFill>
                <a:latin typeface="Times New Roman" panose="02020603050405020304" pitchFamily="2" charset="0"/>
                <a:ea typeface="楷体_GB2312" pitchFamily="1" charset="-122"/>
              </a:rPr>
              <a:t>INDEX (S, T, pos)</a:t>
            </a:r>
            <a:endParaRPr lang="en-US" altLang="x-none" sz="4000" b="1" dirty="0">
              <a:solidFill>
                <a:srgbClr val="CC0000"/>
              </a:solidFill>
              <a:latin typeface="Times New Roman" panose="02020603050405020304" pitchFamily="2" charset="0"/>
              <a:ea typeface="楷体_GB2312" pitchFamily="1"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9700"/>
                                        </p:tgtEl>
                                        <p:attrNameLst>
                                          <p:attrName>style.visibility</p:attrName>
                                        </p:attrNameLst>
                                      </p:cBhvr>
                                      <p:to>
                                        <p:strVal val="visible"/>
                                      </p:to>
                                    </p:set>
                                    <p:animEffect transition="in" filter="checkerboard(across)">
                                      <p:cBhvr>
                                        <p:cTn id="7" dur="500"/>
                                        <p:tgtEl>
                                          <p:spTgt spid="2970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9698"/>
                                        </p:tgtEl>
                                        <p:attrNameLst>
                                          <p:attrName>style.visibility</p:attrName>
                                        </p:attrNameLst>
                                      </p:cBhvr>
                                      <p:to>
                                        <p:strVal val="visible"/>
                                      </p:to>
                                    </p:set>
                                    <p:animEffect transition="in" filter="blinds(horizontal)">
                                      <p:cBhvr>
                                        <p:cTn id="12" dur="500"/>
                                        <p:tgtEl>
                                          <p:spTgt spid="296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p:bldP spid="2970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Rectangle 2"/>
          <p:cNvSpPr>
            <a:spLocks noGrp="1"/>
          </p:cNvSpPr>
          <p:nvPr>
            <p:ph type="title"/>
          </p:nvPr>
        </p:nvSpPr>
        <p:spPr>
          <a:ln/>
        </p:spPr>
        <p:txBody>
          <a:bodyPr vert="horz" wrap="square" anchor="b"/>
          <a:p>
            <a:pPr eaLnBrk="1" hangingPunct="1"/>
          </a:p>
        </p:txBody>
      </p:sp>
      <p:graphicFrame>
        <p:nvGraphicFramePr>
          <p:cNvPr id="30723" name="表格 30722"/>
          <p:cNvGraphicFramePr/>
          <p:nvPr/>
        </p:nvGraphicFramePr>
        <p:xfrm>
          <a:off x="1068388" y="1293813"/>
          <a:ext cx="6096000" cy="1079500"/>
        </p:xfrm>
        <a:graphic>
          <a:graphicData uri="http://schemas.openxmlformats.org/drawingml/2006/table">
            <a:tbl>
              <a:tblPr/>
              <a:tblGrid>
                <a:gridCol w="381000"/>
                <a:gridCol w="490538"/>
                <a:gridCol w="434975"/>
                <a:gridCol w="434975"/>
                <a:gridCol w="434975"/>
                <a:gridCol w="436562"/>
                <a:gridCol w="434975"/>
                <a:gridCol w="434975"/>
                <a:gridCol w="436563"/>
                <a:gridCol w="434975"/>
                <a:gridCol w="434975"/>
                <a:gridCol w="434975"/>
                <a:gridCol w="436562"/>
                <a:gridCol w="434975"/>
              </a:tblGrid>
              <a:tr h="539750">
                <a:tc rowSpan="2">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algn="ctr" eaLnBrk="1" hangingPunct="1">
                        <a:lnSpc>
                          <a:spcPct val="105000"/>
                        </a:lnSpc>
                        <a:spcBef>
                          <a:spcPct val="20000"/>
                        </a:spcBef>
                        <a:buClr>
                          <a:schemeClr val="folHlink"/>
                        </a:buClr>
                        <a:buSzPct val="80000"/>
                        <a:buFont typeface="Wingdings" panose="05000000000000000000" pitchFamily="2" charset="2"/>
                        <a:buNone/>
                      </a:pPr>
                      <a:r>
                        <a:rPr lang="en-US" altLang="zh-CN" sz="2800" b="0">
                          <a:solidFill>
                            <a:schemeClr val="tx2"/>
                          </a:solidFill>
                          <a:latin typeface="Arial Narrow" panose="020B0506020202030204" pitchFamily="2" charset="0"/>
                          <a:ea typeface="楷体_GB2312" pitchFamily="1" charset="-122"/>
                        </a:rPr>
                        <a:t>1</a:t>
                      </a:r>
                      <a:r>
                        <a:rPr lang="zh-CN" altLang="en-US" sz="2800" b="0">
                          <a:solidFill>
                            <a:schemeClr val="tx2"/>
                          </a:solidFill>
                          <a:latin typeface="Arial Narrow" panose="020B0506020202030204" pitchFamily="2" charset="0"/>
                          <a:ea typeface="楷体_GB2312" pitchFamily="1" charset="-122"/>
                        </a:rPr>
                        <a:t>趟</a:t>
                      </a:r>
                      <a:endParaRPr lang="zh-CN" altLang="en-US" sz="2800" b="0">
                        <a:solidFill>
                          <a:schemeClr val="tx2"/>
                        </a:solidFill>
                        <a:latin typeface="Arial Narrow" panose="020B0506020202030204" pitchFamily="2" charset="0"/>
                        <a:ea typeface="楷体_GB2312" pitchFamily="1" charset="-122"/>
                      </a:endParaRPr>
                    </a:p>
                  </a:txBody>
                  <a:tcPr vert="horz" anchor="t">
                    <a:lnL>
                      <a:noFill/>
                    </a:lnL>
                    <a:lnR w="28575" cap="flat" cmpd="sng">
                      <a:solidFill>
                        <a:schemeClr val="tx1"/>
                      </a:solidFill>
                      <a:prstDash val="sysDot"/>
                      <a:headEnd type="none" w="med" len="med"/>
                      <a:tailEnd type="none" w="med" len="med"/>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latin typeface="Arial Narrow" panose="020B0506020202030204" pitchFamily="2" charset="0"/>
                          <a:ea typeface="楷体_GB2312" pitchFamily="1" charset="-122"/>
                        </a:rPr>
                        <a:t>a</a:t>
                      </a:r>
                      <a:endParaRPr lang="en-US" altLang="x-none" sz="2800" b="0" dirty="0">
                        <a:latin typeface="Arial Narrow" panose="020B0506020202030204" pitchFamily="2" charset="0"/>
                        <a:ea typeface="楷体_GB2312" pitchFamily="1" charset="-122"/>
                      </a:endParaRPr>
                    </a:p>
                  </a:txBody>
                  <a:tcPr vert="horz" anchor="t">
                    <a:lnL w="28575" cap="flat" cmpd="sng">
                      <a:solidFill>
                        <a:schemeClr val="tx1"/>
                      </a:solidFill>
                      <a:prstDash val="sysDot"/>
                      <a:headEnd type="none" w="med" len="med"/>
                      <a:tailEnd type="none" w="med" len="med"/>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latin typeface="Arial Narrow" panose="020B0506020202030204" pitchFamily="2" charset="0"/>
                          <a:ea typeface="楷体_GB2312" pitchFamily="1" charset="-122"/>
                        </a:rPr>
                        <a:t>b</a:t>
                      </a: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latin typeface="Arial Narrow" panose="020B0506020202030204" pitchFamily="2" charset="0"/>
                          <a:ea typeface="楷体_GB2312" pitchFamily="1" charset="-122"/>
                        </a:rPr>
                        <a:t>a</a:t>
                      </a: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latin typeface="Arial Narrow" panose="020B0506020202030204" pitchFamily="2" charset="0"/>
                          <a:ea typeface="楷体_GB2312" pitchFamily="1" charset="-122"/>
                        </a:rPr>
                        <a:t>b</a:t>
                      </a: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latin typeface="Arial Narrow" panose="020B0506020202030204" pitchFamily="2" charset="0"/>
                          <a:ea typeface="楷体_GB2312" pitchFamily="1" charset="-122"/>
                        </a:rPr>
                        <a:t>c</a:t>
                      </a: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latin typeface="Arial Narrow" panose="020B0506020202030204" pitchFamily="2" charset="0"/>
                          <a:ea typeface="楷体_GB2312" pitchFamily="1" charset="-122"/>
                        </a:rPr>
                        <a:t>a</a:t>
                      </a: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latin typeface="Arial Narrow" panose="020B0506020202030204" pitchFamily="2" charset="0"/>
                          <a:ea typeface="楷体_GB2312" pitchFamily="1" charset="-122"/>
                        </a:rPr>
                        <a:t>b</a:t>
                      </a: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latin typeface="Arial Narrow" panose="020B0506020202030204" pitchFamily="2" charset="0"/>
                          <a:ea typeface="楷体_GB2312" pitchFamily="1" charset="-122"/>
                        </a:rPr>
                        <a:t>c</a:t>
                      </a: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latin typeface="Arial Narrow" panose="020B0506020202030204" pitchFamily="2" charset="0"/>
                          <a:ea typeface="楷体_GB2312" pitchFamily="1" charset="-122"/>
                        </a:rPr>
                        <a:t>a</a:t>
                      </a: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latin typeface="Arial Narrow" panose="020B0506020202030204" pitchFamily="2" charset="0"/>
                          <a:ea typeface="楷体_GB2312" pitchFamily="1" charset="-122"/>
                        </a:rPr>
                        <a:t>c</a:t>
                      </a: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latin typeface="Arial Narrow" panose="020B0506020202030204" pitchFamily="2" charset="0"/>
                          <a:ea typeface="楷体_GB2312" pitchFamily="1" charset="-122"/>
                        </a:rPr>
                        <a:t>b</a:t>
                      </a: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latin typeface="Arial Narrow" panose="020B0506020202030204" pitchFamily="2" charset="0"/>
                          <a:ea typeface="楷体_GB2312" pitchFamily="1" charset="-122"/>
                        </a:rPr>
                        <a:t>a</a:t>
                      </a: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latin typeface="Arial Narrow" panose="020B0506020202030204" pitchFamily="2" charset="0"/>
                          <a:ea typeface="楷体_GB2312" pitchFamily="1" charset="-122"/>
                        </a:rPr>
                        <a:t>b</a:t>
                      </a: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r>
              <a:tr h="539750">
                <a:tc vMerge="1">
                  <a:tcPr>
                    <a:lnR w="28575" cap="flat" cmpd="sng">
                      <a:solidFill>
                        <a:schemeClr val="tx1"/>
                      </a:solidFill>
                      <a:prstDash val="sysDot"/>
                      <a:headEnd type="none" w="med" len="med"/>
                      <a:tailEnd type="none" w="med" len="med"/>
                    </a:lnR>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latin typeface="Arial Narrow" panose="020B0506020202030204" pitchFamily="2" charset="0"/>
                          <a:ea typeface="楷体_GB2312" pitchFamily="1" charset="-122"/>
                        </a:rPr>
                        <a:t>a</a:t>
                      </a:r>
                      <a:endParaRPr lang="en-US" altLang="x-none" sz="2800" b="0" dirty="0">
                        <a:latin typeface="Arial Narrow" panose="020B0506020202030204" pitchFamily="2" charset="0"/>
                        <a:ea typeface="楷体_GB2312" pitchFamily="1" charset="-122"/>
                      </a:endParaRPr>
                    </a:p>
                  </a:txBody>
                  <a:tcPr vert="horz" anchor="t">
                    <a:lnL w="28575" cap="flat" cmpd="sng">
                      <a:solidFill>
                        <a:schemeClr val="tx1"/>
                      </a:solidFill>
                      <a:prstDash val="sysDot"/>
                      <a:headEnd type="none" w="med" len="med"/>
                      <a:tailEnd type="none" w="med" len="med"/>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latin typeface="Arial Narrow" panose="020B0506020202030204" pitchFamily="2" charset="0"/>
                          <a:ea typeface="楷体_GB2312" pitchFamily="1" charset="-122"/>
                        </a:rPr>
                        <a:t>b</a:t>
                      </a: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latin typeface="Arial Narrow" panose="020B0506020202030204" pitchFamily="2" charset="0"/>
                          <a:ea typeface="楷体_GB2312" pitchFamily="1" charset="-122"/>
                        </a:rPr>
                        <a:t>c</a:t>
                      </a: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endParaRPr lang="zh-CN" altLang="en-US" sz="2800" b="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endParaRPr lang="zh-CN" altLang="en-US" sz="2800" b="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endParaRPr lang="zh-CN" altLang="en-US" sz="2800" b="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endParaRPr lang="zh-CN" altLang="en-US" sz="2800" b="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endParaRPr lang="zh-CN" altLang="en-US" sz="2800" b="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endParaRPr lang="zh-CN" altLang="en-US" sz="2800" b="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endParaRPr lang="zh-CN" altLang="en-US" sz="2800" b="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endParaRPr lang="zh-CN" altLang="en-US" sz="2800" b="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endParaRPr lang="zh-CN" altLang="en-US" sz="2800" b="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endParaRPr lang="zh-CN" altLang="en-US" sz="2800" b="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r>
            </a:tbl>
          </a:graphicData>
        </a:graphic>
      </p:graphicFrame>
      <p:graphicFrame>
        <p:nvGraphicFramePr>
          <p:cNvPr id="30752" name="表格 30751"/>
          <p:cNvGraphicFramePr/>
          <p:nvPr/>
        </p:nvGraphicFramePr>
        <p:xfrm>
          <a:off x="1004888" y="4605338"/>
          <a:ext cx="6096000" cy="1079500"/>
        </p:xfrm>
        <a:graphic>
          <a:graphicData uri="http://schemas.openxmlformats.org/drawingml/2006/table">
            <a:tbl>
              <a:tblPr/>
              <a:tblGrid>
                <a:gridCol w="457200"/>
                <a:gridCol w="414338"/>
                <a:gridCol w="434975"/>
                <a:gridCol w="434975"/>
                <a:gridCol w="434975"/>
                <a:gridCol w="436562"/>
                <a:gridCol w="434975"/>
                <a:gridCol w="434975"/>
                <a:gridCol w="436563"/>
                <a:gridCol w="434975"/>
                <a:gridCol w="434975"/>
                <a:gridCol w="434975"/>
                <a:gridCol w="436562"/>
                <a:gridCol w="434975"/>
              </a:tblGrid>
              <a:tr h="539750">
                <a:tc rowSpan="2">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algn="ctr"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solidFill>
                            <a:schemeClr val="tx2"/>
                          </a:solidFill>
                          <a:latin typeface="Arial Narrow" panose="020B0506020202030204" pitchFamily="2" charset="0"/>
                          <a:ea typeface="楷体_GB2312" pitchFamily="1" charset="-122"/>
                        </a:rPr>
                        <a:t>3</a:t>
                      </a:r>
                      <a:r>
                        <a:rPr lang="zh-CN" altLang="en-US" sz="2800" b="0" dirty="0">
                          <a:solidFill>
                            <a:schemeClr val="tx2"/>
                          </a:solidFill>
                          <a:latin typeface="Arial Narrow" panose="020B0506020202030204" pitchFamily="2" charset="0"/>
                          <a:ea typeface="楷体_GB2312" pitchFamily="1" charset="-122"/>
                        </a:rPr>
                        <a:t>趟</a:t>
                      </a:r>
                      <a:endParaRPr lang="zh-CN" altLang="en-US" sz="2800" b="0" dirty="0">
                        <a:solidFill>
                          <a:schemeClr val="tx2"/>
                        </a:solidFill>
                        <a:latin typeface="Arial Narrow" panose="020B0506020202030204" pitchFamily="2" charset="0"/>
                        <a:ea typeface="楷体_GB2312" pitchFamily="1" charset="-122"/>
                      </a:endParaRPr>
                    </a:p>
                  </a:txBody>
                  <a:tcPr vert="horz" anchor="t">
                    <a:lnL>
                      <a:noFill/>
                    </a:lnL>
                    <a:lnR w="28575" cap="flat" cmpd="sng">
                      <a:solidFill>
                        <a:schemeClr val="tx1"/>
                      </a:solidFill>
                      <a:prstDash val="sysDot"/>
                      <a:headEnd type="none" w="med" len="med"/>
                      <a:tailEnd type="none" w="med" len="med"/>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latin typeface="Arial Narrow" panose="020B0506020202030204" pitchFamily="2" charset="0"/>
                          <a:ea typeface="楷体_GB2312" pitchFamily="1" charset="-122"/>
                        </a:rPr>
                        <a:t>a</a:t>
                      </a:r>
                      <a:endParaRPr lang="en-US" altLang="x-none" sz="2800" b="0" dirty="0">
                        <a:latin typeface="Arial Narrow" panose="020B0506020202030204" pitchFamily="2" charset="0"/>
                        <a:ea typeface="楷体_GB2312" pitchFamily="1" charset="-122"/>
                      </a:endParaRPr>
                    </a:p>
                  </a:txBody>
                  <a:tcPr vert="horz" anchor="t">
                    <a:lnL w="28575" cap="flat" cmpd="sng">
                      <a:solidFill>
                        <a:schemeClr val="tx1"/>
                      </a:solidFill>
                      <a:prstDash val="sysDot"/>
                      <a:headEnd type="none" w="med" len="med"/>
                      <a:tailEnd type="none" w="med" len="med"/>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latin typeface="Arial Narrow" panose="020B0506020202030204" pitchFamily="2" charset="0"/>
                          <a:ea typeface="楷体_GB2312" pitchFamily="1" charset="-122"/>
                        </a:rPr>
                        <a:t>b</a:t>
                      </a: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latin typeface="Arial Narrow" panose="020B0506020202030204" pitchFamily="2" charset="0"/>
                          <a:ea typeface="楷体_GB2312" pitchFamily="1" charset="-122"/>
                        </a:rPr>
                        <a:t>a</a:t>
                      </a: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latin typeface="Arial Narrow" panose="020B0506020202030204" pitchFamily="2" charset="0"/>
                          <a:ea typeface="楷体_GB2312" pitchFamily="1" charset="-122"/>
                        </a:rPr>
                        <a:t>b</a:t>
                      </a: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latin typeface="Arial Narrow" panose="020B0506020202030204" pitchFamily="2" charset="0"/>
                          <a:ea typeface="楷体_GB2312" pitchFamily="1" charset="-122"/>
                        </a:rPr>
                        <a:t>c</a:t>
                      </a: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latin typeface="Arial Narrow" panose="020B0506020202030204" pitchFamily="2" charset="0"/>
                          <a:ea typeface="楷体_GB2312" pitchFamily="1" charset="-122"/>
                        </a:rPr>
                        <a:t>a</a:t>
                      </a: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latin typeface="Arial Narrow" panose="020B0506020202030204" pitchFamily="2" charset="0"/>
                          <a:ea typeface="楷体_GB2312" pitchFamily="1" charset="-122"/>
                        </a:rPr>
                        <a:t>b</a:t>
                      </a: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latin typeface="Arial Narrow" panose="020B0506020202030204" pitchFamily="2" charset="0"/>
                          <a:ea typeface="楷体_GB2312" pitchFamily="1" charset="-122"/>
                        </a:rPr>
                        <a:t>c</a:t>
                      </a: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latin typeface="Arial Narrow" panose="020B0506020202030204" pitchFamily="2" charset="0"/>
                          <a:ea typeface="楷体_GB2312" pitchFamily="1" charset="-122"/>
                        </a:rPr>
                        <a:t>a</a:t>
                      </a: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latin typeface="Arial Narrow" panose="020B0506020202030204" pitchFamily="2" charset="0"/>
                          <a:ea typeface="楷体_GB2312" pitchFamily="1" charset="-122"/>
                        </a:rPr>
                        <a:t>c</a:t>
                      </a: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latin typeface="Arial Narrow" panose="020B0506020202030204" pitchFamily="2" charset="0"/>
                          <a:ea typeface="楷体_GB2312" pitchFamily="1" charset="-122"/>
                        </a:rPr>
                        <a:t>b</a:t>
                      </a: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latin typeface="Arial Narrow" panose="020B0506020202030204" pitchFamily="2" charset="0"/>
                          <a:ea typeface="楷体_GB2312" pitchFamily="1" charset="-122"/>
                        </a:rPr>
                        <a:t>a</a:t>
                      </a: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latin typeface="Arial Narrow" panose="020B0506020202030204" pitchFamily="2" charset="0"/>
                          <a:ea typeface="楷体_GB2312" pitchFamily="1" charset="-122"/>
                        </a:rPr>
                        <a:t>b</a:t>
                      </a: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r>
              <a:tr h="539750">
                <a:tc vMerge="1">
                  <a:tcPr>
                    <a:lnR w="28575" cap="flat" cmpd="sng">
                      <a:solidFill>
                        <a:schemeClr val="tx1"/>
                      </a:solidFill>
                      <a:prstDash val="sysDot"/>
                      <a:headEnd type="none" w="med" len="med"/>
                      <a:tailEnd type="none" w="med" len="med"/>
                    </a:lnR>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endParaRPr lang="en-US" altLang="x-none" sz="2800" b="0" dirty="0">
                        <a:latin typeface="Arial Narrow" panose="020B0506020202030204" pitchFamily="2" charset="0"/>
                        <a:ea typeface="楷体_GB2312" pitchFamily="1" charset="-122"/>
                      </a:endParaRPr>
                    </a:p>
                  </a:txBody>
                  <a:tcPr vert="horz" anchor="t">
                    <a:lnL w="28575" cap="flat" cmpd="sng">
                      <a:solidFill>
                        <a:schemeClr val="tx1"/>
                      </a:solidFill>
                      <a:prstDash val="sysDot"/>
                      <a:headEnd type="none" w="med" len="med"/>
                      <a:tailEnd type="none" w="med" len="med"/>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latin typeface="Arial Narrow" panose="020B0506020202030204" pitchFamily="2" charset="0"/>
                          <a:ea typeface="楷体_GB2312" pitchFamily="1" charset="-122"/>
                        </a:rPr>
                        <a:t>a</a:t>
                      </a: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latin typeface="Arial Narrow" panose="020B0506020202030204" pitchFamily="2" charset="0"/>
                          <a:ea typeface="楷体_GB2312" pitchFamily="1" charset="-122"/>
                        </a:rPr>
                        <a:t>b</a:t>
                      </a: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latin typeface="Arial Narrow" panose="020B0506020202030204" pitchFamily="2" charset="0"/>
                          <a:ea typeface="楷体_GB2312" pitchFamily="1" charset="-122"/>
                        </a:rPr>
                        <a:t>c</a:t>
                      </a: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latin typeface="Arial Narrow" panose="020B0506020202030204" pitchFamily="2" charset="0"/>
                          <a:ea typeface="楷体_GB2312" pitchFamily="1" charset="-122"/>
                        </a:rPr>
                        <a:t>a</a:t>
                      </a: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latin typeface="Arial Narrow" panose="020B0506020202030204" pitchFamily="2" charset="0"/>
                          <a:ea typeface="楷体_GB2312" pitchFamily="1" charset="-122"/>
                        </a:rPr>
                        <a:t>c</a:t>
                      </a: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endParaRPr lang="zh-CN" altLang="en-US" sz="2800" b="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endParaRPr lang="zh-CN" altLang="en-US" sz="2800" b="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endParaRPr lang="zh-CN" altLang="en-US" sz="2800" b="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endParaRPr lang="zh-CN" altLang="en-US" sz="2800" b="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endParaRPr lang="zh-CN" altLang="en-US" sz="2800" b="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endParaRPr lang="zh-CN" altLang="en-US" sz="2800" b="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r>
            </a:tbl>
          </a:graphicData>
        </a:graphic>
      </p:graphicFrame>
      <p:grpSp>
        <p:nvGrpSpPr>
          <p:cNvPr id="30781" name="Group 142"/>
          <p:cNvGrpSpPr/>
          <p:nvPr/>
        </p:nvGrpSpPr>
        <p:grpSpPr>
          <a:xfrm>
            <a:off x="1570038" y="1346200"/>
            <a:ext cx="4762" cy="1081088"/>
            <a:chOff x="0" y="0"/>
            <a:chExt cx="3" cy="681"/>
          </a:xfrm>
        </p:grpSpPr>
        <p:sp>
          <p:nvSpPr>
            <p:cNvPr id="30782" name="Line 143"/>
            <p:cNvSpPr/>
            <p:nvPr/>
          </p:nvSpPr>
          <p:spPr>
            <a:xfrm>
              <a:off x="3" y="0"/>
              <a:ext cx="0" cy="144"/>
            </a:xfrm>
            <a:prstGeom prst="line">
              <a:avLst/>
            </a:prstGeom>
            <a:ln w="28575" cap="flat" cmpd="sng">
              <a:solidFill>
                <a:schemeClr val="folHlink"/>
              </a:solidFill>
              <a:prstDash val="solid"/>
              <a:headEnd type="none" w="med" len="med"/>
              <a:tailEnd type="stealth" w="med" len="med"/>
            </a:ln>
          </p:spPr>
        </p:sp>
        <p:sp>
          <p:nvSpPr>
            <p:cNvPr id="30783" name="Line 144"/>
            <p:cNvSpPr/>
            <p:nvPr/>
          </p:nvSpPr>
          <p:spPr>
            <a:xfrm flipV="1">
              <a:off x="0" y="537"/>
              <a:ext cx="0" cy="144"/>
            </a:xfrm>
            <a:prstGeom prst="line">
              <a:avLst/>
            </a:prstGeom>
            <a:ln w="28575" cap="flat" cmpd="sng">
              <a:solidFill>
                <a:schemeClr val="folHlink"/>
              </a:solidFill>
              <a:prstDash val="solid"/>
              <a:headEnd type="none" w="med" len="med"/>
              <a:tailEnd type="stealth" w="med" len="med"/>
            </a:ln>
          </p:spPr>
        </p:sp>
      </p:grpSp>
      <p:grpSp>
        <p:nvGrpSpPr>
          <p:cNvPr id="30784" name="Group 145"/>
          <p:cNvGrpSpPr/>
          <p:nvPr/>
        </p:nvGrpSpPr>
        <p:grpSpPr>
          <a:xfrm>
            <a:off x="2573338" y="1346200"/>
            <a:ext cx="4762" cy="1081088"/>
            <a:chOff x="0" y="0"/>
            <a:chExt cx="3" cy="681"/>
          </a:xfrm>
        </p:grpSpPr>
        <p:sp>
          <p:nvSpPr>
            <p:cNvPr id="30785" name="Line 146"/>
            <p:cNvSpPr/>
            <p:nvPr/>
          </p:nvSpPr>
          <p:spPr>
            <a:xfrm>
              <a:off x="3" y="0"/>
              <a:ext cx="0" cy="144"/>
            </a:xfrm>
            <a:prstGeom prst="line">
              <a:avLst/>
            </a:prstGeom>
            <a:ln w="28575" cap="flat" cmpd="sng">
              <a:solidFill>
                <a:srgbClr val="FF3300"/>
              </a:solidFill>
              <a:prstDash val="solid"/>
              <a:headEnd type="none" w="med" len="med"/>
              <a:tailEnd type="stealth" w="med" len="med"/>
            </a:ln>
          </p:spPr>
        </p:sp>
        <p:sp>
          <p:nvSpPr>
            <p:cNvPr id="30786" name="Line 147"/>
            <p:cNvSpPr/>
            <p:nvPr/>
          </p:nvSpPr>
          <p:spPr>
            <a:xfrm flipV="1">
              <a:off x="0" y="537"/>
              <a:ext cx="0" cy="144"/>
            </a:xfrm>
            <a:prstGeom prst="line">
              <a:avLst/>
            </a:prstGeom>
            <a:ln w="28575" cap="flat" cmpd="sng">
              <a:solidFill>
                <a:srgbClr val="FF3300"/>
              </a:solidFill>
              <a:prstDash val="solid"/>
              <a:headEnd type="none" w="med" len="med"/>
              <a:tailEnd type="stealth" w="med" len="med"/>
            </a:ln>
          </p:spPr>
        </p:sp>
      </p:grpSp>
      <p:grpSp>
        <p:nvGrpSpPr>
          <p:cNvPr id="30787" name="Group 148"/>
          <p:cNvGrpSpPr/>
          <p:nvPr/>
        </p:nvGrpSpPr>
        <p:grpSpPr>
          <a:xfrm>
            <a:off x="2514600" y="4652963"/>
            <a:ext cx="4763" cy="1081087"/>
            <a:chOff x="0" y="0"/>
            <a:chExt cx="3" cy="681"/>
          </a:xfrm>
        </p:grpSpPr>
        <p:sp>
          <p:nvSpPr>
            <p:cNvPr id="30788" name="Line 149"/>
            <p:cNvSpPr/>
            <p:nvPr/>
          </p:nvSpPr>
          <p:spPr>
            <a:xfrm>
              <a:off x="3" y="0"/>
              <a:ext cx="0" cy="144"/>
            </a:xfrm>
            <a:prstGeom prst="line">
              <a:avLst/>
            </a:prstGeom>
            <a:ln w="28575" cap="flat" cmpd="sng">
              <a:solidFill>
                <a:schemeClr val="folHlink"/>
              </a:solidFill>
              <a:prstDash val="solid"/>
              <a:headEnd type="none" w="med" len="med"/>
              <a:tailEnd type="stealth" w="med" len="med"/>
            </a:ln>
          </p:spPr>
        </p:sp>
        <p:sp>
          <p:nvSpPr>
            <p:cNvPr id="30789" name="Line 150"/>
            <p:cNvSpPr/>
            <p:nvPr/>
          </p:nvSpPr>
          <p:spPr>
            <a:xfrm flipV="1">
              <a:off x="0" y="537"/>
              <a:ext cx="0" cy="144"/>
            </a:xfrm>
            <a:prstGeom prst="line">
              <a:avLst/>
            </a:prstGeom>
            <a:ln w="28575" cap="flat" cmpd="sng">
              <a:solidFill>
                <a:schemeClr val="folHlink"/>
              </a:solidFill>
              <a:prstDash val="solid"/>
              <a:headEnd type="none" w="med" len="med"/>
              <a:tailEnd type="stealth" w="med" len="med"/>
            </a:ln>
          </p:spPr>
        </p:sp>
      </p:grpSp>
      <p:grpSp>
        <p:nvGrpSpPr>
          <p:cNvPr id="30790" name="Group 151"/>
          <p:cNvGrpSpPr/>
          <p:nvPr/>
        </p:nvGrpSpPr>
        <p:grpSpPr>
          <a:xfrm>
            <a:off x="4241800" y="4652963"/>
            <a:ext cx="4763" cy="1081087"/>
            <a:chOff x="0" y="0"/>
            <a:chExt cx="3" cy="681"/>
          </a:xfrm>
        </p:grpSpPr>
        <p:sp>
          <p:nvSpPr>
            <p:cNvPr id="30791" name="Line 152"/>
            <p:cNvSpPr/>
            <p:nvPr/>
          </p:nvSpPr>
          <p:spPr>
            <a:xfrm>
              <a:off x="3" y="0"/>
              <a:ext cx="0" cy="144"/>
            </a:xfrm>
            <a:prstGeom prst="line">
              <a:avLst/>
            </a:prstGeom>
            <a:ln w="28575" cap="flat" cmpd="sng">
              <a:solidFill>
                <a:srgbClr val="FF3300"/>
              </a:solidFill>
              <a:prstDash val="solid"/>
              <a:headEnd type="none" w="med" len="med"/>
              <a:tailEnd type="stealth" w="med" len="med"/>
            </a:ln>
          </p:spPr>
        </p:sp>
        <p:sp>
          <p:nvSpPr>
            <p:cNvPr id="30792" name="Line 153"/>
            <p:cNvSpPr/>
            <p:nvPr/>
          </p:nvSpPr>
          <p:spPr>
            <a:xfrm flipV="1">
              <a:off x="0" y="537"/>
              <a:ext cx="0" cy="144"/>
            </a:xfrm>
            <a:prstGeom prst="line">
              <a:avLst/>
            </a:prstGeom>
            <a:ln w="28575" cap="flat" cmpd="sng">
              <a:solidFill>
                <a:srgbClr val="FF3300"/>
              </a:solidFill>
              <a:prstDash val="solid"/>
              <a:headEnd type="none" w="med" len="med"/>
              <a:tailEnd type="stealth" w="med" len="med"/>
            </a:ln>
          </p:spPr>
        </p:sp>
      </p:grpSp>
      <p:graphicFrame>
        <p:nvGraphicFramePr>
          <p:cNvPr id="30793" name="表格 30792"/>
          <p:cNvGraphicFramePr/>
          <p:nvPr/>
        </p:nvGraphicFramePr>
        <p:xfrm>
          <a:off x="1019175" y="2882900"/>
          <a:ext cx="6096000" cy="1079500"/>
        </p:xfrm>
        <a:graphic>
          <a:graphicData uri="http://schemas.openxmlformats.org/drawingml/2006/table">
            <a:tbl>
              <a:tblPr/>
              <a:tblGrid>
                <a:gridCol w="457200"/>
                <a:gridCol w="414338"/>
                <a:gridCol w="434975"/>
                <a:gridCol w="434975"/>
                <a:gridCol w="434975"/>
                <a:gridCol w="436562"/>
                <a:gridCol w="434975"/>
                <a:gridCol w="434975"/>
                <a:gridCol w="436563"/>
                <a:gridCol w="434975"/>
                <a:gridCol w="434975"/>
                <a:gridCol w="434975"/>
                <a:gridCol w="436562"/>
                <a:gridCol w="434975"/>
              </a:tblGrid>
              <a:tr h="539750">
                <a:tc rowSpan="2">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algn="ctr" eaLnBrk="1" hangingPunct="1">
                        <a:lnSpc>
                          <a:spcPct val="105000"/>
                        </a:lnSpc>
                        <a:spcBef>
                          <a:spcPct val="20000"/>
                        </a:spcBef>
                        <a:buClr>
                          <a:schemeClr val="folHlink"/>
                        </a:buClr>
                        <a:buSzPct val="80000"/>
                        <a:buFont typeface="Wingdings" panose="05000000000000000000" pitchFamily="2" charset="2"/>
                        <a:buNone/>
                      </a:pPr>
                      <a:r>
                        <a:rPr lang="en-US" altLang="zh-CN" sz="2800" b="0">
                          <a:solidFill>
                            <a:schemeClr val="tx2"/>
                          </a:solidFill>
                          <a:latin typeface="Arial Narrow" panose="020B0506020202030204" pitchFamily="2" charset="0"/>
                          <a:ea typeface="楷体_GB2312" pitchFamily="1" charset="-122"/>
                        </a:rPr>
                        <a:t>2</a:t>
                      </a:r>
                      <a:r>
                        <a:rPr lang="zh-CN" altLang="en-US" sz="2800" b="0">
                          <a:solidFill>
                            <a:schemeClr val="tx2"/>
                          </a:solidFill>
                          <a:latin typeface="Arial Narrow" panose="020B0506020202030204" pitchFamily="2" charset="0"/>
                          <a:ea typeface="楷体_GB2312" pitchFamily="1" charset="-122"/>
                        </a:rPr>
                        <a:t>趟</a:t>
                      </a:r>
                      <a:endParaRPr lang="zh-CN" altLang="en-US" sz="2800" b="0">
                        <a:solidFill>
                          <a:schemeClr val="tx2"/>
                        </a:solidFill>
                        <a:latin typeface="Arial Narrow" panose="020B0506020202030204" pitchFamily="2" charset="0"/>
                        <a:ea typeface="楷体_GB2312" pitchFamily="1" charset="-122"/>
                      </a:endParaRPr>
                    </a:p>
                  </a:txBody>
                  <a:tcPr vert="horz" anchor="t">
                    <a:lnL>
                      <a:noFill/>
                    </a:lnL>
                    <a:lnR w="28575" cap="flat" cmpd="sng">
                      <a:solidFill>
                        <a:schemeClr val="tx1"/>
                      </a:solidFill>
                      <a:prstDash val="sysDot"/>
                      <a:headEnd type="none" w="med" len="med"/>
                      <a:tailEnd type="none" w="med" len="med"/>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latin typeface="Arial Narrow" panose="020B0506020202030204" pitchFamily="2" charset="0"/>
                          <a:ea typeface="楷体_GB2312" pitchFamily="1" charset="-122"/>
                        </a:rPr>
                        <a:t>a</a:t>
                      </a:r>
                      <a:endParaRPr lang="en-US" altLang="x-none" sz="2800" b="0" dirty="0">
                        <a:latin typeface="Arial Narrow" panose="020B0506020202030204" pitchFamily="2" charset="0"/>
                        <a:ea typeface="楷体_GB2312" pitchFamily="1" charset="-122"/>
                      </a:endParaRPr>
                    </a:p>
                  </a:txBody>
                  <a:tcPr vert="horz" anchor="t">
                    <a:lnL w="28575" cap="flat" cmpd="sng">
                      <a:solidFill>
                        <a:schemeClr val="tx1"/>
                      </a:solidFill>
                      <a:prstDash val="sysDot"/>
                      <a:headEnd type="none" w="med" len="med"/>
                      <a:tailEnd type="none" w="med" len="med"/>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latin typeface="Arial Narrow" panose="020B0506020202030204" pitchFamily="2" charset="0"/>
                          <a:ea typeface="楷体_GB2312" pitchFamily="1" charset="-122"/>
                        </a:rPr>
                        <a:t>b</a:t>
                      </a: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latin typeface="Arial Narrow" panose="020B0506020202030204" pitchFamily="2" charset="0"/>
                          <a:ea typeface="楷体_GB2312" pitchFamily="1" charset="-122"/>
                        </a:rPr>
                        <a:t>a</a:t>
                      </a: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latin typeface="Arial Narrow" panose="020B0506020202030204" pitchFamily="2" charset="0"/>
                          <a:ea typeface="楷体_GB2312" pitchFamily="1" charset="-122"/>
                        </a:rPr>
                        <a:t>b</a:t>
                      </a: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latin typeface="Arial Narrow" panose="020B0506020202030204" pitchFamily="2" charset="0"/>
                          <a:ea typeface="楷体_GB2312" pitchFamily="1" charset="-122"/>
                        </a:rPr>
                        <a:t>c</a:t>
                      </a: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latin typeface="Arial Narrow" panose="020B0506020202030204" pitchFamily="2" charset="0"/>
                          <a:ea typeface="楷体_GB2312" pitchFamily="1" charset="-122"/>
                        </a:rPr>
                        <a:t>a</a:t>
                      </a: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latin typeface="Arial Narrow" panose="020B0506020202030204" pitchFamily="2" charset="0"/>
                          <a:ea typeface="楷体_GB2312" pitchFamily="1" charset="-122"/>
                        </a:rPr>
                        <a:t>b</a:t>
                      </a: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latin typeface="Arial Narrow" panose="020B0506020202030204" pitchFamily="2" charset="0"/>
                          <a:ea typeface="楷体_GB2312" pitchFamily="1" charset="-122"/>
                        </a:rPr>
                        <a:t>c</a:t>
                      </a: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latin typeface="Arial Narrow" panose="020B0506020202030204" pitchFamily="2" charset="0"/>
                          <a:ea typeface="楷体_GB2312" pitchFamily="1" charset="-122"/>
                        </a:rPr>
                        <a:t>a</a:t>
                      </a: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latin typeface="Arial Narrow" panose="020B0506020202030204" pitchFamily="2" charset="0"/>
                          <a:ea typeface="楷体_GB2312" pitchFamily="1" charset="-122"/>
                        </a:rPr>
                        <a:t>c</a:t>
                      </a: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latin typeface="Arial Narrow" panose="020B0506020202030204" pitchFamily="2" charset="0"/>
                          <a:ea typeface="楷体_GB2312" pitchFamily="1" charset="-122"/>
                        </a:rPr>
                        <a:t>b</a:t>
                      </a: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latin typeface="Arial Narrow" panose="020B0506020202030204" pitchFamily="2" charset="0"/>
                          <a:ea typeface="楷体_GB2312" pitchFamily="1" charset="-122"/>
                        </a:rPr>
                        <a:t>a</a:t>
                      </a: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latin typeface="Arial Narrow" panose="020B0506020202030204" pitchFamily="2" charset="0"/>
                          <a:ea typeface="楷体_GB2312" pitchFamily="1" charset="-122"/>
                        </a:rPr>
                        <a:t>b</a:t>
                      </a: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r>
              <a:tr h="539750">
                <a:tc vMerge="1">
                  <a:tcPr>
                    <a:lnR w="28575" cap="flat" cmpd="sng">
                      <a:solidFill>
                        <a:schemeClr val="tx1"/>
                      </a:solidFill>
                      <a:prstDash val="sysDot"/>
                      <a:headEnd type="none" w="med" len="med"/>
                      <a:tailEnd type="none" w="med" len="med"/>
                    </a:lnR>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endParaRPr lang="en-US" altLang="x-none" sz="2800" b="0" dirty="0">
                        <a:latin typeface="Arial Narrow" panose="020B0506020202030204" pitchFamily="2" charset="0"/>
                        <a:ea typeface="楷体_GB2312" pitchFamily="1" charset="-122"/>
                      </a:endParaRPr>
                    </a:p>
                  </a:txBody>
                  <a:tcPr vert="horz" anchor="t">
                    <a:lnL w="28575" cap="flat" cmpd="sng">
                      <a:solidFill>
                        <a:schemeClr val="tx1"/>
                      </a:solidFill>
                      <a:prstDash val="sysDot"/>
                      <a:headEnd type="none" w="med" len="med"/>
                      <a:tailEnd type="none" w="med" len="med"/>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latin typeface="Arial Narrow" panose="020B0506020202030204" pitchFamily="2" charset="0"/>
                          <a:ea typeface="楷体_GB2312" pitchFamily="1" charset="-122"/>
                        </a:rPr>
                        <a:t>a</a:t>
                      </a: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endParaRPr lang="zh-CN" altLang="en-US" sz="2800" b="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endParaRPr lang="zh-CN" altLang="en-US" sz="2800" b="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endParaRPr lang="zh-CN" altLang="en-US" sz="2800" b="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endParaRPr lang="zh-CN" altLang="en-US" sz="2800" b="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endParaRPr lang="zh-CN" altLang="en-US" sz="2800" b="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endParaRPr lang="zh-CN" altLang="en-US" sz="2800" b="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r>
            </a:tbl>
          </a:graphicData>
        </a:graphic>
      </p:graphicFrame>
      <p:grpSp>
        <p:nvGrpSpPr>
          <p:cNvPr id="30822" name="Group 209"/>
          <p:cNvGrpSpPr/>
          <p:nvPr/>
        </p:nvGrpSpPr>
        <p:grpSpPr>
          <a:xfrm>
            <a:off x="2074863" y="2930525"/>
            <a:ext cx="4762" cy="1081088"/>
            <a:chOff x="0" y="0"/>
            <a:chExt cx="3" cy="681"/>
          </a:xfrm>
        </p:grpSpPr>
        <p:sp>
          <p:nvSpPr>
            <p:cNvPr id="30823" name="Line 210"/>
            <p:cNvSpPr/>
            <p:nvPr/>
          </p:nvSpPr>
          <p:spPr>
            <a:xfrm>
              <a:off x="3" y="0"/>
              <a:ext cx="0" cy="144"/>
            </a:xfrm>
            <a:prstGeom prst="line">
              <a:avLst/>
            </a:prstGeom>
            <a:ln w="28575" cap="flat" cmpd="sng">
              <a:solidFill>
                <a:schemeClr val="folHlink"/>
              </a:solidFill>
              <a:prstDash val="solid"/>
              <a:headEnd type="none" w="med" len="med"/>
              <a:tailEnd type="stealth" w="med" len="med"/>
            </a:ln>
          </p:spPr>
        </p:sp>
        <p:sp>
          <p:nvSpPr>
            <p:cNvPr id="30824" name="Line 211"/>
            <p:cNvSpPr/>
            <p:nvPr/>
          </p:nvSpPr>
          <p:spPr>
            <a:xfrm flipV="1">
              <a:off x="0" y="537"/>
              <a:ext cx="0" cy="144"/>
            </a:xfrm>
            <a:prstGeom prst="line">
              <a:avLst/>
            </a:prstGeom>
            <a:ln w="28575" cap="flat" cmpd="sng">
              <a:solidFill>
                <a:schemeClr val="folHlink"/>
              </a:solidFill>
              <a:prstDash val="solid"/>
              <a:headEnd type="none" w="med" len="med"/>
              <a:tailEnd type="stealth"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0723"/>
                                        </p:tgtEl>
                                        <p:attrNameLst>
                                          <p:attrName>style.visibility</p:attrName>
                                        </p:attrNameLst>
                                      </p:cBhvr>
                                      <p:to>
                                        <p:strVal val="visible"/>
                                      </p:to>
                                    </p:set>
                                    <p:animEffect transition="in" filter="checkerboard(across)">
                                      <p:cBhvr>
                                        <p:cTn id="7" dur="500"/>
                                        <p:tgtEl>
                                          <p:spTgt spid="3072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0781"/>
                                        </p:tgtEl>
                                        <p:attrNameLst>
                                          <p:attrName>style.visibility</p:attrName>
                                        </p:attrNameLst>
                                      </p:cBhvr>
                                      <p:to>
                                        <p:strVal val="visible"/>
                                      </p:to>
                                    </p:set>
                                    <p:animEffect transition="in" filter="dissolve">
                                      <p:cBhvr>
                                        <p:cTn id="12" dur="500"/>
                                        <p:tgtEl>
                                          <p:spTgt spid="30781"/>
                                        </p:tgtEl>
                                      </p:cBhvr>
                                    </p:animEffect>
                                  </p:childTnLst>
                                </p:cTn>
                              </p:par>
                            </p:childTnLst>
                          </p:cTn>
                        </p:par>
                      </p:childTnLst>
                    </p:cTn>
                  </p:par>
                  <p:par>
                    <p:cTn id="13" fill="hold">
                      <p:stCondLst>
                        <p:cond delay="indefinite"/>
                      </p:stCondLst>
                      <p:childTnLst>
                        <p:par>
                          <p:cTn id="14" fill="hold">
                            <p:stCondLst>
                              <p:cond delay="0"/>
                            </p:stCondLst>
                            <p:childTnLst>
                              <p:par>
                                <p:cTn id="15" presetID="7" presetClass="entr" presetSubtype="8" fill="hold" nodeType="clickEffect">
                                  <p:stCondLst>
                                    <p:cond delay="0"/>
                                  </p:stCondLst>
                                  <p:childTnLst>
                                    <p:set>
                                      <p:cBhvr>
                                        <p:cTn id="16" dur="1" fill="hold">
                                          <p:stCondLst>
                                            <p:cond delay="0"/>
                                          </p:stCondLst>
                                        </p:cTn>
                                        <p:tgtEl>
                                          <p:spTgt spid="30784"/>
                                        </p:tgtEl>
                                        <p:attrNameLst>
                                          <p:attrName>style.visibility</p:attrName>
                                        </p:attrNameLst>
                                      </p:cBhvr>
                                      <p:to>
                                        <p:strVal val="visible"/>
                                      </p:to>
                                    </p:set>
                                    <p:anim calcmode="lin" valueType="num">
                                      <p:cBhvr additive="base">
                                        <p:cTn id="17" dur="5000" fill="hold"/>
                                        <p:tgtEl>
                                          <p:spTgt spid="30784"/>
                                        </p:tgtEl>
                                        <p:attrNameLst>
                                          <p:attrName>ppt_x</p:attrName>
                                        </p:attrNameLst>
                                      </p:cBhvr>
                                      <p:tavLst>
                                        <p:tav tm="0">
                                          <p:val>
                                            <p:strVal val="0-#ppt_w/2"/>
                                          </p:val>
                                        </p:tav>
                                        <p:tav tm="100000">
                                          <p:val>
                                            <p:strVal val="#ppt_x"/>
                                          </p:val>
                                        </p:tav>
                                      </p:tavLst>
                                    </p:anim>
                                    <p:anim calcmode="lin" valueType="num">
                                      <p:cBhvr additive="base">
                                        <p:cTn id="18" dur="5000" fill="hold"/>
                                        <p:tgtEl>
                                          <p:spTgt spid="30784"/>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30793"/>
                                        </p:tgtEl>
                                        <p:attrNameLst>
                                          <p:attrName>style.visibility</p:attrName>
                                        </p:attrNameLst>
                                      </p:cBhvr>
                                      <p:to>
                                        <p:strVal val="visible"/>
                                      </p:to>
                                    </p:set>
                                    <p:animEffect transition="in" filter="dissolve">
                                      <p:cBhvr>
                                        <p:cTn id="23" dur="500"/>
                                        <p:tgtEl>
                                          <p:spTgt spid="30793"/>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30822"/>
                                        </p:tgtEl>
                                        <p:attrNameLst>
                                          <p:attrName>style.visibility</p:attrName>
                                        </p:attrNameLst>
                                      </p:cBhvr>
                                      <p:to>
                                        <p:strVal val="visible"/>
                                      </p:to>
                                    </p:set>
                                    <p:animEffect transition="in" filter="dissolve">
                                      <p:cBhvr>
                                        <p:cTn id="28" dur="500"/>
                                        <p:tgtEl>
                                          <p:spTgt spid="30822"/>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30752"/>
                                        </p:tgtEl>
                                        <p:attrNameLst>
                                          <p:attrName>style.visibility</p:attrName>
                                        </p:attrNameLst>
                                      </p:cBhvr>
                                      <p:to>
                                        <p:strVal val="visible"/>
                                      </p:to>
                                    </p:set>
                                    <p:animEffect transition="in" filter="dissolve">
                                      <p:cBhvr>
                                        <p:cTn id="33" dur="500"/>
                                        <p:tgtEl>
                                          <p:spTgt spid="30752"/>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30787"/>
                                        </p:tgtEl>
                                        <p:attrNameLst>
                                          <p:attrName>style.visibility</p:attrName>
                                        </p:attrNameLst>
                                      </p:cBhvr>
                                      <p:to>
                                        <p:strVal val="visible"/>
                                      </p:to>
                                    </p:set>
                                    <p:animEffect transition="in" filter="dissolve">
                                      <p:cBhvr>
                                        <p:cTn id="38" dur="500"/>
                                        <p:tgtEl>
                                          <p:spTgt spid="30787"/>
                                        </p:tgtEl>
                                      </p:cBhvr>
                                    </p:animEffect>
                                  </p:childTnLst>
                                </p:cTn>
                              </p:par>
                            </p:childTnLst>
                          </p:cTn>
                        </p:par>
                      </p:childTnLst>
                    </p:cTn>
                  </p:par>
                  <p:par>
                    <p:cTn id="39" fill="hold">
                      <p:stCondLst>
                        <p:cond delay="indefinite"/>
                      </p:stCondLst>
                      <p:childTnLst>
                        <p:par>
                          <p:cTn id="40" fill="hold">
                            <p:stCondLst>
                              <p:cond delay="0"/>
                            </p:stCondLst>
                            <p:childTnLst>
                              <p:par>
                                <p:cTn id="41" presetID="7" presetClass="entr" presetSubtype="8" fill="hold" nodeType="clickEffect">
                                  <p:stCondLst>
                                    <p:cond delay="0"/>
                                  </p:stCondLst>
                                  <p:childTnLst>
                                    <p:set>
                                      <p:cBhvr>
                                        <p:cTn id="42" dur="1" fill="hold">
                                          <p:stCondLst>
                                            <p:cond delay="0"/>
                                          </p:stCondLst>
                                        </p:cTn>
                                        <p:tgtEl>
                                          <p:spTgt spid="30790"/>
                                        </p:tgtEl>
                                        <p:attrNameLst>
                                          <p:attrName>style.visibility</p:attrName>
                                        </p:attrNameLst>
                                      </p:cBhvr>
                                      <p:to>
                                        <p:strVal val="visible"/>
                                      </p:to>
                                    </p:set>
                                    <p:anim calcmode="lin" valueType="num">
                                      <p:cBhvr additive="base">
                                        <p:cTn id="43" dur="5000" fill="hold"/>
                                        <p:tgtEl>
                                          <p:spTgt spid="30790"/>
                                        </p:tgtEl>
                                        <p:attrNameLst>
                                          <p:attrName>ppt_x</p:attrName>
                                        </p:attrNameLst>
                                      </p:cBhvr>
                                      <p:tavLst>
                                        <p:tav tm="0">
                                          <p:val>
                                            <p:strVal val="0-#ppt_w/2"/>
                                          </p:val>
                                        </p:tav>
                                        <p:tav tm="100000">
                                          <p:val>
                                            <p:strVal val="#ppt_x"/>
                                          </p:val>
                                        </p:tav>
                                      </p:tavLst>
                                    </p:anim>
                                    <p:anim calcmode="lin" valueType="num">
                                      <p:cBhvr additive="base">
                                        <p:cTn id="44" dur="5000" fill="hold"/>
                                        <p:tgtEl>
                                          <p:spTgt spid="3079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Rectangle 2"/>
          <p:cNvSpPr>
            <a:spLocks noGrp="1"/>
          </p:cNvSpPr>
          <p:nvPr>
            <p:ph type="title"/>
          </p:nvPr>
        </p:nvSpPr>
        <p:spPr>
          <a:ln/>
        </p:spPr>
        <p:txBody>
          <a:bodyPr vert="horz" wrap="square" anchor="b"/>
          <a:p>
            <a:pPr eaLnBrk="1" hangingPunct="1"/>
          </a:p>
        </p:txBody>
      </p:sp>
      <p:graphicFrame>
        <p:nvGraphicFramePr>
          <p:cNvPr id="31747" name="表格 31746"/>
          <p:cNvGraphicFramePr/>
          <p:nvPr/>
        </p:nvGraphicFramePr>
        <p:xfrm>
          <a:off x="1139825" y="4978400"/>
          <a:ext cx="6096000" cy="1079500"/>
        </p:xfrm>
        <a:graphic>
          <a:graphicData uri="http://schemas.openxmlformats.org/drawingml/2006/table">
            <a:tbl>
              <a:tblPr/>
              <a:tblGrid>
                <a:gridCol w="434975"/>
                <a:gridCol w="436563"/>
                <a:gridCol w="434975"/>
                <a:gridCol w="446087"/>
                <a:gridCol w="423863"/>
                <a:gridCol w="436562"/>
                <a:gridCol w="434975"/>
                <a:gridCol w="434975"/>
                <a:gridCol w="436563"/>
                <a:gridCol w="434975"/>
                <a:gridCol w="434975"/>
                <a:gridCol w="434975"/>
                <a:gridCol w="436562"/>
                <a:gridCol w="434975"/>
              </a:tblGrid>
              <a:tr h="539750">
                <a:tc rowSpan="2">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algn="ctr"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solidFill>
                            <a:schemeClr val="tx2"/>
                          </a:solidFill>
                          <a:latin typeface="Arial Narrow" panose="020B0506020202030204" pitchFamily="2" charset="0"/>
                          <a:ea typeface="楷体_GB2312" pitchFamily="1" charset="-122"/>
                        </a:rPr>
                        <a:t>6</a:t>
                      </a:r>
                      <a:r>
                        <a:rPr lang="zh-CN" altLang="en-US" sz="2800" b="0" dirty="0">
                          <a:solidFill>
                            <a:schemeClr val="tx2"/>
                          </a:solidFill>
                          <a:latin typeface="Arial Narrow" panose="020B0506020202030204" pitchFamily="2" charset="0"/>
                          <a:ea typeface="楷体_GB2312" pitchFamily="1" charset="-122"/>
                        </a:rPr>
                        <a:t>趟</a:t>
                      </a:r>
                      <a:endParaRPr lang="en-US" altLang="x-none" sz="2800" b="0" dirty="0">
                        <a:solidFill>
                          <a:schemeClr val="tx2"/>
                        </a:solidFill>
                        <a:latin typeface="Arial Narrow" panose="020B0506020202030204" pitchFamily="2" charset="0"/>
                        <a:ea typeface="楷体_GB2312" pitchFamily="1" charset="-122"/>
                      </a:endParaRPr>
                    </a:p>
                  </a:txBody>
                  <a:tcPr vert="horz" anchor="t">
                    <a:lnL>
                      <a:noFill/>
                    </a:lnL>
                    <a:lnR w="28575" cap="flat" cmpd="sng">
                      <a:solidFill>
                        <a:schemeClr val="tx1"/>
                      </a:solidFill>
                      <a:prstDash val="sysDot"/>
                      <a:headEnd type="none" w="med" len="med"/>
                      <a:tailEnd type="none" w="med" len="med"/>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latin typeface="Arial Narrow" panose="020B0506020202030204" pitchFamily="2" charset="0"/>
                          <a:ea typeface="楷体_GB2312" pitchFamily="1" charset="-122"/>
                        </a:rPr>
                        <a:t>a</a:t>
                      </a:r>
                      <a:endParaRPr lang="en-US" altLang="x-none" sz="2800" b="0" dirty="0">
                        <a:latin typeface="Arial Narrow" panose="020B0506020202030204" pitchFamily="2" charset="0"/>
                        <a:ea typeface="楷体_GB2312" pitchFamily="1" charset="-122"/>
                      </a:endParaRPr>
                    </a:p>
                  </a:txBody>
                  <a:tcPr vert="horz" anchor="t">
                    <a:lnL w="28575" cap="flat" cmpd="sng">
                      <a:solidFill>
                        <a:schemeClr val="tx1"/>
                      </a:solidFill>
                      <a:prstDash val="sysDot"/>
                      <a:headEnd type="none" w="med" len="med"/>
                      <a:tailEnd type="none" w="med" len="med"/>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latin typeface="Arial Narrow" panose="020B0506020202030204" pitchFamily="2" charset="0"/>
                          <a:ea typeface="楷体_GB2312" pitchFamily="1" charset="-122"/>
                        </a:rPr>
                        <a:t>b</a:t>
                      </a: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latin typeface="Arial Narrow" panose="020B0506020202030204" pitchFamily="2" charset="0"/>
                          <a:ea typeface="楷体_GB2312" pitchFamily="1" charset="-122"/>
                        </a:rPr>
                        <a:t>a</a:t>
                      </a: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latin typeface="Arial Narrow" panose="020B0506020202030204" pitchFamily="2" charset="0"/>
                          <a:ea typeface="楷体_GB2312" pitchFamily="1" charset="-122"/>
                        </a:rPr>
                        <a:t>b</a:t>
                      </a: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latin typeface="Arial Narrow" panose="020B0506020202030204" pitchFamily="2" charset="0"/>
                          <a:ea typeface="楷体_GB2312" pitchFamily="1" charset="-122"/>
                        </a:rPr>
                        <a:t>c</a:t>
                      </a: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latin typeface="Arial Narrow" panose="020B0506020202030204" pitchFamily="2" charset="0"/>
                          <a:ea typeface="楷体_GB2312" pitchFamily="1" charset="-122"/>
                        </a:rPr>
                        <a:t>a</a:t>
                      </a: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latin typeface="Arial Narrow" panose="020B0506020202030204" pitchFamily="2" charset="0"/>
                          <a:ea typeface="楷体_GB2312" pitchFamily="1" charset="-122"/>
                        </a:rPr>
                        <a:t>b</a:t>
                      </a: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latin typeface="Arial Narrow" panose="020B0506020202030204" pitchFamily="2" charset="0"/>
                          <a:ea typeface="楷体_GB2312" pitchFamily="1" charset="-122"/>
                        </a:rPr>
                        <a:t>c</a:t>
                      </a: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latin typeface="Arial Narrow" panose="020B0506020202030204" pitchFamily="2" charset="0"/>
                          <a:ea typeface="楷体_GB2312" pitchFamily="1" charset="-122"/>
                        </a:rPr>
                        <a:t>a</a:t>
                      </a: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latin typeface="Arial Narrow" panose="020B0506020202030204" pitchFamily="2" charset="0"/>
                          <a:ea typeface="楷体_GB2312" pitchFamily="1" charset="-122"/>
                        </a:rPr>
                        <a:t>c</a:t>
                      </a: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latin typeface="Arial Narrow" panose="020B0506020202030204" pitchFamily="2" charset="0"/>
                          <a:ea typeface="楷体_GB2312" pitchFamily="1" charset="-122"/>
                        </a:rPr>
                        <a:t>b</a:t>
                      </a: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latin typeface="Arial Narrow" panose="020B0506020202030204" pitchFamily="2" charset="0"/>
                          <a:ea typeface="楷体_GB2312" pitchFamily="1" charset="-122"/>
                        </a:rPr>
                        <a:t>a</a:t>
                      </a: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latin typeface="Arial Narrow" panose="020B0506020202030204" pitchFamily="2" charset="0"/>
                          <a:ea typeface="楷体_GB2312" pitchFamily="1" charset="-122"/>
                        </a:rPr>
                        <a:t>b</a:t>
                      </a: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r>
              <a:tr h="539750">
                <a:tc vMerge="1">
                  <a:tcPr>
                    <a:lnR w="28575" cap="flat" cmpd="sng">
                      <a:solidFill>
                        <a:schemeClr val="tx1"/>
                      </a:solidFill>
                      <a:prstDash val="sysDot"/>
                      <a:headEnd type="none" w="med" len="med"/>
                      <a:tailEnd type="none" w="med" len="med"/>
                    </a:lnR>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endParaRPr lang="en-US" altLang="x-none" sz="2800" b="0" dirty="0">
                        <a:latin typeface="Arial Narrow" panose="020B0506020202030204" pitchFamily="2" charset="0"/>
                        <a:ea typeface="楷体_GB2312" pitchFamily="1" charset="-122"/>
                      </a:endParaRPr>
                    </a:p>
                  </a:txBody>
                  <a:tcPr vert="horz" anchor="t">
                    <a:lnL w="28575" cap="flat" cmpd="sng">
                      <a:solidFill>
                        <a:schemeClr val="tx1"/>
                      </a:solidFill>
                      <a:prstDash val="sysDot"/>
                      <a:headEnd type="none" w="med" len="med"/>
                      <a:tailEnd type="none" w="med" len="med"/>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latin typeface="Arial Narrow" panose="020B0506020202030204" pitchFamily="2" charset="0"/>
                          <a:ea typeface="楷体_GB2312" pitchFamily="1" charset="-122"/>
                        </a:rPr>
                        <a:t>a</a:t>
                      </a: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latin typeface="Arial Narrow" panose="020B0506020202030204" pitchFamily="2" charset="0"/>
                          <a:ea typeface="楷体_GB2312" pitchFamily="1" charset="-122"/>
                        </a:rPr>
                        <a:t>b</a:t>
                      </a: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latin typeface="Arial Narrow" panose="020B0506020202030204" pitchFamily="2" charset="0"/>
                          <a:ea typeface="楷体_GB2312" pitchFamily="1" charset="-122"/>
                        </a:rPr>
                        <a:t>c</a:t>
                      </a: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latin typeface="Arial Narrow" panose="020B0506020202030204" pitchFamily="2" charset="0"/>
                          <a:ea typeface="楷体_GB2312" pitchFamily="1" charset="-122"/>
                        </a:rPr>
                        <a:t>a</a:t>
                      </a: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latin typeface="Arial Narrow" panose="020B0506020202030204" pitchFamily="2" charset="0"/>
                          <a:ea typeface="楷体_GB2312" pitchFamily="1" charset="-122"/>
                        </a:rPr>
                        <a:t>c</a:t>
                      </a: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endParaRPr lang="zh-CN" altLang="en-US" sz="2800" b="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endParaRPr lang="zh-CN" altLang="en-US" sz="2800" b="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endParaRPr lang="zh-CN" altLang="en-US" sz="2800" b="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r>
            </a:tbl>
          </a:graphicData>
        </a:graphic>
      </p:graphicFrame>
      <p:grpSp>
        <p:nvGrpSpPr>
          <p:cNvPr id="31776" name="Group 50"/>
          <p:cNvGrpSpPr/>
          <p:nvPr/>
        </p:nvGrpSpPr>
        <p:grpSpPr>
          <a:xfrm>
            <a:off x="3919538" y="5084763"/>
            <a:ext cx="4762" cy="1081087"/>
            <a:chOff x="0" y="0"/>
            <a:chExt cx="3" cy="681"/>
          </a:xfrm>
        </p:grpSpPr>
        <p:sp>
          <p:nvSpPr>
            <p:cNvPr id="31777" name="Line 51"/>
            <p:cNvSpPr/>
            <p:nvPr/>
          </p:nvSpPr>
          <p:spPr>
            <a:xfrm>
              <a:off x="3" y="0"/>
              <a:ext cx="0" cy="144"/>
            </a:xfrm>
            <a:prstGeom prst="line">
              <a:avLst/>
            </a:prstGeom>
            <a:ln w="28575" cap="flat" cmpd="sng">
              <a:solidFill>
                <a:schemeClr val="folHlink"/>
              </a:solidFill>
              <a:prstDash val="solid"/>
              <a:headEnd type="none" w="med" len="med"/>
              <a:tailEnd type="stealth" w="med" len="med"/>
            </a:ln>
          </p:spPr>
        </p:sp>
        <p:sp>
          <p:nvSpPr>
            <p:cNvPr id="31778" name="Line 52"/>
            <p:cNvSpPr/>
            <p:nvPr/>
          </p:nvSpPr>
          <p:spPr>
            <a:xfrm flipV="1">
              <a:off x="0" y="537"/>
              <a:ext cx="0" cy="144"/>
            </a:xfrm>
            <a:prstGeom prst="line">
              <a:avLst/>
            </a:prstGeom>
            <a:ln w="28575" cap="flat" cmpd="sng">
              <a:solidFill>
                <a:schemeClr val="folHlink"/>
              </a:solidFill>
              <a:prstDash val="solid"/>
              <a:headEnd type="none" w="med" len="med"/>
              <a:tailEnd type="stealth" w="med" len="med"/>
            </a:ln>
          </p:spPr>
        </p:sp>
      </p:grpSp>
      <p:grpSp>
        <p:nvGrpSpPr>
          <p:cNvPr id="31779" name="Group 53"/>
          <p:cNvGrpSpPr/>
          <p:nvPr/>
        </p:nvGrpSpPr>
        <p:grpSpPr>
          <a:xfrm>
            <a:off x="6091238" y="4940300"/>
            <a:ext cx="4762" cy="1081088"/>
            <a:chOff x="0" y="0"/>
            <a:chExt cx="3" cy="681"/>
          </a:xfrm>
        </p:grpSpPr>
        <p:sp>
          <p:nvSpPr>
            <p:cNvPr id="31780" name="Line 54"/>
            <p:cNvSpPr/>
            <p:nvPr/>
          </p:nvSpPr>
          <p:spPr>
            <a:xfrm>
              <a:off x="3" y="0"/>
              <a:ext cx="0" cy="144"/>
            </a:xfrm>
            <a:prstGeom prst="line">
              <a:avLst/>
            </a:prstGeom>
            <a:ln w="28575" cap="flat" cmpd="sng">
              <a:solidFill>
                <a:srgbClr val="FF3300"/>
              </a:solidFill>
              <a:prstDash val="solid"/>
              <a:headEnd type="none" w="med" len="med"/>
              <a:tailEnd type="stealth" w="med" len="med"/>
            </a:ln>
          </p:spPr>
        </p:sp>
        <p:sp>
          <p:nvSpPr>
            <p:cNvPr id="31781" name="Line 55"/>
            <p:cNvSpPr/>
            <p:nvPr/>
          </p:nvSpPr>
          <p:spPr>
            <a:xfrm flipV="1">
              <a:off x="0" y="537"/>
              <a:ext cx="0" cy="144"/>
            </a:xfrm>
            <a:prstGeom prst="line">
              <a:avLst/>
            </a:prstGeom>
            <a:ln w="28575" cap="flat" cmpd="sng">
              <a:solidFill>
                <a:srgbClr val="FF3300"/>
              </a:solidFill>
              <a:prstDash val="solid"/>
              <a:headEnd type="none" w="med" len="med"/>
              <a:tailEnd type="stealth" w="med" len="med"/>
            </a:ln>
          </p:spPr>
        </p:sp>
      </p:grpSp>
      <p:graphicFrame>
        <p:nvGraphicFramePr>
          <p:cNvPr id="31782" name="表格 31781"/>
          <p:cNvGraphicFramePr/>
          <p:nvPr/>
        </p:nvGraphicFramePr>
        <p:xfrm>
          <a:off x="1092200" y="1557338"/>
          <a:ext cx="6096000" cy="1079500"/>
        </p:xfrm>
        <a:graphic>
          <a:graphicData uri="http://schemas.openxmlformats.org/drawingml/2006/table">
            <a:tbl>
              <a:tblPr/>
              <a:tblGrid>
                <a:gridCol w="457200"/>
                <a:gridCol w="414338"/>
                <a:gridCol w="434975"/>
                <a:gridCol w="434975"/>
                <a:gridCol w="434975"/>
                <a:gridCol w="436562"/>
                <a:gridCol w="434975"/>
                <a:gridCol w="434975"/>
                <a:gridCol w="436563"/>
                <a:gridCol w="434975"/>
                <a:gridCol w="434975"/>
                <a:gridCol w="434975"/>
                <a:gridCol w="436562"/>
                <a:gridCol w="434975"/>
              </a:tblGrid>
              <a:tr h="539750">
                <a:tc rowSpan="2">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algn="ctr"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solidFill>
                            <a:schemeClr val="tx2"/>
                          </a:solidFill>
                          <a:latin typeface="Arial Narrow" panose="020B0506020202030204" pitchFamily="2" charset="0"/>
                          <a:ea typeface="楷体_GB2312" pitchFamily="1" charset="-122"/>
                        </a:rPr>
                        <a:t>4</a:t>
                      </a:r>
                      <a:r>
                        <a:rPr lang="zh-CN" altLang="en-US" sz="2800" b="0" dirty="0">
                          <a:solidFill>
                            <a:schemeClr val="tx2"/>
                          </a:solidFill>
                          <a:latin typeface="Arial Narrow" panose="020B0506020202030204" pitchFamily="2" charset="0"/>
                          <a:ea typeface="楷体_GB2312" pitchFamily="1" charset="-122"/>
                        </a:rPr>
                        <a:t>趟</a:t>
                      </a:r>
                      <a:endParaRPr lang="zh-CN" altLang="en-US" sz="2800" b="0" dirty="0">
                        <a:solidFill>
                          <a:schemeClr val="tx2"/>
                        </a:solidFill>
                        <a:latin typeface="Arial Narrow" panose="020B0506020202030204" pitchFamily="2" charset="0"/>
                        <a:ea typeface="楷体_GB2312" pitchFamily="1" charset="-122"/>
                      </a:endParaRPr>
                    </a:p>
                  </a:txBody>
                  <a:tcPr vert="horz" anchor="t">
                    <a:lnL>
                      <a:noFill/>
                    </a:lnL>
                    <a:lnR w="28575" cap="flat" cmpd="sng">
                      <a:solidFill>
                        <a:schemeClr val="tx1"/>
                      </a:solidFill>
                      <a:prstDash val="sysDot"/>
                      <a:headEnd type="none" w="med" len="med"/>
                      <a:tailEnd type="none" w="med" len="med"/>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latin typeface="Arial Narrow" panose="020B0506020202030204" pitchFamily="2" charset="0"/>
                          <a:ea typeface="楷体_GB2312" pitchFamily="1" charset="-122"/>
                        </a:rPr>
                        <a:t>a</a:t>
                      </a:r>
                      <a:endParaRPr lang="en-US" altLang="x-none" sz="2800" b="0" dirty="0">
                        <a:latin typeface="Arial Narrow" panose="020B0506020202030204" pitchFamily="2" charset="0"/>
                        <a:ea typeface="楷体_GB2312" pitchFamily="1" charset="-122"/>
                      </a:endParaRPr>
                    </a:p>
                  </a:txBody>
                  <a:tcPr vert="horz" anchor="t">
                    <a:lnL w="28575" cap="flat" cmpd="sng">
                      <a:solidFill>
                        <a:schemeClr val="tx1"/>
                      </a:solidFill>
                      <a:prstDash val="sysDot"/>
                      <a:headEnd type="none" w="med" len="med"/>
                      <a:tailEnd type="none" w="med" len="med"/>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latin typeface="Arial Narrow" panose="020B0506020202030204" pitchFamily="2" charset="0"/>
                          <a:ea typeface="楷体_GB2312" pitchFamily="1" charset="-122"/>
                        </a:rPr>
                        <a:t>b</a:t>
                      </a: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latin typeface="Arial Narrow" panose="020B0506020202030204" pitchFamily="2" charset="0"/>
                          <a:ea typeface="楷体_GB2312" pitchFamily="1" charset="-122"/>
                        </a:rPr>
                        <a:t>a</a:t>
                      </a: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latin typeface="Arial Narrow" panose="020B0506020202030204" pitchFamily="2" charset="0"/>
                          <a:ea typeface="楷体_GB2312" pitchFamily="1" charset="-122"/>
                        </a:rPr>
                        <a:t>b</a:t>
                      </a: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latin typeface="Arial Narrow" panose="020B0506020202030204" pitchFamily="2" charset="0"/>
                          <a:ea typeface="楷体_GB2312" pitchFamily="1" charset="-122"/>
                        </a:rPr>
                        <a:t>c</a:t>
                      </a: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latin typeface="Arial Narrow" panose="020B0506020202030204" pitchFamily="2" charset="0"/>
                          <a:ea typeface="楷体_GB2312" pitchFamily="1" charset="-122"/>
                        </a:rPr>
                        <a:t>a</a:t>
                      </a: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latin typeface="Arial Narrow" panose="020B0506020202030204" pitchFamily="2" charset="0"/>
                          <a:ea typeface="楷体_GB2312" pitchFamily="1" charset="-122"/>
                        </a:rPr>
                        <a:t>b</a:t>
                      </a: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latin typeface="Arial Narrow" panose="020B0506020202030204" pitchFamily="2" charset="0"/>
                          <a:ea typeface="楷体_GB2312" pitchFamily="1" charset="-122"/>
                        </a:rPr>
                        <a:t>c</a:t>
                      </a: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latin typeface="Arial Narrow" panose="020B0506020202030204" pitchFamily="2" charset="0"/>
                          <a:ea typeface="楷体_GB2312" pitchFamily="1" charset="-122"/>
                        </a:rPr>
                        <a:t>a</a:t>
                      </a: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latin typeface="Arial Narrow" panose="020B0506020202030204" pitchFamily="2" charset="0"/>
                          <a:ea typeface="楷体_GB2312" pitchFamily="1" charset="-122"/>
                        </a:rPr>
                        <a:t>c</a:t>
                      </a: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latin typeface="Arial Narrow" panose="020B0506020202030204" pitchFamily="2" charset="0"/>
                          <a:ea typeface="楷体_GB2312" pitchFamily="1" charset="-122"/>
                        </a:rPr>
                        <a:t>b</a:t>
                      </a: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latin typeface="Arial Narrow" panose="020B0506020202030204" pitchFamily="2" charset="0"/>
                          <a:ea typeface="楷体_GB2312" pitchFamily="1" charset="-122"/>
                        </a:rPr>
                        <a:t>a</a:t>
                      </a: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latin typeface="Arial Narrow" panose="020B0506020202030204" pitchFamily="2" charset="0"/>
                          <a:ea typeface="楷体_GB2312" pitchFamily="1" charset="-122"/>
                        </a:rPr>
                        <a:t>b</a:t>
                      </a: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r>
              <a:tr h="539750">
                <a:tc vMerge="1">
                  <a:tcPr>
                    <a:lnR w="28575" cap="flat" cmpd="sng">
                      <a:solidFill>
                        <a:schemeClr val="tx1"/>
                      </a:solidFill>
                      <a:prstDash val="sysDot"/>
                      <a:headEnd type="none" w="med" len="med"/>
                      <a:tailEnd type="none" w="med" len="med"/>
                    </a:lnR>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endParaRPr lang="en-US" altLang="x-none" sz="2800" b="0" dirty="0">
                        <a:latin typeface="Arial Narrow" panose="020B0506020202030204" pitchFamily="2" charset="0"/>
                        <a:ea typeface="楷体_GB2312" pitchFamily="1" charset="-122"/>
                      </a:endParaRPr>
                    </a:p>
                  </a:txBody>
                  <a:tcPr vert="horz" anchor="t">
                    <a:lnL w="28575" cap="flat" cmpd="sng">
                      <a:solidFill>
                        <a:schemeClr val="tx1"/>
                      </a:solidFill>
                      <a:prstDash val="sysDot"/>
                      <a:headEnd type="none" w="med" len="med"/>
                      <a:tailEnd type="none" w="med" len="med"/>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latin typeface="Arial Narrow" panose="020B0506020202030204" pitchFamily="2" charset="0"/>
                          <a:ea typeface="楷体_GB2312" pitchFamily="1" charset="-122"/>
                        </a:rPr>
                        <a:t>a</a:t>
                      </a: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endParaRPr lang="zh-CN" altLang="en-US" sz="2800" b="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endParaRPr lang="zh-CN" altLang="en-US" sz="2800" b="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endParaRPr lang="zh-CN" altLang="en-US" sz="2800" b="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endParaRPr lang="zh-CN" altLang="en-US" sz="2800" b="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endParaRPr lang="zh-CN" altLang="en-US" sz="2800" b="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endParaRPr lang="zh-CN" altLang="en-US" sz="2800" b="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r>
            </a:tbl>
          </a:graphicData>
        </a:graphic>
      </p:graphicFrame>
      <p:grpSp>
        <p:nvGrpSpPr>
          <p:cNvPr id="31811" name="Group 102"/>
          <p:cNvGrpSpPr/>
          <p:nvPr/>
        </p:nvGrpSpPr>
        <p:grpSpPr>
          <a:xfrm>
            <a:off x="3011488" y="1606550"/>
            <a:ext cx="4762" cy="1081088"/>
            <a:chOff x="0" y="0"/>
            <a:chExt cx="3" cy="681"/>
          </a:xfrm>
        </p:grpSpPr>
        <p:sp>
          <p:nvSpPr>
            <p:cNvPr id="31812" name="Line 103"/>
            <p:cNvSpPr/>
            <p:nvPr/>
          </p:nvSpPr>
          <p:spPr>
            <a:xfrm>
              <a:off x="3" y="0"/>
              <a:ext cx="0" cy="144"/>
            </a:xfrm>
            <a:prstGeom prst="line">
              <a:avLst/>
            </a:prstGeom>
            <a:ln w="28575" cap="flat" cmpd="sng">
              <a:solidFill>
                <a:schemeClr val="folHlink"/>
              </a:solidFill>
              <a:prstDash val="solid"/>
              <a:headEnd type="none" w="med" len="med"/>
              <a:tailEnd type="stealth" w="med" len="med"/>
            </a:ln>
          </p:spPr>
        </p:sp>
        <p:sp>
          <p:nvSpPr>
            <p:cNvPr id="31813" name="Line 104"/>
            <p:cNvSpPr/>
            <p:nvPr/>
          </p:nvSpPr>
          <p:spPr>
            <a:xfrm flipV="1">
              <a:off x="0" y="537"/>
              <a:ext cx="0" cy="144"/>
            </a:xfrm>
            <a:prstGeom prst="line">
              <a:avLst/>
            </a:prstGeom>
            <a:ln w="28575" cap="flat" cmpd="sng">
              <a:solidFill>
                <a:schemeClr val="folHlink"/>
              </a:solidFill>
              <a:prstDash val="solid"/>
              <a:headEnd type="none" w="med" len="med"/>
              <a:tailEnd type="stealth" w="med" len="med"/>
            </a:ln>
          </p:spPr>
        </p:sp>
      </p:grpSp>
      <p:graphicFrame>
        <p:nvGraphicFramePr>
          <p:cNvPr id="31814" name="表格 31813"/>
          <p:cNvGraphicFramePr/>
          <p:nvPr/>
        </p:nvGraphicFramePr>
        <p:xfrm>
          <a:off x="1116013" y="3019425"/>
          <a:ext cx="6096000" cy="1079500"/>
        </p:xfrm>
        <a:graphic>
          <a:graphicData uri="http://schemas.openxmlformats.org/drawingml/2006/table">
            <a:tbl>
              <a:tblPr/>
              <a:tblGrid>
                <a:gridCol w="457200"/>
                <a:gridCol w="414338"/>
                <a:gridCol w="434975"/>
                <a:gridCol w="434975"/>
                <a:gridCol w="434975"/>
                <a:gridCol w="436562"/>
                <a:gridCol w="434975"/>
                <a:gridCol w="434975"/>
                <a:gridCol w="436563"/>
                <a:gridCol w="434975"/>
                <a:gridCol w="434975"/>
                <a:gridCol w="434975"/>
                <a:gridCol w="436562"/>
                <a:gridCol w="434975"/>
              </a:tblGrid>
              <a:tr h="539750">
                <a:tc rowSpan="2">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algn="ctr"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solidFill>
                            <a:schemeClr val="tx2"/>
                          </a:solidFill>
                          <a:latin typeface="Arial Narrow" panose="020B0506020202030204" pitchFamily="2" charset="0"/>
                          <a:ea typeface="楷体_GB2312" pitchFamily="1" charset="-122"/>
                        </a:rPr>
                        <a:t>5</a:t>
                      </a:r>
                      <a:r>
                        <a:rPr lang="zh-CN" altLang="en-US" sz="2800" b="0" dirty="0">
                          <a:solidFill>
                            <a:schemeClr val="tx2"/>
                          </a:solidFill>
                          <a:latin typeface="Arial Narrow" panose="020B0506020202030204" pitchFamily="2" charset="0"/>
                          <a:ea typeface="楷体_GB2312" pitchFamily="1" charset="-122"/>
                        </a:rPr>
                        <a:t>趟</a:t>
                      </a:r>
                      <a:endParaRPr lang="zh-CN" altLang="en-US" sz="2800" b="0" dirty="0">
                        <a:solidFill>
                          <a:schemeClr val="tx2"/>
                        </a:solidFill>
                        <a:latin typeface="Arial Narrow" panose="020B0506020202030204" pitchFamily="2" charset="0"/>
                        <a:ea typeface="楷体_GB2312" pitchFamily="1" charset="-122"/>
                      </a:endParaRPr>
                    </a:p>
                  </a:txBody>
                  <a:tcPr vert="horz" anchor="t">
                    <a:lnL>
                      <a:noFill/>
                    </a:lnL>
                    <a:lnR w="28575" cap="flat" cmpd="sng">
                      <a:solidFill>
                        <a:schemeClr val="tx1"/>
                      </a:solidFill>
                      <a:prstDash val="sysDot"/>
                      <a:headEnd type="none" w="med" len="med"/>
                      <a:tailEnd type="none" w="med" len="med"/>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latin typeface="Arial Narrow" panose="020B0506020202030204" pitchFamily="2" charset="0"/>
                          <a:ea typeface="楷体_GB2312" pitchFamily="1" charset="-122"/>
                        </a:rPr>
                        <a:t>a</a:t>
                      </a:r>
                      <a:endParaRPr lang="en-US" altLang="x-none" sz="2800" b="0" dirty="0">
                        <a:latin typeface="Arial Narrow" panose="020B0506020202030204" pitchFamily="2" charset="0"/>
                        <a:ea typeface="楷体_GB2312" pitchFamily="1" charset="-122"/>
                      </a:endParaRPr>
                    </a:p>
                  </a:txBody>
                  <a:tcPr vert="horz" anchor="t">
                    <a:lnL w="28575" cap="flat" cmpd="sng">
                      <a:solidFill>
                        <a:schemeClr val="tx1"/>
                      </a:solidFill>
                      <a:prstDash val="sysDot"/>
                      <a:headEnd type="none" w="med" len="med"/>
                      <a:tailEnd type="none" w="med" len="med"/>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latin typeface="Arial Narrow" panose="020B0506020202030204" pitchFamily="2" charset="0"/>
                          <a:ea typeface="楷体_GB2312" pitchFamily="1" charset="-122"/>
                        </a:rPr>
                        <a:t>b</a:t>
                      </a: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latin typeface="Arial Narrow" panose="020B0506020202030204" pitchFamily="2" charset="0"/>
                          <a:ea typeface="楷体_GB2312" pitchFamily="1" charset="-122"/>
                        </a:rPr>
                        <a:t>a</a:t>
                      </a: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latin typeface="Arial Narrow" panose="020B0506020202030204" pitchFamily="2" charset="0"/>
                          <a:ea typeface="楷体_GB2312" pitchFamily="1" charset="-122"/>
                        </a:rPr>
                        <a:t>b</a:t>
                      </a: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latin typeface="Arial Narrow" panose="020B0506020202030204" pitchFamily="2" charset="0"/>
                          <a:ea typeface="楷体_GB2312" pitchFamily="1" charset="-122"/>
                        </a:rPr>
                        <a:t>c</a:t>
                      </a: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latin typeface="Arial Narrow" panose="020B0506020202030204" pitchFamily="2" charset="0"/>
                          <a:ea typeface="楷体_GB2312" pitchFamily="1" charset="-122"/>
                        </a:rPr>
                        <a:t>a</a:t>
                      </a: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latin typeface="Arial Narrow" panose="020B0506020202030204" pitchFamily="2" charset="0"/>
                          <a:ea typeface="楷体_GB2312" pitchFamily="1" charset="-122"/>
                        </a:rPr>
                        <a:t>b</a:t>
                      </a: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latin typeface="Arial Narrow" panose="020B0506020202030204" pitchFamily="2" charset="0"/>
                          <a:ea typeface="楷体_GB2312" pitchFamily="1" charset="-122"/>
                        </a:rPr>
                        <a:t>c</a:t>
                      </a: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latin typeface="Arial Narrow" panose="020B0506020202030204" pitchFamily="2" charset="0"/>
                          <a:ea typeface="楷体_GB2312" pitchFamily="1" charset="-122"/>
                        </a:rPr>
                        <a:t>a</a:t>
                      </a: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latin typeface="Arial Narrow" panose="020B0506020202030204" pitchFamily="2" charset="0"/>
                          <a:ea typeface="楷体_GB2312" pitchFamily="1" charset="-122"/>
                        </a:rPr>
                        <a:t>c</a:t>
                      </a: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latin typeface="Arial Narrow" panose="020B0506020202030204" pitchFamily="2" charset="0"/>
                          <a:ea typeface="楷体_GB2312" pitchFamily="1" charset="-122"/>
                        </a:rPr>
                        <a:t>b</a:t>
                      </a: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latin typeface="Arial Narrow" panose="020B0506020202030204" pitchFamily="2" charset="0"/>
                          <a:ea typeface="楷体_GB2312" pitchFamily="1" charset="-122"/>
                        </a:rPr>
                        <a:t>a</a:t>
                      </a: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latin typeface="Arial Narrow" panose="020B0506020202030204" pitchFamily="2" charset="0"/>
                          <a:ea typeface="楷体_GB2312" pitchFamily="1" charset="-122"/>
                        </a:rPr>
                        <a:t>b</a:t>
                      </a: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r>
              <a:tr h="539750">
                <a:tc vMerge="1">
                  <a:tcPr>
                    <a:lnR w="28575" cap="flat" cmpd="sng">
                      <a:solidFill>
                        <a:schemeClr val="tx1"/>
                      </a:solidFill>
                      <a:prstDash val="sysDot"/>
                      <a:headEnd type="none" w="med" len="med"/>
                      <a:tailEnd type="none" w="med" len="med"/>
                    </a:lnR>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endParaRPr lang="en-US" altLang="x-none" sz="2800" b="0" dirty="0">
                        <a:latin typeface="Arial Narrow" panose="020B0506020202030204" pitchFamily="2" charset="0"/>
                        <a:ea typeface="楷体_GB2312" pitchFamily="1" charset="-122"/>
                      </a:endParaRPr>
                    </a:p>
                  </a:txBody>
                  <a:tcPr vert="horz" anchor="t">
                    <a:lnL w="28575" cap="flat" cmpd="sng">
                      <a:solidFill>
                        <a:schemeClr val="tx1"/>
                      </a:solidFill>
                      <a:prstDash val="sysDot"/>
                      <a:headEnd type="none" w="med" len="med"/>
                      <a:tailEnd type="none" w="med" len="med"/>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latin typeface="Arial Narrow" panose="020B0506020202030204" pitchFamily="2" charset="0"/>
                          <a:ea typeface="楷体_GB2312" pitchFamily="1" charset="-122"/>
                        </a:rPr>
                        <a:t>      </a:t>
                      </a: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latin typeface="Arial Narrow" panose="020B0506020202030204" pitchFamily="2" charset="0"/>
                          <a:ea typeface="楷体_GB2312" pitchFamily="1" charset="-122"/>
                        </a:rPr>
                        <a:t>a</a:t>
                      </a: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endParaRPr lang="zh-CN" altLang="en-US" sz="2800" b="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endParaRPr lang="zh-CN" altLang="en-US" sz="2800" b="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endParaRPr lang="zh-CN" altLang="en-US" sz="2800" b="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endParaRPr lang="zh-CN" altLang="en-US" sz="2800" b="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endParaRPr lang="zh-CN" altLang="en-US" sz="2800" b="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endParaRPr lang="zh-CN" altLang="en-US" sz="2800" b="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r>
            </a:tbl>
          </a:graphicData>
        </a:graphic>
      </p:graphicFrame>
      <p:grpSp>
        <p:nvGrpSpPr>
          <p:cNvPr id="31843" name="Group 151"/>
          <p:cNvGrpSpPr/>
          <p:nvPr/>
        </p:nvGrpSpPr>
        <p:grpSpPr>
          <a:xfrm>
            <a:off x="3492500" y="3068638"/>
            <a:ext cx="4763" cy="1081087"/>
            <a:chOff x="0" y="0"/>
            <a:chExt cx="3" cy="681"/>
          </a:xfrm>
        </p:grpSpPr>
        <p:sp>
          <p:nvSpPr>
            <p:cNvPr id="31844" name="Line 152"/>
            <p:cNvSpPr/>
            <p:nvPr/>
          </p:nvSpPr>
          <p:spPr>
            <a:xfrm>
              <a:off x="3" y="0"/>
              <a:ext cx="0" cy="144"/>
            </a:xfrm>
            <a:prstGeom prst="line">
              <a:avLst/>
            </a:prstGeom>
            <a:ln w="28575" cap="flat" cmpd="sng">
              <a:solidFill>
                <a:schemeClr val="folHlink"/>
              </a:solidFill>
              <a:prstDash val="solid"/>
              <a:headEnd type="none" w="med" len="med"/>
              <a:tailEnd type="stealth" w="med" len="med"/>
            </a:ln>
          </p:spPr>
        </p:sp>
        <p:sp>
          <p:nvSpPr>
            <p:cNvPr id="31845" name="Line 153"/>
            <p:cNvSpPr/>
            <p:nvPr/>
          </p:nvSpPr>
          <p:spPr>
            <a:xfrm flipV="1">
              <a:off x="0" y="537"/>
              <a:ext cx="0" cy="144"/>
            </a:xfrm>
            <a:prstGeom prst="line">
              <a:avLst/>
            </a:prstGeom>
            <a:ln w="28575" cap="flat" cmpd="sng">
              <a:solidFill>
                <a:schemeClr val="folHlink"/>
              </a:solidFill>
              <a:prstDash val="solid"/>
              <a:headEnd type="none" w="med" len="med"/>
              <a:tailEnd type="stealth"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1782"/>
                                        </p:tgtEl>
                                        <p:attrNameLst>
                                          <p:attrName>style.visibility</p:attrName>
                                        </p:attrNameLst>
                                      </p:cBhvr>
                                      <p:to>
                                        <p:strVal val="visible"/>
                                      </p:to>
                                    </p:set>
                                    <p:animEffect transition="in" filter="dissolve">
                                      <p:cBhvr>
                                        <p:cTn id="7" dur="500"/>
                                        <p:tgtEl>
                                          <p:spTgt spid="3178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1811"/>
                                        </p:tgtEl>
                                        <p:attrNameLst>
                                          <p:attrName>style.visibility</p:attrName>
                                        </p:attrNameLst>
                                      </p:cBhvr>
                                      <p:to>
                                        <p:strVal val="visible"/>
                                      </p:to>
                                    </p:set>
                                    <p:animEffect transition="in" filter="dissolve">
                                      <p:cBhvr>
                                        <p:cTn id="12" dur="500"/>
                                        <p:tgtEl>
                                          <p:spTgt spid="3181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1814"/>
                                        </p:tgtEl>
                                        <p:attrNameLst>
                                          <p:attrName>style.visibility</p:attrName>
                                        </p:attrNameLst>
                                      </p:cBhvr>
                                      <p:to>
                                        <p:strVal val="visible"/>
                                      </p:to>
                                    </p:set>
                                    <p:animEffect transition="in" filter="dissolve">
                                      <p:cBhvr>
                                        <p:cTn id="17" dur="500"/>
                                        <p:tgtEl>
                                          <p:spTgt spid="3181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1843"/>
                                        </p:tgtEl>
                                        <p:attrNameLst>
                                          <p:attrName>style.visibility</p:attrName>
                                        </p:attrNameLst>
                                      </p:cBhvr>
                                      <p:to>
                                        <p:strVal val="visible"/>
                                      </p:to>
                                    </p:set>
                                    <p:animEffect transition="in" filter="dissolve">
                                      <p:cBhvr>
                                        <p:cTn id="22" dur="500"/>
                                        <p:tgtEl>
                                          <p:spTgt spid="31843"/>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31747"/>
                                        </p:tgtEl>
                                        <p:attrNameLst>
                                          <p:attrName>style.visibility</p:attrName>
                                        </p:attrNameLst>
                                      </p:cBhvr>
                                      <p:to>
                                        <p:strVal val="visible"/>
                                      </p:to>
                                    </p:set>
                                    <p:animEffect transition="in" filter="checkerboard(across)">
                                      <p:cBhvr>
                                        <p:cTn id="27" dur="500"/>
                                        <p:tgtEl>
                                          <p:spTgt spid="31747"/>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1776"/>
                                        </p:tgtEl>
                                        <p:attrNameLst>
                                          <p:attrName>style.visibility</p:attrName>
                                        </p:attrNameLst>
                                      </p:cBhvr>
                                      <p:to>
                                        <p:strVal val="visible"/>
                                      </p:to>
                                    </p:set>
                                    <p:animEffect transition="in" filter="dissolve">
                                      <p:cBhvr>
                                        <p:cTn id="32" dur="500"/>
                                        <p:tgtEl>
                                          <p:spTgt spid="31776"/>
                                        </p:tgtEl>
                                      </p:cBhvr>
                                    </p:animEffect>
                                  </p:childTnLst>
                                </p:cTn>
                              </p:par>
                            </p:childTnLst>
                          </p:cTn>
                        </p:par>
                      </p:childTnLst>
                    </p:cTn>
                  </p:par>
                  <p:par>
                    <p:cTn id="33" fill="hold">
                      <p:stCondLst>
                        <p:cond delay="indefinite"/>
                      </p:stCondLst>
                      <p:childTnLst>
                        <p:par>
                          <p:cTn id="34" fill="hold">
                            <p:stCondLst>
                              <p:cond delay="0"/>
                            </p:stCondLst>
                            <p:childTnLst>
                              <p:par>
                                <p:cTn id="35" presetID="7" presetClass="entr" presetSubtype="8" fill="hold" nodeType="clickEffect">
                                  <p:stCondLst>
                                    <p:cond delay="0"/>
                                  </p:stCondLst>
                                  <p:childTnLst>
                                    <p:set>
                                      <p:cBhvr>
                                        <p:cTn id="36" dur="1" fill="hold">
                                          <p:stCondLst>
                                            <p:cond delay="0"/>
                                          </p:stCondLst>
                                        </p:cTn>
                                        <p:tgtEl>
                                          <p:spTgt spid="31779"/>
                                        </p:tgtEl>
                                        <p:attrNameLst>
                                          <p:attrName>style.visibility</p:attrName>
                                        </p:attrNameLst>
                                      </p:cBhvr>
                                      <p:to>
                                        <p:strVal val="visible"/>
                                      </p:to>
                                    </p:set>
                                    <p:anim calcmode="lin" valueType="num">
                                      <p:cBhvr additive="base">
                                        <p:cTn id="37" dur="5000" fill="hold"/>
                                        <p:tgtEl>
                                          <p:spTgt spid="31779"/>
                                        </p:tgtEl>
                                        <p:attrNameLst>
                                          <p:attrName>ppt_x</p:attrName>
                                        </p:attrNameLst>
                                      </p:cBhvr>
                                      <p:tavLst>
                                        <p:tav tm="0">
                                          <p:val>
                                            <p:strVal val="0-#ppt_w/2"/>
                                          </p:val>
                                        </p:tav>
                                        <p:tav tm="100000">
                                          <p:val>
                                            <p:strVal val="#ppt_x"/>
                                          </p:val>
                                        </p:tav>
                                      </p:tavLst>
                                    </p:anim>
                                    <p:anim calcmode="lin" valueType="num">
                                      <p:cBhvr additive="base">
                                        <p:cTn id="38" dur="5000" fill="hold"/>
                                        <p:tgtEl>
                                          <p:spTgt spid="3177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Rectangle 9"/>
          <p:cNvSpPr>
            <a:spLocks noGrp="1"/>
          </p:cNvSpPr>
          <p:nvPr>
            <p:ph type="title"/>
          </p:nvPr>
        </p:nvSpPr>
        <p:spPr>
          <a:ln/>
        </p:spPr>
        <p:txBody>
          <a:bodyPr vert="horz" wrap="square" anchor="b"/>
          <a:p>
            <a:pPr eaLnBrk="1" hangingPunct="1"/>
          </a:p>
        </p:txBody>
      </p:sp>
      <p:sp>
        <p:nvSpPr>
          <p:cNvPr id="32771" name="Rectangle 10"/>
          <p:cNvSpPr>
            <a:spLocks noGrp="1"/>
          </p:cNvSpPr>
          <p:nvPr>
            <p:ph type="body"/>
          </p:nvPr>
        </p:nvSpPr>
        <p:spPr>
          <a:ln/>
        </p:spPr>
        <p:txBody>
          <a:bodyPr vert="horz" wrap="square" anchor="t"/>
          <a:p>
            <a:pPr eaLnBrk="1" hangingPunct="1">
              <a:lnSpc>
                <a:spcPct val="95000"/>
              </a:lnSpc>
            </a:pPr>
            <a:r>
              <a:rPr lang="zh-CN" altLang="en-US" sz="2800" dirty="0"/>
              <a:t>下面以定长的顺序串类型作为存储结构，给出具体的串匹配算法。</a:t>
            </a:r>
            <a:endParaRPr lang="zh-CN" altLang="en-US" sz="2800" dirty="0"/>
          </a:p>
          <a:p>
            <a:pPr lvl="1" eaLnBrk="1" hangingPunct="1">
              <a:lnSpc>
                <a:spcPct val="95000"/>
              </a:lnSpc>
              <a:buNone/>
            </a:pPr>
            <a:r>
              <a:rPr lang="en-US" altLang="x-none" sz="2400" i="1" dirty="0">
                <a:latin typeface="Times New Roman" panose="02020603050405020304" pitchFamily="2" charset="0"/>
              </a:rPr>
              <a:t>int Index(SString S,SString T,int pos){</a:t>
            </a:r>
            <a:endParaRPr lang="en-US" altLang="x-none" sz="2400" i="1" dirty="0">
              <a:latin typeface="Times New Roman" panose="02020603050405020304" pitchFamily="2" charset="0"/>
            </a:endParaRPr>
          </a:p>
          <a:p>
            <a:pPr lvl="2" eaLnBrk="1" hangingPunct="1">
              <a:lnSpc>
                <a:spcPct val="95000"/>
              </a:lnSpc>
              <a:buNone/>
            </a:pPr>
            <a:r>
              <a:rPr lang="en-US" altLang="x-none" i="1" dirty="0">
                <a:latin typeface="Times New Roman" panose="02020603050405020304" pitchFamily="2" charset="0"/>
              </a:rPr>
              <a:t>  i=pos; j=1;</a:t>
            </a:r>
            <a:endParaRPr lang="en-US" altLang="x-none" i="1" dirty="0">
              <a:latin typeface="Times New Roman" panose="02020603050405020304" pitchFamily="2" charset="0"/>
            </a:endParaRPr>
          </a:p>
          <a:p>
            <a:pPr lvl="2" eaLnBrk="1" hangingPunct="1">
              <a:lnSpc>
                <a:spcPct val="95000"/>
              </a:lnSpc>
              <a:buNone/>
            </a:pPr>
            <a:r>
              <a:rPr lang="en-US" altLang="x-none" i="1" dirty="0">
                <a:latin typeface="Times New Roman" panose="02020603050405020304" pitchFamily="2" charset="0"/>
              </a:rPr>
              <a:t>  while (i&lt;=S[0] &amp;&amp;j&lt;=T[0])</a:t>
            </a:r>
            <a:endParaRPr lang="en-US" altLang="x-none" i="1" dirty="0">
              <a:latin typeface="Times New Roman" panose="02020603050405020304" pitchFamily="2" charset="0"/>
            </a:endParaRPr>
          </a:p>
          <a:p>
            <a:pPr lvl="2" eaLnBrk="1" hangingPunct="1">
              <a:lnSpc>
                <a:spcPct val="95000"/>
              </a:lnSpc>
              <a:buNone/>
            </a:pPr>
            <a:r>
              <a:rPr lang="en-US" altLang="x-none" i="1" dirty="0">
                <a:latin typeface="Times New Roman" panose="02020603050405020304" pitchFamily="2" charset="0"/>
              </a:rPr>
              <a:t>       if (s[i]==T[j]) {++i;++j;}</a:t>
            </a:r>
            <a:endParaRPr lang="en-US" altLang="x-none" i="1" dirty="0">
              <a:latin typeface="Times New Roman" panose="02020603050405020304" pitchFamily="2" charset="0"/>
            </a:endParaRPr>
          </a:p>
          <a:p>
            <a:pPr lvl="2" eaLnBrk="1" hangingPunct="1">
              <a:lnSpc>
                <a:spcPct val="95000"/>
              </a:lnSpc>
              <a:buNone/>
            </a:pPr>
            <a:r>
              <a:rPr lang="en-US" altLang="x-none" i="1" dirty="0">
                <a:latin typeface="Times New Roman" panose="02020603050405020304" pitchFamily="2" charset="0"/>
              </a:rPr>
              <a:t>       else {i=i-j+2;j=1;}</a:t>
            </a:r>
            <a:endParaRPr lang="en-US" altLang="x-none" i="1" dirty="0">
              <a:latin typeface="Times New Roman" panose="02020603050405020304" pitchFamily="2" charset="0"/>
            </a:endParaRPr>
          </a:p>
          <a:p>
            <a:pPr lvl="2" eaLnBrk="1" hangingPunct="1">
              <a:lnSpc>
                <a:spcPct val="95000"/>
              </a:lnSpc>
              <a:buNone/>
            </a:pPr>
            <a:r>
              <a:rPr lang="en-US" altLang="x-none" i="1" dirty="0">
                <a:latin typeface="Times New Roman" panose="02020603050405020304" pitchFamily="2" charset="0"/>
              </a:rPr>
              <a:t>  if (j&gt;T[0]) return i-T[0];</a:t>
            </a:r>
            <a:endParaRPr lang="en-US" altLang="x-none" i="1" dirty="0">
              <a:latin typeface="Times New Roman" panose="02020603050405020304" pitchFamily="2" charset="0"/>
            </a:endParaRPr>
          </a:p>
          <a:p>
            <a:pPr lvl="2" eaLnBrk="1" hangingPunct="1">
              <a:lnSpc>
                <a:spcPct val="95000"/>
              </a:lnSpc>
              <a:buNone/>
            </a:pPr>
            <a:r>
              <a:rPr lang="en-US" altLang="x-none" i="1" dirty="0">
                <a:latin typeface="Times New Roman" panose="02020603050405020304" pitchFamily="2" charset="0"/>
              </a:rPr>
              <a:t> else return 0;</a:t>
            </a:r>
            <a:endParaRPr lang="en-US" altLang="x-none" i="1" dirty="0">
              <a:latin typeface="Times New Roman" panose="02020603050405020304" pitchFamily="2" charset="0"/>
            </a:endParaRPr>
          </a:p>
          <a:p>
            <a:pPr lvl="1" eaLnBrk="1" hangingPunct="1">
              <a:lnSpc>
                <a:spcPct val="95000"/>
              </a:lnSpc>
              <a:buNone/>
            </a:pPr>
            <a:r>
              <a:rPr lang="en-US" altLang="x-none" sz="2400" i="1" dirty="0">
                <a:latin typeface="Times New Roman" panose="02020603050405020304" pitchFamily="2" charset="0"/>
              </a:rPr>
              <a:t>}</a:t>
            </a:r>
            <a:endParaRPr lang="en-US" altLang="x-none" sz="2400" i="1" dirty="0">
              <a:latin typeface="Times New Roman" panose="02020603050405020304" pitchFamily="2" charset="0"/>
            </a:endParaRPr>
          </a:p>
          <a:p>
            <a:pPr eaLnBrk="1" hangingPunct="1">
              <a:lnSpc>
                <a:spcPct val="95000"/>
              </a:lnSpc>
            </a:pPr>
            <a:r>
              <a:rPr lang="zh-CN" altLang="en-US" sz="2800" dirty="0"/>
              <a:t>显然，该算法在最坏情况下的时间复杂度为</a:t>
            </a:r>
            <a:r>
              <a:rPr lang="en-US" altLang="x-none" sz="2400" i="1" dirty="0">
                <a:latin typeface="Times New Roman" panose="02020603050405020304" pitchFamily="2" charset="0"/>
              </a:rPr>
              <a:t>O((n-m)*m)。</a:t>
            </a:r>
            <a:endParaRPr lang="zh-CN" altLang="en-US" sz="2400" i="1" dirty="0">
              <a:latin typeface="Times New Roman" panose="02020603050405020304" pitchFamily="2" charset="0"/>
            </a:endParaRPr>
          </a:p>
        </p:txBody>
      </p:sp>
    </p:spTree>
  </p:cSld>
  <p:clrMapOvr>
    <a:masterClrMapping/>
  </p:clrMapOvr>
  <p:transition>
    <p:checker dir="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Rectangle 11"/>
          <p:cNvSpPr>
            <a:spLocks noGrp="1"/>
          </p:cNvSpPr>
          <p:nvPr>
            <p:ph type="title"/>
          </p:nvPr>
        </p:nvSpPr>
        <p:spPr>
          <a:ln/>
        </p:spPr>
        <p:txBody>
          <a:bodyPr vert="horz" wrap="square" anchor="b"/>
          <a:p>
            <a:pPr eaLnBrk="1" hangingPunct="1"/>
            <a:r>
              <a:rPr lang="zh-CN" altLang="en-US"/>
              <a:t>小结</a:t>
            </a:r>
            <a:endParaRPr lang="zh-CN" altLang="en-US"/>
          </a:p>
        </p:txBody>
      </p:sp>
      <p:sp>
        <p:nvSpPr>
          <p:cNvPr id="33795" name="Rectangle 12"/>
          <p:cNvSpPr>
            <a:spLocks noGrp="1"/>
          </p:cNvSpPr>
          <p:nvPr>
            <p:ph type="body"/>
          </p:nvPr>
        </p:nvSpPr>
        <p:spPr>
          <a:xfrm>
            <a:off x="304800" y="1219200"/>
            <a:ext cx="8650288" cy="5257800"/>
          </a:xfrm>
          <a:ln/>
        </p:spPr>
        <p:txBody>
          <a:bodyPr vert="horz" wrap="square" anchor="t"/>
          <a:p>
            <a:pPr eaLnBrk="1" hangingPunct="1">
              <a:lnSpc>
                <a:spcPct val="95000"/>
              </a:lnSpc>
            </a:pPr>
            <a:r>
              <a:rPr lang="en-US" altLang="x-none" sz="2400" i="1" dirty="0">
                <a:latin typeface="Times New Roman" panose="02020603050405020304" pitchFamily="2" charset="0"/>
              </a:rPr>
              <a:t>BF（Brute-Force）</a:t>
            </a:r>
            <a:r>
              <a:rPr lang="zh-CN" altLang="en-US" sz="2800" dirty="0"/>
              <a:t>算法的特点：</a:t>
            </a:r>
            <a:endParaRPr lang="zh-CN" altLang="en-US" sz="2800" dirty="0"/>
          </a:p>
          <a:p>
            <a:pPr lvl="1" eaLnBrk="1" hangingPunct="1">
              <a:lnSpc>
                <a:spcPct val="95000"/>
              </a:lnSpc>
            </a:pPr>
            <a:r>
              <a:rPr lang="zh-CN" altLang="en-US" sz="2400" dirty="0"/>
              <a:t>  简单，易于理解，效率较高</a:t>
            </a:r>
            <a:r>
              <a:rPr lang="en-US" altLang="x-none" sz="2400" dirty="0"/>
              <a:t>；</a:t>
            </a:r>
            <a:endParaRPr lang="en-US" altLang="x-none" sz="2400" dirty="0"/>
          </a:p>
          <a:p>
            <a:pPr lvl="1" eaLnBrk="1" hangingPunct="1">
              <a:lnSpc>
                <a:spcPct val="95000"/>
              </a:lnSpc>
            </a:pPr>
            <a:r>
              <a:rPr lang="zh-CN" altLang="en-US" sz="2400" dirty="0"/>
              <a:t>  算法的时间复杂度</a:t>
            </a:r>
            <a:r>
              <a:rPr lang="en-US" altLang="x-none" sz="2400" i="1" dirty="0">
                <a:latin typeface="Times New Roman" panose="02020603050405020304" pitchFamily="2" charset="0"/>
              </a:rPr>
              <a:t>O((n-m)*m)</a:t>
            </a:r>
            <a:r>
              <a:rPr lang="en-US" altLang="x-none" sz="2400" dirty="0"/>
              <a:t> 。(</a:t>
            </a:r>
            <a:r>
              <a:rPr lang="zh-CN" altLang="en-US" sz="2400" dirty="0"/>
              <a:t>其中</a:t>
            </a:r>
            <a:r>
              <a:rPr lang="en-US" altLang="x-none" sz="2400" dirty="0"/>
              <a:t>n,m</a:t>
            </a:r>
            <a:r>
              <a:rPr lang="zh-CN" altLang="en-US" sz="2400" dirty="0"/>
              <a:t>分别为主串和模式串的长度）</a:t>
            </a:r>
            <a:endParaRPr lang="zh-CN" altLang="en-US" sz="2400" dirty="0"/>
          </a:p>
          <a:p>
            <a:pPr lvl="1" eaLnBrk="1" hangingPunct="1">
              <a:lnSpc>
                <a:spcPct val="95000"/>
              </a:lnSpc>
            </a:pPr>
            <a:r>
              <a:rPr lang="en-US" altLang="x-none" sz="2400" dirty="0"/>
              <a:t>  </a:t>
            </a:r>
            <a:r>
              <a:rPr lang="zh-CN" altLang="en-US" sz="2400" dirty="0"/>
              <a:t>实际运行中，时间近似于 </a:t>
            </a:r>
            <a:r>
              <a:rPr lang="en-US" altLang="x-none" sz="2400" i="1" dirty="0">
                <a:latin typeface="Times New Roman" panose="02020603050405020304" pitchFamily="2" charset="0"/>
              </a:rPr>
              <a:t>O（n+m)。</a:t>
            </a:r>
            <a:endParaRPr lang="en-US" altLang="x-none" sz="2400" i="1" dirty="0">
              <a:latin typeface="Times New Roman" panose="02020603050405020304" pitchFamily="2" charset="0"/>
            </a:endParaRPr>
          </a:p>
          <a:p>
            <a:pPr eaLnBrk="1" hangingPunct="1">
              <a:lnSpc>
                <a:spcPct val="95000"/>
              </a:lnSpc>
            </a:pPr>
            <a:r>
              <a:rPr lang="zh-CN" altLang="en-US" sz="2800" dirty="0"/>
              <a:t>注意：</a:t>
            </a:r>
            <a:endParaRPr lang="zh-CN" altLang="en-US" sz="2800" dirty="0"/>
          </a:p>
          <a:p>
            <a:pPr lvl="1" eaLnBrk="1" hangingPunct="1">
              <a:lnSpc>
                <a:spcPct val="95000"/>
              </a:lnSpc>
            </a:pPr>
            <a:r>
              <a:rPr lang="zh-CN" altLang="en-US" sz="2400" dirty="0"/>
              <a:t>当遇到一次</a:t>
            </a:r>
            <a:r>
              <a:rPr lang="en-US" altLang="x-none" sz="2400" dirty="0"/>
              <a:t>s</a:t>
            </a:r>
            <a:r>
              <a:rPr lang="en-US" altLang="x-none" sz="2400" baseline="-25000" dirty="0"/>
              <a:t>i</a:t>
            </a:r>
            <a:r>
              <a:rPr lang="en-US" altLang="x-none" sz="2400" dirty="0"/>
              <a:t>≠t</a:t>
            </a:r>
            <a:r>
              <a:rPr lang="en-US" altLang="x-none" sz="2400" baseline="-25000" dirty="0"/>
              <a:t>j</a:t>
            </a:r>
            <a:r>
              <a:rPr lang="en-US" altLang="x-none" sz="2400" dirty="0"/>
              <a:t>,</a:t>
            </a:r>
            <a:r>
              <a:rPr lang="zh-CN" altLang="en-US" sz="2400" dirty="0"/>
              <a:t>主串要回退到</a:t>
            </a:r>
            <a:r>
              <a:rPr lang="en-US" altLang="x-none" sz="2400" dirty="0"/>
              <a:t>i-j+2</a:t>
            </a:r>
            <a:r>
              <a:rPr lang="zh-CN" altLang="en-US" sz="2400" dirty="0"/>
              <a:t>的位置，而模式串要回到第一个位置（即</a:t>
            </a:r>
            <a:r>
              <a:rPr lang="en-US" altLang="x-none" sz="2400" dirty="0"/>
              <a:t>j=1</a:t>
            </a:r>
            <a:r>
              <a:rPr lang="zh-CN" altLang="en-US" sz="2400" dirty="0"/>
              <a:t>的位置)；</a:t>
            </a:r>
            <a:endParaRPr lang="zh-CN" altLang="en-US" sz="2400" dirty="0"/>
          </a:p>
          <a:p>
            <a:pPr lvl="1" eaLnBrk="1" hangingPunct="1">
              <a:lnSpc>
                <a:spcPct val="95000"/>
              </a:lnSpc>
            </a:pPr>
            <a:r>
              <a:rPr lang="zh-CN" altLang="en-US" sz="2400" dirty="0"/>
              <a:t>但当一次比较出现</a:t>
            </a:r>
            <a:r>
              <a:rPr lang="en-US" altLang="x-none" sz="2400" dirty="0"/>
              <a:t>s</a:t>
            </a:r>
            <a:r>
              <a:rPr lang="en-US" altLang="x-none" sz="2400" baseline="-25000" dirty="0"/>
              <a:t>i</a:t>
            </a:r>
            <a:r>
              <a:rPr lang="en-US" altLang="x-none" sz="2400" dirty="0"/>
              <a:t>≠t</a:t>
            </a:r>
            <a:r>
              <a:rPr lang="en-US" altLang="x-none" sz="2400" baseline="-25000" dirty="0"/>
              <a:t>j</a:t>
            </a:r>
            <a:r>
              <a:rPr lang="zh-CN" altLang="en-US" sz="2400" dirty="0"/>
              <a:t>时，则应该有：</a:t>
            </a:r>
            <a:endParaRPr lang="zh-CN" altLang="en-US" sz="2400" dirty="0"/>
          </a:p>
          <a:p>
            <a:pPr lvl="1" eaLnBrk="1" hangingPunct="1">
              <a:lnSpc>
                <a:spcPct val="95000"/>
              </a:lnSpc>
              <a:buNone/>
            </a:pPr>
            <a:r>
              <a:rPr lang="zh-CN" altLang="en-US" sz="2400" dirty="0"/>
              <a:t>               </a:t>
            </a:r>
            <a:r>
              <a:rPr lang="en-US" altLang="x-none" sz="2400" dirty="0"/>
              <a:t>"s</a:t>
            </a:r>
            <a:r>
              <a:rPr lang="en-US" altLang="x-none" sz="2400" baseline="-25000" dirty="0"/>
              <a:t>i-j+1</a:t>
            </a:r>
            <a:r>
              <a:rPr lang="en-US" altLang="x-none" sz="2400" dirty="0"/>
              <a:t>s</a:t>
            </a:r>
            <a:r>
              <a:rPr lang="en-US" altLang="x-none" sz="2400" baseline="-25000" dirty="0"/>
              <a:t>i-j+2</a:t>
            </a:r>
            <a:r>
              <a:rPr lang="en-US" altLang="x-none" sz="2400" dirty="0">
                <a:latin typeface="Arial Narrow" panose="020B0506020202030204" pitchFamily="2" charset="0"/>
              </a:rPr>
              <a:t>……</a:t>
            </a:r>
            <a:r>
              <a:rPr lang="en-US" altLang="x-none" sz="2400" dirty="0"/>
              <a:t>s</a:t>
            </a:r>
            <a:r>
              <a:rPr lang="en-US" altLang="x-none" sz="2400" baseline="-25000" dirty="0"/>
              <a:t>i-1</a:t>
            </a:r>
            <a:r>
              <a:rPr lang="en-US" altLang="x-none" sz="2400" dirty="0"/>
              <a:t>"="t</a:t>
            </a:r>
            <a:r>
              <a:rPr lang="en-US" altLang="x-none" sz="2400" baseline="-25000" dirty="0"/>
              <a:t>1</a:t>
            </a:r>
            <a:r>
              <a:rPr lang="en-US" altLang="x-none" sz="2400" dirty="0"/>
              <a:t>t</a:t>
            </a:r>
            <a:r>
              <a:rPr lang="en-US" altLang="x-none" sz="2400" baseline="-25000" dirty="0"/>
              <a:t>2</a:t>
            </a:r>
            <a:r>
              <a:rPr lang="en-US" altLang="x-none" sz="2400" dirty="0"/>
              <a:t> </a:t>
            </a:r>
            <a:r>
              <a:rPr lang="en-US" altLang="x-none" sz="2400" dirty="0">
                <a:latin typeface="Arial Narrow" panose="020B0506020202030204" pitchFamily="2" charset="0"/>
              </a:rPr>
              <a:t>……</a:t>
            </a:r>
            <a:r>
              <a:rPr lang="en-US" altLang="x-none" sz="2400" dirty="0"/>
              <a:t>t</a:t>
            </a:r>
            <a:r>
              <a:rPr lang="en-US" altLang="x-none" sz="2400" baseline="-25000" dirty="0"/>
              <a:t>j-2</a:t>
            </a:r>
            <a:r>
              <a:rPr lang="en-US" altLang="x-none" sz="2400" dirty="0"/>
              <a:t>t</a:t>
            </a:r>
            <a:r>
              <a:rPr lang="en-US" altLang="x-none" sz="2400" baseline="-25000" dirty="0"/>
              <a:t>j-1</a:t>
            </a:r>
            <a:r>
              <a:rPr lang="en-US" altLang="x-none" sz="2400" dirty="0"/>
              <a:t> "</a:t>
            </a:r>
            <a:endParaRPr lang="en-US" altLang="x-none" sz="2400" dirty="0"/>
          </a:p>
          <a:p>
            <a:pPr lvl="1" eaLnBrk="1" hangingPunct="1">
              <a:lnSpc>
                <a:spcPct val="95000"/>
              </a:lnSpc>
            </a:pPr>
            <a:r>
              <a:rPr lang="zh-CN" altLang="en-US" sz="2400" dirty="0"/>
              <a:t>改进：每当一趟匹配过程出现</a:t>
            </a:r>
            <a:r>
              <a:rPr lang="en-US" altLang="x-none" sz="2400" dirty="0"/>
              <a:t>s</a:t>
            </a:r>
            <a:r>
              <a:rPr lang="en-US" altLang="x-none" sz="2400" baseline="-25000" dirty="0"/>
              <a:t>i</a:t>
            </a:r>
            <a:r>
              <a:rPr lang="en-US" altLang="x-none" sz="2400" dirty="0"/>
              <a:t>≠t</a:t>
            </a:r>
            <a:r>
              <a:rPr lang="en-US" altLang="x-none" sz="2400" baseline="-25000" dirty="0"/>
              <a:t>j</a:t>
            </a:r>
            <a:r>
              <a:rPr lang="zh-CN" altLang="en-US" sz="2400" dirty="0"/>
              <a:t>时，主串指示器</a:t>
            </a:r>
            <a:r>
              <a:rPr lang="en-US" altLang="x-none" sz="2400" dirty="0"/>
              <a:t>i</a:t>
            </a:r>
            <a:r>
              <a:rPr lang="zh-CN" altLang="en-US" sz="2400" dirty="0"/>
              <a:t>不用回溯，而是利用已经得到的“部分匹配”结果，将模式串向右“滑动”尽可能远的一段距离后，继续进行比较。</a:t>
            </a:r>
            <a:endParaRPr lang="zh-CN" altLang="en-US" sz="2400" dirty="0"/>
          </a:p>
        </p:txBody>
      </p:sp>
    </p:spTree>
  </p:cSld>
  <p:clrMapOvr>
    <a:masterClrMapping/>
  </p:clrMapOvr>
  <p:transition>
    <p:checker dir="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Rectangle 427"/>
          <p:cNvSpPr>
            <a:spLocks noGrp="1"/>
          </p:cNvSpPr>
          <p:nvPr>
            <p:ph type="title"/>
          </p:nvPr>
        </p:nvSpPr>
        <p:spPr>
          <a:xfrm>
            <a:off x="611188" y="188913"/>
            <a:ext cx="8121650" cy="838200"/>
          </a:xfrm>
          <a:ln/>
        </p:spPr>
        <p:txBody>
          <a:bodyPr vert="horz" wrap="square" anchor="b"/>
          <a:p>
            <a:pPr eaLnBrk="1" hangingPunct="1"/>
            <a:r>
              <a:rPr lang="zh-CN" altLang="en-US" dirty="0"/>
              <a:t>4.3.2 模式匹配的改进算法 （</a:t>
            </a:r>
            <a:r>
              <a:rPr lang="en-US" altLang="x-none" dirty="0"/>
              <a:t>KMP</a:t>
            </a:r>
            <a:r>
              <a:rPr lang="zh-CN" altLang="en-US" dirty="0"/>
              <a:t>算法）</a:t>
            </a:r>
            <a:endParaRPr lang="zh-CN" altLang="en-US" dirty="0"/>
          </a:p>
        </p:txBody>
      </p:sp>
      <p:sp>
        <p:nvSpPr>
          <p:cNvPr id="34819" name="Rectangle 428"/>
          <p:cNvSpPr>
            <a:spLocks noGrp="1"/>
          </p:cNvSpPr>
          <p:nvPr>
            <p:ph type="body"/>
          </p:nvPr>
        </p:nvSpPr>
        <p:spPr>
          <a:ln/>
        </p:spPr>
        <p:txBody>
          <a:bodyPr vert="horz" wrap="square" anchor="t"/>
          <a:p>
            <a:pPr eaLnBrk="1" hangingPunct="1"/>
            <a:r>
              <a:rPr lang="zh-CN" altLang="en-US"/>
              <a:t>一、分析与示例     </a:t>
            </a:r>
            <a:endParaRPr lang="zh-CN" altLang="en-US"/>
          </a:p>
        </p:txBody>
      </p:sp>
      <p:graphicFrame>
        <p:nvGraphicFramePr>
          <p:cNvPr id="34820" name="表格 34819"/>
          <p:cNvGraphicFramePr/>
          <p:nvPr/>
        </p:nvGraphicFramePr>
        <p:xfrm>
          <a:off x="685800" y="1828800"/>
          <a:ext cx="6096000" cy="1079500"/>
        </p:xfrm>
        <a:graphic>
          <a:graphicData uri="http://schemas.openxmlformats.org/drawingml/2006/table">
            <a:tbl>
              <a:tblPr/>
              <a:tblGrid>
                <a:gridCol w="381000"/>
                <a:gridCol w="490538"/>
                <a:gridCol w="434975"/>
                <a:gridCol w="434975"/>
                <a:gridCol w="434975"/>
                <a:gridCol w="436562"/>
                <a:gridCol w="434975"/>
                <a:gridCol w="434975"/>
                <a:gridCol w="436563"/>
                <a:gridCol w="434975"/>
                <a:gridCol w="434975"/>
                <a:gridCol w="434975"/>
                <a:gridCol w="436562"/>
                <a:gridCol w="434975"/>
              </a:tblGrid>
              <a:tr h="539750">
                <a:tc rowSpan="2">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algn="ctr" eaLnBrk="1" hangingPunct="1">
                        <a:lnSpc>
                          <a:spcPct val="105000"/>
                        </a:lnSpc>
                        <a:spcBef>
                          <a:spcPct val="20000"/>
                        </a:spcBef>
                        <a:buClr>
                          <a:schemeClr val="folHlink"/>
                        </a:buClr>
                        <a:buSzPct val="80000"/>
                        <a:buFont typeface="Wingdings" panose="05000000000000000000" pitchFamily="2" charset="2"/>
                        <a:buNone/>
                      </a:pPr>
                      <a:r>
                        <a:rPr lang="en-US" altLang="zh-CN" sz="2800" b="0">
                          <a:solidFill>
                            <a:schemeClr val="tx2"/>
                          </a:solidFill>
                          <a:latin typeface="Arial Narrow" panose="020B0506020202030204" pitchFamily="2" charset="0"/>
                          <a:ea typeface="楷体_GB2312" pitchFamily="1" charset="-122"/>
                        </a:rPr>
                        <a:t>1</a:t>
                      </a:r>
                      <a:r>
                        <a:rPr lang="zh-CN" altLang="en-US" sz="2800" b="0">
                          <a:solidFill>
                            <a:schemeClr val="tx2"/>
                          </a:solidFill>
                          <a:latin typeface="Arial Narrow" panose="020B0506020202030204" pitchFamily="2" charset="0"/>
                          <a:ea typeface="楷体_GB2312" pitchFamily="1" charset="-122"/>
                        </a:rPr>
                        <a:t>趟</a:t>
                      </a:r>
                      <a:endParaRPr lang="zh-CN" altLang="en-US" sz="2800" b="0">
                        <a:solidFill>
                          <a:schemeClr val="tx2"/>
                        </a:solidFill>
                        <a:latin typeface="Arial Narrow" panose="020B0506020202030204" pitchFamily="2" charset="0"/>
                        <a:ea typeface="楷体_GB2312" pitchFamily="1" charset="-122"/>
                      </a:endParaRPr>
                    </a:p>
                  </a:txBody>
                  <a:tcPr vert="horz" anchor="t">
                    <a:lnL>
                      <a:noFill/>
                    </a:lnL>
                    <a:lnR w="28575" cap="flat" cmpd="sng">
                      <a:solidFill>
                        <a:schemeClr val="tx1"/>
                      </a:solidFill>
                      <a:prstDash val="sysDot"/>
                      <a:headEnd type="none" w="med" len="med"/>
                      <a:tailEnd type="none" w="med" len="med"/>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latin typeface="Arial Narrow" panose="020B0506020202030204" pitchFamily="2" charset="0"/>
                          <a:ea typeface="楷体_GB2312" pitchFamily="1" charset="-122"/>
                        </a:rPr>
                        <a:t>a</a:t>
                      </a:r>
                      <a:endParaRPr lang="en-US" altLang="x-none" sz="2800" b="0" dirty="0">
                        <a:latin typeface="Arial Narrow" panose="020B0506020202030204" pitchFamily="2" charset="0"/>
                        <a:ea typeface="楷体_GB2312" pitchFamily="1" charset="-122"/>
                      </a:endParaRPr>
                    </a:p>
                  </a:txBody>
                  <a:tcPr vert="horz" anchor="t">
                    <a:lnL w="28575" cap="flat" cmpd="sng">
                      <a:solidFill>
                        <a:schemeClr val="tx1"/>
                      </a:solidFill>
                      <a:prstDash val="sysDot"/>
                      <a:headEnd type="none" w="med" len="med"/>
                      <a:tailEnd type="none" w="med" len="med"/>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latin typeface="Arial Narrow" panose="020B0506020202030204" pitchFamily="2" charset="0"/>
                          <a:ea typeface="楷体_GB2312" pitchFamily="1" charset="-122"/>
                        </a:rPr>
                        <a:t>b</a:t>
                      </a: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latin typeface="Arial Narrow" panose="020B0506020202030204" pitchFamily="2" charset="0"/>
                          <a:ea typeface="楷体_GB2312" pitchFamily="1" charset="-122"/>
                        </a:rPr>
                        <a:t>a</a:t>
                      </a: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latin typeface="Arial Narrow" panose="020B0506020202030204" pitchFamily="2" charset="0"/>
                          <a:ea typeface="楷体_GB2312" pitchFamily="1" charset="-122"/>
                        </a:rPr>
                        <a:t>b</a:t>
                      </a: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latin typeface="Arial Narrow" panose="020B0506020202030204" pitchFamily="2" charset="0"/>
                          <a:ea typeface="楷体_GB2312" pitchFamily="1" charset="-122"/>
                        </a:rPr>
                        <a:t>c</a:t>
                      </a: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latin typeface="Arial Narrow" panose="020B0506020202030204" pitchFamily="2" charset="0"/>
                          <a:ea typeface="楷体_GB2312" pitchFamily="1" charset="-122"/>
                        </a:rPr>
                        <a:t>a</a:t>
                      </a: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latin typeface="Arial Narrow" panose="020B0506020202030204" pitchFamily="2" charset="0"/>
                          <a:ea typeface="楷体_GB2312" pitchFamily="1" charset="-122"/>
                        </a:rPr>
                        <a:t>b</a:t>
                      </a: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latin typeface="Arial Narrow" panose="020B0506020202030204" pitchFamily="2" charset="0"/>
                          <a:ea typeface="楷体_GB2312" pitchFamily="1" charset="-122"/>
                        </a:rPr>
                        <a:t>c</a:t>
                      </a: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latin typeface="Arial Narrow" panose="020B0506020202030204" pitchFamily="2" charset="0"/>
                          <a:ea typeface="楷体_GB2312" pitchFamily="1" charset="-122"/>
                        </a:rPr>
                        <a:t>a</a:t>
                      </a: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latin typeface="Arial Narrow" panose="020B0506020202030204" pitchFamily="2" charset="0"/>
                          <a:ea typeface="楷体_GB2312" pitchFamily="1" charset="-122"/>
                        </a:rPr>
                        <a:t>c</a:t>
                      </a: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latin typeface="Arial Narrow" panose="020B0506020202030204" pitchFamily="2" charset="0"/>
                          <a:ea typeface="楷体_GB2312" pitchFamily="1" charset="-122"/>
                        </a:rPr>
                        <a:t>b</a:t>
                      </a: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latin typeface="Arial Narrow" panose="020B0506020202030204" pitchFamily="2" charset="0"/>
                          <a:ea typeface="楷体_GB2312" pitchFamily="1" charset="-122"/>
                        </a:rPr>
                        <a:t>a</a:t>
                      </a: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latin typeface="Arial Narrow" panose="020B0506020202030204" pitchFamily="2" charset="0"/>
                          <a:ea typeface="楷体_GB2312" pitchFamily="1" charset="-122"/>
                        </a:rPr>
                        <a:t>b</a:t>
                      </a: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r>
              <a:tr h="539750">
                <a:tc vMerge="1">
                  <a:tcPr>
                    <a:lnR w="28575" cap="flat" cmpd="sng">
                      <a:solidFill>
                        <a:schemeClr val="tx1"/>
                      </a:solidFill>
                      <a:prstDash val="sysDot"/>
                      <a:headEnd type="none" w="med" len="med"/>
                      <a:tailEnd type="none" w="med" len="med"/>
                    </a:lnR>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latin typeface="Arial Narrow" panose="020B0506020202030204" pitchFamily="2" charset="0"/>
                          <a:ea typeface="楷体_GB2312" pitchFamily="1" charset="-122"/>
                        </a:rPr>
                        <a:t>a</a:t>
                      </a:r>
                      <a:endParaRPr lang="en-US" altLang="x-none" sz="2800" b="0" dirty="0">
                        <a:latin typeface="Arial Narrow" panose="020B0506020202030204" pitchFamily="2" charset="0"/>
                        <a:ea typeface="楷体_GB2312" pitchFamily="1" charset="-122"/>
                      </a:endParaRPr>
                    </a:p>
                  </a:txBody>
                  <a:tcPr vert="horz" anchor="t">
                    <a:lnL w="28575" cap="flat" cmpd="sng">
                      <a:solidFill>
                        <a:schemeClr val="tx1"/>
                      </a:solidFill>
                      <a:prstDash val="sysDot"/>
                      <a:headEnd type="none" w="med" len="med"/>
                      <a:tailEnd type="none" w="med" len="med"/>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latin typeface="Arial Narrow" panose="020B0506020202030204" pitchFamily="2" charset="0"/>
                          <a:ea typeface="楷体_GB2312" pitchFamily="1" charset="-122"/>
                        </a:rPr>
                        <a:t>b</a:t>
                      </a: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latin typeface="Arial Narrow" panose="020B0506020202030204" pitchFamily="2" charset="0"/>
                          <a:ea typeface="楷体_GB2312" pitchFamily="1" charset="-122"/>
                        </a:rPr>
                        <a:t>c</a:t>
                      </a: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endParaRPr lang="zh-CN" altLang="en-US" sz="2800" b="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endParaRPr lang="zh-CN" altLang="en-US" sz="2800" b="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endParaRPr lang="zh-CN" altLang="en-US" sz="2800" b="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endParaRPr lang="zh-CN" altLang="en-US" sz="2800" b="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endParaRPr lang="zh-CN" altLang="en-US" sz="2800" b="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endParaRPr lang="zh-CN" altLang="en-US" sz="2800" b="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endParaRPr lang="zh-CN" altLang="en-US" sz="2800" b="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endParaRPr lang="zh-CN" altLang="en-US" sz="2800" b="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endParaRPr lang="zh-CN" altLang="en-US" sz="2800" b="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endParaRPr lang="zh-CN" altLang="en-US" sz="2800" b="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r>
            </a:tbl>
          </a:graphicData>
        </a:graphic>
      </p:graphicFrame>
      <p:graphicFrame>
        <p:nvGraphicFramePr>
          <p:cNvPr id="34849" name="表格 34848"/>
          <p:cNvGraphicFramePr/>
          <p:nvPr/>
        </p:nvGraphicFramePr>
        <p:xfrm>
          <a:off x="609600" y="2986088"/>
          <a:ext cx="6096000" cy="1079500"/>
        </p:xfrm>
        <a:graphic>
          <a:graphicData uri="http://schemas.openxmlformats.org/drawingml/2006/table">
            <a:tbl>
              <a:tblPr/>
              <a:tblGrid>
                <a:gridCol w="457200"/>
                <a:gridCol w="414338"/>
                <a:gridCol w="434975"/>
                <a:gridCol w="434975"/>
                <a:gridCol w="434975"/>
                <a:gridCol w="436562"/>
                <a:gridCol w="434975"/>
                <a:gridCol w="434975"/>
                <a:gridCol w="436563"/>
                <a:gridCol w="434975"/>
                <a:gridCol w="434975"/>
                <a:gridCol w="434975"/>
                <a:gridCol w="436562"/>
                <a:gridCol w="434975"/>
              </a:tblGrid>
              <a:tr h="539750">
                <a:tc rowSpan="2">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algn="ctr" eaLnBrk="1" hangingPunct="1">
                        <a:lnSpc>
                          <a:spcPct val="105000"/>
                        </a:lnSpc>
                        <a:spcBef>
                          <a:spcPct val="20000"/>
                        </a:spcBef>
                        <a:buClr>
                          <a:schemeClr val="folHlink"/>
                        </a:buClr>
                        <a:buSzPct val="80000"/>
                        <a:buFont typeface="Wingdings" panose="05000000000000000000" pitchFamily="2" charset="2"/>
                        <a:buNone/>
                      </a:pPr>
                      <a:r>
                        <a:rPr lang="en-US" altLang="zh-CN" sz="2800" b="0">
                          <a:solidFill>
                            <a:schemeClr val="tx2"/>
                          </a:solidFill>
                          <a:latin typeface="Arial Narrow" panose="020B0506020202030204" pitchFamily="2" charset="0"/>
                          <a:ea typeface="楷体_GB2312" pitchFamily="1" charset="-122"/>
                        </a:rPr>
                        <a:t>2</a:t>
                      </a:r>
                      <a:r>
                        <a:rPr lang="zh-CN" altLang="en-US" sz="2800" b="0">
                          <a:solidFill>
                            <a:schemeClr val="tx2"/>
                          </a:solidFill>
                          <a:latin typeface="Arial Narrow" panose="020B0506020202030204" pitchFamily="2" charset="0"/>
                          <a:ea typeface="楷体_GB2312" pitchFamily="1" charset="-122"/>
                        </a:rPr>
                        <a:t>趟</a:t>
                      </a:r>
                      <a:endParaRPr lang="zh-CN" altLang="en-US" sz="2800" b="0">
                        <a:solidFill>
                          <a:schemeClr val="tx2"/>
                        </a:solidFill>
                        <a:latin typeface="Arial Narrow" panose="020B0506020202030204" pitchFamily="2" charset="0"/>
                        <a:ea typeface="楷体_GB2312" pitchFamily="1" charset="-122"/>
                      </a:endParaRPr>
                    </a:p>
                  </a:txBody>
                  <a:tcPr vert="horz" anchor="t">
                    <a:lnL>
                      <a:noFill/>
                    </a:lnL>
                    <a:lnR w="28575" cap="flat" cmpd="sng">
                      <a:solidFill>
                        <a:schemeClr val="tx1"/>
                      </a:solidFill>
                      <a:prstDash val="sysDot"/>
                      <a:headEnd type="none" w="med" len="med"/>
                      <a:tailEnd type="none" w="med" len="med"/>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latin typeface="Arial Narrow" panose="020B0506020202030204" pitchFamily="2" charset="0"/>
                          <a:ea typeface="楷体_GB2312" pitchFamily="1" charset="-122"/>
                        </a:rPr>
                        <a:t>a</a:t>
                      </a:r>
                      <a:endParaRPr lang="en-US" altLang="x-none" sz="2800" b="0" dirty="0">
                        <a:latin typeface="Arial Narrow" panose="020B0506020202030204" pitchFamily="2" charset="0"/>
                        <a:ea typeface="楷体_GB2312" pitchFamily="1" charset="-122"/>
                      </a:endParaRPr>
                    </a:p>
                  </a:txBody>
                  <a:tcPr vert="horz" anchor="t">
                    <a:lnL w="28575" cap="flat" cmpd="sng">
                      <a:solidFill>
                        <a:schemeClr val="tx1"/>
                      </a:solidFill>
                      <a:prstDash val="sysDot"/>
                      <a:headEnd type="none" w="med" len="med"/>
                      <a:tailEnd type="none" w="med" len="med"/>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latin typeface="Arial Narrow" panose="020B0506020202030204" pitchFamily="2" charset="0"/>
                          <a:ea typeface="楷体_GB2312" pitchFamily="1" charset="-122"/>
                        </a:rPr>
                        <a:t>b</a:t>
                      </a: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latin typeface="Arial Narrow" panose="020B0506020202030204" pitchFamily="2" charset="0"/>
                          <a:ea typeface="楷体_GB2312" pitchFamily="1" charset="-122"/>
                        </a:rPr>
                        <a:t>a</a:t>
                      </a: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latin typeface="Arial Narrow" panose="020B0506020202030204" pitchFamily="2" charset="0"/>
                          <a:ea typeface="楷体_GB2312" pitchFamily="1" charset="-122"/>
                        </a:rPr>
                        <a:t>b</a:t>
                      </a: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latin typeface="Arial Narrow" panose="020B0506020202030204" pitchFamily="2" charset="0"/>
                          <a:ea typeface="楷体_GB2312" pitchFamily="1" charset="-122"/>
                        </a:rPr>
                        <a:t>c</a:t>
                      </a: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latin typeface="Arial Narrow" panose="020B0506020202030204" pitchFamily="2" charset="0"/>
                          <a:ea typeface="楷体_GB2312" pitchFamily="1" charset="-122"/>
                        </a:rPr>
                        <a:t>a</a:t>
                      </a: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latin typeface="Arial Narrow" panose="020B0506020202030204" pitchFamily="2" charset="0"/>
                          <a:ea typeface="楷体_GB2312" pitchFamily="1" charset="-122"/>
                        </a:rPr>
                        <a:t>b</a:t>
                      </a: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latin typeface="Arial Narrow" panose="020B0506020202030204" pitchFamily="2" charset="0"/>
                          <a:ea typeface="楷体_GB2312" pitchFamily="1" charset="-122"/>
                        </a:rPr>
                        <a:t>c</a:t>
                      </a: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latin typeface="Arial Narrow" panose="020B0506020202030204" pitchFamily="2" charset="0"/>
                          <a:ea typeface="楷体_GB2312" pitchFamily="1" charset="-122"/>
                        </a:rPr>
                        <a:t>a</a:t>
                      </a: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latin typeface="Arial Narrow" panose="020B0506020202030204" pitchFamily="2" charset="0"/>
                          <a:ea typeface="楷体_GB2312" pitchFamily="1" charset="-122"/>
                        </a:rPr>
                        <a:t>c</a:t>
                      </a: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latin typeface="Arial Narrow" panose="020B0506020202030204" pitchFamily="2" charset="0"/>
                          <a:ea typeface="楷体_GB2312" pitchFamily="1" charset="-122"/>
                        </a:rPr>
                        <a:t>b</a:t>
                      </a: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latin typeface="Arial Narrow" panose="020B0506020202030204" pitchFamily="2" charset="0"/>
                          <a:ea typeface="楷体_GB2312" pitchFamily="1" charset="-122"/>
                        </a:rPr>
                        <a:t>a</a:t>
                      </a: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latin typeface="Arial Narrow" panose="020B0506020202030204" pitchFamily="2" charset="0"/>
                          <a:ea typeface="楷体_GB2312" pitchFamily="1" charset="-122"/>
                        </a:rPr>
                        <a:t>b</a:t>
                      </a: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r>
              <a:tr h="539750">
                <a:tc vMerge="1">
                  <a:tcPr>
                    <a:lnR w="28575" cap="flat" cmpd="sng">
                      <a:solidFill>
                        <a:schemeClr val="tx1"/>
                      </a:solidFill>
                      <a:prstDash val="sysDot"/>
                      <a:headEnd type="none" w="med" len="med"/>
                      <a:tailEnd type="none" w="med" len="med"/>
                    </a:lnR>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endParaRPr lang="en-US" altLang="x-none" sz="2800" b="0" dirty="0">
                        <a:latin typeface="Arial Narrow" panose="020B0506020202030204" pitchFamily="2" charset="0"/>
                        <a:ea typeface="楷体_GB2312" pitchFamily="1" charset="-122"/>
                      </a:endParaRPr>
                    </a:p>
                  </a:txBody>
                  <a:tcPr vert="horz" anchor="t">
                    <a:lnL w="28575" cap="flat" cmpd="sng">
                      <a:solidFill>
                        <a:schemeClr val="tx1"/>
                      </a:solidFill>
                      <a:prstDash val="sysDot"/>
                      <a:headEnd type="none" w="med" len="med"/>
                      <a:tailEnd type="none" w="med" len="med"/>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latin typeface="Arial Narrow" panose="020B0506020202030204" pitchFamily="2" charset="0"/>
                          <a:ea typeface="楷体_GB2312" pitchFamily="1" charset="-122"/>
                        </a:rPr>
                        <a:t>a</a:t>
                      </a: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latin typeface="Arial Narrow" panose="020B0506020202030204" pitchFamily="2" charset="0"/>
                          <a:ea typeface="楷体_GB2312" pitchFamily="1" charset="-122"/>
                        </a:rPr>
                        <a:t>b</a:t>
                      </a: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latin typeface="Arial Narrow" panose="020B0506020202030204" pitchFamily="2" charset="0"/>
                          <a:ea typeface="楷体_GB2312" pitchFamily="1" charset="-122"/>
                        </a:rPr>
                        <a:t>c</a:t>
                      </a: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latin typeface="Arial Narrow" panose="020B0506020202030204" pitchFamily="2" charset="0"/>
                          <a:ea typeface="楷体_GB2312" pitchFamily="1" charset="-122"/>
                        </a:rPr>
                        <a:t>a</a:t>
                      </a: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latin typeface="Arial Narrow" panose="020B0506020202030204" pitchFamily="2" charset="0"/>
                          <a:ea typeface="楷体_GB2312" pitchFamily="1" charset="-122"/>
                        </a:rPr>
                        <a:t>c</a:t>
                      </a: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endParaRPr lang="zh-CN" altLang="en-US" sz="2800" b="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endParaRPr lang="zh-CN" altLang="en-US" sz="2800" b="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endParaRPr lang="zh-CN" altLang="en-US" sz="2800" b="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endParaRPr lang="zh-CN" altLang="en-US" sz="2800" b="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endParaRPr lang="zh-CN" altLang="en-US" sz="2800" b="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endParaRPr lang="zh-CN" altLang="en-US" sz="2800" b="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r>
            </a:tbl>
          </a:graphicData>
        </a:graphic>
      </p:graphicFrame>
      <p:graphicFrame>
        <p:nvGraphicFramePr>
          <p:cNvPr id="34878" name="表格 34877"/>
          <p:cNvGraphicFramePr/>
          <p:nvPr/>
        </p:nvGraphicFramePr>
        <p:xfrm>
          <a:off x="623888" y="4224338"/>
          <a:ext cx="6096000" cy="1079500"/>
        </p:xfrm>
        <a:graphic>
          <a:graphicData uri="http://schemas.openxmlformats.org/drawingml/2006/table">
            <a:tbl>
              <a:tblPr/>
              <a:tblGrid>
                <a:gridCol w="434975"/>
                <a:gridCol w="436563"/>
                <a:gridCol w="434975"/>
                <a:gridCol w="446087"/>
                <a:gridCol w="423863"/>
                <a:gridCol w="436562"/>
                <a:gridCol w="434975"/>
                <a:gridCol w="434975"/>
                <a:gridCol w="436563"/>
                <a:gridCol w="434975"/>
                <a:gridCol w="434975"/>
                <a:gridCol w="434975"/>
                <a:gridCol w="436562"/>
                <a:gridCol w="434975"/>
              </a:tblGrid>
              <a:tr h="539750">
                <a:tc rowSpan="2">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algn="ctr" eaLnBrk="1" hangingPunct="1">
                        <a:lnSpc>
                          <a:spcPct val="105000"/>
                        </a:lnSpc>
                        <a:spcBef>
                          <a:spcPct val="20000"/>
                        </a:spcBef>
                        <a:buClr>
                          <a:schemeClr val="folHlink"/>
                        </a:buClr>
                        <a:buSzPct val="80000"/>
                        <a:buFont typeface="Wingdings" panose="05000000000000000000" pitchFamily="2" charset="2"/>
                        <a:buNone/>
                      </a:pPr>
                      <a:r>
                        <a:rPr lang="zh-CN" altLang="en-US" sz="2800" b="0" dirty="0">
                          <a:solidFill>
                            <a:schemeClr val="tx2"/>
                          </a:solidFill>
                          <a:latin typeface="Arial Narrow" panose="020B0506020202030204" pitchFamily="2" charset="0"/>
                          <a:ea typeface="楷体_GB2312" pitchFamily="1" charset="-122"/>
                        </a:rPr>
                        <a:t>3趟</a:t>
                      </a:r>
                      <a:endParaRPr lang="en-US" altLang="x-none" sz="2800" b="0" dirty="0">
                        <a:solidFill>
                          <a:schemeClr val="tx2"/>
                        </a:solidFill>
                        <a:latin typeface="Arial Narrow" panose="020B0506020202030204" pitchFamily="2" charset="0"/>
                        <a:ea typeface="楷体_GB2312" pitchFamily="1" charset="-122"/>
                      </a:endParaRPr>
                    </a:p>
                  </a:txBody>
                  <a:tcPr vert="horz" anchor="t">
                    <a:lnL>
                      <a:noFill/>
                    </a:lnL>
                    <a:lnR w="28575" cap="flat" cmpd="sng">
                      <a:solidFill>
                        <a:schemeClr val="tx1"/>
                      </a:solidFill>
                      <a:prstDash val="sysDot"/>
                      <a:headEnd type="none" w="med" len="med"/>
                      <a:tailEnd type="none" w="med" len="med"/>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latin typeface="Arial Narrow" panose="020B0506020202030204" pitchFamily="2" charset="0"/>
                          <a:ea typeface="楷体_GB2312" pitchFamily="1" charset="-122"/>
                        </a:rPr>
                        <a:t>a</a:t>
                      </a:r>
                      <a:endParaRPr lang="en-US" altLang="x-none" sz="2800" b="0" dirty="0">
                        <a:latin typeface="Arial Narrow" panose="020B0506020202030204" pitchFamily="2" charset="0"/>
                        <a:ea typeface="楷体_GB2312" pitchFamily="1" charset="-122"/>
                      </a:endParaRPr>
                    </a:p>
                  </a:txBody>
                  <a:tcPr vert="horz" anchor="t">
                    <a:lnL w="28575" cap="flat" cmpd="sng">
                      <a:solidFill>
                        <a:schemeClr val="tx1"/>
                      </a:solidFill>
                      <a:prstDash val="sysDot"/>
                      <a:headEnd type="none" w="med" len="med"/>
                      <a:tailEnd type="none" w="med" len="med"/>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latin typeface="Arial Narrow" panose="020B0506020202030204" pitchFamily="2" charset="0"/>
                          <a:ea typeface="楷体_GB2312" pitchFamily="1" charset="-122"/>
                        </a:rPr>
                        <a:t>b</a:t>
                      </a: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latin typeface="Arial Narrow" panose="020B0506020202030204" pitchFamily="2" charset="0"/>
                          <a:ea typeface="楷体_GB2312" pitchFamily="1" charset="-122"/>
                        </a:rPr>
                        <a:t>a</a:t>
                      </a: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latin typeface="Arial Narrow" panose="020B0506020202030204" pitchFamily="2" charset="0"/>
                          <a:ea typeface="楷体_GB2312" pitchFamily="1" charset="-122"/>
                        </a:rPr>
                        <a:t>b</a:t>
                      </a: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latin typeface="Arial Narrow" panose="020B0506020202030204" pitchFamily="2" charset="0"/>
                          <a:ea typeface="楷体_GB2312" pitchFamily="1" charset="-122"/>
                        </a:rPr>
                        <a:t>c</a:t>
                      </a: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latin typeface="Arial Narrow" panose="020B0506020202030204" pitchFamily="2" charset="0"/>
                          <a:ea typeface="楷体_GB2312" pitchFamily="1" charset="-122"/>
                        </a:rPr>
                        <a:t>a</a:t>
                      </a: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latin typeface="Arial Narrow" panose="020B0506020202030204" pitchFamily="2" charset="0"/>
                          <a:ea typeface="楷体_GB2312" pitchFamily="1" charset="-122"/>
                        </a:rPr>
                        <a:t>b</a:t>
                      </a: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latin typeface="Arial Narrow" panose="020B0506020202030204" pitchFamily="2" charset="0"/>
                          <a:ea typeface="楷体_GB2312" pitchFamily="1" charset="-122"/>
                        </a:rPr>
                        <a:t>c</a:t>
                      </a: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latin typeface="Arial Narrow" panose="020B0506020202030204" pitchFamily="2" charset="0"/>
                          <a:ea typeface="楷体_GB2312" pitchFamily="1" charset="-122"/>
                        </a:rPr>
                        <a:t>a</a:t>
                      </a: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latin typeface="Arial Narrow" panose="020B0506020202030204" pitchFamily="2" charset="0"/>
                          <a:ea typeface="楷体_GB2312" pitchFamily="1" charset="-122"/>
                        </a:rPr>
                        <a:t>c</a:t>
                      </a: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latin typeface="Arial Narrow" panose="020B0506020202030204" pitchFamily="2" charset="0"/>
                          <a:ea typeface="楷体_GB2312" pitchFamily="1" charset="-122"/>
                        </a:rPr>
                        <a:t>b</a:t>
                      </a: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latin typeface="Arial Narrow" panose="020B0506020202030204" pitchFamily="2" charset="0"/>
                          <a:ea typeface="楷体_GB2312" pitchFamily="1" charset="-122"/>
                        </a:rPr>
                        <a:t>a</a:t>
                      </a: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latin typeface="Arial Narrow" panose="020B0506020202030204" pitchFamily="2" charset="0"/>
                          <a:ea typeface="楷体_GB2312" pitchFamily="1" charset="-122"/>
                        </a:rPr>
                        <a:t>b</a:t>
                      </a: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r>
              <a:tr h="539750">
                <a:tc vMerge="1">
                  <a:tcPr>
                    <a:lnR w="28575" cap="flat" cmpd="sng">
                      <a:solidFill>
                        <a:schemeClr val="tx1"/>
                      </a:solidFill>
                      <a:prstDash val="sysDot"/>
                      <a:headEnd type="none" w="med" len="med"/>
                      <a:tailEnd type="none" w="med" len="med"/>
                    </a:lnR>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endParaRPr lang="en-US" altLang="x-none" sz="2800" b="0" dirty="0">
                        <a:latin typeface="Arial Narrow" panose="020B0506020202030204" pitchFamily="2" charset="0"/>
                        <a:ea typeface="楷体_GB2312" pitchFamily="1" charset="-122"/>
                      </a:endParaRPr>
                    </a:p>
                  </a:txBody>
                  <a:tcPr vert="horz" anchor="t">
                    <a:lnL w="28575" cap="flat" cmpd="sng">
                      <a:solidFill>
                        <a:schemeClr val="tx1"/>
                      </a:solidFill>
                      <a:prstDash val="sysDot"/>
                      <a:headEnd type="none" w="med" len="med"/>
                      <a:tailEnd type="none" w="med" len="med"/>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solidFill>
                            <a:schemeClr val="tx2"/>
                          </a:solidFill>
                          <a:latin typeface="Arial Narrow" panose="020B0506020202030204" pitchFamily="2" charset="0"/>
                          <a:ea typeface="楷体_GB2312" pitchFamily="1" charset="-122"/>
                        </a:rPr>
                        <a:t>a</a:t>
                      </a:r>
                      <a:endParaRPr lang="en-US" altLang="x-none" sz="2800" b="0" dirty="0">
                        <a:solidFill>
                          <a:schemeClr val="tx2"/>
                        </a:solidFill>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latin typeface="Arial Narrow" panose="020B0506020202030204" pitchFamily="2" charset="0"/>
                          <a:ea typeface="楷体_GB2312" pitchFamily="1" charset="-122"/>
                        </a:rPr>
                        <a:t>b</a:t>
                      </a: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latin typeface="Arial Narrow" panose="020B0506020202030204" pitchFamily="2" charset="0"/>
                          <a:ea typeface="楷体_GB2312" pitchFamily="1" charset="-122"/>
                        </a:rPr>
                        <a:t>c</a:t>
                      </a: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latin typeface="Arial Narrow" panose="020B0506020202030204" pitchFamily="2" charset="0"/>
                          <a:ea typeface="楷体_GB2312" pitchFamily="1" charset="-122"/>
                        </a:rPr>
                        <a:t>a</a:t>
                      </a: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latin typeface="Arial Narrow" panose="020B0506020202030204" pitchFamily="2" charset="0"/>
                          <a:ea typeface="楷体_GB2312" pitchFamily="1" charset="-122"/>
                        </a:rPr>
                        <a:t>c</a:t>
                      </a:r>
                      <a:endParaRPr lang="en-US" altLang="x-none" sz="2800" b="0" dirty="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endParaRPr lang="zh-CN" altLang="en-US" sz="2800" b="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endParaRPr lang="zh-CN" altLang="en-US" sz="2800" b="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eaLnBrk="1" hangingPunct="1">
                        <a:lnSpc>
                          <a:spcPct val="105000"/>
                        </a:lnSpc>
                        <a:spcBef>
                          <a:spcPct val="20000"/>
                        </a:spcBef>
                        <a:buClr>
                          <a:schemeClr val="folHlink"/>
                        </a:buClr>
                        <a:buSzPct val="80000"/>
                        <a:buFont typeface="Wingdings" panose="05000000000000000000" pitchFamily="2" charset="2"/>
                        <a:buNone/>
                      </a:pPr>
                      <a:endParaRPr lang="zh-CN" altLang="en-US" sz="2800" b="0">
                        <a:latin typeface="Arial Narrow" panose="020B0506020202030204" pitchFamily="2" charset="0"/>
                        <a:ea typeface="楷体_GB2312" pitchFamily="1" charset="-122"/>
                      </a:endParaRPr>
                    </a:p>
                  </a:txBody>
                  <a:tcPr vert="horz" anchor="t">
                    <a:lnL>
                      <a:noFill/>
                    </a:lnL>
                    <a:lnR>
                      <a:noFill/>
                    </a:lnR>
                    <a:lnT>
                      <a:noFill/>
                    </a:lnT>
                    <a:lnB>
                      <a:noFill/>
                    </a:lnB>
                    <a:lnTlToBr>
                      <a:noFill/>
                    </a:lnTlToBr>
                    <a:lnBlToTr>
                      <a:noFill/>
                    </a:lnBlToTr>
                    <a:noFill/>
                  </a:tcPr>
                </a:tc>
              </a:tr>
            </a:tbl>
          </a:graphicData>
        </a:graphic>
      </p:graphicFrame>
      <p:grpSp>
        <p:nvGrpSpPr>
          <p:cNvPr id="34907" name="Group 390"/>
          <p:cNvGrpSpPr/>
          <p:nvPr/>
        </p:nvGrpSpPr>
        <p:grpSpPr>
          <a:xfrm>
            <a:off x="1214438" y="1752600"/>
            <a:ext cx="4762" cy="1081088"/>
            <a:chOff x="0" y="0"/>
            <a:chExt cx="3" cy="681"/>
          </a:xfrm>
        </p:grpSpPr>
        <p:sp>
          <p:nvSpPr>
            <p:cNvPr id="34908" name="Line 388"/>
            <p:cNvSpPr/>
            <p:nvPr/>
          </p:nvSpPr>
          <p:spPr>
            <a:xfrm>
              <a:off x="3" y="0"/>
              <a:ext cx="0" cy="144"/>
            </a:xfrm>
            <a:prstGeom prst="line">
              <a:avLst/>
            </a:prstGeom>
            <a:ln w="28575" cap="flat" cmpd="sng">
              <a:solidFill>
                <a:schemeClr val="folHlink"/>
              </a:solidFill>
              <a:prstDash val="solid"/>
              <a:headEnd type="none" w="med" len="med"/>
              <a:tailEnd type="stealth" w="med" len="med"/>
            </a:ln>
          </p:spPr>
        </p:sp>
        <p:sp>
          <p:nvSpPr>
            <p:cNvPr id="34909" name="Line 389"/>
            <p:cNvSpPr/>
            <p:nvPr/>
          </p:nvSpPr>
          <p:spPr>
            <a:xfrm flipV="1">
              <a:off x="0" y="537"/>
              <a:ext cx="0" cy="144"/>
            </a:xfrm>
            <a:prstGeom prst="line">
              <a:avLst/>
            </a:prstGeom>
            <a:ln w="28575" cap="flat" cmpd="sng">
              <a:solidFill>
                <a:schemeClr val="folHlink"/>
              </a:solidFill>
              <a:prstDash val="solid"/>
              <a:headEnd type="none" w="med" len="med"/>
              <a:tailEnd type="stealth" w="med" len="med"/>
            </a:ln>
          </p:spPr>
        </p:sp>
      </p:grpSp>
      <p:grpSp>
        <p:nvGrpSpPr>
          <p:cNvPr id="34910" name="Group 391"/>
          <p:cNvGrpSpPr/>
          <p:nvPr/>
        </p:nvGrpSpPr>
        <p:grpSpPr>
          <a:xfrm>
            <a:off x="2128838" y="1738313"/>
            <a:ext cx="4762" cy="1081087"/>
            <a:chOff x="0" y="0"/>
            <a:chExt cx="3" cy="681"/>
          </a:xfrm>
        </p:grpSpPr>
        <p:sp>
          <p:nvSpPr>
            <p:cNvPr id="34911" name="Line 392"/>
            <p:cNvSpPr/>
            <p:nvPr/>
          </p:nvSpPr>
          <p:spPr>
            <a:xfrm>
              <a:off x="3" y="0"/>
              <a:ext cx="0" cy="144"/>
            </a:xfrm>
            <a:prstGeom prst="line">
              <a:avLst/>
            </a:prstGeom>
            <a:ln w="28575" cap="flat" cmpd="sng">
              <a:solidFill>
                <a:srgbClr val="FF3300"/>
              </a:solidFill>
              <a:prstDash val="solid"/>
              <a:headEnd type="none" w="med" len="med"/>
              <a:tailEnd type="stealth" w="med" len="med"/>
            </a:ln>
          </p:spPr>
        </p:sp>
        <p:sp>
          <p:nvSpPr>
            <p:cNvPr id="34912" name="Line 393"/>
            <p:cNvSpPr/>
            <p:nvPr/>
          </p:nvSpPr>
          <p:spPr>
            <a:xfrm flipV="1">
              <a:off x="0" y="537"/>
              <a:ext cx="0" cy="144"/>
            </a:xfrm>
            <a:prstGeom prst="line">
              <a:avLst/>
            </a:prstGeom>
            <a:ln w="28575" cap="flat" cmpd="sng">
              <a:solidFill>
                <a:srgbClr val="FF3300"/>
              </a:solidFill>
              <a:prstDash val="solid"/>
              <a:headEnd type="none" w="med" len="med"/>
              <a:tailEnd type="stealth" w="med" len="med"/>
            </a:ln>
          </p:spPr>
        </p:sp>
      </p:grpSp>
      <p:grpSp>
        <p:nvGrpSpPr>
          <p:cNvPr id="34913" name="Group 394"/>
          <p:cNvGrpSpPr/>
          <p:nvPr/>
        </p:nvGrpSpPr>
        <p:grpSpPr>
          <a:xfrm>
            <a:off x="2043113" y="2909888"/>
            <a:ext cx="4762" cy="1081087"/>
            <a:chOff x="0" y="0"/>
            <a:chExt cx="3" cy="681"/>
          </a:xfrm>
        </p:grpSpPr>
        <p:sp>
          <p:nvSpPr>
            <p:cNvPr id="34914" name="Line 395"/>
            <p:cNvSpPr/>
            <p:nvPr/>
          </p:nvSpPr>
          <p:spPr>
            <a:xfrm>
              <a:off x="3" y="0"/>
              <a:ext cx="0" cy="144"/>
            </a:xfrm>
            <a:prstGeom prst="line">
              <a:avLst/>
            </a:prstGeom>
            <a:ln w="28575" cap="flat" cmpd="sng">
              <a:solidFill>
                <a:schemeClr val="folHlink"/>
              </a:solidFill>
              <a:prstDash val="solid"/>
              <a:headEnd type="none" w="med" len="med"/>
              <a:tailEnd type="stealth" w="med" len="med"/>
            </a:ln>
          </p:spPr>
        </p:sp>
        <p:sp>
          <p:nvSpPr>
            <p:cNvPr id="34915" name="Line 396"/>
            <p:cNvSpPr/>
            <p:nvPr/>
          </p:nvSpPr>
          <p:spPr>
            <a:xfrm flipV="1">
              <a:off x="0" y="537"/>
              <a:ext cx="0" cy="144"/>
            </a:xfrm>
            <a:prstGeom prst="line">
              <a:avLst/>
            </a:prstGeom>
            <a:ln w="28575" cap="flat" cmpd="sng">
              <a:solidFill>
                <a:schemeClr val="folHlink"/>
              </a:solidFill>
              <a:prstDash val="solid"/>
              <a:headEnd type="none" w="med" len="med"/>
              <a:tailEnd type="stealth" w="med" len="med"/>
            </a:ln>
          </p:spPr>
        </p:sp>
      </p:grpSp>
      <p:grpSp>
        <p:nvGrpSpPr>
          <p:cNvPr id="34916" name="Group 397"/>
          <p:cNvGrpSpPr/>
          <p:nvPr/>
        </p:nvGrpSpPr>
        <p:grpSpPr>
          <a:xfrm>
            <a:off x="3776663" y="2895600"/>
            <a:ext cx="4762" cy="1081088"/>
            <a:chOff x="0" y="0"/>
            <a:chExt cx="3" cy="681"/>
          </a:xfrm>
        </p:grpSpPr>
        <p:sp>
          <p:nvSpPr>
            <p:cNvPr id="34917" name="Line 398"/>
            <p:cNvSpPr/>
            <p:nvPr/>
          </p:nvSpPr>
          <p:spPr>
            <a:xfrm>
              <a:off x="3" y="0"/>
              <a:ext cx="0" cy="144"/>
            </a:xfrm>
            <a:prstGeom prst="line">
              <a:avLst/>
            </a:prstGeom>
            <a:ln w="28575" cap="flat" cmpd="sng">
              <a:solidFill>
                <a:srgbClr val="FF3300"/>
              </a:solidFill>
              <a:prstDash val="solid"/>
              <a:headEnd type="none" w="med" len="med"/>
              <a:tailEnd type="stealth" w="med" len="med"/>
            </a:ln>
          </p:spPr>
        </p:sp>
        <p:sp>
          <p:nvSpPr>
            <p:cNvPr id="34918" name="Line 399"/>
            <p:cNvSpPr/>
            <p:nvPr/>
          </p:nvSpPr>
          <p:spPr>
            <a:xfrm flipV="1">
              <a:off x="0" y="537"/>
              <a:ext cx="0" cy="144"/>
            </a:xfrm>
            <a:prstGeom prst="line">
              <a:avLst/>
            </a:prstGeom>
            <a:ln w="28575" cap="flat" cmpd="sng">
              <a:solidFill>
                <a:srgbClr val="FF3300"/>
              </a:solidFill>
              <a:prstDash val="solid"/>
              <a:headEnd type="none" w="med" len="med"/>
              <a:tailEnd type="stealth" w="med" len="med"/>
            </a:ln>
          </p:spPr>
        </p:sp>
      </p:grpSp>
      <p:grpSp>
        <p:nvGrpSpPr>
          <p:cNvPr id="34919" name="Group 400"/>
          <p:cNvGrpSpPr/>
          <p:nvPr/>
        </p:nvGrpSpPr>
        <p:grpSpPr>
          <a:xfrm>
            <a:off x="3846513" y="4221163"/>
            <a:ext cx="4762" cy="1081087"/>
            <a:chOff x="0" y="0"/>
            <a:chExt cx="3" cy="681"/>
          </a:xfrm>
        </p:grpSpPr>
        <p:sp>
          <p:nvSpPr>
            <p:cNvPr id="34920" name="Line 401"/>
            <p:cNvSpPr/>
            <p:nvPr/>
          </p:nvSpPr>
          <p:spPr>
            <a:xfrm>
              <a:off x="3" y="0"/>
              <a:ext cx="0" cy="144"/>
            </a:xfrm>
            <a:prstGeom prst="line">
              <a:avLst/>
            </a:prstGeom>
            <a:ln w="28575" cap="flat" cmpd="sng">
              <a:solidFill>
                <a:schemeClr val="folHlink"/>
              </a:solidFill>
              <a:prstDash val="solid"/>
              <a:headEnd type="none" w="med" len="med"/>
              <a:tailEnd type="stealth" w="med" len="med"/>
            </a:ln>
          </p:spPr>
        </p:sp>
        <p:sp>
          <p:nvSpPr>
            <p:cNvPr id="34921" name="Line 402"/>
            <p:cNvSpPr/>
            <p:nvPr/>
          </p:nvSpPr>
          <p:spPr>
            <a:xfrm flipV="1">
              <a:off x="0" y="537"/>
              <a:ext cx="0" cy="144"/>
            </a:xfrm>
            <a:prstGeom prst="line">
              <a:avLst/>
            </a:prstGeom>
            <a:ln w="28575" cap="flat" cmpd="sng">
              <a:solidFill>
                <a:schemeClr val="folHlink"/>
              </a:solidFill>
              <a:prstDash val="solid"/>
              <a:headEnd type="none" w="med" len="med"/>
              <a:tailEnd type="stealth" w="med" len="med"/>
            </a:ln>
          </p:spPr>
        </p:sp>
      </p:grpSp>
      <p:grpSp>
        <p:nvGrpSpPr>
          <p:cNvPr id="34922" name="Group 404"/>
          <p:cNvGrpSpPr/>
          <p:nvPr/>
        </p:nvGrpSpPr>
        <p:grpSpPr>
          <a:xfrm>
            <a:off x="5529263" y="4100513"/>
            <a:ext cx="4762" cy="1081087"/>
            <a:chOff x="0" y="0"/>
            <a:chExt cx="3" cy="681"/>
          </a:xfrm>
        </p:grpSpPr>
        <p:sp>
          <p:nvSpPr>
            <p:cNvPr id="34923" name="Line 405"/>
            <p:cNvSpPr/>
            <p:nvPr/>
          </p:nvSpPr>
          <p:spPr>
            <a:xfrm>
              <a:off x="3" y="0"/>
              <a:ext cx="0" cy="144"/>
            </a:xfrm>
            <a:prstGeom prst="line">
              <a:avLst/>
            </a:prstGeom>
            <a:ln w="28575" cap="flat" cmpd="sng">
              <a:solidFill>
                <a:srgbClr val="FF3300"/>
              </a:solidFill>
              <a:prstDash val="solid"/>
              <a:headEnd type="none" w="med" len="med"/>
              <a:tailEnd type="stealth" w="med" len="med"/>
            </a:ln>
          </p:spPr>
        </p:sp>
        <p:sp>
          <p:nvSpPr>
            <p:cNvPr id="34924" name="Line 406"/>
            <p:cNvSpPr/>
            <p:nvPr/>
          </p:nvSpPr>
          <p:spPr>
            <a:xfrm flipV="1">
              <a:off x="0" y="537"/>
              <a:ext cx="0" cy="144"/>
            </a:xfrm>
            <a:prstGeom prst="line">
              <a:avLst/>
            </a:prstGeom>
            <a:ln w="28575" cap="flat" cmpd="sng">
              <a:solidFill>
                <a:srgbClr val="FF3300"/>
              </a:solidFill>
              <a:prstDash val="solid"/>
              <a:headEnd type="none" w="med" len="med"/>
              <a:tailEnd type="stealth" w="med" len="med"/>
            </a:ln>
          </p:spPr>
        </p:sp>
      </p:gr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4820"/>
                                        </p:tgtEl>
                                        <p:attrNameLst>
                                          <p:attrName>style.visibility</p:attrName>
                                        </p:attrNameLst>
                                      </p:cBhvr>
                                      <p:to>
                                        <p:strVal val="visible"/>
                                      </p:to>
                                    </p:set>
                                    <p:animEffect transition="in" filter="checkerboard(across)">
                                      <p:cBhvr>
                                        <p:cTn id="7" dur="500"/>
                                        <p:tgtEl>
                                          <p:spTgt spid="3482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4907"/>
                                        </p:tgtEl>
                                        <p:attrNameLst>
                                          <p:attrName>style.visibility</p:attrName>
                                        </p:attrNameLst>
                                      </p:cBhvr>
                                      <p:to>
                                        <p:strVal val="visible"/>
                                      </p:to>
                                    </p:set>
                                    <p:animEffect transition="in" filter="dissolve">
                                      <p:cBhvr>
                                        <p:cTn id="12" dur="500"/>
                                        <p:tgtEl>
                                          <p:spTgt spid="34907"/>
                                        </p:tgtEl>
                                      </p:cBhvr>
                                    </p:animEffect>
                                  </p:childTnLst>
                                </p:cTn>
                              </p:par>
                            </p:childTnLst>
                          </p:cTn>
                        </p:par>
                      </p:childTnLst>
                    </p:cTn>
                  </p:par>
                  <p:par>
                    <p:cTn id="13" fill="hold">
                      <p:stCondLst>
                        <p:cond delay="indefinite"/>
                      </p:stCondLst>
                      <p:childTnLst>
                        <p:par>
                          <p:cTn id="14" fill="hold">
                            <p:stCondLst>
                              <p:cond delay="0"/>
                            </p:stCondLst>
                            <p:childTnLst>
                              <p:par>
                                <p:cTn id="15" presetID="7" presetClass="entr" presetSubtype="8" fill="hold" nodeType="clickEffect">
                                  <p:stCondLst>
                                    <p:cond delay="0"/>
                                  </p:stCondLst>
                                  <p:childTnLst>
                                    <p:set>
                                      <p:cBhvr>
                                        <p:cTn id="16" dur="1" fill="hold">
                                          <p:stCondLst>
                                            <p:cond delay="0"/>
                                          </p:stCondLst>
                                        </p:cTn>
                                        <p:tgtEl>
                                          <p:spTgt spid="34910"/>
                                        </p:tgtEl>
                                        <p:attrNameLst>
                                          <p:attrName>style.visibility</p:attrName>
                                        </p:attrNameLst>
                                      </p:cBhvr>
                                      <p:to>
                                        <p:strVal val="visible"/>
                                      </p:to>
                                    </p:set>
                                    <p:anim calcmode="lin" valueType="num">
                                      <p:cBhvr additive="base">
                                        <p:cTn id="17" dur="5000" fill="hold"/>
                                        <p:tgtEl>
                                          <p:spTgt spid="34910"/>
                                        </p:tgtEl>
                                        <p:attrNameLst>
                                          <p:attrName>ppt_x</p:attrName>
                                        </p:attrNameLst>
                                      </p:cBhvr>
                                      <p:tavLst>
                                        <p:tav tm="0">
                                          <p:val>
                                            <p:strVal val="0-#ppt_w/2"/>
                                          </p:val>
                                        </p:tav>
                                        <p:tav tm="100000">
                                          <p:val>
                                            <p:strVal val="#ppt_x"/>
                                          </p:val>
                                        </p:tav>
                                      </p:tavLst>
                                    </p:anim>
                                    <p:anim calcmode="lin" valueType="num">
                                      <p:cBhvr additive="base">
                                        <p:cTn id="18" dur="5000" fill="hold"/>
                                        <p:tgtEl>
                                          <p:spTgt spid="34910"/>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34849"/>
                                        </p:tgtEl>
                                        <p:attrNameLst>
                                          <p:attrName>style.visibility</p:attrName>
                                        </p:attrNameLst>
                                      </p:cBhvr>
                                      <p:to>
                                        <p:strVal val="visible"/>
                                      </p:to>
                                    </p:set>
                                    <p:animEffect transition="in" filter="dissolve">
                                      <p:cBhvr>
                                        <p:cTn id="23" dur="500"/>
                                        <p:tgtEl>
                                          <p:spTgt spid="34849"/>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34913"/>
                                        </p:tgtEl>
                                        <p:attrNameLst>
                                          <p:attrName>style.visibility</p:attrName>
                                        </p:attrNameLst>
                                      </p:cBhvr>
                                      <p:to>
                                        <p:strVal val="visible"/>
                                      </p:to>
                                    </p:set>
                                    <p:animEffect transition="in" filter="dissolve">
                                      <p:cBhvr>
                                        <p:cTn id="28" dur="500"/>
                                        <p:tgtEl>
                                          <p:spTgt spid="34913"/>
                                        </p:tgtEl>
                                      </p:cBhvr>
                                    </p:animEffect>
                                  </p:childTnLst>
                                </p:cTn>
                              </p:par>
                            </p:childTnLst>
                          </p:cTn>
                        </p:par>
                      </p:childTnLst>
                    </p:cTn>
                  </p:par>
                  <p:par>
                    <p:cTn id="29" fill="hold">
                      <p:stCondLst>
                        <p:cond delay="indefinite"/>
                      </p:stCondLst>
                      <p:childTnLst>
                        <p:par>
                          <p:cTn id="30" fill="hold">
                            <p:stCondLst>
                              <p:cond delay="0"/>
                            </p:stCondLst>
                            <p:childTnLst>
                              <p:par>
                                <p:cTn id="31" presetID="7" presetClass="entr" presetSubtype="8" fill="hold" nodeType="clickEffect">
                                  <p:stCondLst>
                                    <p:cond delay="0"/>
                                  </p:stCondLst>
                                  <p:childTnLst>
                                    <p:set>
                                      <p:cBhvr>
                                        <p:cTn id="32" dur="1" fill="hold">
                                          <p:stCondLst>
                                            <p:cond delay="0"/>
                                          </p:stCondLst>
                                        </p:cTn>
                                        <p:tgtEl>
                                          <p:spTgt spid="34916"/>
                                        </p:tgtEl>
                                        <p:attrNameLst>
                                          <p:attrName>style.visibility</p:attrName>
                                        </p:attrNameLst>
                                      </p:cBhvr>
                                      <p:to>
                                        <p:strVal val="visible"/>
                                      </p:to>
                                    </p:set>
                                    <p:anim calcmode="lin" valueType="num">
                                      <p:cBhvr additive="base">
                                        <p:cTn id="33" dur="5000" fill="hold"/>
                                        <p:tgtEl>
                                          <p:spTgt spid="34916"/>
                                        </p:tgtEl>
                                        <p:attrNameLst>
                                          <p:attrName>ppt_x</p:attrName>
                                        </p:attrNameLst>
                                      </p:cBhvr>
                                      <p:tavLst>
                                        <p:tav tm="0">
                                          <p:val>
                                            <p:strVal val="0-#ppt_w/2"/>
                                          </p:val>
                                        </p:tav>
                                        <p:tav tm="100000">
                                          <p:val>
                                            <p:strVal val="#ppt_x"/>
                                          </p:val>
                                        </p:tav>
                                      </p:tavLst>
                                    </p:anim>
                                    <p:anim calcmode="lin" valueType="num">
                                      <p:cBhvr additive="base">
                                        <p:cTn id="34" dur="5000" fill="hold"/>
                                        <p:tgtEl>
                                          <p:spTgt spid="34916"/>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5" presetClass="entr" presetSubtype="10" fill="hold" nodeType="clickEffect">
                                  <p:stCondLst>
                                    <p:cond delay="0"/>
                                  </p:stCondLst>
                                  <p:childTnLst>
                                    <p:set>
                                      <p:cBhvr>
                                        <p:cTn id="38" dur="1" fill="hold">
                                          <p:stCondLst>
                                            <p:cond delay="0"/>
                                          </p:stCondLst>
                                        </p:cTn>
                                        <p:tgtEl>
                                          <p:spTgt spid="34878"/>
                                        </p:tgtEl>
                                        <p:attrNameLst>
                                          <p:attrName>style.visibility</p:attrName>
                                        </p:attrNameLst>
                                      </p:cBhvr>
                                      <p:to>
                                        <p:strVal val="visible"/>
                                      </p:to>
                                    </p:set>
                                    <p:animEffect transition="in" filter="checkerboard(across)">
                                      <p:cBhvr>
                                        <p:cTn id="39" dur="500"/>
                                        <p:tgtEl>
                                          <p:spTgt spid="34878"/>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nodeType="clickEffect">
                                  <p:stCondLst>
                                    <p:cond delay="0"/>
                                  </p:stCondLst>
                                  <p:childTnLst>
                                    <p:set>
                                      <p:cBhvr>
                                        <p:cTn id="43" dur="1" fill="hold">
                                          <p:stCondLst>
                                            <p:cond delay="0"/>
                                          </p:stCondLst>
                                        </p:cTn>
                                        <p:tgtEl>
                                          <p:spTgt spid="34919"/>
                                        </p:tgtEl>
                                        <p:attrNameLst>
                                          <p:attrName>style.visibility</p:attrName>
                                        </p:attrNameLst>
                                      </p:cBhvr>
                                      <p:to>
                                        <p:strVal val="visible"/>
                                      </p:to>
                                    </p:set>
                                    <p:animEffect transition="in" filter="dissolve">
                                      <p:cBhvr>
                                        <p:cTn id="44" dur="500"/>
                                        <p:tgtEl>
                                          <p:spTgt spid="34919"/>
                                        </p:tgtEl>
                                      </p:cBhvr>
                                    </p:animEffect>
                                  </p:childTnLst>
                                </p:cTn>
                              </p:par>
                            </p:childTnLst>
                          </p:cTn>
                        </p:par>
                      </p:childTnLst>
                    </p:cTn>
                  </p:par>
                  <p:par>
                    <p:cTn id="45" fill="hold">
                      <p:stCondLst>
                        <p:cond delay="indefinite"/>
                      </p:stCondLst>
                      <p:childTnLst>
                        <p:par>
                          <p:cTn id="46" fill="hold">
                            <p:stCondLst>
                              <p:cond delay="0"/>
                            </p:stCondLst>
                            <p:childTnLst>
                              <p:par>
                                <p:cTn id="47" presetID="7" presetClass="entr" presetSubtype="8" fill="hold" nodeType="clickEffect">
                                  <p:stCondLst>
                                    <p:cond delay="0"/>
                                  </p:stCondLst>
                                  <p:childTnLst>
                                    <p:set>
                                      <p:cBhvr>
                                        <p:cTn id="48" dur="1" fill="hold">
                                          <p:stCondLst>
                                            <p:cond delay="0"/>
                                          </p:stCondLst>
                                        </p:cTn>
                                        <p:tgtEl>
                                          <p:spTgt spid="34922"/>
                                        </p:tgtEl>
                                        <p:attrNameLst>
                                          <p:attrName>style.visibility</p:attrName>
                                        </p:attrNameLst>
                                      </p:cBhvr>
                                      <p:to>
                                        <p:strVal val="visible"/>
                                      </p:to>
                                    </p:set>
                                    <p:anim calcmode="lin" valueType="num">
                                      <p:cBhvr additive="base">
                                        <p:cTn id="49" dur="5000" fill="hold"/>
                                        <p:tgtEl>
                                          <p:spTgt spid="34922"/>
                                        </p:tgtEl>
                                        <p:attrNameLst>
                                          <p:attrName>ppt_x</p:attrName>
                                        </p:attrNameLst>
                                      </p:cBhvr>
                                      <p:tavLst>
                                        <p:tav tm="0">
                                          <p:val>
                                            <p:strVal val="0-#ppt_w/2"/>
                                          </p:val>
                                        </p:tav>
                                        <p:tav tm="100000">
                                          <p:val>
                                            <p:strVal val="#ppt_x"/>
                                          </p:val>
                                        </p:tav>
                                      </p:tavLst>
                                    </p:anim>
                                    <p:anim calcmode="lin" valueType="num">
                                      <p:cBhvr additive="base">
                                        <p:cTn id="50" dur="5000" fill="hold"/>
                                        <p:tgtEl>
                                          <p:spTgt spid="349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Rectangle 38"/>
          <p:cNvSpPr>
            <a:spLocks noGrp="1"/>
          </p:cNvSpPr>
          <p:nvPr>
            <p:ph type="title"/>
          </p:nvPr>
        </p:nvSpPr>
        <p:spPr>
          <a:ln/>
        </p:spPr>
        <p:txBody>
          <a:bodyPr vert="horz" wrap="square" anchor="b"/>
          <a:p>
            <a:pPr eaLnBrk="1" hangingPunct="1"/>
            <a:r>
              <a:rPr lang="zh-CN" altLang="en-US"/>
              <a:t>二、讨论一般情况</a:t>
            </a:r>
            <a:endParaRPr lang="zh-CN" altLang="en-US"/>
          </a:p>
        </p:txBody>
      </p:sp>
      <p:sp>
        <p:nvSpPr>
          <p:cNvPr id="35843" name="Rectangle 39"/>
          <p:cNvSpPr>
            <a:spLocks noGrp="1"/>
          </p:cNvSpPr>
          <p:nvPr>
            <p:ph type="body"/>
          </p:nvPr>
        </p:nvSpPr>
        <p:spPr>
          <a:ln/>
        </p:spPr>
        <p:txBody>
          <a:bodyPr vert="horz" wrap="square" anchor="t"/>
          <a:p>
            <a:pPr eaLnBrk="1" hangingPunct="1"/>
            <a:r>
              <a:rPr lang="zh-CN" altLang="en-US" dirty="0"/>
              <a:t>设:    主串     </a:t>
            </a:r>
            <a:r>
              <a:rPr lang="en-US" altLang="x-none" i="1" dirty="0">
                <a:latin typeface="Times New Roman" panose="02020603050405020304" pitchFamily="2" charset="0"/>
              </a:rPr>
              <a:t>S= " s</a:t>
            </a:r>
            <a:r>
              <a:rPr lang="en-US" altLang="x-none" i="1" baseline="-25000" dirty="0">
                <a:latin typeface="Times New Roman" panose="02020603050405020304" pitchFamily="2" charset="0"/>
              </a:rPr>
              <a:t>1</a:t>
            </a:r>
            <a:r>
              <a:rPr lang="en-US" altLang="x-none" i="1" dirty="0">
                <a:latin typeface="Times New Roman" panose="02020603050405020304" pitchFamily="2" charset="0"/>
              </a:rPr>
              <a:t>s</a:t>
            </a:r>
            <a:r>
              <a:rPr lang="en-US" altLang="x-none" i="1" baseline="-25000" dirty="0">
                <a:latin typeface="Times New Roman" panose="02020603050405020304" pitchFamily="2" charset="0"/>
              </a:rPr>
              <a:t>2</a:t>
            </a:r>
            <a:r>
              <a:rPr lang="en-US" altLang="x-none" i="1" dirty="0">
                <a:latin typeface="Times New Roman" panose="02020603050405020304" pitchFamily="2" charset="0"/>
              </a:rPr>
              <a:t>…s</a:t>
            </a:r>
            <a:r>
              <a:rPr lang="en-US" altLang="x-none" i="1" baseline="-25000" dirty="0">
                <a:latin typeface="Times New Roman" panose="02020603050405020304" pitchFamily="2" charset="0"/>
              </a:rPr>
              <a:t>i</a:t>
            </a:r>
            <a:r>
              <a:rPr lang="en-US" altLang="x-none" i="1" dirty="0">
                <a:latin typeface="Times New Roman" panose="02020603050405020304" pitchFamily="2" charset="0"/>
              </a:rPr>
              <a:t>…s</a:t>
            </a:r>
            <a:r>
              <a:rPr lang="en-US" altLang="x-none" i="1" baseline="-25000" dirty="0">
                <a:latin typeface="Times New Roman" panose="02020603050405020304" pitchFamily="2" charset="0"/>
              </a:rPr>
              <a:t>n</a:t>
            </a:r>
            <a:r>
              <a:rPr lang="en-US" altLang="x-none" i="1" dirty="0">
                <a:latin typeface="Times New Roman" panose="02020603050405020304" pitchFamily="2" charset="0"/>
              </a:rPr>
              <a:t> " ，</a:t>
            </a:r>
            <a:r>
              <a:rPr lang="zh-CN" altLang="en-US" dirty="0"/>
              <a:t>  </a:t>
            </a:r>
            <a:endParaRPr lang="zh-CN" altLang="en-US" dirty="0"/>
          </a:p>
          <a:p>
            <a:pPr eaLnBrk="1" hangingPunct="1">
              <a:buNone/>
            </a:pPr>
            <a:r>
              <a:rPr lang="zh-CN" altLang="en-US" dirty="0"/>
              <a:t>		    模式串</a:t>
            </a:r>
            <a:r>
              <a:rPr lang="en-US" altLang="x-none" b="0" i="1" dirty="0"/>
              <a:t>T</a:t>
            </a:r>
            <a:r>
              <a:rPr lang="en-US" altLang="x-none" i="1" dirty="0"/>
              <a:t> </a:t>
            </a:r>
            <a:r>
              <a:rPr lang="en-US" altLang="x-none" i="1" dirty="0">
                <a:latin typeface="Times New Roman" panose="02020603050405020304" pitchFamily="2" charset="0"/>
              </a:rPr>
              <a:t>=</a:t>
            </a:r>
            <a:r>
              <a:rPr lang="en-US" altLang="x-none" i="1" dirty="0"/>
              <a:t> "</a:t>
            </a:r>
            <a:r>
              <a:rPr lang="en-US" altLang="x-none" b="0" i="1" dirty="0"/>
              <a:t>p</a:t>
            </a:r>
            <a:r>
              <a:rPr lang="en-US" altLang="x-none" b="0" i="1" baseline="-25000" dirty="0"/>
              <a:t>1</a:t>
            </a:r>
            <a:r>
              <a:rPr lang="en-US" altLang="x-none" b="0" i="1" dirty="0"/>
              <a:t>p</a:t>
            </a:r>
            <a:r>
              <a:rPr lang="en-US" altLang="x-none" b="0" i="1" baseline="-25000" dirty="0"/>
              <a:t>2</a:t>
            </a:r>
            <a:r>
              <a:rPr lang="en-US" altLang="x-none" b="0" i="1" dirty="0">
                <a:latin typeface="Arial Narrow" panose="020B0506020202030204" pitchFamily="2" charset="0"/>
              </a:rPr>
              <a:t>…</a:t>
            </a:r>
            <a:r>
              <a:rPr lang="en-US" altLang="x-none" b="0" i="1" dirty="0"/>
              <a:t>p</a:t>
            </a:r>
            <a:r>
              <a:rPr lang="en-US" altLang="x-none" b="0" i="1" baseline="-25000" dirty="0"/>
              <a:t>j</a:t>
            </a:r>
            <a:r>
              <a:rPr lang="en-US" altLang="x-none" b="0" i="1" dirty="0">
                <a:latin typeface="Arial Narrow" panose="020B0506020202030204" pitchFamily="2" charset="0"/>
              </a:rPr>
              <a:t>…</a:t>
            </a:r>
            <a:r>
              <a:rPr lang="en-US" altLang="x-none" b="0" i="1" dirty="0"/>
              <a:t>p</a:t>
            </a:r>
            <a:r>
              <a:rPr lang="en-US" altLang="x-none" b="0" i="1" baseline="-25000" dirty="0"/>
              <a:t>m</a:t>
            </a:r>
            <a:r>
              <a:rPr lang="en-US" altLang="x-none" b="0" i="1" dirty="0"/>
              <a:t>"</a:t>
            </a:r>
            <a:endParaRPr lang="en-US" altLang="x-none" b="0" i="1" dirty="0"/>
          </a:p>
          <a:p>
            <a:pPr eaLnBrk="1" hangingPunct="1"/>
            <a:r>
              <a:rPr lang="zh-CN" altLang="en-US" dirty="0"/>
              <a:t>问：当某趟比较发生“失配”（即</a:t>
            </a:r>
            <a:r>
              <a:rPr lang="en-US" altLang="x-none" i="1" dirty="0">
                <a:latin typeface="Times New Roman" panose="02020603050405020304" pitchFamily="2" charset="0"/>
              </a:rPr>
              <a:t>s</a:t>
            </a:r>
            <a:r>
              <a:rPr lang="en-US" altLang="x-none" i="1" baseline="-25000" dirty="0">
                <a:latin typeface="Times New Roman" panose="02020603050405020304" pitchFamily="2" charset="0"/>
              </a:rPr>
              <a:t>i</a:t>
            </a:r>
            <a:r>
              <a:rPr lang="en-US" altLang="x-none" i="1" dirty="0">
                <a:latin typeface="Times New Roman" panose="02020603050405020304" pitchFamily="2" charset="0"/>
              </a:rPr>
              <a:t>≠p</a:t>
            </a:r>
            <a:r>
              <a:rPr lang="en-US" altLang="x-none" i="1" baseline="-25000" dirty="0">
                <a:latin typeface="Times New Roman" panose="02020603050405020304" pitchFamily="2" charset="0"/>
              </a:rPr>
              <a:t>j</a:t>
            </a:r>
            <a:r>
              <a:rPr lang="en-US" altLang="x-none" dirty="0"/>
              <a:t>）</a:t>
            </a:r>
            <a:r>
              <a:rPr lang="zh-CN" altLang="en-US" dirty="0"/>
              <a:t>时，模式串应该向“右”滑动的可行距离为多长？</a:t>
            </a:r>
            <a:r>
              <a:rPr lang="en-US" altLang="x-none" dirty="0"/>
              <a:t>(</a:t>
            </a:r>
            <a:r>
              <a:rPr lang="zh-CN" altLang="en-US" dirty="0"/>
              <a:t>不需要回溯</a:t>
            </a:r>
            <a:r>
              <a:rPr lang="en-US" altLang="x-none" dirty="0"/>
              <a:t>i</a:t>
            </a:r>
            <a:r>
              <a:rPr lang="zh-CN" altLang="en-US" dirty="0"/>
              <a:t>指针）</a:t>
            </a:r>
            <a:endParaRPr lang="zh-CN" altLang="en-US" dirty="0"/>
          </a:p>
        </p:txBody>
      </p:sp>
    </p:spTree>
  </p:cSld>
  <p:clrMapOvr>
    <a:masterClrMapping/>
  </p:clrMapOvr>
  <p:transition>
    <p:checker dir="ver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Rectangle 2"/>
          <p:cNvSpPr>
            <a:spLocks noGrp="1"/>
          </p:cNvSpPr>
          <p:nvPr>
            <p:ph type="title"/>
          </p:nvPr>
        </p:nvSpPr>
        <p:spPr>
          <a:ln/>
        </p:spPr>
        <p:txBody>
          <a:bodyPr vert="horz" wrap="square" anchor="b"/>
          <a:p>
            <a:pPr eaLnBrk="1" hangingPunct="1"/>
          </a:p>
        </p:txBody>
      </p:sp>
      <p:sp>
        <p:nvSpPr>
          <p:cNvPr id="36867" name="Rectangle 3"/>
          <p:cNvSpPr>
            <a:spLocks noGrp="1"/>
          </p:cNvSpPr>
          <p:nvPr>
            <p:ph type="body"/>
          </p:nvPr>
        </p:nvSpPr>
        <p:spPr>
          <a:ln/>
        </p:spPr>
        <p:txBody>
          <a:bodyPr vert="horz" wrap="square" anchor="t"/>
          <a:p>
            <a:pPr eaLnBrk="1" hangingPunct="1"/>
            <a:r>
              <a:rPr lang="zh-CN" altLang="en-US" sz="3400" dirty="0"/>
              <a:t>解：设某趟匹配发生</a:t>
            </a:r>
            <a:r>
              <a:rPr lang="en-US" altLang="x-none" sz="3400" i="1" dirty="0">
                <a:latin typeface="Times New Roman" panose="02020603050405020304" pitchFamily="2" charset="0"/>
              </a:rPr>
              <a:t>s</a:t>
            </a:r>
            <a:r>
              <a:rPr lang="en-US" altLang="x-none" sz="3400" i="1" baseline="-25000" dirty="0">
                <a:latin typeface="Times New Roman" panose="02020603050405020304" pitchFamily="2" charset="0"/>
              </a:rPr>
              <a:t>i</a:t>
            </a:r>
            <a:r>
              <a:rPr lang="en-US" altLang="x-none" sz="3400" i="1" dirty="0">
                <a:latin typeface="Times New Roman" panose="02020603050405020304" pitchFamily="2" charset="0"/>
              </a:rPr>
              <a:t>≠p</a:t>
            </a:r>
            <a:r>
              <a:rPr lang="en-US" altLang="x-none" sz="3400" i="1" baseline="-25000" dirty="0">
                <a:latin typeface="Times New Roman" panose="02020603050405020304" pitchFamily="2" charset="0"/>
              </a:rPr>
              <a:t>j</a:t>
            </a:r>
            <a:r>
              <a:rPr lang="zh-CN" altLang="en-US" sz="3400" dirty="0"/>
              <a:t>时，</a:t>
            </a:r>
            <a:r>
              <a:rPr lang="zh-CN" altLang="en-US" sz="3400" i="1" dirty="0">
                <a:latin typeface="Times New Roman" panose="02020603050405020304" pitchFamily="2" charset="0"/>
              </a:rPr>
              <a:t> </a:t>
            </a:r>
            <a:r>
              <a:rPr lang="en-US" altLang="x-none" sz="3400" i="1" dirty="0">
                <a:latin typeface="Times New Roman" panose="02020603050405020304" pitchFamily="2" charset="0"/>
              </a:rPr>
              <a:t>s</a:t>
            </a:r>
            <a:r>
              <a:rPr lang="en-US" altLang="x-none" sz="3400" i="1" baseline="-25000" dirty="0">
                <a:latin typeface="Times New Roman" panose="02020603050405020304" pitchFamily="2" charset="0"/>
              </a:rPr>
              <a:t>i</a:t>
            </a:r>
            <a:r>
              <a:rPr lang="zh-CN" altLang="en-US" sz="3400" dirty="0"/>
              <a:t>应该与</a:t>
            </a:r>
            <a:r>
              <a:rPr lang="en-US" altLang="x-none" sz="3400" i="1" dirty="0">
                <a:latin typeface="Times New Roman" panose="02020603050405020304" pitchFamily="2" charset="0"/>
              </a:rPr>
              <a:t>p</a:t>
            </a:r>
            <a:r>
              <a:rPr lang="en-US" altLang="x-none" sz="3400" i="1" baseline="-25000" dirty="0">
                <a:latin typeface="Times New Roman" panose="02020603050405020304" pitchFamily="2" charset="0"/>
              </a:rPr>
              <a:t>k</a:t>
            </a:r>
            <a:r>
              <a:rPr lang="zh-CN" altLang="en-US" sz="3400" i="1" dirty="0">
                <a:latin typeface="Times New Roman" panose="02020603050405020304" pitchFamily="2" charset="0"/>
              </a:rPr>
              <a:t>（</a:t>
            </a:r>
            <a:r>
              <a:rPr lang="en-US" altLang="x-none" sz="3400" i="1" dirty="0">
                <a:latin typeface="Times New Roman" panose="02020603050405020304" pitchFamily="2" charset="0"/>
              </a:rPr>
              <a:t>k＜j）</a:t>
            </a:r>
            <a:r>
              <a:rPr lang="zh-CN" altLang="en-US" sz="3400" dirty="0"/>
              <a:t>继续比较。</a:t>
            </a:r>
            <a:endParaRPr lang="zh-CN" altLang="en-US" sz="3400" dirty="0"/>
          </a:p>
          <a:p>
            <a:pPr lvl="1" eaLnBrk="1" hangingPunct="1">
              <a:buNone/>
            </a:pPr>
            <a:r>
              <a:rPr lang="zh-CN" altLang="en-US" dirty="0"/>
              <a:t>根据 ：</a:t>
            </a:r>
            <a:r>
              <a:rPr lang="en-US" altLang="x-none" i="1" dirty="0">
                <a:latin typeface="Times New Roman" panose="02020603050405020304" pitchFamily="2" charset="0"/>
              </a:rPr>
              <a:t>"p</a:t>
            </a:r>
            <a:r>
              <a:rPr lang="en-US" altLang="x-none" i="1" baseline="-25000" dirty="0">
                <a:latin typeface="Times New Roman" panose="02020603050405020304" pitchFamily="2" charset="0"/>
              </a:rPr>
              <a:t>1</a:t>
            </a:r>
            <a:r>
              <a:rPr lang="en-US" altLang="x-none" i="1" dirty="0">
                <a:latin typeface="Times New Roman" panose="02020603050405020304" pitchFamily="2" charset="0"/>
              </a:rPr>
              <a:t>p</a:t>
            </a:r>
            <a:r>
              <a:rPr lang="en-US" altLang="x-none" i="1" baseline="-25000" dirty="0">
                <a:latin typeface="Times New Roman" panose="02020603050405020304" pitchFamily="2" charset="0"/>
              </a:rPr>
              <a:t>2</a:t>
            </a:r>
            <a:r>
              <a:rPr lang="en-US" altLang="x-none" i="1" dirty="0">
                <a:latin typeface="Times New Roman" panose="02020603050405020304" pitchFamily="2" charset="0"/>
              </a:rPr>
              <a:t>…p</a:t>
            </a:r>
            <a:r>
              <a:rPr lang="en-US" altLang="x-none" i="1" baseline="-25000" dirty="0">
                <a:latin typeface="Times New Roman" panose="02020603050405020304" pitchFamily="2" charset="0"/>
              </a:rPr>
              <a:t>k-1</a:t>
            </a:r>
            <a:r>
              <a:rPr lang="en-US" altLang="x-none" i="1" dirty="0">
                <a:latin typeface="Times New Roman" panose="02020603050405020304" pitchFamily="2" charset="0"/>
              </a:rPr>
              <a:t>"        ＝ "s</a:t>
            </a:r>
            <a:r>
              <a:rPr lang="en-US" altLang="x-none" i="1" baseline="-25000" dirty="0">
                <a:latin typeface="Times New Roman" panose="02020603050405020304" pitchFamily="2" charset="0"/>
              </a:rPr>
              <a:t>i-k+1</a:t>
            </a:r>
            <a:r>
              <a:rPr lang="en-US" altLang="x-none" i="1" dirty="0">
                <a:latin typeface="Times New Roman" panose="02020603050405020304" pitchFamily="2" charset="0"/>
              </a:rPr>
              <a:t>s</a:t>
            </a:r>
            <a:r>
              <a:rPr lang="en-US" altLang="x-none" i="1" baseline="-25000" dirty="0">
                <a:latin typeface="Times New Roman" panose="02020603050405020304" pitchFamily="2" charset="0"/>
              </a:rPr>
              <a:t>i-k+2</a:t>
            </a:r>
            <a:r>
              <a:rPr lang="en-US" altLang="x-none" i="1" dirty="0">
                <a:latin typeface="Times New Roman" panose="02020603050405020304" pitchFamily="2" charset="0"/>
              </a:rPr>
              <a:t>…s</a:t>
            </a:r>
            <a:r>
              <a:rPr lang="en-US" altLang="x-none" i="1" baseline="-25000" dirty="0">
                <a:latin typeface="Times New Roman" panose="02020603050405020304" pitchFamily="2" charset="0"/>
              </a:rPr>
              <a:t>i-1</a:t>
            </a:r>
            <a:r>
              <a:rPr lang="en-US" altLang="x-none" i="1" dirty="0">
                <a:latin typeface="Times New Roman" panose="02020603050405020304" pitchFamily="2" charset="0"/>
              </a:rPr>
              <a:t>"</a:t>
            </a:r>
            <a:endParaRPr lang="en-US" altLang="x-none" i="1" dirty="0">
              <a:latin typeface="Times New Roman" panose="02020603050405020304" pitchFamily="2" charset="0"/>
            </a:endParaRPr>
          </a:p>
          <a:p>
            <a:pPr lvl="2" eaLnBrk="1" hangingPunct="1">
              <a:buNone/>
            </a:pPr>
            <a:r>
              <a:rPr lang="en-US" altLang="x-none" sz="2800" dirty="0"/>
              <a:t>      </a:t>
            </a:r>
            <a:r>
              <a:rPr lang="en-US" altLang="x-none" sz="2800" i="1" dirty="0">
                <a:latin typeface="Times New Roman" panose="02020603050405020304" pitchFamily="2" charset="0"/>
              </a:rPr>
              <a:t>"p</a:t>
            </a:r>
            <a:r>
              <a:rPr lang="en-US" altLang="x-none" sz="2800" i="1" baseline="-25000" dirty="0">
                <a:latin typeface="Times New Roman" panose="02020603050405020304" pitchFamily="2" charset="0"/>
              </a:rPr>
              <a:t>j-k+1</a:t>
            </a:r>
            <a:r>
              <a:rPr lang="en-US" altLang="x-none" sz="2800" i="1" dirty="0">
                <a:latin typeface="Times New Roman" panose="02020603050405020304" pitchFamily="2" charset="0"/>
              </a:rPr>
              <a:t>p</a:t>
            </a:r>
            <a:r>
              <a:rPr lang="en-US" altLang="x-none" sz="2800" i="1" baseline="-25000" dirty="0">
                <a:latin typeface="Times New Roman" panose="02020603050405020304" pitchFamily="2" charset="0"/>
              </a:rPr>
              <a:t>j-k+2</a:t>
            </a:r>
            <a:r>
              <a:rPr lang="en-US" altLang="x-none" sz="2800" i="1" dirty="0">
                <a:latin typeface="Times New Roman" panose="02020603050405020304" pitchFamily="2" charset="0"/>
              </a:rPr>
              <a:t>…p</a:t>
            </a:r>
            <a:r>
              <a:rPr lang="en-US" altLang="x-none" sz="2800" i="1" baseline="-25000" dirty="0">
                <a:latin typeface="Times New Roman" panose="02020603050405020304" pitchFamily="2" charset="0"/>
              </a:rPr>
              <a:t>j-1</a:t>
            </a:r>
            <a:r>
              <a:rPr lang="en-US" altLang="x-none" sz="2800" i="1" dirty="0">
                <a:latin typeface="Times New Roman" panose="02020603050405020304" pitchFamily="2" charset="0"/>
              </a:rPr>
              <a:t>"   ＝ "s</a:t>
            </a:r>
            <a:r>
              <a:rPr lang="en-US" altLang="x-none" sz="2800" i="1" baseline="-25000" dirty="0">
                <a:latin typeface="Times New Roman" panose="02020603050405020304" pitchFamily="2" charset="0"/>
              </a:rPr>
              <a:t>i-k+1</a:t>
            </a:r>
            <a:r>
              <a:rPr lang="en-US" altLang="x-none" sz="2800" i="1" dirty="0">
                <a:latin typeface="Times New Roman" panose="02020603050405020304" pitchFamily="2" charset="0"/>
              </a:rPr>
              <a:t>s</a:t>
            </a:r>
            <a:r>
              <a:rPr lang="en-US" altLang="x-none" sz="2800" i="1" baseline="-25000" dirty="0">
                <a:latin typeface="Times New Roman" panose="02020603050405020304" pitchFamily="2" charset="0"/>
              </a:rPr>
              <a:t>i-k+2</a:t>
            </a:r>
            <a:r>
              <a:rPr lang="en-US" altLang="x-none" sz="2800" i="1" dirty="0">
                <a:latin typeface="Times New Roman" panose="02020603050405020304" pitchFamily="2" charset="0"/>
              </a:rPr>
              <a:t>…s</a:t>
            </a:r>
            <a:r>
              <a:rPr lang="en-US" altLang="x-none" sz="2800" i="1" baseline="-25000" dirty="0">
                <a:latin typeface="Times New Roman" panose="02020603050405020304" pitchFamily="2" charset="0"/>
              </a:rPr>
              <a:t>i-1</a:t>
            </a:r>
            <a:r>
              <a:rPr lang="en-US" altLang="x-none" sz="2800" i="1" dirty="0">
                <a:latin typeface="Times New Roman" panose="02020603050405020304" pitchFamily="2" charset="0"/>
              </a:rPr>
              <a:t>"</a:t>
            </a:r>
            <a:endParaRPr lang="en-US" altLang="x-none" sz="2800" i="1" dirty="0">
              <a:latin typeface="Times New Roman" panose="02020603050405020304" pitchFamily="2" charset="0"/>
            </a:endParaRPr>
          </a:p>
          <a:p>
            <a:pPr lvl="1" eaLnBrk="1" hangingPunct="1">
              <a:buNone/>
            </a:pPr>
            <a:r>
              <a:rPr lang="zh-CN" altLang="en-US" dirty="0"/>
              <a:t>可以推出</a:t>
            </a:r>
            <a:r>
              <a:rPr lang="zh-CN" altLang="en-US" i="1" dirty="0">
                <a:latin typeface="Times New Roman" panose="02020603050405020304" pitchFamily="2" charset="0"/>
              </a:rPr>
              <a:t>：“</a:t>
            </a:r>
            <a:r>
              <a:rPr lang="en-US" altLang="x-none" i="1" dirty="0">
                <a:latin typeface="Times New Roman" panose="02020603050405020304" pitchFamily="2" charset="0"/>
              </a:rPr>
              <a:t>p</a:t>
            </a:r>
            <a:r>
              <a:rPr lang="en-US" altLang="x-none" i="1" baseline="-25000" dirty="0">
                <a:latin typeface="Times New Roman" panose="02020603050405020304" pitchFamily="2" charset="0"/>
              </a:rPr>
              <a:t>1</a:t>
            </a:r>
            <a:r>
              <a:rPr lang="en-US" altLang="x-none" i="1" dirty="0">
                <a:latin typeface="Times New Roman" panose="02020603050405020304" pitchFamily="2" charset="0"/>
              </a:rPr>
              <a:t>p</a:t>
            </a:r>
            <a:r>
              <a:rPr lang="en-US" altLang="x-none" i="1" baseline="-25000" dirty="0">
                <a:latin typeface="Times New Roman" panose="02020603050405020304" pitchFamily="2" charset="0"/>
              </a:rPr>
              <a:t>2</a:t>
            </a:r>
            <a:r>
              <a:rPr lang="en-US" altLang="x-none" i="1" dirty="0">
                <a:latin typeface="Times New Roman" panose="02020603050405020304" pitchFamily="2" charset="0"/>
              </a:rPr>
              <a:t>…p</a:t>
            </a:r>
            <a:r>
              <a:rPr lang="en-US" altLang="x-none" i="1" baseline="-25000" dirty="0">
                <a:latin typeface="Times New Roman" panose="02020603050405020304" pitchFamily="2" charset="0"/>
              </a:rPr>
              <a:t>k-1</a:t>
            </a:r>
            <a:r>
              <a:rPr lang="en-US" altLang="x-none" i="1" dirty="0">
                <a:latin typeface="Times New Roman" panose="02020603050405020304" pitchFamily="2" charset="0"/>
              </a:rPr>
              <a:t>”＝ “p</a:t>
            </a:r>
            <a:r>
              <a:rPr lang="en-US" altLang="x-none" i="1" baseline="-25000" dirty="0">
                <a:latin typeface="Times New Roman" panose="02020603050405020304" pitchFamily="2" charset="0"/>
              </a:rPr>
              <a:t>j-k+1</a:t>
            </a:r>
            <a:r>
              <a:rPr lang="en-US" altLang="x-none" i="1" dirty="0">
                <a:latin typeface="Times New Roman" panose="02020603050405020304" pitchFamily="2" charset="0"/>
              </a:rPr>
              <a:t>p</a:t>
            </a:r>
            <a:r>
              <a:rPr lang="en-US" altLang="x-none" i="1" baseline="-25000" dirty="0">
                <a:latin typeface="Times New Roman" panose="02020603050405020304" pitchFamily="2" charset="0"/>
              </a:rPr>
              <a:t>j-k+2</a:t>
            </a:r>
            <a:r>
              <a:rPr lang="en-US" altLang="x-none" i="1" dirty="0">
                <a:latin typeface="Times New Roman" panose="02020603050405020304" pitchFamily="2" charset="0"/>
              </a:rPr>
              <a:t>…p</a:t>
            </a:r>
            <a:r>
              <a:rPr lang="en-US" altLang="x-none" i="1" baseline="-25000" dirty="0">
                <a:latin typeface="Times New Roman" panose="02020603050405020304" pitchFamily="2" charset="0"/>
              </a:rPr>
              <a:t>j</a:t>
            </a:r>
            <a:r>
              <a:rPr lang="en-US" altLang="x-none" b="0" i="1" baseline="-25000" dirty="0">
                <a:latin typeface="Times New Roman" panose="02020603050405020304" pitchFamily="2" charset="0"/>
              </a:rPr>
              <a:t>-1</a:t>
            </a:r>
            <a:r>
              <a:rPr lang="en-US" altLang="x-none" i="1" dirty="0">
                <a:latin typeface="Times New Roman" panose="02020603050405020304" pitchFamily="2" charset="0"/>
              </a:rPr>
              <a:t>”</a:t>
            </a:r>
            <a:endParaRPr lang="zh-CN" altLang="en-US" i="1" dirty="0">
              <a:latin typeface="Times New Roman" panose="02020603050405020304" pitchFamily="2" charset="0"/>
            </a:endParaRPr>
          </a:p>
          <a:p>
            <a:pPr lvl="1" eaLnBrk="1" hangingPunct="1">
              <a:buNone/>
            </a:pPr>
            <a:r>
              <a:rPr lang="zh-CN" altLang="en-US" sz="3000" dirty="0"/>
              <a:t>示意图如下：</a:t>
            </a:r>
            <a:endParaRPr lang="zh-CN" altLang="en-US" sz="3000" dirty="0"/>
          </a:p>
          <a:p>
            <a:pPr eaLnBrk="1" hangingPunct="1"/>
            <a:endParaRPr lang="zh-CN" altLang="en-US" dirty="0"/>
          </a:p>
        </p:txBody>
      </p:sp>
      <p:grpSp>
        <p:nvGrpSpPr>
          <p:cNvPr id="36868" name="Group 4"/>
          <p:cNvGrpSpPr/>
          <p:nvPr/>
        </p:nvGrpSpPr>
        <p:grpSpPr>
          <a:xfrm>
            <a:off x="1671638" y="4495800"/>
            <a:ext cx="4743450" cy="1857375"/>
            <a:chOff x="0" y="0"/>
            <a:chExt cx="2988" cy="1170"/>
          </a:xfrm>
        </p:grpSpPr>
        <p:sp>
          <p:nvSpPr>
            <p:cNvPr id="36869" name="Text Box 5"/>
            <p:cNvSpPr txBox="1"/>
            <p:nvPr/>
          </p:nvSpPr>
          <p:spPr>
            <a:xfrm>
              <a:off x="0" y="260"/>
              <a:ext cx="737" cy="250"/>
            </a:xfrm>
            <a:prstGeom prst="rect">
              <a:avLst/>
            </a:prstGeom>
            <a:noFill/>
            <a:ln w="9525">
              <a:noFill/>
            </a:ln>
          </p:spPr>
          <p:txBody>
            <a:bodyPr>
              <a:spAutoFit/>
            </a:bodyPr>
            <a:p>
              <a:pPr>
                <a:spcBef>
                  <a:spcPct val="50000"/>
                </a:spcBef>
              </a:pPr>
              <a:r>
                <a:rPr lang="zh-CN" altLang="en-US" sz="2000" b="1" dirty="0">
                  <a:latin typeface="Arial Narrow" panose="020B0506020202030204" pitchFamily="2" charset="0"/>
                </a:rPr>
                <a:t>主串</a:t>
              </a:r>
              <a:r>
                <a:rPr lang="en-US" altLang="x-none" sz="2000" b="1" dirty="0">
                  <a:latin typeface="Arial Narrow" panose="020B0506020202030204" pitchFamily="2" charset="0"/>
                </a:rPr>
                <a:t>S</a:t>
              </a:r>
              <a:endParaRPr lang="en-US" altLang="x-none" sz="2000" b="1" dirty="0">
                <a:latin typeface="Arial Narrow" panose="020B0506020202030204" pitchFamily="2" charset="0"/>
              </a:endParaRPr>
            </a:p>
          </p:txBody>
        </p:sp>
        <p:grpSp>
          <p:nvGrpSpPr>
            <p:cNvPr id="36870" name="Group 6"/>
            <p:cNvGrpSpPr/>
            <p:nvPr/>
          </p:nvGrpSpPr>
          <p:grpSpPr>
            <a:xfrm>
              <a:off x="548" y="240"/>
              <a:ext cx="2191" cy="299"/>
              <a:chOff x="0" y="0"/>
              <a:chExt cx="3096" cy="299"/>
            </a:xfrm>
          </p:grpSpPr>
          <p:sp>
            <p:nvSpPr>
              <p:cNvPr id="36871" name="Text Box 7"/>
              <p:cNvSpPr txBox="1"/>
              <p:nvPr/>
            </p:nvSpPr>
            <p:spPr>
              <a:xfrm>
                <a:off x="0" y="4"/>
                <a:ext cx="836" cy="294"/>
              </a:xfrm>
              <a:prstGeom prst="rect">
                <a:avLst/>
              </a:prstGeom>
              <a:noFill/>
              <a:ln w="9525" cap="flat" cmpd="sng">
                <a:solidFill>
                  <a:schemeClr val="tx1"/>
                </a:solidFill>
                <a:prstDash val="solid"/>
                <a:miter/>
                <a:headEnd type="none" w="med" len="med"/>
                <a:tailEnd type="none" w="med" len="med"/>
              </a:ln>
            </p:spPr>
            <p:txBody>
              <a:bodyPr>
                <a:spAutoFit/>
              </a:bodyPr>
              <a:p>
                <a:pPr>
                  <a:spcBef>
                    <a:spcPct val="50000"/>
                  </a:spcBef>
                </a:pPr>
                <a:endParaRPr lang="zh-CN" altLang="en-US" dirty="0">
                  <a:latin typeface="Times New Roman" panose="02020603050405020304" pitchFamily="2" charset="0"/>
                </a:endParaRPr>
              </a:p>
            </p:txBody>
          </p:sp>
          <p:sp>
            <p:nvSpPr>
              <p:cNvPr id="36872" name="Text Box 8"/>
              <p:cNvSpPr txBox="1"/>
              <p:nvPr/>
            </p:nvSpPr>
            <p:spPr>
              <a:xfrm>
                <a:off x="836" y="4"/>
                <a:ext cx="688" cy="294"/>
              </a:xfrm>
              <a:prstGeom prst="rect">
                <a:avLst/>
              </a:prstGeom>
              <a:solidFill>
                <a:schemeClr val="tx2"/>
              </a:solidFill>
              <a:ln w="9525" cap="flat" cmpd="sng">
                <a:solidFill>
                  <a:schemeClr val="tx1"/>
                </a:solidFill>
                <a:prstDash val="solid"/>
                <a:miter/>
                <a:headEnd type="none" w="med" len="med"/>
                <a:tailEnd type="none" w="med" len="med"/>
              </a:ln>
            </p:spPr>
            <p:txBody>
              <a:bodyPr>
                <a:spAutoFit/>
              </a:bodyPr>
              <a:p>
                <a:pPr>
                  <a:spcBef>
                    <a:spcPct val="50000"/>
                  </a:spcBef>
                </a:pPr>
                <a:endParaRPr lang="zh-CN" altLang="en-US" dirty="0">
                  <a:latin typeface="Times New Roman" panose="02020603050405020304" pitchFamily="2" charset="0"/>
                </a:endParaRPr>
              </a:p>
            </p:txBody>
          </p:sp>
          <p:sp>
            <p:nvSpPr>
              <p:cNvPr id="36873" name="Text Box 9"/>
              <p:cNvSpPr txBox="1"/>
              <p:nvPr/>
            </p:nvSpPr>
            <p:spPr>
              <a:xfrm>
                <a:off x="1524" y="4"/>
                <a:ext cx="688" cy="294"/>
              </a:xfrm>
              <a:prstGeom prst="rect">
                <a:avLst/>
              </a:prstGeom>
              <a:noFill/>
              <a:ln w="9525" cap="flat" cmpd="sng">
                <a:solidFill>
                  <a:schemeClr val="tx1"/>
                </a:solidFill>
                <a:prstDash val="solid"/>
                <a:miter/>
                <a:headEnd type="none" w="med" len="med"/>
                <a:tailEnd type="none" w="med" len="med"/>
              </a:ln>
            </p:spPr>
            <p:txBody>
              <a:bodyPr>
                <a:spAutoFit/>
              </a:bodyPr>
              <a:p>
                <a:pPr>
                  <a:spcBef>
                    <a:spcPct val="50000"/>
                  </a:spcBef>
                </a:pPr>
                <a:endParaRPr lang="zh-CN" altLang="en-US" dirty="0">
                  <a:latin typeface="Times New Roman" panose="02020603050405020304" pitchFamily="2" charset="0"/>
                </a:endParaRPr>
              </a:p>
            </p:txBody>
          </p:sp>
          <p:sp>
            <p:nvSpPr>
              <p:cNvPr id="36874" name="Text Box 10"/>
              <p:cNvSpPr txBox="1"/>
              <p:nvPr/>
            </p:nvSpPr>
            <p:spPr>
              <a:xfrm>
                <a:off x="2212" y="0"/>
                <a:ext cx="688" cy="294"/>
              </a:xfrm>
              <a:prstGeom prst="rect">
                <a:avLst/>
              </a:prstGeom>
              <a:solidFill>
                <a:schemeClr val="tx2"/>
              </a:solidFill>
              <a:ln w="9525" cap="flat" cmpd="sng">
                <a:solidFill>
                  <a:schemeClr val="tx1"/>
                </a:solidFill>
                <a:prstDash val="solid"/>
                <a:miter/>
                <a:headEnd type="none" w="med" len="med"/>
                <a:tailEnd type="none" w="med" len="med"/>
              </a:ln>
            </p:spPr>
            <p:txBody>
              <a:bodyPr>
                <a:spAutoFit/>
              </a:bodyPr>
              <a:p>
                <a:pPr>
                  <a:spcBef>
                    <a:spcPct val="50000"/>
                  </a:spcBef>
                </a:pPr>
                <a:endParaRPr lang="zh-CN" altLang="en-US" dirty="0">
                  <a:latin typeface="Times New Roman" panose="02020603050405020304" pitchFamily="2" charset="0"/>
                </a:endParaRPr>
              </a:p>
            </p:txBody>
          </p:sp>
          <p:sp>
            <p:nvSpPr>
              <p:cNvPr id="36875" name="Text Box 11"/>
              <p:cNvSpPr txBox="1"/>
              <p:nvPr/>
            </p:nvSpPr>
            <p:spPr>
              <a:xfrm>
                <a:off x="2900" y="5"/>
                <a:ext cx="196" cy="294"/>
              </a:xfrm>
              <a:prstGeom prst="rect">
                <a:avLst/>
              </a:prstGeom>
              <a:noFill/>
              <a:ln w="9525" cap="flat" cmpd="sng">
                <a:solidFill>
                  <a:schemeClr val="tx1"/>
                </a:solidFill>
                <a:prstDash val="solid"/>
                <a:miter/>
                <a:headEnd type="none" w="med" len="med"/>
                <a:tailEnd type="none" w="med" len="med"/>
              </a:ln>
            </p:spPr>
            <p:txBody>
              <a:bodyPr>
                <a:spAutoFit/>
              </a:bodyPr>
              <a:p>
                <a:pPr>
                  <a:spcBef>
                    <a:spcPct val="50000"/>
                  </a:spcBef>
                </a:pPr>
                <a:endParaRPr lang="zh-CN" altLang="en-US" dirty="0">
                  <a:latin typeface="Times New Roman" panose="02020603050405020304" pitchFamily="2" charset="0"/>
                </a:endParaRPr>
              </a:p>
            </p:txBody>
          </p:sp>
        </p:grpSp>
        <p:sp>
          <p:nvSpPr>
            <p:cNvPr id="36876" name="Line 12"/>
            <p:cNvSpPr/>
            <p:nvPr/>
          </p:nvSpPr>
          <p:spPr>
            <a:xfrm>
              <a:off x="2652" y="30"/>
              <a:ext cx="0" cy="224"/>
            </a:xfrm>
            <a:prstGeom prst="line">
              <a:avLst/>
            </a:prstGeom>
            <a:ln w="38100" cap="flat" cmpd="sng">
              <a:solidFill>
                <a:srgbClr val="FF3300"/>
              </a:solidFill>
              <a:prstDash val="solid"/>
              <a:headEnd type="none" w="med" len="med"/>
              <a:tailEnd type="stealth" w="med" len="med"/>
            </a:ln>
          </p:spPr>
        </p:sp>
        <p:sp>
          <p:nvSpPr>
            <p:cNvPr id="36877" name="Text Box 13"/>
            <p:cNvSpPr txBox="1"/>
            <p:nvPr/>
          </p:nvSpPr>
          <p:spPr>
            <a:xfrm>
              <a:off x="2595" y="0"/>
              <a:ext cx="393" cy="250"/>
            </a:xfrm>
            <a:prstGeom prst="rect">
              <a:avLst/>
            </a:prstGeom>
            <a:noFill/>
            <a:ln w="9525">
              <a:noFill/>
            </a:ln>
          </p:spPr>
          <p:txBody>
            <a:bodyPr>
              <a:spAutoFit/>
            </a:bodyPr>
            <a:p>
              <a:pPr>
                <a:spcBef>
                  <a:spcPct val="50000"/>
                </a:spcBef>
              </a:pPr>
              <a:r>
                <a:rPr lang="en-US" altLang="x-none" sz="2000" b="1" i="1" dirty="0">
                  <a:latin typeface="宋体" panose="02010600030101010101" pitchFamily="2" charset="-122"/>
                </a:rPr>
                <a:t>i</a:t>
              </a:r>
              <a:endParaRPr lang="en-US" altLang="x-none" sz="2000" b="1" i="1" dirty="0">
                <a:latin typeface="宋体" panose="02010600030101010101" pitchFamily="2" charset="-122"/>
              </a:endParaRPr>
            </a:p>
          </p:txBody>
        </p:sp>
        <p:sp>
          <p:nvSpPr>
            <p:cNvPr id="36878" name="Text Box 14"/>
            <p:cNvSpPr txBox="1"/>
            <p:nvPr/>
          </p:nvSpPr>
          <p:spPr>
            <a:xfrm>
              <a:off x="1683" y="920"/>
              <a:ext cx="393" cy="250"/>
            </a:xfrm>
            <a:prstGeom prst="rect">
              <a:avLst/>
            </a:prstGeom>
            <a:noFill/>
            <a:ln w="9525">
              <a:noFill/>
            </a:ln>
          </p:spPr>
          <p:txBody>
            <a:bodyPr>
              <a:spAutoFit/>
            </a:bodyPr>
            <a:p>
              <a:pPr>
                <a:spcBef>
                  <a:spcPct val="50000"/>
                </a:spcBef>
              </a:pPr>
              <a:r>
                <a:rPr lang="en-US" altLang="x-none" sz="2000" b="1" i="1" dirty="0">
                  <a:latin typeface="宋体" panose="02010600030101010101" pitchFamily="2" charset="-122"/>
                </a:rPr>
                <a:t>k</a:t>
              </a:r>
              <a:endParaRPr lang="en-US" altLang="x-none" sz="2000" b="1" i="1" dirty="0">
                <a:latin typeface="宋体" panose="02010600030101010101" pitchFamily="2" charset="-122"/>
              </a:endParaRPr>
            </a:p>
          </p:txBody>
        </p:sp>
        <p:sp>
          <p:nvSpPr>
            <p:cNvPr id="36879" name="Text Box 15"/>
            <p:cNvSpPr txBox="1"/>
            <p:nvPr/>
          </p:nvSpPr>
          <p:spPr>
            <a:xfrm>
              <a:off x="2595" y="850"/>
              <a:ext cx="393" cy="250"/>
            </a:xfrm>
            <a:prstGeom prst="rect">
              <a:avLst/>
            </a:prstGeom>
            <a:noFill/>
            <a:ln w="9525">
              <a:noFill/>
            </a:ln>
          </p:spPr>
          <p:txBody>
            <a:bodyPr>
              <a:spAutoFit/>
            </a:bodyPr>
            <a:p>
              <a:pPr>
                <a:spcBef>
                  <a:spcPct val="50000"/>
                </a:spcBef>
              </a:pPr>
              <a:r>
                <a:rPr lang="en-US" altLang="x-none" sz="2000" b="1" i="1" dirty="0">
                  <a:latin typeface="宋体" panose="02010600030101010101" pitchFamily="2" charset="-122"/>
                </a:rPr>
                <a:t>j</a:t>
              </a:r>
              <a:endParaRPr lang="en-US" altLang="x-none" sz="2000" b="1" i="1" dirty="0">
                <a:latin typeface="宋体" panose="02010600030101010101" pitchFamily="2" charset="-122"/>
              </a:endParaRPr>
            </a:p>
          </p:txBody>
        </p:sp>
        <p:sp>
          <p:nvSpPr>
            <p:cNvPr id="36880" name="Line 16"/>
            <p:cNvSpPr/>
            <p:nvPr/>
          </p:nvSpPr>
          <p:spPr>
            <a:xfrm flipV="1">
              <a:off x="1683" y="874"/>
              <a:ext cx="0" cy="249"/>
            </a:xfrm>
            <a:prstGeom prst="line">
              <a:avLst/>
            </a:prstGeom>
            <a:ln w="38100" cap="flat" cmpd="sng">
              <a:solidFill>
                <a:srgbClr val="FF9900"/>
              </a:solidFill>
              <a:prstDash val="solid"/>
              <a:headEnd type="none" w="med" len="med"/>
              <a:tailEnd type="stealth" w="med" len="med"/>
            </a:ln>
          </p:spPr>
        </p:sp>
        <p:sp>
          <p:nvSpPr>
            <p:cNvPr id="36881" name="Line 17"/>
            <p:cNvSpPr/>
            <p:nvPr/>
          </p:nvSpPr>
          <p:spPr>
            <a:xfrm flipV="1">
              <a:off x="2643" y="903"/>
              <a:ext cx="0" cy="249"/>
            </a:xfrm>
            <a:prstGeom prst="line">
              <a:avLst/>
            </a:prstGeom>
            <a:ln w="38100" cap="flat" cmpd="sng">
              <a:solidFill>
                <a:srgbClr val="FF3300"/>
              </a:solidFill>
              <a:prstDash val="solid"/>
              <a:headEnd type="none" w="med" len="med"/>
              <a:tailEnd type="stealth" w="med" len="med"/>
            </a:ln>
          </p:spPr>
        </p:sp>
        <p:sp>
          <p:nvSpPr>
            <p:cNvPr id="36882" name="Text Box 18"/>
            <p:cNvSpPr txBox="1"/>
            <p:nvPr/>
          </p:nvSpPr>
          <p:spPr>
            <a:xfrm>
              <a:off x="435" y="605"/>
              <a:ext cx="984" cy="250"/>
            </a:xfrm>
            <a:prstGeom prst="rect">
              <a:avLst/>
            </a:prstGeom>
            <a:noFill/>
            <a:ln w="9525">
              <a:noFill/>
            </a:ln>
          </p:spPr>
          <p:txBody>
            <a:bodyPr>
              <a:spAutoFit/>
            </a:bodyPr>
            <a:p>
              <a:pPr>
                <a:spcBef>
                  <a:spcPct val="50000"/>
                </a:spcBef>
              </a:pPr>
              <a:r>
                <a:rPr lang="zh-CN" altLang="en-US" sz="2000" b="1" dirty="0">
                  <a:latin typeface="Arial Narrow" panose="020B0506020202030204" pitchFamily="2" charset="0"/>
                </a:rPr>
                <a:t>模式串</a:t>
              </a:r>
              <a:r>
                <a:rPr lang="en-US" altLang="x-none" sz="2000" b="1" dirty="0">
                  <a:latin typeface="Arial Narrow" panose="020B0506020202030204" pitchFamily="2" charset="0"/>
                </a:rPr>
                <a:t>T</a:t>
              </a:r>
              <a:endParaRPr lang="en-US" altLang="x-none" sz="2000" b="1" dirty="0">
                <a:latin typeface="Arial Narrow" panose="020B0506020202030204" pitchFamily="2" charset="0"/>
              </a:endParaRPr>
            </a:p>
          </p:txBody>
        </p:sp>
        <p:sp>
          <p:nvSpPr>
            <p:cNvPr id="36883" name="Text Box 19"/>
            <p:cNvSpPr txBox="1"/>
            <p:nvPr/>
          </p:nvSpPr>
          <p:spPr>
            <a:xfrm>
              <a:off x="1132" y="592"/>
              <a:ext cx="487" cy="294"/>
            </a:xfrm>
            <a:prstGeom prst="rect">
              <a:avLst/>
            </a:prstGeom>
            <a:solidFill>
              <a:schemeClr val="tx2"/>
            </a:solidFill>
            <a:ln w="9525" cap="flat" cmpd="sng">
              <a:solidFill>
                <a:schemeClr val="tx1"/>
              </a:solidFill>
              <a:prstDash val="solid"/>
              <a:miter/>
              <a:headEnd type="none" w="med" len="med"/>
              <a:tailEnd type="none" w="med" len="med"/>
            </a:ln>
          </p:spPr>
          <p:txBody>
            <a:bodyPr>
              <a:spAutoFit/>
            </a:bodyPr>
            <a:p>
              <a:pPr>
                <a:spcBef>
                  <a:spcPct val="50000"/>
                </a:spcBef>
              </a:pPr>
              <a:endParaRPr lang="zh-CN" altLang="en-US" dirty="0">
                <a:latin typeface="Times New Roman" panose="02020603050405020304" pitchFamily="2" charset="0"/>
              </a:endParaRPr>
            </a:p>
          </p:txBody>
        </p:sp>
        <p:sp>
          <p:nvSpPr>
            <p:cNvPr id="36884" name="Text Box 20"/>
            <p:cNvSpPr txBox="1"/>
            <p:nvPr/>
          </p:nvSpPr>
          <p:spPr>
            <a:xfrm>
              <a:off x="1619" y="592"/>
              <a:ext cx="486" cy="294"/>
            </a:xfrm>
            <a:prstGeom prst="rect">
              <a:avLst/>
            </a:prstGeom>
            <a:noFill/>
            <a:ln w="9525" cap="flat" cmpd="sng">
              <a:solidFill>
                <a:schemeClr val="tx1"/>
              </a:solidFill>
              <a:prstDash val="solid"/>
              <a:miter/>
              <a:headEnd type="none" w="med" len="med"/>
              <a:tailEnd type="none" w="med" len="med"/>
            </a:ln>
          </p:spPr>
          <p:txBody>
            <a:bodyPr>
              <a:spAutoFit/>
            </a:bodyPr>
            <a:p>
              <a:pPr>
                <a:spcBef>
                  <a:spcPct val="50000"/>
                </a:spcBef>
              </a:pPr>
              <a:endParaRPr lang="zh-CN" altLang="en-US" dirty="0">
                <a:latin typeface="Times New Roman" panose="02020603050405020304" pitchFamily="2" charset="0"/>
              </a:endParaRPr>
            </a:p>
          </p:txBody>
        </p:sp>
        <p:sp>
          <p:nvSpPr>
            <p:cNvPr id="36885" name="Text Box 21"/>
            <p:cNvSpPr txBox="1"/>
            <p:nvPr/>
          </p:nvSpPr>
          <p:spPr>
            <a:xfrm>
              <a:off x="2105" y="588"/>
              <a:ext cx="487" cy="294"/>
            </a:xfrm>
            <a:prstGeom prst="rect">
              <a:avLst/>
            </a:prstGeom>
            <a:solidFill>
              <a:schemeClr val="tx2"/>
            </a:solidFill>
            <a:ln w="9525" cap="flat" cmpd="sng">
              <a:solidFill>
                <a:schemeClr val="tx1"/>
              </a:solidFill>
              <a:prstDash val="solid"/>
              <a:miter/>
              <a:headEnd type="none" w="med" len="med"/>
              <a:tailEnd type="none" w="med" len="med"/>
            </a:ln>
          </p:spPr>
          <p:txBody>
            <a:bodyPr>
              <a:spAutoFit/>
            </a:bodyPr>
            <a:p>
              <a:pPr>
                <a:spcBef>
                  <a:spcPct val="50000"/>
                </a:spcBef>
              </a:pPr>
              <a:endParaRPr lang="zh-CN" altLang="en-US" dirty="0">
                <a:latin typeface="Times New Roman" panose="02020603050405020304" pitchFamily="2" charset="0"/>
              </a:endParaRPr>
            </a:p>
          </p:txBody>
        </p:sp>
        <p:sp>
          <p:nvSpPr>
            <p:cNvPr id="36886" name="Text Box 22"/>
            <p:cNvSpPr txBox="1"/>
            <p:nvPr/>
          </p:nvSpPr>
          <p:spPr>
            <a:xfrm>
              <a:off x="2592" y="593"/>
              <a:ext cx="139" cy="294"/>
            </a:xfrm>
            <a:prstGeom prst="rect">
              <a:avLst/>
            </a:prstGeom>
            <a:noFill/>
            <a:ln w="9525" cap="flat" cmpd="sng">
              <a:solidFill>
                <a:schemeClr val="tx1"/>
              </a:solidFill>
              <a:prstDash val="solid"/>
              <a:miter/>
              <a:headEnd type="none" w="med" len="med"/>
              <a:tailEnd type="none" w="med" len="med"/>
            </a:ln>
          </p:spPr>
          <p:txBody>
            <a:bodyPr>
              <a:spAutoFit/>
            </a:bodyPr>
            <a:p>
              <a:pPr>
                <a:spcBef>
                  <a:spcPct val="50000"/>
                </a:spcBef>
              </a:pPr>
              <a:endParaRPr lang="zh-CN" altLang="en-US" dirty="0">
                <a:latin typeface="Times New Roman" panose="02020603050405020304" pitchFamily="2" charset="0"/>
              </a:endParaRPr>
            </a:p>
          </p:txBody>
        </p:sp>
        <p:sp>
          <p:nvSpPr>
            <p:cNvPr id="36887" name="Line 23"/>
            <p:cNvSpPr/>
            <p:nvPr/>
          </p:nvSpPr>
          <p:spPr>
            <a:xfrm>
              <a:off x="1731" y="594"/>
              <a:ext cx="0" cy="288"/>
            </a:xfrm>
            <a:prstGeom prst="line">
              <a:avLst/>
            </a:prstGeom>
            <a:ln w="9525" cap="flat" cmpd="sng">
              <a:solidFill>
                <a:schemeClr val="tx1"/>
              </a:solidFill>
              <a:prstDash val="solid"/>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6868"/>
                                        </p:tgtEl>
                                        <p:attrNameLst>
                                          <p:attrName>style.visibility</p:attrName>
                                        </p:attrNameLst>
                                      </p:cBhvr>
                                      <p:to>
                                        <p:strVal val="visible"/>
                                      </p:to>
                                    </p:set>
                                    <p:animEffect transition="in" filter="box(in)">
                                      <p:cBhvr>
                                        <p:cTn id="7" dur="500"/>
                                        <p:tgtEl>
                                          <p:spTgt spid="368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7890" name="Group 299"/>
          <p:cNvGrpSpPr/>
          <p:nvPr/>
        </p:nvGrpSpPr>
        <p:grpSpPr>
          <a:xfrm>
            <a:off x="304800" y="457200"/>
            <a:ext cx="8915400" cy="2057400"/>
            <a:chOff x="0" y="0"/>
            <a:chExt cx="5616" cy="1296"/>
          </a:xfrm>
        </p:grpSpPr>
        <p:sp>
          <p:nvSpPr>
            <p:cNvPr id="37891" name="Text Box 28"/>
            <p:cNvSpPr txBox="1"/>
            <p:nvPr/>
          </p:nvSpPr>
          <p:spPr>
            <a:xfrm>
              <a:off x="624" y="0"/>
              <a:ext cx="1248" cy="288"/>
            </a:xfrm>
            <a:prstGeom prst="rect">
              <a:avLst/>
            </a:prstGeom>
            <a:noFill/>
            <a:ln w="9525">
              <a:noFill/>
            </a:ln>
          </p:spPr>
          <p:txBody>
            <a:bodyPr>
              <a:spAutoFit/>
            </a:bodyPr>
            <a:p>
              <a:pPr>
                <a:spcBef>
                  <a:spcPct val="50000"/>
                </a:spcBef>
              </a:pPr>
              <a:r>
                <a:rPr lang="zh-CN" altLang="en-US" b="1" dirty="0">
                  <a:latin typeface="Arial Narrow" panose="020B0506020202030204" pitchFamily="2" charset="0"/>
                </a:rPr>
                <a:t>令</a:t>
              </a:r>
              <a:r>
                <a:rPr lang="en-US" altLang="x-none" b="1" dirty="0">
                  <a:latin typeface="Arial Narrow" panose="020B0506020202030204" pitchFamily="2" charset="0"/>
                </a:rPr>
                <a:t>next(j)＝k</a:t>
              </a:r>
              <a:endParaRPr lang="en-US" altLang="x-none" b="1" dirty="0">
                <a:latin typeface="Arial Narrow" panose="020B0506020202030204" pitchFamily="2" charset="0"/>
              </a:endParaRPr>
            </a:p>
          </p:txBody>
        </p:sp>
        <p:sp>
          <p:nvSpPr>
            <p:cNvPr id="37892" name="Text Box 29"/>
            <p:cNvSpPr txBox="1"/>
            <p:nvPr/>
          </p:nvSpPr>
          <p:spPr>
            <a:xfrm>
              <a:off x="0" y="672"/>
              <a:ext cx="960" cy="288"/>
            </a:xfrm>
            <a:prstGeom prst="rect">
              <a:avLst/>
            </a:prstGeom>
            <a:noFill/>
            <a:ln w="9525">
              <a:noFill/>
            </a:ln>
          </p:spPr>
          <p:txBody>
            <a:bodyPr>
              <a:spAutoFit/>
            </a:bodyPr>
            <a:p>
              <a:pPr>
                <a:spcBef>
                  <a:spcPct val="50000"/>
                </a:spcBef>
              </a:pPr>
              <a:r>
                <a:rPr lang="en-US" altLang="x-none" b="1" dirty="0">
                  <a:latin typeface="Arial Narrow" panose="020B0506020202030204" pitchFamily="2" charset="0"/>
                </a:rPr>
                <a:t>next(j)＝</a:t>
              </a:r>
              <a:endParaRPr lang="en-US" altLang="x-none" b="1" dirty="0">
                <a:latin typeface="Arial Narrow" panose="020B0506020202030204" pitchFamily="2" charset="0"/>
              </a:endParaRPr>
            </a:p>
          </p:txBody>
        </p:sp>
        <p:sp>
          <p:nvSpPr>
            <p:cNvPr id="37893" name="AutoShape 30"/>
            <p:cNvSpPr/>
            <p:nvPr/>
          </p:nvSpPr>
          <p:spPr>
            <a:xfrm>
              <a:off x="720" y="432"/>
              <a:ext cx="144" cy="768"/>
            </a:xfrm>
            <a:prstGeom prst="leftBrace">
              <a:avLst>
                <a:gd name="adj1" fmla="val 44444"/>
                <a:gd name="adj2" fmla="val 50000"/>
              </a:avLst>
            </a:prstGeom>
            <a:noFill/>
            <a:ln w="38100" cap="flat" cmpd="sng">
              <a:solidFill>
                <a:srgbClr val="328515"/>
              </a:solidFill>
              <a:prstDash val="solid"/>
              <a:headEnd type="none" w="med" len="med"/>
              <a:tailEnd type="none" w="med" len="med"/>
            </a:ln>
          </p:spPr>
          <p:txBody>
            <a:bodyPr wrap="none" anchor="ctr"/>
            <a:p>
              <a:endParaRPr lang="zh-CN" altLang="en-US" dirty="0">
                <a:latin typeface="Tahoma" panose="020B0604030504040204" pitchFamily="2" charset="0"/>
              </a:endParaRPr>
            </a:p>
          </p:txBody>
        </p:sp>
        <p:sp>
          <p:nvSpPr>
            <p:cNvPr id="37894" name="Text Box 31"/>
            <p:cNvSpPr txBox="1"/>
            <p:nvPr/>
          </p:nvSpPr>
          <p:spPr>
            <a:xfrm>
              <a:off x="864" y="336"/>
              <a:ext cx="4464" cy="288"/>
            </a:xfrm>
            <a:prstGeom prst="rect">
              <a:avLst/>
            </a:prstGeom>
            <a:noFill/>
            <a:ln w="9525">
              <a:noFill/>
            </a:ln>
          </p:spPr>
          <p:txBody>
            <a:bodyPr>
              <a:spAutoFit/>
            </a:bodyPr>
            <a:p>
              <a:pPr>
                <a:spcBef>
                  <a:spcPct val="50000"/>
                </a:spcBef>
              </a:pPr>
              <a:r>
                <a:rPr lang="zh-CN" altLang="en-US" dirty="0">
                  <a:latin typeface="Arial Narrow" panose="020B0506020202030204" pitchFamily="2" charset="0"/>
                </a:rPr>
                <a:t>0                                                                                  </a:t>
              </a:r>
              <a:r>
                <a:rPr lang="zh-CN" altLang="en-US" sz="2000" b="1" dirty="0">
                  <a:solidFill>
                    <a:schemeClr val="tx2"/>
                  </a:solidFill>
                  <a:latin typeface="Arial Narrow" panose="020B0506020202030204" pitchFamily="2" charset="0"/>
                </a:rPr>
                <a:t>当</a:t>
              </a:r>
              <a:r>
                <a:rPr lang="en-US" altLang="x-none" sz="2000" b="1" dirty="0">
                  <a:solidFill>
                    <a:schemeClr val="tx2"/>
                  </a:solidFill>
                  <a:latin typeface="Arial Narrow" panose="020B0506020202030204" pitchFamily="2" charset="0"/>
                </a:rPr>
                <a:t>j=1</a:t>
              </a:r>
              <a:endParaRPr lang="en-US" altLang="x-none" sz="2000" b="1" dirty="0">
                <a:solidFill>
                  <a:schemeClr val="tx2"/>
                </a:solidFill>
                <a:latin typeface="Arial Narrow" panose="020B0506020202030204" pitchFamily="2" charset="0"/>
              </a:endParaRPr>
            </a:p>
          </p:txBody>
        </p:sp>
        <p:sp>
          <p:nvSpPr>
            <p:cNvPr id="37895" name="Text Box 32"/>
            <p:cNvSpPr txBox="1"/>
            <p:nvPr/>
          </p:nvSpPr>
          <p:spPr>
            <a:xfrm>
              <a:off x="816" y="663"/>
              <a:ext cx="4800" cy="288"/>
            </a:xfrm>
            <a:prstGeom prst="rect">
              <a:avLst/>
            </a:prstGeom>
            <a:noFill/>
            <a:ln w="9525">
              <a:noFill/>
            </a:ln>
          </p:spPr>
          <p:txBody>
            <a:bodyPr>
              <a:spAutoFit/>
            </a:bodyPr>
            <a:p>
              <a:pPr>
                <a:spcBef>
                  <a:spcPct val="50000"/>
                </a:spcBef>
              </a:pPr>
              <a:r>
                <a:rPr lang="en-US" altLang="x-none" b="1" dirty="0">
                  <a:latin typeface="Arial Narrow" panose="020B0506020202030204" pitchFamily="2" charset="0"/>
                </a:rPr>
                <a:t>Max{k|1＜k＜j </a:t>
              </a:r>
              <a:r>
                <a:rPr lang="zh-CN" altLang="en-US" b="1" dirty="0">
                  <a:latin typeface="Arial Narrow" panose="020B0506020202030204" pitchFamily="2" charset="0"/>
                </a:rPr>
                <a:t>且</a:t>
              </a:r>
              <a:r>
                <a:rPr lang="en-US" altLang="x-none" b="1" dirty="0">
                  <a:latin typeface="Arial Narrow" panose="020B0506020202030204" pitchFamily="2" charset="0"/>
                </a:rPr>
                <a:t>"</a:t>
              </a:r>
              <a:r>
                <a:rPr lang="en-US" altLang="x-none" b="1" i="1" dirty="0">
                  <a:latin typeface="Arial Narrow" panose="020B0506020202030204" pitchFamily="2" charset="0"/>
                </a:rPr>
                <a:t>p</a:t>
              </a:r>
              <a:r>
                <a:rPr lang="en-US" altLang="x-none" b="1" i="1" baseline="-25000" dirty="0">
                  <a:latin typeface="Arial Narrow" panose="020B0506020202030204" pitchFamily="2" charset="0"/>
                </a:rPr>
                <a:t>1</a:t>
              </a:r>
              <a:r>
                <a:rPr lang="en-US" altLang="x-none" b="1" i="1" dirty="0">
                  <a:latin typeface="Arial Narrow" panose="020B0506020202030204" pitchFamily="2" charset="0"/>
                </a:rPr>
                <a:t>p</a:t>
              </a:r>
              <a:r>
                <a:rPr lang="en-US" altLang="x-none" b="1" i="1" baseline="-25000" dirty="0">
                  <a:latin typeface="Arial Narrow" panose="020B0506020202030204" pitchFamily="2" charset="0"/>
                </a:rPr>
                <a:t>2</a:t>
              </a:r>
              <a:r>
                <a:rPr lang="en-US" altLang="x-none" b="1" i="1" dirty="0">
                  <a:latin typeface="Arial Narrow" panose="020B0506020202030204" pitchFamily="2" charset="0"/>
                </a:rPr>
                <a:t>…p</a:t>
              </a:r>
              <a:r>
                <a:rPr lang="en-US" altLang="x-none" b="1" i="1" baseline="-25000" dirty="0">
                  <a:latin typeface="Arial Narrow" panose="020B0506020202030204" pitchFamily="2" charset="0"/>
                </a:rPr>
                <a:t>k-1</a:t>
              </a:r>
              <a:r>
                <a:rPr lang="en-US" altLang="x-none" b="1" dirty="0">
                  <a:latin typeface="Arial Narrow" panose="020B0506020202030204" pitchFamily="2" charset="0"/>
                </a:rPr>
                <a:t>"＝ "</a:t>
              </a:r>
              <a:r>
                <a:rPr lang="en-US" altLang="x-none" b="1" i="1" dirty="0">
                  <a:latin typeface="Arial Narrow" panose="020B0506020202030204" pitchFamily="2" charset="0"/>
                </a:rPr>
                <a:t>p</a:t>
              </a:r>
              <a:r>
                <a:rPr lang="en-US" altLang="x-none" b="1" i="1" baseline="-25000" dirty="0">
                  <a:latin typeface="Arial Narrow" panose="020B0506020202030204" pitchFamily="2" charset="0"/>
                </a:rPr>
                <a:t>j-k+1</a:t>
              </a:r>
              <a:r>
                <a:rPr lang="en-US" altLang="x-none" b="1" i="1" dirty="0">
                  <a:latin typeface="Arial Narrow" panose="020B0506020202030204" pitchFamily="2" charset="0"/>
                </a:rPr>
                <a:t>p</a:t>
              </a:r>
              <a:r>
                <a:rPr lang="en-US" altLang="x-none" b="1" i="1" baseline="-25000" dirty="0">
                  <a:latin typeface="Arial Narrow" panose="020B0506020202030204" pitchFamily="2" charset="0"/>
                </a:rPr>
                <a:t>j-k+2</a:t>
              </a:r>
              <a:r>
                <a:rPr lang="en-US" altLang="x-none" b="1" i="1" dirty="0">
                  <a:latin typeface="Arial Narrow" panose="020B0506020202030204" pitchFamily="2" charset="0"/>
                </a:rPr>
                <a:t>…p</a:t>
              </a:r>
              <a:r>
                <a:rPr lang="en-US" altLang="x-none" b="1" i="1" baseline="-25000" dirty="0">
                  <a:latin typeface="Arial Narrow" panose="020B0506020202030204" pitchFamily="2" charset="0"/>
                </a:rPr>
                <a:t>j-1</a:t>
              </a:r>
              <a:r>
                <a:rPr lang="en-US" altLang="x-none" b="1" dirty="0">
                  <a:latin typeface="Arial Narrow" panose="020B0506020202030204" pitchFamily="2" charset="0"/>
                </a:rPr>
                <a:t>"}</a:t>
              </a:r>
              <a:r>
                <a:rPr lang="zh-CN" altLang="en-US" b="1" dirty="0">
                  <a:latin typeface="Arial Narrow" panose="020B0506020202030204" pitchFamily="2" charset="0"/>
                </a:rPr>
                <a:t> </a:t>
              </a:r>
              <a:r>
                <a:rPr lang="zh-CN" altLang="en-US" sz="1800" b="1" dirty="0">
                  <a:solidFill>
                    <a:schemeClr val="tx2"/>
                  </a:solidFill>
                  <a:latin typeface="Arial Narrow" panose="020B0506020202030204" pitchFamily="2" charset="0"/>
                </a:rPr>
                <a:t>当此集合非空</a:t>
              </a:r>
              <a:endParaRPr lang="zh-CN" altLang="en-US" sz="1800" b="1" dirty="0">
                <a:solidFill>
                  <a:schemeClr val="tx2"/>
                </a:solidFill>
                <a:latin typeface="Arial Narrow" panose="020B0506020202030204" pitchFamily="2" charset="0"/>
              </a:endParaRPr>
            </a:p>
          </p:txBody>
        </p:sp>
        <p:sp>
          <p:nvSpPr>
            <p:cNvPr id="37896" name="Text Box 33"/>
            <p:cNvSpPr txBox="1"/>
            <p:nvPr/>
          </p:nvSpPr>
          <p:spPr>
            <a:xfrm>
              <a:off x="864" y="1008"/>
              <a:ext cx="4608" cy="288"/>
            </a:xfrm>
            <a:prstGeom prst="rect">
              <a:avLst/>
            </a:prstGeom>
            <a:noFill/>
            <a:ln w="9525">
              <a:noFill/>
            </a:ln>
          </p:spPr>
          <p:txBody>
            <a:bodyPr>
              <a:spAutoFit/>
            </a:bodyPr>
            <a:p>
              <a:pPr>
                <a:spcBef>
                  <a:spcPct val="50000"/>
                </a:spcBef>
              </a:pPr>
              <a:r>
                <a:rPr lang="zh-CN" altLang="en-US" dirty="0">
                  <a:latin typeface="Arial Narrow" panose="020B0506020202030204" pitchFamily="2" charset="0"/>
                </a:rPr>
                <a:t>1                                                                                  </a:t>
              </a:r>
              <a:r>
                <a:rPr lang="zh-CN" altLang="en-US" sz="1800" b="1" dirty="0">
                  <a:solidFill>
                    <a:schemeClr val="tx2"/>
                  </a:solidFill>
                  <a:latin typeface="Arial Narrow" panose="020B0506020202030204" pitchFamily="2" charset="0"/>
                </a:rPr>
                <a:t>其他情况</a:t>
              </a:r>
              <a:endParaRPr lang="zh-CN" altLang="en-US" sz="1800" b="1" dirty="0">
                <a:solidFill>
                  <a:schemeClr val="tx2"/>
                </a:solidFill>
                <a:latin typeface="Arial Narrow" panose="020B0506020202030204" pitchFamily="2" charset="0"/>
              </a:endParaRPr>
            </a:p>
          </p:txBody>
        </p:sp>
      </p:grpSp>
      <p:graphicFrame>
        <p:nvGraphicFramePr>
          <p:cNvPr id="37897" name="表格 37896"/>
          <p:cNvGraphicFramePr/>
          <p:nvPr/>
        </p:nvGraphicFramePr>
        <p:xfrm>
          <a:off x="323850" y="2924175"/>
          <a:ext cx="5791200" cy="1690688"/>
        </p:xfrm>
        <a:graphic>
          <a:graphicData uri="http://schemas.openxmlformats.org/drawingml/2006/table">
            <a:tbl>
              <a:tblPr/>
              <a:tblGrid>
                <a:gridCol w="1303338"/>
                <a:gridCol w="331787"/>
                <a:gridCol w="658813"/>
                <a:gridCol w="630237"/>
                <a:gridCol w="573088"/>
                <a:gridCol w="573087"/>
                <a:gridCol w="1720850"/>
              </a:tblGrid>
              <a:tr h="539750">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algn="ctr"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solidFill>
                            <a:schemeClr val="hlink"/>
                          </a:solidFill>
                          <a:latin typeface="Arial Narrow" panose="020B0506020202030204" pitchFamily="2" charset="0"/>
                          <a:ea typeface="楷体_GB2312" pitchFamily="1" charset="-122"/>
                        </a:rPr>
                        <a:t>j</a:t>
                      </a:r>
                      <a:endParaRPr lang="en-US" altLang="x-none" sz="2800" b="0" dirty="0">
                        <a:solidFill>
                          <a:schemeClr val="hlink"/>
                        </a:solidFill>
                        <a:latin typeface="Arial Narrow" panose="020B0506020202030204" pitchFamily="2" charset="0"/>
                        <a:ea typeface="楷体_GB2312" pitchFamily="1" charset="-122"/>
                      </a:endParaRPr>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algn="ctr" eaLnBrk="1" hangingPunct="1">
                        <a:lnSpc>
                          <a:spcPct val="105000"/>
                        </a:lnSpc>
                        <a:spcBef>
                          <a:spcPct val="20000"/>
                        </a:spcBef>
                        <a:buClr>
                          <a:schemeClr val="folHlink"/>
                        </a:buClr>
                        <a:buSzPct val="80000"/>
                        <a:buFont typeface="Wingdings" panose="05000000000000000000" pitchFamily="2" charset="2"/>
                        <a:buNone/>
                      </a:pPr>
                      <a:r>
                        <a:rPr lang="en-US" altLang="zh-CN" sz="2800" b="0">
                          <a:latin typeface="Arial Narrow" panose="020B0506020202030204" pitchFamily="2" charset="0"/>
                          <a:ea typeface="楷体_GB2312" pitchFamily="1" charset="-122"/>
                        </a:rPr>
                        <a:t>1</a:t>
                      </a:r>
                      <a:endParaRPr lang="zh-CN" altLang="en-US" sz="2800" b="0">
                        <a:latin typeface="Arial Narrow" panose="020B0506020202030204" pitchFamily="2" charset="0"/>
                        <a:ea typeface="楷体_GB2312" pitchFamily="1" charset="-122"/>
                      </a:endParaRPr>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algn="ctr" eaLnBrk="1" hangingPunct="1">
                        <a:lnSpc>
                          <a:spcPct val="105000"/>
                        </a:lnSpc>
                        <a:spcBef>
                          <a:spcPct val="20000"/>
                        </a:spcBef>
                        <a:buClr>
                          <a:schemeClr val="folHlink"/>
                        </a:buClr>
                        <a:buSzPct val="80000"/>
                        <a:buFont typeface="Wingdings" panose="05000000000000000000" pitchFamily="2" charset="2"/>
                        <a:buNone/>
                      </a:pPr>
                      <a:r>
                        <a:rPr lang="en-US" altLang="zh-CN" sz="2800" b="0">
                          <a:latin typeface="Arial Narrow" panose="020B0506020202030204" pitchFamily="2" charset="0"/>
                          <a:ea typeface="楷体_GB2312" pitchFamily="1" charset="-122"/>
                        </a:rPr>
                        <a:t>2</a:t>
                      </a:r>
                      <a:endParaRPr lang="zh-CN" altLang="en-US" sz="2800" b="0">
                        <a:latin typeface="Arial Narrow" panose="020B0506020202030204" pitchFamily="2" charset="0"/>
                        <a:ea typeface="楷体_GB2312" pitchFamily="1" charset="-122"/>
                      </a:endParaRPr>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algn="ctr" eaLnBrk="1" hangingPunct="1">
                        <a:lnSpc>
                          <a:spcPct val="105000"/>
                        </a:lnSpc>
                        <a:spcBef>
                          <a:spcPct val="20000"/>
                        </a:spcBef>
                        <a:buClr>
                          <a:schemeClr val="folHlink"/>
                        </a:buClr>
                        <a:buSzPct val="80000"/>
                        <a:buFont typeface="Wingdings" panose="05000000000000000000" pitchFamily="2" charset="2"/>
                        <a:buNone/>
                      </a:pPr>
                      <a:r>
                        <a:rPr lang="en-US" altLang="zh-CN" sz="2800" b="0">
                          <a:latin typeface="Arial Narrow" panose="020B0506020202030204" pitchFamily="2" charset="0"/>
                          <a:ea typeface="楷体_GB2312" pitchFamily="1" charset="-122"/>
                        </a:rPr>
                        <a:t>3</a:t>
                      </a:r>
                      <a:endParaRPr lang="zh-CN" altLang="en-US" sz="2800" b="0">
                        <a:latin typeface="Arial Narrow" panose="020B0506020202030204" pitchFamily="2" charset="0"/>
                        <a:ea typeface="楷体_GB2312" pitchFamily="1" charset="-122"/>
                      </a:endParaRPr>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algn="ctr" eaLnBrk="1" hangingPunct="1">
                        <a:lnSpc>
                          <a:spcPct val="105000"/>
                        </a:lnSpc>
                        <a:spcBef>
                          <a:spcPct val="20000"/>
                        </a:spcBef>
                        <a:buClr>
                          <a:schemeClr val="folHlink"/>
                        </a:buClr>
                        <a:buSzPct val="80000"/>
                        <a:buFont typeface="Wingdings" panose="05000000000000000000" pitchFamily="2" charset="2"/>
                        <a:buNone/>
                      </a:pPr>
                      <a:r>
                        <a:rPr lang="en-US" altLang="zh-CN" sz="2800" b="0">
                          <a:latin typeface="Arial Narrow" panose="020B0506020202030204" pitchFamily="2" charset="0"/>
                          <a:ea typeface="楷体_GB2312" pitchFamily="1" charset="-122"/>
                        </a:rPr>
                        <a:t>4</a:t>
                      </a:r>
                      <a:endParaRPr lang="zh-CN" altLang="en-US" sz="2800" b="0">
                        <a:latin typeface="Arial Narrow" panose="020B0506020202030204" pitchFamily="2" charset="0"/>
                        <a:ea typeface="楷体_GB2312" pitchFamily="1" charset="-122"/>
                      </a:endParaRPr>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algn="ctr" eaLnBrk="1" hangingPunct="1">
                        <a:lnSpc>
                          <a:spcPct val="105000"/>
                        </a:lnSpc>
                        <a:spcBef>
                          <a:spcPct val="20000"/>
                        </a:spcBef>
                        <a:buClr>
                          <a:schemeClr val="folHlink"/>
                        </a:buClr>
                        <a:buSzPct val="80000"/>
                        <a:buFont typeface="Wingdings" panose="05000000000000000000" pitchFamily="2" charset="2"/>
                        <a:buNone/>
                      </a:pPr>
                      <a:r>
                        <a:rPr lang="en-US" altLang="zh-CN" sz="2800" b="0">
                          <a:latin typeface="Arial Narrow" panose="020B0506020202030204" pitchFamily="2" charset="0"/>
                          <a:ea typeface="楷体_GB2312" pitchFamily="1" charset="-122"/>
                        </a:rPr>
                        <a:t>5</a:t>
                      </a:r>
                      <a:endParaRPr lang="zh-CN" altLang="en-US" sz="2800" b="0">
                        <a:latin typeface="Arial Narrow" panose="020B0506020202030204" pitchFamily="2" charset="0"/>
                        <a:ea typeface="楷体_GB2312" pitchFamily="1" charset="-122"/>
                      </a:endParaRPr>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algn="ctr" eaLnBrk="1" hangingPunct="1">
                        <a:lnSpc>
                          <a:spcPct val="105000"/>
                        </a:lnSpc>
                        <a:spcBef>
                          <a:spcPct val="20000"/>
                        </a:spcBef>
                        <a:buClr>
                          <a:schemeClr val="folHlink"/>
                        </a:buClr>
                        <a:buSzPct val="80000"/>
                        <a:buFont typeface="Wingdings" panose="05000000000000000000" pitchFamily="2" charset="2"/>
                        <a:buNone/>
                      </a:pPr>
                      <a:endParaRPr lang="zh-CN" altLang="en-US" sz="2800" b="0">
                        <a:latin typeface="Arial Narrow" panose="020B0506020202030204" pitchFamily="2" charset="0"/>
                        <a:ea typeface="楷体_GB2312" pitchFamily="1" charset="-122"/>
                      </a:endParaRPr>
                    </a:p>
                  </a:txBody>
                  <a:tcPr vert="horz" anchor="t">
                    <a:lnL w="12700" cap="flat" cmpd="sng">
                      <a:solidFill>
                        <a:schemeClr val="tx1"/>
                      </a:solidFill>
                      <a:prstDash val="solid"/>
                      <a:headEnd type="none" w="med" len="med"/>
                      <a:tailEnd type="none" w="med" len="med"/>
                    </a:lnL>
                    <a:lnR>
                      <a:noFill/>
                    </a:lnR>
                    <a:lnT>
                      <a:noFill/>
                    </a:lnT>
                    <a:lnB>
                      <a:noFill/>
                    </a:lnB>
                    <a:lnTlToBr>
                      <a:noFill/>
                    </a:lnTlToBr>
                    <a:lnBlToTr>
                      <a:noFill/>
                    </a:lnBlToTr>
                    <a:noFill/>
                  </a:tcPr>
                </a:tc>
              </a:tr>
              <a:tr h="611188">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algn="ctr"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solidFill>
                            <a:schemeClr val="hlink"/>
                          </a:solidFill>
                          <a:latin typeface="Arial Narrow" panose="020B0506020202030204" pitchFamily="2" charset="0"/>
                          <a:ea typeface="楷体_GB2312" pitchFamily="1" charset="-122"/>
                        </a:rPr>
                        <a:t>P</a:t>
                      </a:r>
                      <a:r>
                        <a:rPr lang="en-US" altLang="x-none" sz="2800" b="0" baseline="-25000" dirty="0">
                          <a:solidFill>
                            <a:schemeClr val="hlink"/>
                          </a:solidFill>
                          <a:latin typeface="Arial Narrow" panose="020B0506020202030204" pitchFamily="2" charset="0"/>
                          <a:ea typeface="楷体_GB2312" pitchFamily="1" charset="-122"/>
                        </a:rPr>
                        <a:t>j</a:t>
                      </a:r>
                      <a:endParaRPr lang="en-US" altLang="x-none" sz="2800" b="0" baseline="-25000" dirty="0">
                        <a:solidFill>
                          <a:schemeClr val="hlink"/>
                        </a:solidFill>
                        <a:latin typeface="Arial Narrow" panose="020B0506020202030204" pitchFamily="2" charset="0"/>
                        <a:ea typeface="楷体_GB2312" pitchFamily="1" charset="-122"/>
                      </a:endParaRPr>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algn="ctr"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solidFill>
                            <a:srgbClr val="FF3300"/>
                          </a:solidFill>
                          <a:latin typeface="Arial Narrow" panose="020B0506020202030204" pitchFamily="2" charset="0"/>
                          <a:ea typeface="楷体_GB2312" pitchFamily="1" charset="-122"/>
                        </a:rPr>
                        <a:t>a</a:t>
                      </a:r>
                      <a:endParaRPr lang="en-US" altLang="x-none" sz="2800" b="0" dirty="0">
                        <a:solidFill>
                          <a:srgbClr val="FF3300"/>
                        </a:solidFill>
                        <a:latin typeface="Arial Narrow" panose="020B0506020202030204" pitchFamily="2" charset="0"/>
                        <a:ea typeface="楷体_GB2312" pitchFamily="1" charset="-122"/>
                      </a:endParaRPr>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algn="ctr"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solidFill>
                            <a:srgbClr val="FF3300"/>
                          </a:solidFill>
                          <a:latin typeface="Arial Narrow" panose="020B0506020202030204" pitchFamily="2" charset="0"/>
                          <a:ea typeface="楷体_GB2312" pitchFamily="1" charset="-122"/>
                        </a:rPr>
                        <a:t>b</a:t>
                      </a:r>
                      <a:endParaRPr lang="en-US" altLang="x-none" sz="2800" b="0" dirty="0">
                        <a:solidFill>
                          <a:srgbClr val="FF3300"/>
                        </a:solidFill>
                        <a:latin typeface="Arial Narrow" panose="020B0506020202030204" pitchFamily="2" charset="0"/>
                        <a:ea typeface="楷体_GB2312" pitchFamily="1" charset="-122"/>
                      </a:endParaRPr>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algn="ctr"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solidFill>
                            <a:srgbClr val="FF3300"/>
                          </a:solidFill>
                          <a:latin typeface="Arial Narrow" panose="020B0506020202030204" pitchFamily="2" charset="0"/>
                          <a:ea typeface="楷体_GB2312" pitchFamily="1" charset="-122"/>
                        </a:rPr>
                        <a:t>c</a:t>
                      </a:r>
                      <a:endParaRPr lang="en-US" altLang="x-none" sz="2800" b="0" dirty="0">
                        <a:solidFill>
                          <a:srgbClr val="FF3300"/>
                        </a:solidFill>
                        <a:latin typeface="Arial Narrow" panose="020B0506020202030204" pitchFamily="2" charset="0"/>
                        <a:ea typeface="楷体_GB2312" pitchFamily="1" charset="-122"/>
                      </a:endParaRPr>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algn="ctr"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solidFill>
                            <a:srgbClr val="FF3300"/>
                          </a:solidFill>
                          <a:latin typeface="Arial Narrow" panose="020B0506020202030204" pitchFamily="2" charset="0"/>
                          <a:ea typeface="楷体_GB2312" pitchFamily="1" charset="-122"/>
                        </a:rPr>
                        <a:t>a</a:t>
                      </a:r>
                      <a:endParaRPr lang="en-US" altLang="x-none" sz="2800" b="0" dirty="0">
                        <a:solidFill>
                          <a:srgbClr val="FF3300"/>
                        </a:solidFill>
                        <a:latin typeface="Arial Narrow" panose="020B0506020202030204" pitchFamily="2" charset="0"/>
                        <a:ea typeface="楷体_GB2312" pitchFamily="1" charset="-122"/>
                      </a:endParaRPr>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algn="ctr"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solidFill>
                            <a:srgbClr val="FF3300"/>
                          </a:solidFill>
                          <a:latin typeface="Arial Narrow" panose="020B0506020202030204" pitchFamily="2" charset="0"/>
                          <a:ea typeface="楷体_GB2312" pitchFamily="1" charset="-122"/>
                        </a:rPr>
                        <a:t>c</a:t>
                      </a:r>
                      <a:endParaRPr lang="en-US" altLang="x-none" sz="2800" b="0" dirty="0">
                        <a:solidFill>
                          <a:srgbClr val="FF3300"/>
                        </a:solidFill>
                        <a:latin typeface="Arial Narrow" panose="020B0506020202030204" pitchFamily="2" charset="0"/>
                        <a:ea typeface="楷体_GB2312" pitchFamily="1" charset="-122"/>
                      </a:endParaRPr>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algn="ctr" eaLnBrk="1" hangingPunct="1">
                        <a:lnSpc>
                          <a:spcPct val="105000"/>
                        </a:lnSpc>
                        <a:spcBef>
                          <a:spcPct val="20000"/>
                        </a:spcBef>
                        <a:buClr>
                          <a:schemeClr val="folHlink"/>
                        </a:buClr>
                        <a:buSzPct val="80000"/>
                        <a:buFont typeface="Wingdings" panose="05000000000000000000" pitchFamily="2" charset="2"/>
                        <a:buNone/>
                      </a:pPr>
                      <a:endParaRPr lang="en-US" altLang="x-none" sz="2800" b="0" dirty="0">
                        <a:solidFill>
                          <a:srgbClr val="FF3300"/>
                        </a:solidFill>
                        <a:latin typeface="Arial Narrow" panose="020B0506020202030204" pitchFamily="2" charset="0"/>
                        <a:ea typeface="楷体_GB2312" pitchFamily="1" charset="-122"/>
                      </a:endParaRPr>
                    </a:p>
                  </a:txBody>
                  <a:tcPr vert="horz" anchor="t">
                    <a:lnL w="12700" cap="flat" cmpd="sng">
                      <a:solidFill>
                        <a:schemeClr val="tx1"/>
                      </a:solidFill>
                      <a:prstDash val="solid"/>
                      <a:headEnd type="none" w="med" len="med"/>
                      <a:tailEnd type="none" w="med" len="med"/>
                    </a:lnL>
                    <a:lnR>
                      <a:noFill/>
                    </a:lnR>
                    <a:lnT>
                      <a:noFill/>
                    </a:lnT>
                    <a:lnB>
                      <a:noFill/>
                    </a:lnB>
                    <a:lnTlToBr>
                      <a:noFill/>
                    </a:lnTlToBr>
                    <a:lnBlToTr>
                      <a:noFill/>
                    </a:lnBlToTr>
                    <a:noFill/>
                  </a:tcPr>
                </a:tc>
              </a:tr>
              <a:tr h="539750">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algn="ctr"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solidFill>
                            <a:schemeClr val="hlink"/>
                          </a:solidFill>
                          <a:latin typeface="Arial Narrow" panose="020B0506020202030204" pitchFamily="2" charset="0"/>
                          <a:ea typeface="楷体_GB2312" pitchFamily="1" charset="-122"/>
                        </a:rPr>
                        <a:t>next(j)</a:t>
                      </a:r>
                      <a:endParaRPr lang="en-US" altLang="x-none" sz="2800" b="0" dirty="0">
                        <a:solidFill>
                          <a:schemeClr val="hlink"/>
                        </a:solidFill>
                        <a:latin typeface="Arial Narrow" panose="020B0506020202030204" pitchFamily="2" charset="0"/>
                        <a:ea typeface="楷体_GB2312" pitchFamily="1" charset="-122"/>
                      </a:endParaRPr>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algn="ctr" eaLnBrk="1" hangingPunct="1">
                        <a:lnSpc>
                          <a:spcPct val="105000"/>
                        </a:lnSpc>
                        <a:spcBef>
                          <a:spcPct val="20000"/>
                        </a:spcBef>
                        <a:buClr>
                          <a:schemeClr val="folHlink"/>
                        </a:buClr>
                        <a:buSzPct val="80000"/>
                        <a:buFont typeface="Wingdings" panose="05000000000000000000" pitchFamily="2" charset="2"/>
                        <a:buNone/>
                      </a:pPr>
                      <a:r>
                        <a:rPr lang="en-US" altLang="zh-CN" sz="2800" b="0">
                          <a:latin typeface="Arial Narrow" panose="020B0506020202030204" pitchFamily="2" charset="0"/>
                          <a:ea typeface="楷体_GB2312" pitchFamily="1" charset="-122"/>
                        </a:rPr>
                        <a:t>0</a:t>
                      </a:r>
                      <a:endParaRPr lang="zh-CN" altLang="en-US" sz="2800" b="0">
                        <a:latin typeface="Arial Narrow" panose="020B0506020202030204" pitchFamily="2" charset="0"/>
                        <a:ea typeface="楷体_GB2312" pitchFamily="1" charset="-122"/>
                      </a:endParaRPr>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algn="ctr" eaLnBrk="1" hangingPunct="1">
                        <a:lnSpc>
                          <a:spcPct val="105000"/>
                        </a:lnSpc>
                        <a:spcBef>
                          <a:spcPct val="20000"/>
                        </a:spcBef>
                        <a:buClr>
                          <a:schemeClr val="folHlink"/>
                        </a:buClr>
                        <a:buSzPct val="80000"/>
                        <a:buFont typeface="Wingdings" panose="05000000000000000000" pitchFamily="2" charset="2"/>
                        <a:buNone/>
                      </a:pPr>
                      <a:r>
                        <a:rPr lang="en-US" altLang="zh-CN" sz="2800" b="0">
                          <a:latin typeface="Arial Narrow" panose="020B0506020202030204" pitchFamily="2" charset="0"/>
                          <a:ea typeface="楷体_GB2312" pitchFamily="1" charset="-122"/>
                        </a:rPr>
                        <a:t>1</a:t>
                      </a:r>
                      <a:endParaRPr lang="zh-CN" altLang="en-US" sz="2800" b="0">
                        <a:latin typeface="Arial Narrow" panose="020B0506020202030204" pitchFamily="2" charset="0"/>
                        <a:ea typeface="楷体_GB2312" pitchFamily="1" charset="-122"/>
                      </a:endParaRPr>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algn="ctr" eaLnBrk="1" hangingPunct="1">
                        <a:lnSpc>
                          <a:spcPct val="105000"/>
                        </a:lnSpc>
                        <a:spcBef>
                          <a:spcPct val="20000"/>
                        </a:spcBef>
                        <a:buClr>
                          <a:schemeClr val="folHlink"/>
                        </a:buClr>
                        <a:buSzPct val="80000"/>
                        <a:buFont typeface="Wingdings" panose="05000000000000000000" pitchFamily="2" charset="2"/>
                        <a:buNone/>
                      </a:pPr>
                      <a:r>
                        <a:rPr lang="en-US" altLang="zh-CN" sz="2800" b="0">
                          <a:latin typeface="Arial Narrow" panose="020B0506020202030204" pitchFamily="2" charset="0"/>
                          <a:ea typeface="楷体_GB2312" pitchFamily="1" charset="-122"/>
                        </a:rPr>
                        <a:t>1</a:t>
                      </a:r>
                      <a:endParaRPr lang="zh-CN" altLang="en-US" sz="2800" b="0">
                        <a:latin typeface="Arial Narrow" panose="020B0506020202030204" pitchFamily="2" charset="0"/>
                        <a:ea typeface="楷体_GB2312" pitchFamily="1" charset="-122"/>
                      </a:endParaRPr>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algn="ctr" eaLnBrk="1" hangingPunct="1">
                        <a:lnSpc>
                          <a:spcPct val="105000"/>
                        </a:lnSpc>
                        <a:spcBef>
                          <a:spcPct val="20000"/>
                        </a:spcBef>
                        <a:buClr>
                          <a:schemeClr val="folHlink"/>
                        </a:buClr>
                        <a:buSzPct val="80000"/>
                        <a:buFont typeface="Wingdings" panose="05000000000000000000" pitchFamily="2" charset="2"/>
                        <a:buNone/>
                      </a:pPr>
                      <a:r>
                        <a:rPr lang="en-US" altLang="zh-CN" sz="2800" b="0">
                          <a:latin typeface="Arial Narrow" panose="020B0506020202030204" pitchFamily="2" charset="0"/>
                          <a:ea typeface="楷体_GB2312" pitchFamily="1" charset="-122"/>
                        </a:rPr>
                        <a:t>1</a:t>
                      </a:r>
                      <a:endParaRPr lang="zh-CN" altLang="en-US" sz="2800" b="0">
                        <a:latin typeface="Arial Narrow" panose="020B0506020202030204" pitchFamily="2" charset="0"/>
                        <a:ea typeface="楷体_GB2312" pitchFamily="1" charset="-122"/>
                      </a:endParaRPr>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algn="ctr" eaLnBrk="1" hangingPunct="1">
                        <a:lnSpc>
                          <a:spcPct val="105000"/>
                        </a:lnSpc>
                        <a:spcBef>
                          <a:spcPct val="20000"/>
                        </a:spcBef>
                        <a:buClr>
                          <a:schemeClr val="folHlink"/>
                        </a:buClr>
                        <a:buSzPct val="80000"/>
                        <a:buFont typeface="Wingdings" panose="05000000000000000000" pitchFamily="2" charset="2"/>
                        <a:buNone/>
                      </a:pPr>
                      <a:r>
                        <a:rPr lang="en-US" altLang="zh-CN" sz="2800" b="0">
                          <a:latin typeface="Arial Narrow" panose="020B0506020202030204" pitchFamily="2" charset="0"/>
                          <a:ea typeface="楷体_GB2312" pitchFamily="1" charset="-122"/>
                        </a:rPr>
                        <a:t>2</a:t>
                      </a:r>
                      <a:endParaRPr lang="zh-CN" altLang="en-US" sz="2800" b="0">
                        <a:latin typeface="Arial Narrow" panose="020B0506020202030204" pitchFamily="2" charset="0"/>
                        <a:ea typeface="楷体_GB2312" pitchFamily="1" charset="-122"/>
                      </a:endParaRPr>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algn="ctr" eaLnBrk="1" hangingPunct="1">
                        <a:lnSpc>
                          <a:spcPct val="105000"/>
                        </a:lnSpc>
                        <a:spcBef>
                          <a:spcPct val="20000"/>
                        </a:spcBef>
                        <a:buClr>
                          <a:schemeClr val="folHlink"/>
                        </a:buClr>
                        <a:buSzPct val="80000"/>
                        <a:buFont typeface="Wingdings" panose="05000000000000000000" pitchFamily="2" charset="2"/>
                        <a:buNone/>
                      </a:pPr>
                      <a:endParaRPr lang="zh-CN" altLang="en-US" sz="2800" b="0">
                        <a:latin typeface="Arial Narrow" panose="020B0506020202030204" pitchFamily="2" charset="0"/>
                        <a:ea typeface="楷体_GB2312" pitchFamily="1" charset="-122"/>
                      </a:endParaRPr>
                    </a:p>
                  </a:txBody>
                  <a:tcPr vert="horz" anchor="t">
                    <a:lnL w="12700" cap="flat" cmpd="sng">
                      <a:solidFill>
                        <a:schemeClr val="tx1"/>
                      </a:solidFill>
                      <a:prstDash val="solid"/>
                      <a:headEnd type="none" w="med" len="med"/>
                      <a:tailEnd type="none" w="med" len="med"/>
                    </a:lnL>
                    <a:lnR>
                      <a:noFill/>
                    </a:lnR>
                    <a:lnT>
                      <a:noFill/>
                    </a:lnT>
                    <a:lnB>
                      <a:noFill/>
                    </a:lnB>
                    <a:lnTlToBr>
                      <a:noFill/>
                    </a:lnTlToBr>
                    <a:lnBlToTr>
                      <a:noFill/>
                    </a:lnBlToTr>
                    <a:noFill/>
                  </a:tcPr>
                </a:tc>
              </a:tr>
            </a:tbl>
          </a:graphicData>
        </a:graphic>
      </p:graphicFrame>
      <p:sp>
        <p:nvSpPr>
          <p:cNvPr id="37930" name="Rectangle 217"/>
          <p:cNvSpPr/>
          <p:nvPr/>
        </p:nvSpPr>
        <p:spPr>
          <a:xfrm>
            <a:off x="304800" y="2468563"/>
            <a:ext cx="4657725" cy="427037"/>
          </a:xfrm>
          <a:prstGeom prst="rect">
            <a:avLst/>
          </a:prstGeom>
          <a:noFill/>
          <a:ln w="9525">
            <a:noFill/>
          </a:ln>
        </p:spPr>
        <p:txBody>
          <a:bodyPr wrap="none">
            <a:spAutoFit/>
          </a:bodyPr>
          <a:p>
            <a:r>
              <a:rPr lang="zh-CN" altLang="en-US" sz="2200" b="1" dirty="0">
                <a:latin typeface="Arial Narrow" panose="020B0506020202030204" pitchFamily="2" charset="0"/>
              </a:rPr>
              <a:t>例1：计算如下模式串的</a:t>
            </a:r>
            <a:r>
              <a:rPr lang="en-US" altLang="x-none" sz="2200" b="1" dirty="0">
                <a:latin typeface="Arial Narrow" panose="020B0506020202030204" pitchFamily="2" charset="0"/>
              </a:rPr>
              <a:t>next</a:t>
            </a:r>
            <a:r>
              <a:rPr lang="zh-CN" altLang="en-US" sz="2200" b="1" dirty="0">
                <a:latin typeface="Arial Narrow" panose="020B0506020202030204" pitchFamily="2" charset="0"/>
              </a:rPr>
              <a:t>函数值。</a:t>
            </a:r>
            <a:endParaRPr lang="zh-CN" altLang="en-US" sz="2200" b="1" dirty="0">
              <a:latin typeface="Arial Narrow" panose="020B0506020202030204" pitchFamily="2" charset="0"/>
            </a:endParaRPr>
          </a:p>
        </p:txBody>
      </p:sp>
      <p:graphicFrame>
        <p:nvGraphicFramePr>
          <p:cNvPr id="37931" name="表格 37930"/>
          <p:cNvGraphicFramePr/>
          <p:nvPr/>
        </p:nvGraphicFramePr>
        <p:xfrm>
          <a:off x="3276600" y="4941888"/>
          <a:ext cx="5791200" cy="1689100"/>
        </p:xfrm>
        <a:graphic>
          <a:graphicData uri="http://schemas.openxmlformats.org/drawingml/2006/table">
            <a:tbl>
              <a:tblPr/>
              <a:tblGrid>
                <a:gridCol w="1303338"/>
                <a:gridCol w="331787"/>
                <a:gridCol w="658813"/>
                <a:gridCol w="630237"/>
                <a:gridCol w="573088"/>
                <a:gridCol w="573087"/>
                <a:gridCol w="574675"/>
                <a:gridCol w="630238"/>
                <a:gridCol w="515937"/>
              </a:tblGrid>
              <a:tr h="539750">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algn="ctr"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solidFill>
                            <a:schemeClr val="hlink"/>
                          </a:solidFill>
                          <a:latin typeface="Arial Narrow" panose="020B0506020202030204" pitchFamily="2" charset="0"/>
                          <a:ea typeface="楷体_GB2312" pitchFamily="1" charset="-122"/>
                        </a:rPr>
                        <a:t>j</a:t>
                      </a:r>
                      <a:endParaRPr lang="en-US" altLang="x-none" sz="2800" b="0" dirty="0">
                        <a:solidFill>
                          <a:schemeClr val="hlink"/>
                        </a:solidFill>
                        <a:latin typeface="Arial Narrow" panose="020B0506020202030204" pitchFamily="2" charset="0"/>
                        <a:ea typeface="楷体_GB2312" pitchFamily="1" charset="-122"/>
                      </a:endParaRPr>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algn="ctr" eaLnBrk="1" hangingPunct="1">
                        <a:lnSpc>
                          <a:spcPct val="105000"/>
                        </a:lnSpc>
                        <a:spcBef>
                          <a:spcPct val="20000"/>
                        </a:spcBef>
                        <a:buClr>
                          <a:schemeClr val="folHlink"/>
                        </a:buClr>
                        <a:buSzPct val="80000"/>
                        <a:buFont typeface="Wingdings" panose="05000000000000000000" pitchFamily="2" charset="2"/>
                        <a:buNone/>
                      </a:pPr>
                      <a:r>
                        <a:rPr lang="en-US" altLang="zh-CN" sz="2800" b="0">
                          <a:latin typeface="Arial Narrow" panose="020B0506020202030204" pitchFamily="2" charset="0"/>
                          <a:ea typeface="楷体_GB2312" pitchFamily="1" charset="-122"/>
                        </a:rPr>
                        <a:t>1</a:t>
                      </a:r>
                      <a:endParaRPr lang="zh-CN" altLang="en-US" sz="2800" b="0">
                        <a:latin typeface="Arial Narrow" panose="020B0506020202030204" pitchFamily="2" charset="0"/>
                        <a:ea typeface="楷体_GB2312" pitchFamily="1" charset="-122"/>
                      </a:endParaRPr>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algn="ctr" eaLnBrk="1" hangingPunct="1">
                        <a:lnSpc>
                          <a:spcPct val="105000"/>
                        </a:lnSpc>
                        <a:spcBef>
                          <a:spcPct val="20000"/>
                        </a:spcBef>
                        <a:buClr>
                          <a:schemeClr val="folHlink"/>
                        </a:buClr>
                        <a:buSzPct val="80000"/>
                        <a:buFont typeface="Wingdings" panose="05000000000000000000" pitchFamily="2" charset="2"/>
                        <a:buNone/>
                      </a:pPr>
                      <a:r>
                        <a:rPr lang="en-US" altLang="zh-CN" sz="2800" b="0">
                          <a:latin typeface="Arial Narrow" panose="020B0506020202030204" pitchFamily="2" charset="0"/>
                          <a:ea typeface="楷体_GB2312" pitchFamily="1" charset="-122"/>
                        </a:rPr>
                        <a:t>2</a:t>
                      </a:r>
                      <a:endParaRPr lang="zh-CN" altLang="en-US" sz="2800" b="0">
                        <a:latin typeface="Arial Narrow" panose="020B0506020202030204" pitchFamily="2" charset="0"/>
                        <a:ea typeface="楷体_GB2312" pitchFamily="1" charset="-122"/>
                      </a:endParaRPr>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algn="ctr" eaLnBrk="1" hangingPunct="1">
                        <a:lnSpc>
                          <a:spcPct val="105000"/>
                        </a:lnSpc>
                        <a:spcBef>
                          <a:spcPct val="20000"/>
                        </a:spcBef>
                        <a:buClr>
                          <a:schemeClr val="folHlink"/>
                        </a:buClr>
                        <a:buSzPct val="80000"/>
                        <a:buFont typeface="Wingdings" panose="05000000000000000000" pitchFamily="2" charset="2"/>
                        <a:buNone/>
                      </a:pPr>
                      <a:r>
                        <a:rPr lang="en-US" altLang="zh-CN" sz="2800" b="0">
                          <a:latin typeface="Arial Narrow" panose="020B0506020202030204" pitchFamily="2" charset="0"/>
                          <a:ea typeface="楷体_GB2312" pitchFamily="1" charset="-122"/>
                        </a:rPr>
                        <a:t>3</a:t>
                      </a:r>
                      <a:endParaRPr lang="zh-CN" altLang="en-US" sz="2800" b="0">
                        <a:latin typeface="Arial Narrow" panose="020B0506020202030204" pitchFamily="2" charset="0"/>
                        <a:ea typeface="楷体_GB2312" pitchFamily="1" charset="-122"/>
                      </a:endParaRPr>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algn="ctr" eaLnBrk="1" hangingPunct="1">
                        <a:lnSpc>
                          <a:spcPct val="105000"/>
                        </a:lnSpc>
                        <a:spcBef>
                          <a:spcPct val="20000"/>
                        </a:spcBef>
                        <a:buClr>
                          <a:schemeClr val="folHlink"/>
                        </a:buClr>
                        <a:buSzPct val="80000"/>
                        <a:buFont typeface="Wingdings" panose="05000000000000000000" pitchFamily="2" charset="2"/>
                        <a:buNone/>
                      </a:pPr>
                      <a:r>
                        <a:rPr lang="en-US" altLang="zh-CN" sz="2800" b="0">
                          <a:latin typeface="Arial Narrow" panose="020B0506020202030204" pitchFamily="2" charset="0"/>
                          <a:ea typeface="楷体_GB2312" pitchFamily="1" charset="-122"/>
                        </a:rPr>
                        <a:t>4</a:t>
                      </a:r>
                      <a:endParaRPr lang="zh-CN" altLang="en-US" sz="2800" b="0">
                        <a:latin typeface="Arial Narrow" panose="020B0506020202030204" pitchFamily="2" charset="0"/>
                        <a:ea typeface="楷体_GB2312" pitchFamily="1" charset="-122"/>
                      </a:endParaRPr>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algn="ctr" eaLnBrk="1" hangingPunct="1">
                        <a:lnSpc>
                          <a:spcPct val="105000"/>
                        </a:lnSpc>
                        <a:spcBef>
                          <a:spcPct val="20000"/>
                        </a:spcBef>
                        <a:buClr>
                          <a:schemeClr val="folHlink"/>
                        </a:buClr>
                        <a:buSzPct val="80000"/>
                        <a:buFont typeface="Wingdings" panose="05000000000000000000" pitchFamily="2" charset="2"/>
                        <a:buNone/>
                      </a:pPr>
                      <a:r>
                        <a:rPr lang="en-US" altLang="zh-CN" sz="2800" b="0">
                          <a:latin typeface="Arial Narrow" panose="020B0506020202030204" pitchFamily="2" charset="0"/>
                          <a:ea typeface="楷体_GB2312" pitchFamily="1" charset="-122"/>
                        </a:rPr>
                        <a:t>5</a:t>
                      </a:r>
                      <a:endParaRPr lang="zh-CN" altLang="en-US" sz="2800" b="0">
                        <a:latin typeface="Arial Narrow" panose="020B0506020202030204" pitchFamily="2" charset="0"/>
                        <a:ea typeface="楷体_GB2312" pitchFamily="1" charset="-122"/>
                      </a:endParaRPr>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algn="ctr" eaLnBrk="1" hangingPunct="1">
                        <a:lnSpc>
                          <a:spcPct val="105000"/>
                        </a:lnSpc>
                        <a:spcBef>
                          <a:spcPct val="20000"/>
                        </a:spcBef>
                        <a:buClr>
                          <a:schemeClr val="folHlink"/>
                        </a:buClr>
                        <a:buSzPct val="80000"/>
                        <a:buFont typeface="Wingdings" panose="05000000000000000000" pitchFamily="2" charset="2"/>
                        <a:buNone/>
                      </a:pPr>
                      <a:r>
                        <a:rPr lang="en-US" altLang="zh-CN" sz="2800" b="0">
                          <a:latin typeface="Arial Narrow" panose="020B0506020202030204" pitchFamily="2" charset="0"/>
                          <a:ea typeface="楷体_GB2312" pitchFamily="1" charset="-122"/>
                        </a:rPr>
                        <a:t>6</a:t>
                      </a:r>
                      <a:endParaRPr lang="zh-CN" altLang="en-US" sz="2800" b="0">
                        <a:latin typeface="Arial Narrow" panose="020B0506020202030204" pitchFamily="2" charset="0"/>
                        <a:ea typeface="楷体_GB2312" pitchFamily="1" charset="-122"/>
                      </a:endParaRPr>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algn="ctr" eaLnBrk="1" hangingPunct="1">
                        <a:lnSpc>
                          <a:spcPct val="105000"/>
                        </a:lnSpc>
                        <a:spcBef>
                          <a:spcPct val="20000"/>
                        </a:spcBef>
                        <a:buClr>
                          <a:schemeClr val="folHlink"/>
                        </a:buClr>
                        <a:buSzPct val="80000"/>
                        <a:buFont typeface="Wingdings" panose="05000000000000000000" pitchFamily="2" charset="2"/>
                        <a:buNone/>
                      </a:pPr>
                      <a:r>
                        <a:rPr lang="en-US" altLang="zh-CN" sz="2800" b="0">
                          <a:latin typeface="Arial Narrow" panose="020B0506020202030204" pitchFamily="2" charset="0"/>
                          <a:ea typeface="楷体_GB2312" pitchFamily="1" charset="-122"/>
                        </a:rPr>
                        <a:t>7</a:t>
                      </a:r>
                      <a:endParaRPr lang="zh-CN" altLang="en-US" sz="2800" b="0">
                        <a:latin typeface="Arial Narrow" panose="020B0506020202030204" pitchFamily="2" charset="0"/>
                        <a:ea typeface="楷体_GB2312" pitchFamily="1" charset="-122"/>
                      </a:endParaRPr>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algn="ctr" eaLnBrk="1" hangingPunct="1">
                        <a:lnSpc>
                          <a:spcPct val="105000"/>
                        </a:lnSpc>
                        <a:spcBef>
                          <a:spcPct val="20000"/>
                        </a:spcBef>
                        <a:buClr>
                          <a:schemeClr val="folHlink"/>
                        </a:buClr>
                        <a:buSzPct val="80000"/>
                        <a:buFont typeface="Wingdings" panose="05000000000000000000" pitchFamily="2" charset="2"/>
                        <a:buNone/>
                      </a:pPr>
                      <a:r>
                        <a:rPr lang="en-US" altLang="zh-CN" sz="2800" b="0">
                          <a:latin typeface="Arial Narrow" panose="020B0506020202030204" pitchFamily="2" charset="0"/>
                          <a:ea typeface="楷体_GB2312" pitchFamily="1" charset="-122"/>
                        </a:rPr>
                        <a:t>8</a:t>
                      </a:r>
                      <a:endParaRPr lang="zh-CN" altLang="en-US" sz="2800" b="0">
                        <a:latin typeface="Arial Narrow" panose="020B0506020202030204" pitchFamily="2" charset="0"/>
                        <a:ea typeface="楷体_GB2312" pitchFamily="1" charset="-122"/>
                      </a:endParaRPr>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09600">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algn="ctr"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solidFill>
                            <a:schemeClr val="hlink"/>
                          </a:solidFill>
                          <a:latin typeface="Arial Narrow" panose="020B0506020202030204" pitchFamily="2" charset="0"/>
                          <a:ea typeface="楷体_GB2312" pitchFamily="1" charset="-122"/>
                        </a:rPr>
                        <a:t>P</a:t>
                      </a:r>
                      <a:r>
                        <a:rPr lang="en-US" altLang="x-none" sz="2800" b="0" baseline="-25000" dirty="0">
                          <a:solidFill>
                            <a:schemeClr val="hlink"/>
                          </a:solidFill>
                          <a:latin typeface="Arial Narrow" panose="020B0506020202030204" pitchFamily="2" charset="0"/>
                          <a:ea typeface="楷体_GB2312" pitchFamily="1" charset="-122"/>
                        </a:rPr>
                        <a:t>j</a:t>
                      </a:r>
                      <a:endParaRPr lang="en-US" altLang="x-none" sz="2800" b="0" baseline="-25000" dirty="0">
                        <a:solidFill>
                          <a:schemeClr val="hlink"/>
                        </a:solidFill>
                        <a:latin typeface="Arial Narrow" panose="020B0506020202030204" pitchFamily="2" charset="0"/>
                        <a:ea typeface="楷体_GB2312" pitchFamily="1" charset="-122"/>
                      </a:endParaRPr>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algn="ctr"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solidFill>
                            <a:srgbClr val="FF3300"/>
                          </a:solidFill>
                          <a:latin typeface="Arial Narrow" panose="020B0506020202030204" pitchFamily="2" charset="0"/>
                          <a:ea typeface="楷体_GB2312" pitchFamily="1" charset="-122"/>
                        </a:rPr>
                        <a:t>a</a:t>
                      </a:r>
                      <a:endParaRPr lang="en-US" altLang="x-none" sz="2800" b="0" dirty="0">
                        <a:solidFill>
                          <a:srgbClr val="FF3300"/>
                        </a:solidFill>
                        <a:latin typeface="Arial Narrow" panose="020B0506020202030204" pitchFamily="2" charset="0"/>
                        <a:ea typeface="楷体_GB2312" pitchFamily="1" charset="-122"/>
                      </a:endParaRPr>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algn="ctr"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solidFill>
                            <a:srgbClr val="FF3300"/>
                          </a:solidFill>
                          <a:latin typeface="Arial Narrow" panose="020B0506020202030204" pitchFamily="2" charset="0"/>
                          <a:ea typeface="楷体_GB2312" pitchFamily="1" charset="-122"/>
                        </a:rPr>
                        <a:t>b</a:t>
                      </a:r>
                      <a:endParaRPr lang="en-US" altLang="x-none" sz="2800" b="0" dirty="0">
                        <a:solidFill>
                          <a:srgbClr val="FF3300"/>
                        </a:solidFill>
                        <a:latin typeface="Arial Narrow" panose="020B0506020202030204" pitchFamily="2" charset="0"/>
                        <a:ea typeface="楷体_GB2312" pitchFamily="1" charset="-122"/>
                      </a:endParaRPr>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algn="ctr"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solidFill>
                            <a:srgbClr val="FF3300"/>
                          </a:solidFill>
                          <a:latin typeface="Arial Narrow" panose="020B0506020202030204" pitchFamily="2" charset="0"/>
                          <a:ea typeface="楷体_GB2312" pitchFamily="1" charset="-122"/>
                        </a:rPr>
                        <a:t>a</a:t>
                      </a:r>
                      <a:endParaRPr lang="en-US" altLang="x-none" sz="2800" b="0" dirty="0">
                        <a:solidFill>
                          <a:srgbClr val="FF3300"/>
                        </a:solidFill>
                        <a:latin typeface="Arial Narrow" panose="020B0506020202030204" pitchFamily="2" charset="0"/>
                        <a:ea typeface="楷体_GB2312" pitchFamily="1" charset="-122"/>
                      </a:endParaRPr>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algn="ctr"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solidFill>
                            <a:srgbClr val="FF3300"/>
                          </a:solidFill>
                          <a:latin typeface="Arial Narrow" panose="020B0506020202030204" pitchFamily="2" charset="0"/>
                          <a:ea typeface="楷体_GB2312" pitchFamily="1" charset="-122"/>
                        </a:rPr>
                        <a:t>a</a:t>
                      </a:r>
                      <a:endParaRPr lang="en-US" altLang="x-none" sz="2800" b="0" dirty="0">
                        <a:solidFill>
                          <a:srgbClr val="FF3300"/>
                        </a:solidFill>
                        <a:latin typeface="Arial Narrow" panose="020B0506020202030204" pitchFamily="2" charset="0"/>
                        <a:ea typeface="楷体_GB2312" pitchFamily="1" charset="-122"/>
                      </a:endParaRPr>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algn="ctr"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solidFill>
                            <a:srgbClr val="FF3300"/>
                          </a:solidFill>
                          <a:latin typeface="Arial Narrow" panose="020B0506020202030204" pitchFamily="2" charset="0"/>
                          <a:ea typeface="楷体_GB2312" pitchFamily="1" charset="-122"/>
                        </a:rPr>
                        <a:t>b</a:t>
                      </a:r>
                      <a:endParaRPr lang="en-US" altLang="x-none" sz="2800" b="0" dirty="0">
                        <a:solidFill>
                          <a:srgbClr val="FF3300"/>
                        </a:solidFill>
                        <a:latin typeface="Arial Narrow" panose="020B0506020202030204" pitchFamily="2" charset="0"/>
                        <a:ea typeface="楷体_GB2312" pitchFamily="1" charset="-122"/>
                      </a:endParaRPr>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algn="ctr"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solidFill>
                            <a:srgbClr val="FF3300"/>
                          </a:solidFill>
                          <a:latin typeface="Arial Narrow" panose="020B0506020202030204" pitchFamily="2" charset="0"/>
                          <a:ea typeface="楷体_GB2312" pitchFamily="1" charset="-122"/>
                        </a:rPr>
                        <a:t>c</a:t>
                      </a:r>
                      <a:endParaRPr lang="en-US" altLang="x-none" sz="2800" b="0" dirty="0">
                        <a:solidFill>
                          <a:srgbClr val="FF3300"/>
                        </a:solidFill>
                        <a:latin typeface="Arial Narrow" panose="020B0506020202030204" pitchFamily="2" charset="0"/>
                        <a:ea typeface="楷体_GB2312" pitchFamily="1" charset="-122"/>
                      </a:endParaRPr>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algn="ctr"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solidFill>
                            <a:srgbClr val="FF3300"/>
                          </a:solidFill>
                          <a:latin typeface="Arial Narrow" panose="020B0506020202030204" pitchFamily="2" charset="0"/>
                          <a:ea typeface="楷体_GB2312" pitchFamily="1" charset="-122"/>
                        </a:rPr>
                        <a:t>a</a:t>
                      </a:r>
                      <a:endParaRPr lang="en-US" altLang="x-none" sz="2800" b="0" dirty="0">
                        <a:solidFill>
                          <a:srgbClr val="FF3300"/>
                        </a:solidFill>
                        <a:latin typeface="Arial Narrow" panose="020B0506020202030204" pitchFamily="2" charset="0"/>
                        <a:ea typeface="楷体_GB2312" pitchFamily="1" charset="-122"/>
                      </a:endParaRPr>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algn="ctr"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solidFill>
                            <a:srgbClr val="FF3300"/>
                          </a:solidFill>
                          <a:latin typeface="Arial Narrow" panose="020B0506020202030204" pitchFamily="2" charset="0"/>
                          <a:ea typeface="楷体_GB2312" pitchFamily="1" charset="-122"/>
                        </a:rPr>
                        <a:t>c</a:t>
                      </a:r>
                      <a:endParaRPr lang="en-US" altLang="x-none" sz="2800" b="0" dirty="0">
                        <a:solidFill>
                          <a:srgbClr val="FF3300"/>
                        </a:solidFill>
                        <a:latin typeface="Arial Narrow" panose="020B0506020202030204" pitchFamily="2" charset="0"/>
                        <a:ea typeface="楷体_GB2312" pitchFamily="1" charset="-122"/>
                      </a:endParaRPr>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39750">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algn="ctr" eaLnBrk="1" hangingPunct="1">
                        <a:lnSpc>
                          <a:spcPct val="105000"/>
                        </a:lnSpc>
                        <a:spcBef>
                          <a:spcPct val="20000"/>
                        </a:spcBef>
                        <a:buClr>
                          <a:schemeClr val="folHlink"/>
                        </a:buClr>
                        <a:buSzPct val="80000"/>
                        <a:buFont typeface="Wingdings" panose="05000000000000000000" pitchFamily="2" charset="2"/>
                        <a:buNone/>
                      </a:pPr>
                      <a:r>
                        <a:rPr lang="en-US" altLang="x-none" sz="2800" b="0" dirty="0">
                          <a:solidFill>
                            <a:schemeClr val="hlink"/>
                          </a:solidFill>
                          <a:latin typeface="Arial Narrow" panose="020B0506020202030204" pitchFamily="2" charset="0"/>
                          <a:ea typeface="楷体_GB2312" pitchFamily="1" charset="-122"/>
                        </a:rPr>
                        <a:t>next(j)</a:t>
                      </a:r>
                      <a:endParaRPr lang="en-US" altLang="x-none" sz="2800" b="0" dirty="0">
                        <a:solidFill>
                          <a:schemeClr val="hlink"/>
                        </a:solidFill>
                        <a:latin typeface="Arial Narrow" panose="020B0506020202030204" pitchFamily="2" charset="0"/>
                        <a:ea typeface="楷体_GB2312" pitchFamily="1" charset="-122"/>
                      </a:endParaRPr>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algn="ctr" eaLnBrk="1" hangingPunct="1">
                        <a:lnSpc>
                          <a:spcPct val="105000"/>
                        </a:lnSpc>
                        <a:spcBef>
                          <a:spcPct val="20000"/>
                        </a:spcBef>
                        <a:buClr>
                          <a:schemeClr val="folHlink"/>
                        </a:buClr>
                        <a:buSzPct val="80000"/>
                        <a:buFont typeface="Wingdings" panose="05000000000000000000" pitchFamily="2" charset="2"/>
                        <a:buNone/>
                      </a:pPr>
                      <a:r>
                        <a:rPr lang="en-US" altLang="zh-CN" sz="2800" b="0">
                          <a:latin typeface="Arial Narrow" panose="020B0506020202030204" pitchFamily="2" charset="0"/>
                          <a:ea typeface="楷体_GB2312" pitchFamily="1" charset="-122"/>
                        </a:rPr>
                        <a:t>0</a:t>
                      </a:r>
                      <a:endParaRPr lang="zh-CN" altLang="en-US" sz="2800" b="0">
                        <a:latin typeface="Arial Narrow" panose="020B0506020202030204" pitchFamily="2" charset="0"/>
                        <a:ea typeface="楷体_GB2312" pitchFamily="1" charset="-122"/>
                      </a:endParaRPr>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algn="ctr" eaLnBrk="1" hangingPunct="1">
                        <a:lnSpc>
                          <a:spcPct val="105000"/>
                        </a:lnSpc>
                        <a:spcBef>
                          <a:spcPct val="20000"/>
                        </a:spcBef>
                        <a:buClr>
                          <a:schemeClr val="folHlink"/>
                        </a:buClr>
                        <a:buSzPct val="80000"/>
                        <a:buFont typeface="Wingdings" panose="05000000000000000000" pitchFamily="2" charset="2"/>
                        <a:buNone/>
                      </a:pPr>
                      <a:r>
                        <a:rPr lang="en-US" altLang="zh-CN" sz="2800" b="0">
                          <a:latin typeface="Arial Narrow" panose="020B0506020202030204" pitchFamily="2" charset="0"/>
                          <a:ea typeface="楷体_GB2312" pitchFamily="1" charset="-122"/>
                        </a:rPr>
                        <a:t>1</a:t>
                      </a:r>
                      <a:endParaRPr lang="zh-CN" altLang="en-US" sz="2800" b="0">
                        <a:latin typeface="Arial Narrow" panose="020B0506020202030204" pitchFamily="2" charset="0"/>
                        <a:ea typeface="楷体_GB2312" pitchFamily="1" charset="-122"/>
                      </a:endParaRPr>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algn="ctr" eaLnBrk="1" hangingPunct="1">
                        <a:lnSpc>
                          <a:spcPct val="105000"/>
                        </a:lnSpc>
                        <a:spcBef>
                          <a:spcPct val="20000"/>
                        </a:spcBef>
                        <a:buClr>
                          <a:schemeClr val="folHlink"/>
                        </a:buClr>
                        <a:buSzPct val="80000"/>
                        <a:buFont typeface="Wingdings" panose="05000000000000000000" pitchFamily="2" charset="2"/>
                        <a:buNone/>
                      </a:pPr>
                      <a:r>
                        <a:rPr lang="en-US" altLang="zh-CN" sz="2800" b="0">
                          <a:latin typeface="Arial Narrow" panose="020B0506020202030204" pitchFamily="2" charset="0"/>
                          <a:ea typeface="楷体_GB2312" pitchFamily="1" charset="-122"/>
                        </a:rPr>
                        <a:t>1</a:t>
                      </a:r>
                      <a:endParaRPr lang="zh-CN" altLang="en-US" sz="2800" b="0">
                        <a:latin typeface="Arial Narrow" panose="020B0506020202030204" pitchFamily="2" charset="0"/>
                        <a:ea typeface="楷体_GB2312" pitchFamily="1" charset="-122"/>
                      </a:endParaRPr>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algn="ctr" eaLnBrk="1" hangingPunct="1">
                        <a:lnSpc>
                          <a:spcPct val="105000"/>
                        </a:lnSpc>
                        <a:spcBef>
                          <a:spcPct val="20000"/>
                        </a:spcBef>
                        <a:buClr>
                          <a:schemeClr val="folHlink"/>
                        </a:buClr>
                        <a:buSzPct val="80000"/>
                        <a:buFont typeface="Wingdings" panose="05000000000000000000" pitchFamily="2" charset="2"/>
                        <a:buNone/>
                      </a:pPr>
                      <a:r>
                        <a:rPr lang="en-US" altLang="zh-CN" sz="2800" b="0">
                          <a:latin typeface="Arial Narrow" panose="020B0506020202030204" pitchFamily="2" charset="0"/>
                          <a:ea typeface="楷体_GB2312" pitchFamily="1" charset="-122"/>
                        </a:rPr>
                        <a:t>2</a:t>
                      </a:r>
                      <a:endParaRPr lang="zh-CN" altLang="en-US" sz="2800" b="0">
                        <a:latin typeface="Arial Narrow" panose="020B0506020202030204" pitchFamily="2" charset="0"/>
                        <a:ea typeface="楷体_GB2312" pitchFamily="1" charset="-122"/>
                      </a:endParaRPr>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algn="ctr" eaLnBrk="1" hangingPunct="1">
                        <a:lnSpc>
                          <a:spcPct val="105000"/>
                        </a:lnSpc>
                        <a:spcBef>
                          <a:spcPct val="20000"/>
                        </a:spcBef>
                        <a:buClr>
                          <a:schemeClr val="folHlink"/>
                        </a:buClr>
                        <a:buSzPct val="80000"/>
                        <a:buFont typeface="Wingdings" panose="05000000000000000000" pitchFamily="2" charset="2"/>
                        <a:buNone/>
                      </a:pPr>
                      <a:r>
                        <a:rPr lang="en-US" altLang="zh-CN" sz="2800" b="0">
                          <a:latin typeface="Arial Narrow" panose="020B0506020202030204" pitchFamily="2" charset="0"/>
                          <a:ea typeface="楷体_GB2312" pitchFamily="1" charset="-122"/>
                        </a:rPr>
                        <a:t>2</a:t>
                      </a:r>
                      <a:endParaRPr lang="zh-CN" altLang="en-US" sz="2800" b="0">
                        <a:latin typeface="Arial Narrow" panose="020B0506020202030204" pitchFamily="2" charset="0"/>
                        <a:ea typeface="楷体_GB2312" pitchFamily="1" charset="-122"/>
                      </a:endParaRPr>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algn="ctr" eaLnBrk="1" hangingPunct="1">
                        <a:lnSpc>
                          <a:spcPct val="105000"/>
                        </a:lnSpc>
                        <a:spcBef>
                          <a:spcPct val="20000"/>
                        </a:spcBef>
                        <a:buClr>
                          <a:schemeClr val="folHlink"/>
                        </a:buClr>
                        <a:buSzPct val="80000"/>
                        <a:buFont typeface="Wingdings" panose="05000000000000000000" pitchFamily="2" charset="2"/>
                        <a:buNone/>
                      </a:pPr>
                      <a:r>
                        <a:rPr lang="en-US" altLang="zh-CN" sz="2800" b="0">
                          <a:latin typeface="Arial Narrow" panose="020B0506020202030204" pitchFamily="2" charset="0"/>
                          <a:ea typeface="楷体_GB2312" pitchFamily="1" charset="-122"/>
                        </a:rPr>
                        <a:t>3</a:t>
                      </a:r>
                      <a:endParaRPr lang="zh-CN" altLang="en-US" sz="2800" b="0">
                        <a:latin typeface="Arial Narrow" panose="020B0506020202030204" pitchFamily="2" charset="0"/>
                        <a:ea typeface="楷体_GB2312" pitchFamily="1" charset="-122"/>
                      </a:endParaRPr>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algn="ctr" eaLnBrk="1" hangingPunct="1">
                        <a:lnSpc>
                          <a:spcPct val="105000"/>
                        </a:lnSpc>
                        <a:spcBef>
                          <a:spcPct val="20000"/>
                        </a:spcBef>
                        <a:buClr>
                          <a:schemeClr val="folHlink"/>
                        </a:buClr>
                        <a:buSzPct val="80000"/>
                        <a:buFont typeface="Wingdings" panose="05000000000000000000" pitchFamily="2" charset="2"/>
                        <a:buNone/>
                      </a:pPr>
                      <a:r>
                        <a:rPr lang="en-US" altLang="zh-CN" sz="2800" b="0">
                          <a:latin typeface="Arial Narrow" panose="020B0506020202030204" pitchFamily="2" charset="0"/>
                          <a:ea typeface="楷体_GB2312" pitchFamily="1" charset="-122"/>
                        </a:rPr>
                        <a:t>1</a:t>
                      </a:r>
                      <a:endParaRPr lang="zh-CN" altLang="en-US" sz="2800" b="0">
                        <a:latin typeface="Arial Narrow" panose="020B0506020202030204" pitchFamily="2" charset="0"/>
                        <a:ea typeface="楷体_GB2312" pitchFamily="1" charset="-122"/>
                      </a:endParaRPr>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5000"/>
                        </a:lnSpc>
                        <a:spcBef>
                          <a:spcPct val="20000"/>
                        </a:spcBef>
                        <a:spcAft>
                          <a:spcPct val="0"/>
                        </a:spcAft>
                        <a:buClr>
                          <a:schemeClr val="folHlink"/>
                        </a:buClr>
                        <a:buSzPct val="80000"/>
                        <a:buFont typeface="Wingdings" panose="05000000000000000000" pitchFamily="2" charset="2"/>
                        <a:buChar char="n"/>
                        <a:defRPr sz="2800" b="1" u="none" kern="1200" baseline="0">
                          <a:solidFill>
                            <a:schemeClr val="tx1"/>
                          </a:solidFill>
                          <a:latin typeface="Arial Narrow" panose="020B0506020202030204" pitchFamily="2" charset="0"/>
                          <a:ea typeface="楷体_GB2312" pitchFamily="1" charset="-122"/>
                        </a:defRPr>
                      </a:lvl1pPr>
                      <a:lvl2pPr marL="742950" lvl="1" indent="-285750" algn="l" defTabSz="914400" eaLnBrk="0" fontAlgn="base" latinLnBrk="0" hangingPunct="0">
                        <a:lnSpc>
                          <a:spcPct val="105000"/>
                        </a:lnSpc>
                        <a:spcBef>
                          <a:spcPct val="20000"/>
                        </a:spcBef>
                        <a:spcAft>
                          <a:spcPct val="0"/>
                        </a:spcAft>
                        <a:buClr>
                          <a:schemeClr val="hlink"/>
                        </a:buClr>
                        <a:buSzPct val="80000"/>
                        <a:buFont typeface="Wingdings" panose="05000000000000000000" pitchFamily="2" charset="2"/>
                        <a:buChar char="n"/>
                        <a:defRPr sz="2400" b="1" i="0" u="none" kern="1200" baseline="0">
                          <a:solidFill>
                            <a:schemeClr val="tx1"/>
                          </a:solidFill>
                          <a:latin typeface="Arial Narrow" panose="020B0506020202030204" pitchFamily="2" charset="0"/>
                          <a:ea typeface="楷体_GB2312" pitchFamily="1" charset="-122"/>
                        </a:defRPr>
                      </a:lvl2pPr>
                      <a:lvl3pPr marL="1143000" lvl="2" indent="-228600" algn="l" defTabSz="914400" eaLnBrk="0" fontAlgn="base" latinLnBrk="0" hangingPunct="0">
                        <a:lnSpc>
                          <a:spcPct val="105000"/>
                        </a:lnSpc>
                        <a:spcBef>
                          <a:spcPct val="20000"/>
                        </a:spcBef>
                        <a:spcAft>
                          <a:spcPct val="0"/>
                        </a:spcAft>
                        <a:buClr>
                          <a:srgbClr val="328515"/>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3pPr>
                      <a:lvl4pPr marL="1600200" lvl="3" indent="-228600" algn="l" defTabSz="914400" eaLnBrk="0" fontAlgn="base" latinLnBrk="0" hangingPunct="0">
                        <a:lnSpc>
                          <a:spcPct val="105000"/>
                        </a:lnSpc>
                        <a:spcBef>
                          <a:spcPct val="20000"/>
                        </a:spcBef>
                        <a:spcAft>
                          <a:spcPct val="0"/>
                        </a:spcAft>
                        <a:buClr>
                          <a:srgbClr val="FF9933"/>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4pPr>
                      <a:lvl5pPr marL="2057400" lvl="4" indent="-228600" algn="l" defTabSz="914400" eaLnBrk="0" fontAlgn="base" latinLnBrk="0" hangingPunct="0">
                        <a:lnSpc>
                          <a:spcPct val="105000"/>
                        </a:lnSpc>
                        <a:spcBef>
                          <a:spcPct val="20000"/>
                        </a:spcBef>
                        <a:spcAft>
                          <a:spcPct val="0"/>
                        </a:spcAft>
                        <a:buClr>
                          <a:schemeClr val="accent1"/>
                        </a:buClr>
                        <a:buSzPct val="80000"/>
                        <a:buFont typeface="Wingdings" panose="05000000000000000000" pitchFamily="2" charset="2"/>
                        <a:buChar char="n"/>
                        <a:defRPr sz="2000" b="1" i="0" u="none" kern="1200" baseline="0">
                          <a:solidFill>
                            <a:schemeClr val="tx1"/>
                          </a:solidFill>
                          <a:latin typeface="Arial Narrow" panose="020B0506020202030204" pitchFamily="2" charset="0"/>
                          <a:ea typeface="楷体_GB2312" pitchFamily="1" charset="-122"/>
                        </a:defRPr>
                      </a:lvl5pPr>
                    </a:lstStyle>
                    <a:p>
                      <a:pPr marL="0" lvl="0" indent="0" algn="ctr" eaLnBrk="1" hangingPunct="1">
                        <a:lnSpc>
                          <a:spcPct val="105000"/>
                        </a:lnSpc>
                        <a:spcBef>
                          <a:spcPct val="20000"/>
                        </a:spcBef>
                        <a:buClr>
                          <a:schemeClr val="folHlink"/>
                        </a:buClr>
                        <a:buSzPct val="80000"/>
                        <a:buFont typeface="Wingdings" panose="05000000000000000000" pitchFamily="2" charset="2"/>
                        <a:buNone/>
                      </a:pPr>
                      <a:r>
                        <a:rPr lang="en-US" altLang="zh-CN" sz="2800" b="0">
                          <a:latin typeface="Arial Narrow" panose="020B0506020202030204" pitchFamily="2" charset="0"/>
                          <a:ea typeface="楷体_GB2312" pitchFamily="1" charset="-122"/>
                        </a:rPr>
                        <a:t>2</a:t>
                      </a:r>
                      <a:endParaRPr lang="zh-CN" altLang="en-US" sz="2800" b="0">
                        <a:latin typeface="Arial Narrow" panose="020B0506020202030204" pitchFamily="2" charset="0"/>
                        <a:ea typeface="楷体_GB2312" pitchFamily="1" charset="-122"/>
                      </a:endParaRPr>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37973" name="Rectangle 265"/>
          <p:cNvSpPr/>
          <p:nvPr/>
        </p:nvSpPr>
        <p:spPr>
          <a:xfrm>
            <a:off x="4500563" y="4292600"/>
            <a:ext cx="4681537" cy="427038"/>
          </a:xfrm>
          <a:prstGeom prst="rect">
            <a:avLst/>
          </a:prstGeom>
          <a:noFill/>
          <a:ln w="9525">
            <a:noFill/>
          </a:ln>
        </p:spPr>
        <p:txBody>
          <a:bodyPr wrap="none">
            <a:spAutoFit/>
          </a:bodyPr>
          <a:p>
            <a:r>
              <a:rPr lang="zh-CN" altLang="en-US" sz="2200" b="1" dirty="0">
                <a:latin typeface="Arial Narrow" panose="020B0506020202030204" pitchFamily="2" charset="0"/>
              </a:rPr>
              <a:t>例2：计算如下模式串的</a:t>
            </a:r>
            <a:r>
              <a:rPr lang="en-US" altLang="x-none" sz="2200" b="1" dirty="0">
                <a:latin typeface="Arial Narrow" panose="020B0506020202030204" pitchFamily="2" charset="0"/>
              </a:rPr>
              <a:t>next</a:t>
            </a:r>
            <a:r>
              <a:rPr lang="zh-CN" altLang="en-US" sz="2200" b="1" dirty="0">
                <a:latin typeface="Arial Narrow" panose="020B0506020202030204" pitchFamily="2" charset="0"/>
              </a:rPr>
              <a:t>函数值。</a:t>
            </a:r>
            <a:endParaRPr lang="zh-CN" altLang="en-US" sz="2200" b="1" dirty="0">
              <a:latin typeface="Arial Narrow" panose="020B0506020202030204" pitchFamily="2" charset="0"/>
            </a:endParaRPr>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930"/>
                                        </p:tgtEl>
                                        <p:attrNameLst>
                                          <p:attrName>style.visibility</p:attrName>
                                        </p:attrNameLst>
                                      </p:cBhvr>
                                      <p:to>
                                        <p:strVal val="visible"/>
                                      </p:to>
                                    </p:set>
                                    <p:anim calcmode="lin" valueType="num">
                                      <p:cBhvr additive="base">
                                        <p:cTn id="7" dur="500" fill="hold"/>
                                        <p:tgtEl>
                                          <p:spTgt spid="37930"/>
                                        </p:tgtEl>
                                        <p:attrNameLst>
                                          <p:attrName>ppt_x</p:attrName>
                                        </p:attrNameLst>
                                      </p:cBhvr>
                                      <p:tavLst>
                                        <p:tav tm="0">
                                          <p:val>
                                            <p:strVal val="0-#ppt_w/2"/>
                                          </p:val>
                                        </p:tav>
                                        <p:tav tm="100000">
                                          <p:val>
                                            <p:strVal val="#ppt_x"/>
                                          </p:val>
                                        </p:tav>
                                      </p:tavLst>
                                    </p:anim>
                                    <p:anim calcmode="lin" valueType="num">
                                      <p:cBhvr additive="base">
                                        <p:cTn id="8" dur="500" fill="hold"/>
                                        <p:tgtEl>
                                          <p:spTgt spid="3793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37897"/>
                                        </p:tgtEl>
                                        <p:attrNameLst>
                                          <p:attrName>style.visibility</p:attrName>
                                        </p:attrNameLst>
                                      </p:cBhvr>
                                      <p:to>
                                        <p:strVal val="visible"/>
                                      </p:to>
                                    </p:set>
                                    <p:animEffect transition="in" filter="blinds(horizontal)">
                                      <p:cBhvr>
                                        <p:cTn id="13" dur="500"/>
                                        <p:tgtEl>
                                          <p:spTgt spid="37897"/>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37973"/>
                                        </p:tgtEl>
                                        <p:attrNameLst>
                                          <p:attrName>style.visibility</p:attrName>
                                        </p:attrNameLst>
                                      </p:cBhvr>
                                      <p:to>
                                        <p:strVal val="visible"/>
                                      </p:to>
                                    </p:set>
                                    <p:anim calcmode="lin" valueType="num">
                                      <p:cBhvr additive="base">
                                        <p:cTn id="18" dur="500" fill="hold"/>
                                        <p:tgtEl>
                                          <p:spTgt spid="37973"/>
                                        </p:tgtEl>
                                        <p:attrNameLst>
                                          <p:attrName>ppt_x</p:attrName>
                                        </p:attrNameLst>
                                      </p:cBhvr>
                                      <p:tavLst>
                                        <p:tav tm="0">
                                          <p:val>
                                            <p:strVal val="0-#ppt_w/2"/>
                                          </p:val>
                                        </p:tav>
                                        <p:tav tm="100000">
                                          <p:val>
                                            <p:strVal val="#ppt_x"/>
                                          </p:val>
                                        </p:tav>
                                      </p:tavLst>
                                    </p:anim>
                                    <p:anim calcmode="lin" valueType="num">
                                      <p:cBhvr additive="base">
                                        <p:cTn id="19" dur="500" fill="hold"/>
                                        <p:tgtEl>
                                          <p:spTgt spid="37973"/>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37931"/>
                                        </p:tgtEl>
                                        <p:attrNameLst>
                                          <p:attrName>style.visibility</p:attrName>
                                        </p:attrNameLst>
                                      </p:cBhvr>
                                      <p:to>
                                        <p:strVal val="visible"/>
                                      </p:to>
                                    </p:set>
                                    <p:animEffect transition="in" filter="blinds(horizontal)">
                                      <p:cBhvr>
                                        <p:cTn id="24" dur="500"/>
                                        <p:tgtEl>
                                          <p:spTgt spid="379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30" grpId="0"/>
      <p:bldP spid="3797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4"/>
          <p:cNvSpPr>
            <a:spLocks noGrp="1"/>
          </p:cNvSpPr>
          <p:nvPr>
            <p:ph type="title"/>
          </p:nvPr>
        </p:nvSpPr>
        <p:spPr>
          <a:ln/>
        </p:spPr>
        <p:txBody>
          <a:bodyPr vert="horz" wrap="square" anchor="b"/>
          <a:p>
            <a:pPr eaLnBrk="1" hangingPunct="1"/>
          </a:p>
        </p:txBody>
      </p:sp>
      <p:sp>
        <p:nvSpPr>
          <p:cNvPr id="6147" name="Rectangle 5"/>
          <p:cNvSpPr>
            <a:spLocks noGrp="1"/>
          </p:cNvSpPr>
          <p:nvPr>
            <p:ph type="body"/>
          </p:nvPr>
        </p:nvSpPr>
        <p:spPr>
          <a:ln/>
        </p:spPr>
        <p:txBody>
          <a:bodyPr vert="horz" wrap="square" anchor="t"/>
          <a:p>
            <a:pPr eaLnBrk="1" hangingPunct="1"/>
            <a:r>
              <a:rPr lang="zh-CN" altLang="en-US" dirty="0"/>
              <a:t>教学目标</a:t>
            </a:r>
            <a:endParaRPr lang="zh-CN" altLang="en-US" dirty="0"/>
          </a:p>
          <a:p>
            <a:pPr lvl="1" eaLnBrk="1" hangingPunct="1"/>
            <a:r>
              <a:rPr lang="zh-CN" altLang="en-US" dirty="0"/>
              <a:t>熟悉串的有关概念，串和线性表的关系。</a:t>
            </a:r>
            <a:endParaRPr lang="zh-CN" altLang="en-US" dirty="0"/>
          </a:p>
          <a:p>
            <a:pPr lvl="1" eaLnBrk="1" hangingPunct="1"/>
            <a:r>
              <a:rPr lang="zh-CN" altLang="en-US" dirty="0"/>
              <a:t>掌握串的各种存储结构，比较它们的优、缺点，从而学会在何时选用何种存储结构为宜。</a:t>
            </a:r>
            <a:endParaRPr lang="zh-CN" altLang="en-US" dirty="0"/>
          </a:p>
          <a:p>
            <a:pPr lvl="1" eaLnBrk="1" hangingPunct="1"/>
            <a:r>
              <a:rPr lang="zh-CN" altLang="en-US" dirty="0"/>
              <a:t>熟练掌握串的七种基本运算，并能利用这些基本运算实现串的其它各种运算。</a:t>
            </a:r>
            <a:endParaRPr lang="zh-CN" altLang="en-US" dirty="0"/>
          </a:p>
          <a:p>
            <a:pPr eaLnBrk="1" hangingPunct="1"/>
            <a:r>
              <a:rPr lang="zh-CN" altLang="en-US" dirty="0"/>
              <a:t>教学难点</a:t>
            </a:r>
            <a:endParaRPr lang="zh-CN" altLang="en-US" dirty="0"/>
          </a:p>
          <a:p>
            <a:pPr lvl="1" eaLnBrk="1" hangingPunct="1"/>
            <a:r>
              <a:rPr lang="zh-CN" altLang="en-US" dirty="0"/>
              <a:t>串运算的实现，特别是顺序串上子串定位的运算（又称串的模式匹配或串匹配）。</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Rectangle 8"/>
          <p:cNvSpPr>
            <a:spLocks noGrp="1"/>
          </p:cNvSpPr>
          <p:nvPr>
            <p:ph type="title"/>
          </p:nvPr>
        </p:nvSpPr>
        <p:spPr>
          <a:ln/>
        </p:spPr>
        <p:txBody>
          <a:bodyPr vert="horz" wrap="square" anchor="b"/>
          <a:p>
            <a:pPr eaLnBrk="1" hangingPunct="1"/>
            <a:r>
              <a:rPr lang="en-US" altLang="x-none" dirty="0"/>
              <a:t>KMP</a:t>
            </a:r>
            <a:r>
              <a:rPr lang="zh-CN" altLang="en-US" dirty="0"/>
              <a:t>算法（算法4.6）</a:t>
            </a:r>
            <a:endParaRPr lang="zh-CN" altLang="en-US" dirty="0"/>
          </a:p>
        </p:txBody>
      </p:sp>
      <p:sp>
        <p:nvSpPr>
          <p:cNvPr id="38915" name="Rectangle 9"/>
          <p:cNvSpPr>
            <a:spLocks noGrp="1"/>
          </p:cNvSpPr>
          <p:nvPr>
            <p:ph type="body"/>
          </p:nvPr>
        </p:nvSpPr>
        <p:spPr>
          <a:xfrm>
            <a:off x="493713" y="1219200"/>
            <a:ext cx="8650287" cy="5257800"/>
          </a:xfrm>
          <a:ln/>
        </p:spPr>
        <p:txBody>
          <a:bodyPr vert="horz" wrap="square" anchor="t"/>
          <a:p>
            <a:pPr eaLnBrk="1" hangingPunct="1">
              <a:buNone/>
            </a:pPr>
            <a:r>
              <a:rPr lang="en-US" altLang="x-none" sz="2400" i="1" dirty="0">
                <a:latin typeface="Times New Roman" panose="02020603050405020304" pitchFamily="2" charset="0"/>
              </a:rPr>
              <a:t>int Index_KMP(SString S,SString T,int pos){</a:t>
            </a:r>
            <a:endParaRPr lang="en-US" altLang="x-none" sz="2400" i="1" dirty="0">
              <a:latin typeface="Times New Roman" panose="02020603050405020304" pitchFamily="2" charset="0"/>
            </a:endParaRPr>
          </a:p>
          <a:p>
            <a:pPr lvl="1" eaLnBrk="1" hangingPunct="1">
              <a:buNone/>
            </a:pPr>
            <a:r>
              <a:rPr lang="en-US" altLang="x-none" sz="2400" i="1" dirty="0">
                <a:latin typeface="Times New Roman" panose="02020603050405020304" pitchFamily="2" charset="0"/>
              </a:rPr>
              <a:t>  i=pos;j=1;</a:t>
            </a:r>
            <a:endParaRPr lang="en-US" altLang="x-none" sz="2400" i="1" dirty="0">
              <a:latin typeface="Times New Roman" panose="02020603050405020304" pitchFamily="2" charset="0"/>
            </a:endParaRPr>
          </a:p>
          <a:p>
            <a:pPr lvl="1" eaLnBrk="1" hangingPunct="1">
              <a:buNone/>
            </a:pPr>
            <a:r>
              <a:rPr lang="en-US" altLang="x-none" sz="2400" i="1" dirty="0">
                <a:latin typeface="Times New Roman" panose="02020603050405020304" pitchFamily="2" charset="0"/>
              </a:rPr>
              <a:t>  while (i&lt;=S[0]&amp;&amp;j&lt;=T[0]) {</a:t>
            </a:r>
            <a:endParaRPr lang="en-US" altLang="x-none" sz="2400" i="1" dirty="0">
              <a:latin typeface="Times New Roman" panose="02020603050405020304" pitchFamily="2" charset="0"/>
            </a:endParaRPr>
          </a:p>
          <a:p>
            <a:pPr lvl="1" eaLnBrk="1" hangingPunct="1">
              <a:buNone/>
            </a:pPr>
            <a:r>
              <a:rPr lang="en-US" altLang="x-none" sz="2400" i="1" dirty="0">
                <a:latin typeface="Times New Roman" panose="02020603050405020304" pitchFamily="2" charset="0"/>
              </a:rPr>
              <a:t>      if (j=0||S[i]==T[j]) {++i,;++j;}</a:t>
            </a:r>
            <a:endParaRPr lang="en-US" altLang="x-none" sz="2400" i="1" dirty="0">
              <a:latin typeface="Times New Roman" panose="02020603050405020304" pitchFamily="2" charset="0"/>
            </a:endParaRPr>
          </a:p>
          <a:p>
            <a:pPr lvl="1" eaLnBrk="1" hangingPunct="1">
              <a:buNone/>
            </a:pPr>
            <a:r>
              <a:rPr lang="en-US" altLang="x-none" sz="2400" i="1" dirty="0">
                <a:latin typeface="Times New Roman" panose="02020603050405020304" pitchFamily="2" charset="0"/>
              </a:rPr>
              <a:t>      else  j=next[ j ];</a:t>
            </a:r>
            <a:endParaRPr lang="en-US" altLang="x-none" sz="2400" i="1" dirty="0">
              <a:latin typeface="Times New Roman" panose="02020603050405020304" pitchFamily="2" charset="0"/>
            </a:endParaRPr>
          </a:p>
          <a:p>
            <a:pPr lvl="1" eaLnBrk="1" hangingPunct="1">
              <a:buNone/>
            </a:pPr>
            <a:r>
              <a:rPr lang="en-US" altLang="x-none" sz="2400" i="1" dirty="0">
                <a:latin typeface="Times New Roman" panose="02020603050405020304" pitchFamily="2" charset="0"/>
              </a:rPr>
              <a:t>  }</a:t>
            </a:r>
            <a:endParaRPr lang="en-US" altLang="x-none" sz="2400" i="1" dirty="0">
              <a:latin typeface="Times New Roman" panose="02020603050405020304" pitchFamily="2" charset="0"/>
            </a:endParaRPr>
          </a:p>
          <a:p>
            <a:pPr lvl="1" eaLnBrk="1" hangingPunct="1">
              <a:buNone/>
            </a:pPr>
            <a:r>
              <a:rPr lang="en-US" altLang="x-none" sz="2400" i="1" dirty="0">
                <a:latin typeface="Times New Roman" panose="02020603050405020304" pitchFamily="2" charset="0"/>
              </a:rPr>
              <a:t> if (j&gt;T[0]) return i -T[0];</a:t>
            </a:r>
            <a:endParaRPr lang="en-US" altLang="x-none" sz="2400" i="1" dirty="0">
              <a:latin typeface="Times New Roman" panose="02020603050405020304" pitchFamily="2" charset="0"/>
            </a:endParaRPr>
          </a:p>
          <a:p>
            <a:pPr lvl="1" eaLnBrk="1" hangingPunct="1">
              <a:buNone/>
            </a:pPr>
            <a:r>
              <a:rPr lang="en-US" altLang="x-none" sz="2400" i="1" dirty="0">
                <a:latin typeface="Times New Roman" panose="02020603050405020304" pitchFamily="2" charset="0"/>
              </a:rPr>
              <a:t> else return 0;</a:t>
            </a:r>
            <a:endParaRPr lang="en-US" altLang="x-none" sz="2400" i="1" dirty="0">
              <a:latin typeface="Times New Roman" panose="02020603050405020304" pitchFamily="2" charset="0"/>
            </a:endParaRPr>
          </a:p>
          <a:p>
            <a:pPr eaLnBrk="1" hangingPunct="1">
              <a:buNone/>
            </a:pPr>
            <a:r>
              <a:rPr lang="en-US" altLang="x-none" sz="2400" i="1" dirty="0">
                <a:latin typeface="Times New Roman" panose="02020603050405020304" pitchFamily="2" charset="0"/>
              </a:rPr>
              <a:t>}// Index_KMP</a:t>
            </a:r>
            <a:endParaRPr lang="en-US" altLang="x-none" sz="2400" i="1" dirty="0">
              <a:latin typeface="Times New Roman" panose="02020603050405020304" pitchFamily="2" charset="0"/>
            </a:endParaRPr>
          </a:p>
          <a:p>
            <a:pPr eaLnBrk="1" hangingPunct="1"/>
            <a:endParaRPr lang="zh-CN" altLang="en-US" sz="2400" i="1" dirty="0">
              <a:latin typeface="Times New Roman" panose="02020603050405020304" pitchFamily="2" charset="0"/>
            </a:endParaRPr>
          </a:p>
        </p:txBody>
      </p:sp>
    </p:spTree>
  </p:cSld>
  <p:clrMapOvr>
    <a:masterClrMapping/>
  </p:clrMapOvr>
  <p:transition>
    <p:checker dir="ver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Rectangle 4"/>
          <p:cNvSpPr>
            <a:spLocks noGrp="1"/>
          </p:cNvSpPr>
          <p:nvPr>
            <p:ph type="title"/>
          </p:nvPr>
        </p:nvSpPr>
        <p:spPr>
          <a:ln/>
        </p:spPr>
        <p:txBody>
          <a:bodyPr vert="horz" wrap="square" anchor="b"/>
          <a:p>
            <a:pPr eaLnBrk="1" hangingPunct="1"/>
            <a:r>
              <a:rPr lang="zh-CN" altLang="en-US" dirty="0"/>
              <a:t>三、模式串的</a:t>
            </a:r>
            <a:r>
              <a:rPr lang="en-US" altLang="x-none" dirty="0"/>
              <a:t>next</a:t>
            </a:r>
            <a:r>
              <a:rPr lang="zh-CN" altLang="en-US" dirty="0"/>
              <a:t>函数值的求解</a:t>
            </a:r>
            <a:endParaRPr lang="zh-CN" altLang="en-US" dirty="0"/>
          </a:p>
        </p:txBody>
      </p:sp>
      <p:sp>
        <p:nvSpPr>
          <p:cNvPr id="39939" name="Rectangle 5"/>
          <p:cNvSpPr>
            <a:spLocks noGrp="1"/>
          </p:cNvSpPr>
          <p:nvPr>
            <p:ph type="body"/>
          </p:nvPr>
        </p:nvSpPr>
        <p:spPr>
          <a:ln/>
        </p:spPr>
        <p:txBody>
          <a:bodyPr vert="horz" wrap="square" anchor="t"/>
          <a:p>
            <a:pPr eaLnBrk="1" hangingPunct="1">
              <a:lnSpc>
                <a:spcPct val="100000"/>
              </a:lnSpc>
              <a:spcBef>
                <a:spcPct val="50000"/>
              </a:spcBef>
              <a:buClr>
                <a:schemeClr val="tx2"/>
              </a:buClr>
              <a:buNone/>
            </a:pPr>
            <a:r>
              <a:rPr lang="zh-CN" altLang="en-US" sz="2400" dirty="0">
                <a:ea typeface="宋体" panose="02010600030101010101" pitchFamily="2" charset="-122"/>
              </a:rPr>
              <a:t>由定义知：</a:t>
            </a:r>
            <a:r>
              <a:rPr lang="en-US" altLang="x-none" sz="2400" dirty="0">
                <a:ea typeface="宋体" panose="02010600030101010101" pitchFamily="2" charset="-122"/>
              </a:rPr>
              <a:t>next[1]=0，</a:t>
            </a:r>
            <a:endParaRPr lang="en-US" altLang="x-none" sz="2400" dirty="0">
              <a:ea typeface="宋体" panose="02010600030101010101" pitchFamily="2" charset="-122"/>
            </a:endParaRPr>
          </a:p>
          <a:p>
            <a:pPr eaLnBrk="1" hangingPunct="1">
              <a:lnSpc>
                <a:spcPct val="100000"/>
              </a:lnSpc>
              <a:spcBef>
                <a:spcPct val="50000"/>
              </a:spcBef>
              <a:buClr>
                <a:schemeClr val="tx2"/>
              </a:buClr>
              <a:buNone/>
            </a:pPr>
            <a:r>
              <a:rPr lang="en-US" altLang="x-none" sz="2400" dirty="0">
                <a:ea typeface="宋体" panose="02010600030101010101" pitchFamily="2" charset="-122"/>
              </a:rPr>
              <a:t> </a:t>
            </a:r>
            <a:r>
              <a:rPr lang="zh-CN" altLang="en-US" sz="2400" dirty="0">
                <a:ea typeface="宋体" panose="02010600030101010101" pitchFamily="2" charset="-122"/>
              </a:rPr>
              <a:t>设</a:t>
            </a:r>
            <a:r>
              <a:rPr lang="en-US" altLang="x-none" sz="2400" dirty="0">
                <a:ea typeface="宋体" panose="02010600030101010101" pitchFamily="2" charset="-122"/>
              </a:rPr>
              <a:t>next[j]=k,</a:t>
            </a:r>
            <a:r>
              <a:rPr lang="zh-CN" altLang="en-US" sz="2400" dirty="0">
                <a:ea typeface="宋体" panose="02010600030101010101" pitchFamily="2" charset="-122"/>
              </a:rPr>
              <a:t>表明</a:t>
            </a:r>
            <a:r>
              <a:rPr lang="en-US" altLang="x-none" sz="2400" dirty="0">
                <a:ea typeface="宋体" panose="02010600030101010101" pitchFamily="2" charset="-122"/>
              </a:rPr>
              <a:t>"p</a:t>
            </a:r>
            <a:r>
              <a:rPr lang="en-US" altLang="x-none" sz="2400" baseline="-25000" dirty="0">
                <a:ea typeface="宋体" panose="02010600030101010101" pitchFamily="2" charset="-122"/>
              </a:rPr>
              <a:t>1</a:t>
            </a:r>
            <a:r>
              <a:rPr lang="en-US" altLang="x-none" sz="2400" dirty="0">
                <a:ea typeface="宋体" panose="02010600030101010101" pitchFamily="2" charset="-122"/>
              </a:rPr>
              <a:t>p</a:t>
            </a:r>
            <a:r>
              <a:rPr lang="en-US" altLang="x-none" sz="2400" baseline="-25000" dirty="0">
                <a:ea typeface="宋体" panose="02010600030101010101" pitchFamily="2" charset="-122"/>
              </a:rPr>
              <a:t>2</a:t>
            </a:r>
            <a:r>
              <a:rPr lang="en-US" altLang="x-none" sz="2400" dirty="0">
                <a:latin typeface="Arial Narrow" panose="020B0506020202030204" pitchFamily="2" charset="0"/>
                <a:ea typeface="宋体" panose="02010600030101010101" pitchFamily="2" charset="-122"/>
              </a:rPr>
              <a:t>…</a:t>
            </a:r>
            <a:r>
              <a:rPr lang="en-US" altLang="x-none" sz="2400" dirty="0">
                <a:ea typeface="宋体" panose="02010600030101010101" pitchFamily="2" charset="-122"/>
              </a:rPr>
              <a:t>p</a:t>
            </a:r>
            <a:r>
              <a:rPr lang="en-US" altLang="x-none" sz="2400" baseline="-25000" dirty="0">
                <a:ea typeface="宋体" panose="02010600030101010101" pitchFamily="2" charset="-122"/>
              </a:rPr>
              <a:t>k-1</a:t>
            </a:r>
            <a:r>
              <a:rPr lang="en-US" altLang="x-none" sz="2400" dirty="0">
                <a:ea typeface="宋体" panose="02010600030101010101" pitchFamily="2" charset="-122"/>
              </a:rPr>
              <a:t>"= "p</a:t>
            </a:r>
            <a:r>
              <a:rPr lang="en-US" altLang="x-none" sz="2400" baseline="-25000" dirty="0">
                <a:ea typeface="宋体" panose="02010600030101010101" pitchFamily="2" charset="-122"/>
              </a:rPr>
              <a:t>j-k+1</a:t>
            </a:r>
            <a:r>
              <a:rPr lang="en-US" altLang="x-none" sz="2400" dirty="0">
                <a:ea typeface="宋体" panose="02010600030101010101" pitchFamily="2" charset="-122"/>
              </a:rPr>
              <a:t>p</a:t>
            </a:r>
            <a:r>
              <a:rPr lang="en-US" altLang="x-none" sz="2400" baseline="-25000" dirty="0">
                <a:ea typeface="宋体" panose="02010600030101010101" pitchFamily="2" charset="-122"/>
              </a:rPr>
              <a:t>j-k+2</a:t>
            </a:r>
            <a:r>
              <a:rPr lang="en-US" altLang="x-none" sz="2400" dirty="0">
                <a:latin typeface="Arial Narrow" panose="020B0506020202030204" pitchFamily="2" charset="0"/>
                <a:ea typeface="宋体" panose="02010600030101010101" pitchFamily="2" charset="-122"/>
              </a:rPr>
              <a:t>…</a:t>
            </a:r>
            <a:r>
              <a:rPr lang="en-US" altLang="x-none" sz="2400" dirty="0">
                <a:ea typeface="宋体" panose="02010600030101010101" pitchFamily="2" charset="-122"/>
              </a:rPr>
              <a:t>p</a:t>
            </a:r>
            <a:r>
              <a:rPr lang="en-US" altLang="x-none" sz="2400" baseline="-25000" dirty="0">
                <a:ea typeface="宋体" panose="02010600030101010101" pitchFamily="2" charset="-122"/>
              </a:rPr>
              <a:t>j-1 </a:t>
            </a:r>
            <a:r>
              <a:rPr lang="en-US" altLang="x-none" sz="2400" dirty="0">
                <a:ea typeface="宋体" panose="02010600030101010101" pitchFamily="2" charset="-122"/>
              </a:rPr>
              <a:t>"</a:t>
            </a:r>
            <a:r>
              <a:rPr lang="en-US" altLang="x-none" sz="2400" baseline="-25000" dirty="0">
                <a:ea typeface="宋体" panose="02010600030101010101" pitchFamily="2" charset="-122"/>
              </a:rPr>
              <a:t> 		</a:t>
            </a:r>
            <a:r>
              <a:rPr lang="en-US" altLang="x-none" sz="2400" dirty="0">
                <a:solidFill>
                  <a:schemeClr val="tx2"/>
                </a:solidFill>
                <a:ea typeface="宋体" panose="02010600030101010101" pitchFamily="2" charset="-122"/>
              </a:rPr>
              <a:t>①</a:t>
            </a:r>
            <a:endParaRPr lang="en-US" altLang="x-none" sz="2400" dirty="0">
              <a:solidFill>
                <a:schemeClr val="tx2"/>
              </a:solidFill>
              <a:ea typeface="宋体" panose="02010600030101010101" pitchFamily="2" charset="-122"/>
            </a:endParaRPr>
          </a:p>
          <a:p>
            <a:pPr eaLnBrk="1" hangingPunct="1">
              <a:lnSpc>
                <a:spcPct val="100000"/>
              </a:lnSpc>
              <a:spcBef>
                <a:spcPct val="50000"/>
              </a:spcBef>
              <a:buClr>
                <a:schemeClr val="tx2"/>
              </a:buClr>
              <a:buNone/>
            </a:pPr>
            <a:r>
              <a:rPr lang="en-US" altLang="x-none" sz="2400" dirty="0">
                <a:ea typeface="宋体" panose="02010600030101010101" pitchFamily="2" charset="-122"/>
              </a:rPr>
              <a:t>             （</a:t>
            </a:r>
            <a:r>
              <a:rPr lang="zh-CN" altLang="en-US" sz="2400" dirty="0">
                <a:ea typeface="宋体" panose="02010600030101010101" pitchFamily="2" charset="-122"/>
              </a:rPr>
              <a:t>其中1＜</a:t>
            </a:r>
            <a:r>
              <a:rPr lang="en-US" altLang="x-none" sz="2400" dirty="0">
                <a:ea typeface="宋体" panose="02010600030101010101" pitchFamily="2" charset="-122"/>
              </a:rPr>
              <a:t>k＜j, </a:t>
            </a:r>
            <a:r>
              <a:rPr lang="zh-CN" altLang="en-US" sz="2400" dirty="0">
                <a:ea typeface="宋体" panose="02010600030101010101" pitchFamily="2" charset="-122"/>
              </a:rPr>
              <a:t>且不存在</a:t>
            </a:r>
            <a:r>
              <a:rPr lang="en-US" altLang="x-none" sz="2400" dirty="0">
                <a:ea typeface="宋体" panose="02010600030101010101" pitchFamily="2" charset="-122"/>
              </a:rPr>
              <a:t>k’(k’＞k)</a:t>
            </a:r>
            <a:r>
              <a:rPr lang="zh-CN" altLang="en-US" sz="2400" dirty="0">
                <a:ea typeface="宋体" panose="02010600030101010101" pitchFamily="2" charset="-122"/>
              </a:rPr>
              <a:t>满足上式）</a:t>
            </a:r>
            <a:endParaRPr lang="zh-CN" altLang="en-US" sz="2400" dirty="0">
              <a:ea typeface="宋体" panose="02010600030101010101" pitchFamily="2" charset="-122"/>
            </a:endParaRPr>
          </a:p>
          <a:p>
            <a:pPr eaLnBrk="1" hangingPunct="1">
              <a:lnSpc>
                <a:spcPct val="100000"/>
              </a:lnSpc>
              <a:spcBef>
                <a:spcPct val="50000"/>
              </a:spcBef>
              <a:buClr>
                <a:schemeClr val="tx2"/>
              </a:buClr>
              <a:buNone/>
            </a:pPr>
            <a:r>
              <a:rPr lang="zh-CN" altLang="en-US" sz="2400" dirty="0">
                <a:ea typeface="宋体" panose="02010600030101010101" pitchFamily="2" charset="-122"/>
              </a:rPr>
              <a:t> 问：</a:t>
            </a:r>
            <a:r>
              <a:rPr lang="en-US" altLang="x-none" sz="2400" dirty="0">
                <a:ea typeface="宋体" panose="02010600030101010101" pitchFamily="2" charset="-122"/>
              </a:rPr>
              <a:t>next[j+1]=k’=?</a:t>
            </a:r>
            <a:endParaRPr lang="en-US" altLang="x-none" sz="2400" dirty="0">
              <a:ea typeface="宋体" panose="02010600030101010101" pitchFamily="2" charset="-122"/>
            </a:endParaRPr>
          </a:p>
          <a:p>
            <a:pPr eaLnBrk="1" hangingPunct="1">
              <a:lnSpc>
                <a:spcPct val="100000"/>
              </a:lnSpc>
              <a:spcBef>
                <a:spcPct val="50000"/>
              </a:spcBef>
              <a:buClr>
                <a:schemeClr val="tx2"/>
              </a:buClr>
              <a:buNone/>
            </a:pPr>
            <a:r>
              <a:rPr lang="en-US" altLang="x-none" sz="2400" dirty="0">
                <a:ea typeface="宋体" panose="02010600030101010101" pitchFamily="2" charset="-122"/>
              </a:rPr>
              <a:t> </a:t>
            </a:r>
            <a:r>
              <a:rPr lang="zh-CN" altLang="en-US" sz="2400" dirty="0">
                <a:ea typeface="宋体" panose="02010600030101010101" pitchFamily="2" charset="-122"/>
              </a:rPr>
              <a:t>解： </a:t>
            </a:r>
            <a:r>
              <a:rPr lang="zh-CN" altLang="en-US" sz="2400" dirty="0">
                <a:solidFill>
                  <a:srgbClr val="FF3300"/>
                </a:solidFill>
                <a:ea typeface="宋体" panose="02010600030101010101" pitchFamily="2" charset="-122"/>
                <a:sym typeface="Wingdings" panose="05000000000000000000" pitchFamily="2" charset="2"/>
              </a:rPr>
              <a:t>情况1</a:t>
            </a:r>
            <a:r>
              <a:rPr lang="zh-CN" altLang="en-US" sz="2400" dirty="0">
                <a:ea typeface="宋体" panose="02010600030101010101" pitchFamily="2" charset="-122"/>
                <a:sym typeface="Wingdings" panose="05000000000000000000" pitchFamily="2" charset="2"/>
              </a:rPr>
              <a:t>：</a:t>
            </a:r>
            <a:r>
              <a:rPr lang="zh-CN" altLang="en-US" sz="2000" dirty="0">
                <a:ea typeface="宋体" panose="02010600030101010101" pitchFamily="2" charset="-122"/>
                <a:sym typeface="Wingdings" panose="05000000000000000000" pitchFamily="2" charset="2"/>
              </a:rPr>
              <a:t>若</a:t>
            </a:r>
            <a:r>
              <a:rPr lang="en-US" altLang="x-none" sz="2000" dirty="0">
                <a:ea typeface="宋体" panose="02010600030101010101" pitchFamily="2" charset="-122"/>
              </a:rPr>
              <a:t>p</a:t>
            </a:r>
            <a:r>
              <a:rPr lang="en-US" altLang="x-none" sz="2000" baseline="-25000" dirty="0">
                <a:ea typeface="宋体" panose="02010600030101010101" pitchFamily="2" charset="-122"/>
              </a:rPr>
              <a:t>K </a:t>
            </a:r>
            <a:r>
              <a:rPr lang="en-US" altLang="x-none" sz="2000" dirty="0">
                <a:ea typeface="宋体" panose="02010600030101010101" pitchFamily="2" charset="-122"/>
              </a:rPr>
              <a:t>=</a:t>
            </a:r>
            <a:r>
              <a:rPr lang="en-US" altLang="x-none" sz="2000" baseline="-25000" dirty="0">
                <a:ea typeface="宋体" panose="02010600030101010101" pitchFamily="2" charset="-122"/>
              </a:rPr>
              <a:t> </a:t>
            </a:r>
            <a:r>
              <a:rPr lang="en-US" altLang="x-none" sz="2000" dirty="0">
                <a:ea typeface="宋体" panose="02010600030101010101" pitchFamily="2" charset="-122"/>
              </a:rPr>
              <a:t>P</a:t>
            </a:r>
            <a:r>
              <a:rPr lang="en-US" altLang="x-none" sz="2000" baseline="-25000" dirty="0">
                <a:ea typeface="宋体" panose="02010600030101010101" pitchFamily="2" charset="-122"/>
              </a:rPr>
              <a:t>j</a:t>
            </a:r>
            <a:r>
              <a:rPr lang="en-US" altLang="x-none" sz="2000" dirty="0">
                <a:ea typeface="宋体" panose="02010600030101010101" pitchFamily="2" charset="-122"/>
              </a:rPr>
              <a:t>,</a:t>
            </a:r>
            <a:r>
              <a:rPr lang="zh-CN" altLang="en-US" sz="2000" dirty="0">
                <a:ea typeface="宋体" panose="02010600030101010101" pitchFamily="2" charset="-122"/>
              </a:rPr>
              <a:t>即 "</a:t>
            </a:r>
            <a:r>
              <a:rPr lang="en-US" altLang="x-none" sz="2000" dirty="0">
                <a:ea typeface="宋体" panose="02010600030101010101" pitchFamily="2" charset="-122"/>
              </a:rPr>
              <a:t>p</a:t>
            </a:r>
            <a:r>
              <a:rPr lang="en-US" altLang="x-none" sz="2000" baseline="-25000" dirty="0">
                <a:ea typeface="宋体" panose="02010600030101010101" pitchFamily="2" charset="-122"/>
              </a:rPr>
              <a:t>1</a:t>
            </a:r>
            <a:r>
              <a:rPr lang="en-US" altLang="x-none" sz="2000" dirty="0">
                <a:ea typeface="宋体" panose="02010600030101010101" pitchFamily="2" charset="-122"/>
              </a:rPr>
              <a:t>p</a:t>
            </a:r>
            <a:r>
              <a:rPr lang="en-US" altLang="x-none" sz="2000" baseline="-25000" dirty="0">
                <a:ea typeface="宋体" panose="02010600030101010101" pitchFamily="2" charset="-122"/>
              </a:rPr>
              <a:t>2</a:t>
            </a:r>
            <a:r>
              <a:rPr lang="en-US" altLang="x-none" sz="2000" dirty="0">
                <a:latin typeface="Arial Narrow" panose="020B0506020202030204" pitchFamily="2" charset="0"/>
                <a:ea typeface="宋体" panose="02010600030101010101" pitchFamily="2" charset="-122"/>
              </a:rPr>
              <a:t>…</a:t>
            </a:r>
            <a:r>
              <a:rPr lang="en-US" altLang="x-none" sz="2000" dirty="0">
                <a:ea typeface="宋体" panose="02010600030101010101" pitchFamily="2" charset="-122"/>
              </a:rPr>
              <a:t> p</a:t>
            </a:r>
            <a:r>
              <a:rPr lang="en-US" altLang="x-none" sz="2000" baseline="-25000" dirty="0">
                <a:ea typeface="宋体" panose="02010600030101010101" pitchFamily="2" charset="-122"/>
              </a:rPr>
              <a:t>k-1</a:t>
            </a:r>
            <a:r>
              <a:rPr lang="en-US" altLang="x-none" sz="2000" dirty="0">
                <a:ea typeface="宋体" panose="02010600030101010101" pitchFamily="2" charset="-122"/>
              </a:rPr>
              <a:t> p</a:t>
            </a:r>
            <a:r>
              <a:rPr lang="en-US" altLang="x-none" sz="2000" baseline="-25000" dirty="0">
                <a:ea typeface="宋体" panose="02010600030101010101" pitchFamily="2" charset="-122"/>
              </a:rPr>
              <a:t>k</a:t>
            </a:r>
            <a:r>
              <a:rPr lang="en-US" altLang="x-none" sz="2000" dirty="0">
                <a:ea typeface="宋体" panose="02010600030101010101" pitchFamily="2" charset="-122"/>
              </a:rPr>
              <a:t>"= "p</a:t>
            </a:r>
            <a:r>
              <a:rPr lang="en-US" altLang="x-none" sz="2000" baseline="-25000" dirty="0">
                <a:ea typeface="宋体" panose="02010600030101010101" pitchFamily="2" charset="-122"/>
              </a:rPr>
              <a:t>j-k+1</a:t>
            </a:r>
            <a:r>
              <a:rPr lang="en-US" altLang="x-none" sz="2000" dirty="0">
                <a:ea typeface="宋体" panose="02010600030101010101" pitchFamily="2" charset="-122"/>
              </a:rPr>
              <a:t>p</a:t>
            </a:r>
            <a:r>
              <a:rPr lang="en-US" altLang="x-none" sz="2000" baseline="-25000" dirty="0">
                <a:ea typeface="宋体" panose="02010600030101010101" pitchFamily="2" charset="-122"/>
              </a:rPr>
              <a:t>j-k+2</a:t>
            </a:r>
            <a:r>
              <a:rPr lang="en-US" altLang="x-none" sz="2000" dirty="0">
                <a:latin typeface="Arial Narrow" panose="020B0506020202030204" pitchFamily="2" charset="0"/>
                <a:ea typeface="宋体" panose="02010600030101010101" pitchFamily="2" charset="-122"/>
              </a:rPr>
              <a:t>…</a:t>
            </a:r>
            <a:r>
              <a:rPr lang="en-US" altLang="x-none" sz="2000" dirty="0">
                <a:ea typeface="宋体" panose="02010600030101010101" pitchFamily="2" charset="-122"/>
              </a:rPr>
              <a:t> p</a:t>
            </a:r>
            <a:r>
              <a:rPr lang="en-US" altLang="x-none" sz="2000" baseline="-25000" dirty="0">
                <a:ea typeface="宋体" panose="02010600030101010101" pitchFamily="2" charset="-122"/>
              </a:rPr>
              <a:t>j-1 </a:t>
            </a:r>
            <a:r>
              <a:rPr lang="en-US" altLang="x-none" sz="2000" dirty="0">
                <a:ea typeface="宋体" panose="02010600030101010101" pitchFamily="2" charset="-122"/>
              </a:rPr>
              <a:t>p</a:t>
            </a:r>
            <a:r>
              <a:rPr lang="en-US" altLang="x-none" sz="2000" baseline="-25000" dirty="0">
                <a:ea typeface="宋体" panose="02010600030101010101" pitchFamily="2" charset="-122"/>
              </a:rPr>
              <a:t>j</a:t>
            </a:r>
            <a:r>
              <a:rPr lang="en-US" altLang="x-none" sz="2000" dirty="0">
                <a:ea typeface="宋体" panose="02010600030101010101" pitchFamily="2" charset="-122"/>
              </a:rPr>
              <a:t> "	</a:t>
            </a:r>
            <a:r>
              <a:rPr lang="en-US" altLang="x-none" sz="2000" dirty="0">
                <a:solidFill>
                  <a:schemeClr val="tx2"/>
                </a:solidFill>
                <a:ea typeface="宋体" panose="02010600030101010101" pitchFamily="2" charset="-122"/>
              </a:rPr>
              <a:t>②</a:t>
            </a:r>
            <a:endParaRPr lang="en-US" altLang="x-none" sz="2000" dirty="0">
              <a:solidFill>
                <a:schemeClr val="tx2"/>
              </a:solidFill>
              <a:ea typeface="宋体" panose="02010600030101010101" pitchFamily="2" charset="-122"/>
            </a:endParaRPr>
          </a:p>
          <a:p>
            <a:pPr eaLnBrk="1" hangingPunct="1">
              <a:lnSpc>
                <a:spcPct val="100000"/>
              </a:lnSpc>
              <a:spcBef>
                <a:spcPct val="50000"/>
              </a:spcBef>
              <a:buClr>
                <a:schemeClr val="tx2"/>
              </a:buClr>
              <a:buNone/>
            </a:pPr>
            <a:r>
              <a:rPr lang="zh-CN" altLang="en-US" sz="2400" dirty="0">
                <a:ea typeface="宋体" panose="02010600030101010101" pitchFamily="2" charset="-122"/>
              </a:rPr>
              <a:t>		 </a:t>
            </a:r>
            <a:r>
              <a:rPr lang="zh-CN" altLang="en-US" sz="2000" dirty="0">
                <a:ea typeface="宋体" panose="02010600030101010101" pitchFamily="2" charset="-122"/>
              </a:rPr>
              <a:t>则</a:t>
            </a:r>
            <a:r>
              <a:rPr lang="en-US" altLang="x-none" sz="2000" dirty="0">
                <a:ea typeface="宋体" panose="02010600030101010101" pitchFamily="2" charset="-122"/>
              </a:rPr>
              <a:t>next[j+1]=next[j]+1=k+1；</a:t>
            </a:r>
            <a:endParaRPr lang="en-US" altLang="x-none" sz="2000" dirty="0">
              <a:solidFill>
                <a:schemeClr val="tx2"/>
              </a:solidFill>
              <a:ea typeface="宋体" panose="02010600030101010101" pitchFamily="2" charset="-122"/>
            </a:endParaRPr>
          </a:p>
          <a:p>
            <a:pPr eaLnBrk="1" hangingPunct="1">
              <a:lnSpc>
                <a:spcPct val="100000"/>
              </a:lnSpc>
              <a:spcBef>
                <a:spcPct val="50000"/>
              </a:spcBef>
              <a:buClr>
                <a:schemeClr val="tx2"/>
              </a:buClr>
              <a:buNone/>
            </a:pPr>
            <a:r>
              <a:rPr lang="zh-CN" altLang="en-US" sz="2400" dirty="0">
                <a:solidFill>
                  <a:schemeClr val="tx2"/>
                </a:solidFill>
                <a:ea typeface="宋体" panose="02010600030101010101" pitchFamily="2" charset="-122"/>
              </a:rPr>
              <a:t>            </a:t>
            </a:r>
            <a:r>
              <a:rPr lang="zh-CN" altLang="en-US" sz="2400" dirty="0">
                <a:solidFill>
                  <a:srgbClr val="FF3300"/>
                </a:solidFill>
                <a:ea typeface="宋体" panose="02010600030101010101" pitchFamily="2" charset="-122"/>
              </a:rPr>
              <a:t>情况2</a:t>
            </a:r>
            <a:r>
              <a:rPr lang="zh-CN" altLang="en-US" sz="2400" dirty="0">
                <a:ea typeface="宋体" panose="02010600030101010101" pitchFamily="2" charset="-122"/>
              </a:rPr>
              <a:t>：</a:t>
            </a:r>
            <a:r>
              <a:rPr lang="zh-CN" altLang="en-US" sz="2000" dirty="0">
                <a:ea typeface="宋体" panose="02010600030101010101" pitchFamily="2" charset="-122"/>
                <a:sym typeface="Wingdings" panose="05000000000000000000" pitchFamily="2" charset="2"/>
              </a:rPr>
              <a:t>若</a:t>
            </a:r>
            <a:r>
              <a:rPr lang="en-US" altLang="x-none" sz="2000" dirty="0">
                <a:ea typeface="宋体" panose="02010600030101010101" pitchFamily="2" charset="-122"/>
              </a:rPr>
              <a:t>p</a:t>
            </a:r>
            <a:r>
              <a:rPr lang="en-US" altLang="x-none" sz="2000" baseline="-25000" dirty="0">
                <a:ea typeface="宋体" panose="02010600030101010101" pitchFamily="2" charset="-122"/>
              </a:rPr>
              <a:t>K </a:t>
            </a:r>
            <a:r>
              <a:rPr lang="en-US" altLang="x-none" sz="2000" dirty="0">
                <a:ea typeface="宋体" panose="02010600030101010101" pitchFamily="2" charset="-122"/>
              </a:rPr>
              <a:t>≠P</a:t>
            </a:r>
            <a:r>
              <a:rPr lang="en-US" altLang="x-none" sz="2000" baseline="-25000" dirty="0">
                <a:ea typeface="宋体" panose="02010600030101010101" pitchFamily="2" charset="-122"/>
              </a:rPr>
              <a:t>j</a:t>
            </a:r>
            <a:r>
              <a:rPr lang="en-US" altLang="x-none" sz="2000" dirty="0">
                <a:ea typeface="宋体" panose="02010600030101010101" pitchFamily="2" charset="-122"/>
              </a:rPr>
              <a:t>,</a:t>
            </a:r>
            <a:r>
              <a:rPr lang="zh-CN" altLang="en-US" sz="2000" dirty="0">
                <a:ea typeface="宋体" panose="02010600030101010101" pitchFamily="2" charset="-122"/>
              </a:rPr>
              <a:t>即</a:t>
            </a:r>
            <a:r>
              <a:rPr lang="en-US" altLang="x-none" sz="2000" dirty="0">
                <a:ea typeface="宋体" panose="02010600030101010101" pitchFamily="2" charset="-122"/>
              </a:rPr>
              <a:t>"p</a:t>
            </a:r>
            <a:r>
              <a:rPr lang="en-US" altLang="x-none" sz="2000" baseline="-25000" dirty="0">
                <a:ea typeface="宋体" panose="02010600030101010101" pitchFamily="2" charset="-122"/>
              </a:rPr>
              <a:t>1</a:t>
            </a:r>
            <a:r>
              <a:rPr lang="en-US" altLang="x-none" sz="2000" dirty="0">
                <a:ea typeface="宋体" panose="02010600030101010101" pitchFamily="2" charset="-122"/>
              </a:rPr>
              <a:t>p</a:t>
            </a:r>
            <a:r>
              <a:rPr lang="en-US" altLang="x-none" sz="2000" baseline="-25000" dirty="0">
                <a:ea typeface="宋体" panose="02010600030101010101" pitchFamily="2" charset="-122"/>
              </a:rPr>
              <a:t>2</a:t>
            </a:r>
            <a:r>
              <a:rPr lang="en-US" altLang="x-none" sz="2000" dirty="0">
                <a:latin typeface="Arial Narrow" panose="020B0506020202030204" pitchFamily="2" charset="0"/>
                <a:ea typeface="宋体" panose="02010600030101010101" pitchFamily="2" charset="-122"/>
              </a:rPr>
              <a:t>…</a:t>
            </a:r>
            <a:r>
              <a:rPr lang="en-US" altLang="x-none" sz="2000" dirty="0">
                <a:ea typeface="宋体" panose="02010600030101010101" pitchFamily="2" charset="-122"/>
              </a:rPr>
              <a:t> p</a:t>
            </a:r>
            <a:r>
              <a:rPr lang="en-US" altLang="x-none" sz="2000" baseline="-25000" dirty="0">
                <a:ea typeface="宋体" panose="02010600030101010101" pitchFamily="2" charset="-122"/>
              </a:rPr>
              <a:t>k-1</a:t>
            </a:r>
            <a:r>
              <a:rPr lang="en-US" altLang="x-none" sz="2000" dirty="0">
                <a:ea typeface="宋体" panose="02010600030101010101" pitchFamily="2" charset="-122"/>
              </a:rPr>
              <a:t> p</a:t>
            </a:r>
            <a:r>
              <a:rPr lang="en-US" altLang="x-none" sz="2000" baseline="-25000" dirty="0">
                <a:ea typeface="宋体" panose="02010600030101010101" pitchFamily="2" charset="-122"/>
              </a:rPr>
              <a:t>k</a:t>
            </a:r>
            <a:r>
              <a:rPr lang="en-US" altLang="x-none" sz="2000" dirty="0">
                <a:ea typeface="宋体" panose="02010600030101010101" pitchFamily="2" charset="-122"/>
              </a:rPr>
              <a:t>“≠ "p</a:t>
            </a:r>
            <a:r>
              <a:rPr lang="en-US" altLang="x-none" sz="2000" baseline="-25000" dirty="0">
                <a:ea typeface="宋体" panose="02010600030101010101" pitchFamily="2" charset="-122"/>
              </a:rPr>
              <a:t>j-k+1</a:t>
            </a:r>
            <a:r>
              <a:rPr lang="en-US" altLang="x-none" sz="2000" dirty="0">
                <a:ea typeface="宋体" panose="02010600030101010101" pitchFamily="2" charset="-122"/>
              </a:rPr>
              <a:t>p</a:t>
            </a:r>
            <a:r>
              <a:rPr lang="en-US" altLang="x-none" sz="2000" baseline="-25000" dirty="0">
                <a:ea typeface="宋体" panose="02010600030101010101" pitchFamily="2" charset="-122"/>
              </a:rPr>
              <a:t>j-k+2</a:t>
            </a:r>
            <a:r>
              <a:rPr lang="en-US" altLang="x-none" sz="2000" dirty="0">
                <a:latin typeface="Arial Narrow" panose="020B0506020202030204" pitchFamily="2" charset="0"/>
                <a:ea typeface="宋体" panose="02010600030101010101" pitchFamily="2" charset="-122"/>
              </a:rPr>
              <a:t>…</a:t>
            </a:r>
            <a:r>
              <a:rPr lang="en-US" altLang="x-none" sz="2000" dirty="0">
                <a:ea typeface="宋体" panose="02010600030101010101" pitchFamily="2" charset="-122"/>
              </a:rPr>
              <a:t> p</a:t>
            </a:r>
            <a:r>
              <a:rPr lang="en-US" altLang="x-none" sz="2000" baseline="-25000" dirty="0">
                <a:ea typeface="宋体" panose="02010600030101010101" pitchFamily="2" charset="-122"/>
              </a:rPr>
              <a:t>j-1 </a:t>
            </a:r>
            <a:r>
              <a:rPr lang="en-US" altLang="x-none" sz="2000" dirty="0">
                <a:ea typeface="宋体" panose="02010600030101010101" pitchFamily="2" charset="-122"/>
              </a:rPr>
              <a:t>p</a:t>
            </a:r>
            <a:r>
              <a:rPr lang="en-US" altLang="x-none" sz="2000" baseline="-25000" dirty="0">
                <a:ea typeface="宋体" panose="02010600030101010101" pitchFamily="2" charset="-122"/>
              </a:rPr>
              <a:t>j</a:t>
            </a:r>
            <a:r>
              <a:rPr lang="en-US" altLang="x-none" sz="2000" dirty="0">
                <a:ea typeface="宋体" panose="02010600030101010101" pitchFamily="2" charset="-122"/>
              </a:rPr>
              <a:t>",</a:t>
            </a:r>
            <a:endParaRPr lang="en-US" altLang="x-none" sz="2000" dirty="0">
              <a:ea typeface="宋体" panose="02010600030101010101" pitchFamily="2" charset="-122"/>
            </a:endParaRPr>
          </a:p>
          <a:p>
            <a:pPr eaLnBrk="1" hangingPunct="1">
              <a:lnSpc>
                <a:spcPct val="100000"/>
              </a:lnSpc>
              <a:spcBef>
                <a:spcPct val="50000"/>
              </a:spcBef>
              <a:buClr>
                <a:schemeClr val="tx2"/>
              </a:buClr>
              <a:buNone/>
            </a:pPr>
            <a:r>
              <a:rPr lang="zh-CN" altLang="en-US" sz="2000" dirty="0">
                <a:ea typeface="宋体" panose="02010600030101010101" pitchFamily="2" charset="-122"/>
              </a:rPr>
              <a:t>		 但 </a:t>
            </a:r>
            <a:r>
              <a:rPr lang="en-US" altLang="x-none" sz="2000" dirty="0">
                <a:ea typeface="宋体" panose="02010600030101010101" pitchFamily="2" charset="-122"/>
              </a:rPr>
              <a:t>"p</a:t>
            </a:r>
            <a:r>
              <a:rPr lang="en-US" altLang="x-none" sz="2000" baseline="-25000" dirty="0">
                <a:ea typeface="宋体" panose="02010600030101010101" pitchFamily="2" charset="-122"/>
              </a:rPr>
              <a:t>1</a:t>
            </a:r>
            <a:r>
              <a:rPr lang="en-US" altLang="x-none" sz="2000" dirty="0">
                <a:ea typeface="宋体" panose="02010600030101010101" pitchFamily="2" charset="-122"/>
              </a:rPr>
              <a:t>p</a:t>
            </a:r>
            <a:r>
              <a:rPr lang="en-US" altLang="x-none" sz="2000" baseline="-25000" dirty="0">
                <a:ea typeface="宋体" panose="02010600030101010101" pitchFamily="2" charset="-122"/>
              </a:rPr>
              <a:t>2</a:t>
            </a:r>
            <a:r>
              <a:rPr lang="en-US" altLang="x-none" sz="2000" dirty="0">
                <a:latin typeface="Arial Narrow" panose="020B0506020202030204" pitchFamily="2" charset="0"/>
                <a:ea typeface="宋体" panose="02010600030101010101" pitchFamily="2" charset="-122"/>
              </a:rPr>
              <a:t>…</a:t>
            </a:r>
            <a:r>
              <a:rPr lang="en-US" altLang="x-none" sz="2000" dirty="0">
                <a:ea typeface="宋体" panose="02010600030101010101" pitchFamily="2" charset="-122"/>
              </a:rPr>
              <a:t> p</a:t>
            </a:r>
            <a:r>
              <a:rPr lang="en-US" altLang="x-none" sz="2000" baseline="-25000" dirty="0">
                <a:ea typeface="宋体" panose="02010600030101010101" pitchFamily="2" charset="-122"/>
              </a:rPr>
              <a:t>k-1</a:t>
            </a:r>
            <a:r>
              <a:rPr lang="en-US" altLang="x-none" sz="2000" dirty="0">
                <a:ea typeface="宋体" panose="02010600030101010101" pitchFamily="2" charset="-122"/>
              </a:rPr>
              <a:t> “= "p</a:t>
            </a:r>
            <a:r>
              <a:rPr lang="en-US" altLang="x-none" sz="2000" baseline="-25000" dirty="0">
                <a:ea typeface="宋体" panose="02010600030101010101" pitchFamily="2" charset="-122"/>
              </a:rPr>
              <a:t>j-k+1</a:t>
            </a:r>
            <a:r>
              <a:rPr lang="en-US" altLang="x-none" sz="2000" dirty="0">
                <a:ea typeface="宋体" panose="02010600030101010101" pitchFamily="2" charset="-122"/>
              </a:rPr>
              <a:t>p</a:t>
            </a:r>
            <a:r>
              <a:rPr lang="en-US" altLang="x-none" sz="2000" baseline="-25000" dirty="0">
                <a:ea typeface="宋体" panose="02010600030101010101" pitchFamily="2" charset="-122"/>
              </a:rPr>
              <a:t>j-k+2</a:t>
            </a:r>
            <a:r>
              <a:rPr lang="en-US" altLang="x-none" sz="2000" dirty="0">
                <a:latin typeface="Arial Narrow" panose="020B0506020202030204" pitchFamily="2" charset="0"/>
                <a:ea typeface="宋体" panose="02010600030101010101" pitchFamily="2" charset="-122"/>
              </a:rPr>
              <a:t>…</a:t>
            </a:r>
            <a:r>
              <a:rPr lang="en-US" altLang="x-none" sz="2000" dirty="0">
                <a:ea typeface="宋体" panose="02010600030101010101" pitchFamily="2" charset="-122"/>
              </a:rPr>
              <a:t> p</a:t>
            </a:r>
            <a:r>
              <a:rPr lang="en-US" altLang="x-none" sz="2000" baseline="-25000" dirty="0">
                <a:ea typeface="宋体" panose="02010600030101010101" pitchFamily="2" charset="-122"/>
              </a:rPr>
              <a:t>j-1 </a:t>
            </a:r>
            <a:r>
              <a:rPr lang="en-US" altLang="x-none" sz="2000" dirty="0">
                <a:ea typeface="宋体" panose="02010600030101010101" pitchFamily="2" charset="-122"/>
              </a:rPr>
              <a:t>",</a:t>
            </a:r>
            <a:endParaRPr lang="zh-CN" altLang="en-US" sz="2000" dirty="0">
              <a:ea typeface="宋体" panose="02010600030101010101" pitchFamily="2" charset="-122"/>
            </a:endParaRPr>
          </a:p>
          <a:p>
            <a:pPr eaLnBrk="1" hangingPunct="1">
              <a:lnSpc>
                <a:spcPct val="100000"/>
              </a:lnSpc>
              <a:spcBef>
                <a:spcPct val="50000"/>
              </a:spcBef>
              <a:buClr>
                <a:schemeClr val="tx2"/>
              </a:buClr>
              <a:buNone/>
            </a:pPr>
            <a:r>
              <a:rPr lang="zh-CN" altLang="en-US" sz="2400" dirty="0">
                <a:ea typeface="宋体" panose="02010600030101010101" pitchFamily="2" charset="-122"/>
              </a:rPr>
              <a:t>	</a:t>
            </a:r>
            <a:r>
              <a:rPr lang="zh-CN" altLang="en-US" sz="2000" dirty="0">
                <a:ea typeface="宋体" panose="02010600030101010101" pitchFamily="2" charset="-122"/>
              </a:rPr>
              <a:t>则应将模式向右滑动至模式中的</a:t>
            </a:r>
            <a:r>
              <a:rPr lang="en-US" altLang="x-none" sz="2000" dirty="0">
                <a:ea typeface="宋体" panose="02010600030101010101" pitchFamily="2" charset="-122"/>
              </a:rPr>
              <a:t>next[k]=k’</a:t>
            </a:r>
            <a:r>
              <a:rPr lang="zh-CN" altLang="en-US" sz="2000" dirty="0">
                <a:ea typeface="宋体" panose="02010600030101010101" pitchFamily="2" charset="-122"/>
              </a:rPr>
              <a:t>个字符比较，重复	上述过程直至</a:t>
            </a:r>
            <a:r>
              <a:rPr lang="en-US" altLang="x-none" sz="2000" dirty="0">
                <a:ea typeface="宋体" panose="02010600030101010101" pitchFamily="2" charset="-122"/>
              </a:rPr>
              <a:t>P</a:t>
            </a:r>
            <a:r>
              <a:rPr lang="en-US" altLang="x-none" sz="2000" baseline="-25000" dirty="0">
                <a:ea typeface="宋体" panose="02010600030101010101" pitchFamily="2" charset="-122"/>
              </a:rPr>
              <a:t>j</a:t>
            </a:r>
            <a:r>
              <a:rPr lang="zh-CN" altLang="en-US" sz="2000" dirty="0">
                <a:ea typeface="宋体" panose="02010600030101010101" pitchFamily="2" charset="-122"/>
              </a:rPr>
              <a:t> 和模式中的某个字符匹配	成功或不存在任何	</a:t>
            </a:r>
            <a:r>
              <a:rPr lang="en-US" altLang="x-none" sz="2000" dirty="0">
                <a:ea typeface="宋体" panose="02010600030101010101" pitchFamily="2" charset="-122"/>
              </a:rPr>
              <a:t>k’(1&lt;k’&lt;j)</a:t>
            </a:r>
            <a:r>
              <a:rPr lang="zh-CN" altLang="en-US" sz="2000" dirty="0">
                <a:ea typeface="宋体" panose="02010600030101010101" pitchFamily="2" charset="-122"/>
              </a:rPr>
              <a:t>满足 </a:t>
            </a:r>
            <a:r>
              <a:rPr lang="en-US" altLang="x-none" sz="2000" dirty="0">
                <a:solidFill>
                  <a:schemeClr val="tx2"/>
                </a:solidFill>
                <a:ea typeface="宋体" panose="02010600030101010101" pitchFamily="2" charset="-122"/>
              </a:rPr>
              <a:t>②</a:t>
            </a:r>
            <a:r>
              <a:rPr lang="en-US" altLang="x-none" sz="2000" dirty="0">
                <a:ea typeface="宋体" panose="02010600030101010101" pitchFamily="2" charset="-122"/>
              </a:rPr>
              <a:t>，</a:t>
            </a:r>
            <a:r>
              <a:rPr lang="zh-CN" altLang="en-US" sz="2000" dirty="0">
                <a:ea typeface="宋体" panose="02010600030101010101" pitchFamily="2" charset="-122"/>
              </a:rPr>
              <a:t>则令</a:t>
            </a:r>
            <a:r>
              <a:rPr lang="en-US" altLang="x-none" sz="2000" dirty="0">
                <a:ea typeface="宋体" panose="02010600030101010101" pitchFamily="2" charset="-122"/>
              </a:rPr>
              <a:t>next[j+1]=1</a:t>
            </a:r>
            <a:r>
              <a:rPr lang="en-US" altLang="x-none" sz="2400" dirty="0">
                <a:ea typeface="宋体" panose="02010600030101010101" pitchFamily="2" charset="-122"/>
              </a:rPr>
              <a:t>。</a:t>
            </a:r>
            <a:endParaRPr lang="zh-CN" altLang="en-US" dirty="0"/>
          </a:p>
        </p:txBody>
      </p:sp>
    </p:spTree>
  </p:cSld>
  <p:clrMapOvr>
    <a:masterClrMapping/>
  </p:clrMapOvr>
  <p:transition>
    <p:checker dir="ver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Rectangle 1030"/>
          <p:cNvSpPr>
            <a:spLocks noGrp="1"/>
          </p:cNvSpPr>
          <p:nvPr>
            <p:ph type="title"/>
          </p:nvPr>
        </p:nvSpPr>
        <p:spPr>
          <a:ln/>
        </p:spPr>
        <p:txBody>
          <a:bodyPr vert="horz" wrap="square" anchor="b"/>
          <a:p>
            <a:pPr eaLnBrk="1" hangingPunct="1"/>
          </a:p>
        </p:txBody>
      </p:sp>
      <p:sp>
        <p:nvSpPr>
          <p:cNvPr id="40963" name="Rectangle 1031"/>
          <p:cNvSpPr>
            <a:spLocks noGrp="1"/>
          </p:cNvSpPr>
          <p:nvPr>
            <p:ph type="body"/>
          </p:nvPr>
        </p:nvSpPr>
        <p:spPr>
          <a:ln/>
        </p:spPr>
        <p:txBody>
          <a:bodyPr vert="horz" wrap="square" anchor="t"/>
          <a:p>
            <a:pPr eaLnBrk="1" hangingPunct="1">
              <a:buNone/>
            </a:pPr>
            <a:r>
              <a:rPr lang="zh-CN" altLang="en-US" dirty="0"/>
              <a:t>算法4.7</a:t>
            </a:r>
            <a:endParaRPr lang="en-US" altLang="x-none" sz="2400" i="1" dirty="0">
              <a:latin typeface="Times New Roman" panose="02020603050405020304" pitchFamily="2" charset="0"/>
            </a:endParaRPr>
          </a:p>
          <a:p>
            <a:pPr eaLnBrk="1" hangingPunct="1">
              <a:buNone/>
            </a:pPr>
            <a:r>
              <a:rPr lang="en-US" altLang="x-none" sz="2400" i="1" dirty="0">
                <a:latin typeface="Times New Roman" panose="02020603050405020304" pitchFamily="2" charset="0"/>
              </a:rPr>
              <a:t>void get_next(SString T,int &amp;next[ ]) {</a:t>
            </a:r>
            <a:endParaRPr lang="en-US" altLang="x-none" sz="2400" i="1" dirty="0">
              <a:latin typeface="Times New Roman" panose="02020603050405020304" pitchFamily="2" charset="0"/>
            </a:endParaRPr>
          </a:p>
          <a:p>
            <a:pPr eaLnBrk="1" hangingPunct="1">
              <a:buNone/>
            </a:pPr>
            <a:r>
              <a:rPr lang="en-US" altLang="x-none" sz="2400" i="1" dirty="0">
                <a:latin typeface="Times New Roman" panose="02020603050405020304" pitchFamily="2" charset="0"/>
              </a:rPr>
              <a:t>  i=1;next[1]=0;j=0;</a:t>
            </a:r>
            <a:endParaRPr lang="en-US" altLang="x-none" sz="2400" i="1" dirty="0">
              <a:latin typeface="Times New Roman" panose="02020603050405020304" pitchFamily="2" charset="0"/>
            </a:endParaRPr>
          </a:p>
          <a:p>
            <a:pPr eaLnBrk="1" hangingPunct="1">
              <a:buNone/>
            </a:pPr>
            <a:r>
              <a:rPr lang="en-US" altLang="x-none" sz="2400" i="1" dirty="0">
                <a:latin typeface="Times New Roman" panose="02020603050405020304" pitchFamily="2" charset="0"/>
              </a:rPr>
              <a:t>  while (i&lt;T[0]){</a:t>
            </a:r>
            <a:endParaRPr lang="en-US" altLang="x-none" sz="2400" i="1" dirty="0">
              <a:latin typeface="Times New Roman" panose="02020603050405020304" pitchFamily="2" charset="0"/>
            </a:endParaRPr>
          </a:p>
          <a:p>
            <a:pPr eaLnBrk="1" hangingPunct="1">
              <a:buNone/>
            </a:pPr>
            <a:r>
              <a:rPr lang="en-US" altLang="x-none" sz="2400" i="1" dirty="0">
                <a:latin typeface="Times New Roman" panose="02020603050405020304" pitchFamily="2" charset="0"/>
              </a:rPr>
              <a:t>    if (j==0 </a:t>
            </a:r>
            <a:r>
              <a:rPr lang="en-US" altLang="x-none" sz="2400" dirty="0">
                <a:latin typeface="Times New Roman" panose="02020603050405020304" pitchFamily="2" charset="0"/>
              </a:rPr>
              <a:t>||</a:t>
            </a:r>
            <a:r>
              <a:rPr lang="en-US" altLang="x-none" sz="2400" i="1" dirty="0">
                <a:latin typeface="Times New Roman" panose="02020603050405020304" pitchFamily="2" charset="0"/>
              </a:rPr>
              <a:t>T[i]==T[j])</a:t>
            </a:r>
            <a:endParaRPr lang="en-US" altLang="x-none" sz="2400" i="1" dirty="0">
              <a:latin typeface="Times New Roman" panose="02020603050405020304" pitchFamily="2" charset="0"/>
            </a:endParaRPr>
          </a:p>
          <a:p>
            <a:pPr eaLnBrk="1" hangingPunct="1">
              <a:buNone/>
            </a:pPr>
            <a:r>
              <a:rPr lang="en-US" altLang="x-none" sz="2400" i="1" dirty="0">
                <a:latin typeface="Times New Roman" panose="02020603050405020304" pitchFamily="2" charset="0"/>
              </a:rPr>
              <a:t>      { ++i;++j;next[i]=j;}</a:t>
            </a:r>
            <a:endParaRPr lang="en-US" altLang="x-none" sz="2400" i="1" dirty="0">
              <a:latin typeface="Times New Roman" panose="02020603050405020304" pitchFamily="2" charset="0"/>
            </a:endParaRPr>
          </a:p>
          <a:p>
            <a:pPr eaLnBrk="1" hangingPunct="1">
              <a:buNone/>
            </a:pPr>
            <a:r>
              <a:rPr lang="en-US" altLang="x-none" sz="2400" i="1" dirty="0">
                <a:latin typeface="Times New Roman" panose="02020603050405020304" pitchFamily="2" charset="0"/>
              </a:rPr>
              <a:t>    else j=next[j];</a:t>
            </a:r>
            <a:endParaRPr lang="en-US" altLang="x-none" sz="2400" i="1" dirty="0">
              <a:latin typeface="Times New Roman" panose="02020603050405020304" pitchFamily="2" charset="0"/>
            </a:endParaRPr>
          </a:p>
          <a:p>
            <a:pPr eaLnBrk="1" hangingPunct="1">
              <a:buNone/>
            </a:pPr>
            <a:r>
              <a:rPr lang="en-US" altLang="x-none" sz="2400" i="1" dirty="0">
                <a:latin typeface="Times New Roman" panose="02020603050405020304" pitchFamily="2" charset="0"/>
              </a:rPr>
              <a:t>  }</a:t>
            </a:r>
            <a:endParaRPr lang="en-US" altLang="x-none" sz="2400" i="1" dirty="0">
              <a:latin typeface="Times New Roman" panose="02020603050405020304" pitchFamily="2" charset="0"/>
            </a:endParaRPr>
          </a:p>
          <a:p>
            <a:pPr eaLnBrk="1" hangingPunct="1">
              <a:buNone/>
            </a:pPr>
            <a:r>
              <a:rPr lang="en-US" altLang="x-none" sz="2400" i="1" dirty="0">
                <a:latin typeface="Times New Roman" panose="02020603050405020304" pitchFamily="2" charset="0"/>
              </a:rPr>
              <a:t>}// get_next</a:t>
            </a:r>
            <a:endParaRPr lang="en-US" altLang="x-none" sz="2400" i="1" dirty="0">
              <a:latin typeface="Times New Roman" panose="02020603050405020304" pitchFamily="2" charset="0"/>
            </a:endParaRPr>
          </a:p>
          <a:p>
            <a:pPr eaLnBrk="1" hangingPunct="1">
              <a:buNone/>
            </a:pPr>
            <a:r>
              <a:rPr lang="en-US" altLang="x-none" sz="2800" b="0" dirty="0"/>
              <a:t>       </a:t>
            </a:r>
            <a:endParaRPr lang="en-US" altLang="x-none" sz="2800" b="0" dirty="0"/>
          </a:p>
          <a:p>
            <a:pPr eaLnBrk="1" hangingPunct="1">
              <a:buNone/>
            </a:pPr>
            <a:endParaRPr lang="zh-CN" altLang="en-US" sz="2800" b="0" dirty="0"/>
          </a:p>
        </p:txBody>
      </p:sp>
    </p:spTree>
  </p:cSld>
  <p:clrMapOvr>
    <a:masterClrMapping/>
  </p:clrMapOvr>
  <p:transition>
    <p:checker dir="ver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Rectangle 9"/>
          <p:cNvSpPr>
            <a:spLocks noGrp="1"/>
          </p:cNvSpPr>
          <p:nvPr>
            <p:ph type="title"/>
          </p:nvPr>
        </p:nvSpPr>
        <p:spPr>
          <a:ln/>
        </p:spPr>
        <p:txBody>
          <a:bodyPr vert="horz" wrap="square" anchor="b"/>
          <a:p>
            <a:pPr eaLnBrk="1" hangingPunct="1"/>
            <a:r>
              <a:rPr lang="en-US" altLang="zh-CN"/>
              <a:t>4.4 </a:t>
            </a:r>
            <a:r>
              <a:rPr lang="zh-CN" altLang="en-US"/>
              <a:t>串的应用举例</a:t>
            </a:r>
            <a:endParaRPr lang="zh-CN" altLang="en-US"/>
          </a:p>
        </p:txBody>
      </p:sp>
      <p:sp>
        <p:nvSpPr>
          <p:cNvPr id="41987" name="Rectangle 10"/>
          <p:cNvSpPr>
            <a:spLocks noGrp="1"/>
          </p:cNvSpPr>
          <p:nvPr>
            <p:ph type="body"/>
          </p:nvPr>
        </p:nvSpPr>
        <p:spPr>
          <a:ln/>
        </p:spPr>
        <p:txBody>
          <a:bodyPr vert="horz" wrap="square" anchor="t"/>
          <a:p>
            <a:pPr eaLnBrk="1" hangingPunct="1"/>
            <a:r>
              <a:rPr lang="zh-CN" altLang="en-US" sz="2800" dirty="0"/>
              <a:t>文本编辑</a:t>
            </a:r>
            <a:endParaRPr lang="zh-CN" altLang="en-US" sz="2800" dirty="0"/>
          </a:p>
          <a:p>
            <a:pPr lvl="1" eaLnBrk="1" hangingPunct="1"/>
            <a:r>
              <a:rPr lang="zh-CN" altLang="en-US" sz="2400" dirty="0"/>
              <a:t>文本编辑程序是一个面向用户的系统服务程序，广泛应用于文件的起草、录入、修改、存储、打印。</a:t>
            </a:r>
            <a:endParaRPr lang="zh-CN" altLang="en-US" sz="2400" dirty="0"/>
          </a:p>
          <a:p>
            <a:pPr lvl="1" eaLnBrk="1" hangingPunct="1"/>
            <a:r>
              <a:rPr lang="zh-CN" altLang="en-US" sz="2400" dirty="0"/>
              <a:t>在文本编辑器中，处理的对象主要是针对字符串的，所以文本编辑器的基本操作，一般包括串的插入、删除、查找、替换、存储及打印等功能。</a:t>
            </a:r>
            <a:endParaRPr lang="zh-CN" altLang="en-US" sz="2400" dirty="0"/>
          </a:p>
          <a:p>
            <a:pPr eaLnBrk="1" hangingPunct="1"/>
            <a:r>
              <a:rPr lang="zh-CN" altLang="en-US" sz="2800" dirty="0"/>
              <a:t>建立词索引表（信息检索）</a:t>
            </a:r>
            <a:endParaRPr lang="zh-CN" altLang="en-US" sz="2800" dirty="0"/>
          </a:p>
          <a:p>
            <a:pPr eaLnBrk="1" hangingPunct="1"/>
            <a:r>
              <a:rPr lang="zh-CN" altLang="en-US" sz="2800" dirty="0"/>
              <a:t>中心对称串问题</a:t>
            </a:r>
            <a:endParaRPr lang="zh-CN" altLang="en-US" sz="2800" dirty="0"/>
          </a:p>
          <a:p>
            <a:pPr lvl="1" eaLnBrk="1" hangingPunct="1"/>
            <a:r>
              <a:rPr lang="zh-CN" altLang="en-US" sz="2400" dirty="0"/>
              <a:t>   对给定串： </a:t>
            </a:r>
            <a:r>
              <a:rPr lang="en-US" altLang="x-none" sz="2400" dirty="0"/>
              <a:t>"a</a:t>
            </a:r>
            <a:r>
              <a:rPr lang="en-US" altLang="x-none" sz="2400" baseline="-25000" dirty="0"/>
              <a:t>1</a:t>
            </a:r>
            <a:r>
              <a:rPr lang="en-US" altLang="x-none" sz="2400" dirty="0"/>
              <a:t> a</a:t>
            </a:r>
            <a:r>
              <a:rPr lang="en-US" altLang="x-none" sz="2400" baseline="-25000" dirty="0"/>
              <a:t>2</a:t>
            </a:r>
            <a:r>
              <a:rPr lang="en-US" altLang="x-none" sz="2400" dirty="0"/>
              <a:t> </a:t>
            </a:r>
            <a:r>
              <a:rPr lang="en-US" altLang="x-none" sz="2400" dirty="0">
                <a:latin typeface="Arial Narrow" panose="020B0506020202030204" pitchFamily="2" charset="0"/>
              </a:rPr>
              <a:t>…</a:t>
            </a:r>
            <a:r>
              <a:rPr lang="en-US" altLang="x-none" sz="2400" dirty="0"/>
              <a:t> a</a:t>
            </a:r>
            <a:r>
              <a:rPr lang="en-US" altLang="x-none" sz="2400" baseline="-25000" dirty="0"/>
              <a:t>n</a:t>
            </a:r>
            <a:r>
              <a:rPr lang="en-US" altLang="x-none" sz="2400" dirty="0"/>
              <a:t>" </a:t>
            </a:r>
            <a:endParaRPr lang="en-US" altLang="x-none" sz="2400" dirty="0"/>
          </a:p>
          <a:p>
            <a:pPr lvl="1" eaLnBrk="1" hangingPunct="1"/>
            <a:r>
              <a:rPr lang="zh-CN" altLang="en-US" sz="2400" dirty="0"/>
              <a:t>   若</a:t>
            </a:r>
            <a:r>
              <a:rPr lang="en-US" altLang="x-none" sz="2400" dirty="0"/>
              <a:t>n</a:t>
            </a:r>
            <a:r>
              <a:rPr lang="zh-CN" altLang="en-US" sz="2400" dirty="0"/>
              <a:t>为偶数，且</a:t>
            </a:r>
            <a:r>
              <a:rPr lang="en-US" altLang="x-none" sz="2400" dirty="0"/>
              <a:t>a</a:t>
            </a:r>
            <a:r>
              <a:rPr lang="en-US" altLang="x-none" sz="2400" baseline="-25000" dirty="0"/>
              <a:t>j</a:t>
            </a:r>
            <a:r>
              <a:rPr lang="zh-CN" altLang="en-US" sz="2400" dirty="0"/>
              <a:t>=</a:t>
            </a:r>
            <a:r>
              <a:rPr lang="en-US" altLang="x-none" sz="2400" dirty="0"/>
              <a:t>a</a:t>
            </a:r>
            <a:r>
              <a:rPr lang="en-US" altLang="x-none" sz="2400" baseline="-25000" dirty="0"/>
              <a:t>j+1</a:t>
            </a:r>
            <a:r>
              <a:rPr lang="en-US" altLang="x-none" sz="2400" dirty="0"/>
              <a:t>,,a</a:t>
            </a:r>
            <a:r>
              <a:rPr lang="en-US" altLang="x-none" sz="2400" baseline="-25000" dirty="0"/>
              <a:t>j-1</a:t>
            </a:r>
            <a:r>
              <a:rPr lang="zh-CN" altLang="en-US" sz="2400" dirty="0"/>
              <a:t>=</a:t>
            </a:r>
            <a:r>
              <a:rPr lang="en-US" altLang="x-none" sz="2400" dirty="0"/>
              <a:t>a</a:t>
            </a:r>
            <a:r>
              <a:rPr lang="en-US" altLang="x-none" sz="2400" baseline="-25000" dirty="0"/>
              <a:t>j+2</a:t>
            </a:r>
            <a:r>
              <a:rPr lang="en-US" altLang="x-none" sz="2400" dirty="0"/>
              <a:t> ，</a:t>
            </a:r>
            <a:r>
              <a:rPr lang="en-US" altLang="x-none" sz="2400" dirty="0">
                <a:latin typeface="Arial Narrow" panose="020B0506020202030204" pitchFamily="2" charset="0"/>
              </a:rPr>
              <a:t>…</a:t>
            </a:r>
            <a:r>
              <a:rPr lang="en-US" altLang="x-none" sz="2400" dirty="0"/>
              <a:t> ，a</a:t>
            </a:r>
            <a:r>
              <a:rPr lang="en-US" altLang="x-none" sz="2400" baseline="-25000" dirty="0"/>
              <a:t>1</a:t>
            </a:r>
            <a:r>
              <a:rPr lang="zh-CN" altLang="en-US" sz="2400" dirty="0"/>
              <a:t>=</a:t>
            </a:r>
            <a:r>
              <a:rPr lang="en-US" altLang="x-none" sz="2400" dirty="0"/>
              <a:t>a</a:t>
            </a:r>
            <a:r>
              <a:rPr lang="en-US" altLang="x-none" sz="2400" baseline="-25000" dirty="0"/>
              <a:t>n</a:t>
            </a:r>
            <a:r>
              <a:rPr lang="en-US" altLang="x-none" sz="2400" dirty="0"/>
              <a:t> ，</a:t>
            </a:r>
            <a:endParaRPr lang="en-US" altLang="x-none" sz="2400" dirty="0"/>
          </a:p>
          <a:p>
            <a:pPr lvl="1" eaLnBrk="1" hangingPunct="1"/>
            <a:r>
              <a:rPr lang="en-US" altLang="x-none" sz="2400" dirty="0"/>
              <a:t>   </a:t>
            </a:r>
            <a:r>
              <a:rPr lang="zh-CN" altLang="en-US" sz="2400" dirty="0"/>
              <a:t>则称该串为中心对称串。</a:t>
            </a:r>
            <a:endParaRPr lang="zh-CN" altLang="en-US" sz="2400" dirty="0"/>
          </a:p>
          <a:p>
            <a:pPr eaLnBrk="1" hangingPunct="1"/>
            <a:endParaRPr lang="zh-CN" altLang="en-US" sz="2800" dirty="0"/>
          </a:p>
        </p:txBody>
      </p:sp>
    </p:spTree>
  </p:cSld>
  <p:clrMapOvr>
    <a:masterClrMapping/>
  </p:clrMapOvr>
  <p:transition>
    <p:checker dir="ver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Rectangle 1028"/>
          <p:cNvSpPr>
            <a:spLocks noGrp="1"/>
          </p:cNvSpPr>
          <p:nvPr>
            <p:ph type="title"/>
          </p:nvPr>
        </p:nvSpPr>
        <p:spPr>
          <a:ln/>
        </p:spPr>
        <p:txBody>
          <a:bodyPr vert="horz" wrap="square" anchor="b"/>
          <a:p>
            <a:pPr eaLnBrk="1" hangingPunct="1"/>
            <a:r>
              <a:rPr lang="zh-CN" altLang="en-US"/>
              <a:t>本章习题</a:t>
            </a:r>
            <a:endParaRPr lang="zh-CN" altLang="en-US"/>
          </a:p>
        </p:txBody>
      </p:sp>
      <p:sp>
        <p:nvSpPr>
          <p:cNvPr id="43011" name="Rectangle 1029"/>
          <p:cNvSpPr>
            <a:spLocks noGrp="1"/>
          </p:cNvSpPr>
          <p:nvPr>
            <p:ph type="body"/>
          </p:nvPr>
        </p:nvSpPr>
        <p:spPr>
          <a:ln/>
        </p:spPr>
        <p:txBody>
          <a:bodyPr vert="horz" wrap="square" anchor="t"/>
          <a:p>
            <a:pPr eaLnBrk="1" hangingPunct="1"/>
            <a:r>
              <a:rPr lang="zh-CN" altLang="en-US" sz="2800" dirty="0"/>
              <a:t>一、选择题</a:t>
            </a:r>
            <a:endParaRPr lang="zh-CN" altLang="en-US" sz="2800" dirty="0"/>
          </a:p>
          <a:p>
            <a:pPr lvl="1" eaLnBrk="1" hangingPunct="1"/>
            <a:endParaRPr lang="zh-CN" altLang="en-US" sz="2400" dirty="0"/>
          </a:p>
          <a:p>
            <a:pPr lvl="1" eaLnBrk="1" hangingPunct="1"/>
            <a:r>
              <a:rPr lang="en-US" altLang="x-none" sz="2400" dirty="0"/>
              <a:t>1.</a:t>
            </a:r>
            <a:r>
              <a:rPr lang="zh-CN" altLang="en-US" sz="2400" dirty="0"/>
              <a:t>设有两个串</a:t>
            </a:r>
            <a:r>
              <a:rPr lang="en-US" altLang="x-none" sz="2400" dirty="0"/>
              <a:t>p</a:t>
            </a:r>
            <a:r>
              <a:rPr lang="zh-CN" altLang="en-US" sz="2400" dirty="0"/>
              <a:t>和</a:t>
            </a:r>
            <a:r>
              <a:rPr lang="en-US" altLang="x-none" sz="2400" dirty="0"/>
              <a:t>q，</a:t>
            </a:r>
            <a:r>
              <a:rPr lang="zh-CN" altLang="en-US" sz="2400" dirty="0"/>
              <a:t>求</a:t>
            </a:r>
            <a:r>
              <a:rPr lang="en-US" altLang="x-none" sz="2400" dirty="0"/>
              <a:t>q</a:t>
            </a:r>
            <a:r>
              <a:rPr lang="zh-CN" altLang="en-US" sz="2400" dirty="0"/>
              <a:t>在</a:t>
            </a:r>
            <a:r>
              <a:rPr lang="en-US" altLang="x-none" sz="2400" dirty="0"/>
              <a:t>p</a:t>
            </a:r>
            <a:r>
              <a:rPr lang="zh-CN" altLang="en-US" sz="2400" dirty="0"/>
              <a:t>中首次出现的位置的运算称作_____。</a:t>
            </a:r>
            <a:endParaRPr lang="zh-CN" altLang="en-US" sz="2400" dirty="0"/>
          </a:p>
          <a:p>
            <a:pPr lvl="2" eaLnBrk="1" hangingPunct="1"/>
            <a:r>
              <a:rPr lang="en-US" altLang="x-none" sz="2000" dirty="0"/>
              <a:t>A. </a:t>
            </a:r>
            <a:r>
              <a:rPr lang="zh-CN" altLang="en-US" sz="2000" dirty="0"/>
              <a:t>连接      	  </a:t>
            </a:r>
            <a:r>
              <a:rPr lang="en-US" altLang="x-none" sz="2000" dirty="0"/>
              <a:t>B. </a:t>
            </a:r>
            <a:r>
              <a:rPr lang="zh-CN" altLang="en-US" sz="2000" dirty="0"/>
              <a:t>模式匹配       	</a:t>
            </a:r>
            <a:r>
              <a:rPr lang="en-US" altLang="x-none" sz="2000" dirty="0"/>
              <a:t>C. </a:t>
            </a:r>
            <a:r>
              <a:rPr lang="zh-CN" altLang="en-US" sz="2000" dirty="0"/>
              <a:t>求串长         	</a:t>
            </a:r>
            <a:r>
              <a:rPr lang="en-US" altLang="x-none" sz="2000" dirty="0"/>
              <a:t>D. </a:t>
            </a:r>
            <a:r>
              <a:rPr lang="zh-CN" altLang="en-US" sz="2000" dirty="0"/>
              <a:t>求子串</a:t>
            </a:r>
            <a:endParaRPr lang="zh-CN" altLang="en-US" sz="2000" dirty="0"/>
          </a:p>
          <a:p>
            <a:pPr lvl="1" eaLnBrk="1" hangingPunct="1"/>
            <a:r>
              <a:rPr lang="en-US" altLang="x-none" sz="2400" dirty="0"/>
              <a:t>2.</a:t>
            </a:r>
            <a:r>
              <a:rPr lang="zh-CN" altLang="en-US" sz="2400" dirty="0"/>
              <a:t>设字符串</a:t>
            </a:r>
            <a:r>
              <a:rPr lang="en-US" altLang="x-none" sz="2400" dirty="0"/>
              <a:t>S1＝“ABCDEFG”，S2＝“PQRST”，</a:t>
            </a:r>
            <a:r>
              <a:rPr lang="zh-CN" altLang="en-US" sz="2400" dirty="0"/>
              <a:t>则运算：</a:t>
            </a:r>
            <a:endParaRPr lang="zh-CN" altLang="en-US" sz="2400" dirty="0"/>
          </a:p>
          <a:p>
            <a:pPr lvl="1" eaLnBrk="1" hangingPunct="1">
              <a:buNone/>
            </a:pPr>
            <a:r>
              <a:rPr lang="en-US" altLang="x-none" sz="2400" dirty="0"/>
              <a:t>     S＝CONCAT(SUBSTR(S1,2,LEN(S2));SUBSTR(S1,LEN(S2),2))；</a:t>
            </a:r>
            <a:r>
              <a:rPr lang="zh-CN" altLang="en-US" sz="2400" dirty="0"/>
              <a:t>后的串值为__</a:t>
            </a:r>
            <a:endParaRPr lang="zh-CN" altLang="en-US" sz="2400" dirty="0"/>
          </a:p>
          <a:p>
            <a:pPr lvl="2" eaLnBrk="1" hangingPunct="1"/>
            <a:r>
              <a:rPr lang="zh-CN" altLang="en-US" sz="2000" dirty="0"/>
              <a:t> </a:t>
            </a:r>
            <a:r>
              <a:rPr lang="en-US" altLang="x-none" sz="2000" dirty="0"/>
              <a:t>A. BCDEF       	 B. BCDEFG          C. BCDPQRST        D. BCDEFEF</a:t>
            </a:r>
            <a:endParaRPr lang="en-US" altLang="x-none" sz="2000" dirty="0"/>
          </a:p>
          <a:p>
            <a:pPr eaLnBrk="1" hangingPunct="1"/>
            <a:endParaRPr lang="zh-CN" altLang="en-US" sz="2800" dirty="0"/>
          </a:p>
        </p:txBody>
      </p:sp>
      <p:sp>
        <p:nvSpPr>
          <p:cNvPr id="43012" name="Text Box 1031"/>
          <p:cNvSpPr txBox="1"/>
          <p:nvPr/>
        </p:nvSpPr>
        <p:spPr>
          <a:xfrm>
            <a:off x="1331913" y="2636838"/>
            <a:ext cx="504825" cy="457200"/>
          </a:xfrm>
          <a:prstGeom prst="rect">
            <a:avLst/>
          </a:prstGeom>
          <a:noFill/>
          <a:ln w="9525">
            <a:noFill/>
          </a:ln>
        </p:spPr>
        <p:txBody>
          <a:bodyPr>
            <a:spAutoFit/>
          </a:bodyPr>
          <a:p>
            <a:pPr>
              <a:spcBef>
                <a:spcPct val="50000"/>
              </a:spcBef>
            </a:pPr>
            <a:r>
              <a:rPr lang="en-US" altLang="x-none" dirty="0">
                <a:latin typeface="Tahoma" panose="020B0604030504040204" pitchFamily="2" charset="0"/>
              </a:rPr>
              <a:t>B</a:t>
            </a:r>
            <a:endParaRPr lang="en-US" altLang="x-none" dirty="0">
              <a:latin typeface="Tahoma" panose="020B0604030504040204" pitchFamily="2" charset="0"/>
            </a:endParaRPr>
          </a:p>
        </p:txBody>
      </p:sp>
      <p:sp>
        <p:nvSpPr>
          <p:cNvPr id="43013" name="Text Box 1032"/>
          <p:cNvSpPr txBox="1"/>
          <p:nvPr/>
        </p:nvSpPr>
        <p:spPr>
          <a:xfrm>
            <a:off x="2771775" y="4365625"/>
            <a:ext cx="504825" cy="457200"/>
          </a:xfrm>
          <a:prstGeom prst="rect">
            <a:avLst/>
          </a:prstGeom>
          <a:noFill/>
          <a:ln w="9525">
            <a:noFill/>
          </a:ln>
        </p:spPr>
        <p:txBody>
          <a:bodyPr>
            <a:spAutoFit/>
          </a:bodyPr>
          <a:p>
            <a:pPr>
              <a:spcBef>
                <a:spcPct val="50000"/>
              </a:spcBef>
            </a:pPr>
            <a:r>
              <a:rPr lang="en-US" altLang="x-none" dirty="0">
                <a:latin typeface="Tahoma" panose="020B0604030504040204" pitchFamily="2" charset="0"/>
              </a:rPr>
              <a:t>D</a:t>
            </a:r>
            <a:endParaRPr lang="en-US" altLang="x-none" dirty="0">
              <a:latin typeface="Tahoma" panose="020B0604030504040204"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3012"/>
                                        </p:tgtEl>
                                        <p:attrNameLst>
                                          <p:attrName>style.visibility</p:attrName>
                                        </p:attrNameLst>
                                      </p:cBhvr>
                                      <p:to>
                                        <p:strVal val="visible"/>
                                      </p:to>
                                    </p:set>
                                    <p:animEffect transition="in" filter="wipe(down)">
                                      <p:cBhvr>
                                        <p:cTn id="7" dur="500"/>
                                        <p:tgtEl>
                                          <p:spTgt spid="430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3013"/>
                                        </p:tgtEl>
                                        <p:attrNameLst>
                                          <p:attrName>style.visibility</p:attrName>
                                        </p:attrNameLst>
                                      </p:cBhvr>
                                      <p:to>
                                        <p:strVal val="visible"/>
                                      </p:to>
                                    </p:set>
                                    <p:animEffect transition="in" filter="wipe(down)">
                                      <p:cBhvr>
                                        <p:cTn id="12" dur="500"/>
                                        <p:tgtEl>
                                          <p:spTgt spid="430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2" grpId="0"/>
      <p:bldP spid="4301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Rectangle 4"/>
          <p:cNvSpPr>
            <a:spLocks noGrp="1"/>
          </p:cNvSpPr>
          <p:nvPr>
            <p:ph type="title"/>
          </p:nvPr>
        </p:nvSpPr>
        <p:spPr>
          <a:ln/>
        </p:spPr>
        <p:txBody>
          <a:bodyPr vert="horz" wrap="square" anchor="b"/>
          <a:p>
            <a:pPr eaLnBrk="1" hangingPunct="1"/>
          </a:p>
        </p:txBody>
      </p:sp>
      <p:sp>
        <p:nvSpPr>
          <p:cNvPr id="44035" name="Rectangle 5"/>
          <p:cNvSpPr>
            <a:spLocks noGrp="1"/>
          </p:cNvSpPr>
          <p:nvPr>
            <p:ph type="body"/>
          </p:nvPr>
        </p:nvSpPr>
        <p:spPr>
          <a:ln/>
        </p:spPr>
        <p:txBody>
          <a:bodyPr vert="horz" wrap="square" anchor="t"/>
          <a:p>
            <a:pPr eaLnBrk="1" hangingPunct="1"/>
            <a:r>
              <a:rPr lang="zh-CN" altLang="en-US" dirty="0"/>
              <a:t>二、判断题</a:t>
            </a:r>
            <a:endParaRPr lang="zh-CN" altLang="en-US" dirty="0"/>
          </a:p>
          <a:p>
            <a:pPr lvl="1" eaLnBrk="1" hangingPunct="1"/>
            <a:r>
              <a:rPr lang="zh-CN" altLang="en-US" dirty="0"/>
              <a:t>1. 空格串和空串的长度均为1。</a:t>
            </a:r>
            <a:endParaRPr lang="zh-CN" altLang="en-US" dirty="0"/>
          </a:p>
          <a:p>
            <a:pPr lvl="1" eaLnBrk="1" hangingPunct="1"/>
            <a:r>
              <a:rPr lang="zh-CN" altLang="en-US" dirty="0"/>
              <a:t>2.串是一种特殊的线性表，其特殊性体现在数据元素可以是多个字符。</a:t>
            </a:r>
            <a:endParaRPr lang="zh-CN" altLang="en-US" dirty="0"/>
          </a:p>
          <a:p>
            <a:pPr lvl="1" eaLnBrk="1" hangingPunct="1"/>
            <a:r>
              <a:rPr lang="zh-CN" altLang="en-US" dirty="0"/>
              <a:t>3.判断两个串是否相等，只需要判断这两个串是否包含相同的字符即可。</a:t>
            </a:r>
            <a:endParaRPr lang="zh-CN" altLang="en-US" dirty="0"/>
          </a:p>
          <a:p>
            <a:pPr eaLnBrk="1" hangingPunct="1"/>
            <a:r>
              <a:rPr lang="zh-CN" altLang="en-US" dirty="0"/>
              <a:t>三、简答题</a:t>
            </a:r>
            <a:endParaRPr lang="zh-CN" altLang="en-US" dirty="0"/>
          </a:p>
          <a:p>
            <a:pPr lvl="1" eaLnBrk="1" hangingPunct="1"/>
            <a:r>
              <a:rPr lang="zh-CN" altLang="en-US" dirty="0"/>
              <a:t>串有哪三种常见的机内表示方法？</a:t>
            </a:r>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Rectangle 2"/>
          <p:cNvSpPr>
            <a:spLocks noGrp="1"/>
          </p:cNvSpPr>
          <p:nvPr>
            <p:ph type="title"/>
          </p:nvPr>
        </p:nvSpPr>
        <p:spPr>
          <a:ln/>
        </p:spPr>
        <p:txBody>
          <a:bodyPr vert="horz" wrap="square" anchor="b"/>
          <a:p>
            <a:pPr eaLnBrk="1" hangingPunct="1"/>
            <a:r>
              <a:rPr lang="zh-CN" altLang="en-US"/>
              <a:t>本章小结</a:t>
            </a:r>
            <a:endParaRPr lang="zh-CN" altLang="en-US"/>
          </a:p>
        </p:txBody>
      </p:sp>
      <p:sp>
        <p:nvSpPr>
          <p:cNvPr id="45059" name="Rectangle 3"/>
          <p:cNvSpPr>
            <a:spLocks noGrp="1"/>
          </p:cNvSpPr>
          <p:nvPr>
            <p:ph type="body"/>
          </p:nvPr>
        </p:nvSpPr>
        <p:spPr>
          <a:ln/>
        </p:spPr>
        <p:txBody>
          <a:bodyPr vert="horz" wrap="square" anchor="t"/>
          <a:p>
            <a:pPr eaLnBrk="1" hangingPunct="1"/>
            <a:r>
              <a:rPr lang="zh-CN" altLang="en-US" dirty="0"/>
              <a:t>介绍了串的逻辑结构，存储结构及串上的基本运算。 </a:t>
            </a:r>
            <a:endParaRPr lang="zh-CN" altLang="en-US" dirty="0"/>
          </a:p>
          <a:p>
            <a:pPr lvl="1" eaLnBrk="1" hangingPunct="1"/>
            <a:r>
              <a:rPr lang="zh-CN" altLang="en-US" dirty="0"/>
              <a:t>串的顺序存储结构简称为顺序串，顺序串又可按存储分配的不同分为静态存储分配的顺序串和动态存储分配的顺序串。</a:t>
            </a:r>
            <a:endParaRPr lang="zh-CN" altLang="en-US" dirty="0"/>
          </a:p>
          <a:p>
            <a:pPr lvl="1" eaLnBrk="1" hangingPunct="1"/>
            <a:r>
              <a:rPr lang="zh-CN" altLang="en-US" dirty="0"/>
              <a:t>串的链式存储就是用单链表的方式存储串值，串的这种链式存储结构简称为链串。</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15"/>
          <p:cNvSpPr>
            <a:spLocks noGrp="1"/>
          </p:cNvSpPr>
          <p:nvPr>
            <p:ph type="title"/>
          </p:nvPr>
        </p:nvSpPr>
        <p:spPr>
          <a:ln/>
        </p:spPr>
        <p:txBody>
          <a:bodyPr vert="horz" wrap="square" anchor="b"/>
          <a:p>
            <a:pPr eaLnBrk="1" hangingPunct="1"/>
            <a:r>
              <a:rPr lang="en-US" altLang="zh-CN"/>
              <a:t>4.1 </a:t>
            </a:r>
            <a:r>
              <a:rPr lang="zh-CN" altLang="en-US"/>
              <a:t>串类型的定义</a:t>
            </a:r>
            <a:endParaRPr lang="zh-CN" altLang="en-US"/>
          </a:p>
        </p:txBody>
      </p:sp>
      <p:sp>
        <p:nvSpPr>
          <p:cNvPr id="7171" name="Rectangle 16"/>
          <p:cNvSpPr>
            <a:spLocks noGrp="1"/>
          </p:cNvSpPr>
          <p:nvPr>
            <p:ph type="body"/>
          </p:nvPr>
        </p:nvSpPr>
        <p:spPr>
          <a:ln/>
        </p:spPr>
        <p:txBody>
          <a:bodyPr vert="horz" wrap="square" anchor="t"/>
          <a:p>
            <a:pPr eaLnBrk="1" hangingPunct="1"/>
            <a:r>
              <a:rPr lang="zh-CN" altLang="en-US" sz="2800" dirty="0"/>
              <a:t>一、串的基本概念</a:t>
            </a:r>
            <a:endParaRPr lang="en-US" altLang="x-none" sz="2800" dirty="0"/>
          </a:p>
          <a:p>
            <a:pPr lvl="1" eaLnBrk="1" hangingPunct="1"/>
            <a:r>
              <a:rPr lang="zh-CN" altLang="en-US" sz="2400" dirty="0"/>
              <a:t>串(</a:t>
            </a:r>
            <a:r>
              <a:rPr lang="en-US" altLang="x-none" sz="2400" dirty="0"/>
              <a:t>String)</a:t>
            </a:r>
            <a:r>
              <a:rPr lang="zh-CN" altLang="en-US" sz="2400" dirty="0"/>
              <a:t>的定义</a:t>
            </a:r>
            <a:endParaRPr lang="zh-CN" altLang="en-US" sz="2400" dirty="0"/>
          </a:p>
          <a:p>
            <a:pPr lvl="2" eaLnBrk="1" hangingPunct="1">
              <a:buNone/>
            </a:pPr>
            <a:r>
              <a:rPr lang="en-US" altLang="x-none" sz="2000" dirty="0">
                <a:solidFill>
                  <a:schemeClr val="hlink"/>
                </a:solidFill>
              </a:rPr>
              <a:t>                         </a:t>
            </a:r>
            <a:r>
              <a:rPr lang="en-US" altLang="x-none" sz="2800" dirty="0">
                <a:solidFill>
                  <a:schemeClr val="hlink"/>
                </a:solidFill>
              </a:rPr>
              <a:t>s＝’a</a:t>
            </a:r>
            <a:r>
              <a:rPr lang="en-US" altLang="x-none" sz="2800" baseline="-25000" dirty="0">
                <a:solidFill>
                  <a:schemeClr val="hlink"/>
                </a:solidFill>
              </a:rPr>
              <a:t>1</a:t>
            </a:r>
            <a:r>
              <a:rPr lang="en-US" altLang="x-none" sz="2800" dirty="0">
                <a:solidFill>
                  <a:schemeClr val="hlink"/>
                </a:solidFill>
              </a:rPr>
              <a:t>a</a:t>
            </a:r>
            <a:r>
              <a:rPr lang="en-US" altLang="x-none" sz="2800" baseline="-25000" dirty="0">
                <a:solidFill>
                  <a:schemeClr val="hlink"/>
                </a:solidFill>
              </a:rPr>
              <a:t>2</a:t>
            </a:r>
            <a:r>
              <a:rPr lang="en-US" altLang="x-none" sz="2800" dirty="0">
                <a:solidFill>
                  <a:schemeClr val="hlink"/>
                </a:solidFill>
                <a:latin typeface="Arial Narrow" panose="020B0506020202030204" pitchFamily="2" charset="0"/>
              </a:rPr>
              <a:t>…</a:t>
            </a:r>
            <a:r>
              <a:rPr lang="en-US" altLang="x-none" sz="2800" dirty="0">
                <a:solidFill>
                  <a:schemeClr val="hlink"/>
                </a:solidFill>
              </a:rPr>
              <a:t>a</a:t>
            </a:r>
            <a:r>
              <a:rPr lang="en-US" altLang="x-none" sz="2800" baseline="-25000" dirty="0">
                <a:solidFill>
                  <a:schemeClr val="hlink"/>
                </a:solidFill>
              </a:rPr>
              <a:t>n  </a:t>
            </a:r>
            <a:r>
              <a:rPr lang="en-US" altLang="x-none" sz="2800" dirty="0">
                <a:solidFill>
                  <a:schemeClr val="hlink"/>
                </a:solidFill>
              </a:rPr>
              <a:t>’</a:t>
            </a:r>
            <a:endParaRPr lang="en-US" altLang="x-none" sz="2800" dirty="0"/>
          </a:p>
          <a:p>
            <a:pPr lvl="2" eaLnBrk="1" hangingPunct="1"/>
            <a:r>
              <a:rPr lang="zh-CN" altLang="en-US" sz="2000" dirty="0"/>
              <a:t>其中：</a:t>
            </a:r>
            <a:endParaRPr lang="zh-CN" altLang="en-US" sz="2000" dirty="0"/>
          </a:p>
          <a:p>
            <a:pPr lvl="3" eaLnBrk="1" hangingPunct="1"/>
            <a:r>
              <a:rPr lang="en-US" altLang="x-none" sz="2000" dirty="0"/>
              <a:t>s</a:t>
            </a:r>
            <a:r>
              <a:rPr lang="zh-CN" altLang="en-US" sz="2000" dirty="0"/>
              <a:t>为串的名字，</a:t>
            </a:r>
            <a:endParaRPr lang="zh-CN" altLang="en-US" sz="2000" dirty="0"/>
          </a:p>
          <a:p>
            <a:pPr lvl="3" eaLnBrk="1" hangingPunct="1"/>
            <a:r>
              <a:rPr lang="zh-CN" altLang="en-US" sz="2000" dirty="0"/>
              <a:t>串的值</a:t>
            </a:r>
            <a:endParaRPr lang="zh-CN" altLang="en-US" sz="2000" dirty="0"/>
          </a:p>
          <a:p>
            <a:pPr lvl="3" eaLnBrk="1" hangingPunct="1"/>
            <a:r>
              <a:rPr lang="en-US" altLang="x-none" sz="2000" dirty="0"/>
              <a:t>a</a:t>
            </a:r>
            <a:r>
              <a:rPr lang="en-US" altLang="x-none" sz="2000" baseline="-25000" dirty="0"/>
              <a:t>i</a:t>
            </a:r>
            <a:r>
              <a:rPr lang="en-US" altLang="x-none" sz="2000" dirty="0"/>
              <a:t>(1≤i≤n)</a:t>
            </a:r>
            <a:r>
              <a:rPr lang="zh-CN" altLang="en-US" sz="2000" dirty="0"/>
              <a:t>可以是字母、数字或其它字符。</a:t>
            </a:r>
            <a:endParaRPr lang="zh-CN" altLang="en-US" sz="2000" dirty="0"/>
          </a:p>
          <a:p>
            <a:pPr lvl="3" eaLnBrk="1" hangingPunct="1"/>
            <a:r>
              <a:rPr lang="zh-CN" altLang="en-US" sz="2000" dirty="0"/>
              <a:t>串的长度</a:t>
            </a:r>
            <a:r>
              <a:rPr lang="en-US" altLang="x-none" sz="2000" dirty="0"/>
              <a:t>n。</a:t>
            </a:r>
            <a:endParaRPr lang="en-US" altLang="x-none" sz="2000" dirty="0"/>
          </a:p>
          <a:p>
            <a:pPr lvl="1" eaLnBrk="1" hangingPunct="1"/>
            <a:r>
              <a:rPr lang="zh-CN" altLang="en-US" sz="2400" dirty="0"/>
              <a:t>空串和空白串：</a:t>
            </a:r>
            <a:endParaRPr lang="zh-CN" altLang="en-US" sz="2400" dirty="0"/>
          </a:p>
          <a:p>
            <a:pPr lvl="2" eaLnBrk="1" hangingPunct="1"/>
            <a:r>
              <a:rPr lang="zh-CN" altLang="en-US" sz="2000" dirty="0"/>
              <a:t>长度为零的串称为</a:t>
            </a:r>
            <a:r>
              <a:rPr lang="zh-CN" altLang="en-US" sz="2000" dirty="0">
                <a:solidFill>
                  <a:schemeClr val="folHlink"/>
                </a:solidFill>
              </a:rPr>
              <a:t>空串</a:t>
            </a:r>
            <a:r>
              <a:rPr lang="zh-CN" altLang="en-US" sz="2000" dirty="0"/>
              <a:t>(</a:t>
            </a:r>
            <a:r>
              <a:rPr lang="en-US" altLang="x-none" sz="2000" dirty="0"/>
              <a:t>Empty String)，</a:t>
            </a:r>
            <a:r>
              <a:rPr lang="zh-CN" altLang="en-US" sz="2000" dirty="0"/>
              <a:t>它不包含任何字符。</a:t>
            </a:r>
            <a:endParaRPr lang="en-US" altLang="x-none" sz="2000" dirty="0"/>
          </a:p>
          <a:p>
            <a:pPr lvl="2" eaLnBrk="1" hangingPunct="1"/>
            <a:r>
              <a:rPr lang="zh-CN" altLang="en-US" sz="2000" dirty="0"/>
              <a:t>空格（白）串:仅由一个或多个空格组成的串称为</a:t>
            </a:r>
            <a:r>
              <a:rPr lang="zh-CN" altLang="en-US" sz="2000" dirty="0">
                <a:solidFill>
                  <a:schemeClr val="folHlink"/>
                </a:solidFill>
              </a:rPr>
              <a:t>空白串</a:t>
            </a:r>
            <a:r>
              <a:rPr lang="zh-CN" altLang="en-US" sz="2000" dirty="0"/>
              <a:t>(</a:t>
            </a:r>
            <a:r>
              <a:rPr lang="en-US" altLang="x-none" sz="2000" dirty="0"/>
              <a:t>Blank String)</a:t>
            </a:r>
            <a:endParaRPr lang="zh-CN" altLang="en-US" sz="2000" dirty="0"/>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p:cTn id="7" dur="1000" fill="hold"/>
                                        <p:tgtEl>
                                          <p:spTgt spid="7170"/>
                                        </p:tgtEl>
                                        <p:attrNameLst>
                                          <p:attrName>ppt_w</p:attrName>
                                        </p:attrNameLst>
                                      </p:cBhvr>
                                      <p:tavLst>
                                        <p:tav tm="0">
                                          <p:val>
                                            <p:fltVal val="0.000000"/>
                                          </p:val>
                                        </p:tav>
                                        <p:tav tm="100000">
                                          <p:val>
                                            <p:strVal val="#ppt_w"/>
                                          </p:val>
                                        </p:tav>
                                      </p:tavLst>
                                    </p:anim>
                                    <p:anim calcmode="lin" valueType="num">
                                      <p:cBhvr>
                                        <p:cTn id="8" dur="1000" fill="hold"/>
                                        <p:tgtEl>
                                          <p:spTgt spid="7170"/>
                                        </p:tgtEl>
                                        <p:attrNameLst>
                                          <p:attrName>ppt_h</p:attrName>
                                        </p:attrNameLst>
                                      </p:cBhvr>
                                      <p:tavLst>
                                        <p:tav tm="0">
                                          <p:val>
                                            <p:fltVal val="0.000000"/>
                                          </p:val>
                                        </p:tav>
                                        <p:tav tm="100000">
                                          <p:val>
                                            <p:strVal val="#ppt_h"/>
                                          </p:val>
                                        </p:tav>
                                      </p:tavLst>
                                    </p:anim>
                                    <p:anim calcmode="lin" valueType="num">
                                      <p:cBhvr>
                                        <p:cTn id="9" dur="1000" fill="hold"/>
                                        <p:tgtEl>
                                          <p:spTgt spid="7170"/>
                                        </p:tgtEl>
                                        <p:attrNameLst>
                                          <p:attrName>ppt_x</p:attrName>
                                        </p:attrNameLst>
                                      </p:cBhvr>
                                      <p:tavLst>
                                        <p:tav tm="0" fmla="#ppt_x+(cos(-2*pi*(1-$))*-#ppt_x-sin(-2*pi*(1-$))*(1-#ppt_y))*(1-$)">
                                          <p:val>
                                            <p:fltVal val="0.000000"/>
                                          </p:val>
                                        </p:tav>
                                        <p:tav tm="100000">
                                          <p:val>
                                            <p:fltVal val="1.000000"/>
                                          </p:val>
                                        </p:tav>
                                      </p:tavLst>
                                    </p:anim>
                                    <p:anim calcmode="lin" valueType="num">
                                      <p:cBhvr>
                                        <p:cTn id="10" dur="1000" fill="hold"/>
                                        <p:tgtEl>
                                          <p:spTgt spid="7170"/>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7171">
                                            <p:txEl>
                                              <p:charRg st="0" end="9"/>
                                            </p:txEl>
                                          </p:spTgt>
                                        </p:tgtEl>
                                        <p:attrNameLst>
                                          <p:attrName>style.visibility</p:attrName>
                                        </p:attrNameLst>
                                      </p:cBhvr>
                                      <p:to>
                                        <p:strVal val="visible"/>
                                      </p:to>
                                    </p:set>
                                    <p:animEffect transition="in" filter="slide(fromBottom)">
                                      <p:cBhvr>
                                        <p:cTn id="15" dur="500"/>
                                        <p:tgtEl>
                                          <p:spTgt spid="7171">
                                            <p:txEl>
                                              <p:charRg st="0" end="9"/>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7171">
                                            <p:txEl>
                                              <p:charRg st="9" end="22"/>
                                            </p:txEl>
                                          </p:spTgt>
                                        </p:tgtEl>
                                        <p:attrNameLst>
                                          <p:attrName>style.visibility</p:attrName>
                                        </p:attrNameLst>
                                      </p:cBhvr>
                                      <p:to>
                                        <p:strVal val="visible"/>
                                      </p:to>
                                    </p:set>
                                    <p:animEffect transition="in" filter="slide(fromBottom)">
                                      <p:cBhvr>
                                        <p:cTn id="20" dur="500"/>
                                        <p:tgtEl>
                                          <p:spTgt spid="7171">
                                            <p:txEl>
                                              <p:charRg st="9" end="22"/>
                                            </p:txEl>
                                          </p:spTgt>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7171">
                                            <p:txEl>
                                              <p:charRg st="22" end="61"/>
                                            </p:txEl>
                                          </p:spTgt>
                                        </p:tgtEl>
                                        <p:attrNameLst>
                                          <p:attrName>style.visibility</p:attrName>
                                        </p:attrNameLst>
                                      </p:cBhvr>
                                      <p:to>
                                        <p:strVal val="visible"/>
                                      </p:to>
                                    </p:set>
                                    <p:animEffect transition="in" filter="slide(fromBottom)">
                                      <p:cBhvr>
                                        <p:cTn id="23" dur="500"/>
                                        <p:tgtEl>
                                          <p:spTgt spid="7171">
                                            <p:txEl>
                                              <p:charRg st="22" end="61"/>
                                            </p:txEl>
                                          </p:spTgt>
                                        </p:tgtEl>
                                      </p:cBhvr>
                                    </p:animEffect>
                                  </p:childTnLst>
                                </p:cTn>
                              </p:par>
                              <p:par>
                                <p:cTn id="24" presetID="12" presetClass="entr" presetSubtype="4" fill="hold" grpId="0" nodeType="withEffect">
                                  <p:stCondLst>
                                    <p:cond delay="0"/>
                                  </p:stCondLst>
                                  <p:childTnLst>
                                    <p:set>
                                      <p:cBhvr>
                                        <p:cTn id="25" dur="1" fill="hold">
                                          <p:stCondLst>
                                            <p:cond delay="0"/>
                                          </p:stCondLst>
                                        </p:cTn>
                                        <p:tgtEl>
                                          <p:spTgt spid="7171">
                                            <p:txEl>
                                              <p:charRg st="61" end="65"/>
                                            </p:txEl>
                                          </p:spTgt>
                                        </p:tgtEl>
                                        <p:attrNameLst>
                                          <p:attrName>style.visibility</p:attrName>
                                        </p:attrNameLst>
                                      </p:cBhvr>
                                      <p:to>
                                        <p:strVal val="visible"/>
                                      </p:to>
                                    </p:set>
                                    <p:animEffect transition="in" filter="slide(fromBottom)">
                                      <p:cBhvr>
                                        <p:cTn id="26" dur="500"/>
                                        <p:tgtEl>
                                          <p:spTgt spid="7171">
                                            <p:txEl>
                                              <p:charRg st="61" end="65"/>
                                            </p:txEl>
                                          </p:spTgt>
                                        </p:tgtEl>
                                      </p:cBhvr>
                                    </p:animEffect>
                                  </p:childTnLst>
                                </p:cTn>
                              </p:par>
                              <p:par>
                                <p:cTn id="27" presetID="12" presetClass="entr" presetSubtype="4" fill="hold" grpId="0" nodeType="withEffect">
                                  <p:stCondLst>
                                    <p:cond delay="0"/>
                                  </p:stCondLst>
                                  <p:childTnLst>
                                    <p:set>
                                      <p:cBhvr>
                                        <p:cTn id="28" dur="1" fill="hold">
                                          <p:stCondLst>
                                            <p:cond delay="0"/>
                                          </p:stCondLst>
                                        </p:cTn>
                                        <p:tgtEl>
                                          <p:spTgt spid="7171">
                                            <p:txEl>
                                              <p:charRg st="65" end="73"/>
                                            </p:txEl>
                                          </p:spTgt>
                                        </p:tgtEl>
                                        <p:attrNameLst>
                                          <p:attrName>style.visibility</p:attrName>
                                        </p:attrNameLst>
                                      </p:cBhvr>
                                      <p:to>
                                        <p:strVal val="visible"/>
                                      </p:to>
                                    </p:set>
                                    <p:animEffect transition="in" filter="slide(fromBottom)">
                                      <p:cBhvr>
                                        <p:cTn id="29" dur="500"/>
                                        <p:tgtEl>
                                          <p:spTgt spid="7171">
                                            <p:txEl>
                                              <p:charRg st="65" end="73"/>
                                            </p:txEl>
                                          </p:spTgt>
                                        </p:tgtEl>
                                      </p:cBhvr>
                                    </p:animEffect>
                                  </p:childTnLst>
                                </p:cTn>
                              </p:par>
                              <p:par>
                                <p:cTn id="30" presetID="12" presetClass="entr" presetSubtype="4" fill="hold" grpId="0" nodeType="withEffect">
                                  <p:stCondLst>
                                    <p:cond delay="0"/>
                                  </p:stCondLst>
                                  <p:childTnLst>
                                    <p:set>
                                      <p:cBhvr>
                                        <p:cTn id="31" dur="1" fill="hold">
                                          <p:stCondLst>
                                            <p:cond delay="0"/>
                                          </p:stCondLst>
                                        </p:cTn>
                                        <p:tgtEl>
                                          <p:spTgt spid="7171">
                                            <p:txEl>
                                              <p:charRg st="73" end="77"/>
                                            </p:txEl>
                                          </p:spTgt>
                                        </p:tgtEl>
                                        <p:attrNameLst>
                                          <p:attrName>style.visibility</p:attrName>
                                        </p:attrNameLst>
                                      </p:cBhvr>
                                      <p:to>
                                        <p:strVal val="visible"/>
                                      </p:to>
                                    </p:set>
                                    <p:animEffect transition="in" filter="slide(fromBottom)">
                                      <p:cBhvr>
                                        <p:cTn id="32" dur="500"/>
                                        <p:tgtEl>
                                          <p:spTgt spid="7171">
                                            <p:txEl>
                                              <p:charRg st="73" end="77"/>
                                            </p:txEl>
                                          </p:spTgt>
                                        </p:tgtEl>
                                      </p:cBhvr>
                                    </p:animEffect>
                                  </p:childTnLst>
                                </p:cTn>
                              </p:par>
                              <p:par>
                                <p:cTn id="33" presetID="12" presetClass="entr" presetSubtype="4" fill="hold" grpId="0" nodeType="withEffect">
                                  <p:stCondLst>
                                    <p:cond delay="0"/>
                                  </p:stCondLst>
                                  <p:childTnLst>
                                    <p:set>
                                      <p:cBhvr>
                                        <p:cTn id="34" dur="1" fill="hold">
                                          <p:stCondLst>
                                            <p:cond delay="0"/>
                                          </p:stCondLst>
                                        </p:cTn>
                                        <p:tgtEl>
                                          <p:spTgt spid="7171">
                                            <p:txEl>
                                              <p:charRg st="77" end="101"/>
                                            </p:txEl>
                                          </p:spTgt>
                                        </p:tgtEl>
                                        <p:attrNameLst>
                                          <p:attrName>style.visibility</p:attrName>
                                        </p:attrNameLst>
                                      </p:cBhvr>
                                      <p:to>
                                        <p:strVal val="visible"/>
                                      </p:to>
                                    </p:set>
                                    <p:animEffect transition="in" filter="slide(fromBottom)">
                                      <p:cBhvr>
                                        <p:cTn id="35" dur="500"/>
                                        <p:tgtEl>
                                          <p:spTgt spid="7171">
                                            <p:txEl>
                                              <p:charRg st="77" end="101"/>
                                            </p:txEl>
                                          </p:spTgt>
                                        </p:tgtEl>
                                      </p:cBhvr>
                                    </p:animEffect>
                                  </p:childTnLst>
                                </p:cTn>
                              </p:par>
                              <p:par>
                                <p:cTn id="36" presetID="12" presetClass="entr" presetSubtype="4" fill="hold" grpId="0" nodeType="withEffect">
                                  <p:stCondLst>
                                    <p:cond delay="0"/>
                                  </p:stCondLst>
                                  <p:childTnLst>
                                    <p:set>
                                      <p:cBhvr>
                                        <p:cTn id="37" dur="1" fill="hold">
                                          <p:stCondLst>
                                            <p:cond delay="0"/>
                                          </p:stCondLst>
                                        </p:cTn>
                                        <p:tgtEl>
                                          <p:spTgt spid="7171">
                                            <p:txEl>
                                              <p:charRg st="101" end="108"/>
                                            </p:txEl>
                                          </p:spTgt>
                                        </p:tgtEl>
                                        <p:attrNameLst>
                                          <p:attrName>style.visibility</p:attrName>
                                        </p:attrNameLst>
                                      </p:cBhvr>
                                      <p:to>
                                        <p:strVal val="visible"/>
                                      </p:to>
                                    </p:set>
                                    <p:animEffect transition="in" filter="slide(fromBottom)">
                                      <p:cBhvr>
                                        <p:cTn id="38" dur="500"/>
                                        <p:tgtEl>
                                          <p:spTgt spid="7171">
                                            <p:txEl>
                                              <p:charRg st="101" end="10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grpId="0" nodeType="clickEffect">
                                  <p:stCondLst>
                                    <p:cond delay="0"/>
                                  </p:stCondLst>
                                  <p:childTnLst>
                                    <p:set>
                                      <p:cBhvr>
                                        <p:cTn id="42" dur="1" fill="hold">
                                          <p:stCondLst>
                                            <p:cond delay="0"/>
                                          </p:stCondLst>
                                        </p:cTn>
                                        <p:tgtEl>
                                          <p:spTgt spid="7171">
                                            <p:txEl>
                                              <p:charRg st="108" end="116"/>
                                            </p:txEl>
                                          </p:spTgt>
                                        </p:tgtEl>
                                        <p:attrNameLst>
                                          <p:attrName>style.visibility</p:attrName>
                                        </p:attrNameLst>
                                      </p:cBhvr>
                                      <p:to>
                                        <p:strVal val="visible"/>
                                      </p:to>
                                    </p:set>
                                    <p:animEffect transition="in" filter="slide(fromBottom)">
                                      <p:cBhvr>
                                        <p:cTn id="43" dur="500"/>
                                        <p:tgtEl>
                                          <p:spTgt spid="7171">
                                            <p:txEl>
                                              <p:charRg st="108" end="116"/>
                                            </p:txEl>
                                          </p:spTgt>
                                        </p:tgtEl>
                                      </p:cBhvr>
                                    </p:animEffect>
                                  </p:childTnLst>
                                </p:cTn>
                              </p:par>
                              <p:par>
                                <p:cTn id="44" presetID="12" presetClass="entr" presetSubtype="4" fill="hold" grpId="0" nodeType="withEffect">
                                  <p:stCondLst>
                                    <p:cond delay="0"/>
                                  </p:stCondLst>
                                  <p:childTnLst>
                                    <p:set>
                                      <p:cBhvr>
                                        <p:cTn id="45" dur="1" fill="hold">
                                          <p:stCondLst>
                                            <p:cond delay="0"/>
                                          </p:stCondLst>
                                        </p:cTn>
                                        <p:tgtEl>
                                          <p:spTgt spid="7171">
                                            <p:txEl>
                                              <p:charRg st="116" end="151"/>
                                            </p:txEl>
                                          </p:spTgt>
                                        </p:tgtEl>
                                        <p:attrNameLst>
                                          <p:attrName>style.visibility</p:attrName>
                                        </p:attrNameLst>
                                      </p:cBhvr>
                                      <p:to>
                                        <p:strVal val="visible"/>
                                      </p:to>
                                    </p:set>
                                    <p:animEffect transition="in" filter="slide(fromBottom)">
                                      <p:cBhvr>
                                        <p:cTn id="46" dur="500"/>
                                        <p:tgtEl>
                                          <p:spTgt spid="7171">
                                            <p:txEl>
                                              <p:charRg st="116" end="151"/>
                                            </p:txEl>
                                          </p:spTgt>
                                        </p:tgtEl>
                                      </p:cBhvr>
                                    </p:animEffect>
                                  </p:childTnLst>
                                </p:cTn>
                              </p:par>
                              <p:par>
                                <p:cTn id="47" presetID="12" presetClass="entr" presetSubtype="4" fill="hold" grpId="0" nodeType="withEffect">
                                  <p:stCondLst>
                                    <p:cond delay="0"/>
                                  </p:stCondLst>
                                  <p:childTnLst>
                                    <p:set>
                                      <p:cBhvr>
                                        <p:cTn id="48" dur="1" fill="hold">
                                          <p:stCondLst>
                                            <p:cond delay="0"/>
                                          </p:stCondLst>
                                        </p:cTn>
                                        <p:tgtEl>
                                          <p:spTgt spid="7171">
                                            <p:txEl>
                                              <p:charRg st="151" end="191"/>
                                            </p:txEl>
                                          </p:spTgt>
                                        </p:tgtEl>
                                        <p:attrNameLst>
                                          <p:attrName>style.visibility</p:attrName>
                                        </p:attrNameLst>
                                      </p:cBhvr>
                                      <p:to>
                                        <p:strVal val="visible"/>
                                      </p:to>
                                    </p:set>
                                    <p:animEffect transition="in" filter="slide(fromBottom)">
                                      <p:cBhvr>
                                        <p:cTn id="49" dur="500"/>
                                        <p:tgtEl>
                                          <p:spTgt spid="7171">
                                            <p:txEl>
                                              <p:charRg st="151" end="19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P spid="7171" grpId="0" bldLvl="2"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Rectangle 7"/>
          <p:cNvSpPr>
            <a:spLocks noGrp="1"/>
          </p:cNvSpPr>
          <p:nvPr>
            <p:ph type="body"/>
          </p:nvPr>
        </p:nvSpPr>
        <p:spPr>
          <a:xfrm>
            <a:off x="0" y="1052513"/>
            <a:ext cx="8964613" cy="5545137"/>
          </a:xfrm>
          <a:ln/>
        </p:spPr>
        <p:txBody>
          <a:bodyPr vert="horz" wrap="square" anchor="t"/>
          <a:p>
            <a:pPr lvl="1" eaLnBrk="1" hangingPunct="1">
              <a:lnSpc>
                <a:spcPct val="95000"/>
              </a:lnSpc>
            </a:pPr>
            <a:r>
              <a:rPr lang="zh-CN" altLang="en-US" dirty="0"/>
              <a:t>子串和主串</a:t>
            </a:r>
            <a:endParaRPr lang="zh-CN" altLang="en-US" dirty="0"/>
          </a:p>
          <a:p>
            <a:pPr lvl="2" eaLnBrk="1" hangingPunct="1">
              <a:lnSpc>
                <a:spcPct val="95000"/>
              </a:lnSpc>
            </a:pPr>
            <a:r>
              <a:rPr lang="en-US" altLang="x-none" dirty="0"/>
              <a:t>eg:    </a:t>
            </a:r>
            <a:r>
              <a:rPr lang="zh-CN" altLang="en-US" dirty="0"/>
              <a:t> </a:t>
            </a:r>
            <a:r>
              <a:rPr lang="en-US" altLang="x-none" dirty="0"/>
              <a:t>A＝’This is a string’   </a:t>
            </a:r>
            <a:endParaRPr lang="en-US" altLang="x-none" dirty="0"/>
          </a:p>
          <a:p>
            <a:pPr lvl="3" eaLnBrk="1" hangingPunct="1">
              <a:lnSpc>
                <a:spcPct val="95000"/>
              </a:lnSpc>
              <a:buNone/>
            </a:pPr>
            <a:r>
              <a:rPr lang="en-US" altLang="x-none" dirty="0"/>
              <a:t>       B＝’is’</a:t>
            </a:r>
            <a:endParaRPr lang="en-US" altLang="x-none" dirty="0"/>
          </a:p>
          <a:p>
            <a:pPr lvl="2" eaLnBrk="1" hangingPunct="1">
              <a:lnSpc>
                <a:spcPct val="95000"/>
              </a:lnSpc>
            </a:pPr>
            <a:r>
              <a:rPr lang="zh-CN" altLang="en-US" dirty="0"/>
              <a:t>特别地：</a:t>
            </a:r>
            <a:endParaRPr lang="zh-CN" altLang="en-US" dirty="0"/>
          </a:p>
          <a:p>
            <a:pPr lvl="3" eaLnBrk="1" hangingPunct="1">
              <a:lnSpc>
                <a:spcPct val="95000"/>
              </a:lnSpc>
            </a:pPr>
            <a:r>
              <a:rPr lang="zh-CN" altLang="en-US" dirty="0"/>
              <a:t>空串是任意串的子串，任意串是其自身的子串。</a:t>
            </a:r>
            <a:endParaRPr lang="zh-CN" altLang="en-US" dirty="0"/>
          </a:p>
          <a:p>
            <a:pPr lvl="2" eaLnBrk="1" hangingPunct="1">
              <a:lnSpc>
                <a:spcPct val="95000"/>
              </a:lnSpc>
            </a:pPr>
            <a:r>
              <a:rPr lang="zh-CN" altLang="en-US" dirty="0"/>
              <a:t>注意</a:t>
            </a:r>
            <a:r>
              <a:rPr lang="en-US" altLang="x-none" dirty="0"/>
              <a:t>:</a:t>
            </a:r>
            <a:r>
              <a:rPr lang="zh-CN" altLang="en-US" dirty="0"/>
              <a:t>串值必须用一对单引号括起来，但单引号本身不属于串</a:t>
            </a:r>
            <a:endParaRPr lang="zh-CN" altLang="en-US" dirty="0"/>
          </a:p>
          <a:p>
            <a:pPr lvl="1" eaLnBrk="1" hangingPunct="1">
              <a:lnSpc>
                <a:spcPct val="95000"/>
              </a:lnSpc>
            </a:pPr>
            <a:r>
              <a:rPr lang="zh-CN" altLang="en-US" dirty="0"/>
              <a:t>串的相等</a:t>
            </a:r>
            <a:endParaRPr lang="zh-CN" altLang="en-US" dirty="0"/>
          </a:p>
          <a:p>
            <a:pPr lvl="2" eaLnBrk="1" hangingPunct="1">
              <a:lnSpc>
                <a:spcPct val="95000"/>
              </a:lnSpc>
            </a:pPr>
            <a:endParaRPr lang="zh-CN" altLang="en-US" dirty="0"/>
          </a:p>
          <a:p>
            <a:pPr lvl="1" eaLnBrk="1" hangingPunct="1">
              <a:lnSpc>
                <a:spcPct val="95000"/>
              </a:lnSpc>
            </a:pPr>
            <a:r>
              <a:rPr lang="zh-CN" altLang="en-US" dirty="0"/>
              <a:t>字符串与一般的线性表的区别：</a:t>
            </a:r>
            <a:endParaRPr lang="zh-CN" altLang="en-US" dirty="0"/>
          </a:p>
          <a:p>
            <a:pPr lvl="2" eaLnBrk="1" hangingPunct="1">
              <a:lnSpc>
                <a:spcPct val="95000"/>
              </a:lnSpc>
            </a:pPr>
            <a:r>
              <a:rPr lang="zh-CN" altLang="en-US" dirty="0"/>
              <a:t>串的数据元素约束为字符集；</a:t>
            </a:r>
            <a:endParaRPr lang="zh-CN" altLang="en-US" dirty="0"/>
          </a:p>
          <a:p>
            <a:pPr lvl="2" eaLnBrk="1" hangingPunct="1">
              <a:lnSpc>
                <a:spcPct val="95000"/>
              </a:lnSpc>
            </a:pPr>
            <a:r>
              <a:rPr lang="zh-CN" altLang="en-US" dirty="0"/>
              <a:t>串的基本操作通常针对串的整体或串的一个部分进行。</a:t>
            </a:r>
            <a:endParaRPr lang="zh-CN" altLang="en-US" dirty="0"/>
          </a:p>
        </p:txBody>
      </p:sp>
    </p:spTree>
  </p:cSld>
  <p:clrMapOvr>
    <a:masterClrMapping/>
  </p:clrMapOvr>
  <p:transition>
    <p:checke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Rectangle 6"/>
          <p:cNvSpPr>
            <a:spLocks noGrp="1"/>
          </p:cNvSpPr>
          <p:nvPr>
            <p:ph type="title"/>
          </p:nvPr>
        </p:nvSpPr>
        <p:spPr>
          <a:ln/>
        </p:spPr>
        <p:txBody>
          <a:bodyPr vert="horz" wrap="square" anchor="b"/>
          <a:p>
            <a:pPr eaLnBrk="1" hangingPunct="1"/>
            <a:r>
              <a:rPr lang="zh-CN" altLang="en-US"/>
              <a:t>二、串的抽象数据类型定义</a:t>
            </a:r>
            <a:endParaRPr lang="zh-CN" altLang="en-US"/>
          </a:p>
        </p:txBody>
      </p:sp>
      <p:sp>
        <p:nvSpPr>
          <p:cNvPr id="11267" name="Rectangle 7"/>
          <p:cNvSpPr>
            <a:spLocks noGrp="1"/>
          </p:cNvSpPr>
          <p:nvPr>
            <p:ph type="body"/>
          </p:nvPr>
        </p:nvSpPr>
        <p:spPr>
          <a:ln/>
        </p:spPr>
        <p:txBody>
          <a:bodyPr vert="horz" wrap="square" anchor="t"/>
          <a:p>
            <a:pPr eaLnBrk="1" hangingPunct="1">
              <a:lnSpc>
                <a:spcPct val="95000"/>
              </a:lnSpc>
              <a:buNone/>
            </a:pPr>
            <a:r>
              <a:rPr lang="en-US" altLang="x-none" sz="2800" dirty="0"/>
              <a:t>ADT String{</a:t>
            </a:r>
            <a:endParaRPr lang="en-US" altLang="x-none" sz="2800" dirty="0"/>
          </a:p>
          <a:p>
            <a:pPr lvl="1" eaLnBrk="1" hangingPunct="1">
              <a:lnSpc>
                <a:spcPct val="95000"/>
              </a:lnSpc>
              <a:buNone/>
            </a:pPr>
            <a:r>
              <a:rPr lang="zh-CN" altLang="en-US" sz="2400" dirty="0"/>
              <a:t>数据对象：</a:t>
            </a:r>
            <a:r>
              <a:rPr lang="en-US" altLang="x-none" sz="2400" dirty="0"/>
              <a:t>D＝{a</a:t>
            </a:r>
            <a:r>
              <a:rPr lang="en-US" altLang="x-none" sz="2400" baseline="-25000" dirty="0"/>
              <a:t>i</a:t>
            </a:r>
            <a:r>
              <a:rPr lang="en-US" altLang="x-none" sz="2400" dirty="0"/>
              <a:t>|a</a:t>
            </a:r>
            <a:r>
              <a:rPr lang="en-US" altLang="x-none" sz="2400" baseline="-25000" dirty="0"/>
              <a:t>i</a:t>
            </a:r>
            <a:r>
              <a:rPr lang="en-US" altLang="x-none" sz="2400" dirty="0"/>
              <a:t>∈CharacterSet,i＝1,2,</a:t>
            </a:r>
            <a:r>
              <a:rPr lang="en-US" altLang="x-none" sz="2400" dirty="0">
                <a:latin typeface="Arial Narrow" panose="020B0506020202030204" pitchFamily="2" charset="0"/>
              </a:rPr>
              <a:t>…</a:t>
            </a:r>
            <a:r>
              <a:rPr lang="en-US" altLang="x-none" sz="2400" dirty="0"/>
              <a:t>,n;n≥0}</a:t>
            </a:r>
            <a:endParaRPr lang="en-US" altLang="x-none" sz="2400" dirty="0"/>
          </a:p>
          <a:p>
            <a:pPr lvl="1" eaLnBrk="1" hangingPunct="1">
              <a:lnSpc>
                <a:spcPct val="95000"/>
              </a:lnSpc>
              <a:buNone/>
            </a:pPr>
            <a:r>
              <a:rPr lang="zh-CN" altLang="en-US" sz="2400" dirty="0"/>
              <a:t>数据关系：</a:t>
            </a:r>
            <a:r>
              <a:rPr lang="en-US" altLang="x-none" sz="2400" dirty="0"/>
              <a:t>S＝{&lt; a</a:t>
            </a:r>
            <a:r>
              <a:rPr lang="en-US" altLang="x-none" sz="2400" baseline="-25000" dirty="0"/>
              <a:t>i-1</a:t>
            </a:r>
            <a:r>
              <a:rPr lang="en-US" altLang="x-none" sz="2400" dirty="0"/>
              <a:t> , a</a:t>
            </a:r>
            <a:r>
              <a:rPr lang="en-US" altLang="x-none" sz="2400" baseline="-25000" dirty="0"/>
              <a:t>i</a:t>
            </a:r>
            <a:r>
              <a:rPr lang="en-US" altLang="x-none" sz="2400" dirty="0"/>
              <a:t> &gt;| a</a:t>
            </a:r>
            <a:r>
              <a:rPr lang="en-US" altLang="x-none" sz="2400" baseline="-25000" dirty="0"/>
              <a:t>i-1</a:t>
            </a:r>
            <a:r>
              <a:rPr lang="en-US" altLang="x-none" sz="2400" dirty="0"/>
              <a:t>， a</a:t>
            </a:r>
            <a:r>
              <a:rPr lang="en-US" altLang="x-none" sz="2400" baseline="-25000" dirty="0"/>
              <a:t>i</a:t>
            </a:r>
            <a:r>
              <a:rPr lang="en-US" altLang="x-none" sz="2400" dirty="0"/>
              <a:t> ∈D, i ＝ 2,</a:t>
            </a:r>
            <a:r>
              <a:rPr lang="en-US" altLang="x-none" sz="2400" dirty="0">
                <a:latin typeface="Arial Narrow" panose="020B0506020202030204" pitchFamily="2" charset="0"/>
              </a:rPr>
              <a:t>…</a:t>
            </a:r>
            <a:r>
              <a:rPr lang="en-US" altLang="x-none" sz="2400" dirty="0"/>
              <a:t>,n}</a:t>
            </a:r>
            <a:endParaRPr lang="en-US" altLang="x-none" sz="2400" dirty="0"/>
          </a:p>
          <a:p>
            <a:pPr lvl="1" eaLnBrk="1" hangingPunct="1">
              <a:lnSpc>
                <a:spcPct val="95000"/>
              </a:lnSpc>
              <a:buNone/>
            </a:pPr>
            <a:r>
              <a:rPr lang="zh-CN" altLang="en-US" sz="2400" dirty="0"/>
              <a:t>基本操作：</a:t>
            </a:r>
            <a:endParaRPr lang="zh-CN" altLang="en-US" sz="2400" dirty="0"/>
          </a:p>
          <a:p>
            <a:pPr lvl="1" eaLnBrk="1" hangingPunct="1">
              <a:lnSpc>
                <a:spcPct val="95000"/>
              </a:lnSpc>
              <a:buNone/>
            </a:pPr>
            <a:r>
              <a:rPr lang="en-US" altLang="x-none" sz="2400" i="1" dirty="0">
                <a:latin typeface="Times New Roman" panose="02020603050405020304" pitchFamily="2" charset="0"/>
              </a:rPr>
              <a:t>StrAssign(&amp;T,chars)   </a:t>
            </a:r>
            <a:endParaRPr lang="en-US" altLang="x-none" sz="2400" i="1" dirty="0">
              <a:latin typeface="Times New Roman" panose="02020603050405020304" pitchFamily="2" charset="0"/>
            </a:endParaRPr>
          </a:p>
          <a:p>
            <a:pPr lvl="1" eaLnBrk="1" hangingPunct="1">
              <a:lnSpc>
                <a:spcPct val="95000"/>
              </a:lnSpc>
              <a:buNone/>
            </a:pPr>
            <a:r>
              <a:rPr lang="en-US" altLang="x-none" sz="2400" i="1" dirty="0">
                <a:latin typeface="Times New Roman" panose="02020603050405020304" pitchFamily="2" charset="0"/>
              </a:rPr>
              <a:t>StrLength(S)</a:t>
            </a:r>
            <a:endParaRPr lang="en-US" altLang="x-none" sz="2400" i="1" dirty="0">
              <a:latin typeface="Times New Roman" panose="02020603050405020304" pitchFamily="2" charset="0"/>
            </a:endParaRPr>
          </a:p>
          <a:p>
            <a:pPr lvl="1" eaLnBrk="1" hangingPunct="1">
              <a:lnSpc>
                <a:spcPct val="95000"/>
              </a:lnSpc>
              <a:buNone/>
            </a:pPr>
            <a:r>
              <a:rPr lang="en-US" altLang="x-none" sz="2400" i="1" dirty="0">
                <a:latin typeface="Times New Roman" panose="02020603050405020304" pitchFamily="2" charset="0"/>
              </a:rPr>
              <a:t>SubString(&amp;Sub,S,pos,len)</a:t>
            </a:r>
            <a:endParaRPr lang="en-US" altLang="x-none" sz="2400" i="1" dirty="0">
              <a:latin typeface="Times New Roman" panose="02020603050405020304" pitchFamily="2" charset="0"/>
            </a:endParaRPr>
          </a:p>
          <a:p>
            <a:pPr lvl="1" eaLnBrk="1" hangingPunct="1">
              <a:lnSpc>
                <a:spcPct val="95000"/>
              </a:lnSpc>
              <a:buNone/>
            </a:pPr>
            <a:r>
              <a:rPr lang="en-US" altLang="x-none" sz="2400" i="1" dirty="0">
                <a:latin typeface="Times New Roman" panose="02020603050405020304" pitchFamily="2" charset="0"/>
              </a:rPr>
              <a:t>StrCopy(&amp;T,S)             		Index(S,T,pos)</a:t>
            </a:r>
            <a:endParaRPr lang="en-US" altLang="x-none" sz="2400" i="1" dirty="0">
              <a:latin typeface="Times New Roman" panose="02020603050405020304" pitchFamily="2" charset="0"/>
            </a:endParaRPr>
          </a:p>
          <a:p>
            <a:pPr lvl="1" eaLnBrk="1" hangingPunct="1">
              <a:lnSpc>
                <a:spcPct val="95000"/>
              </a:lnSpc>
              <a:buNone/>
            </a:pPr>
            <a:r>
              <a:rPr lang="en-US" altLang="x-none" sz="2400" i="1" dirty="0">
                <a:latin typeface="Times New Roman" panose="02020603050405020304" pitchFamily="2" charset="0"/>
              </a:rPr>
              <a:t>StrEmpty(S)               		Replace(&amp;S,T,V)</a:t>
            </a:r>
            <a:endParaRPr lang="en-US" altLang="x-none" sz="2400" i="1" dirty="0">
              <a:latin typeface="Times New Roman" panose="02020603050405020304" pitchFamily="2" charset="0"/>
            </a:endParaRPr>
          </a:p>
          <a:p>
            <a:pPr lvl="1" eaLnBrk="1" hangingPunct="1">
              <a:lnSpc>
                <a:spcPct val="95000"/>
              </a:lnSpc>
              <a:buNone/>
            </a:pPr>
            <a:r>
              <a:rPr lang="en-US" altLang="x-none" sz="2400" i="1" dirty="0">
                <a:latin typeface="Times New Roman" panose="02020603050405020304" pitchFamily="2" charset="0"/>
              </a:rPr>
              <a:t>StrCompare(S,T)           		StrInsert(&amp;S,pos,T)</a:t>
            </a:r>
            <a:endParaRPr lang="en-US" altLang="x-none" sz="2400" i="1" dirty="0">
              <a:latin typeface="Times New Roman" panose="02020603050405020304" pitchFamily="2" charset="0"/>
            </a:endParaRPr>
          </a:p>
          <a:p>
            <a:pPr lvl="1" eaLnBrk="1" hangingPunct="1">
              <a:lnSpc>
                <a:spcPct val="95000"/>
              </a:lnSpc>
              <a:buNone/>
            </a:pPr>
            <a:r>
              <a:rPr lang="en-US" altLang="x-none" sz="2400" i="1" dirty="0">
                <a:latin typeface="Times New Roman" panose="02020603050405020304" pitchFamily="2" charset="0"/>
              </a:rPr>
              <a:t>Concat(&amp;T,S1,S2)         		StrDelete(&amp;S,pos,len)</a:t>
            </a:r>
            <a:endParaRPr lang="en-US" altLang="x-none" sz="2400" i="1" dirty="0">
              <a:latin typeface="Times New Roman" panose="02020603050405020304" pitchFamily="2" charset="0"/>
            </a:endParaRPr>
          </a:p>
          <a:p>
            <a:pPr eaLnBrk="1" hangingPunct="1">
              <a:lnSpc>
                <a:spcPct val="95000"/>
              </a:lnSpc>
              <a:buNone/>
            </a:pPr>
            <a:r>
              <a:rPr lang="en-US" altLang="x-none" sz="2800" dirty="0"/>
              <a:t>} ADT String</a:t>
            </a:r>
            <a:endParaRPr lang="en-US" altLang="x-none" sz="2800" dirty="0"/>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1266"/>
                                        </p:tgtEl>
                                        <p:attrNameLst>
                                          <p:attrName>style.visibility</p:attrName>
                                        </p:attrNameLst>
                                      </p:cBhvr>
                                      <p:to>
                                        <p:strVal val="visible"/>
                                      </p:to>
                                    </p:set>
                                    <p:anim calcmode="lin" valueType="num">
                                      <p:cBhvr>
                                        <p:cTn id="7" dur="1000" fill="hold"/>
                                        <p:tgtEl>
                                          <p:spTgt spid="11266"/>
                                        </p:tgtEl>
                                        <p:attrNameLst>
                                          <p:attrName>ppt_w</p:attrName>
                                        </p:attrNameLst>
                                      </p:cBhvr>
                                      <p:tavLst>
                                        <p:tav tm="0">
                                          <p:val>
                                            <p:fltVal val="0.000000"/>
                                          </p:val>
                                        </p:tav>
                                        <p:tav tm="100000">
                                          <p:val>
                                            <p:strVal val="#ppt_w"/>
                                          </p:val>
                                        </p:tav>
                                      </p:tavLst>
                                    </p:anim>
                                    <p:anim calcmode="lin" valueType="num">
                                      <p:cBhvr>
                                        <p:cTn id="8" dur="1000" fill="hold"/>
                                        <p:tgtEl>
                                          <p:spTgt spid="11266"/>
                                        </p:tgtEl>
                                        <p:attrNameLst>
                                          <p:attrName>ppt_h</p:attrName>
                                        </p:attrNameLst>
                                      </p:cBhvr>
                                      <p:tavLst>
                                        <p:tav tm="0">
                                          <p:val>
                                            <p:fltVal val="0.000000"/>
                                          </p:val>
                                        </p:tav>
                                        <p:tav tm="100000">
                                          <p:val>
                                            <p:strVal val="#ppt_h"/>
                                          </p:val>
                                        </p:tav>
                                      </p:tavLst>
                                    </p:anim>
                                    <p:anim calcmode="lin" valueType="num">
                                      <p:cBhvr>
                                        <p:cTn id="9" dur="1000" fill="hold"/>
                                        <p:tgtEl>
                                          <p:spTgt spid="11266"/>
                                        </p:tgtEl>
                                        <p:attrNameLst>
                                          <p:attrName>ppt_x</p:attrName>
                                        </p:attrNameLst>
                                      </p:cBhvr>
                                      <p:tavLst>
                                        <p:tav tm="0" fmla="#ppt_x+(cos(-2*pi*(1-$))*-#ppt_x-sin(-2*pi*(1-$))*(1-#ppt_y))*(1-$)">
                                          <p:val>
                                            <p:fltVal val="0.000000"/>
                                          </p:val>
                                        </p:tav>
                                        <p:tav tm="100000">
                                          <p:val>
                                            <p:fltVal val="1.000000"/>
                                          </p:val>
                                        </p:tav>
                                      </p:tavLst>
                                    </p:anim>
                                    <p:anim calcmode="lin" valueType="num">
                                      <p:cBhvr>
                                        <p:cTn id="10" dur="1000" fill="hold"/>
                                        <p:tgtEl>
                                          <p:spTgt spid="11266"/>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11267">
                                            <p:txEl>
                                              <p:charRg st="0" end="12"/>
                                            </p:txEl>
                                          </p:spTgt>
                                        </p:tgtEl>
                                        <p:attrNameLst>
                                          <p:attrName>style.visibility</p:attrName>
                                        </p:attrNameLst>
                                      </p:cBhvr>
                                      <p:to>
                                        <p:strVal val="visible"/>
                                      </p:to>
                                    </p:set>
                                    <p:animEffect transition="in" filter="slide(fromBottom)">
                                      <p:cBhvr>
                                        <p:cTn id="15" dur="500"/>
                                        <p:tgtEl>
                                          <p:spTgt spid="11267">
                                            <p:txEl>
                                              <p:charRg st="0" end="12"/>
                                            </p:txEl>
                                          </p:spTgt>
                                        </p:tgtEl>
                                      </p:cBhvr>
                                    </p:animEffect>
                                  </p:childTnLst>
                                </p:cTn>
                              </p:par>
                              <p:par>
                                <p:cTn id="16" presetID="12" presetClass="entr" presetSubtype="4" fill="hold" grpId="0" nodeType="withEffect">
                                  <p:stCondLst>
                                    <p:cond delay="0"/>
                                  </p:stCondLst>
                                  <p:childTnLst>
                                    <p:set>
                                      <p:cBhvr>
                                        <p:cTn id="17" dur="1" fill="hold">
                                          <p:stCondLst>
                                            <p:cond delay="0"/>
                                          </p:stCondLst>
                                        </p:cTn>
                                        <p:tgtEl>
                                          <p:spTgt spid="11267">
                                            <p:txEl>
                                              <p:charRg st="12" end="54"/>
                                            </p:txEl>
                                          </p:spTgt>
                                        </p:tgtEl>
                                        <p:attrNameLst>
                                          <p:attrName>style.visibility</p:attrName>
                                        </p:attrNameLst>
                                      </p:cBhvr>
                                      <p:to>
                                        <p:strVal val="visible"/>
                                      </p:to>
                                    </p:set>
                                    <p:animEffect transition="in" filter="slide(fromBottom)">
                                      <p:cBhvr>
                                        <p:cTn id="18" dur="500"/>
                                        <p:tgtEl>
                                          <p:spTgt spid="11267">
                                            <p:txEl>
                                              <p:charRg st="12" end="54"/>
                                            </p:txEl>
                                          </p:spTgt>
                                        </p:tgtEl>
                                      </p:cBhvr>
                                    </p:animEffect>
                                  </p:childTnLst>
                                </p:cTn>
                              </p:par>
                              <p:par>
                                <p:cTn id="19" presetID="12" presetClass="entr" presetSubtype="4" fill="hold" grpId="0" nodeType="withEffect">
                                  <p:stCondLst>
                                    <p:cond delay="0"/>
                                  </p:stCondLst>
                                  <p:childTnLst>
                                    <p:set>
                                      <p:cBhvr>
                                        <p:cTn id="20" dur="1" fill="hold">
                                          <p:stCondLst>
                                            <p:cond delay="0"/>
                                          </p:stCondLst>
                                        </p:cTn>
                                        <p:tgtEl>
                                          <p:spTgt spid="11267">
                                            <p:txEl>
                                              <p:charRg st="54" end="101"/>
                                            </p:txEl>
                                          </p:spTgt>
                                        </p:tgtEl>
                                        <p:attrNameLst>
                                          <p:attrName>style.visibility</p:attrName>
                                        </p:attrNameLst>
                                      </p:cBhvr>
                                      <p:to>
                                        <p:strVal val="visible"/>
                                      </p:to>
                                    </p:set>
                                    <p:animEffect transition="in" filter="slide(fromBottom)">
                                      <p:cBhvr>
                                        <p:cTn id="21" dur="500"/>
                                        <p:tgtEl>
                                          <p:spTgt spid="11267">
                                            <p:txEl>
                                              <p:charRg st="54" end="101"/>
                                            </p:txEl>
                                          </p:spTgt>
                                        </p:tgtEl>
                                      </p:cBhvr>
                                    </p:animEffect>
                                  </p:childTnLst>
                                </p:cTn>
                              </p:par>
                              <p:par>
                                <p:cTn id="22" presetID="12" presetClass="entr" presetSubtype="4" fill="hold" grpId="0" nodeType="withEffect">
                                  <p:stCondLst>
                                    <p:cond delay="0"/>
                                  </p:stCondLst>
                                  <p:childTnLst>
                                    <p:set>
                                      <p:cBhvr>
                                        <p:cTn id="23" dur="1" fill="hold">
                                          <p:stCondLst>
                                            <p:cond delay="0"/>
                                          </p:stCondLst>
                                        </p:cTn>
                                        <p:tgtEl>
                                          <p:spTgt spid="11267">
                                            <p:txEl>
                                              <p:charRg st="101" end="107"/>
                                            </p:txEl>
                                          </p:spTgt>
                                        </p:tgtEl>
                                        <p:attrNameLst>
                                          <p:attrName>style.visibility</p:attrName>
                                        </p:attrNameLst>
                                      </p:cBhvr>
                                      <p:to>
                                        <p:strVal val="visible"/>
                                      </p:to>
                                    </p:set>
                                    <p:animEffect transition="in" filter="slide(fromBottom)">
                                      <p:cBhvr>
                                        <p:cTn id="24" dur="500"/>
                                        <p:tgtEl>
                                          <p:spTgt spid="11267">
                                            <p:txEl>
                                              <p:charRg st="101" end="107"/>
                                            </p:txEl>
                                          </p:spTgt>
                                        </p:tgtEl>
                                      </p:cBhvr>
                                    </p:animEffect>
                                  </p:childTnLst>
                                </p:cTn>
                              </p:par>
                              <p:par>
                                <p:cTn id="25" presetID="12" presetClass="entr" presetSubtype="4" fill="hold" grpId="0" nodeType="withEffect">
                                  <p:stCondLst>
                                    <p:cond delay="0"/>
                                  </p:stCondLst>
                                  <p:childTnLst>
                                    <p:set>
                                      <p:cBhvr>
                                        <p:cTn id="26" dur="1" fill="hold">
                                          <p:stCondLst>
                                            <p:cond delay="0"/>
                                          </p:stCondLst>
                                        </p:cTn>
                                        <p:tgtEl>
                                          <p:spTgt spid="11267">
                                            <p:txEl>
                                              <p:charRg st="107" end="130"/>
                                            </p:txEl>
                                          </p:spTgt>
                                        </p:tgtEl>
                                        <p:attrNameLst>
                                          <p:attrName>style.visibility</p:attrName>
                                        </p:attrNameLst>
                                      </p:cBhvr>
                                      <p:to>
                                        <p:strVal val="visible"/>
                                      </p:to>
                                    </p:set>
                                    <p:animEffect transition="in" filter="slide(fromBottom)">
                                      <p:cBhvr>
                                        <p:cTn id="27" dur="500"/>
                                        <p:tgtEl>
                                          <p:spTgt spid="11267">
                                            <p:txEl>
                                              <p:charRg st="107" end="130"/>
                                            </p:txEl>
                                          </p:spTgt>
                                        </p:tgtEl>
                                      </p:cBhvr>
                                    </p:animEffect>
                                  </p:childTnLst>
                                </p:cTn>
                              </p:par>
                              <p:par>
                                <p:cTn id="28" presetID="12" presetClass="entr" presetSubtype="4" fill="hold" grpId="0" nodeType="withEffect">
                                  <p:stCondLst>
                                    <p:cond delay="0"/>
                                  </p:stCondLst>
                                  <p:childTnLst>
                                    <p:set>
                                      <p:cBhvr>
                                        <p:cTn id="29" dur="1" fill="hold">
                                          <p:stCondLst>
                                            <p:cond delay="0"/>
                                          </p:stCondLst>
                                        </p:cTn>
                                        <p:tgtEl>
                                          <p:spTgt spid="11267">
                                            <p:txEl>
                                              <p:charRg st="130" end="143"/>
                                            </p:txEl>
                                          </p:spTgt>
                                        </p:tgtEl>
                                        <p:attrNameLst>
                                          <p:attrName>style.visibility</p:attrName>
                                        </p:attrNameLst>
                                      </p:cBhvr>
                                      <p:to>
                                        <p:strVal val="visible"/>
                                      </p:to>
                                    </p:set>
                                    <p:animEffect transition="in" filter="slide(fromBottom)">
                                      <p:cBhvr>
                                        <p:cTn id="30" dur="500"/>
                                        <p:tgtEl>
                                          <p:spTgt spid="11267">
                                            <p:txEl>
                                              <p:charRg st="130" end="143"/>
                                            </p:txEl>
                                          </p:spTgt>
                                        </p:tgtEl>
                                      </p:cBhvr>
                                    </p:animEffect>
                                  </p:childTnLst>
                                </p:cTn>
                              </p:par>
                              <p:par>
                                <p:cTn id="31" presetID="12" presetClass="entr" presetSubtype="4" fill="hold" grpId="0" nodeType="withEffect">
                                  <p:stCondLst>
                                    <p:cond delay="0"/>
                                  </p:stCondLst>
                                  <p:childTnLst>
                                    <p:set>
                                      <p:cBhvr>
                                        <p:cTn id="32" dur="1" fill="hold">
                                          <p:stCondLst>
                                            <p:cond delay="0"/>
                                          </p:stCondLst>
                                        </p:cTn>
                                        <p:tgtEl>
                                          <p:spTgt spid="11267">
                                            <p:txEl>
                                              <p:charRg st="143" end="169"/>
                                            </p:txEl>
                                          </p:spTgt>
                                        </p:tgtEl>
                                        <p:attrNameLst>
                                          <p:attrName>style.visibility</p:attrName>
                                        </p:attrNameLst>
                                      </p:cBhvr>
                                      <p:to>
                                        <p:strVal val="visible"/>
                                      </p:to>
                                    </p:set>
                                    <p:animEffect transition="in" filter="slide(fromBottom)">
                                      <p:cBhvr>
                                        <p:cTn id="33" dur="500"/>
                                        <p:tgtEl>
                                          <p:spTgt spid="11267">
                                            <p:txEl>
                                              <p:charRg st="143" end="169"/>
                                            </p:txEl>
                                          </p:spTgt>
                                        </p:tgtEl>
                                      </p:cBhvr>
                                    </p:animEffect>
                                  </p:childTnLst>
                                </p:cTn>
                              </p:par>
                              <p:par>
                                <p:cTn id="34" presetID="12" presetClass="entr" presetSubtype="4" fill="hold" grpId="0" nodeType="withEffect">
                                  <p:stCondLst>
                                    <p:cond delay="0"/>
                                  </p:stCondLst>
                                  <p:childTnLst>
                                    <p:set>
                                      <p:cBhvr>
                                        <p:cTn id="35" dur="1" fill="hold">
                                          <p:stCondLst>
                                            <p:cond delay="0"/>
                                          </p:stCondLst>
                                        </p:cTn>
                                        <p:tgtEl>
                                          <p:spTgt spid="11267">
                                            <p:txEl>
                                              <p:charRg st="169" end="212"/>
                                            </p:txEl>
                                          </p:spTgt>
                                        </p:tgtEl>
                                        <p:attrNameLst>
                                          <p:attrName>style.visibility</p:attrName>
                                        </p:attrNameLst>
                                      </p:cBhvr>
                                      <p:to>
                                        <p:strVal val="visible"/>
                                      </p:to>
                                    </p:set>
                                    <p:animEffect transition="in" filter="slide(fromBottom)">
                                      <p:cBhvr>
                                        <p:cTn id="36" dur="500"/>
                                        <p:tgtEl>
                                          <p:spTgt spid="11267">
                                            <p:txEl>
                                              <p:charRg st="169" end="212"/>
                                            </p:txEl>
                                          </p:spTgt>
                                        </p:tgtEl>
                                      </p:cBhvr>
                                    </p:animEffect>
                                  </p:childTnLst>
                                </p:cTn>
                              </p:par>
                              <p:par>
                                <p:cTn id="37" presetID="12" presetClass="entr" presetSubtype="4" fill="hold" grpId="0" nodeType="withEffect">
                                  <p:stCondLst>
                                    <p:cond delay="0"/>
                                  </p:stCondLst>
                                  <p:childTnLst>
                                    <p:set>
                                      <p:cBhvr>
                                        <p:cTn id="38" dur="1" fill="hold">
                                          <p:stCondLst>
                                            <p:cond delay="0"/>
                                          </p:stCondLst>
                                        </p:cTn>
                                        <p:tgtEl>
                                          <p:spTgt spid="11267">
                                            <p:txEl>
                                              <p:charRg st="212" end="256"/>
                                            </p:txEl>
                                          </p:spTgt>
                                        </p:tgtEl>
                                        <p:attrNameLst>
                                          <p:attrName>style.visibility</p:attrName>
                                        </p:attrNameLst>
                                      </p:cBhvr>
                                      <p:to>
                                        <p:strVal val="visible"/>
                                      </p:to>
                                    </p:set>
                                    <p:animEffect transition="in" filter="slide(fromBottom)">
                                      <p:cBhvr>
                                        <p:cTn id="39" dur="500"/>
                                        <p:tgtEl>
                                          <p:spTgt spid="11267">
                                            <p:txEl>
                                              <p:charRg st="212" end="256"/>
                                            </p:txEl>
                                          </p:spTgt>
                                        </p:tgtEl>
                                      </p:cBhvr>
                                    </p:animEffect>
                                  </p:childTnLst>
                                </p:cTn>
                              </p:par>
                              <p:par>
                                <p:cTn id="40" presetID="12" presetClass="entr" presetSubtype="4" fill="hold" grpId="0" nodeType="withEffect">
                                  <p:stCondLst>
                                    <p:cond delay="0"/>
                                  </p:stCondLst>
                                  <p:childTnLst>
                                    <p:set>
                                      <p:cBhvr>
                                        <p:cTn id="41" dur="1" fill="hold">
                                          <p:stCondLst>
                                            <p:cond delay="0"/>
                                          </p:stCondLst>
                                        </p:cTn>
                                        <p:tgtEl>
                                          <p:spTgt spid="11267">
                                            <p:txEl>
                                              <p:charRg st="256" end="304"/>
                                            </p:txEl>
                                          </p:spTgt>
                                        </p:tgtEl>
                                        <p:attrNameLst>
                                          <p:attrName>style.visibility</p:attrName>
                                        </p:attrNameLst>
                                      </p:cBhvr>
                                      <p:to>
                                        <p:strVal val="visible"/>
                                      </p:to>
                                    </p:set>
                                    <p:animEffect transition="in" filter="slide(fromBottom)">
                                      <p:cBhvr>
                                        <p:cTn id="42" dur="500"/>
                                        <p:tgtEl>
                                          <p:spTgt spid="11267">
                                            <p:txEl>
                                              <p:charRg st="256" end="304"/>
                                            </p:txEl>
                                          </p:spTgt>
                                        </p:tgtEl>
                                      </p:cBhvr>
                                    </p:animEffect>
                                  </p:childTnLst>
                                </p:cTn>
                              </p:par>
                              <p:par>
                                <p:cTn id="43" presetID="12" presetClass="entr" presetSubtype="4" fill="hold" grpId="0" nodeType="withEffect">
                                  <p:stCondLst>
                                    <p:cond delay="0"/>
                                  </p:stCondLst>
                                  <p:childTnLst>
                                    <p:set>
                                      <p:cBhvr>
                                        <p:cTn id="44" dur="1" fill="hold">
                                          <p:stCondLst>
                                            <p:cond delay="0"/>
                                          </p:stCondLst>
                                        </p:cTn>
                                        <p:tgtEl>
                                          <p:spTgt spid="11267">
                                            <p:txEl>
                                              <p:charRg st="304" end="353"/>
                                            </p:txEl>
                                          </p:spTgt>
                                        </p:tgtEl>
                                        <p:attrNameLst>
                                          <p:attrName>style.visibility</p:attrName>
                                        </p:attrNameLst>
                                      </p:cBhvr>
                                      <p:to>
                                        <p:strVal val="visible"/>
                                      </p:to>
                                    </p:set>
                                    <p:animEffect transition="in" filter="slide(fromBottom)">
                                      <p:cBhvr>
                                        <p:cTn id="45" dur="500"/>
                                        <p:tgtEl>
                                          <p:spTgt spid="11267">
                                            <p:txEl>
                                              <p:charRg st="304" end="353"/>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2" presetClass="entr" presetSubtype="4" fill="hold" grpId="0" nodeType="clickEffect">
                                  <p:stCondLst>
                                    <p:cond delay="0"/>
                                  </p:stCondLst>
                                  <p:childTnLst>
                                    <p:set>
                                      <p:cBhvr>
                                        <p:cTn id="49" dur="1" fill="hold">
                                          <p:stCondLst>
                                            <p:cond delay="0"/>
                                          </p:stCondLst>
                                        </p:cTn>
                                        <p:tgtEl>
                                          <p:spTgt spid="11267">
                                            <p:txEl>
                                              <p:charRg st="353" end="366"/>
                                            </p:txEl>
                                          </p:spTgt>
                                        </p:tgtEl>
                                        <p:attrNameLst>
                                          <p:attrName>style.visibility</p:attrName>
                                        </p:attrNameLst>
                                      </p:cBhvr>
                                      <p:to>
                                        <p:strVal val="visible"/>
                                      </p:to>
                                    </p:set>
                                    <p:animEffect transition="in" filter="slide(fromBottom)">
                                      <p:cBhvr>
                                        <p:cTn id="50" dur="500"/>
                                        <p:tgtEl>
                                          <p:spTgt spid="11267">
                                            <p:txEl>
                                              <p:charRg st="353" end="36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p:bldP spid="1126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1030"/>
          <p:cNvSpPr>
            <a:spLocks noGrp="1"/>
          </p:cNvSpPr>
          <p:nvPr>
            <p:ph type="title"/>
          </p:nvPr>
        </p:nvSpPr>
        <p:spPr>
          <a:ln/>
        </p:spPr>
        <p:txBody>
          <a:bodyPr vert="horz" wrap="square" anchor="b"/>
          <a:p>
            <a:pPr eaLnBrk="1" hangingPunct="1"/>
            <a:r>
              <a:rPr lang="en-US" altLang="zh-CN"/>
              <a:t>4.2 </a:t>
            </a:r>
            <a:r>
              <a:rPr lang="zh-CN" altLang="en-US"/>
              <a:t>串的表示和实现</a:t>
            </a:r>
            <a:endParaRPr lang="zh-CN" altLang="en-US"/>
          </a:p>
        </p:txBody>
      </p:sp>
      <p:sp>
        <p:nvSpPr>
          <p:cNvPr id="12291" name="Rectangle 1031"/>
          <p:cNvSpPr>
            <a:spLocks noGrp="1"/>
          </p:cNvSpPr>
          <p:nvPr>
            <p:ph type="body"/>
          </p:nvPr>
        </p:nvSpPr>
        <p:spPr>
          <a:xfrm>
            <a:off x="304800" y="1295400"/>
            <a:ext cx="8731250" cy="5257800"/>
          </a:xfrm>
          <a:ln/>
        </p:spPr>
        <p:txBody>
          <a:bodyPr vert="horz" wrap="square" anchor="t"/>
          <a:p>
            <a:pPr eaLnBrk="1" hangingPunct="1"/>
            <a:r>
              <a:rPr lang="zh-CN" altLang="en-US" dirty="0"/>
              <a:t>    4.2.1 定长顺序存储表示</a:t>
            </a:r>
            <a:endParaRPr lang="zh-CN" altLang="en-US" dirty="0"/>
          </a:p>
          <a:p>
            <a:pPr lvl="1" eaLnBrk="1" hangingPunct="1"/>
            <a:r>
              <a:rPr lang="zh-CN" altLang="en-US" dirty="0"/>
              <a:t>定长顺序存储表示,也称为</a:t>
            </a:r>
            <a:r>
              <a:rPr lang="zh-CN" altLang="en-US" dirty="0">
                <a:solidFill>
                  <a:schemeClr val="folHlink"/>
                </a:solidFill>
              </a:rPr>
              <a:t>静态</a:t>
            </a:r>
            <a:r>
              <a:rPr lang="zh-CN" altLang="en-US" dirty="0"/>
              <a:t>存储分配的顺序表。它是用一组</a:t>
            </a:r>
            <a:r>
              <a:rPr lang="zh-CN" altLang="en-US" dirty="0">
                <a:solidFill>
                  <a:schemeClr val="folHlink"/>
                </a:solidFill>
              </a:rPr>
              <a:t>连续</a:t>
            </a:r>
            <a:r>
              <a:rPr lang="zh-CN" altLang="en-US" dirty="0"/>
              <a:t>的存储单元来存放串中的字符序列。</a:t>
            </a:r>
            <a:endParaRPr lang="zh-CN" altLang="en-US" dirty="0"/>
          </a:p>
          <a:p>
            <a:pPr lvl="1" eaLnBrk="1" hangingPunct="1">
              <a:buNone/>
            </a:pPr>
            <a:endParaRPr lang="zh-CN" altLang="en-US" dirty="0"/>
          </a:p>
          <a:p>
            <a:pPr lvl="2" eaLnBrk="1" hangingPunct="1"/>
            <a:endParaRPr lang="zh-CN" altLang="en-US" dirty="0"/>
          </a:p>
        </p:txBody>
      </p:sp>
    </p:spTree>
  </p:cSld>
  <p:clrMapOvr>
    <a:masterClrMapping/>
  </p:clrMapOvr>
  <p:transition>
    <p:checke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8"/>
          <p:cNvSpPr>
            <a:spLocks noGrp="1"/>
          </p:cNvSpPr>
          <p:nvPr>
            <p:ph type="title"/>
          </p:nvPr>
        </p:nvSpPr>
        <p:spPr>
          <a:ln/>
        </p:spPr>
        <p:txBody>
          <a:bodyPr vert="horz" wrap="square" anchor="b"/>
          <a:p>
            <a:pPr eaLnBrk="1" hangingPunct="1"/>
          </a:p>
        </p:txBody>
      </p:sp>
      <p:sp>
        <p:nvSpPr>
          <p:cNvPr id="14339" name="Rectangle 9"/>
          <p:cNvSpPr>
            <a:spLocks noGrp="1"/>
          </p:cNvSpPr>
          <p:nvPr>
            <p:ph type="body"/>
          </p:nvPr>
        </p:nvSpPr>
        <p:spPr>
          <a:xfrm>
            <a:off x="304800" y="1219200"/>
            <a:ext cx="8650288" cy="5257800"/>
          </a:xfrm>
          <a:ln/>
        </p:spPr>
        <p:txBody>
          <a:bodyPr vert="horz" wrap="square" anchor="t"/>
          <a:p>
            <a:pPr eaLnBrk="1" hangingPunct="1"/>
            <a:r>
              <a:rPr lang="zh-CN" altLang="en-US" sz="2800" dirty="0"/>
              <a:t>串的结束标志的设置</a:t>
            </a:r>
            <a:endParaRPr lang="zh-CN" altLang="en-US" sz="2800" dirty="0"/>
          </a:p>
          <a:p>
            <a:pPr lvl="1" eaLnBrk="1" hangingPunct="1"/>
            <a:r>
              <a:rPr lang="zh-CN" altLang="en-US" sz="2400" dirty="0"/>
              <a:t>一般可使用一个不会出现在串中的特殊字符在串值的尾部来表示串的结束。</a:t>
            </a:r>
            <a:endParaRPr lang="zh-CN" altLang="en-US" sz="2400" dirty="0"/>
          </a:p>
          <a:p>
            <a:pPr lvl="2" eaLnBrk="1" hangingPunct="1"/>
            <a:r>
              <a:rPr lang="zh-CN" altLang="en-US" sz="2000" dirty="0"/>
              <a:t>例如，</a:t>
            </a:r>
            <a:r>
              <a:rPr lang="en-US" altLang="x-none" sz="2000" dirty="0"/>
              <a:t>C</a:t>
            </a:r>
            <a:r>
              <a:rPr lang="zh-CN" altLang="en-US" sz="2000" dirty="0"/>
              <a:t>语言中以字符‘\</a:t>
            </a:r>
            <a:r>
              <a:rPr lang="en-US" altLang="x-none" sz="2000" dirty="0"/>
              <a:t>0’</a:t>
            </a:r>
            <a:r>
              <a:rPr lang="zh-CN" altLang="en-US" sz="2000" dirty="0"/>
              <a:t>表示串值的终结。</a:t>
            </a:r>
            <a:endParaRPr lang="zh-CN" altLang="en-US" sz="2000" dirty="0"/>
          </a:p>
          <a:p>
            <a:pPr lvl="2" eaLnBrk="1" hangingPunct="1"/>
            <a:r>
              <a:rPr lang="zh-CN" altLang="en-US" sz="2000" dirty="0"/>
              <a:t>缺点：串长隐含，不便于计算</a:t>
            </a:r>
            <a:endParaRPr lang="zh-CN" altLang="en-US" sz="2000" dirty="0"/>
          </a:p>
          <a:p>
            <a:pPr lvl="1" eaLnBrk="1" hangingPunct="1"/>
            <a:r>
              <a:rPr lang="zh-CN" altLang="en-US" dirty="0"/>
              <a:t>直接使用定长的字符数组来定义，数组的上界预先给出</a:t>
            </a:r>
            <a:endParaRPr lang="zh-CN" altLang="en-US" dirty="0"/>
          </a:p>
          <a:p>
            <a:pPr lvl="2" eaLnBrk="1" hangingPunct="1">
              <a:buNone/>
            </a:pPr>
            <a:r>
              <a:rPr lang="zh-CN" altLang="en-US" i="1" dirty="0">
                <a:latin typeface="Times New Roman" panose="02020603050405020304" pitchFamily="2" charset="0"/>
              </a:rPr>
              <a:t>#</a:t>
            </a:r>
            <a:r>
              <a:rPr lang="en-US" altLang="x-none" i="1" dirty="0">
                <a:latin typeface="Times New Roman" panose="02020603050405020304" pitchFamily="2" charset="0"/>
              </a:rPr>
              <a:t>define MAXSTRLEN  255</a:t>
            </a:r>
            <a:endParaRPr lang="en-US" altLang="x-none" i="1" dirty="0">
              <a:latin typeface="Times New Roman" panose="02020603050405020304" pitchFamily="2" charset="0"/>
            </a:endParaRPr>
          </a:p>
          <a:p>
            <a:pPr lvl="2" eaLnBrk="1" hangingPunct="1">
              <a:buNone/>
            </a:pPr>
            <a:r>
              <a:rPr lang="en-US" altLang="x-none" i="1" dirty="0">
                <a:latin typeface="Times New Roman" panose="02020603050405020304" pitchFamily="2" charset="0"/>
              </a:rPr>
              <a:t>typedef char SString[MAXSTRLEN +1];</a:t>
            </a:r>
            <a:endParaRPr lang="en-US" altLang="x-none" i="1" dirty="0">
              <a:latin typeface="Times New Roman" panose="02020603050405020304" pitchFamily="2" charset="0"/>
            </a:endParaRPr>
          </a:p>
          <a:p>
            <a:pPr lvl="2" eaLnBrk="1" hangingPunct="1">
              <a:buNone/>
            </a:pPr>
            <a:r>
              <a:rPr lang="en-US" altLang="x-none" i="1" dirty="0">
                <a:latin typeface="Times New Roman" panose="02020603050405020304" pitchFamily="2" charset="0"/>
              </a:rPr>
              <a:t>SString s;   </a:t>
            </a:r>
            <a:r>
              <a:rPr lang="en-US" altLang="x-none" dirty="0">
                <a:latin typeface="Times New Roman" panose="02020603050405020304" pitchFamily="2" charset="0"/>
              </a:rPr>
              <a:t>//s</a:t>
            </a:r>
            <a:r>
              <a:rPr lang="zh-CN" altLang="en-US" dirty="0">
                <a:latin typeface="Times New Roman" panose="02020603050405020304" pitchFamily="2" charset="0"/>
              </a:rPr>
              <a:t>是一个可容纳255个字符的顺序串。</a:t>
            </a:r>
            <a:endParaRPr lang="zh-CN" altLang="en-US" dirty="0">
              <a:latin typeface="Times New Roman" panose="02020603050405020304" pitchFamily="2" charset="0"/>
            </a:endParaRPr>
          </a:p>
          <a:p>
            <a:pPr lvl="2" eaLnBrk="1" hangingPunct="1">
              <a:buNone/>
            </a:pPr>
            <a:r>
              <a:rPr lang="en-US" altLang="x-none" dirty="0">
                <a:latin typeface="Times New Roman" panose="02020603050405020304" pitchFamily="2" charset="0"/>
              </a:rPr>
              <a:t>                  // 0</a:t>
            </a:r>
            <a:r>
              <a:rPr lang="zh-CN" altLang="en-US" dirty="0">
                <a:latin typeface="Times New Roman" panose="02020603050405020304" pitchFamily="2" charset="0"/>
              </a:rPr>
              <a:t>号单元存放串的长度</a:t>
            </a:r>
            <a:endParaRPr lang="zh-CN" altLang="en-US" dirty="0">
              <a:latin typeface="Times New Roman" panose="02020603050405020304" pitchFamily="2" charset="0"/>
            </a:endParaRPr>
          </a:p>
        </p:txBody>
      </p:sp>
    </p:spTree>
  </p:cSld>
  <p:clrMapOvr>
    <a:masterClrMapping/>
  </p:clrMapOvr>
  <p:transition>
    <p:checke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Rectangle 3"/>
          <p:cNvSpPr>
            <a:spLocks noGrp="1"/>
          </p:cNvSpPr>
          <p:nvPr>
            <p:ph type="body"/>
          </p:nvPr>
        </p:nvSpPr>
        <p:spPr>
          <a:xfrm>
            <a:off x="1008063" y="0"/>
            <a:ext cx="8135937" cy="6742113"/>
          </a:xfrm>
          <a:ln/>
        </p:spPr>
        <p:txBody>
          <a:bodyPr vert="horz" wrap="square" anchor="t"/>
          <a:p>
            <a:pPr eaLnBrk="1" hangingPunct="1">
              <a:lnSpc>
                <a:spcPct val="95000"/>
              </a:lnSpc>
              <a:buNone/>
            </a:pPr>
            <a:r>
              <a:rPr lang="zh-CN" altLang="en-US" sz="2400" dirty="0"/>
              <a:t>			算法4.2（串的连接算法）</a:t>
            </a:r>
            <a:endParaRPr lang="zh-CN" altLang="en-US" sz="2400" dirty="0"/>
          </a:p>
          <a:p>
            <a:pPr eaLnBrk="1" hangingPunct="1">
              <a:lnSpc>
                <a:spcPct val="95000"/>
              </a:lnSpc>
              <a:buNone/>
            </a:pPr>
            <a:r>
              <a:rPr lang="en-US" altLang="x-none" sz="2400" i="1" dirty="0">
                <a:latin typeface="Times New Roman" panose="02020603050405020304" pitchFamily="2" charset="0"/>
              </a:rPr>
              <a:t>Status Concat(SString &amp;T,SString S1,SString S2){</a:t>
            </a:r>
            <a:endParaRPr lang="en-US" altLang="x-none" sz="2400" i="1" dirty="0">
              <a:latin typeface="Times New Roman" panose="02020603050405020304" pitchFamily="2" charset="0"/>
            </a:endParaRPr>
          </a:p>
          <a:p>
            <a:pPr lvl="1" eaLnBrk="1" hangingPunct="1">
              <a:lnSpc>
                <a:spcPct val="95000"/>
              </a:lnSpc>
              <a:buNone/>
            </a:pPr>
            <a:r>
              <a:rPr lang="en-US" altLang="x-none" sz="2400" i="1" dirty="0">
                <a:latin typeface="Times New Roman" panose="02020603050405020304" pitchFamily="2" charset="0"/>
              </a:rPr>
              <a:t>if (S1[0]+S2[0]&lt;=MAXSTRLEN){   </a:t>
            </a:r>
            <a:r>
              <a:rPr lang="en-US" altLang="x-none" sz="2400" dirty="0">
                <a:solidFill>
                  <a:schemeClr val="folHlink"/>
                </a:solidFill>
              </a:rPr>
              <a:t>//</a:t>
            </a:r>
            <a:r>
              <a:rPr lang="zh-CN" altLang="en-US" sz="2400" dirty="0">
                <a:solidFill>
                  <a:schemeClr val="folHlink"/>
                </a:solidFill>
              </a:rPr>
              <a:t>未截断</a:t>
            </a:r>
            <a:endParaRPr lang="zh-CN" altLang="en-US" sz="2400" dirty="0">
              <a:solidFill>
                <a:schemeClr val="folHlink"/>
              </a:solidFill>
            </a:endParaRPr>
          </a:p>
          <a:p>
            <a:pPr lvl="1" eaLnBrk="1" hangingPunct="1">
              <a:lnSpc>
                <a:spcPct val="95000"/>
              </a:lnSpc>
              <a:buNone/>
            </a:pPr>
            <a:r>
              <a:rPr lang="en-US" altLang="x-none" sz="2400" i="1" dirty="0">
                <a:latin typeface="Times New Roman" panose="02020603050405020304" pitchFamily="2" charset="0"/>
              </a:rPr>
              <a:t>      T[1 …S1[0]]=S1[1 …S1[0]]; </a:t>
            </a:r>
            <a:endParaRPr lang="en-US" altLang="x-none" sz="2400" i="1" dirty="0">
              <a:latin typeface="Times New Roman" panose="02020603050405020304" pitchFamily="2" charset="0"/>
            </a:endParaRPr>
          </a:p>
          <a:p>
            <a:pPr lvl="1" eaLnBrk="1" hangingPunct="1">
              <a:lnSpc>
                <a:spcPct val="95000"/>
              </a:lnSpc>
              <a:buNone/>
            </a:pPr>
            <a:r>
              <a:rPr lang="en-US" altLang="x-none" sz="2400" i="1" dirty="0">
                <a:latin typeface="Times New Roman" panose="02020603050405020304" pitchFamily="2" charset="0"/>
              </a:rPr>
              <a:t>      T[S1[0]+1 …S1[0]+S2[0]]=S2[1 …S2[0]];</a:t>
            </a:r>
            <a:endParaRPr lang="en-US" altLang="x-none" sz="2400" i="1" dirty="0">
              <a:latin typeface="Times New Roman" panose="02020603050405020304" pitchFamily="2" charset="0"/>
            </a:endParaRPr>
          </a:p>
          <a:p>
            <a:pPr lvl="1" eaLnBrk="1" hangingPunct="1">
              <a:lnSpc>
                <a:spcPct val="95000"/>
              </a:lnSpc>
              <a:buNone/>
            </a:pPr>
            <a:r>
              <a:rPr lang="en-US" altLang="x-none" sz="2400" i="1" dirty="0">
                <a:latin typeface="Times New Roman" panose="02020603050405020304" pitchFamily="2" charset="0"/>
              </a:rPr>
              <a:t>      T[0]=S1[0]+S2[0];</a:t>
            </a:r>
            <a:endParaRPr lang="en-US" altLang="x-none" sz="2400" i="1" dirty="0">
              <a:latin typeface="Times New Roman" panose="02020603050405020304" pitchFamily="2" charset="0"/>
            </a:endParaRPr>
          </a:p>
          <a:p>
            <a:pPr lvl="1" eaLnBrk="1" hangingPunct="1">
              <a:lnSpc>
                <a:spcPct val="95000"/>
              </a:lnSpc>
              <a:buNone/>
            </a:pPr>
            <a:r>
              <a:rPr lang="en-US" altLang="x-none" sz="2400" i="1" dirty="0">
                <a:latin typeface="Times New Roman" panose="02020603050405020304" pitchFamily="2" charset="0"/>
              </a:rPr>
              <a:t>      uncut=TRUE;}</a:t>
            </a:r>
            <a:endParaRPr lang="en-US" altLang="x-none" sz="2400" i="1" dirty="0">
              <a:latin typeface="Times New Roman" panose="02020603050405020304" pitchFamily="2" charset="0"/>
            </a:endParaRPr>
          </a:p>
          <a:p>
            <a:pPr lvl="1" eaLnBrk="1" hangingPunct="1">
              <a:lnSpc>
                <a:spcPct val="95000"/>
              </a:lnSpc>
              <a:buNone/>
            </a:pPr>
            <a:r>
              <a:rPr lang="en-US" altLang="x-none" sz="2400" i="1" dirty="0">
                <a:latin typeface="Times New Roman" panose="02020603050405020304" pitchFamily="2" charset="0"/>
              </a:rPr>
              <a:t>else if  (S1[0]&lt;MAXSTRLEN){  </a:t>
            </a:r>
            <a:r>
              <a:rPr lang="en-US" altLang="x-none" sz="2400" dirty="0">
                <a:solidFill>
                  <a:schemeClr val="folHlink"/>
                </a:solidFill>
              </a:rPr>
              <a:t>    //</a:t>
            </a:r>
            <a:r>
              <a:rPr lang="zh-CN" altLang="en-US" sz="2400" dirty="0">
                <a:solidFill>
                  <a:schemeClr val="folHlink"/>
                </a:solidFill>
              </a:rPr>
              <a:t>截断，取</a:t>
            </a:r>
            <a:r>
              <a:rPr lang="en-US" altLang="x-none" sz="2400" dirty="0">
                <a:solidFill>
                  <a:schemeClr val="folHlink"/>
                </a:solidFill>
              </a:rPr>
              <a:t>S2</a:t>
            </a:r>
            <a:r>
              <a:rPr lang="zh-CN" altLang="en-US" sz="2400" dirty="0">
                <a:solidFill>
                  <a:schemeClr val="folHlink"/>
                </a:solidFill>
              </a:rPr>
              <a:t>的部分</a:t>
            </a:r>
            <a:endParaRPr lang="zh-CN" altLang="en-US" sz="2400" dirty="0">
              <a:solidFill>
                <a:schemeClr val="folHlink"/>
              </a:solidFill>
            </a:endParaRPr>
          </a:p>
          <a:p>
            <a:pPr lvl="2" eaLnBrk="1" hangingPunct="1">
              <a:lnSpc>
                <a:spcPct val="95000"/>
              </a:lnSpc>
              <a:buNone/>
            </a:pPr>
            <a:r>
              <a:rPr lang="en-US" altLang="x-none" i="1" dirty="0">
                <a:latin typeface="Times New Roman" panose="02020603050405020304" pitchFamily="2" charset="0"/>
              </a:rPr>
              <a:t>        T[1 …S1[0]]=S1[1 …S1[0]];</a:t>
            </a:r>
            <a:endParaRPr lang="en-US" altLang="x-none" i="1" dirty="0">
              <a:latin typeface="Times New Roman" panose="02020603050405020304" pitchFamily="2" charset="0"/>
            </a:endParaRPr>
          </a:p>
          <a:p>
            <a:pPr lvl="2" eaLnBrk="1" hangingPunct="1">
              <a:lnSpc>
                <a:spcPct val="95000"/>
              </a:lnSpc>
              <a:buNone/>
            </a:pPr>
            <a:r>
              <a:rPr lang="en-US" altLang="x-none" i="1" dirty="0">
                <a:latin typeface="Times New Roman" panose="02020603050405020304" pitchFamily="2" charset="0"/>
              </a:rPr>
              <a:t>        T[S1[0]+1 …MAXSTRLEN]=S2[1…MAXSTRLEN-S1[0]];</a:t>
            </a:r>
            <a:endParaRPr lang="en-US" altLang="x-none" i="1" dirty="0">
              <a:latin typeface="Times New Roman" panose="02020603050405020304" pitchFamily="2" charset="0"/>
            </a:endParaRPr>
          </a:p>
          <a:p>
            <a:pPr lvl="2" eaLnBrk="1" hangingPunct="1">
              <a:lnSpc>
                <a:spcPct val="95000"/>
              </a:lnSpc>
              <a:buNone/>
            </a:pPr>
            <a:r>
              <a:rPr lang="en-US" altLang="x-none" i="1" dirty="0">
                <a:latin typeface="Times New Roman" panose="02020603050405020304" pitchFamily="2" charset="0"/>
              </a:rPr>
              <a:t>        T[0]=MAXSTRLEN;uncut=FALSE;}</a:t>
            </a:r>
            <a:endParaRPr lang="en-US" altLang="x-none" i="1" dirty="0">
              <a:latin typeface="Times New Roman" panose="02020603050405020304" pitchFamily="2" charset="0"/>
            </a:endParaRPr>
          </a:p>
          <a:p>
            <a:pPr lvl="1" eaLnBrk="1" hangingPunct="1">
              <a:lnSpc>
                <a:spcPct val="95000"/>
              </a:lnSpc>
              <a:buNone/>
            </a:pPr>
            <a:r>
              <a:rPr lang="en-US" altLang="x-none" sz="2400" i="1" dirty="0">
                <a:latin typeface="Times New Roman" panose="02020603050405020304" pitchFamily="2" charset="0"/>
              </a:rPr>
              <a:t>     	else {	 T[0..MAXSTRLEN]=S1[0…MAXSTRLEN]; </a:t>
            </a:r>
            <a:endParaRPr lang="en-US" altLang="x-none" sz="2400" i="1" dirty="0">
              <a:latin typeface="Times New Roman" panose="02020603050405020304" pitchFamily="2" charset="0"/>
            </a:endParaRPr>
          </a:p>
          <a:p>
            <a:pPr lvl="1" eaLnBrk="1" hangingPunct="1">
              <a:lnSpc>
                <a:spcPct val="95000"/>
              </a:lnSpc>
              <a:buNone/>
            </a:pPr>
            <a:r>
              <a:rPr lang="en-US" altLang="x-none" sz="2400" dirty="0">
                <a:solidFill>
                  <a:schemeClr val="folHlink"/>
                </a:solidFill>
              </a:rPr>
              <a:t>                                                     //S1[0]=T[0]==MAXSTRLEN</a:t>
            </a:r>
            <a:endParaRPr lang="zh-CN" altLang="en-US" sz="2400" i="1" dirty="0">
              <a:latin typeface="Times New Roman" panose="02020603050405020304" pitchFamily="2" charset="0"/>
            </a:endParaRPr>
          </a:p>
          <a:p>
            <a:pPr lvl="1" eaLnBrk="1" hangingPunct="1">
              <a:lnSpc>
                <a:spcPct val="95000"/>
              </a:lnSpc>
              <a:buNone/>
            </a:pPr>
            <a:r>
              <a:rPr lang="en-US" altLang="x-none" sz="2400" i="1" dirty="0">
                <a:latin typeface="Times New Roman" panose="02020603050405020304" pitchFamily="2" charset="0"/>
              </a:rPr>
              <a:t>           uncut=FALSE;}          </a:t>
            </a:r>
            <a:r>
              <a:rPr lang="en-US" altLang="x-none" sz="2400" dirty="0">
                <a:solidFill>
                  <a:schemeClr val="folHlink"/>
                </a:solidFill>
              </a:rPr>
              <a:t>//</a:t>
            </a:r>
            <a:r>
              <a:rPr lang="zh-CN" altLang="en-US" sz="2400" dirty="0">
                <a:solidFill>
                  <a:schemeClr val="folHlink"/>
                </a:solidFill>
              </a:rPr>
              <a:t>截断，只取</a:t>
            </a:r>
            <a:r>
              <a:rPr lang="en-US" altLang="x-none" sz="2400" dirty="0">
                <a:solidFill>
                  <a:schemeClr val="folHlink"/>
                </a:solidFill>
              </a:rPr>
              <a:t>S1</a:t>
            </a:r>
            <a:endParaRPr lang="en-US" altLang="x-none" sz="2400" i="1" dirty="0">
              <a:latin typeface="Times New Roman" panose="02020603050405020304" pitchFamily="2" charset="0"/>
            </a:endParaRPr>
          </a:p>
          <a:p>
            <a:pPr lvl="1" eaLnBrk="1" hangingPunct="1">
              <a:lnSpc>
                <a:spcPct val="95000"/>
              </a:lnSpc>
              <a:buNone/>
            </a:pPr>
            <a:r>
              <a:rPr lang="en-US" altLang="x-none" sz="2400" i="1" dirty="0">
                <a:latin typeface="Times New Roman" panose="02020603050405020304" pitchFamily="2" charset="0"/>
              </a:rPr>
              <a:t>return OK;}</a:t>
            </a:r>
            <a:endParaRPr lang="en-US" altLang="x-none" sz="2400" i="1" dirty="0">
              <a:latin typeface="Times New Roman" panose="02020603050405020304" pitchFamily="2" charset="0"/>
            </a:endParaRPr>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6386">
                                            <p:txEl>
                                              <p:charRg st="0" end="17"/>
                                            </p:txEl>
                                          </p:spTgt>
                                        </p:tgtEl>
                                        <p:attrNameLst>
                                          <p:attrName>style.visibility</p:attrName>
                                        </p:attrNameLst>
                                      </p:cBhvr>
                                      <p:to>
                                        <p:strVal val="visible"/>
                                      </p:to>
                                    </p:set>
                                    <p:animEffect transition="in" filter="slide(fromBottom)">
                                      <p:cBhvr>
                                        <p:cTn id="7" dur="500"/>
                                        <p:tgtEl>
                                          <p:spTgt spid="16386">
                                            <p:txEl>
                                              <p:charRg st="0" end="17"/>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6386">
                                            <p:txEl>
                                              <p:charRg st="17" end="66"/>
                                            </p:txEl>
                                          </p:spTgt>
                                        </p:tgtEl>
                                        <p:attrNameLst>
                                          <p:attrName>style.visibility</p:attrName>
                                        </p:attrNameLst>
                                      </p:cBhvr>
                                      <p:to>
                                        <p:strVal val="visible"/>
                                      </p:to>
                                    </p:set>
                                    <p:animEffect transition="in" filter="slide(fromBottom)">
                                      <p:cBhvr>
                                        <p:cTn id="12" dur="500"/>
                                        <p:tgtEl>
                                          <p:spTgt spid="16386">
                                            <p:txEl>
                                              <p:charRg st="17" end="6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6386">
                                            <p:txEl>
                                              <p:charRg st="66" end="103"/>
                                            </p:txEl>
                                          </p:spTgt>
                                        </p:tgtEl>
                                        <p:attrNameLst>
                                          <p:attrName>style.visibility</p:attrName>
                                        </p:attrNameLst>
                                      </p:cBhvr>
                                      <p:to>
                                        <p:strVal val="visible"/>
                                      </p:to>
                                    </p:set>
                                    <p:animEffect transition="in" filter="slide(fromBottom)">
                                      <p:cBhvr>
                                        <p:cTn id="17" dur="500"/>
                                        <p:tgtEl>
                                          <p:spTgt spid="16386">
                                            <p:txEl>
                                              <p:charRg st="66" end="10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6386">
                                            <p:txEl>
                                              <p:charRg st="103" end="136"/>
                                            </p:txEl>
                                          </p:spTgt>
                                        </p:tgtEl>
                                        <p:attrNameLst>
                                          <p:attrName>style.visibility</p:attrName>
                                        </p:attrNameLst>
                                      </p:cBhvr>
                                      <p:to>
                                        <p:strVal val="visible"/>
                                      </p:to>
                                    </p:set>
                                    <p:animEffect transition="in" filter="slide(fromBottom)">
                                      <p:cBhvr>
                                        <p:cTn id="22" dur="500"/>
                                        <p:tgtEl>
                                          <p:spTgt spid="16386">
                                            <p:txEl>
                                              <p:charRg st="103" end="13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16386">
                                            <p:txEl>
                                              <p:charRg st="136" end="180"/>
                                            </p:txEl>
                                          </p:spTgt>
                                        </p:tgtEl>
                                        <p:attrNameLst>
                                          <p:attrName>style.visibility</p:attrName>
                                        </p:attrNameLst>
                                      </p:cBhvr>
                                      <p:to>
                                        <p:strVal val="visible"/>
                                      </p:to>
                                    </p:set>
                                    <p:animEffect transition="in" filter="slide(fromBottom)">
                                      <p:cBhvr>
                                        <p:cTn id="27" dur="500"/>
                                        <p:tgtEl>
                                          <p:spTgt spid="16386">
                                            <p:txEl>
                                              <p:charRg st="136" end="18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16386">
                                            <p:txEl>
                                              <p:charRg st="180" end="204"/>
                                            </p:txEl>
                                          </p:spTgt>
                                        </p:tgtEl>
                                        <p:attrNameLst>
                                          <p:attrName>style.visibility</p:attrName>
                                        </p:attrNameLst>
                                      </p:cBhvr>
                                      <p:to>
                                        <p:strVal val="visible"/>
                                      </p:to>
                                    </p:set>
                                    <p:animEffect transition="in" filter="slide(fromBottom)">
                                      <p:cBhvr>
                                        <p:cTn id="32" dur="500"/>
                                        <p:tgtEl>
                                          <p:spTgt spid="16386">
                                            <p:txEl>
                                              <p:charRg st="180" end="20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16386">
                                            <p:txEl>
                                              <p:charRg st="204" end="223"/>
                                            </p:txEl>
                                          </p:spTgt>
                                        </p:tgtEl>
                                        <p:attrNameLst>
                                          <p:attrName>style.visibility</p:attrName>
                                        </p:attrNameLst>
                                      </p:cBhvr>
                                      <p:to>
                                        <p:strVal val="visible"/>
                                      </p:to>
                                    </p:set>
                                    <p:animEffect transition="in" filter="slide(fromBottom)">
                                      <p:cBhvr>
                                        <p:cTn id="37" dur="500"/>
                                        <p:tgtEl>
                                          <p:spTgt spid="16386">
                                            <p:txEl>
                                              <p:charRg st="204" end="22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16386">
                                            <p:txEl>
                                              <p:charRg st="223" end="268"/>
                                            </p:txEl>
                                          </p:spTgt>
                                        </p:tgtEl>
                                        <p:attrNameLst>
                                          <p:attrName>style.visibility</p:attrName>
                                        </p:attrNameLst>
                                      </p:cBhvr>
                                      <p:to>
                                        <p:strVal val="visible"/>
                                      </p:to>
                                    </p:set>
                                    <p:animEffect transition="in" filter="slide(fromBottom)">
                                      <p:cBhvr>
                                        <p:cTn id="42" dur="500"/>
                                        <p:tgtEl>
                                          <p:spTgt spid="16386">
                                            <p:txEl>
                                              <p:charRg st="223" end="268"/>
                                            </p:txEl>
                                          </p:spTgt>
                                        </p:tgtEl>
                                      </p:cBhvr>
                                    </p:animEffect>
                                  </p:childTnLst>
                                </p:cTn>
                              </p:par>
                              <p:par>
                                <p:cTn id="43" presetID="12" presetClass="entr" presetSubtype="4" fill="hold" grpId="0" nodeType="withEffect">
                                  <p:stCondLst>
                                    <p:cond delay="0"/>
                                  </p:stCondLst>
                                  <p:childTnLst>
                                    <p:set>
                                      <p:cBhvr>
                                        <p:cTn id="44" dur="1" fill="hold">
                                          <p:stCondLst>
                                            <p:cond delay="0"/>
                                          </p:stCondLst>
                                        </p:cTn>
                                        <p:tgtEl>
                                          <p:spTgt spid="16386">
                                            <p:txEl>
                                              <p:charRg st="268" end="302"/>
                                            </p:txEl>
                                          </p:spTgt>
                                        </p:tgtEl>
                                        <p:attrNameLst>
                                          <p:attrName>style.visibility</p:attrName>
                                        </p:attrNameLst>
                                      </p:cBhvr>
                                      <p:to>
                                        <p:strVal val="visible"/>
                                      </p:to>
                                    </p:set>
                                    <p:animEffect transition="in" filter="slide(fromBottom)">
                                      <p:cBhvr>
                                        <p:cTn id="45" dur="500"/>
                                        <p:tgtEl>
                                          <p:spTgt spid="16386">
                                            <p:txEl>
                                              <p:charRg st="268" end="302"/>
                                            </p:txEl>
                                          </p:spTgt>
                                        </p:tgtEl>
                                      </p:cBhvr>
                                    </p:animEffect>
                                  </p:childTnLst>
                                </p:cTn>
                              </p:par>
                              <p:par>
                                <p:cTn id="46" presetID="12" presetClass="entr" presetSubtype="4" fill="hold" grpId="0" nodeType="withEffect">
                                  <p:stCondLst>
                                    <p:cond delay="0"/>
                                  </p:stCondLst>
                                  <p:childTnLst>
                                    <p:set>
                                      <p:cBhvr>
                                        <p:cTn id="47" dur="1" fill="hold">
                                          <p:stCondLst>
                                            <p:cond delay="0"/>
                                          </p:stCondLst>
                                        </p:cTn>
                                        <p:tgtEl>
                                          <p:spTgt spid="16386">
                                            <p:txEl>
                                              <p:charRg st="302" end="355"/>
                                            </p:txEl>
                                          </p:spTgt>
                                        </p:tgtEl>
                                        <p:attrNameLst>
                                          <p:attrName>style.visibility</p:attrName>
                                        </p:attrNameLst>
                                      </p:cBhvr>
                                      <p:to>
                                        <p:strVal val="visible"/>
                                      </p:to>
                                    </p:set>
                                    <p:animEffect transition="in" filter="slide(fromBottom)">
                                      <p:cBhvr>
                                        <p:cTn id="48" dur="500"/>
                                        <p:tgtEl>
                                          <p:spTgt spid="16386">
                                            <p:txEl>
                                              <p:charRg st="302" end="355"/>
                                            </p:txEl>
                                          </p:spTgt>
                                        </p:tgtEl>
                                      </p:cBhvr>
                                    </p:animEffect>
                                  </p:childTnLst>
                                </p:cTn>
                              </p:par>
                              <p:par>
                                <p:cTn id="49" presetID="12" presetClass="entr" presetSubtype="4" fill="hold" grpId="0" nodeType="withEffect">
                                  <p:stCondLst>
                                    <p:cond delay="0"/>
                                  </p:stCondLst>
                                  <p:childTnLst>
                                    <p:set>
                                      <p:cBhvr>
                                        <p:cTn id="50" dur="1" fill="hold">
                                          <p:stCondLst>
                                            <p:cond delay="0"/>
                                          </p:stCondLst>
                                        </p:cTn>
                                        <p:tgtEl>
                                          <p:spTgt spid="16386">
                                            <p:txEl>
                                              <p:charRg st="355" end="392"/>
                                            </p:txEl>
                                          </p:spTgt>
                                        </p:tgtEl>
                                        <p:attrNameLst>
                                          <p:attrName>style.visibility</p:attrName>
                                        </p:attrNameLst>
                                      </p:cBhvr>
                                      <p:to>
                                        <p:strVal val="visible"/>
                                      </p:to>
                                    </p:set>
                                    <p:animEffect transition="in" filter="slide(fromBottom)">
                                      <p:cBhvr>
                                        <p:cTn id="51" dur="500"/>
                                        <p:tgtEl>
                                          <p:spTgt spid="16386">
                                            <p:txEl>
                                              <p:charRg st="355" end="392"/>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2" presetClass="entr" presetSubtype="4" fill="hold" grpId="0" nodeType="clickEffect">
                                  <p:stCondLst>
                                    <p:cond delay="0"/>
                                  </p:stCondLst>
                                  <p:childTnLst>
                                    <p:set>
                                      <p:cBhvr>
                                        <p:cTn id="55" dur="1" fill="hold">
                                          <p:stCondLst>
                                            <p:cond delay="0"/>
                                          </p:stCondLst>
                                        </p:cTn>
                                        <p:tgtEl>
                                          <p:spTgt spid="16386">
                                            <p:txEl>
                                              <p:charRg st="392" end="440"/>
                                            </p:txEl>
                                          </p:spTgt>
                                        </p:tgtEl>
                                        <p:attrNameLst>
                                          <p:attrName>style.visibility</p:attrName>
                                        </p:attrNameLst>
                                      </p:cBhvr>
                                      <p:to>
                                        <p:strVal val="visible"/>
                                      </p:to>
                                    </p:set>
                                    <p:animEffect transition="in" filter="slide(fromBottom)">
                                      <p:cBhvr>
                                        <p:cTn id="56" dur="500"/>
                                        <p:tgtEl>
                                          <p:spTgt spid="16386">
                                            <p:txEl>
                                              <p:charRg st="392" end="440"/>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2" presetClass="entr" presetSubtype="4" fill="hold" grpId="0" nodeType="clickEffect">
                                  <p:stCondLst>
                                    <p:cond delay="0"/>
                                  </p:stCondLst>
                                  <p:childTnLst>
                                    <p:set>
                                      <p:cBhvr>
                                        <p:cTn id="60" dur="1" fill="hold">
                                          <p:stCondLst>
                                            <p:cond delay="0"/>
                                          </p:stCondLst>
                                        </p:cTn>
                                        <p:tgtEl>
                                          <p:spTgt spid="16386">
                                            <p:txEl>
                                              <p:charRg st="440" end="517"/>
                                            </p:txEl>
                                          </p:spTgt>
                                        </p:tgtEl>
                                        <p:attrNameLst>
                                          <p:attrName>style.visibility</p:attrName>
                                        </p:attrNameLst>
                                      </p:cBhvr>
                                      <p:to>
                                        <p:strVal val="visible"/>
                                      </p:to>
                                    </p:set>
                                    <p:animEffect transition="in" filter="slide(fromBottom)">
                                      <p:cBhvr>
                                        <p:cTn id="61" dur="500"/>
                                        <p:tgtEl>
                                          <p:spTgt spid="16386">
                                            <p:txEl>
                                              <p:charRg st="440" end="517"/>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2" presetClass="entr" presetSubtype="4" fill="hold" grpId="0" nodeType="clickEffect">
                                  <p:stCondLst>
                                    <p:cond delay="0"/>
                                  </p:stCondLst>
                                  <p:childTnLst>
                                    <p:set>
                                      <p:cBhvr>
                                        <p:cTn id="65" dur="1" fill="hold">
                                          <p:stCondLst>
                                            <p:cond delay="0"/>
                                          </p:stCondLst>
                                        </p:cTn>
                                        <p:tgtEl>
                                          <p:spTgt spid="16386">
                                            <p:txEl>
                                              <p:charRg st="517" end="561"/>
                                            </p:txEl>
                                          </p:spTgt>
                                        </p:tgtEl>
                                        <p:attrNameLst>
                                          <p:attrName>style.visibility</p:attrName>
                                        </p:attrNameLst>
                                      </p:cBhvr>
                                      <p:to>
                                        <p:strVal val="visible"/>
                                      </p:to>
                                    </p:set>
                                    <p:animEffect transition="in" filter="slide(fromBottom)">
                                      <p:cBhvr>
                                        <p:cTn id="66" dur="500"/>
                                        <p:tgtEl>
                                          <p:spTgt spid="16386">
                                            <p:txEl>
                                              <p:charRg st="517" end="561"/>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2" presetClass="entr" presetSubtype="4" fill="hold" grpId="0" nodeType="clickEffect">
                                  <p:stCondLst>
                                    <p:cond delay="0"/>
                                  </p:stCondLst>
                                  <p:childTnLst>
                                    <p:set>
                                      <p:cBhvr>
                                        <p:cTn id="70" dur="1" fill="hold">
                                          <p:stCondLst>
                                            <p:cond delay="0"/>
                                          </p:stCondLst>
                                        </p:cTn>
                                        <p:tgtEl>
                                          <p:spTgt spid="16386">
                                            <p:txEl>
                                              <p:charRg st="561" end="573"/>
                                            </p:txEl>
                                          </p:spTgt>
                                        </p:tgtEl>
                                        <p:attrNameLst>
                                          <p:attrName>style.visibility</p:attrName>
                                        </p:attrNameLst>
                                      </p:cBhvr>
                                      <p:to>
                                        <p:strVal val="visible"/>
                                      </p:to>
                                    </p:set>
                                    <p:animEffect transition="in" filter="slide(fromBottom)">
                                      <p:cBhvr>
                                        <p:cTn id="71" dur="500"/>
                                        <p:tgtEl>
                                          <p:spTgt spid="16386">
                                            <p:txEl>
                                              <p:charRg st="561" end="57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ldLvl="2" build="p"/>
    </p:bldLst>
  </p:timing>
</p:sld>
</file>

<file path=ppt/theme/theme1.xml><?xml version="1.0" encoding="utf-8"?>
<a:theme xmlns:a="http://schemas.openxmlformats.org/drawingml/2006/main" name="Blends">
  <a:themeElements>
    <a:clrScheme name="">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0"/>
      </a:accent5>
      <a:accent6>
        <a:srgbClr val="E5B900"/>
      </a:accent6>
      <a:hlink>
        <a:srgbClr val="FF0000"/>
      </a:hlink>
      <a:folHlink>
        <a:srgbClr val="3333CC"/>
      </a:folHlink>
    </a:clrScheme>
    <a:fontScheme name="">
      <a:majorFont>
        <a:latin typeface="Arial Narrow"/>
        <a:ea typeface="华文新魏"/>
        <a:cs typeface=""/>
      </a:majorFont>
      <a:minorFont>
        <a:latin typeface="Arial Narrow"/>
        <a:ea typeface="楷体_GB2312"/>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0000"/>
        </a:lt1>
        <a:dk2>
          <a:srgbClr val="DDDDDD"/>
        </a:dk2>
        <a:lt2>
          <a:srgbClr val="969696"/>
        </a:lt2>
        <a:accent1>
          <a:srgbClr val="00E4A8"/>
        </a:accent1>
        <a:accent2>
          <a:srgbClr val="3333CC"/>
        </a:accent2>
        <a:accent3>
          <a:srgbClr val="AAAAAA"/>
        </a:accent3>
        <a:accent4>
          <a:srgbClr val="DCDCDC"/>
        </a:accent4>
        <a:accent5>
          <a:srgbClr val="AAEFD0"/>
        </a:accent5>
        <a:accent6>
          <a:srgbClr val="2D2DB7"/>
        </a:accent6>
        <a:hlink>
          <a:srgbClr val="FF5050"/>
        </a:hlink>
        <a:folHlink>
          <a:srgbClr val="FFCF01"/>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0"/>
        </a:accent5>
        <a:accent6>
          <a:srgbClr val="E5B900"/>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2F2F2"/>
        </a:accent5>
        <a:accent6>
          <a:srgbClr val="727272"/>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
        <a:dk1>
          <a:srgbClr val="FFFFFF"/>
        </a:dk1>
        <a:lt1>
          <a:srgbClr val="0000CC"/>
        </a:lt1>
        <a:dk2>
          <a:srgbClr val="FFFFCC"/>
        </a:dk2>
        <a:lt2>
          <a:srgbClr val="000094"/>
        </a:lt2>
        <a:accent1>
          <a:srgbClr val="3193FF"/>
        </a:accent1>
        <a:accent2>
          <a:srgbClr val="9900FF"/>
        </a:accent2>
        <a:accent3>
          <a:srgbClr val="AAAAE2"/>
        </a:accent3>
        <a:accent4>
          <a:srgbClr val="DCDCDC"/>
        </a:accent4>
        <a:accent5>
          <a:srgbClr val="ADC8FF"/>
        </a:accent5>
        <a:accent6>
          <a:srgbClr val="8900E5"/>
        </a:accent6>
        <a:hlink>
          <a:srgbClr val="FF3399"/>
        </a:hlink>
        <a:folHlink>
          <a:srgbClr val="FF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CCA"/>
        </a:accent5>
        <a:accent6>
          <a:srgbClr val="4345A2"/>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AAB82"/>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5"/>
        </a:accent5>
        <a:accent6>
          <a:srgbClr val="ACACAC"/>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Blends">
  <a:themeElements>
    <a:clrScheme name="">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0"/>
      </a:accent5>
      <a:accent6>
        <a:srgbClr val="E5B900"/>
      </a:accent6>
      <a:hlink>
        <a:srgbClr val="FF0000"/>
      </a:hlink>
      <a:folHlink>
        <a:srgbClr val="3333CC"/>
      </a:folHlink>
    </a:clrScheme>
    <a:fontScheme name="">
      <a:majorFont>
        <a:latin typeface="Arial Narrow"/>
        <a:ea typeface="华文新魏"/>
        <a:cs typeface=""/>
      </a:majorFont>
      <a:minorFont>
        <a:latin typeface="Arial Narrow"/>
        <a:ea typeface="楷体_GB2312"/>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0000"/>
        </a:lt1>
        <a:dk2>
          <a:srgbClr val="DDDDDD"/>
        </a:dk2>
        <a:lt2>
          <a:srgbClr val="969696"/>
        </a:lt2>
        <a:accent1>
          <a:srgbClr val="00E4A8"/>
        </a:accent1>
        <a:accent2>
          <a:srgbClr val="3333CC"/>
        </a:accent2>
        <a:accent3>
          <a:srgbClr val="AAAAAA"/>
        </a:accent3>
        <a:accent4>
          <a:srgbClr val="DCDCDC"/>
        </a:accent4>
        <a:accent5>
          <a:srgbClr val="AAEFD0"/>
        </a:accent5>
        <a:accent6>
          <a:srgbClr val="2D2DB7"/>
        </a:accent6>
        <a:hlink>
          <a:srgbClr val="FF5050"/>
        </a:hlink>
        <a:folHlink>
          <a:srgbClr val="FFCF01"/>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0"/>
        </a:accent5>
        <a:accent6>
          <a:srgbClr val="E5B900"/>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2F2F2"/>
        </a:accent5>
        <a:accent6>
          <a:srgbClr val="727272"/>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
        <a:dk1>
          <a:srgbClr val="FFFFFF"/>
        </a:dk1>
        <a:lt1>
          <a:srgbClr val="0000CC"/>
        </a:lt1>
        <a:dk2>
          <a:srgbClr val="FFFFCC"/>
        </a:dk2>
        <a:lt2>
          <a:srgbClr val="000094"/>
        </a:lt2>
        <a:accent1>
          <a:srgbClr val="3193FF"/>
        </a:accent1>
        <a:accent2>
          <a:srgbClr val="9900FF"/>
        </a:accent2>
        <a:accent3>
          <a:srgbClr val="AAAAE2"/>
        </a:accent3>
        <a:accent4>
          <a:srgbClr val="DCDCDC"/>
        </a:accent4>
        <a:accent5>
          <a:srgbClr val="ADC8FF"/>
        </a:accent5>
        <a:accent6>
          <a:srgbClr val="8900E5"/>
        </a:accent6>
        <a:hlink>
          <a:srgbClr val="FF3399"/>
        </a:hlink>
        <a:folHlink>
          <a:srgbClr val="FF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CCA"/>
        </a:accent5>
        <a:accent6>
          <a:srgbClr val="4345A2"/>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AAB82"/>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5"/>
        </a:accent5>
        <a:accent6>
          <a:srgbClr val="ACACAC"/>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0</TotalTime>
  <Words>7317</Words>
  <Application>WPS 演示</Application>
  <PresentationFormat>全屏显示(4:3)</PresentationFormat>
  <Paragraphs>790</Paragraphs>
  <Slides>36</Slides>
  <Notes>5</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36</vt:i4>
      </vt:variant>
    </vt:vector>
  </HeadingPairs>
  <TitlesOfParts>
    <vt:vector size="50" baseType="lpstr">
      <vt:lpstr>Arial</vt:lpstr>
      <vt:lpstr>宋体</vt:lpstr>
      <vt:lpstr>Wingdings</vt:lpstr>
      <vt:lpstr>Tahoma</vt:lpstr>
      <vt:lpstr>Arial Narrow</vt:lpstr>
      <vt:lpstr>华文新魏</vt:lpstr>
      <vt:lpstr>楷体_GB2312</vt:lpstr>
      <vt:lpstr>Times New Roman</vt:lpstr>
      <vt:lpstr>隶书</vt:lpstr>
      <vt:lpstr>新宋体</vt:lpstr>
      <vt:lpstr>微软雅黑</vt:lpstr>
      <vt:lpstr>Arial Unicode MS</vt:lpstr>
      <vt:lpstr>Blends</vt:lpstr>
      <vt:lpstr>1_Blends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sicnu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lf</dc:creator>
  <cp:lastModifiedBy>hp</cp:lastModifiedBy>
  <cp:revision>61</cp:revision>
  <dcterms:created xsi:type="dcterms:W3CDTF">2002-03-23T13:20:16Z</dcterms:created>
  <dcterms:modified xsi:type="dcterms:W3CDTF">2017-09-19T12:41:24Z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2052-10.1.0.6747</vt:lpwstr>
  </property>
</Properties>
</file>