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4"/>
  </p:handoutMasterIdLst>
  <p:sldIdLst>
    <p:sldId id="256" r:id="rId3"/>
    <p:sldId id="355" r:id="rId5"/>
    <p:sldId id="356" r:id="rId6"/>
    <p:sldId id="257" r:id="rId7"/>
    <p:sldId id="361" r:id="rId8"/>
    <p:sldId id="362" r:id="rId9"/>
    <p:sldId id="320" r:id="rId10"/>
    <p:sldId id="259" r:id="rId11"/>
    <p:sldId id="321" r:id="rId12"/>
    <p:sldId id="284" r:id="rId13"/>
    <p:sldId id="363" r:id="rId14"/>
    <p:sldId id="323" r:id="rId15"/>
    <p:sldId id="261" r:id="rId16"/>
    <p:sldId id="324" r:id="rId17"/>
    <p:sldId id="364" r:id="rId18"/>
    <p:sldId id="352" r:id="rId19"/>
    <p:sldId id="353" r:id="rId20"/>
    <p:sldId id="326" r:id="rId21"/>
    <p:sldId id="286" r:id="rId22"/>
    <p:sldId id="365" r:id="rId23"/>
    <p:sldId id="327" r:id="rId24"/>
    <p:sldId id="366" r:id="rId25"/>
    <p:sldId id="377" r:id="rId26"/>
    <p:sldId id="288" r:id="rId27"/>
    <p:sldId id="330" r:id="rId28"/>
    <p:sldId id="367" r:id="rId29"/>
    <p:sldId id="329" r:id="rId30"/>
    <p:sldId id="368" r:id="rId31"/>
    <p:sldId id="332" r:id="rId32"/>
    <p:sldId id="287" r:id="rId33"/>
    <p:sldId id="370" r:id="rId34"/>
    <p:sldId id="340" r:id="rId35"/>
    <p:sldId id="369" r:id="rId36"/>
    <p:sldId id="385" r:id="rId37"/>
    <p:sldId id="384" r:id="rId38"/>
    <p:sldId id="341" r:id="rId39"/>
    <p:sldId id="333" r:id="rId40"/>
    <p:sldId id="382" r:id="rId41"/>
    <p:sldId id="383" r:id="rId42"/>
    <p:sldId id="289" r:id="rId43"/>
    <p:sldId id="342" r:id="rId44"/>
    <p:sldId id="291" r:id="rId45"/>
    <p:sldId id="334" r:id="rId46"/>
    <p:sldId id="292" r:id="rId47"/>
    <p:sldId id="293" r:id="rId48"/>
    <p:sldId id="335" r:id="rId49"/>
    <p:sldId id="345" r:id="rId50"/>
    <p:sldId id="344" r:id="rId51"/>
    <p:sldId id="336" r:id="rId52"/>
    <p:sldId id="294" r:id="rId53"/>
    <p:sldId id="295" r:id="rId54"/>
    <p:sldId id="337" r:id="rId55"/>
    <p:sldId id="296" r:id="rId56"/>
    <p:sldId id="354" r:id="rId57"/>
    <p:sldId id="297" r:id="rId58"/>
    <p:sldId id="380" r:id="rId59"/>
    <p:sldId id="379" r:id="rId60"/>
    <p:sldId id="371" r:id="rId61"/>
    <p:sldId id="298" r:id="rId62"/>
    <p:sldId id="299" r:id="rId63"/>
    <p:sldId id="381" r:id="rId64"/>
    <p:sldId id="301" r:id="rId65"/>
    <p:sldId id="302" r:id="rId66"/>
    <p:sldId id="303" r:id="rId67"/>
    <p:sldId id="306" r:id="rId68"/>
    <p:sldId id="348" r:id="rId69"/>
    <p:sldId id="347" r:id="rId70"/>
    <p:sldId id="307" r:id="rId71"/>
    <p:sldId id="308" r:id="rId72"/>
    <p:sldId id="309" r:id="rId73"/>
    <p:sldId id="310" r:id="rId74"/>
    <p:sldId id="373" r:id="rId75"/>
    <p:sldId id="312" r:id="rId76"/>
    <p:sldId id="338" r:id="rId77"/>
    <p:sldId id="311" r:id="rId78"/>
    <p:sldId id="374" r:id="rId79"/>
    <p:sldId id="375" r:id="rId80"/>
    <p:sldId id="314" r:id="rId81"/>
    <p:sldId id="313" r:id="rId82"/>
    <p:sldId id="376" r:id="rId83"/>
    <p:sldId id="315" r:id="rId84"/>
    <p:sldId id="316" r:id="rId85"/>
    <p:sldId id="317" r:id="rId86"/>
    <p:sldId id="318" r:id="rId87"/>
    <p:sldId id="357" r:id="rId88"/>
    <p:sldId id="358" r:id="rId89"/>
    <p:sldId id="372" r:id="rId90"/>
    <p:sldId id="359" r:id="rId91"/>
    <p:sldId id="360" r:id="rId92"/>
    <p:sldId id="346" r:id="rId9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2FDB2607-1784-4EEB-B798-7EB5836EED8A}">
        <p14:showMediaCtrls xmlns:p14="http://schemas.microsoft.com/office/powerpoint/2010/main" val="1"/>
      </p:ext>
    </p:extLst>
  </p:showPr>
  <p:clrMru>
    <a:srgbClr val="33CC33"/>
    <a:srgbClr val="FF0000"/>
    <a:srgbClr val="006600"/>
    <a:srgbClr val="FFFFFF"/>
    <a:srgbClr val="99FF33"/>
    <a:srgbClr val="CCFFFF"/>
    <a:srgbClr val="FF99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p:restoredTop sz="85217"/>
  </p:normalViewPr>
  <p:slideViewPr>
    <p:cSldViewPr showGuides="1">
      <p:cViewPr>
        <p:scale>
          <a:sx n="86" d="100"/>
          <a:sy n="86" d="100"/>
        </p:scale>
        <p:origin x="-684"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660"/>
    </p:cViewPr>
  </p:sorter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handoutMaster" Target="handoutMasters/handoutMaster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9571"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9572"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9573"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46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469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523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469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69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469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96259" name="Rectangle 2"/>
          <p:cNvSpPr>
            <a:spLocks noTextEdit="1"/>
          </p:cNvSpPr>
          <p:nvPr>
            <p:ph type="sldImg"/>
          </p:nvPr>
        </p:nvSpPr>
        <p:spPr>
          <a:ln/>
        </p:spPr>
      </p:sp>
      <p:sp>
        <p:nvSpPr>
          <p:cNvPr id="96260" name="Rectangle 3"/>
          <p:cNvSpPr>
            <a:spLocks noGrp="1"/>
          </p:cNvSpPr>
          <p:nvPr>
            <p:ph type="body" idx="1"/>
          </p:nvPr>
        </p:nvSpPr>
        <p:spPr>
          <a:ln/>
        </p:spPr>
        <p:txBody>
          <a:bodyPr wrap="square" lIns="91440" tIns="45720" rIns="91440" bIns="45720" anchor="t"/>
          <a:p>
            <a:pPr lvl="0" eaLnBrk="1" hangingPunct="1"/>
            <a:r>
              <a:rPr lang="zh-CN" altLang="en-US" sz="1000" dirty="0">
                <a:ea typeface="楷体_GB2312" pitchFamily="49" charset="-122"/>
              </a:rPr>
              <a:t>数组和广义表可看成是一种特殊的线性表，其特殊在于，表中的数所元素本身也是一种线性表</a:t>
            </a:r>
            <a:endParaRPr lang="zh-CN" altLang="en-US" sz="1000" dirty="0">
              <a:ea typeface="楷体_GB2312"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05475" name="Rectangle 2"/>
          <p:cNvSpPr>
            <a:spLocks noTextEdit="1"/>
          </p:cNvSpPr>
          <p:nvPr>
            <p:ph type="sldImg"/>
          </p:nvPr>
        </p:nvSpPr>
        <p:spPr>
          <a:ln/>
        </p:spPr>
      </p:sp>
      <p:sp>
        <p:nvSpPr>
          <p:cNvPr id="105476" name="Rectangle 3"/>
          <p:cNvSpPr>
            <a:spLocks noGrp="1"/>
          </p:cNvSpPr>
          <p:nvPr>
            <p:ph type="body" idx="1"/>
          </p:nvPr>
        </p:nvSpPr>
        <p:spPr>
          <a:ln/>
        </p:spPr>
        <p:txBody>
          <a:bodyPr wrap="square" lIns="91440" tIns="45720" rIns="91440" bIns="45720" anchor="t"/>
          <a:p>
            <a:pPr lvl="0" eaLnBrk="1" hangingPunct="1"/>
            <a:r>
              <a:rPr lang="zh-CN" altLang="en-US" dirty="0">
                <a:ea typeface="华文楷体" pitchFamily="2" charset="-122"/>
              </a:rPr>
              <a:t>所谓特殊矩阵是指非零元素或零元素的分布有一定规律的矩阵。下面我们讨论几种特殊矩阵的压缩存储</a:t>
            </a:r>
            <a:r>
              <a:rPr lang="zh-CN" altLang="en-US" dirty="0"/>
              <a:t>。</a:t>
            </a:r>
            <a:r>
              <a:rPr lang="zh-CN" altLang="en-US" sz="2400" dirty="0">
                <a:latin typeface="Times New Roman" panose="02020603050405020304" pitchFamily="18" charset="0"/>
              </a:rPr>
              <a:t>对称的两个元素可以共用一个存储单元，这样，原来</a:t>
            </a:r>
            <a:r>
              <a:rPr lang="en-US" altLang="zh-CN" sz="2400" dirty="0">
                <a:latin typeface="Times New Roman" panose="02020603050405020304" pitchFamily="18" charset="0"/>
              </a:rPr>
              <a:t>n </a:t>
            </a:r>
            <a:r>
              <a:rPr lang="zh-CN" altLang="en-US" sz="2400" dirty="0">
                <a:latin typeface="Times New Roman" panose="02020603050405020304" pitchFamily="18" charset="0"/>
              </a:rPr>
              <a:t>阶方阵需 </a:t>
            </a:r>
            <a:r>
              <a:rPr lang="en-US" altLang="zh-CN" sz="2400" dirty="0">
                <a:latin typeface="Times New Roman" panose="02020603050405020304" pitchFamily="18" charset="0"/>
              </a:rPr>
              <a:t>n</a:t>
            </a:r>
            <a:r>
              <a:rPr lang="en-US" altLang="zh-CN" sz="2400" baseline="30000" dirty="0">
                <a:latin typeface="Times New Roman" panose="02020603050405020304" pitchFamily="18" charset="0"/>
              </a:rPr>
              <a:t>2</a:t>
            </a:r>
            <a:r>
              <a:rPr lang="zh-CN" altLang="en-US" sz="2400" dirty="0">
                <a:latin typeface="Times New Roman" panose="02020603050405020304" pitchFamily="18" charset="0"/>
              </a:rPr>
              <a:t>个存储单元，若采用压缩存储，仅需 </a:t>
            </a:r>
            <a:r>
              <a:rPr lang="en-US" altLang="zh-CN" sz="2400" dirty="0">
                <a:latin typeface="Times New Roman" panose="02020603050405020304" pitchFamily="18" charset="0"/>
              </a:rPr>
              <a:t>n(n+1)/2</a:t>
            </a:r>
            <a:r>
              <a:rPr lang="zh-CN" altLang="en-US" sz="2400" dirty="0">
                <a:latin typeface="Times New Roman" panose="02020603050405020304" pitchFamily="18" charset="0"/>
              </a:rPr>
              <a:t>个存贮单元，将近节约一半存贮单元，这就是实现压缩的好处。</a:t>
            </a:r>
            <a:endParaRPr lang="zh-CN" altLang="en-US" sz="2400" dirty="0">
              <a:latin typeface="Times New Roman" panose="02020603050405020304" pitchFamily="18" charset="0"/>
            </a:endParaRPr>
          </a:p>
          <a:p>
            <a:pPr lvl="1" eaLnBrk="1" hangingPunct="1"/>
            <a:r>
              <a:rPr lang="zh-CN" altLang="en-US" dirty="0"/>
              <a:t>对称矩阵中的元素关于主对角线对称，故只要存储矩阵中上三角或下三角中的元素，让每两个对称的元素共享一个存储空间，这样，能节约近一半的存储空间。（不失一般性：我们仅以行优先存放分两种方式讨论如下）</a:t>
            </a:r>
            <a:endParaRPr lang="zh-CN" altLang="en-US" dirty="0"/>
          </a:p>
          <a:p>
            <a:pPr lvl="0" eaLnBrk="1" hangingPunct="1"/>
            <a:endParaRPr lang="zh-CN" altLang="en-US" sz="2400"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06499" name="Rectangle 2"/>
          <p:cNvSpPr>
            <a:spLocks noTextEdit="1"/>
          </p:cNvSpPr>
          <p:nvPr>
            <p:ph type="sldImg"/>
          </p:nvPr>
        </p:nvSpPr>
        <p:spPr>
          <a:ln/>
        </p:spPr>
      </p:sp>
      <p:sp>
        <p:nvSpPr>
          <p:cNvPr id="106500" name="Rectangle 3"/>
          <p:cNvSpPr>
            <a:spLocks noGrp="1"/>
          </p:cNvSpPr>
          <p:nvPr>
            <p:ph type="body" idx="1"/>
          </p:nvPr>
        </p:nvSpPr>
        <p:spPr>
          <a:ln/>
        </p:spPr>
        <p:txBody>
          <a:bodyPr wrap="square" lIns="91440" tIns="45720" rIns="91440" bIns="45720" anchor="t"/>
          <a:p>
            <a:pPr lvl="0" eaLnBrk="1" hangingPunct="1"/>
            <a:r>
              <a:rPr lang="zh-CN" altLang="en-US" sz="1000" dirty="0"/>
              <a:t>由于对称矩阵关于主对角线对称，故我们只需存放主对角线及主对角线以下的元素。我们可以按行优先的次序将这些元素存放在一个向量</a:t>
            </a:r>
            <a:r>
              <a:rPr lang="en-US" altLang="zh-CN" sz="1000" dirty="0"/>
              <a:t>sa[0..n(n+1)/2]</a:t>
            </a:r>
            <a:r>
              <a:rPr lang="zh-CN" altLang="en-US" sz="1000" dirty="0"/>
              <a:t>中。为了便于访问对称矩阵</a:t>
            </a:r>
            <a:r>
              <a:rPr lang="en-US" altLang="zh-CN" sz="1000" dirty="0"/>
              <a:t>A</a:t>
            </a:r>
            <a:r>
              <a:rPr lang="zh-CN" altLang="en-US" sz="1000" dirty="0"/>
              <a:t>中的元素，我们必须在</a:t>
            </a:r>
            <a:r>
              <a:rPr lang="en-US" altLang="zh-CN" sz="1000" dirty="0"/>
              <a:t>a</a:t>
            </a:r>
            <a:r>
              <a:rPr lang="en-US" altLang="zh-CN" sz="1000" baseline="-25000" dirty="0"/>
              <a:t>ij</a:t>
            </a:r>
            <a:r>
              <a:rPr lang="zh-CN" altLang="en-US" sz="1000" dirty="0"/>
              <a:t>和</a:t>
            </a:r>
            <a:r>
              <a:rPr lang="en-US" altLang="zh-CN" sz="1000" dirty="0"/>
              <a:t>sa[k]</a:t>
            </a:r>
            <a:r>
              <a:rPr lang="zh-CN" altLang="en-US" sz="1000" dirty="0"/>
              <a:t>之间找一个对应关系</a:t>
            </a:r>
            <a:r>
              <a:rPr lang="zh-CN" altLang="en-US" dirty="0"/>
              <a:t>。</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07523" name="Rectangle 2"/>
          <p:cNvSpPr>
            <a:spLocks noTextEdit="1"/>
          </p:cNvSpPr>
          <p:nvPr>
            <p:ph type="sldImg"/>
          </p:nvPr>
        </p:nvSpPr>
        <p:spPr>
          <a:ln/>
        </p:spPr>
      </p:sp>
      <p:sp>
        <p:nvSpPr>
          <p:cNvPr id="107524" name="Rectangle 3"/>
          <p:cNvSpPr>
            <a:spLocks noGrp="1"/>
          </p:cNvSpPr>
          <p:nvPr>
            <p:ph type="body" idx="1"/>
          </p:nvPr>
        </p:nvSpPr>
        <p:spPr>
          <a:ln/>
        </p:spPr>
        <p:txBody>
          <a:bodyPr wrap="square" lIns="91440" tIns="45720" rIns="91440" bIns="45720" anchor="t"/>
          <a:p>
            <a:pPr lvl="0" eaLnBrk="1" hangingPunct="1"/>
            <a:r>
              <a:rPr lang="zh-CN" altLang="en-US" dirty="0"/>
              <a:t>对于对称矩阵，我们还可以按行优先的次序将主对角线及主对角线以上的元素存放在一个向量</a:t>
            </a:r>
            <a:r>
              <a:rPr lang="en-US" altLang="zh-CN" dirty="0"/>
              <a:t>sa[0..n(n+1)/2]</a:t>
            </a:r>
            <a:r>
              <a:rPr lang="zh-CN" altLang="en-US" dirty="0"/>
              <a:t>中。为了便于访问对称矩阵</a:t>
            </a:r>
            <a:r>
              <a:rPr lang="en-US" altLang="zh-CN" dirty="0"/>
              <a:t>A</a:t>
            </a:r>
            <a:r>
              <a:rPr lang="zh-CN" altLang="en-US" dirty="0"/>
              <a:t>中的元素，我们也必须在</a:t>
            </a:r>
            <a:r>
              <a:rPr lang="en-US" altLang="zh-CN" dirty="0"/>
              <a:t>a</a:t>
            </a:r>
            <a:r>
              <a:rPr lang="en-US" altLang="zh-CN" baseline="-25000" dirty="0"/>
              <a:t>ij</a:t>
            </a:r>
            <a:r>
              <a:rPr lang="zh-CN" altLang="en-US" dirty="0"/>
              <a:t>和</a:t>
            </a:r>
            <a:r>
              <a:rPr lang="en-US" altLang="zh-CN" dirty="0"/>
              <a:t>sa[k]</a:t>
            </a:r>
            <a:r>
              <a:rPr lang="zh-CN" altLang="en-US" dirty="0"/>
              <a:t>之间找一个对应关系。</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08547" name="Rectangle 2"/>
          <p:cNvSpPr>
            <a:spLocks noTextEdit="1"/>
          </p:cNvSpPr>
          <p:nvPr>
            <p:ph type="sldImg"/>
          </p:nvPr>
        </p:nvSpPr>
        <p:spPr>
          <a:solidFill>
            <a:srgbClr val="FFFFFF">
              <a:alpha val="100000"/>
            </a:srgbClr>
          </a:solidFill>
          <a:ln/>
        </p:spPr>
      </p:sp>
      <p:sp>
        <p:nvSpPr>
          <p:cNvPr id="108548" name="Rectangle 3"/>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p>
            <a:pPr lvl="0" eaLnBrk="1" hangingPunct="1"/>
            <a:r>
              <a:rPr lang="zh-CN" altLang="en-US" sz="2400" b="1" dirty="0">
                <a:latin typeface="Times New Roman" panose="02020603050405020304" pitchFamily="18" charset="0"/>
              </a:rPr>
              <a:t>所谓</a:t>
            </a:r>
            <a:r>
              <a:rPr lang="en-US" altLang="zh-CN" sz="2400" b="1" dirty="0">
                <a:latin typeface="Times New Roman" panose="02020603050405020304" pitchFamily="18" charset="0"/>
              </a:rPr>
              <a:t>n</a:t>
            </a:r>
            <a:r>
              <a:rPr lang="zh-CN" altLang="en-US" sz="2400" b="1" dirty="0">
                <a:latin typeface="Times New Roman" panose="02020603050405020304" pitchFamily="18" charset="0"/>
              </a:rPr>
              <a:t>阶上（或下）三角矩阵是指矩阵的下（或上）三角（不含对角线）中的数据元素均为常数</a:t>
            </a:r>
            <a:r>
              <a:rPr lang="en-US" altLang="zh-CN" sz="2400" b="1" dirty="0">
                <a:latin typeface="Times New Roman" panose="02020603050405020304" pitchFamily="18" charset="0"/>
              </a:rPr>
              <a:t>c</a:t>
            </a:r>
            <a:r>
              <a:rPr lang="zh-CN" altLang="en-US" sz="2400" b="1" dirty="0">
                <a:latin typeface="Times New Roman" panose="02020603050405020304" pitchFamily="18" charset="0"/>
              </a:rPr>
              <a:t>或0的</a:t>
            </a:r>
            <a:r>
              <a:rPr lang="en-US" altLang="zh-CN" sz="2400" b="1" dirty="0">
                <a:latin typeface="Times New Roman" panose="02020603050405020304" pitchFamily="18" charset="0"/>
              </a:rPr>
              <a:t>n</a:t>
            </a:r>
            <a:r>
              <a:rPr lang="zh-CN" altLang="en-US" sz="2400" b="1" dirty="0">
                <a:latin typeface="Times New Roman" panose="02020603050405020304" pitchFamily="18" charset="0"/>
              </a:rPr>
              <a:t>阶矩阵。</a:t>
            </a:r>
            <a:endParaRPr lang="zh-CN" altLang="en-US" sz="2400" b="1" dirty="0">
              <a:latin typeface="Times New Roman" panose="02020603050405020304" pitchFamily="18" charset="0"/>
            </a:endParaRPr>
          </a:p>
          <a:p>
            <a:pPr lvl="0" eaLnBrk="1" hangingPunct="1"/>
            <a:r>
              <a:rPr lang="zh-CN" altLang="en-US" dirty="0"/>
              <a:t>下三角矩阵的压缩存放与对称矩阵用下三角形式存放类似，但必须多一个存储单元存放上三角部分元素，使用的存储单元数目为</a:t>
            </a:r>
            <a:r>
              <a:rPr lang="en-US" altLang="zh-CN" dirty="0"/>
              <a:t>n(n+1)/2+1。</a:t>
            </a:r>
            <a:r>
              <a:rPr lang="zh-CN" altLang="en-US" dirty="0"/>
              <a:t>故可以将</a:t>
            </a:r>
            <a:r>
              <a:rPr lang="en-US" altLang="zh-CN" dirty="0"/>
              <a:t>n</a:t>
            </a:r>
            <a:r>
              <a:rPr lang="en-US" altLang="zh-CN" dirty="0">
                <a:sym typeface="Symbol" panose="05050102010706020507" pitchFamily="18" charset="2"/>
              </a:rPr>
              <a:t></a:t>
            </a:r>
            <a:r>
              <a:rPr lang="en-US" altLang="zh-CN" dirty="0"/>
              <a:t>n</a:t>
            </a:r>
            <a:r>
              <a:rPr lang="zh-CN" altLang="en-US" dirty="0"/>
              <a:t>的下三角矩阵压缩存放到只有</a:t>
            </a:r>
            <a:r>
              <a:rPr lang="en-US" altLang="zh-CN" dirty="0"/>
              <a:t>n(n+1)/2+1</a:t>
            </a:r>
            <a:r>
              <a:rPr lang="zh-CN" altLang="en-US" dirty="0"/>
              <a:t>个存储单元的向量中，假设仍按行优先存放，这时</a:t>
            </a:r>
            <a:r>
              <a:rPr lang="en-US" altLang="zh-CN" dirty="0"/>
              <a:t>sa[k]</a:t>
            </a:r>
            <a:r>
              <a:rPr lang="zh-CN" altLang="en-US" dirty="0"/>
              <a:t>与</a:t>
            </a:r>
            <a:r>
              <a:rPr lang="en-US" altLang="zh-CN" dirty="0"/>
              <a:t>a</a:t>
            </a:r>
            <a:r>
              <a:rPr lang="en-US" altLang="zh-CN" baseline="-25000" dirty="0"/>
              <a:t>ij</a:t>
            </a:r>
            <a:r>
              <a:rPr lang="zh-CN" altLang="en-US" dirty="0"/>
              <a:t>的对应关系为：</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09571" name="Rectangle 2"/>
          <p:cNvSpPr>
            <a:spLocks noTextEdit="1"/>
          </p:cNvSpPr>
          <p:nvPr>
            <p:ph type="sldImg"/>
          </p:nvPr>
        </p:nvSpPr>
        <p:spPr>
          <a:ln/>
        </p:spPr>
      </p:sp>
      <p:sp>
        <p:nvSpPr>
          <p:cNvPr id="109572" name="Rectangle 3"/>
          <p:cNvSpPr>
            <a:spLocks noGrp="1"/>
          </p:cNvSpPr>
          <p:nvPr>
            <p:ph type="body" idx="1"/>
          </p:nvPr>
        </p:nvSpPr>
        <p:spPr>
          <a:ln/>
        </p:spPr>
        <p:txBody>
          <a:bodyPr wrap="square" lIns="91440" tIns="45720" rIns="91440" bIns="45720" anchor="t"/>
          <a:p>
            <a:pPr lvl="0" eaLnBrk="1" hangingPunct="1"/>
            <a:r>
              <a:rPr lang="zh-CN" altLang="en-US" sz="2400" b="1" dirty="0">
                <a:latin typeface="Times New Roman" panose="02020603050405020304" pitchFamily="18" charset="0"/>
              </a:rPr>
              <a:t>所谓</a:t>
            </a:r>
            <a:r>
              <a:rPr lang="en-US" altLang="zh-CN" sz="2400" b="1" dirty="0">
                <a:latin typeface="Times New Roman" panose="02020603050405020304" pitchFamily="18" charset="0"/>
              </a:rPr>
              <a:t>n</a:t>
            </a:r>
            <a:r>
              <a:rPr lang="zh-CN" altLang="en-US" sz="2400" b="1" dirty="0">
                <a:latin typeface="Times New Roman" panose="02020603050405020304" pitchFamily="18" charset="0"/>
              </a:rPr>
              <a:t>阶上（或下）三角矩阵是指矩阵的下（或上）三角（不含对角线）中的数据元素均为常数</a:t>
            </a:r>
            <a:r>
              <a:rPr lang="en-US" altLang="zh-CN" sz="2400" b="1" dirty="0">
                <a:latin typeface="Times New Roman" panose="02020603050405020304" pitchFamily="18" charset="0"/>
              </a:rPr>
              <a:t>c</a:t>
            </a:r>
            <a:r>
              <a:rPr lang="zh-CN" altLang="en-US" sz="2400" b="1" dirty="0">
                <a:latin typeface="Times New Roman" panose="02020603050405020304" pitchFamily="18" charset="0"/>
              </a:rPr>
              <a:t>或0的</a:t>
            </a:r>
            <a:r>
              <a:rPr lang="en-US" altLang="zh-CN" sz="2400" b="1" dirty="0">
                <a:latin typeface="Times New Roman" panose="02020603050405020304" pitchFamily="18" charset="0"/>
              </a:rPr>
              <a:t>n</a:t>
            </a:r>
            <a:r>
              <a:rPr lang="zh-CN" altLang="en-US" sz="2400" b="1" dirty="0">
                <a:latin typeface="Times New Roman" panose="02020603050405020304" pitchFamily="18" charset="0"/>
              </a:rPr>
              <a:t>阶矩阵。</a:t>
            </a:r>
            <a:endParaRPr lang="zh-CN" altLang="en-US" sz="2400" b="1" dirty="0">
              <a:latin typeface="Times New Roman" panose="02020603050405020304" pitchFamily="18" charset="0"/>
            </a:endParaRPr>
          </a:p>
          <a:p>
            <a:pPr lvl="0" eaLnBrk="1" hangingPunct="1"/>
            <a:r>
              <a:rPr lang="zh-CN" altLang="en-US" dirty="0"/>
              <a:t>上三角矩阵的压缩存放与对称矩阵用上三角形式存放类似，但必须多一个存储单元存放上三角部分元素，使用的存储单元数目为</a:t>
            </a:r>
            <a:r>
              <a:rPr lang="en-US" altLang="zh-CN" dirty="0"/>
              <a:t>n(n+1)/2+1。</a:t>
            </a:r>
            <a:r>
              <a:rPr lang="zh-CN" altLang="en-US" dirty="0"/>
              <a:t>故可以将</a:t>
            </a:r>
            <a:r>
              <a:rPr lang="en-US" altLang="zh-CN" dirty="0"/>
              <a:t>n</a:t>
            </a:r>
            <a:r>
              <a:rPr lang="en-US" altLang="zh-CN" dirty="0">
                <a:sym typeface="Symbol" panose="05050102010706020507" pitchFamily="18" charset="2"/>
              </a:rPr>
              <a:t></a:t>
            </a:r>
            <a:r>
              <a:rPr lang="en-US" altLang="zh-CN" dirty="0"/>
              <a:t>n</a:t>
            </a:r>
            <a:r>
              <a:rPr lang="zh-CN" altLang="en-US" dirty="0"/>
              <a:t>的下三角矩阵压缩存放到只有</a:t>
            </a:r>
            <a:r>
              <a:rPr lang="en-US" altLang="zh-CN" dirty="0"/>
              <a:t>n(n+1)/2+1</a:t>
            </a:r>
            <a:r>
              <a:rPr lang="zh-CN" altLang="en-US" dirty="0"/>
              <a:t>个存储单元的向量中，假设仍按行优先存放，这时</a:t>
            </a:r>
            <a:r>
              <a:rPr lang="en-US" altLang="zh-CN" dirty="0"/>
              <a:t>sa[k]</a:t>
            </a:r>
            <a:r>
              <a:rPr lang="zh-CN" altLang="en-US" dirty="0"/>
              <a:t>与</a:t>
            </a:r>
            <a:r>
              <a:rPr lang="en-US" altLang="zh-CN" dirty="0"/>
              <a:t>a</a:t>
            </a:r>
            <a:r>
              <a:rPr lang="en-US" altLang="zh-CN" baseline="-25000" dirty="0"/>
              <a:t>ij</a:t>
            </a:r>
            <a:r>
              <a:rPr lang="zh-CN" altLang="en-US" dirty="0"/>
              <a:t>的对应关系为：</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10595" name="Rectangle 2"/>
          <p:cNvSpPr>
            <a:spLocks noTextEdit="1"/>
          </p:cNvSpPr>
          <p:nvPr>
            <p:ph type="sldImg"/>
          </p:nvPr>
        </p:nvSpPr>
        <p:spPr>
          <a:ln/>
        </p:spPr>
      </p:sp>
      <p:sp>
        <p:nvSpPr>
          <p:cNvPr id="110596" name="Rectangle 3"/>
          <p:cNvSpPr>
            <a:spLocks noGrp="1"/>
          </p:cNvSpPr>
          <p:nvPr>
            <p:ph type="body" idx="1"/>
          </p:nvPr>
        </p:nvSpPr>
        <p:spPr>
          <a:ln/>
        </p:spPr>
        <p:txBody>
          <a:bodyPr wrap="square" lIns="91440" tIns="45720" rIns="91440" bIns="45720" anchor="t"/>
          <a:p>
            <a:pPr lvl="1" eaLnBrk="1" hangingPunct="1"/>
            <a:r>
              <a:rPr lang="zh-CN" altLang="en-US" dirty="0"/>
              <a:t>对于一个</a:t>
            </a:r>
            <a:r>
              <a:rPr lang="en-US" altLang="zh-CN" dirty="0"/>
              <a:t>m</a:t>
            </a:r>
            <a:r>
              <a:rPr lang="en-US" altLang="zh-CN" dirty="0">
                <a:sym typeface="Symbol" panose="05050102010706020507" pitchFamily="18" charset="2"/>
              </a:rPr>
              <a:t></a:t>
            </a:r>
            <a:r>
              <a:rPr lang="en-US" altLang="zh-CN" dirty="0"/>
              <a:t>n</a:t>
            </a:r>
            <a:r>
              <a:rPr lang="zh-CN" altLang="en-US" dirty="0"/>
              <a:t>的矩阵</a:t>
            </a:r>
            <a:r>
              <a:rPr lang="en-US" altLang="zh-CN" dirty="0"/>
              <a:t>M，</a:t>
            </a:r>
            <a:r>
              <a:rPr lang="zh-CN" altLang="en-US" dirty="0"/>
              <a:t>它的转置</a:t>
            </a:r>
            <a:r>
              <a:rPr lang="en-US" altLang="zh-CN" dirty="0"/>
              <a:t>T</a:t>
            </a:r>
            <a:r>
              <a:rPr lang="zh-CN" altLang="en-US" dirty="0"/>
              <a:t>是一个</a:t>
            </a:r>
            <a:r>
              <a:rPr lang="en-US" altLang="zh-CN" dirty="0"/>
              <a:t>n</a:t>
            </a:r>
            <a:r>
              <a:rPr lang="en-US" altLang="zh-CN" dirty="0">
                <a:sym typeface="Symbol" panose="05050102010706020507" pitchFamily="18" charset="2"/>
              </a:rPr>
              <a:t></a:t>
            </a:r>
            <a:r>
              <a:rPr lang="en-US" altLang="zh-CN" dirty="0"/>
              <a:t>m</a:t>
            </a:r>
            <a:r>
              <a:rPr lang="zh-CN" altLang="en-US" dirty="0"/>
              <a:t>的矩阵</a:t>
            </a:r>
            <a:r>
              <a:rPr lang="en-US" altLang="zh-CN" dirty="0"/>
              <a:t>，</a:t>
            </a:r>
            <a:r>
              <a:rPr lang="zh-CN" altLang="en-US" dirty="0"/>
              <a:t>且</a:t>
            </a:r>
            <a:r>
              <a:rPr lang="en-US" altLang="zh-CN" dirty="0"/>
              <a:t>T</a:t>
            </a:r>
            <a:r>
              <a:rPr lang="en-US" altLang="zh-CN" baseline="-25000" dirty="0"/>
              <a:t>ij</a:t>
            </a:r>
            <a:r>
              <a:rPr lang="en-US" altLang="zh-CN" dirty="0"/>
              <a:t>=M</a:t>
            </a:r>
            <a:r>
              <a:rPr lang="en-US" altLang="zh-CN" baseline="-25000" dirty="0"/>
              <a:t>ji</a:t>
            </a:r>
            <a:r>
              <a:rPr lang="en-US" altLang="zh-CN" dirty="0"/>
              <a:t>，1≤i≤n,1≤j≤m。</a:t>
            </a:r>
            <a:endParaRPr lang="en-US" altLang="zh-CN" dirty="0"/>
          </a:p>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11619" name="Rectangle 2"/>
          <p:cNvSpPr>
            <a:spLocks noTextEdit="1"/>
          </p:cNvSpPr>
          <p:nvPr>
            <p:ph type="sldImg"/>
          </p:nvPr>
        </p:nvSpPr>
        <p:spPr>
          <a:ln/>
        </p:spPr>
      </p:sp>
      <p:sp>
        <p:nvSpPr>
          <p:cNvPr id="111620" name="Rectangle 3"/>
          <p:cNvSpPr>
            <a:spLocks noGrp="1"/>
          </p:cNvSpPr>
          <p:nvPr>
            <p:ph type="body" idx="1"/>
          </p:nvPr>
        </p:nvSpPr>
        <p:spPr>
          <a:ln/>
        </p:spPr>
        <p:txBody>
          <a:bodyPr wrap="square" lIns="91440" tIns="45720" rIns="91440" bIns="45720" anchor="t"/>
          <a:p>
            <a:pPr lvl="0" eaLnBrk="1" hangingPunct="1"/>
            <a:r>
              <a:rPr lang="zh-CN" altLang="en-US" sz="1400" dirty="0"/>
              <a:t>从转置的性质知道，将</a:t>
            </a:r>
            <a:r>
              <a:rPr lang="en-US" altLang="zh-CN" sz="1400" i="1" dirty="0"/>
              <a:t>M</a:t>
            </a:r>
            <a:r>
              <a:rPr lang="zh-CN" altLang="en-US" sz="1400" dirty="0"/>
              <a:t>转置为</a:t>
            </a:r>
            <a:r>
              <a:rPr lang="en-US" altLang="zh-CN" sz="1400" i="1" dirty="0"/>
              <a:t>T</a:t>
            </a:r>
            <a:r>
              <a:rPr lang="en-US" altLang="zh-CN" sz="1400" dirty="0"/>
              <a:t>，</a:t>
            </a:r>
            <a:r>
              <a:rPr lang="zh-CN" altLang="en-US" sz="1400" dirty="0"/>
              <a:t>就是将</a:t>
            </a:r>
            <a:r>
              <a:rPr lang="en-US" altLang="zh-CN" sz="1400" dirty="0"/>
              <a:t>M</a:t>
            </a:r>
            <a:r>
              <a:rPr lang="zh-CN" altLang="en-US" sz="1400" dirty="0"/>
              <a:t>的三元组表</a:t>
            </a:r>
            <a:r>
              <a:rPr lang="en-US" altLang="zh-CN" sz="1400" i="1" dirty="0"/>
              <a:t>M.data</a:t>
            </a:r>
            <a:r>
              <a:rPr lang="zh-CN" altLang="en-US" sz="1400" dirty="0"/>
              <a:t>变为</a:t>
            </a:r>
            <a:r>
              <a:rPr lang="en-US" altLang="zh-CN" sz="1400" i="1" dirty="0"/>
              <a:t>T</a:t>
            </a:r>
            <a:r>
              <a:rPr lang="zh-CN" altLang="en-US" sz="1400" dirty="0"/>
              <a:t>的三元组表</a:t>
            </a:r>
            <a:r>
              <a:rPr lang="en-US" altLang="zh-CN" sz="1400" i="1" dirty="0"/>
              <a:t>T.data</a:t>
            </a:r>
            <a:r>
              <a:rPr lang="en-US" altLang="zh-CN" sz="1400" dirty="0"/>
              <a:t>，</a:t>
            </a:r>
            <a:r>
              <a:rPr lang="zh-CN" altLang="en-US" sz="1400" dirty="0"/>
              <a:t>这时可以将</a:t>
            </a:r>
            <a:r>
              <a:rPr lang="en-US" altLang="zh-CN" sz="1400" i="1" dirty="0"/>
              <a:t>M.data</a:t>
            </a:r>
            <a:r>
              <a:rPr lang="zh-CN" altLang="en-US" sz="1400" dirty="0"/>
              <a:t>中</a:t>
            </a:r>
            <a:r>
              <a:rPr lang="en-US" altLang="zh-CN" sz="1400" i="1" dirty="0"/>
              <a:t>i</a:t>
            </a:r>
            <a:r>
              <a:rPr lang="zh-CN" altLang="en-US" sz="1400" dirty="0"/>
              <a:t>和</a:t>
            </a:r>
            <a:r>
              <a:rPr lang="en-US" altLang="zh-CN" sz="1400" i="1" dirty="0"/>
              <a:t>j </a:t>
            </a:r>
            <a:r>
              <a:rPr lang="zh-CN" altLang="en-US" sz="1400" dirty="0"/>
              <a:t>的值互换，则得到的</a:t>
            </a:r>
            <a:r>
              <a:rPr lang="en-US" altLang="zh-CN" sz="1400" i="1" dirty="0"/>
              <a:t>T.data</a:t>
            </a:r>
            <a:r>
              <a:rPr lang="zh-CN" altLang="en-US" sz="1400" dirty="0"/>
              <a:t>是一个按列优先顺序排列的三元组表，再将它的顺序适当调整，变成行优先排列，即得到转置矩阵</a:t>
            </a:r>
            <a:r>
              <a:rPr lang="en-US" altLang="zh-CN" sz="1400" i="1" dirty="0"/>
              <a:t>T</a:t>
            </a:r>
            <a:r>
              <a:rPr lang="en-US" altLang="zh-CN" sz="1400" dirty="0"/>
              <a:t>。</a:t>
            </a:r>
            <a:endParaRPr lang="zh-CN" altLang="en-US" sz="14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12643" name="Rectangle 2"/>
          <p:cNvSpPr>
            <a:spLocks noTextEdit="1"/>
          </p:cNvSpPr>
          <p:nvPr>
            <p:ph type="sldImg"/>
          </p:nvPr>
        </p:nvSpPr>
        <p:spPr>
          <a:ln/>
        </p:spPr>
      </p:sp>
      <p:sp>
        <p:nvSpPr>
          <p:cNvPr id="112644" name="Rectangle 3"/>
          <p:cNvSpPr>
            <a:spLocks noGrp="1"/>
          </p:cNvSpPr>
          <p:nvPr>
            <p:ph type="body" idx="1"/>
          </p:nvPr>
        </p:nvSpPr>
        <p:spPr>
          <a:ln/>
        </p:spPr>
        <p:txBody>
          <a:bodyPr wrap="square" lIns="91440" tIns="45720" rIns="91440" bIns="45720" anchor="t"/>
          <a:p>
            <a:pPr lvl="1" eaLnBrk="1" hangingPunct="1"/>
            <a:r>
              <a:rPr lang="zh-CN" altLang="en-US" dirty="0"/>
              <a:t>若能在转置前求出矩阵</a:t>
            </a:r>
            <a:r>
              <a:rPr lang="en-US" altLang="zh-CN" dirty="0"/>
              <a:t>M</a:t>
            </a:r>
            <a:r>
              <a:rPr lang="zh-CN" altLang="en-US" dirty="0"/>
              <a:t>的每一列</a:t>
            </a:r>
            <a:r>
              <a:rPr lang="en-US" altLang="zh-CN" dirty="0"/>
              <a:t>col(</a:t>
            </a:r>
            <a:r>
              <a:rPr lang="zh-CN" altLang="en-US" dirty="0"/>
              <a:t>即</a:t>
            </a:r>
            <a:r>
              <a:rPr lang="en-US" altLang="zh-CN" dirty="0"/>
              <a:t>T</a:t>
            </a:r>
            <a:r>
              <a:rPr lang="zh-CN" altLang="en-US" dirty="0"/>
              <a:t>中每一行)的第一个非零元转置后在</a:t>
            </a:r>
            <a:r>
              <a:rPr lang="en-US" altLang="zh-CN" dirty="0"/>
              <a:t>T.data</a:t>
            </a:r>
            <a:r>
              <a:rPr lang="zh-CN" altLang="en-US" dirty="0"/>
              <a:t>中的正确位置</a:t>
            </a:r>
            <a:r>
              <a:rPr lang="en-US" altLang="zh-CN" dirty="0"/>
              <a:t>cpot[col](1≤col≤M.nu)，</a:t>
            </a:r>
            <a:r>
              <a:rPr lang="zh-CN" altLang="en-US" dirty="0"/>
              <a:t>那么在对</a:t>
            </a:r>
            <a:r>
              <a:rPr lang="en-US" altLang="zh-CN" dirty="0"/>
              <a:t>M.data</a:t>
            </a:r>
            <a:r>
              <a:rPr lang="zh-CN" altLang="en-US" dirty="0"/>
              <a:t>的三元组依次作转置时，只要将三元组按列号</a:t>
            </a:r>
            <a:r>
              <a:rPr lang="en-US" altLang="zh-CN" dirty="0"/>
              <a:t>col</a:t>
            </a:r>
            <a:r>
              <a:rPr lang="zh-CN" altLang="en-US" dirty="0"/>
              <a:t>放置到</a:t>
            </a:r>
            <a:r>
              <a:rPr lang="en-US" altLang="zh-CN" dirty="0"/>
              <a:t>T.data[pot[col]]</a:t>
            </a:r>
            <a:r>
              <a:rPr lang="zh-CN" altLang="en-US" dirty="0"/>
              <a:t>中，之后将</a:t>
            </a:r>
            <a:r>
              <a:rPr lang="en-US" altLang="zh-CN" dirty="0"/>
              <a:t>pot[col]</a:t>
            </a:r>
            <a:r>
              <a:rPr lang="zh-CN" altLang="en-US" dirty="0"/>
              <a:t>内容加1，以指示第</a:t>
            </a:r>
            <a:r>
              <a:rPr lang="en-US" altLang="zh-CN" dirty="0"/>
              <a:t>col</a:t>
            </a:r>
            <a:r>
              <a:rPr lang="zh-CN" altLang="en-US" dirty="0"/>
              <a:t>列的下一个非零元的正确位置。为了求得位置向量</a:t>
            </a:r>
            <a:r>
              <a:rPr lang="en-US" altLang="zh-CN" dirty="0"/>
              <a:t>pot，</a:t>
            </a:r>
            <a:r>
              <a:rPr lang="zh-CN" altLang="en-US" dirty="0"/>
              <a:t>只要先求出</a:t>
            </a:r>
            <a:r>
              <a:rPr lang="en-US" altLang="zh-CN" dirty="0"/>
              <a:t>A</a:t>
            </a:r>
            <a:r>
              <a:rPr lang="zh-CN" altLang="en-US" dirty="0"/>
              <a:t>的每一列中非零元个数</a:t>
            </a:r>
            <a:r>
              <a:rPr lang="en-US" altLang="zh-CN" dirty="0"/>
              <a:t>num[col]，</a:t>
            </a:r>
            <a:r>
              <a:rPr lang="zh-CN" altLang="en-US" dirty="0"/>
              <a:t>然后利用下面公式：</a:t>
            </a:r>
            <a:endParaRPr lang="zh-CN" altLang="en-US" dirty="0"/>
          </a:p>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13667" name="Rectangle 2"/>
          <p:cNvSpPr>
            <a:spLocks noTextEdit="1"/>
          </p:cNvSpPr>
          <p:nvPr>
            <p:ph type="sldImg"/>
          </p:nvPr>
        </p:nvSpPr>
        <p:spPr>
          <a:ln/>
        </p:spPr>
      </p:sp>
      <p:sp>
        <p:nvSpPr>
          <p:cNvPr id="113668" name="Rectangle 3"/>
          <p:cNvSpPr>
            <a:spLocks noGrp="1"/>
          </p:cNvSpPr>
          <p:nvPr>
            <p:ph type="body" idx="1"/>
          </p:nvPr>
        </p:nvSpPr>
        <p:spPr>
          <a:ln/>
        </p:spPr>
        <p:txBody>
          <a:bodyPr wrap="square" lIns="91440" tIns="45720" rIns="91440" bIns="45720" anchor="t"/>
          <a:p>
            <a:pPr lvl="1" eaLnBrk="1" hangingPunct="1">
              <a:lnSpc>
                <a:spcPct val="120000"/>
              </a:lnSpc>
            </a:pPr>
            <a:r>
              <a:rPr lang="en-US" altLang="zh-CN" sz="1400" dirty="0">
                <a:solidFill>
                  <a:srgbClr val="FF0000"/>
                </a:solidFill>
              </a:rPr>
              <a:t>if (M.rhead[i]-&gt;j</a:t>
            </a:r>
            <a:r>
              <a:rPr lang="en-US" altLang="zh-CN" sz="1400" dirty="0">
                <a:solidFill>
                  <a:schemeClr val="tx2"/>
                </a:solidFill>
              </a:rPr>
              <a:t>&gt;</a:t>
            </a:r>
            <a:r>
              <a:rPr lang="en-US" altLang="zh-CN" sz="1400" dirty="0">
                <a:solidFill>
                  <a:srgbClr val="FF0000"/>
                </a:solidFill>
              </a:rPr>
              <a:t>j) </a:t>
            </a:r>
            <a:endParaRPr lang="en-US" altLang="zh-CN" sz="1400" dirty="0">
              <a:solidFill>
                <a:srgbClr val="FF0000"/>
              </a:solidFill>
            </a:endParaRPr>
          </a:p>
          <a:p>
            <a:pPr lvl="0" eaLnBrk="1" hangingPunct="1">
              <a:lnSpc>
                <a:spcPct val="120000"/>
              </a:lnSpc>
            </a:pPr>
            <a:r>
              <a:rPr lang="en-US" altLang="zh-CN" dirty="0">
                <a:solidFill>
                  <a:srgbClr val="FF0000"/>
                </a:solidFill>
              </a:rPr>
              <a:t>           		{p-&gt;right= M.rhead[i]; M.rhead[i]=p;}</a:t>
            </a:r>
            <a:endParaRPr lang="en-US" altLang="zh-CN" dirty="0">
              <a:solidFill>
                <a:srgbClr val="FF0000"/>
              </a:solidFill>
            </a:endParaRPr>
          </a:p>
          <a:p>
            <a:pPr lvl="0" eaLnBrk="1" hangingPunct="1">
              <a:lnSpc>
                <a:spcPct val="120000"/>
              </a:lnSpc>
            </a:pPr>
            <a:r>
              <a:rPr lang="en-US" altLang="zh-CN" dirty="0">
                <a:solidFill>
                  <a:srgbClr val="FF0000"/>
                </a:solidFill>
              </a:rPr>
              <a:t>        	       else //</a:t>
            </a:r>
            <a:endParaRPr lang="zh-CN" altLang="en-US" dirty="0">
              <a:solidFill>
                <a:srgbClr val="FF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14691" name="Rectangle 2"/>
          <p:cNvSpPr>
            <a:spLocks noTextEdit="1"/>
          </p:cNvSpPr>
          <p:nvPr>
            <p:ph type="sldImg"/>
          </p:nvPr>
        </p:nvSpPr>
        <p:spPr>
          <a:ln/>
        </p:spPr>
      </p:sp>
      <p:sp>
        <p:nvSpPr>
          <p:cNvPr id="114692" name="Rectangle 3"/>
          <p:cNvSpPr>
            <a:spLocks noGrp="1"/>
          </p:cNvSpPr>
          <p:nvPr>
            <p:ph type="body" idx="1"/>
          </p:nvPr>
        </p:nvSpPr>
        <p:spPr>
          <a:ln/>
        </p:spPr>
        <p:txBody>
          <a:bodyPr wrap="square" lIns="91440" tIns="45720" rIns="91440" bIns="45720" anchor="t"/>
          <a:p>
            <a:pPr lvl="0" eaLnBrk="1" hangingPunct="1"/>
            <a:endParaRPr lang="zh-CN" altLang="en-US" sz="1000" dirty="0">
              <a:latin typeface="楷体_GB2312" pitchFamily="49" charset="-122"/>
              <a:ea typeface="楷体_GB2312" pitchFamily="49" charset="-122"/>
            </a:endParaRPr>
          </a:p>
          <a:p>
            <a:pPr lvl="0" eaLnBrk="1" hangingPunct="1"/>
            <a:r>
              <a:rPr lang="zh-CN" altLang="en-US" sz="1000" dirty="0">
                <a:latin typeface="楷体_GB2312" pitchFamily="49" charset="-122"/>
                <a:ea typeface="楷体_GB2312" pitchFamily="49" charset="-122"/>
              </a:rPr>
              <a:t>     </a:t>
            </a:r>
            <a:endParaRPr lang="zh-CN" altLang="en-US" sz="1000" dirty="0">
              <a:solidFill>
                <a:schemeClr val="hlink"/>
              </a:solidFill>
              <a:latin typeface="楷体_GB2312" pitchFamily="49" charset="-122"/>
              <a:ea typeface="楷体_GB2312" pitchFamily="49" charset="-122"/>
            </a:endParaRPr>
          </a:p>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97283" name="Rectangle 2"/>
          <p:cNvSpPr>
            <a:spLocks noTextEdit="1"/>
          </p:cNvSpPr>
          <p:nvPr>
            <p:ph type="sldImg"/>
          </p:nvPr>
        </p:nvSpPr>
        <p:spPr>
          <a:ln/>
        </p:spPr>
      </p:sp>
      <p:sp>
        <p:nvSpPr>
          <p:cNvPr id="97284" name="Rectangle 3"/>
          <p:cNvSpPr>
            <a:spLocks noGrp="1"/>
          </p:cNvSpPr>
          <p:nvPr>
            <p:ph type="body" idx="1"/>
          </p:nvPr>
        </p:nvSpPr>
        <p:spPr>
          <a:ln/>
        </p:spPr>
        <p:txBody>
          <a:bodyPr wrap="square" lIns="91440" tIns="45720" rIns="91440" bIns="45720" anchor="t"/>
          <a:p>
            <a:pPr lvl="0" eaLnBrk="1" hangingPunct="1"/>
            <a:r>
              <a:rPr lang="zh-CN" altLang="en-US" sz="1000" dirty="0">
                <a:ea typeface="楷体_GB2312" pitchFamily="49" charset="-122"/>
              </a:rPr>
              <a:t>数组是我们最熟悉的数据类型，在早期的高级语言中，数组是唯一可供使用的数据类型。由于数组中各元素具有统一的类型，并且数组元素的下标一般具有固定的上界和下界，因此，数组的处理比其它复杂的结构更为简单。多维数组是向量的推广。</a:t>
            </a:r>
            <a:endParaRPr lang="zh-CN" altLang="en-US" sz="1000" dirty="0">
              <a:ea typeface="楷体_GB2312" pitchFamily="49" charset="-122"/>
            </a:endParaRPr>
          </a:p>
          <a:p>
            <a:pPr lvl="0" eaLnBrk="1" hangingPunct="1"/>
            <a:r>
              <a:rPr lang="zh-CN" altLang="en-US" dirty="0"/>
              <a:t>数组是由一些单元组成的，每个单元对应着一组下标值和一个数据元素。</a:t>
            </a:r>
            <a:endParaRPr lang="zh-CN" altLang="en-US" sz="1000" dirty="0">
              <a:ea typeface="楷体_GB2312" pitchFamily="49" charset="-122"/>
            </a:endParaRPr>
          </a:p>
          <a:p>
            <a:pPr lvl="0" eaLnBrk="1" hangingPunct="1"/>
            <a:endParaRPr lang="zh-CN" altLang="en-US" sz="1000" dirty="0">
              <a:ea typeface="楷体_GB2312"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15715" name="Rectangle 2"/>
          <p:cNvSpPr>
            <a:spLocks noTextEdit="1"/>
          </p:cNvSpPr>
          <p:nvPr>
            <p:ph type="sldImg"/>
          </p:nvPr>
        </p:nvSpPr>
        <p:spPr>
          <a:ln/>
        </p:spPr>
      </p:sp>
      <p:sp>
        <p:nvSpPr>
          <p:cNvPr id="115716" name="Rectangle 3"/>
          <p:cNvSpPr>
            <a:spLocks noGrp="1"/>
          </p:cNvSpPr>
          <p:nvPr>
            <p:ph type="body" idx="1"/>
          </p:nvPr>
        </p:nvSpPr>
        <p:spPr>
          <a:ln/>
        </p:spPr>
        <p:txBody>
          <a:bodyPr wrap="square" lIns="91440" tIns="45720" rIns="91440" bIns="45720" anchor="t"/>
          <a:p>
            <a:pPr lvl="0" algn="ctr" eaLnBrk="1" hangingPunct="1"/>
            <a:endParaRPr lang="zh-CN" altLang="en-US" sz="10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16739" name="Rectangle 2"/>
          <p:cNvSpPr>
            <a:spLocks noTextEdit="1"/>
          </p:cNvSpPr>
          <p:nvPr>
            <p:ph type="sldImg"/>
          </p:nvPr>
        </p:nvSpPr>
        <p:spPr>
          <a:ln/>
        </p:spPr>
      </p:sp>
      <p:sp>
        <p:nvSpPr>
          <p:cNvPr id="116740" name="Rectangle 3"/>
          <p:cNvSpPr>
            <a:spLocks noGrp="1"/>
          </p:cNvSpPr>
          <p:nvPr>
            <p:ph type="body" idx="1"/>
          </p:nvPr>
        </p:nvSpPr>
        <p:spPr>
          <a:ln/>
        </p:spPr>
        <p:txBody>
          <a:bodyPr wrap="square" lIns="91440" tIns="45720" rIns="91440" bIns="45720" anchor="t"/>
          <a:p>
            <a:pPr lvl="0" eaLnBrk="1" hangingPunct="1"/>
            <a:r>
              <a:rPr lang="en-US" altLang="zh-CN" dirty="0"/>
              <a:t>1.    C</a:t>
            </a:r>
            <a:endParaRPr lang="en-US" altLang="zh-CN" dirty="0"/>
          </a:p>
          <a:p>
            <a:pPr lvl="0" eaLnBrk="1" hangingPunct="1"/>
            <a:r>
              <a:rPr lang="en-US" altLang="zh-CN" dirty="0"/>
              <a:t>2.    C, A</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98307" name="Rectangle 2"/>
          <p:cNvSpPr>
            <a:spLocks noTextEdit="1"/>
          </p:cNvSpPr>
          <p:nvPr>
            <p:ph type="sldImg"/>
          </p:nvPr>
        </p:nvSpPr>
        <p:spPr>
          <a:ln/>
        </p:spPr>
      </p:sp>
      <p:sp>
        <p:nvSpPr>
          <p:cNvPr id="98308" name="Rectangle 3"/>
          <p:cNvSpPr>
            <a:spLocks noGrp="1"/>
          </p:cNvSpPr>
          <p:nvPr>
            <p:ph type="body" idx="1"/>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99331" name="Rectangle 2"/>
          <p:cNvSpPr>
            <a:spLocks noTextEdit="1"/>
          </p:cNvSpPr>
          <p:nvPr>
            <p:ph type="sldImg"/>
          </p:nvPr>
        </p:nvSpPr>
        <p:spPr>
          <a:ln/>
        </p:spPr>
      </p:sp>
      <p:sp>
        <p:nvSpPr>
          <p:cNvPr id="99332" name="Rectangle 3"/>
          <p:cNvSpPr>
            <a:spLocks noGrp="1"/>
          </p:cNvSpPr>
          <p:nvPr>
            <p:ph type="body" idx="1"/>
          </p:nvPr>
        </p:nvSpPr>
        <p:spPr>
          <a:ln/>
        </p:spPr>
        <p:txBody>
          <a:bodyPr wrap="square" lIns="91440" tIns="45720" rIns="91440" bIns="45720" anchor="t"/>
          <a:p>
            <a:pPr lvl="0" eaLnBrk="1" hangingPunct="1"/>
            <a:r>
              <a:rPr lang="zh-CN" altLang="en-US" sz="1000" dirty="0">
                <a:latin typeface="华文新魏" pitchFamily="2" charset="-122"/>
                <a:ea typeface="华文新魏" pitchFamily="2" charset="-122"/>
              </a:rPr>
              <a:t>二维数组可以看成是向量的推广,例如，设</a:t>
            </a:r>
            <a:r>
              <a:rPr lang="en-US" altLang="zh-CN" sz="1000" dirty="0">
                <a:latin typeface="华文新魏" pitchFamily="2" charset="-122"/>
                <a:ea typeface="华文新魏" pitchFamily="2" charset="-122"/>
              </a:rPr>
              <a:t>A</a:t>
            </a:r>
            <a:r>
              <a:rPr lang="zh-CN" altLang="en-US" sz="1000" dirty="0">
                <a:latin typeface="华文新魏" pitchFamily="2" charset="-122"/>
                <a:ea typeface="华文新魏" pitchFamily="2" charset="-122"/>
              </a:rPr>
              <a:t>是一个有</a:t>
            </a:r>
            <a:r>
              <a:rPr lang="en-US" altLang="zh-CN" sz="1000" dirty="0">
                <a:latin typeface="华文新魏" pitchFamily="2" charset="-122"/>
                <a:ea typeface="华文新魏" pitchFamily="2" charset="-122"/>
              </a:rPr>
              <a:t>m</a:t>
            </a:r>
            <a:r>
              <a:rPr lang="zh-CN" altLang="en-US" sz="1000" dirty="0">
                <a:latin typeface="华文新魏" pitchFamily="2" charset="-122"/>
                <a:ea typeface="华文新魏" pitchFamily="2" charset="-122"/>
              </a:rPr>
              <a:t>行</a:t>
            </a:r>
            <a:r>
              <a:rPr lang="en-US" altLang="zh-CN" sz="1000" dirty="0">
                <a:latin typeface="华文新魏" pitchFamily="2" charset="-122"/>
                <a:ea typeface="华文新魏" pitchFamily="2" charset="-122"/>
              </a:rPr>
              <a:t>n</a:t>
            </a:r>
            <a:r>
              <a:rPr lang="zh-CN" altLang="en-US" sz="1000" dirty="0">
                <a:latin typeface="华文新魏" pitchFamily="2" charset="-122"/>
                <a:ea typeface="华文新魏" pitchFamily="2" charset="-122"/>
              </a:rPr>
              <a:t>列的二维数组，则</a:t>
            </a:r>
            <a:r>
              <a:rPr lang="en-US" altLang="zh-CN" sz="1000" dirty="0">
                <a:latin typeface="华文新魏" pitchFamily="2" charset="-122"/>
                <a:ea typeface="华文新魏" pitchFamily="2" charset="-122"/>
              </a:rPr>
              <a:t>A</a:t>
            </a:r>
            <a:r>
              <a:rPr lang="zh-CN" altLang="en-US" sz="1000" dirty="0">
                <a:latin typeface="华文新魏" pitchFamily="2" charset="-122"/>
                <a:ea typeface="华文新魏" pitchFamily="2" charset="-122"/>
              </a:rPr>
              <a:t>可以表示为</a:t>
            </a:r>
            <a:br>
              <a:rPr lang="zh-CN" altLang="en-US" sz="1000" dirty="0">
                <a:latin typeface="华文新魏" pitchFamily="2" charset="-122"/>
                <a:ea typeface="华文新魏" pitchFamily="2" charset="-122"/>
              </a:rPr>
            </a:br>
            <a:endParaRPr lang="zh-CN" altLang="en-US" sz="1000" dirty="0">
              <a:latin typeface="华文新魏" pitchFamily="2" charset="-122"/>
              <a:ea typeface="华文新魏"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00355" name="Rectangle 2"/>
          <p:cNvSpPr>
            <a:spLocks noTextEdit="1"/>
          </p:cNvSpPr>
          <p:nvPr>
            <p:ph type="sldImg"/>
          </p:nvPr>
        </p:nvSpPr>
        <p:spPr>
          <a:ln/>
        </p:spPr>
      </p:sp>
      <p:sp>
        <p:nvSpPr>
          <p:cNvPr id="100356" name="Rectangle 3"/>
          <p:cNvSpPr>
            <a:spLocks noGrp="1"/>
          </p:cNvSpPr>
          <p:nvPr>
            <p:ph type="body" idx="1"/>
          </p:nvPr>
        </p:nvSpPr>
        <p:spPr>
          <a:ln/>
        </p:spPr>
        <p:txBody>
          <a:bodyPr wrap="square" lIns="91440" tIns="45720" rIns="91440" bIns="45720" anchor="t"/>
          <a:p>
            <a:pPr lvl="0" eaLnBrk="1" hangingPunct="1"/>
            <a:r>
              <a:rPr lang="zh-CN" altLang="en-US" dirty="0"/>
              <a:t>本章中，仅重点讨论二维数组的存储，三维及三维以上的数组可以作类似分析。</a:t>
            </a:r>
            <a:endParaRPr lang="zh-CN" altLang="en-US" dirty="0"/>
          </a:p>
          <a:p>
            <a:pPr lvl="0" eaLnBrk="1" hangingPunct="1"/>
            <a:r>
              <a:rPr lang="zh-CN" altLang="en-US" dirty="0"/>
              <a:t>数组的特点</a:t>
            </a:r>
            <a:endParaRPr lang="zh-CN" altLang="en-US" dirty="0"/>
          </a:p>
          <a:p>
            <a:pPr lvl="1" eaLnBrk="1" hangingPunct="1"/>
            <a:r>
              <a:rPr lang="zh-CN" altLang="en-US" dirty="0"/>
              <a:t>数组中的数据元素具有相同的数据类型；</a:t>
            </a:r>
            <a:endParaRPr lang="zh-CN" altLang="en-US" dirty="0"/>
          </a:p>
          <a:p>
            <a:pPr lvl="1" eaLnBrk="1" hangingPunct="1"/>
            <a:r>
              <a:rPr lang="zh-CN" altLang="en-US" dirty="0"/>
              <a:t>数组中的数据元素个数是固定的。</a:t>
            </a:r>
            <a:endParaRPr lang="zh-CN" altLang="en-US" dirty="0"/>
          </a:p>
          <a:p>
            <a:pPr lvl="1" eaLnBrk="1" hangingPunct="1"/>
            <a:r>
              <a:rPr lang="zh-CN" altLang="en-US" dirty="0"/>
              <a:t>数组一旦被定义，它的维数和维界就不再改变。因此，除了结构的初始化和销毁之外，数组只有存取元素和修改元素值的操作。</a:t>
            </a:r>
            <a:endParaRPr lang="zh-CN" altLang="en-US" dirty="0"/>
          </a:p>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01379" name="Rectangle 2"/>
          <p:cNvSpPr>
            <a:spLocks noTextEdit="1"/>
          </p:cNvSpPr>
          <p:nvPr>
            <p:ph type="sldImg"/>
          </p:nvPr>
        </p:nvSpPr>
        <p:spPr>
          <a:ln/>
        </p:spPr>
      </p:sp>
      <p:sp>
        <p:nvSpPr>
          <p:cNvPr id="101380" name="Rectangle 3"/>
          <p:cNvSpPr>
            <a:spLocks noGrp="1"/>
          </p:cNvSpPr>
          <p:nvPr>
            <p:ph type="body" idx="1"/>
          </p:nvPr>
        </p:nvSpPr>
        <p:spPr>
          <a:ln/>
        </p:spPr>
        <p:txBody>
          <a:bodyPr wrap="square" lIns="91440" tIns="45720" rIns="91440" bIns="45720" anchor="t"/>
          <a:p>
            <a:pPr lvl="2" eaLnBrk="1" hangingPunct="1"/>
            <a:r>
              <a:rPr lang="zh-CN" altLang="en-US" dirty="0"/>
              <a:t>在</a:t>
            </a:r>
            <a:r>
              <a:rPr lang="en-US" altLang="zh-CN" dirty="0"/>
              <a:t>BASIC</a:t>
            </a:r>
            <a:r>
              <a:rPr lang="zh-CN" altLang="en-US" dirty="0"/>
              <a:t>语言、 </a:t>
            </a:r>
            <a:r>
              <a:rPr lang="en-US" altLang="zh-CN" dirty="0"/>
              <a:t>PASCAL</a:t>
            </a:r>
            <a:r>
              <a:rPr lang="zh-CN" altLang="en-US" dirty="0"/>
              <a:t>语言、 </a:t>
            </a:r>
            <a:r>
              <a:rPr lang="en-US" altLang="zh-CN" dirty="0"/>
              <a:t>C/C++</a:t>
            </a:r>
            <a:r>
              <a:rPr lang="zh-CN" altLang="en-US" dirty="0"/>
              <a:t>语言等高级语言程序设计中，都是按行优先顺序存放的。</a:t>
            </a:r>
            <a:endParaRPr lang="zh-CN" altLang="en-US" dirty="0"/>
          </a:p>
          <a:p>
            <a:pPr lvl="2" eaLnBrk="1" hangingPunct="1"/>
            <a:r>
              <a:rPr lang="zh-CN" altLang="en-US" dirty="0"/>
              <a:t>例如：对刚才的</a:t>
            </a:r>
            <a:r>
              <a:rPr lang="en-US" altLang="zh-CN" dirty="0"/>
              <a:t>A</a:t>
            </a:r>
            <a:r>
              <a:rPr lang="en-US" altLang="zh-CN" baseline="-25000" dirty="0"/>
              <a:t>m×n</a:t>
            </a:r>
            <a:r>
              <a:rPr lang="zh-CN" altLang="en-US" dirty="0"/>
              <a:t>二维数组，可用如下形式存放到内存：</a:t>
            </a:r>
            <a:r>
              <a:rPr lang="en-US" altLang="zh-CN" dirty="0"/>
              <a:t>a</a:t>
            </a:r>
            <a:r>
              <a:rPr lang="en-US" altLang="zh-CN" baseline="-25000" dirty="0"/>
              <a:t>00</a:t>
            </a:r>
            <a:r>
              <a:rPr lang="en-US" altLang="zh-CN" dirty="0"/>
              <a:t>， a</a:t>
            </a:r>
            <a:r>
              <a:rPr lang="en-US" altLang="zh-CN" baseline="-25000" dirty="0"/>
              <a:t>01</a:t>
            </a:r>
            <a:r>
              <a:rPr lang="en-US" altLang="zh-CN" dirty="0"/>
              <a:t>, </a:t>
            </a:r>
            <a:r>
              <a:rPr lang="en-US" altLang="zh-CN" dirty="0">
                <a:latin typeface="Times New Roman" panose="02020603050405020304" pitchFamily="18" charset="0"/>
              </a:rPr>
              <a:t>…</a:t>
            </a:r>
            <a:r>
              <a:rPr lang="en-US" altLang="zh-CN" dirty="0"/>
              <a:t> a</a:t>
            </a:r>
            <a:r>
              <a:rPr lang="en-US" altLang="zh-CN" baseline="-25000" dirty="0"/>
              <a:t>0n-1</a:t>
            </a:r>
            <a:r>
              <a:rPr lang="en-US" altLang="zh-CN" dirty="0"/>
              <a:t>，a</a:t>
            </a:r>
            <a:r>
              <a:rPr lang="en-US" altLang="zh-CN" baseline="-25000" dirty="0"/>
              <a:t>10</a:t>
            </a:r>
            <a:r>
              <a:rPr lang="en-US" altLang="zh-CN" dirty="0"/>
              <a:t>，a</a:t>
            </a:r>
            <a:r>
              <a:rPr lang="en-US" altLang="zh-CN" baseline="-25000" dirty="0"/>
              <a:t>11</a:t>
            </a:r>
            <a:r>
              <a:rPr lang="en-US" altLang="zh-CN" dirty="0"/>
              <a:t>，...， a</a:t>
            </a:r>
            <a:r>
              <a:rPr lang="en-US" altLang="zh-CN" baseline="-25000" dirty="0"/>
              <a:t>1</a:t>
            </a:r>
            <a:r>
              <a:rPr lang="en-US" altLang="zh-CN" dirty="0"/>
              <a:t> </a:t>
            </a:r>
            <a:r>
              <a:rPr lang="en-US" altLang="zh-CN" baseline="-25000" dirty="0"/>
              <a:t>n-1</a:t>
            </a:r>
            <a:r>
              <a:rPr lang="en-US" altLang="zh-CN" dirty="0"/>
              <a:t>，</a:t>
            </a:r>
            <a:r>
              <a:rPr lang="en-US" altLang="zh-CN" dirty="0">
                <a:latin typeface="Times New Roman" panose="02020603050405020304" pitchFamily="18" charset="0"/>
              </a:rPr>
              <a:t>…</a:t>
            </a:r>
            <a:r>
              <a:rPr lang="en-US" altLang="zh-CN" dirty="0"/>
              <a:t>，a</a:t>
            </a:r>
            <a:r>
              <a:rPr lang="en-US" altLang="zh-CN" baseline="-25000" dirty="0"/>
              <a:t>m-1</a:t>
            </a:r>
            <a:r>
              <a:rPr lang="en-US" altLang="zh-CN" dirty="0"/>
              <a:t> </a:t>
            </a:r>
            <a:r>
              <a:rPr lang="en-US" altLang="zh-CN" baseline="-25000" dirty="0"/>
              <a:t>0</a:t>
            </a:r>
            <a:r>
              <a:rPr lang="en-US" altLang="zh-CN" dirty="0"/>
              <a:t> ， a</a:t>
            </a:r>
            <a:r>
              <a:rPr lang="en-US" altLang="zh-CN" baseline="-25000" dirty="0"/>
              <a:t>m-1</a:t>
            </a:r>
            <a:r>
              <a:rPr lang="en-US" altLang="zh-CN" dirty="0"/>
              <a:t> </a:t>
            </a:r>
            <a:r>
              <a:rPr lang="en-US" altLang="zh-CN" baseline="-25000" dirty="0"/>
              <a:t>1</a:t>
            </a:r>
            <a:r>
              <a:rPr lang="en-US" altLang="zh-CN" dirty="0"/>
              <a:t>，</a:t>
            </a:r>
            <a:r>
              <a:rPr lang="en-US" altLang="zh-CN" dirty="0">
                <a:latin typeface="Times New Roman" panose="02020603050405020304" pitchFamily="18" charset="0"/>
              </a:rPr>
              <a:t>…</a:t>
            </a:r>
            <a:r>
              <a:rPr lang="en-US" altLang="zh-CN" dirty="0"/>
              <a:t>，a</a:t>
            </a:r>
            <a:r>
              <a:rPr lang="en-US" altLang="zh-CN" baseline="-25000" dirty="0"/>
              <a:t>m-1</a:t>
            </a:r>
            <a:r>
              <a:rPr lang="en-US" altLang="zh-CN" dirty="0"/>
              <a:t> </a:t>
            </a:r>
            <a:r>
              <a:rPr lang="en-US" altLang="zh-CN" baseline="-25000" dirty="0"/>
              <a:t>n-1</a:t>
            </a:r>
            <a:r>
              <a:rPr lang="en-US" altLang="zh-CN" dirty="0"/>
              <a:t>。</a:t>
            </a:r>
            <a:r>
              <a:rPr lang="zh-CN" altLang="en-US" dirty="0"/>
              <a:t>即二维数组按行优先存放到内存后，变成了一个线性序列（线性表），如下图所示。</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02403" name="Rectangle 2"/>
          <p:cNvSpPr>
            <a:spLocks noTextEdit="1"/>
          </p:cNvSpPr>
          <p:nvPr>
            <p:ph type="sldImg"/>
          </p:nvPr>
        </p:nvSpPr>
        <p:spPr>
          <a:ln/>
        </p:spPr>
      </p:sp>
      <p:sp>
        <p:nvSpPr>
          <p:cNvPr id="102404" name="Rectangle 3"/>
          <p:cNvSpPr>
            <a:spLocks noGrp="1"/>
          </p:cNvSpPr>
          <p:nvPr>
            <p:ph type="body" idx="1"/>
          </p:nvPr>
        </p:nvSpPr>
        <p:spPr>
          <a:ln/>
        </p:spPr>
        <p:txBody>
          <a:bodyPr wrap="square" lIns="91440" tIns="45720" rIns="91440" bIns="45720" anchor="t"/>
          <a:p>
            <a:pPr lvl="0" eaLnBrk="1" hangingPunct="1"/>
            <a:r>
              <a:rPr lang="en-US" altLang="zh-CN" dirty="0"/>
              <a:t>1－</a:t>
            </a:r>
            <a:r>
              <a:rPr lang="en-US" altLang="zh-CN" sz="900" b="1" dirty="0">
                <a:latin typeface="宋体" panose="02010600030101010101" pitchFamily="2" charset="-122"/>
              </a:rPr>
              <a:t>Volume=m*n*L=(6-1</a:t>
            </a:r>
            <a:r>
              <a:rPr lang="en-US" altLang="zh-CN" sz="900" b="1" dirty="0">
                <a:solidFill>
                  <a:schemeClr val="accent1"/>
                </a:solidFill>
                <a:latin typeface="宋体" panose="02010600030101010101" pitchFamily="2" charset="-122"/>
              </a:rPr>
              <a:t>+1</a:t>
            </a:r>
            <a:r>
              <a:rPr lang="en-US" altLang="zh-CN" sz="900" b="1" dirty="0">
                <a:latin typeface="宋体" panose="02010600030101010101" pitchFamily="2" charset="-122"/>
              </a:rPr>
              <a:t>)*(7- 0 </a:t>
            </a:r>
            <a:r>
              <a:rPr lang="en-US" altLang="zh-CN" sz="900" b="1" dirty="0">
                <a:solidFill>
                  <a:schemeClr val="accent1"/>
                </a:solidFill>
                <a:latin typeface="宋体" panose="02010600030101010101" pitchFamily="2" charset="-122"/>
              </a:rPr>
              <a:t>+1</a:t>
            </a:r>
            <a:r>
              <a:rPr lang="en-US" altLang="zh-CN" sz="900" b="1" dirty="0">
                <a:latin typeface="宋体" panose="02010600030101010101" pitchFamily="2" charset="-122"/>
              </a:rPr>
              <a:t>)*6=48*6=288</a:t>
            </a:r>
            <a:endParaRPr lang="en-US" altLang="zh-CN" sz="900" b="1" dirty="0">
              <a:latin typeface="宋体" panose="02010600030101010101" pitchFamily="2" charset="-122"/>
            </a:endParaRPr>
          </a:p>
          <a:p>
            <a:pPr lvl="0" eaLnBrk="1" hangingPunct="1"/>
            <a:r>
              <a:rPr lang="en-US" altLang="zh-CN" dirty="0"/>
              <a:t>,2－2000＋（31×70＋30）×2＝6400</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03427" name="Rectangle 2"/>
          <p:cNvSpPr>
            <a:spLocks noTextEdit="1"/>
          </p:cNvSpPr>
          <p:nvPr>
            <p:ph type="sldImg"/>
          </p:nvPr>
        </p:nvSpPr>
        <p:spPr>
          <a:ln/>
        </p:spPr>
      </p:sp>
      <p:sp>
        <p:nvSpPr>
          <p:cNvPr id="103428" name="Rectangle 3"/>
          <p:cNvSpPr>
            <a:spLocks noGrp="1"/>
          </p:cNvSpPr>
          <p:nvPr>
            <p:ph type="body" idx="1"/>
          </p:nvPr>
        </p:nvSpPr>
        <p:spPr>
          <a:ln/>
        </p:spPr>
        <p:txBody>
          <a:bodyPr wrap="square" lIns="91440" tIns="45720" rIns="91440" bIns="45720" anchor="t"/>
          <a:p>
            <a:pPr lvl="1" eaLnBrk="1" hangingPunct="1"/>
            <a:r>
              <a:rPr lang="zh-CN" altLang="en-US" sz="1000" dirty="0"/>
              <a:t>在</a:t>
            </a:r>
            <a:r>
              <a:rPr lang="en-US" altLang="zh-CN" sz="1000" dirty="0"/>
              <a:t>FORTRAN</a:t>
            </a:r>
            <a:r>
              <a:rPr lang="zh-CN" altLang="en-US" sz="1000" dirty="0"/>
              <a:t>语言程序设计中，数组是按列优先顺序存放的。</a:t>
            </a:r>
            <a:endParaRPr lang="zh-CN" altLang="en-US" sz="1000" dirty="0"/>
          </a:p>
          <a:p>
            <a:pPr lvl="1" eaLnBrk="1" hangingPunct="1"/>
            <a:r>
              <a:rPr lang="zh-CN" altLang="en-US" sz="1000" dirty="0"/>
              <a:t>例如：对前面提到的</a:t>
            </a:r>
            <a:r>
              <a:rPr lang="en-US" altLang="zh-CN" sz="1000" dirty="0"/>
              <a:t>A</a:t>
            </a:r>
            <a:r>
              <a:rPr lang="en-US" altLang="zh-CN" sz="1000" baseline="-25000" dirty="0"/>
              <a:t>m×n</a:t>
            </a:r>
            <a:r>
              <a:rPr lang="zh-CN" altLang="en-US" sz="1000" dirty="0"/>
              <a:t>二维数组，可以按如下的形式存放到内存：</a:t>
            </a:r>
            <a:r>
              <a:rPr lang="en-US" altLang="zh-CN" sz="1000" dirty="0"/>
              <a:t>a</a:t>
            </a:r>
            <a:r>
              <a:rPr lang="en-US" altLang="zh-CN" sz="1000" baseline="-25000" dirty="0"/>
              <a:t>00</a:t>
            </a:r>
            <a:r>
              <a:rPr lang="en-US" altLang="zh-CN" sz="1000" dirty="0"/>
              <a:t>， a</a:t>
            </a:r>
            <a:r>
              <a:rPr lang="en-US" altLang="zh-CN" sz="1000" baseline="-25000" dirty="0"/>
              <a:t>10</a:t>
            </a:r>
            <a:r>
              <a:rPr lang="en-US" altLang="zh-CN" sz="1000" dirty="0">
                <a:latin typeface="Times New Roman" panose="02020603050405020304" pitchFamily="18" charset="0"/>
              </a:rPr>
              <a:t>…</a:t>
            </a:r>
            <a:r>
              <a:rPr lang="en-US" altLang="zh-CN" sz="1000" dirty="0"/>
              <a:t>， a</a:t>
            </a:r>
            <a:r>
              <a:rPr lang="en-US" altLang="zh-CN" sz="1000" baseline="-25000" dirty="0"/>
              <a:t>m-10</a:t>
            </a:r>
            <a:r>
              <a:rPr lang="en-US" altLang="zh-CN" sz="1000" dirty="0"/>
              <a:t>， a</a:t>
            </a:r>
            <a:r>
              <a:rPr lang="en-US" altLang="zh-CN" sz="1000" baseline="-25000" dirty="0"/>
              <a:t>01</a:t>
            </a:r>
            <a:r>
              <a:rPr lang="en-US" altLang="zh-CN" sz="1000" dirty="0"/>
              <a:t>，a</a:t>
            </a:r>
            <a:r>
              <a:rPr lang="en-US" altLang="zh-CN" sz="1000" baseline="-25000" dirty="0"/>
              <a:t>11</a:t>
            </a:r>
            <a:r>
              <a:rPr lang="en-US" altLang="zh-CN" sz="1000" dirty="0"/>
              <a:t>， </a:t>
            </a:r>
            <a:r>
              <a:rPr lang="en-US" altLang="zh-CN" sz="1000" dirty="0">
                <a:latin typeface="Times New Roman" panose="02020603050405020304" pitchFamily="18" charset="0"/>
              </a:rPr>
              <a:t>…</a:t>
            </a:r>
            <a:r>
              <a:rPr lang="en-US" altLang="zh-CN" sz="1000" dirty="0"/>
              <a:t>， a</a:t>
            </a:r>
            <a:r>
              <a:rPr lang="en-US" altLang="zh-CN" sz="1000" baseline="-25000" dirty="0"/>
              <a:t>m-1</a:t>
            </a:r>
            <a:r>
              <a:rPr lang="en-US" altLang="zh-CN" sz="1000" dirty="0"/>
              <a:t> </a:t>
            </a:r>
            <a:r>
              <a:rPr lang="en-US" altLang="zh-CN" sz="1000" baseline="-25000" dirty="0"/>
              <a:t>1</a:t>
            </a:r>
            <a:r>
              <a:rPr lang="en-US" altLang="zh-CN" sz="1000" dirty="0"/>
              <a:t>，</a:t>
            </a:r>
            <a:r>
              <a:rPr lang="en-US" altLang="zh-CN" sz="1000" dirty="0">
                <a:latin typeface="Times New Roman" panose="02020603050405020304" pitchFamily="18" charset="0"/>
              </a:rPr>
              <a:t>…</a:t>
            </a:r>
            <a:r>
              <a:rPr lang="en-US" altLang="zh-CN" sz="1000" dirty="0"/>
              <a:t>， a</a:t>
            </a:r>
            <a:r>
              <a:rPr lang="en-US" altLang="zh-CN" sz="1000" baseline="-25000" dirty="0"/>
              <a:t>0</a:t>
            </a:r>
            <a:r>
              <a:rPr lang="en-US" altLang="zh-CN" sz="1000" dirty="0"/>
              <a:t> </a:t>
            </a:r>
            <a:r>
              <a:rPr lang="en-US" altLang="zh-CN" sz="1000" baseline="-25000" dirty="0"/>
              <a:t>m-1</a:t>
            </a:r>
            <a:r>
              <a:rPr lang="en-US" altLang="zh-CN" sz="1000" dirty="0"/>
              <a:t>，a</a:t>
            </a:r>
            <a:r>
              <a:rPr lang="en-US" altLang="zh-CN" sz="1000" baseline="-25000" dirty="0"/>
              <a:t>1m-1</a:t>
            </a:r>
            <a:r>
              <a:rPr lang="en-US" altLang="zh-CN" sz="1000" dirty="0"/>
              <a:t>，...， a</a:t>
            </a:r>
            <a:r>
              <a:rPr lang="en-US" altLang="zh-CN" sz="1000" baseline="-25000" dirty="0"/>
              <a:t>m-1</a:t>
            </a:r>
            <a:r>
              <a:rPr lang="en-US" altLang="zh-CN" sz="1000" dirty="0"/>
              <a:t> </a:t>
            </a:r>
            <a:r>
              <a:rPr lang="en-US" altLang="zh-CN" sz="1000" baseline="-25000" dirty="0"/>
              <a:t>n-1</a:t>
            </a:r>
            <a:r>
              <a:rPr lang="en-US" altLang="zh-CN" sz="1000" dirty="0"/>
              <a:t>。 </a:t>
            </a:r>
            <a:r>
              <a:rPr lang="zh-CN" altLang="en-US" sz="1000" dirty="0"/>
              <a:t>即二维数组按列优先存放到内存后，也变成了一个线性序列（线性表）</a:t>
            </a:r>
            <a:endParaRPr lang="zh-CN" altLang="en-US" sz="1000" dirty="0"/>
          </a:p>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b="1" dirty="0">
                <a:latin typeface="Times New Roman" panose="02020603050405020304" pitchFamily="18" charset="0"/>
              </a:rPr>
            </a:fld>
            <a:endParaRPr lang="zh-CN" altLang="en-US" b="1" dirty="0">
              <a:latin typeface="Times New Roman" panose="02020603050405020304" pitchFamily="18" charset="0"/>
            </a:endParaRPr>
          </a:p>
        </p:txBody>
      </p:sp>
      <p:sp>
        <p:nvSpPr>
          <p:cNvPr id="104451" name="Rectangle 2"/>
          <p:cNvSpPr>
            <a:spLocks noTextEdit="1"/>
          </p:cNvSpPr>
          <p:nvPr>
            <p:ph type="sldImg"/>
          </p:nvPr>
        </p:nvSpPr>
        <p:spPr>
          <a:ln/>
        </p:spPr>
      </p:sp>
      <p:sp>
        <p:nvSpPr>
          <p:cNvPr id="104452" name="Rectangle 3"/>
          <p:cNvSpPr>
            <a:spLocks noGrp="1"/>
          </p:cNvSpPr>
          <p:nvPr>
            <p:ph type="body" idx="1"/>
          </p:nvPr>
        </p:nvSpPr>
        <p:spPr>
          <a:ln/>
        </p:spPr>
        <p:txBody>
          <a:bodyPr wrap="square" lIns="91440" tIns="45720" rIns="91440" bIns="45720" anchor="t"/>
          <a:p>
            <a:pPr lvl="1" eaLnBrk="1" hangingPunct="1"/>
            <a:r>
              <a:rPr lang="zh-CN" altLang="en-US" dirty="0"/>
              <a:t>但是在矩阵中非零元素呈某种规律分布或者矩阵中出现大量的零元素的情况下，看起来存储密度仍为1，但实际上占用了许多单元去存储重复的非零元素或零元素，这对高阶矩阵会造成极大的浪费，为了节省存储空间， 我们可以对这类矩阵进行压缩存储：即为多个相同的非零元素只分配一个存储空间；对零元素不分配空间。</a:t>
            </a:r>
            <a:endParaRPr lang="zh-CN" altLang="en-US" dirty="0"/>
          </a:p>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rgbClr val="FFFFFF"/>
        </a:solidFill>
        <a:effectLst/>
      </p:bgPr>
    </p:bg>
    <p:spTree>
      <p:nvGrpSpPr>
        <p:cNvPr id="1" name=""/>
        <p:cNvGrpSpPr/>
        <p:nvPr/>
      </p:nvGrpSpPr>
      <p:grpSpPr>
        <a:xfrm>
          <a:off x="0" y="0"/>
          <a:ext cx="0" cy="0"/>
          <a:chOff x="0" y="0"/>
          <a:chExt cx="0" cy="0"/>
        </a:xfrm>
      </p:grpSpPr>
      <p:sp>
        <p:nvSpPr>
          <p:cNvPr id="19" name="Rectangle 40"/>
          <p:cNvSpPr>
            <a:spLocks noChangeArrowheads="1"/>
          </p:cNvSpPr>
          <p:nvPr/>
        </p:nvSpPr>
        <p:spPr bwMode="auto">
          <a:xfrm>
            <a:off x="1382713" y="2971800"/>
            <a:ext cx="6400800" cy="2590800"/>
          </a:xfrm>
          <a:prstGeom prst="rect">
            <a:avLst/>
          </a:prstGeom>
          <a:noFill/>
          <a:ln w="9525">
            <a:noFill/>
            <a:miter lim="800000"/>
          </a:ln>
          <a:effectLst/>
        </p:spPr>
        <p:txBody>
          <a:bodyPr lIns="92075" tIns="46038" rIns="92075" bIns="46038"/>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anose="05000000000000000000" pitchFamily="2" charset="2"/>
              <a:buNone/>
              <a:defRPr/>
            </a:pPr>
            <a:r>
              <a:rPr kumimoji="1" lang="en-US" altLang="zh-CN" sz="2800" b="1" i="0" u="none" strike="noStrike" kern="1200" cap="none" spc="0" normalizeH="0" baseline="0" noProof="0" smtClean="0">
                <a:ln>
                  <a:noFill/>
                </a:ln>
                <a:solidFill>
                  <a:schemeClr val="tx1"/>
                </a:solidFill>
                <a:effectLst/>
                <a:uLnTx/>
                <a:uFillTx/>
                <a:latin typeface="Arial Narrow" panose="020B0506020202030204" pitchFamily="34" charset="0"/>
                <a:ea typeface="宋体" panose="02010600030101010101" pitchFamily="2" charset="-122"/>
                <a:cs typeface="+mn-cs"/>
              </a:rPr>
              <a:t> </a:t>
            </a:r>
            <a:endParaRPr kumimoji="1" lang="en-US" altLang="zh-CN" sz="2800" b="1" i="0" u="none" strike="noStrike" kern="1200" cap="none" spc="0" normalizeH="0" baseline="0" noProof="0" smtClean="0">
              <a:ln>
                <a:noFill/>
              </a:ln>
              <a:solidFill>
                <a:schemeClr val="tx1"/>
              </a:solidFill>
              <a:effectLst/>
              <a:uLnTx/>
              <a:uFillTx/>
              <a:latin typeface="Arial Narrow" panose="020B0506020202030204" pitchFamily="34" charset="0"/>
              <a:ea typeface="宋体" panose="02010600030101010101" pitchFamily="2" charset="-122"/>
              <a:cs typeface="+mn-cs"/>
            </a:endParaRPr>
          </a:p>
          <a:p>
            <a:pPr marL="457200" marR="0" lvl="1" indent="0" algn="ctr" defTabSz="914400" rtl="0" eaLnBrk="1" fontAlgn="base" latinLnBrk="0" hangingPunct="1">
              <a:lnSpc>
                <a:spcPct val="130000"/>
              </a:lnSpc>
              <a:spcBef>
                <a:spcPct val="20000"/>
              </a:spcBef>
              <a:spcAft>
                <a:spcPct val="0"/>
              </a:spcAft>
              <a:buClr>
                <a:srgbClr val="FF3300"/>
              </a:buClr>
              <a:buSzPct val="75000"/>
              <a:buFont typeface="Wingdings" panose="05000000000000000000" pitchFamily="2" charset="2"/>
              <a:buNone/>
              <a:defRPr/>
            </a:pPr>
            <a:endParaRPr kumimoji="1" lang="en-US" altLang="zh-CN" sz="2400" b="1" i="0" u="none" strike="noStrike" kern="1200" cap="none" spc="0" normalizeH="0" baseline="0" noProof="0" smtClean="0">
              <a:ln>
                <a:noFill/>
              </a:ln>
              <a:solidFill>
                <a:schemeClr val="tx1"/>
              </a:solidFill>
              <a:effectLst/>
              <a:uLnTx/>
              <a:uFillTx/>
              <a:latin typeface="Arial Narrow" panose="020B0506020202030204" pitchFamily="34" charset="0"/>
              <a:ea typeface="宋体" panose="02010600030101010101" pitchFamily="2" charset="-122"/>
              <a:cs typeface="+mn-cs"/>
            </a:endParaRPr>
          </a:p>
        </p:txBody>
      </p:sp>
      <p:sp>
        <p:nvSpPr>
          <p:cNvPr id="20" name="Rectangle 41"/>
          <p:cNvSpPr>
            <a:spLocks noChangeArrowheads="1"/>
          </p:cNvSpPr>
          <p:nvPr/>
        </p:nvSpPr>
        <p:spPr bwMode="auto">
          <a:xfrm>
            <a:off x="1077913"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 name="Rectangle 42"/>
          <p:cNvSpPr>
            <a:spLocks noChangeArrowheads="1"/>
          </p:cNvSpPr>
          <p:nvPr/>
        </p:nvSpPr>
        <p:spPr bwMode="auto">
          <a:xfrm>
            <a:off x="3516313"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Rectangle 43"/>
          <p:cNvSpPr>
            <a:spLocks noChangeArrowheads="1"/>
          </p:cNvSpPr>
          <p:nvPr/>
        </p:nvSpPr>
        <p:spPr bwMode="auto">
          <a:xfrm>
            <a:off x="6945313"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p>
            <a:pPr lvl="0" algn="r" eaLnBrk="1" hangingPunct="1"/>
            <a:fld id="{9A0DB2DC-4C9A-4742-B13C-FB6460FD3503}" type="slidenum">
              <a:rPr lang="zh-CN" altLang="en-US" sz="1400" b="0" dirty="0">
                <a:solidFill>
                  <a:srgbClr val="FFFFFF"/>
                </a:solidFill>
                <a:latin typeface="Times New Roman" panose="02020603050405020304" pitchFamily="18" charset="0"/>
              </a:rPr>
            </a:fld>
            <a:endParaRPr lang="zh-CN" altLang="en-US" sz="1400" b="0" dirty="0">
              <a:solidFill>
                <a:srgbClr val="FFFFFF"/>
              </a:solidFill>
              <a:latin typeface="Times New Roman" panose="02020603050405020304" pitchFamily="18" charset="0"/>
            </a:endParaRPr>
          </a:p>
        </p:txBody>
      </p:sp>
      <p:sp>
        <p:nvSpPr>
          <p:cNvPr id="23" name="Rectangle 44"/>
          <p:cNvSpPr>
            <a:spLocks noChangeArrowheads="1"/>
          </p:cNvSpPr>
          <p:nvPr/>
        </p:nvSpPr>
        <p:spPr bwMode="ltGray">
          <a:xfrm>
            <a:off x="468313" y="1963738"/>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4" name="Rectangle 45"/>
          <p:cNvSpPr>
            <a:spLocks noChangeArrowheads="1"/>
          </p:cNvSpPr>
          <p:nvPr/>
        </p:nvSpPr>
        <p:spPr bwMode="ltGray">
          <a:xfrm>
            <a:off x="212725" y="232092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5" name="Rectangle 46"/>
          <p:cNvSpPr>
            <a:spLocks noChangeArrowheads="1"/>
          </p:cNvSpPr>
          <p:nvPr/>
        </p:nvSpPr>
        <p:spPr bwMode="gray">
          <a:xfrm>
            <a:off x="284163" y="1614488"/>
            <a:ext cx="107950" cy="1433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057" name="Rectangle 47"/>
          <p:cNvSpPr/>
          <p:nvPr userDrawn="1"/>
        </p:nvSpPr>
        <p:spPr>
          <a:xfrm flipV="1">
            <a:off x="87313" y="2514600"/>
            <a:ext cx="9056687" cy="76200"/>
          </a:xfrm>
          <a:prstGeom prst="rect">
            <a:avLst/>
          </a:prstGeom>
          <a:gradFill rotWithShape="0">
            <a:gsLst>
              <a:gs pos="0">
                <a:schemeClr val="bg2"/>
              </a:gs>
              <a:gs pos="100000">
                <a:schemeClr val="bg1"/>
              </a:gs>
            </a:gsLst>
            <a:lin ang="0" scaled="1"/>
            <a:tileRect/>
          </a:gradFill>
          <a:ln w="9525">
            <a:noFill/>
          </a:ln>
        </p:spPr>
        <p:txBody>
          <a:bodyPr rot="10800000" wrap="none" anchor="ctr"/>
          <a:p>
            <a:pPr lvl="0" algn="ctr" eaLnBrk="1" hangingPunct="1"/>
            <a:endParaRPr lang="zh-CN" altLang="en-US" b="0" dirty="0">
              <a:latin typeface="Tahoma" panose="020B0604030504040204" pitchFamily="34" charset="0"/>
            </a:endParaRPr>
          </a:p>
        </p:txBody>
      </p:sp>
      <p:sp>
        <p:nvSpPr>
          <p:cNvPr id="27" name="Rectangle 48"/>
          <p:cNvSpPr>
            <a:spLocks noChangeArrowheads="1"/>
          </p:cNvSpPr>
          <p:nvPr/>
        </p:nvSpPr>
        <p:spPr bwMode="ltGray">
          <a:xfrm>
            <a:off x="87313" y="1676400"/>
            <a:ext cx="422275" cy="474663"/>
          </a:xfrm>
          <a:prstGeom prst="rect">
            <a:avLst/>
          </a:prstGeom>
          <a:gradFill rotWithShape="0">
            <a:gsLst>
              <a:gs pos="0">
                <a:srgbClr val="FF0000"/>
              </a:gs>
              <a:gs pos="100000">
                <a:srgbClr val="FF99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8" name="WordArt 49"/>
          <p:cNvSpPr>
            <a:spLocks noChangeArrowheads="1" noChangeShapeType="1" noTextEdit="1"/>
          </p:cNvSpPr>
          <p:nvPr/>
        </p:nvSpPr>
        <p:spPr bwMode="auto">
          <a:xfrm>
            <a:off x="5192713" y="304800"/>
            <a:ext cx="3657600" cy="304800"/>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0" cap="none" spc="0" normalizeH="0" baseline="0" noProof="0">
                <a:ln w="9525">
                  <a:solidFill>
                    <a:srgbClr val="000000"/>
                  </a:solidFill>
                  <a:miter lim="800000"/>
                </a:ln>
                <a:solidFill>
                  <a:srgbClr val="000000"/>
                </a:solidFill>
                <a:effectLst/>
                <a:uLnTx/>
                <a:uFillTx/>
                <a:latin typeface="宋体" panose="02010600030101010101" pitchFamily="2" charset="-122"/>
                <a:ea typeface="宋体" panose="02010600030101010101" pitchFamily="2" charset="-122"/>
                <a:cs typeface="+mn-cs"/>
              </a:rPr>
              <a:t>数据结构</a:t>
            </a:r>
            <a:r>
              <a:rPr kumimoji="1" lang="en-US" altLang="zh-CN" sz="3600" b="1" i="0" u="none" strike="noStrike" kern="10" cap="none" spc="0" normalizeH="0" baseline="0" noProof="0">
                <a:ln w="9525">
                  <a:solidFill>
                    <a:srgbClr val="000000"/>
                  </a:solidFill>
                  <a:miter lim="800000"/>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3600" b="1" i="0" u="none" strike="noStrike" kern="10" cap="none" spc="0" normalizeH="0" baseline="0" noProof="0">
                <a:ln w="9525">
                  <a:solidFill>
                    <a:srgbClr val="000000"/>
                  </a:solidFill>
                  <a:miter lim="800000"/>
                </a:ln>
                <a:solidFill>
                  <a:srgbClr val="000000"/>
                </a:solidFill>
                <a:effectLst/>
                <a:uLnTx/>
                <a:uFillTx/>
                <a:latin typeface="宋体" panose="02010600030101010101" pitchFamily="2" charset="-122"/>
                <a:ea typeface="宋体" panose="02010600030101010101" pitchFamily="2" charset="-122"/>
                <a:cs typeface="+mn-cs"/>
              </a:rPr>
              <a:t>数组和广义表</a:t>
            </a:r>
            <a:endParaRPr kumimoji="1" lang="zh-CN" altLang="en-US" sz="3600" b="1" i="0" u="none" strike="noStrike" kern="10" cap="none" spc="0" normalizeH="0" baseline="0" noProof="0">
              <a:ln w="9525">
                <a:solidFill>
                  <a:srgbClr val="000000"/>
                </a:solidFill>
                <a:miter lim="800000"/>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06" name="Rectangle 34"/>
          <p:cNvSpPr>
            <a:spLocks noGrp="1" noChangeArrowheads="1"/>
          </p:cNvSpPr>
          <p:nvPr>
            <p:ph type="ctrTitle" sz="quarter"/>
          </p:nvPr>
        </p:nvSpPr>
        <p:spPr>
          <a:xfrm>
            <a:off x="1219200" y="1600200"/>
            <a:ext cx="7772400" cy="1143000"/>
          </a:xfrm>
        </p:spPr>
        <p:txBody>
          <a:bodyPr/>
          <a:lstStyle>
            <a:lvl1pPr>
              <a:defRPr sz="4000"/>
            </a:lvl1pPr>
          </a:lstStyle>
          <a:p>
            <a:r>
              <a:rPr lang="zh-CN" altLang="en-US"/>
              <a:t>单击此处编辑母版标题样式</a:t>
            </a:r>
            <a:endParaRPr lang="zh-CN" altLang="en-US"/>
          </a:p>
        </p:txBody>
      </p:sp>
      <p:sp>
        <p:nvSpPr>
          <p:cNvPr id="3122" name="Rectangle 50"/>
          <p:cNvSpPr>
            <a:spLocks noGrp="1" noChangeArrowheads="1"/>
          </p:cNvSpPr>
          <p:nvPr>
            <p:ph type="subTitle" sz="quarter" idx="1" hasCustomPrompt="1"/>
          </p:nvPr>
        </p:nvSpPr>
        <p:spPr>
          <a:xfrm>
            <a:off x="1447800" y="2971800"/>
            <a:ext cx="6400800" cy="2590800"/>
          </a:xfrm>
        </p:spPr>
        <p:txBody>
          <a:bodyPr lIns="92075" tIns="46038" rIns="92075" bIns="46038"/>
          <a:lstStyle>
            <a:lvl1pPr marL="0" indent="0">
              <a:buSzTx/>
              <a:buFont typeface="Wingdings" panose="05000000000000000000" pitchFamily="2" charset="2"/>
              <a:buChar char="q"/>
              <a:defRPr/>
            </a:lvl1pPr>
            <a:lvl2pPr marL="457200" lvl="1" indent="0" algn="ctr">
              <a:buFont typeface="Wingdings" panose="05000000000000000000" pitchFamily="2" charset="2"/>
              <a:buNone/>
              <a:defRPr/>
            </a:lvl2pPr>
          </a:lstStyle>
          <a:p>
            <a:r>
              <a:rPr lang="en-US" altLang="zh-CN"/>
              <a:t> </a:t>
            </a:r>
            <a:endParaRPr lang="en-US" altLang="zh-CN"/>
          </a:p>
          <a:p>
            <a:pPr lvl="1"/>
            <a:endParaRPr lang="en-US" altLang="zh-CN"/>
          </a:p>
        </p:txBody>
      </p:sp>
      <p:sp>
        <p:nvSpPr>
          <p:cNvPr id="29" name="Rectangle 36"/>
          <p:cNvSpPr>
            <a:spLocks noGrp="1" noChangeArrowheads="1"/>
          </p:cNvSpPr>
          <p:nvPr>
            <p:ph type="dt" sz="quarter" idx="2"/>
          </p:nvPr>
        </p:nvSpPr>
        <p:spPr bwMode="auto">
          <a:xfrm>
            <a:off x="1143000" y="6248400"/>
            <a:ext cx="1905000" cy="457200"/>
          </a:xfrm>
          <a:prstGeom prst="rect">
            <a:avLst/>
          </a:prstGeom>
          <a:ln>
            <a:miter lim="800000"/>
          </a:ln>
        </p:spPr>
        <p:txBody>
          <a:bodyPr vert="horz" wrap="square" lIns="92075" tIns="46038" rIns="92075" bIns="46038" numCol="1" anchor="ctr" anchorCtr="0" compatLnSpc="1"/>
          <a:lstStyle>
            <a:lvl1pPr>
              <a:defRPr>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 name="Rectangle 37"/>
          <p:cNvSpPr>
            <a:spLocks noGrp="1" noChangeArrowheads="1"/>
          </p:cNvSpPr>
          <p:nvPr>
            <p:ph type="ftr" sz="quarter" idx="3"/>
          </p:nvPr>
        </p:nvSpPr>
        <p:spPr bwMode="auto">
          <a:xfrm>
            <a:off x="3581400" y="6248400"/>
            <a:ext cx="2895600" cy="457200"/>
          </a:xfrm>
          <a:prstGeom prst="rect">
            <a:avLst/>
          </a:prstGeom>
          <a:ln>
            <a:miter lim="800000"/>
          </a:ln>
        </p:spPr>
        <p:txBody>
          <a:bodyPr vert="horz" wrap="square" lIns="92075" tIns="46038" rIns="92075" bIns="46038" numCol="1" anchor="ctr" anchorCtr="0" compatLnSpc="1"/>
          <a:lstStyle>
            <a:lvl1pPr>
              <a:defRPr>
                <a:solidFill>
                  <a:srgbClr val="FFFFFF"/>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1" name="Rectangle 38"/>
          <p:cNvSpPr>
            <a:spLocks noGrp="1" noChangeArrowheads="1"/>
          </p:cNvSpPr>
          <p:nvPr>
            <p:ph type="sldNum" sz="quarter" idx="4"/>
          </p:nvPr>
        </p:nvSpPr>
        <p:spPr bwMode="auto">
          <a:xfrm>
            <a:off x="7010400" y="6248400"/>
            <a:ext cx="1905000" cy="457200"/>
          </a:xfrm>
          <a:prstGeom prst="rect">
            <a:avLst/>
          </a:prstGeom>
          <a:ln>
            <a:miter lim="800000"/>
          </a:ln>
        </p:spPr>
        <p:txBody>
          <a:bodyPr vert="horz" wrap="square" lIns="92075" tIns="46038" rIns="92075" bIns="46038" numCol="1" anchor="ctr" anchorCtr="0" compatLnSpc="1"/>
          <a:p>
            <a:pPr algn="r"/>
            <a:fld id="{9A0DB2DC-4C9A-4742-B13C-FB6460FD3503}" type="slidenum">
              <a:rPr lang="zh-CN" altLang="en-US" dirty="0">
                <a:solidFill>
                  <a:srgbClr val="FFFFFF"/>
                </a:solidFill>
              </a:rPr>
            </a:fld>
            <a:endParaRPr lang="zh-CN" altLang="en-US" dirty="0">
              <a:solidFill>
                <a:srgbClr val="FFFFFF"/>
              </a:solidFill>
            </a:endParaRPr>
          </a:p>
        </p:txBody>
      </p:sp>
    </p:spTree>
  </p:cSld>
  <p:clrMapOvr>
    <a:masterClrMapping/>
  </p:clrMapOvr>
  <p:transition>
    <p:checke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checke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2133600" cy="5784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381000"/>
            <a:ext cx="6248400" cy="57848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checke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81000"/>
            <a:ext cx="77724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143000"/>
            <a:ext cx="4191000" cy="50228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143000"/>
            <a:ext cx="4191000" cy="50228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checke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381000"/>
            <a:ext cx="777240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1143000"/>
            <a:ext cx="8534400" cy="5022850"/>
          </a:xfrm>
        </p:spPr>
        <p:txBody>
          <a:bodyPr vert="horz" wrap="square" lIns="91440" tIns="45720" rIns="91440" bIns="45720" numCol="1" anchor="t" anchorCtr="0" compatLnSpc="1"/>
          <a:lstStyle/>
          <a:p>
            <a:pPr marL="342900" marR="0" lvl="0" indent="-342900" algn="l" defTabSz="914400" rtl="0" eaLnBrk="0" fontAlgn="base" latinLnBrk="0" hangingPunct="0">
              <a:lnSpc>
                <a:spcPct val="115000"/>
              </a:lnSpc>
              <a:spcBef>
                <a:spcPct val="20000"/>
              </a:spcBef>
              <a:spcAft>
                <a:spcPct val="0"/>
              </a:spcAft>
              <a:buClr>
                <a:schemeClr val="folHlink"/>
              </a:buClr>
              <a:buSzPct val="80000"/>
              <a:buFont typeface="Wingdings" panose="05000000000000000000" pitchFamily="2" charset="2"/>
              <a:buChar char="n"/>
              <a:defRPr/>
            </a:pPr>
            <a:endParaRPr kumimoji="1" lang="zh-CN" altLang="en-US" sz="28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checke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checke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checke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143000"/>
            <a:ext cx="4191000" cy="5022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143000"/>
            <a:ext cx="4191000" cy="5022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checke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checke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checke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checke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checke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5000"/>
              </a:lnSpc>
              <a:spcBef>
                <a:spcPct val="20000"/>
              </a:spcBef>
              <a:spcAft>
                <a:spcPct val="0"/>
              </a:spcAft>
              <a:buClr>
                <a:schemeClr val="folHlink"/>
              </a:buClr>
              <a:buSzPct val="80000"/>
              <a:buFont typeface="Wingdings" panose="05000000000000000000" pitchFamily="2" charset="2"/>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checke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hyperlink" Target="file:///F:\data%20structure\&#12298;&#25968;&#25454;&#32467;&#26500;&#12299;&#35838;&#20214;\&#23553;&#38754;&amp;&amp;&#30446;&#24405;.ppt" TargetMode="External"/><Relationship Id="rId14" Type="http://schemas.openxmlformats.org/officeDocument/2006/relationships/hyperlink" Target="file:///F:\..\Data%20Structure\&#35838;&#20214;2006\&#30446;&#24405;.ppt" TargetMode="Externa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Rectangle 34"/>
          <p:cNvSpPr>
            <a:spLocks noGrp="1"/>
          </p:cNvSpPr>
          <p:nvPr>
            <p:ph type="title"/>
          </p:nvPr>
        </p:nvSpPr>
        <p:spPr>
          <a:xfrm>
            <a:off x="838200" y="381000"/>
            <a:ext cx="7772400" cy="533400"/>
          </a:xfrm>
          <a:prstGeom prst="rect">
            <a:avLst/>
          </a:prstGeom>
          <a:noFill/>
          <a:ln w="9525">
            <a:noFill/>
          </a:ln>
        </p:spPr>
        <p:txBody>
          <a:bodyPr lIns="92075" tIns="46038" rIns="92075" bIns="46038" anchor="ctr"/>
          <a:p>
            <a:pPr lvl="0"/>
            <a:r>
              <a:rPr lang="zh-CN" altLang="en-US" dirty="0"/>
              <a:t>单击此处编辑母版标题样式</a:t>
            </a:r>
            <a:endParaRPr lang="zh-CN" altLang="en-US" dirty="0"/>
          </a:p>
        </p:txBody>
      </p:sp>
      <p:sp>
        <p:nvSpPr>
          <p:cNvPr id="2084" name="Rectangle 36"/>
          <p:cNvSpPr>
            <a:spLocks noGrp="1" noChangeArrowheads="1"/>
          </p:cNvSpPr>
          <p:nvPr>
            <p:ph type="dt" sz="half" idx="2"/>
          </p:nvPr>
        </p:nvSpPr>
        <p:spPr bwMode="auto">
          <a:xfrm>
            <a:off x="990600" y="6400800"/>
            <a:ext cx="1905000" cy="457200"/>
          </a:xfrm>
          <a:prstGeom prst="rect">
            <a:avLst/>
          </a:prstGeom>
          <a:noFill/>
          <a:ln w="9525">
            <a:noFill/>
            <a:miter lim="800000"/>
          </a:ln>
          <a:effectLst/>
        </p:spPr>
        <p:txBody>
          <a:bodyPr vert="horz" wrap="square" lIns="92075" tIns="46038" rIns="92075" bIns="46038" numCol="1" anchor="ctr" anchorCtr="0" compatLnSpc="1"/>
          <a:lstStyle>
            <a:lvl1pPr>
              <a:defRPr kumimoji="0" sz="14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85" name="Rectangle 37"/>
          <p:cNvSpPr>
            <a:spLocks noGrp="1" noChangeArrowheads="1"/>
          </p:cNvSpPr>
          <p:nvPr>
            <p:ph type="ftr" sz="quarter" idx="3"/>
          </p:nvPr>
        </p:nvSpPr>
        <p:spPr bwMode="auto">
          <a:xfrm>
            <a:off x="6983413" y="6400800"/>
            <a:ext cx="2160588" cy="457200"/>
          </a:xfrm>
          <a:prstGeom prst="rect">
            <a:avLst/>
          </a:prstGeom>
          <a:noFill/>
          <a:ln w="9525">
            <a:noFill/>
            <a:miter lim="800000"/>
          </a:ln>
          <a:effectLst/>
        </p:spPr>
        <p:txBody>
          <a:bodyPr vert="horz" wrap="square" lIns="92075" tIns="46038" rIns="92075" bIns="46038" numCol="1" anchor="ctr" anchorCtr="0" compatLnSpc="1"/>
          <a:lstStyle>
            <a:lvl1pPr algn="ctr">
              <a:defRPr sz="1400" b="0"/>
            </a:lvl1pPr>
          </a:lstStyle>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2086" name="Rectangle 38"/>
          <p:cNvSpPr>
            <a:spLocks noGrp="1" noChangeArrowheads="1"/>
          </p:cNvSpPr>
          <p:nvPr>
            <p:ph type="sldNum" sz="quarter" idx="4"/>
          </p:nvPr>
        </p:nvSpPr>
        <p:spPr bwMode="auto">
          <a:xfrm>
            <a:off x="7010400" y="6324600"/>
            <a:ext cx="1905000" cy="457200"/>
          </a:xfrm>
          <a:prstGeom prst="rect">
            <a:avLst/>
          </a:prstGeom>
          <a:noFill/>
          <a:ln w="9525">
            <a:noFill/>
            <a:miter lim="800000"/>
          </a:ln>
          <a:effectLst/>
        </p:spPr>
        <p:txBody>
          <a:bodyPr vert="horz" wrap="square" lIns="92075" tIns="46038" rIns="92075" bIns="46038" numCol="1" anchor="ctr" anchorCtr="0" compatLnSpc="1"/>
          <a:lstStyle>
            <a:lvl1pPr algn="r">
              <a:defRPr sz="1400" b="0"/>
            </a:lvl1pPr>
          </a:lstStyle>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2087" name="Rectangle 39"/>
          <p:cNvSpPr>
            <a:spLocks noGrp="1"/>
          </p:cNvSpPr>
          <p:nvPr>
            <p:ph type="body" idx="1"/>
          </p:nvPr>
        </p:nvSpPr>
        <p:spPr>
          <a:xfrm>
            <a:off x="381000" y="1143000"/>
            <a:ext cx="8534400" cy="50228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AutoShape 40" descr="花束">
            <a:hlinkClick r:id="" tooltip="上一张" action="ppaction://hlinkshowjump?jump=previousslide"/>
          </p:cNvPr>
          <p:cNvSpPr>
            <a:spLocks noChangeArrowheads="1"/>
          </p:cNvSpPr>
          <p:nvPr/>
        </p:nvSpPr>
        <p:spPr bwMode="auto">
          <a:xfrm>
            <a:off x="6461125" y="76200"/>
            <a:ext cx="609600" cy="298450"/>
          </a:xfrm>
          <a:prstGeom prst="leftArrow">
            <a:avLst>
              <a:gd name="adj1" fmla="val 50000"/>
              <a:gd name="adj2" fmla="val 51064"/>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2" name="AutoShape 41" descr="花束">
            <a:hlinkClick r:id="" tooltip="下一张" action="ppaction://hlinkshowjump?jump=nextslide"/>
          </p:cNvPr>
          <p:cNvSpPr>
            <a:spLocks noChangeArrowheads="1"/>
          </p:cNvSpPr>
          <p:nvPr/>
        </p:nvSpPr>
        <p:spPr bwMode="auto">
          <a:xfrm>
            <a:off x="7146925" y="88900"/>
            <a:ext cx="609600" cy="292100"/>
          </a:xfrm>
          <a:prstGeom prst="rightArrow">
            <a:avLst>
              <a:gd name="adj1" fmla="val 50000"/>
              <a:gd name="adj2" fmla="val 52174"/>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AutoShape 42" descr="花束">
            <a:hlinkClick r:id="" action="ppaction://hlinkshowjump?jump=firstslide" highlightClick="1"/>
          </p:cNvPr>
          <p:cNvSpPr>
            <a:spLocks noChangeArrowheads="1"/>
          </p:cNvSpPr>
          <p:nvPr/>
        </p:nvSpPr>
        <p:spPr bwMode="auto">
          <a:xfrm>
            <a:off x="7832725" y="76200"/>
            <a:ext cx="685800" cy="381000"/>
          </a:xfrm>
          <a:prstGeom prst="actionButtonHome">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AutoShape 43" descr="花束">
            <a:hlinkClick r:id="rId14" tooltip="目录" action="ppaction://hlinkpres?slideindex=1&amp;slidetitle="/>
          </p:cNvPr>
          <p:cNvSpPr>
            <a:spLocks noChangeArrowheads="1"/>
          </p:cNvSpPr>
          <p:nvPr/>
        </p:nvSpPr>
        <p:spPr bwMode="auto">
          <a:xfrm>
            <a:off x="8670925" y="76200"/>
            <a:ext cx="381000" cy="457200"/>
          </a:xfrm>
          <a:prstGeom prst="curvedRightArrow">
            <a:avLst>
              <a:gd name="adj1" fmla="val 24000"/>
              <a:gd name="adj2" fmla="val 48000"/>
              <a:gd name="adj3" fmla="val 33333"/>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Rectangle 44"/>
          <p:cNvSpPr>
            <a:spLocks noChangeArrowheads="1"/>
          </p:cNvSpPr>
          <p:nvPr/>
        </p:nvSpPr>
        <p:spPr bwMode="ltGray">
          <a:xfrm>
            <a:off x="323850" y="15240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6" name="Rectangle 47"/>
          <p:cNvSpPr/>
          <p:nvPr userDrawn="1"/>
        </p:nvSpPr>
        <p:spPr>
          <a:xfrm flipV="1">
            <a:off x="381000" y="990600"/>
            <a:ext cx="8751888" cy="76200"/>
          </a:xfrm>
          <a:prstGeom prst="rect">
            <a:avLst/>
          </a:prstGeom>
          <a:gradFill rotWithShape="0">
            <a:gsLst>
              <a:gs pos="0">
                <a:schemeClr val="bg2"/>
              </a:gs>
              <a:gs pos="100000">
                <a:schemeClr val="bg1"/>
              </a:gs>
            </a:gsLst>
            <a:lin ang="0" scaled="1"/>
            <a:tileRect/>
          </a:gradFill>
          <a:ln w="9525">
            <a:noFill/>
          </a:ln>
        </p:spPr>
        <p:txBody>
          <a:bodyPr rot="10800000" wrap="none" anchor="ctr"/>
          <a:p>
            <a:pPr lvl="0" algn="ctr" eaLnBrk="1" hangingPunct="1"/>
            <a:endParaRPr lang="zh-CN" altLang="en-US" b="0" dirty="0">
              <a:latin typeface="Tahoma" panose="020B0604030504040204" pitchFamily="34" charset="0"/>
            </a:endParaRPr>
          </a:p>
        </p:txBody>
      </p:sp>
      <p:sp>
        <p:nvSpPr>
          <p:cNvPr id="1037" name="Rectangle 45"/>
          <p:cNvSpPr>
            <a:spLocks noChangeArrowheads="1"/>
          </p:cNvSpPr>
          <p:nvPr/>
        </p:nvSpPr>
        <p:spPr bwMode="ltGray">
          <a:xfrm>
            <a:off x="49213" y="3810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8" name="Rectangle 48"/>
          <p:cNvSpPr>
            <a:spLocks noChangeArrowheads="1"/>
          </p:cNvSpPr>
          <p:nvPr/>
        </p:nvSpPr>
        <p:spPr bwMode="ltGray">
          <a:xfrm>
            <a:off x="0" y="0"/>
            <a:ext cx="422275" cy="474663"/>
          </a:xfrm>
          <a:prstGeom prst="rect">
            <a:avLst/>
          </a:prstGeom>
          <a:gradFill rotWithShape="0">
            <a:gsLst>
              <a:gs pos="0">
                <a:srgbClr val="FF0000"/>
              </a:gs>
              <a:gs pos="100000">
                <a:srgbClr val="FF99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9" name="Rectangle 49"/>
          <p:cNvSpPr>
            <a:spLocks noChangeArrowheads="1"/>
          </p:cNvSpPr>
          <p:nvPr/>
        </p:nvSpPr>
        <p:spPr bwMode="gray">
          <a:xfrm>
            <a:off x="120650" y="166688"/>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098" name="WordArt 50"/>
          <p:cNvSpPr>
            <a:spLocks noChangeArrowheads="1" noChangeShapeType="1" noTextEdit="1"/>
          </p:cNvSpPr>
          <p:nvPr/>
        </p:nvSpPr>
        <p:spPr bwMode="auto">
          <a:xfrm rot="5400000">
            <a:off x="-1049340" y="3155950"/>
            <a:ext cx="2362206" cy="165100"/>
          </a:xfrm>
          <a:prstGeom prst="rect">
            <a:avLst/>
          </a:prstGeom>
        </p:spPr>
        <p:txBody>
          <a:bodyPr vert="eaVert" wrap="none" numCol="1" fromWordArt="1">
            <a:prstTxWarp prst="textPlain">
              <a:avLst>
                <a:gd name="adj" fmla="val 50000"/>
              </a:avLst>
            </a:prstTxWarp>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1" lang="zh-CN" altLang="en-US" sz="3600" b="1" i="0" u="none" strike="noStrike" kern="10" cap="none" spc="0" normalizeH="0" baseline="0" noProof="0">
                <a:ln w="9525">
                  <a:solidFill>
                    <a:srgbClr val="000000"/>
                  </a:solidFill>
                  <a:miter lim="800000"/>
                </a:ln>
                <a:solidFill>
                  <a:srgbClr val="000000"/>
                </a:solidFill>
                <a:effectLst/>
                <a:uLnTx/>
                <a:uFillTx/>
                <a:latin typeface="宋体" panose="02010600030101010101" pitchFamily="2" charset="-122"/>
                <a:ea typeface="宋体" panose="02010600030101010101" pitchFamily="2" charset="-122"/>
                <a:cs typeface="+mn-cs"/>
              </a:rPr>
              <a:t>数据结构</a:t>
            </a:r>
            <a:r>
              <a:rPr kumimoji="1" lang="en-US" altLang="zh-CN" sz="3600" b="1" i="0" u="none" strike="noStrike" kern="10" cap="none" spc="0" normalizeH="0" baseline="0" noProof="0">
                <a:ln w="9525">
                  <a:solidFill>
                    <a:srgbClr val="000000"/>
                  </a:solidFill>
                  <a:miter lim="800000"/>
                </a:ln>
                <a:solidFill>
                  <a:srgbClr val="000000"/>
                </a:solidFill>
                <a:effectLst/>
                <a:uLnTx/>
                <a:uFillTx/>
                <a:latin typeface="宋体" panose="02010600030101010101" pitchFamily="2" charset="-122"/>
                <a:ea typeface="宋体" panose="02010600030101010101" pitchFamily="2" charset="-122"/>
                <a:cs typeface="+mn-cs"/>
              </a:rPr>
              <a:t>—</a:t>
            </a:r>
            <a:r>
              <a:rPr kumimoji="1" lang="zh-CN" altLang="en-US" sz="3600" b="1" i="0" u="none" strike="noStrike" kern="10" cap="none" spc="0" normalizeH="0" baseline="0" noProof="0">
                <a:ln w="9525">
                  <a:solidFill>
                    <a:srgbClr val="000000"/>
                  </a:solidFill>
                  <a:miter lim="800000"/>
                </a:ln>
                <a:solidFill>
                  <a:srgbClr val="000000"/>
                </a:solidFill>
                <a:effectLst/>
                <a:uLnTx/>
                <a:uFillTx/>
                <a:latin typeface="宋体" panose="02010600030101010101" pitchFamily="2" charset="-122"/>
                <a:ea typeface="宋体" panose="02010600030101010101" pitchFamily="2" charset="-122"/>
                <a:cs typeface="+mn-cs"/>
              </a:rPr>
              <a:t>数组和广义表</a:t>
            </a:r>
            <a:endParaRPr kumimoji="1" lang="zh-CN" altLang="en-US" sz="3600" b="1" i="0" u="none" strike="noStrike" kern="10" cap="none" spc="0" normalizeH="0" baseline="0" noProof="0">
              <a:ln w="9525">
                <a:solidFill>
                  <a:srgbClr val="000000"/>
                </a:solidFill>
                <a:miter lim="800000"/>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041" name="AutoShape 51">
            <a:hlinkClick r:id="" action="ppaction://hlinkshowjump?jump=firstslide" highlightClick="1"/>
          </p:cNvPr>
          <p:cNvSpPr>
            <a:spLocks noChangeArrowheads="1"/>
          </p:cNvSpPr>
          <p:nvPr/>
        </p:nvSpPr>
        <p:spPr bwMode="auto">
          <a:xfrm>
            <a:off x="7956550" y="71438"/>
            <a:ext cx="360363" cy="404813"/>
          </a:xfrm>
          <a:prstGeom prst="actionButtonHome">
            <a:avLst/>
          </a:prstGeom>
          <a:solidFill>
            <a:schemeClr val="accent1"/>
          </a:solidFill>
          <a:ln w="9525">
            <a:solidFill>
              <a:srgbClr val="FFFFFF"/>
            </a:solidFill>
            <a:miter lim="800000"/>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2" name="AutoShape 52">
            <a:hlinkClick r:id="rId15" tooltip="回到课程目录" action="ppaction://hlinkpres?slideindex=1&amp;slidetitle="/>
          </p:cNvPr>
          <p:cNvSpPr>
            <a:spLocks noChangeArrowheads="1"/>
          </p:cNvSpPr>
          <p:nvPr/>
        </p:nvSpPr>
        <p:spPr bwMode="auto">
          <a:xfrm>
            <a:off x="8459788" y="0"/>
            <a:ext cx="504825" cy="549275"/>
          </a:xfrm>
          <a:prstGeom prst="sun">
            <a:avLst>
              <a:gd name="adj" fmla="val 25000"/>
            </a:avLst>
          </a:prstGeom>
          <a:solidFill>
            <a:schemeClr val="accent1"/>
          </a:solidFill>
          <a:ln w="9525">
            <a:solidFill>
              <a:schemeClr val="accent1"/>
            </a:solidFill>
            <a:miter lim="800000"/>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87">
                                            <p:txEl>
                                              <p:pRg st="0" end="0"/>
                                            </p:txEl>
                                          </p:spTgt>
                                        </p:tgtEl>
                                        <p:attrNameLst>
                                          <p:attrName>style.visibility</p:attrName>
                                        </p:attrNameLst>
                                      </p:cBhvr>
                                      <p:to>
                                        <p:strVal val="visible"/>
                                      </p:to>
                                    </p:set>
                                    <p:animEffect transition="in" filter="dissolve">
                                      <p:cBhvr>
                                        <p:cTn id="7" dur="500"/>
                                        <p:tgtEl>
                                          <p:spTgt spid="20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87">
                                            <p:txEl>
                                              <p:pRg st="1" end="1"/>
                                            </p:txEl>
                                          </p:spTgt>
                                        </p:tgtEl>
                                        <p:attrNameLst>
                                          <p:attrName>style.visibility</p:attrName>
                                        </p:attrNameLst>
                                      </p:cBhvr>
                                      <p:to>
                                        <p:strVal val="visible"/>
                                      </p:to>
                                    </p:set>
                                    <p:animEffect transition="in" filter="dissolve">
                                      <p:cBhvr>
                                        <p:cTn id="12" dur="500"/>
                                        <p:tgtEl>
                                          <p:spTgt spid="20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87">
                                            <p:txEl>
                                              <p:pRg st="2" end="2"/>
                                            </p:txEl>
                                          </p:spTgt>
                                        </p:tgtEl>
                                        <p:attrNameLst>
                                          <p:attrName>style.visibility</p:attrName>
                                        </p:attrNameLst>
                                      </p:cBhvr>
                                      <p:to>
                                        <p:strVal val="visible"/>
                                      </p:to>
                                    </p:set>
                                    <p:animEffect transition="in" filter="dissolve">
                                      <p:cBhvr>
                                        <p:cTn id="17" dur="500"/>
                                        <p:tgtEl>
                                          <p:spTgt spid="20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87">
                                            <p:txEl>
                                              <p:pRg st="3" end="3"/>
                                            </p:txEl>
                                          </p:spTgt>
                                        </p:tgtEl>
                                        <p:attrNameLst>
                                          <p:attrName>style.visibility</p:attrName>
                                        </p:attrNameLst>
                                      </p:cBhvr>
                                      <p:to>
                                        <p:strVal val="visible"/>
                                      </p:to>
                                    </p:set>
                                    <p:animEffect transition="in" filter="dissolve">
                                      <p:cBhvr>
                                        <p:cTn id="22" dur="500"/>
                                        <p:tgtEl>
                                          <p:spTgt spid="20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87">
                                            <p:txEl>
                                              <p:pRg st="4" end="4"/>
                                            </p:txEl>
                                          </p:spTgt>
                                        </p:tgtEl>
                                        <p:attrNameLst>
                                          <p:attrName>style.visibility</p:attrName>
                                        </p:attrNameLst>
                                      </p:cBhvr>
                                      <p:to>
                                        <p:strVal val="visible"/>
                                      </p:to>
                                    </p:set>
                                    <p:animEffect transition="in" filter="dissolve">
                                      <p:cBhvr>
                                        <p:cTn id="27" dur="500"/>
                                        <p:tgtEl>
                                          <p:spTgt spid="20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7" grpId="0" bldLvl="5" autoUpdateAnimBg="0" build="p">
        <p:tmplLst>
          <p:tmpl lvl="1">
            <p:tnLst>
              <p:par>
                <p:cTn presetID="9" presetClass="entr" presetSubtype="0" fill="hold" nodeType="clickEffect">
                  <p:stCondLst>
                    <p:cond delay="0"/>
                  </p:stCondLst>
                  <p:childTnLst>
                    <p:set>
                      <p:cBhvr>
                        <p:cTn dur="1" fill="hold">
                          <p:stCondLst>
                            <p:cond delay="0"/>
                          </p:stCondLst>
                        </p:cTn>
                        <p:tgtEl>
                          <p:spTgt spid="2087"/>
                        </p:tgtEl>
                        <p:attrNameLst>
                          <p:attrName>style.visibility</p:attrName>
                        </p:attrNameLst>
                      </p:cBhvr>
                      <p:to>
                        <p:strVal val="visible"/>
                      </p:to>
                    </p:set>
                    <p:animEffect transition="in" filter="dissolve">
                      <p:cBhvr>
                        <p:cTn dur="500"/>
                        <p:tgtEl>
                          <p:spTgt spid="2087"/>
                        </p:tgtEl>
                      </p:cBhvr>
                    </p:animEffect>
                  </p:childTnLst>
                </p:cTn>
              </p:par>
            </p:tnLst>
          </p:tmpl>
          <p:tmpl lvl="2">
            <p:tnLst>
              <p:par>
                <p:cTn presetID="9" presetClass="entr" presetSubtype="0" fill="hold" nodeType="clickEffect">
                  <p:stCondLst>
                    <p:cond delay="0"/>
                  </p:stCondLst>
                  <p:childTnLst>
                    <p:set>
                      <p:cBhvr>
                        <p:cTn dur="1" fill="hold">
                          <p:stCondLst>
                            <p:cond delay="0"/>
                          </p:stCondLst>
                        </p:cTn>
                        <p:tgtEl>
                          <p:spTgt spid="2087"/>
                        </p:tgtEl>
                        <p:attrNameLst>
                          <p:attrName>style.visibility</p:attrName>
                        </p:attrNameLst>
                      </p:cBhvr>
                      <p:to>
                        <p:strVal val="visible"/>
                      </p:to>
                    </p:set>
                    <p:animEffect transition="in" filter="dissolve">
                      <p:cBhvr>
                        <p:cTn dur="500"/>
                        <p:tgtEl>
                          <p:spTgt spid="2087"/>
                        </p:tgtEl>
                      </p:cBhvr>
                    </p:animEffect>
                  </p:childTnLst>
                </p:cTn>
              </p:par>
            </p:tnLst>
          </p:tmpl>
          <p:tmpl lvl="3">
            <p:tnLst>
              <p:par>
                <p:cTn presetID="9" presetClass="entr" presetSubtype="0" fill="hold" nodeType="clickEffect">
                  <p:stCondLst>
                    <p:cond delay="0"/>
                  </p:stCondLst>
                  <p:childTnLst>
                    <p:set>
                      <p:cBhvr>
                        <p:cTn dur="1" fill="hold">
                          <p:stCondLst>
                            <p:cond delay="0"/>
                          </p:stCondLst>
                        </p:cTn>
                        <p:tgtEl>
                          <p:spTgt spid="2087"/>
                        </p:tgtEl>
                        <p:attrNameLst>
                          <p:attrName>style.visibility</p:attrName>
                        </p:attrNameLst>
                      </p:cBhvr>
                      <p:to>
                        <p:strVal val="visible"/>
                      </p:to>
                    </p:set>
                    <p:animEffect transition="in" filter="dissolve">
                      <p:cBhvr>
                        <p:cTn dur="500"/>
                        <p:tgtEl>
                          <p:spTgt spid="2087"/>
                        </p:tgtEl>
                      </p:cBhvr>
                    </p:animEffect>
                  </p:childTnLst>
                </p:cTn>
              </p:par>
            </p:tnLst>
          </p:tmpl>
          <p:tmpl lvl="4">
            <p:tnLst>
              <p:par>
                <p:cTn presetID="9" presetClass="entr" presetSubtype="0" fill="hold" nodeType="clickEffect">
                  <p:stCondLst>
                    <p:cond delay="0"/>
                  </p:stCondLst>
                  <p:childTnLst>
                    <p:set>
                      <p:cBhvr>
                        <p:cTn dur="1" fill="hold">
                          <p:stCondLst>
                            <p:cond delay="0"/>
                          </p:stCondLst>
                        </p:cTn>
                        <p:tgtEl>
                          <p:spTgt spid="2087"/>
                        </p:tgtEl>
                        <p:attrNameLst>
                          <p:attrName>style.visibility</p:attrName>
                        </p:attrNameLst>
                      </p:cBhvr>
                      <p:to>
                        <p:strVal val="visible"/>
                      </p:to>
                    </p:set>
                    <p:animEffect transition="in" filter="dissolve">
                      <p:cBhvr>
                        <p:cTn dur="500"/>
                        <p:tgtEl>
                          <p:spTgt spid="2087"/>
                        </p:tgtEl>
                      </p:cBhvr>
                    </p:animEffect>
                  </p:childTnLst>
                </p:cTn>
              </p:par>
            </p:tnLst>
          </p:tmpl>
          <p:tmpl lvl="5">
            <p:tnLst>
              <p:par>
                <p:cTn presetID="9" presetClass="entr" presetSubtype="0" fill="hold" nodeType="clickEffect">
                  <p:stCondLst>
                    <p:cond delay="0"/>
                  </p:stCondLst>
                  <p:childTnLst>
                    <p:set>
                      <p:cBhvr>
                        <p:cTn dur="1" fill="hold">
                          <p:stCondLst>
                            <p:cond delay="0"/>
                          </p:stCondLst>
                        </p:cTn>
                        <p:tgtEl>
                          <p:spTgt spid="2087"/>
                        </p:tgtEl>
                        <p:attrNameLst>
                          <p:attrName>style.visibility</p:attrName>
                        </p:attrNameLst>
                      </p:cBhvr>
                      <p:to>
                        <p:strVal val="visible"/>
                      </p:to>
                    </p:set>
                    <p:animEffect transition="in" filter="dissolve">
                      <p:cBhvr>
                        <p:cTn dur="500"/>
                        <p:tgtEl>
                          <p:spTgt spid="2087"/>
                        </p:tgtEl>
                      </p:cBhvr>
                    </p:animEffect>
                  </p:childTnLst>
                </p:cTn>
              </p:par>
            </p:tnLst>
          </p:tmpl>
        </p:tmplLst>
      </p:bldP>
    </p:bldLst>
  </p:timing>
  <p:hf sldNum="0" hdr="0" ftr="0" dt="0"/>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Narrow" panose="020B0506020202030204" pitchFamily="34" charset="0"/>
          <a:ea typeface="华文新魏" pitchFamily="2" charset="-122"/>
        </a:defRPr>
      </a:lvl2pPr>
      <a:lvl3pPr algn="l" rtl="0" eaLnBrk="0" fontAlgn="base" hangingPunct="0">
        <a:spcBef>
          <a:spcPct val="0"/>
        </a:spcBef>
        <a:spcAft>
          <a:spcPct val="0"/>
        </a:spcAft>
        <a:defRPr kumimoji="1" sz="3600">
          <a:solidFill>
            <a:schemeClr val="tx2"/>
          </a:solidFill>
          <a:latin typeface="Arial Narrow" panose="020B0506020202030204" pitchFamily="34" charset="0"/>
          <a:ea typeface="华文新魏" pitchFamily="2" charset="-122"/>
        </a:defRPr>
      </a:lvl3pPr>
      <a:lvl4pPr algn="l" rtl="0" eaLnBrk="0" fontAlgn="base" hangingPunct="0">
        <a:spcBef>
          <a:spcPct val="0"/>
        </a:spcBef>
        <a:spcAft>
          <a:spcPct val="0"/>
        </a:spcAft>
        <a:defRPr kumimoji="1" sz="3600">
          <a:solidFill>
            <a:schemeClr val="tx2"/>
          </a:solidFill>
          <a:latin typeface="Arial Narrow" panose="020B0506020202030204" pitchFamily="34" charset="0"/>
          <a:ea typeface="华文新魏" pitchFamily="2" charset="-122"/>
        </a:defRPr>
      </a:lvl4pPr>
      <a:lvl5pPr algn="l" rtl="0" eaLnBrk="0" fontAlgn="base" hangingPunct="0">
        <a:spcBef>
          <a:spcPct val="0"/>
        </a:spcBef>
        <a:spcAft>
          <a:spcPct val="0"/>
        </a:spcAft>
        <a:defRPr kumimoji="1" sz="3600">
          <a:solidFill>
            <a:schemeClr val="tx2"/>
          </a:solidFill>
          <a:latin typeface="Arial Narrow" panose="020B0506020202030204" pitchFamily="34" charset="0"/>
          <a:ea typeface="华文新魏" pitchFamily="2" charset="-122"/>
        </a:defRPr>
      </a:lvl5pPr>
      <a:lvl6pPr marL="457200" algn="l" rtl="0" fontAlgn="base">
        <a:spcBef>
          <a:spcPct val="0"/>
        </a:spcBef>
        <a:spcAft>
          <a:spcPct val="0"/>
        </a:spcAft>
        <a:defRPr kumimoji="1" sz="3600">
          <a:solidFill>
            <a:schemeClr val="tx2"/>
          </a:solidFill>
          <a:latin typeface="Arial Narrow" panose="020B0506020202030204" pitchFamily="34" charset="0"/>
          <a:ea typeface="华文新魏" pitchFamily="2" charset="-122"/>
        </a:defRPr>
      </a:lvl6pPr>
      <a:lvl7pPr marL="914400" algn="l" rtl="0" fontAlgn="base">
        <a:spcBef>
          <a:spcPct val="0"/>
        </a:spcBef>
        <a:spcAft>
          <a:spcPct val="0"/>
        </a:spcAft>
        <a:defRPr kumimoji="1" sz="3600">
          <a:solidFill>
            <a:schemeClr val="tx2"/>
          </a:solidFill>
          <a:latin typeface="Arial Narrow" panose="020B0506020202030204" pitchFamily="34" charset="0"/>
          <a:ea typeface="华文新魏" pitchFamily="2" charset="-122"/>
        </a:defRPr>
      </a:lvl7pPr>
      <a:lvl8pPr marL="1371600" algn="l" rtl="0" fontAlgn="base">
        <a:spcBef>
          <a:spcPct val="0"/>
        </a:spcBef>
        <a:spcAft>
          <a:spcPct val="0"/>
        </a:spcAft>
        <a:defRPr kumimoji="1" sz="3600">
          <a:solidFill>
            <a:schemeClr val="tx2"/>
          </a:solidFill>
          <a:latin typeface="Arial Narrow" panose="020B0506020202030204" pitchFamily="34" charset="0"/>
          <a:ea typeface="华文新魏" pitchFamily="2" charset="-122"/>
        </a:defRPr>
      </a:lvl8pPr>
      <a:lvl9pPr marL="1828800" algn="l" rtl="0" fontAlgn="base">
        <a:spcBef>
          <a:spcPct val="0"/>
        </a:spcBef>
        <a:spcAft>
          <a:spcPct val="0"/>
        </a:spcAft>
        <a:defRPr kumimoji="1" sz="3600">
          <a:solidFill>
            <a:schemeClr val="tx2"/>
          </a:solidFill>
          <a:latin typeface="Arial Narrow" panose="020B0506020202030204" pitchFamily="34" charset="0"/>
          <a:ea typeface="华文新魏" pitchFamily="2" charset="-122"/>
        </a:defRPr>
      </a:lvl9pPr>
    </p:titleStyle>
    <p:body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vl6pPr marL="2514600" indent="-228600" algn="l" rtl="0" fontAlgn="base">
        <a:lnSpc>
          <a:spcPct val="115000"/>
        </a:lnSpc>
        <a:spcBef>
          <a:spcPct val="20000"/>
        </a:spcBef>
        <a:spcAft>
          <a:spcPct val="0"/>
        </a:spcAft>
        <a:buClr>
          <a:schemeClr val="tx1"/>
        </a:buClr>
        <a:buSzPct val="100000"/>
        <a:buChar char="–"/>
        <a:defRPr kumimoji="1" sz="2000" b="1">
          <a:solidFill>
            <a:schemeClr val="tx1"/>
          </a:solidFill>
          <a:latin typeface="+mn-lt"/>
          <a:ea typeface="+mn-ea"/>
        </a:defRPr>
      </a:lvl6pPr>
      <a:lvl7pPr marL="2971800" indent="-228600" algn="l" rtl="0" fontAlgn="base">
        <a:lnSpc>
          <a:spcPct val="115000"/>
        </a:lnSpc>
        <a:spcBef>
          <a:spcPct val="20000"/>
        </a:spcBef>
        <a:spcAft>
          <a:spcPct val="0"/>
        </a:spcAft>
        <a:buClr>
          <a:schemeClr val="tx1"/>
        </a:buClr>
        <a:buSzPct val="100000"/>
        <a:buChar char="–"/>
        <a:defRPr kumimoji="1" sz="2000" b="1">
          <a:solidFill>
            <a:schemeClr val="tx1"/>
          </a:solidFill>
          <a:latin typeface="+mn-lt"/>
          <a:ea typeface="+mn-ea"/>
        </a:defRPr>
      </a:lvl7pPr>
      <a:lvl8pPr marL="3429000" indent="-228600" algn="l" rtl="0" fontAlgn="base">
        <a:lnSpc>
          <a:spcPct val="115000"/>
        </a:lnSpc>
        <a:spcBef>
          <a:spcPct val="20000"/>
        </a:spcBef>
        <a:spcAft>
          <a:spcPct val="0"/>
        </a:spcAft>
        <a:buClr>
          <a:schemeClr val="tx1"/>
        </a:buClr>
        <a:buSzPct val="100000"/>
        <a:buChar char="–"/>
        <a:defRPr kumimoji="1" sz="2000" b="1">
          <a:solidFill>
            <a:schemeClr val="tx1"/>
          </a:solidFill>
          <a:latin typeface="+mn-lt"/>
          <a:ea typeface="+mn-ea"/>
        </a:defRPr>
      </a:lvl8pPr>
      <a:lvl9pPr marL="3886200" indent="-228600" algn="l" rtl="0" fontAlgn="base">
        <a:lnSpc>
          <a:spcPct val="115000"/>
        </a:lnSpc>
        <a:spcBef>
          <a:spcPct val="20000"/>
        </a:spcBef>
        <a:spcAft>
          <a:spcPct val="0"/>
        </a:spcAft>
        <a:buClr>
          <a:schemeClr val="tx1"/>
        </a:buClr>
        <a:buSzPct val="100000"/>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slide" Target="slide85.xml"/><Relationship Id="rId5" Type="http://schemas.openxmlformats.org/officeDocument/2006/relationships/slide" Target="slide81.xml"/><Relationship Id="rId4" Type="http://schemas.openxmlformats.org/officeDocument/2006/relationships/slide" Target="slide73.xml"/><Relationship Id="rId3" Type="http://schemas.openxmlformats.org/officeDocument/2006/relationships/slide" Target="slide21.xml"/><Relationship Id="rId2" Type="http://schemas.openxmlformats.org/officeDocument/2006/relationships/slide" Target="slide12.xml"/><Relationship Id="rId1" Type="http://schemas.openxmlformats.org/officeDocument/2006/relationships/slide" Target="slide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slide" Target="slide37.xml"/><Relationship Id="rId1" Type="http://schemas.openxmlformats.org/officeDocument/2006/relationships/slide" Target="slide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7.bin"/><Relationship Id="rId2" Type="http://schemas.openxmlformats.org/officeDocument/2006/relationships/image" Target="../media/image6.wmf"/><Relationship Id="rId1"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9.bin"/><Relationship Id="rId2" Type="http://schemas.openxmlformats.org/officeDocument/2006/relationships/image" Target="../media/image8.wmf"/><Relationship Id="rId1"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12.wmf"/><Relationship Id="rId3" Type="http://schemas.openxmlformats.org/officeDocument/2006/relationships/oleObject" Target="../embeddings/oleObject13.bin"/><Relationship Id="rId2" Type="http://schemas.openxmlformats.org/officeDocument/2006/relationships/image" Target="../media/image11.wmf"/><Relationship Id="rId1"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62.xml"/><Relationship Id="rId2" Type="http://schemas.openxmlformats.org/officeDocument/2006/relationships/slide" Target="slide55.xml"/><Relationship Id="rId1" Type="http://schemas.openxmlformats.org/officeDocument/2006/relationships/slide" Target="slide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4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6.wmf"/><Relationship Id="rId1" Type="http://schemas.openxmlformats.org/officeDocument/2006/relationships/oleObject" Target="../embeddings/oleObject15.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17.wmf"/><Relationship Id="rId1"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3075" name="Rectangle 88"/>
          <p:cNvSpPr>
            <a:spLocks noGrp="1"/>
          </p:cNvSpPr>
          <p:nvPr>
            <p:ph type="title"/>
          </p:nvPr>
        </p:nvSpPr>
        <p:spPr>
          <a:xfrm>
            <a:off x="1143000" y="304800"/>
            <a:ext cx="7772400" cy="533400"/>
          </a:xfrm>
          <a:ln/>
        </p:spPr>
        <p:txBody>
          <a:bodyPr vert="horz" wrap="square" lIns="92075" tIns="46038" rIns="92075" bIns="46038" anchor="ctr"/>
          <a:p>
            <a:pPr eaLnBrk="1" hangingPunct="1"/>
            <a:r>
              <a:rPr lang="en-US" altLang="zh-CN" dirty="0"/>
              <a:t>CH5 </a:t>
            </a:r>
            <a:r>
              <a:rPr lang="zh-CN" altLang="en-US" dirty="0"/>
              <a:t>数组和广义表</a:t>
            </a:r>
            <a:endParaRPr lang="zh-CN" altLang="en-US" dirty="0"/>
          </a:p>
        </p:txBody>
      </p:sp>
      <p:sp>
        <p:nvSpPr>
          <p:cNvPr id="3076" name="Rectangle 89"/>
          <p:cNvSpPr>
            <a:spLocks noGrp="1"/>
          </p:cNvSpPr>
          <p:nvPr>
            <p:ph idx="1"/>
          </p:nvPr>
        </p:nvSpPr>
        <p:spPr>
          <a:xfrm>
            <a:off x="1219200" y="1471613"/>
            <a:ext cx="7467600" cy="4127500"/>
          </a:xfrm>
          <a:ln/>
        </p:spPr>
        <p:txBody>
          <a:bodyPr vert="horz" wrap="square" lIns="91440" tIns="45720" rIns="91440" bIns="45720" anchor="t"/>
          <a:p>
            <a:pPr eaLnBrk="1" hangingPunct="1"/>
            <a:r>
              <a:rPr lang="en-US" altLang="zh-CN" dirty="0"/>
              <a:t>5.1 </a:t>
            </a:r>
            <a:r>
              <a:rPr lang="zh-CN" altLang="en-US" dirty="0">
                <a:hlinkClick r:id="rId1" action="ppaction://hlinksldjump"/>
              </a:rPr>
              <a:t>数组的定义</a:t>
            </a:r>
            <a:endParaRPr lang="zh-CN" altLang="en-US" dirty="0"/>
          </a:p>
          <a:p>
            <a:pPr eaLnBrk="1" hangingPunct="1"/>
            <a:r>
              <a:rPr lang="en-US" altLang="zh-CN" dirty="0"/>
              <a:t>5.2 </a:t>
            </a:r>
            <a:r>
              <a:rPr lang="zh-CN" altLang="en-US" dirty="0">
                <a:hlinkClick r:id="rId2" action="ppaction://hlinksldjump"/>
              </a:rPr>
              <a:t>数组的顺序表示和实现</a:t>
            </a:r>
            <a:endParaRPr lang="zh-CN" altLang="en-US" dirty="0"/>
          </a:p>
          <a:p>
            <a:pPr eaLnBrk="1" hangingPunct="1"/>
            <a:r>
              <a:rPr lang="en-US" altLang="zh-CN" dirty="0"/>
              <a:t>5.3 </a:t>
            </a:r>
            <a:r>
              <a:rPr lang="zh-CN" altLang="en-US" dirty="0">
                <a:hlinkClick r:id="rId3" action="ppaction://hlinksldjump"/>
              </a:rPr>
              <a:t>矩阵的压缩存储</a:t>
            </a:r>
            <a:endParaRPr lang="zh-CN" altLang="en-US" dirty="0"/>
          </a:p>
          <a:p>
            <a:pPr eaLnBrk="1" hangingPunct="1"/>
            <a:r>
              <a:rPr lang="en-US" altLang="zh-CN" dirty="0"/>
              <a:t>5.4 </a:t>
            </a:r>
            <a:r>
              <a:rPr lang="zh-CN" altLang="en-US" dirty="0">
                <a:hlinkClick r:id="rId4" action="ppaction://hlinksldjump"/>
              </a:rPr>
              <a:t>广义表的定义</a:t>
            </a:r>
            <a:endParaRPr lang="zh-CN" altLang="en-US" dirty="0"/>
          </a:p>
          <a:p>
            <a:pPr eaLnBrk="1" hangingPunct="1"/>
            <a:r>
              <a:rPr lang="en-US" altLang="zh-CN" dirty="0"/>
              <a:t>5.5 </a:t>
            </a:r>
            <a:r>
              <a:rPr lang="zh-CN" altLang="en-US" dirty="0">
                <a:hlinkClick r:id="rId5" action="ppaction://hlinksldjump"/>
              </a:rPr>
              <a:t>广义表的存储结构</a:t>
            </a:r>
            <a:endParaRPr lang="zh-CN" altLang="en-US" dirty="0"/>
          </a:p>
          <a:p>
            <a:pPr eaLnBrk="1" hangingPunct="1"/>
            <a:r>
              <a:rPr lang="zh-CN" altLang="en-US" dirty="0">
                <a:hlinkClick r:id="rId6" action="ppaction://hlinksldjump"/>
              </a:rPr>
              <a:t>本章小结</a:t>
            </a:r>
            <a:endParaRPr lang="zh-CN" altLang="en-US" dirty="0"/>
          </a:p>
        </p:txBody>
      </p:sp>
      <p:grpSp>
        <p:nvGrpSpPr>
          <p:cNvPr id="3077" name="Group 6"/>
          <p:cNvGrpSpPr/>
          <p:nvPr/>
        </p:nvGrpSpPr>
        <p:grpSpPr>
          <a:xfrm flipH="1">
            <a:off x="5181600" y="1828800"/>
            <a:ext cx="3348038" cy="3581400"/>
            <a:chOff x="3503" y="1966"/>
            <a:chExt cx="2109" cy="2256"/>
          </a:xfrm>
        </p:grpSpPr>
        <p:grpSp>
          <p:nvGrpSpPr>
            <p:cNvPr id="3078" name="Group 7"/>
            <p:cNvGrpSpPr/>
            <p:nvPr/>
          </p:nvGrpSpPr>
          <p:grpSpPr>
            <a:xfrm>
              <a:off x="3503" y="1966"/>
              <a:ext cx="2109" cy="2256"/>
              <a:chOff x="3503" y="1966"/>
              <a:chExt cx="2109" cy="2256"/>
            </a:xfrm>
          </p:grpSpPr>
          <p:grpSp>
            <p:nvGrpSpPr>
              <p:cNvPr id="3095" name="Group 8"/>
              <p:cNvGrpSpPr/>
              <p:nvPr/>
            </p:nvGrpSpPr>
            <p:grpSpPr>
              <a:xfrm>
                <a:off x="3503" y="1973"/>
                <a:ext cx="2109" cy="2249"/>
                <a:chOff x="3503" y="1973"/>
                <a:chExt cx="2109" cy="2249"/>
              </a:xfrm>
            </p:grpSpPr>
            <p:grpSp>
              <p:nvGrpSpPr>
                <p:cNvPr id="3097" name="Group 9"/>
                <p:cNvGrpSpPr/>
                <p:nvPr/>
              </p:nvGrpSpPr>
              <p:grpSpPr>
                <a:xfrm>
                  <a:off x="3679" y="3793"/>
                  <a:ext cx="1167" cy="121"/>
                  <a:chOff x="3679" y="3793"/>
                  <a:chExt cx="1167" cy="121"/>
                </a:xfrm>
              </p:grpSpPr>
              <p:grpSp>
                <p:nvGrpSpPr>
                  <p:cNvPr id="3154" name="Group 10"/>
                  <p:cNvGrpSpPr/>
                  <p:nvPr/>
                </p:nvGrpSpPr>
                <p:grpSpPr>
                  <a:xfrm>
                    <a:off x="3764" y="3807"/>
                    <a:ext cx="687" cy="107"/>
                    <a:chOff x="3764" y="3807"/>
                    <a:chExt cx="687" cy="107"/>
                  </a:xfrm>
                </p:grpSpPr>
                <p:sp>
                  <p:nvSpPr>
                    <p:cNvPr id="3156" name="Line 11"/>
                    <p:cNvSpPr/>
                    <p:nvPr/>
                  </p:nvSpPr>
                  <p:spPr>
                    <a:xfrm>
                      <a:off x="3764" y="3807"/>
                      <a:ext cx="41" cy="92"/>
                    </a:xfrm>
                    <a:prstGeom prst="line">
                      <a:avLst/>
                    </a:prstGeom>
                    <a:ln w="14288" cap="flat" cmpd="sng">
                      <a:solidFill>
                        <a:srgbClr val="000000"/>
                      </a:solidFill>
                      <a:prstDash val="solid"/>
                      <a:headEnd type="none" w="med" len="med"/>
                      <a:tailEnd type="none" w="med" len="med"/>
                    </a:ln>
                  </p:spPr>
                </p:sp>
                <p:sp>
                  <p:nvSpPr>
                    <p:cNvPr id="3157" name="Line 12"/>
                    <p:cNvSpPr/>
                    <p:nvPr/>
                  </p:nvSpPr>
                  <p:spPr>
                    <a:xfrm>
                      <a:off x="4138" y="3844"/>
                      <a:ext cx="10" cy="61"/>
                    </a:xfrm>
                    <a:prstGeom prst="line">
                      <a:avLst/>
                    </a:prstGeom>
                    <a:ln w="14288" cap="flat" cmpd="sng">
                      <a:solidFill>
                        <a:srgbClr val="000000"/>
                      </a:solidFill>
                      <a:prstDash val="solid"/>
                      <a:headEnd type="none" w="med" len="med"/>
                      <a:tailEnd type="none" w="med" len="med"/>
                    </a:ln>
                  </p:spPr>
                </p:sp>
                <p:sp>
                  <p:nvSpPr>
                    <p:cNvPr id="3158" name="Line 13"/>
                    <p:cNvSpPr/>
                    <p:nvPr/>
                  </p:nvSpPr>
                  <p:spPr>
                    <a:xfrm>
                      <a:off x="4442" y="3844"/>
                      <a:ext cx="9" cy="70"/>
                    </a:xfrm>
                    <a:prstGeom prst="line">
                      <a:avLst/>
                    </a:prstGeom>
                    <a:ln w="14288" cap="flat" cmpd="sng">
                      <a:solidFill>
                        <a:srgbClr val="000000"/>
                      </a:solidFill>
                      <a:prstDash val="solid"/>
                      <a:headEnd type="none" w="med" len="med"/>
                      <a:tailEnd type="none" w="med" len="med"/>
                    </a:ln>
                  </p:spPr>
                </p:sp>
              </p:grpSp>
              <p:sp>
                <p:nvSpPr>
                  <p:cNvPr id="3155" name="Freeform 14"/>
                  <p:cNvSpPr/>
                  <p:nvPr/>
                </p:nvSpPr>
                <p:spPr>
                  <a:xfrm>
                    <a:off x="3679" y="3793"/>
                    <a:ext cx="1167" cy="51"/>
                  </a:xfrm>
                  <a:custGeom>
                    <a:avLst/>
                    <a:gdLst>
                      <a:gd name="txL" fmla="*/ 0 w 1167"/>
                      <a:gd name="txT" fmla="*/ 0 h 102"/>
                      <a:gd name="txR" fmla="*/ 1167 w 1167"/>
                      <a:gd name="txB" fmla="*/ 102 h 102"/>
                    </a:gdLst>
                    <a:ahLst/>
                    <a:cxnLst>
                      <a:cxn ang="0">
                        <a:pos x="0" y="0"/>
                      </a:cxn>
                      <a:cxn ang="0">
                        <a:pos x="219" y="5"/>
                      </a:cxn>
                      <a:cxn ang="0">
                        <a:pos x="287" y="6"/>
                      </a:cxn>
                      <a:cxn ang="0">
                        <a:pos x="354" y="6"/>
                      </a:cxn>
                      <a:cxn ang="0">
                        <a:pos x="433" y="7"/>
                      </a:cxn>
                      <a:cxn ang="0">
                        <a:pos x="500" y="7"/>
                      </a:cxn>
                      <a:cxn ang="0">
                        <a:pos x="625" y="7"/>
                      </a:cxn>
                      <a:cxn ang="0">
                        <a:pos x="779" y="6"/>
                      </a:cxn>
                      <a:cxn ang="0">
                        <a:pos x="916" y="6"/>
                      </a:cxn>
                      <a:cxn ang="0">
                        <a:pos x="1167" y="5"/>
                      </a:cxn>
                    </a:cxnLst>
                    <a:rect l="txL" t="txT" r="txR" b="txB"/>
                    <a:pathLst>
                      <a:path w="1167" h="102">
                        <a:moveTo>
                          <a:pt x="0" y="0"/>
                        </a:moveTo>
                        <a:lnTo>
                          <a:pt x="219" y="72"/>
                        </a:lnTo>
                        <a:lnTo>
                          <a:pt x="287" y="86"/>
                        </a:lnTo>
                        <a:lnTo>
                          <a:pt x="354" y="92"/>
                        </a:lnTo>
                        <a:lnTo>
                          <a:pt x="433" y="99"/>
                        </a:lnTo>
                        <a:lnTo>
                          <a:pt x="500" y="102"/>
                        </a:lnTo>
                        <a:lnTo>
                          <a:pt x="625" y="102"/>
                        </a:lnTo>
                        <a:lnTo>
                          <a:pt x="779" y="96"/>
                        </a:lnTo>
                        <a:lnTo>
                          <a:pt x="916" y="90"/>
                        </a:lnTo>
                        <a:lnTo>
                          <a:pt x="1167" y="72"/>
                        </a:lnTo>
                      </a:path>
                    </a:pathLst>
                  </a:custGeom>
                  <a:noFill/>
                  <a:ln w="14288" cap="flat" cmpd="sng">
                    <a:solidFill>
                      <a:srgbClr val="000000">
                        <a:alpha val="100000"/>
                      </a:srgbClr>
                    </a:solidFill>
                    <a:prstDash val="solid"/>
                    <a:round/>
                    <a:headEnd type="none" w="med" len="med"/>
                    <a:tailEnd type="none" w="med" len="med"/>
                  </a:ln>
                </p:spPr>
                <p:txBody>
                  <a:bodyPr/>
                  <a:p>
                    <a:endParaRPr lang="zh-CN" altLang="en-US"/>
                  </a:p>
                </p:txBody>
              </p:sp>
            </p:grpSp>
            <p:sp>
              <p:nvSpPr>
                <p:cNvPr id="3098" name="Freeform 15"/>
                <p:cNvSpPr/>
                <p:nvPr/>
              </p:nvSpPr>
              <p:spPr>
                <a:xfrm>
                  <a:off x="3679" y="3809"/>
                  <a:ext cx="221" cy="121"/>
                </a:xfrm>
                <a:custGeom>
                  <a:avLst/>
                  <a:gdLst>
                    <a:gd name="txL" fmla="*/ 0 w 221"/>
                    <a:gd name="txT" fmla="*/ 0 h 244"/>
                    <a:gd name="txR" fmla="*/ 221 w 221"/>
                    <a:gd name="txB" fmla="*/ 244 h 244"/>
                  </a:gdLst>
                  <a:ahLst/>
                  <a:cxnLst>
                    <a:cxn ang="0">
                      <a:pos x="182" y="15"/>
                    </a:cxn>
                    <a:cxn ang="0">
                      <a:pos x="162" y="13"/>
                    </a:cxn>
                    <a:cxn ang="0">
                      <a:pos x="136" y="12"/>
                    </a:cxn>
                    <a:cxn ang="0">
                      <a:pos x="111" y="11"/>
                    </a:cxn>
                    <a:cxn ang="0">
                      <a:pos x="85" y="11"/>
                    </a:cxn>
                    <a:cxn ang="0">
                      <a:pos x="52" y="11"/>
                    </a:cxn>
                    <a:cxn ang="0">
                      <a:pos x="0" y="0"/>
                    </a:cxn>
                    <a:cxn ang="0">
                      <a:pos x="60" y="10"/>
                    </a:cxn>
                    <a:cxn ang="0">
                      <a:pos x="90" y="9"/>
                    </a:cxn>
                    <a:cxn ang="0">
                      <a:pos x="124" y="9"/>
                    </a:cxn>
                    <a:cxn ang="0">
                      <a:pos x="166" y="10"/>
                    </a:cxn>
                    <a:cxn ang="0">
                      <a:pos x="221" y="11"/>
                    </a:cxn>
                    <a:cxn ang="0">
                      <a:pos x="182" y="15"/>
                    </a:cxn>
                  </a:cxnLst>
                  <a:rect l="txL" t="txT" r="txR" b="txB"/>
                  <a:pathLst>
                    <a:path w="221" h="244">
                      <a:moveTo>
                        <a:pt x="182" y="244"/>
                      </a:moveTo>
                      <a:lnTo>
                        <a:pt x="162" y="219"/>
                      </a:lnTo>
                      <a:lnTo>
                        <a:pt x="136" y="201"/>
                      </a:lnTo>
                      <a:lnTo>
                        <a:pt x="111" y="189"/>
                      </a:lnTo>
                      <a:lnTo>
                        <a:pt x="85" y="186"/>
                      </a:lnTo>
                      <a:lnTo>
                        <a:pt x="52" y="183"/>
                      </a:lnTo>
                      <a:lnTo>
                        <a:pt x="0" y="0"/>
                      </a:lnTo>
                      <a:lnTo>
                        <a:pt x="60" y="163"/>
                      </a:lnTo>
                      <a:lnTo>
                        <a:pt x="90" y="157"/>
                      </a:lnTo>
                      <a:lnTo>
                        <a:pt x="124" y="159"/>
                      </a:lnTo>
                      <a:lnTo>
                        <a:pt x="166" y="165"/>
                      </a:lnTo>
                      <a:lnTo>
                        <a:pt x="221" y="186"/>
                      </a:lnTo>
                      <a:lnTo>
                        <a:pt x="182" y="244"/>
                      </a:lnTo>
                      <a:close/>
                    </a:path>
                  </a:pathLst>
                </a:custGeom>
                <a:solidFill>
                  <a:srgbClr val="202020">
                    <a:alpha val="100000"/>
                  </a:srgbClr>
                </a:solidFill>
                <a:ln w="9525">
                  <a:noFill/>
                </a:ln>
              </p:spPr>
              <p:txBody>
                <a:bodyPr/>
                <a:p>
                  <a:endParaRPr lang="zh-CN" altLang="en-US"/>
                </a:p>
              </p:txBody>
            </p:sp>
            <p:sp>
              <p:nvSpPr>
                <p:cNvPr id="3099" name="Freeform 16"/>
                <p:cNvSpPr/>
                <p:nvPr/>
              </p:nvSpPr>
              <p:spPr>
                <a:xfrm>
                  <a:off x="3750" y="3864"/>
                  <a:ext cx="1457" cy="311"/>
                </a:xfrm>
                <a:custGeom>
                  <a:avLst/>
                  <a:gdLst>
                    <a:gd name="txL" fmla="*/ 0 w 1457"/>
                    <a:gd name="txT" fmla="*/ 0 h 623"/>
                    <a:gd name="txR" fmla="*/ 1457 w 1457"/>
                    <a:gd name="txB" fmla="*/ 623 h 623"/>
                  </a:gdLst>
                  <a:ahLst/>
                  <a:cxnLst>
                    <a:cxn ang="0">
                      <a:pos x="153" y="4"/>
                    </a:cxn>
                    <a:cxn ang="0">
                      <a:pos x="109" y="3"/>
                    </a:cxn>
                    <a:cxn ang="0">
                      <a:pos x="74" y="3"/>
                    </a:cxn>
                    <a:cxn ang="0">
                      <a:pos x="44" y="3"/>
                    </a:cxn>
                    <a:cxn ang="0">
                      <a:pos x="17" y="3"/>
                    </a:cxn>
                    <a:cxn ang="0">
                      <a:pos x="28" y="3"/>
                    </a:cxn>
                    <a:cxn ang="0">
                      <a:pos x="75" y="4"/>
                    </a:cxn>
                    <a:cxn ang="0">
                      <a:pos x="112" y="6"/>
                    </a:cxn>
                    <a:cxn ang="0">
                      <a:pos x="116" y="9"/>
                    </a:cxn>
                    <a:cxn ang="0">
                      <a:pos x="127" y="11"/>
                    </a:cxn>
                    <a:cxn ang="0">
                      <a:pos x="145" y="14"/>
                    </a:cxn>
                    <a:cxn ang="0">
                      <a:pos x="192" y="20"/>
                    </a:cxn>
                    <a:cxn ang="0">
                      <a:pos x="232" y="24"/>
                    </a:cxn>
                    <a:cxn ang="0">
                      <a:pos x="270" y="28"/>
                    </a:cxn>
                    <a:cxn ang="0">
                      <a:pos x="299" y="31"/>
                    </a:cxn>
                    <a:cxn ang="0">
                      <a:pos x="329" y="32"/>
                    </a:cxn>
                    <a:cxn ang="0">
                      <a:pos x="370" y="34"/>
                    </a:cxn>
                    <a:cxn ang="0">
                      <a:pos x="442" y="36"/>
                    </a:cxn>
                    <a:cxn ang="0">
                      <a:pos x="503" y="38"/>
                    </a:cxn>
                    <a:cxn ang="0">
                      <a:pos x="556" y="38"/>
                    </a:cxn>
                    <a:cxn ang="0">
                      <a:pos x="618" y="38"/>
                    </a:cxn>
                    <a:cxn ang="0">
                      <a:pos x="758" y="37"/>
                    </a:cxn>
                    <a:cxn ang="0">
                      <a:pos x="879" y="35"/>
                    </a:cxn>
                    <a:cxn ang="0">
                      <a:pos x="991" y="33"/>
                    </a:cxn>
                    <a:cxn ang="0">
                      <a:pos x="1084" y="32"/>
                    </a:cxn>
                    <a:cxn ang="0">
                      <a:pos x="1160" y="32"/>
                    </a:cxn>
                    <a:cxn ang="0">
                      <a:pos x="1245" y="32"/>
                    </a:cxn>
                    <a:cxn ang="0">
                      <a:pos x="1252" y="30"/>
                    </a:cxn>
                    <a:cxn ang="0">
                      <a:pos x="1270" y="27"/>
                    </a:cxn>
                    <a:cxn ang="0">
                      <a:pos x="1293" y="24"/>
                    </a:cxn>
                    <a:cxn ang="0">
                      <a:pos x="1321" y="21"/>
                    </a:cxn>
                    <a:cxn ang="0">
                      <a:pos x="1356" y="18"/>
                    </a:cxn>
                    <a:cxn ang="0">
                      <a:pos x="1391" y="15"/>
                    </a:cxn>
                    <a:cxn ang="0">
                      <a:pos x="1425" y="12"/>
                    </a:cxn>
                    <a:cxn ang="0">
                      <a:pos x="1444" y="9"/>
                    </a:cxn>
                    <a:cxn ang="0">
                      <a:pos x="1454" y="6"/>
                    </a:cxn>
                    <a:cxn ang="0">
                      <a:pos x="1442" y="0"/>
                    </a:cxn>
                    <a:cxn ang="0">
                      <a:pos x="1341" y="0"/>
                    </a:cxn>
                    <a:cxn ang="0">
                      <a:pos x="1264" y="0"/>
                    </a:cxn>
                    <a:cxn ang="0">
                      <a:pos x="1187" y="1"/>
                    </a:cxn>
                    <a:cxn ang="0">
                      <a:pos x="978" y="1"/>
                    </a:cxn>
                    <a:cxn ang="0">
                      <a:pos x="790" y="0"/>
                    </a:cxn>
                    <a:cxn ang="0">
                      <a:pos x="702" y="2"/>
                    </a:cxn>
                    <a:cxn ang="0">
                      <a:pos x="599" y="3"/>
                    </a:cxn>
                    <a:cxn ang="0">
                      <a:pos x="468" y="3"/>
                    </a:cxn>
                    <a:cxn ang="0">
                      <a:pos x="398" y="3"/>
                    </a:cxn>
                    <a:cxn ang="0">
                      <a:pos x="361" y="3"/>
                    </a:cxn>
                    <a:cxn ang="0">
                      <a:pos x="321" y="3"/>
                    </a:cxn>
                    <a:cxn ang="0">
                      <a:pos x="276" y="4"/>
                    </a:cxn>
                    <a:cxn ang="0">
                      <a:pos x="174" y="4"/>
                    </a:cxn>
                  </a:cxnLst>
                  <a:rect l="txL" t="txT" r="txR" b="txB"/>
                  <a:pathLst>
                    <a:path w="1457" h="623">
                      <a:moveTo>
                        <a:pt x="174" y="70"/>
                      </a:moveTo>
                      <a:lnTo>
                        <a:pt x="153" y="66"/>
                      </a:lnTo>
                      <a:lnTo>
                        <a:pt x="133" y="64"/>
                      </a:lnTo>
                      <a:lnTo>
                        <a:pt x="109" y="55"/>
                      </a:lnTo>
                      <a:lnTo>
                        <a:pt x="88" y="49"/>
                      </a:lnTo>
                      <a:lnTo>
                        <a:pt x="74" y="48"/>
                      </a:lnTo>
                      <a:lnTo>
                        <a:pt x="58" y="46"/>
                      </a:lnTo>
                      <a:lnTo>
                        <a:pt x="44" y="48"/>
                      </a:lnTo>
                      <a:lnTo>
                        <a:pt x="31" y="49"/>
                      </a:lnTo>
                      <a:lnTo>
                        <a:pt x="17" y="54"/>
                      </a:lnTo>
                      <a:lnTo>
                        <a:pt x="0" y="58"/>
                      </a:lnTo>
                      <a:lnTo>
                        <a:pt x="28" y="60"/>
                      </a:lnTo>
                      <a:lnTo>
                        <a:pt x="53" y="66"/>
                      </a:lnTo>
                      <a:lnTo>
                        <a:pt x="75" y="77"/>
                      </a:lnTo>
                      <a:lnTo>
                        <a:pt x="104" y="89"/>
                      </a:lnTo>
                      <a:lnTo>
                        <a:pt x="112" y="96"/>
                      </a:lnTo>
                      <a:lnTo>
                        <a:pt x="113" y="127"/>
                      </a:lnTo>
                      <a:lnTo>
                        <a:pt x="116" y="153"/>
                      </a:lnTo>
                      <a:lnTo>
                        <a:pt x="121" y="169"/>
                      </a:lnTo>
                      <a:lnTo>
                        <a:pt x="127" y="191"/>
                      </a:lnTo>
                      <a:lnTo>
                        <a:pt x="136" y="213"/>
                      </a:lnTo>
                      <a:lnTo>
                        <a:pt x="145" y="238"/>
                      </a:lnTo>
                      <a:lnTo>
                        <a:pt x="158" y="264"/>
                      </a:lnTo>
                      <a:lnTo>
                        <a:pt x="192" y="324"/>
                      </a:lnTo>
                      <a:lnTo>
                        <a:pt x="213" y="356"/>
                      </a:lnTo>
                      <a:lnTo>
                        <a:pt x="232" y="391"/>
                      </a:lnTo>
                      <a:lnTo>
                        <a:pt x="246" y="416"/>
                      </a:lnTo>
                      <a:lnTo>
                        <a:pt x="270" y="454"/>
                      </a:lnTo>
                      <a:lnTo>
                        <a:pt x="285" y="477"/>
                      </a:lnTo>
                      <a:lnTo>
                        <a:pt x="299" y="496"/>
                      </a:lnTo>
                      <a:lnTo>
                        <a:pt x="312" y="512"/>
                      </a:lnTo>
                      <a:lnTo>
                        <a:pt x="329" y="525"/>
                      </a:lnTo>
                      <a:lnTo>
                        <a:pt x="348" y="542"/>
                      </a:lnTo>
                      <a:lnTo>
                        <a:pt x="370" y="556"/>
                      </a:lnTo>
                      <a:lnTo>
                        <a:pt x="397" y="568"/>
                      </a:lnTo>
                      <a:lnTo>
                        <a:pt x="442" y="586"/>
                      </a:lnTo>
                      <a:lnTo>
                        <a:pt x="483" y="603"/>
                      </a:lnTo>
                      <a:lnTo>
                        <a:pt x="503" y="609"/>
                      </a:lnTo>
                      <a:lnTo>
                        <a:pt x="529" y="614"/>
                      </a:lnTo>
                      <a:lnTo>
                        <a:pt x="556" y="620"/>
                      </a:lnTo>
                      <a:lnTo>
                        <a:pt x="589" y="623"/>
                      </a:lnTo>
                      <a:lnTo>
                        <a:pt x="618" y="623"/>
                      </a:lnTo>
                      <a:lnTo>
                        <a:pt x="699" y="614"/>
                      </a:lnTo>
                      <a:lnTo>
                        <a:pt x="758" y="598"/>
                      </a:lnTo>
                      <a:lnTo>
                        <a:pt x="819" y="583"/>
                      </a:lnTo>
                      <a:lnTo>
                        <a:pt x="879" y="568"/>
                      </a:lnTo>
                      <a:lnTo>
                        <a:pt x="930" y="551"/>
                      </a:lnTo>
                      <a:lnTo>
                        <a:pt x="991" y="539"/>
                      </a:lnTo>
                      <a:lnTo>
                        <a:pt x="1042" y="531"/>
                      </a:lnTo>
                      <a:lnTo>
                        <a:pt x="1084" y="525"/>
                      </a:lnTo>
                      <a:lnTo>
                        <a:pt x="1118" y="521"/>
                      </a:lnTo>
                      <a:lnTo>
                        <a:pt x="1160" y="515"/>
                      </a:lnTo>
                      <a:lnTo>
                        <a:pt x="1211" y="515"/>
                      </a:lnTo>
                      <a:lnTo>
                        <a:pt x="1245" y="519"/>
                      </a:lnTo>
                      <a:lnTo>
                        <a:pt x="1247" y="502"/>
                      </a:lnTo>
                      <a:lnTo>
                        <a:pt x="1252" y="484"/>
                      </a:lnTo>
                      <a:lnTo>
                        <a:pt x="1258" y="461"/>
                      </a:lnTo>
                      <a:lnTo>
                        <a:pt x="1270" y="439"/>
                      </a:lnTo>
                      <a:lnTo>
                        <a:pt x="1280" y="419"/>
                      </a:lnTo>
                      <a:lnTo>
                        <a:pt x="1293" y="394"/>
                      </a:lnTo>
                      <a:lnTo>
                        <a:pt x="1308" y="367"/>
                      </a:lnTo>
                      <a:lnTo>
                        <a:pt x="1321" y="349"/>
                      </a:lnTo>
                      <a:lnTo>
                        <a:pt x="1340" y="324"/>
                      </a:lnTo>
                      <a:lnTo>
                        <a:pt x="1356" y="303"/>
                      </a:lnTo>
                      <a:lnTo>
                        <a:pt x="1375" y="277"/>
                      </a:lnTo>
                      <a:lnTo>
                        <a:pt x="1391" y="255"/>
                      </a:lnTo>
                      <a:lnTo>
                        <a:pt x="1407" y="230"/>
                      </a:lnTo>
                      <a:lnTo>
                        <a:pt x="1425" y="200"/>
                      </a:lnTo>
                      <a:lnTo>
                        <a:pt x="1437" y="171"/>
                      </a:lnTo>
                      <a:lnTo>
                        <a:pt x="1444" y="153"/>
                      </a:lnTo>
                      <a:lnTo>
                        <a:pt x="1449" y="127"/>
                      </a:lnTo>
                      <a:lnTo>
                        <a:pt x="1454" y="107"/>
                      </a:lnTo>
                      <a:lnTo>
                        <a:pt x="1457" y="93"/>
                      </a:lnTo>
                      <a:lnTo>
                        <a:pt x="1442" y="0"/>
                      </a:lnTo>
                      <a:lnTo>
                        <a:pt x="1377" y="5"/>
                      </a:lnTo>
                      <a:lnTo>
                        <a:pt x="1341" y="7"/>
                      </a:lnTo>
                      <a:lnTo>
                        <a:pt x="1306" y="8"/>
                      </a:lnTo>
                      <a:lnTo>
                        <a:pt x="1264" y="13"/>
                      </a:lnTo>
                      <a:lnTo>
                        <a:pt x="1226" y="14"/>
                      </a:lnTo>
                      <a:lnTo>
                        <a:pt x="1187" y="17"/>
                      </a:lnTo>
                      <a:lnTo>
                        <a:pt x="1001" y="28"/>
                      </a:lnTo>
                      <a:lnTo>
                        <a:pt x="978" y="31"/>
                      </a:lnTo>
                      <a:lnTo>
                        <a:pt x="978" y="7"/>
                      </a:lnTo>
                      <a:lnTo>
                        <a:pt x="790" y="13"/>
                      </a:lnTo>
                      <a:lnTo>
                        <a:pt x="795" y="43"/>
                      </a:lnTo>
                      <a:lnTo>
                        <a:pt x="702" y="46"/>
                      </a:lnTo>
                      <a:lnTo>
                        <a:pt x="650" y="49"/>
                      </a:lnTo>
                      <a:lnTo>
                        <a:pt x="599" y="49"/>
                      </a:lnTo>
                      <a:lnTo>
                        <a:pt x="531" y="52"/>
                      </a:lnTo>
                      <a:lnTo>
                        <a:pt x="468" y="54"/>
                      </a:lnTo>
                      <a:lnTo>
                        <a:pt x="431" y="54"/>
                      </a:lnTo>
                      <a:lnTo>
                        <a:pt x="398" y="54"/>
                      </a:lnTo>
                      <a:lnTo>
                        <a:pt x="375" y="55"/>
                      </a:lnTo>
                      <a:lnTo>
                        <a:pt x="361" y="58"/>
                      </a:lnTo>
                      <a:lnTo>
                        <a:pt x="340" y="60"/>
                      </a:lnTo>
                      <a:lnTo>
                        <a:pt x="321" y="60"/>
                      </a:lnTo>
                      <a:lnTo>
                        <a:pt x="296" y="61"/>
                      </a:lnTo>
                      <a:lnTo>
                        <a:pt x="276" y="64"/>
                      </a:lnTo>
                      <a:lnTo>
                        <a:pt x="241" y="66"/>
                      </a:lnTo>
                      <a:lnTo>
                        <a:pt x="174" y="70"/>
                      </a:lnTo>
                      <a:close/>
                    </a:path>
                  </a:pathLst>
                </a:custGeom>
                <a:solidFill>
                  <a:srgbClr val="404040">
                    <a:alpha val="100000"/>
                  </a:srgbClr>
                </a:solidFill>
                <a:ln w="9525">
                  <a:noFill/>
                </a:ln>
              </p:spPr>
              <p:txBody>
                <a:bodyPr/>
                <a:p>
                  <a:endParaRPr lang="zh-CN" altLang="en-US"/>
                </a:p>
              </p:txBody>
            </p:sp>
            <p:grpSp>
              <p:nvGrpSpPr>
                <p:cNvPr id="3100" name="Group 17"/>
                <p:cNvGrpSpPr/>
                <p:nvPr/>
              </p:nvGrpSpPr>
              <p:grpSpPr>
                <a:xfrm>
                  <a:off x="4007" y="3736"/>
                  <a:ext cx="721" cy="305"/>
                  <a:chOff x="4007" y="3736"/>
                  <a:chExt cx="721" cy="305"/>
                </a:xfrm>
              </p:grpSpPr>
              <p:sp>
                <p:nvSpPr>
                  <p:cNvPr id="3144" name="Freeform 18"/>
                  <p:cNvSpPr/>
                  <p:nvPr/>
                </p:nvSpPr>
                <p:spPr>
                  <a:xfrm>
                    <a:off x="4007" y="3884"/>
                    <a:ext cx="488" cy="100"/>
                  </a:xfrm>
                  <a:custGeom>
                    <a:avLst/>
                    <a:gdLst>
                      <a:gd name="txL" fmla="*/ 0 w 488"/>
                      <a:gd name="txT" fmla="*/ 0 h 199"/>
                      <a:gd name="txR" fmla="*/ 488 w 488"/>
                      <a:gd name="txB" fmla="*/ 199 h 199"/>
                    </a:gdLst>
                    <a:ahLst/>
                    <a:cxnLst>
                      <a:cxn ang="0">
                        <a:pos x="0" y="8"/>
                      </a:cxn>
                      <a:cxn ang="0">
                        <a:pos x="175" y="1"/>
                      </a:cxn>
                      <a:cxn ang="0">
                        <a:pos x="488" y="0"/>
                      </a:cxn>
                      <a:cxn ang="0">
                        <a:pos x="213" y="11"/>
                      </a:cxn>
                      <a:cxn ang="0">
                        <a:pos x="213" y="13"/>
                      </a:cxn>
                      <a:cxn ang="0">
                        <a:pos x="157" y="13"/>
                      </a:cxn>
                      <a:cxn ang="0">
                        <a:pos x="118" y="12"/>
                      </a:cxn>
                      <a:cxn ang="0">
                        <a:pos x="89" y="12"/>
                      </a:cxn>
                      <a:cxn ang="0">
                        <a:pos x="67" y="11"/>
                      </a:cxn>
                      <a:cxn ang="0">
                        <a:pos x="39" y="10"/>
                      </a:cxn>
                      <a:cxn ang="0">
                        <a:pos x="22" y="9"/>
                      </a:cxn>
                      <a:cxn ang="0">
                        <a:pos x="0" y="8"/>
                      </a:cxn>
                    </a:cxnLst>
                    <a:rect l="txL" t="txT" r="txR" b="txB"/>
                    <a:pathLst>
                      <a:path w="488" h="199">
                        <a:moveTo>
                          <a:pt x="0" y="123"/>
                        </a:moveTo>
                        <a:lnTo>
                          <a:pt x="175" y="3"/>
                        </a:lnTo>
                        <a:lnTo>
                          <a:pt x="488" y="0"/>
                        </a:lnTo>
                        <a:lnTo>
                          <a:pt x="213" y="163"/>
                        </a:lnTo>
                        <a:lnTo>
                          <a:pt x="213" y="199"/>
                        </a:lnTo>
                        <a:lnTo>
                          <a:pt x="157" y="199"/>
                        </a:lnTo>
                        <a:lnTo>
                          <a:pt x="118" y="190"/>
                        </a:lnTo>
                        <a:lnTo>
                          <a:pt x="89" y="183"/>
                        </a:lnTo>
                        <a:lnTo>
                          <a:pt x="67" y="172"/>
                        </a:lnTo>
                        <a:lnTo>
                          <a:pt x="39" y="158"/>
                        </a:lnTo>
                        <a:lnTo>
                          <a:pt x="22" y="143"/>
                        </a:lnTo>
                        <a:lnTo>
                          <a:pt x="0" y="123"/>
                        </a:lnTo>
                        <a:close/>
                      </a:path>
                    </a:pathLst>
                  </a:custGeom>
                  <a:solidFill>
                    <a:srgbClr val="606060">
                      <a:alpha val="100000"/>
                    </a:srgbClr>
                  </a:solidFill>
                  <a:ln w="9525">
                    <a:noFill/>
                  </a:ln>
                </p:spPr>
                <p:txBody>
                  <a:bodyPr/>
                  <a:p>
                    <a:endParaRPr lang="zh-CN" altLang="en-US"/>
                  </a:p>
                </p:txBody>
              </p:sp>
              <p:sp>
                <p:nvSpPr>
                  <p:cNvPr id="3145" name="Freeform 19"/>
                  <p:cNvSpPr/>
                  <p:nvPr/>
                </p:nvSpPr>
                <p:spPr>
                  <a:xfrm>
                    <a:off x="4243" y="3736"/>
                    <a:ext cx="101" cy="201"/>
                  </a:xfrm>
                  <a:custGeom>
                    <a:avLst/>
                    <a:gdLst>
                      <a:gd name="txL" fmla="*/ 0 w 101"/>
                      <a:gd name="txT" fmla="*/ 0 h 401"/>
                      <a:gd name="txR" fmla="*/ 101 w 101"/>
                      <a:gd name="txB" fmla="*/ 401 h 401"/>
                    </a:gdLst>
                    <a:ahLst/>
                    <a:cxnLst>
                      <a:cxn ang="0">
                        <a:pos x="0" y="2"/>
                      </a:cxn>
                      <a:cxn ang="0">
                        <a:pos x="68" y="26"/>
                      </a:cxn>
                      <a:cxn ang="0">
                        <a:pos x="101" y="25"/>
                      </a:cxn>
                      <a:cxn ang="0">
                        <a:pos x="25" y="0"/>
                      </a:cxn>
                      <a:cxn ang="0">
                        <a:pos x="0" y="2"/>
                      </a:cxn>
                    </a:cxnLst>
                    <a:rect l="txL" t="txT" r="txR" b="txB"/>
                    <a:pathLst>
                      <a:path w="101" h="401">
                        <a:moveTo>
                          <a:pt x="0" y="24"/>
                        </a:moveTo>
                        <a:lnTo>
                          <a:pt x="68" y="401"/>
                        </a:lnTo>
                        <a:lnTo>
                          <a:pt x="101" y="395"/>
                        </a:lnTo>
                        <a:lnTo>
                          <a:pt x="25" y="0"/>
                        </a:lnTo>
                        <a:lnTo>
                          <a:pt x="0" y="24"/>
                        </a:lnTo>
                        <a:close/>
                      </a:path>
                    </a:pathLst>
                  </a:custGeom>
                  <a:solidFill>
                    <a:srgbClr val="603000">
                      <a:alpha val="100000"/>
                    </a:srgbClr>
                  </a:solidFill>
                  <a:ln w="9525">
                    <a:noFill/>
                  </a:ln>
                </p:spPr>
                <p:txBody>
                  <a:bodyPr/>
                  <a:p>
                    <a:endParaRPr lang="zh-CN" altLang="en-US"/>
                  </a:p>
                </p:txBody>
              </p:sp>
              <p:sp>
                <p:nvSpPr>
                  <p:cNvPr id="3146" name="Freeform 20"/>
                  <p:cNvSpPr/>
                  <p:nvPr/>
                </p:nvSpPr>
                <p:spPr>
                  <a:xfrm>
                    <a:off x="4217" y="3865"/>
                    <a:ext cx="511" cy="105"/>
                  </a:xfrm>
                  <a:custGeom>
                    <a:avLst/>
                    <a:gdLst>
                      <a:gd name="txL" fmla="*/ 0 w 511"/>
                      <a:gd name="txT" fmla="*/ 0 h 210"/>
                      <a:gd name="txR" fmla="*/ 511 w 511"/>
                      <a:gd name="txB" fmla="*/ 210 h 210"/>
                    </a:gdLst>
                    <a:ahLst/>
                    <a:cxnLst>
                      <a:cxn ang="0">
                        <a:pos x="320" y="1"/>
                      </a:cxn>
                      <a:cxn ang="0">
                        <a:pos x="0" y="13"/>
                      </a:cxn>
                      <a:cxn ang="0">
                        <a:pos x="50" y="13"/>
                      </a:cxn>
                      <a:cxn ang="0">
                        <a:pos x="96" y="14"/>
                      </a:cxn>
                      <a:cxn ang="0">
                        <a:pos x="135" y="14"/>
                      </a:cxn>
                      <a:cxn ang="0">
                        <a:pos x="173" y="13"/>
                      </a:cxn>
                      <a:cxn ang="0">
                        <a:pos x="207" y="13"/>
                      </a:cxn>
                      <a:cxn ang="0">
                        <a:pos x="246" y="13"/>
                      </a:cxn>
                      <a:cxn ang="0">
                        <a:pos x="277" y="12"/>
                      </a:cxn>
                      <a:cxn ang="0">
                        <a:pos x="300" y="11"/>
                      </a:cxn>
                      <a:cxn ang="0">
                        <a:pos x="328" y="10"/>
                      </a:cxn>
                      <a:cxn ang="0">
                        <a:pos x="498" y="1"/>
                      </a:cxn>
                      <a:cxn ang="0">
                        <a:pos x="511" y="0"/>
                      </a:cxn>
                      <a:cxn ang="0">
                        <a:pos x="320" y="1"/>
                      </a:cxn>
                    </a:cxnLst>
                    <a:rect l="txL" t="txT" r="txR" b="txB"/>
                    <a:pathLst>
                      <a:path w="511" h="210">
                        <a:moveTo>
                          <a:pt x="320" y="9"/>
                        </a:moveTo>
                        <a:lnTo>
                          <a:pt x="0" y="202"/>
                        </a:lnTo>
                        <a:lnTo>
                          <a:pt x="50" y="208"/>
                        </a:lnTo>
                        <a:lnTo>
                          <a:pt x="96" y="210"/>
                        </a:lnTo>
                        <a:lnTo>
                          <a:pt x="135" y="210"/>
                        </a:lnTo>
                        <a:lnTo>
                          <a:pt x="173" y="208"/>
                        </a:lnTo>
                        <a:lnTo>
                          <a:pt x="207" y="202"/>
                        </a:lnTo>
                        <a:lnTo>
                          <a:pt x="246" y="193"/>
                        </a:lnTo>
                        <a:lnTo>
                          <a:pt x="277" y="184"/>
                        </a:lnTo>
                        <a:lnTo>
                          <a:pt x="300" y="173"/>
                        </a:lnTo>
                        <a:lnTo>
                          <a:pt x="328" y="160"/>
                        </a:lnTo>
                        <a:lnTo>
                          <a:pt x="498" y="12"/>
                        </a:lnTo>
                        <a:lnTo>
                          <a:pt x="511" y="0"/>
                        </a:lnTo>
                        <a:lnTo>
                          <a:pt x="320" y="9"/>
                        </a:lnTo>
                        <a:close/>
                      </a:path>
                    </a:pathLst>
                  </a:custGeom>
                  <a:solidFill>
                    <a:srgbClr val="808080">
                      <a:alpha val="100000"/>
                    </a:srgbClr>
                  </a:solidFill>
                  <a:ln w="9525">
                    <a:noFill/>
                  </a:ln>
                </p:spPr>
                <p:txBody>
                  <a:bodyPr/>
                  <a:p>
                    <a:endParaRPr lang="zh-CN" altLang="en-US"/>
                  </a:p>
                </p:txBody>
              </p:sp>
              <p:grpSp>
                <p:nvGrpSpPr>
                  <p:cNvPr id="3147" name="Group 21"/>
                  <p:cNvGrpSpPr/>
                  <p:nvPr/>
                </p:nvGrpSpPr>
                <p:grpSpPr>
                  <a:xfrm>
                    <a:off x="4021" y="3960"/>
                    <a:ext cx="469" cy="81"/>
                    <a:chOff x="4021" y="3960"/>
                    <a:chExt cx="469" cy="81"/>
                  </a:xfrm>
                </p:grpSpPr>
                <p:grpSp>
                  <p:nvGrpSpPr>
                    <p:cNvPr id="3148" name="Group 22"/>
                    <p:cNvGrpSpPr/>
                    <p:nvPr/>
                  </p:nvGrpSpPr>
                  <p:grpSpPr>
                    <a:xfrm>
                      <a:off x="4021" y="3960"/>
                      <a:ext cx="169" cy="66"/>
                      <a:chOff x="4021" y="3960"/>
                      <a:chExt cx="169" cy="66"/>
                    </a:xfrm>
                  </p:grpSpPr>
                  <p:sp>
                    <p:nvSpPr>
                      <p:cNvPr id="3151" name="Freeform 23"/>
                      <p:cNvSpPr/>
                      <p:nvPr/>
                    </p:nvSpPr>
                    <p:spPr>
                      <a:xfrm>
                        <a:off x="4021" y="3960"/>
                        <a:ext cx="52" cy="44"/>
                      </a:xfrm>
                      <a:custGeom>
                        <a:avLst/>
                        <a:gdLst>
                          <a:gd name="txL" fmla="*/ 0 w 52"/>
                          <a:gd name="txT" fmla="*/ 0 h 88"/>
                          <a:gd name="txR" fmla="*/ 52 w 52"/>
                          <a:gd name="txB" fmla="*/ 88 h 88"/>
                        </a:gdLst>
                        <a:ahLst/>
                        <a:cxnLst>
                          <a:cxn ang="0">
                            <a:pos x="0" y="0"/>
                          </a:cxn>
                          <a:cxn ang="0">
                            <a:pos x="7" y="1"/>
                          </a:cxn>
                          <a:cxn ang="0">
                            <a:pos x="14" y="2"/>
                          </a:cxn>
                          <a:cxn ang="0">
                            <a:pos x="23" y="2"/>
                          </a:cxn>
                          <a:cxn ang="0">
                            <a:pos x="33" y="2"/>
                          </a:cxn>
                          <a:cxn ang="0">
                            <a:pos x="42" y="3"/>
                          </a:cxn>
                          <a:cxn ang="0">
                            <a:pos x="52" y="3"/>
                          </a:cxn>
                          <a:cxn ang="0">
                            <a:pos x="52" y="6"/>
                          </a:cxn>
                          <a:cxn ang="0">
                            <a:pos x="39" y="6"/>
                          </a:cxn>
                          <a:cxn ang="0">
                            <a:pos x="30" y="5"/>
                          </a:cxn>
                          <a:cxn ang="0">
                            <a:pos x="19" y="5"/>
                          </a:cxn>
                          <a:cxn ang="0">
                            <a:pos x="8" y="4"/>
                          </a:cxn>
                          <a:cxn ang="0">
                            <a:pos x="0" y="3"/>
                          </a:cxn>
                          <a:cxn ang="0">
                            <a:pos x="0" y="0"/>
                          </a:cxn>
                        </a:cxnLst>
                        <a:rect l="txL" t="txT" r="txR" b="txB"/>
                        <a:pathLst>
                          <a:path w="52" h="88">
                            <a:moveTo>
                              <a:pt x="0" y="0"/>
                            </a:moveTo>
                            <a:lnTo>
                              <a:pt x="7" y="11"/>
                            </a:lnTo>
                            <a:lnTo>
                              <a:pt x="14" y="20"/>
                            </a:lnTo>
                            <a:lnTo>
                              <a:pt x="23" y="24"/>
                            </a:lnTo>
                            <a:lnTo>
                              <a:pt x="33" y="31"/>
                            </a:lnTo>
                            <a:lnTo>
                              <a:pt x="42" y="37"/>
                            </a:lnTo>
                            <a:lnTo>
                              <a:pt x="52" y="43"/>
                            </a:lnTo>
                            <a:lnTo>
                              <a:pt x="52" y="88"/>
                            </a:lnTo>
                            <a:lnTo>
                              <a:pt x="39" y="82"/>
                            </a:lnTo>
                            <a:lnTo>
                              <a:pt x="30" y="76"/>
                            </a:lnTo>
                            <a:lnTo>
                              <a:pt x="19" y="67"/>
                            </a:lnTo>
                            <a:lnTo>
                              <a:pt x="8" y="58"/>
                            </a:lnTo>
                            <a:lnTo>
                              <a:pt x="0" y="49"/>
                            </a:lnTo>
                            <a:lnTo>
                              <a:pt x="0" y="0"/>
                            </a:lnTo>
                            <a:close/>
                          </a:path>
                        </a:pathLst>
                      </a:custGeom>
                      <a:solidFill>
                        <a:srgbClr val="606060">
                          <a:alpha val="100000"/>
                        </a:srgbClr>
                      </a:solidFill>
                      <a:ln w="9525">
                        <a:noFill/>
                      </a:ln>
                    </p:spPr>
                    <p:txBody>
                      <a:bodyPr/>
                      <a:p>
                        <a:endParaRPr lang="zh-CN" altLang="en-US"/>
                      </a:p>
                    </p:txBody>
                  </p:sp>
                  <p:sp>
                    <p:nvSpPr>
                      <p:cNvPr id="3152" name="Freeform 24"/>
                      <p:cNvSpPr/>
                      <p:nvPr/>
                    </p:nvSpPr>
                    <p:spPr>
                      <a:xfrm>
                        <a:off x="4082" y="3984"/>
                        <a:ext cx="53" cy="34"/>
                      </a:xfrm>
                      <a:custGeom>
                        <a:avLst/>
                        <a:gdLst>
                          <a:gd name="txL" fmla="*/ 0 w 53"/>
                          <a:gd name="txT" fmla="*/ 0 h 69"/>
                          <a:gd name="txR" fmla="*/ 53 w 53"/>
                          <a:gd name="txB" fmla="*/ 69 h 69"/>
                        </a:gdLst>
                        <a:ahLst/>
                        <a:cxnLst>
                          <a:cxn ang="0">
                            <a:pos x="0" y="0"/>
                          </a:cxn>
                          <a:cxn ang="0">
                            <a:pos x="0" y="3"/>
                          </a:cxn>
                          <a:cxn ang="0">
                            <a:pos x="14" y="3"/>
                          </a:cxn>
                          <a:cxn ang="0">
                            <a:pos x="25" y="3"/>
                          </a:cxn>
                          <a:cxn ang="0">
                            <a:pos x="36" y="4"/>
                          </a:cxn>
                          <a:cxn ang="0">
                            <a:pos x="46" y="4"/>
                          </a:cxn>
                          <a:cxn ang="0">
                            <a:pos x="53" y="4"/>
                          </a:cxn>
                          <a:cxn ang="0">
                            <a:pos x="53" y="1"/>
                          </a:cxn>
                          <a:cxn ang="0">
                            <a:pos x="41" y="1"/>
                          </a:cxn>
                          <a:cxn ang="0">
                            <a:pos x="25" y="0"/>
                          </a:cxn>
                          <a:cxn ang="0">
                            <a:pos x="13" y="0"/>
                          </a:cxn>
                          <a:cxn ang="0">
                            <a:pos x="0" y="0"/>
                          </a:cxn>
                        </a:cxnLst>
                        <a:rect l="txL" t="txT" r="txR" b="txB"/>
                        <a:pathLst>
                          <a:path w="53" h="69">
                            <a:moveTo>
                              <a:pt x="0" y="0"/>
                            </a:moveTo>
                            <a:lnTo>
                              <a:pt x="0" y="49"/>
                            </a:lnTo>
                            <a:lnTo>
                              <a:pt x="14" y="55"/>
                            </a:lnTo>
                            <a:lnTo>
                              <a:pt x="25" y="61"/>
                            </a:lnTo>
                            <a:lnTo>
                              <a:pt x="36" y="66"/>
                            </a:lnTo>
                            <a:lnTo>
                              <a:pt x="46" y="69"/>
                            </a:lnTo>
                            <a:lnTo>
                              <a:pt x="53" y="69"/>
                            </a:lnTo>
                            <a:lnTo>
                              <a:pt x="53" y="17"/>
                            </a:lnTo>
                            <a:lnTo>
                              <a:pt x="41" y="16"/>
                            </a:lnTo>
                            <a:lnTo>
                              <a:pt x="25" y="11"/>
                            </a:lnTo>
                            <a:lnTo>
                              <a:pt x="13" y="6"/>
                            </a:lnTo>
                            <a:lnTo>
                              <a:pt x="0" y="0"/>
                            </a:lnTo>
                            <a:close/>
                          </a:path>
                        </a:pathLst>
                      </a:custGeom>
                      <a:solidFill>
                        <a:srgbClr val="606060">
                          <a:alpha val="100000"/>
                        </a:srgbClr>
                      </a:solidFill>
                      <a:ln w="9525">
                        <a:noFill/>
                      </a:ln>
                    </p:spPr>
                    <p:txBody>
                      <a:bodyPr/>
                      <a:p>
                        <a:endParaRPr lang="zh-CN" altLang="en-US"/>
                      </a:p>
                    </p:txBody>
                  </p:sp>
                  <p:sp>
                    <p:nvSpPr>
                      <p:cNvPr id="3153" name="Oval 25"/>
                      <p:cNvSpPr/>
                      <p:nvPr/>
                    </p:nvSpPr>
                    <p:spPr>
                      <a:xfrm>
                        <a:off x="4148" y="3993"/>
                        <a:ext cx="42" cy="33"/>
                      </a:xfrm>
                      <a:prstGeom prst="ellipse">
                        <a:avLst/>
                      </a:prstGeom>
                      <a:solidFill>
                        <a:srgbClr val="606060"/>
                      </a:solid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grpSp>
                <p:sp>
                  <p:nvSpPr>
                    <p:cNvPr id="3149" name="Freeform 26"/>
                    <p:cNvSpPr/>
                    <p:nvPr/>
                  </p:nvSpPr>
                  <p:spPr>
                    <a:xfrm>
                      <a:off x="4228" y="3989"/>
                      <a:ext cx="130" cy="52"/>
                    </a:xfrm>
                    <a:custGeom>
                      <a:avLst/>
                      <a:gdLst>
                        <a:gd name="txL" fmla="*/ 0 w 130"/>
                        <a:gd name="txT" fmla="*/ 0 h 103"/>
                        <a:gd name="txR" fmla="*/ 130 w 130"/>
                        <a:gd name="txB" fmla="*/ 103 h 103"/>
                      </a:gdLst>
                      <a:ahLst/>
                      <a:cxnLst>
                        <a:cxn ang="0">
                          <a:pos x="0" y="0"/>
                        </a:cxn>
                        <a:cxn ang="0">
                          <a:pos x="23" y="1"/>
                        </a:cxn>
                        <a:cxn ang="0">
                          <a:pos x="41" y="1"/>
                        </a:cxn>
                        <a:cxn ang="0">
                          <a:pos x="63" y="1"/>
                        </a:cxn>
                        <a:cxn ang="0">
                          <a:pos x="84" y="1"/>
                        </a:cxn>
                        <a:cxn ang="0">
                          <a:pos x="104" y="1"/>
                        </a:cxn>
                        <a:cxn ang="0">
                          <a:pos x="123" y="1"/>
                        </a:cxn>
                        <a:cxn ang="0">
                          <a:pos x="125" y="4"/>
                        </a:cxn>
                        <a:cxn ang="0">
                          <a:pos x="130" y="7"/>
                        </a:cxn>
                        <a:cxn ang="0">
                          <a:pos x="110" y="7"/>
                        </a:cxn>
                        <a:cxn ang="0">
                          <a:pos x="91" y="7"/>
                        </a:cxn>
                        <a:cxn ang="0">
                          <a:pos x="72" y="7"/>
                        </a:cxn>
                        <a:cxn ang="0">
                          <a:pos x="49" y="7"/>
                        </a:cxn>
                        <a:cxn ang="0">
                          <a:pos x="22" y="7"/>
                        </a:cxn>
                        <a:cxn ang="0">
                          <a:pos x="2" y="6"/>
                        </a:cxn>
                        <a:cxn ang="0">
                          <a:pos x="1" y="3"/>
                        </a:cxn>
                        <a:cxn ang="0">
                          <a:pos x="0" y="0"/>
                        </a:cxn>
                      </a:cxnLst>
                      <a:rect l="txL" t="txT" r="txR" b="txB"/>
                      <a:pathLst>
                        <a:path w="130" h="103">
                          <a:moveTo>
                            <a:pt x="0" y="0"/>
                          </a:moveTo>
                          <a:lnTo>
                            <a:pt x="23" y="1"/>
                          </a:lnTo>
                          <a:lnTo>
                            <a:pt x="41" y="5"/>
                          </a:lnTo>
                          <a:lnTo>
                            <a:pt x="63" y="5"/>
                          </a:lnTo>
                          <a:lnTo>
                            <a:pt x="84" y="5"/>
                          </a:lnTo>
                          <a:lnTo>
                            <a:pt x="104" y="5"/>
                          </a:lnTo>
                          <a:lnTo>
                            <a:pt x="123" y="1"/>
                          </a:lnTo>
                          <a:lnTo>
                            <a:pt x="125" y="53"/>
                          </a:lnTo>
                          <a:lnTo>
                            <a:pt x="130" y="102"/>
                          </a:lnTo>
                          <a:lnTo>
                            <a:pt x="110" y="102"/>
                          </a:lnTo>
                          <a:lnTo>
                            <a:pt x="91" y="103"/>
                          </a:lnTo>
                          <a:lnTo>
                            <a:pt x="72" y="103"/>
                          </a:lnTo>
                          <a:lnTo>
                            <a:pt x="49" y="102"/>
                          </a:lnTo>
                          <a:lnTo>
                            <a:pt x="22" y="99"/>
                          </a:lnTo>
                          <a:lnTo>
                            <a:pt x="2" y="96"/>
                          </a:lnTo>
                          <a:lnTo>
                            <a:pt x="1" y="44"/>
                          </a:lnTo>
                          <a:lnTo>
                            <a:pt x="0" y="0"/>
                          </a:lnTo>
                          <a:close/>
                        </a:path>
                      </a:pathLst>
                    </a:custGeom>
                    <a:solidFill>
                      <a:srgbClr val="606060">
                        <a:alpha val="100000"/>
                      </a:srgbClr>
                    </a:solidFill>
                    <a:ln w="9525">
                      <a:noFill/>
                    </a:ln>
                  </p:spPr>
                  <p:txBody>
                    <a:bodyPr/>
                    <a:p>
                      <a:endParaRPr lang="zh-CN" altLang="en-US"/>
                    </a:p>
                  </p:txBody>
                </p:sp>
                <p:sp>
                  <p:nvSpPr>
                    <p:cNvPr id="3150" name="Freeform 27"/>
                    <p:cNvSpPr/>
                    <p:nvPr/>
                  </p:nvSpPr>
                  <p:spPr>
                    <a:xfrm>
                      <a:off x="4365" y="3981"/>
                      <a:ext cx="125" cy="59"/>
                    </a:xfrm>
                    <a:custGeom>
                      <a:avLst/>
                      <a:gdLst>
                        <a:gd name="txL" fmla="*/ 0 w 125"/>
                        <a:gd name="txT" fmla="*/ 0 h 119"/>
                        <a:gd name="txR" fmla="*/ 125 w 125"/>
                        <a:gd name="txB" fmla="*/ 119 h 119"/>
                      </a:gdLst>
                      <a:ahLst/>
                      <a:cxnLst>
                        <a:cxn ang="0">
                          <a:pos x="0" y="1"/>
                        </a:cxn>
                        <a:cxn ang="0">
                          <a:pos x="8" y="7"/>
                        </a:cxn>
                        <a:cxn ang="0">
                          <a:pos x="27" y="7"/>
                        </a:cxn>
                        <a:cxn ang="0">
                          <a:pos x="52" y="7"/>
                        </a:cxn>
                        <a:cxn ang="0">
                          <a:pos x="72" y="6"/>
                        </a:cxn>
                        <a:cxn ang="0">
                          <a:pos x="100" y="6"/>
                        </a:cxn>
                        <a:cxn ang="0">
                          <a:pos x="125" y="6"/>
                        </a:cxn>
                        <a:cxn ang="0">
                          <a:pos x="117" y="0"/>
                        </a:cxn>
                        <a:cxn ang="0">
                          <a:pos x="84" y="0"/>
                        </a:cxn>
                        <a:cxn ang="0">
                          <a:pos x="55" y="0"/>
                        </a:cxn>
                        <a:cxn ang="0">
                          <a:pos x="27" y="0"/>
                        </a:cxn>
                        <a:cxn ang="0">
                          <a:pos x="0" y="1"/>
                        </a:cxn>
                      </a:cxnLst>
                      <a:rect l="txL" t="txT" r="txR" b="txB"/>
                      <a:pathLst>
                        <a:path w="125" h="119">
                          <a:moveTo>
                            <a:pt x="0" y="17"/>
                          </a:moveTo>
                          <a:lnTo>
                            <a:pt x="8" y="119"/>
                          </a:lnTo>
                          <a:lnTo>
                            <a:pt x="27" y="116"/>
                          </a:lnTo>
                          <a:lnTo>
                            <a:pt x="52" y="114"/>
                          </a:lnTo>
                          <a:lnTo>
                            <a:pt x="72" y="110"/>
                          </a:lnTo>
                          <a:lnTo>
                            <a:pt x="100" y="107"/>
                          </a:lnTo>
                          <a:lnTo>
                            <a:pt x="125" y="101"/>
                          </a:lnTo>
                          <a:lnTo>
                            <a:pt x="117" y="0"/>
                          </a:lnTo>
                          <a:lnTo>
                            <a:pt x="84" y="6"/>
                          </a:lnTo>
                          <a:lnTo>
                            <a:pt x="55" y="11"/>
                          </a:lnTo>
                          <a:lnTo>
                            <a:pt x="27" y="15"/>
                          </a:lnTo>
                          <a:lnTo>
                            <a:pt x="0" y="17"/>
                          </a:lnTo>
                          <a:close/>
                        </a:path>
                      </a:pathLst>
                    </a:custGeom>
                    <a:solidFill>
                      <a:srgbClr val="606060">
                        <a:alpha val="100000"/>
                      </a:srgbClr>
                    </a:solidFill>
                    <a:ln w="9525">
                      <a:noFill/>
                    </a:ln>
                  </p:spPr>
                  <p:txBody>
                    <a:bodyPr/>
                    <a:p>
                      <a:endParaRPr lang="zh-CN" altLang="en-US"/>
                    </a:p>
                  </p:txBody>
                </p:sp>
              </p:grpSp>
            </p:grpSp>
            <p:sp>
              <p:nvSpPr>
                <p:cNvPr id="3101" name="Freeform 28"/>
                <p:cNvSpPr/>
                <p:nvPr/>
              </p:nvSpPr>
              <p:spPr>
                <a:xfrm>
                  <a:off x="4924" y="4086"/>
                  <a:ext cx="491" cy="59"/>
                </a:xfrm>
                <a:custGeom>
                  <a:avLst/>
                  <a:gdLst>
                    <a:gd name="txL" fmla="*/ 0 w 491"/>
                    <a:gd name="txT" fmla="*/ 0 h 117"/>
                    <a:gd name="txR" fmla="*/ 491 w 491"/>
                    <a:gd name="txB" fmla="*/ 117 h 117"/>
                  </a:gdLst>
                  <a:ahLst/>
                  <a:cxnLst>
                    <a:cxn ang="0">
                      <a:pos x="0" y="4"/>
                    </a:cxn>
                    <a:cxn ang="0">
                      <a:pos x="34" y="3"/>
                    </a:cxn>
                    <a:cxn ang="0">
                      <a:pos x="43" y="2"/>
                    </a:cxn>
                    <a:cxn ang="0">
                      <a:pos x="56" y="2"/>
                    </a:cxn>
                    <a:cxn ang="0">
                      <a:pos x="67" y="2"/>
                    </a:cxn>
                    <a:cxn ang="0">
                      <a:pos x="80" y="2"/>
                    </a:cxn>
                    <a:cxn ang="0">
                      <a:pos x="93" y="2"/>
                    </a:cxn>
                    <a:cxn ang="0">
                      <a:pos x="110" y="2"/>
                    </a:cxn>
                    <a:cxn ang="0">
                      <a:pos x="123" y="1"/>
                    </a:cxn>
                    <a:cxn ang="0">
                      <a:pos x="135" y="1"/>
                    </a:cxn>
                    <a:cxn ang="0">
                      <a:pos x="155" y="1"/>
                    </a:cxn>
                    <a:cxn ang="0">
                      <a:pos x="168" y="1"/>
                    </a:cxn>
                    <a:cxn ang="0">
                      <a:pos x="181" y="0"/>
                    </a:cxn>
                    <a:cxn ang="0">
                      <a:pos x="192" y="0"/>
                    </a:cxn>
                    <a:cxn ang="0">
                      <a:pos x="205" y="1"/>
                    </a:cxn>
                    <a:cxn ang="0">
                      <a:pos x="217" y="2"/>
                    </a:cxn>
                    <a:cxn ang="0">
                      <a:pos x="233" y="2"/>
                    </a:cxn>
                    <a:cxn ang="0">
                      <a:pos x="256" y="2"/>
                    </a:cxn>
                    <a:cxn ang="0">
                      <a:pos x="268" y="2"/>
                    </a:cxn>
                    <a:cxn ang="0">
                      <a:pos x="283" y="2"/>
                    </a:cxn>
                    <a:cxn ang="0">
                      <a:pos x="293" y="2"/>
                    </a:cxn>
                    <a:cxn ang="0">
                      <a:pos x="309" y="3"/>
                    </a:cxn>
                    <a:cxn ang="0">
                      <a:pos x="322" y="4"/>
                    </a:cxn>
                    <a:cxn ang="0">
                      <a:pos x="342" y="5"/>
                    </a:cxn>
                    <a:cxn ang="0">
                      <a:pos x="372" y="5"/>
                    </a:cxn>
                    <a:cxn ang="0">
                      <a:pos x="387" y="6"/>
                    </a:cxn>
                    <a:cxn ang="0">
                      <a:pos x="400" y="6"/>
                    </a:cxn>
                    <a:cxn ang="0">
                      <a:pos x="418" y="6"/>
                    </a:cxn>
                    <a:cxn ang="0">
                      <a:pos x="491" y="7"/>
                    </a:cxn>
                    <a:cxn ang="0">
                      <a:pos x="411" y="7"/>
                    </a:cxn>
                    <a:cxn ang="0">
                      <a:pos x="397" y="7"/>
                    </a:cxn>
                    <a:cxn ang="0">
                      <a:pos x="384" y="8"/>
                    </a:cxn>
                    <a:cxn ang="0">
                      <a:pos x="374" y="8"/>
                    </a:cxn>
                    <a:cxn ang="0">
                      <a:pos x="362" y="7"/>
                    </a:cxn>
                    <a:cxn ang="0">
                      <a:pos x="348" y="7"/>
                    </a:cxn>
                    <a:cxn ang="0">
                      <a:pos x="326" y="7"/>
                    </a:cxn>
                    <a:cxn ang="0">
                      <a:pos x="306" y="6"/>
                    </a:cxn>
                    <a:cxn ang="0">
                      <a:pos x="293" y="6"/>
                    </a:cxn>
                    <a:cxn ang="0">
                      <a:pos x="279" y="6"/>
                    </a:cxn>
                    <a:cxn ang="0">
                      <a:pos x="246" y="6"/>
                    </a:cxn>
                    <a:cxn ang="0">
                      <a:pos x="230" y="5"/>
                    </a:cxn>
                    <a:cxn ang="0">
                      <a:pos x="208" y="4"/>
                    </a:cxn>
                    <a:cxn ang="0">
                      <a:pos x="187" y="4"/>
                    </a:cxn>
                    <a:cxn ang="0">
                      <a:pos x="162" y="4"/>
                    </a:cxn>
                    <a:cxn ang="0">
                      <a:pos x="144" y="5"/>
                    </a:cxn>
                    <a:cxn ang="0">
                      <a:pos x="127" y="4"/>
                    </a:cxn>
                    <a:cxn ang="0">
                      <a:pos x="110" y="4"/>
                    </a:cxn>
                    <a:cxn ang="0">
                      <a:pos x="93" y="4"/>
                    </a:cxn>
                    <a:cxn ang="0">
                      <a:pos x="78" y="3"/>
                    </a:cxn>
                    <a:cxn ang="0">
                      <a:pos x="65" y="4"/>
                    </a:cxn>
                    <a:cxn ang="0">
                      <a:pos x="47" y="4"/>
                    </a:cxn>
                    <a:cxn ang="0">
                      <a:pos x="28" y="4"/>
                    </a:cxn>
                    <a:cxn ang="0">
                      <a:pos x="0" y="4"/>
                    </a:cxn>
                  </a:cxnLst>
                  <a:rect l="txL" t="txT" r="txR" b="txB"/>
                  <a:pathLst>
                    <a:path w="491" h="117">
                      <a:moveTo>
                        <a:pt x="0" y="59"/>
                      </a:moveTo>
                      <a:lnTo>
                        <a:pt x="34" y="45"/>
                      </a:lnTo>
                      <a:lnTo>
                        <a:pt x="43" y="30"/>
                      </a:lnTo>
                      <a:lnTo>
                        <a:pt x="56" y="26"/>
                      </a:lnTo>
                      <a:lnTo>
                        <a:pt x="67" y="22"/>
                      </a:lnTo>
                      <a:lnTo>
                        <a:pt x="80" y="18"/>
                      </a:lnTo>
                      <a:lnTo>
                        <a:pt x="93" y="18"/>
                      </a:lnTo>
                      <a:lnTo>
                        <a:pt x="110" y="18"/>
                      </a:lnTo>
                      <a:lnTo>
                        <a:pt x="123" y="12"/>
                      </a:lnTo>
                      <a:lnTo>
                        <a:pt x="135" y="10"/>
                      </a:lnTo>
                      <a:lnTo>
                        <a:pt x="155" y="12"/>
                      </a:lnTo>
                      <a:lnTo>
                        <a:pt x="168" y="4"/>
                      </a:lnTo>
                      <a:lnTo>
                        <a:pt x="181" y="0"/>
                      </a:lnTo>
                      <a:lnTo>
                        <a:pt x="192" y="0"/>
                      </a:lnTo>
                      <a:lnTo>
                        <a:pt x="205" y="7"/>
                      </a:lnTo>
                      <a:lnTo>
                        <a:pt x="217" y="18"/>
                      </a:lnTo>
                      <a:lnTo>
                        <a:pt x="233" y="26"/>
                      </a:lnTo>
                      <a:lnTo>
                        <a:pt x="256" y="30"/>
                      </a:lnTo>
                      <a:lnTo>
                        <a:pt x="268" y="24"/>
                      </a:lnTo>
                      <a:lnTo>
                        <a:pt x="283" y="26"/>
                      </a:lnTo>
                      <a:lnTo>
                        <a:pt x="293" y="30"/>
                      </a:lnTo>
                      <a:lnTo>
                        <a:pt x="309" y="45"/>
                      </a:lnTo>
                      <a:lnTo>
                        <a:pt x="322" y="64"/>
                      </a:lnTo>
                      <a:lnTo>
                        <a:pt x="342" y="74"/>
                      </a:lnTo>
                      <a:lnTo>
                        <a:pt x="372" y="70"/>
                      </a:lnTo>
                      <a:lnTo>
                        <a:pt x="387" y="82"/>
                      </a:lnTo>
                      <a:lnTo>
                        <a:pt x="400" y="88"/>
                      </a:lnTo>
                      <a:lnTo>
                        <a:pt x="418" y="91"/>
                      </a:lnTo>
                      <a:lnTo>
                        <a:pt x="491" y="111"/>
                      </a:lnTo>
                      <a:lnTo>
                        <a:pt x="411" y="103"/>
                      </a:lnTo>
                      <a:lnTo>
                        <a:pt x="397" y="109"/>
                      </a:lnTo>
                      <a:lnTo>
                        <a:pt x="384" y="117"/>
                      </a:lnTo>
                      <a:lnTo>
                        <a:pt x="374" y="115"/>
                      </a:lnTo>
                      <a:lnTo>
                        <a:pt x="362" y="111"/>
                      </a:lnTo>
                      <a:lnTo>
                        <a:pt x="348" y="100"/>
                      </a:lnTo>
                      <a:lnTo>
                        <a:pt x="326" y="97"/>
                      </a:lnTo>
                      <a:lnTo>
                        <a:pt x="306" y="86"/>
                      </a:lnTo>
                      <a:lnTo>
                        <a:pt x="293" y="88"/>
                      </a:lnTo>
                      <a:lnTo>
                        <a:pt x="279" y="91"/>
                      </a:lnTo>
                      <a:lnTo>
                        <a:pt x="246" y="82"/>
                      </a:lnTo>
                      <a:lnTo>
                        <a:pt x="230" y="77"/>
                      </a:lnTo>
                      <a:lnTo>
                        <a:pt x="208" y="64"/>
                      </a:lnTo>
                      <a:lnTo>
                        <a:pt x="187" y="64"/>
                      </a:lnTo>
                      <a:lnTo>
                        <a:pt x="162" y="64"/>
                      </a:lnTo>
                      <a:lnTo>
                        <a:pt x="144" y="65"/>
                      </a:lnTo>
                      <a:lnTo>
                        <a:pt x="127" y="62"/>
                      </a:lnTo>
                      <a:lnTo>
                        <a:pt x="110" y="51"/>
                      </a:lnTo>
                      <a:lnTo>
                        <a:pt x="93" y="59"/>
                      </a:lnTo>
                      <a:lnTo>
                        <a:pt x="78" y="47"/>
                      </a:lnTo>
                      <a:lnTo>
                        <a:pt x="65" y="51"/>
                      </a:lnTo>
                      <a:lnTo>
                        <a:pt x="47" y="53"/>
                      </a:lnTo>
                      <a:lnTo>
                        <a:pt x="28" y="54"/>
                      </a:lnTo>
                      <a:lnTo>
                        <a:pt x="0" y="59"/>
                      </a:lnTo>
                      <a:close/>
                    </a:path>
                  </a:pathLst>
                </a:custGeom>
                <a:solidFill>
                  <a:srgbClr val="0000C4">
                    <a:alpha val="100000"/>
                  </a:srgbClr>
                </a:solidFill>
                <a:ln w="9525">
                  <a:noFill/>
                </a:ln>
              </p:spPr>
              <p:txBody>
                <a:bodyPr/>
                <a:p>
                  <a:endParaRPr lang="zh-CN" altLang="en-US"/>
                </a:p>
              </p:txBody>
            </p:sp>
            <p:grpSp>
              <p:nvGrpSpPr>
                <p:cNvPr id="3102" name="Group 29"/>
                <p:cNvGrpSpPr/>
                <p:nvPr/>
              </p:nvGrpSpPr>
              <p:grpSpPr>
                <a:xfrm>
                  <a:off x="4547" y="3771"/>
                  <a:ext cx="379" cy="240"/>
                  <a:chOff x="4547" y="3771"/>
                  <a:chExt cx="379" cy="240"/>
                </a:xfrm>
              </p:grpSpPr>
              <p:sp>
                <p:nvSpPr>
                  <p:cNvPr id="3140" name="Freeform 30"/>
                  <p:cNvSpPr/>
                  <p:nvPr/>
                </p:nvSpPr>
                <p:spPr>
                  <a:xfrm>
                    <a:off x="4726" y="3825"/>
                    <a:ext cx="200" cy="170"/>
                  </a:xfrm>
                  <a:custGeom>
                    <a:avLst/>
                    <a:gdLst>
                      <a:gd name="txL" fmla="*/ 0 w 200"/>
                      <a:gd name="txT" fmla="*/ 0 h 341"/>
                      <a:gd name="txR" fmla="*/ 200 w 200"/>
                      <a:gd name="txB" fmla="*/ 341 h 341"/>
                    </a:gdLst>
                    <a:ahLst/>
                    <a:cxnLst>
                      <a:cxn ang="0">
                        <a:pos x="164" y="0"/>
                      </a:cxn>
                      <a:cxn ang="0">
                        <a:pos x="154" y="0"/>
                      </a:cxn>
                      <a:cxn ang="0">
                        <a:pos x="150" y="0"/>
                      </a:cxn>
                      <a:cxn ang="0">
                        <a:pos x="147" y="1"/>
                      </a:cxn>
                      <a:cxn ang="0">
                        <a:pos x="143" y="2"/>
                      </a:cxn>
                      <a:cxn ang="0">
                        <a:pos x="141" y="2"/>
                      </a:cxn>
                      <a:cxn ang="0">
                        <a:pos x="145" y="3"/>
                      </a:cxn>
                      <a:cxn ang="0">
                        <a:pos x="147" y="4"/>
                      </a:cxn>
                      <a:cxn ang="0">
                        <a:pos x="157" y="4"/>
                      </a:cxn>
                      <a:cxn ang="0">
                        <a:pos x="160" y="4"/>
                      </a:cxn>
                      <a:cxn ang="0">
                        <a:pos x="152" y="4"/>
                      </a:cxn>
                      <a:cxn ang="0">
                        <a:pos x="133" y="6"/>
                      </a:cxn>
                      <a:cxn ang="0">
                        <a:pos x="110" y="7"/>
                      </a:cxn>
                      <a:cxn ang="0">
                        <a:pos x="94" y="6"/>
                      </a:cxn>
                      <a:cxn ang="0">
                        <a:pos x="85" y="6"/>
                      </a:cxn>
                      <a:cxn ang="0">
                        <a:pos x="81" y="5"/>
                      </a:cxn>
                      <a:cxn ang="0">
                        <a:pos x="73" y="5"/>
                      </a:cxn>
                      <a:cxn ang="0">
                        <a:pos x="65" y="6"/>
                      </a:cxn>
                      <a:cxn ang="0">
                        <a:pos x="65" y="6"/>
                      </a:cxn>
                      <a:cxn ang="0">
                        <a:pos x="65" y="7"/>
                      </a:cxn>
                      <a:cxn ang="0">
                        <a:pos x="77" y="7"/>
                      </a:cxn>
                      <a:cxn ang="0">
                        <a:pos x="90" y="7"/>
                      </a:cxn>
                      <a:cxn ang="0">
                        <a:pos x="119" y="8"/>
                      </a:cxn>
                      <a:cxn ang="0">
                        <a:pos x="147" y="8"/>
                      </a:cxn>
                      <a:cxn ang="0">
                        <a:pos x="145" y="10"/>
                      </a:cxn>
                      <a:cxn ang="0">
                        <a:pos x="135" y="12"/>
                      </a:cxn>
                      <a:cxn ang="0">
                        <a:pos x="91" y="14"/>
                      </a:cxn>
                      <a:cxn ang="0">
                        <a:pos x="79" y="14"/>
                      </a:cxn>
                      <a:cxn ang="0">
                        <a:pos x="75" y="15"/>
                      </a:cxn>
                      <a:cxn ang="0">
                        <a:pos x="61" y="17"/>
                      </a:cxn>
                      <a:cxn ang="0">
                        <a:pos x="45" y="18"/>
                      </a:cxn>
                      <a:cxn ang="0">
                        <a:pos x="31" y="19"/>
                      </a:cxn>
                      <a:cxn ang="0">
                        <a:pos x="13" y="18"/>
                      </a:cxn>
                      <a:cxn ang="0">
                        <a:pos x="5" y="18"/>
                      </a:cxn>
                      <a:cxn ang="0">
                        <a:pos x="0" y="19"/>
                      </a:cxn>
                      <a:cxn ang="0">
                        <a:pos x="19" y="20"/>
                      </a:cxn>
                      <a:cxn ang="0">
                        <a:pos x="32" y="21"/>
                      </a:cxn>
                      <a:cxn ang="0">
                        <a:pos x="57" y="20"/>
                      </a:cxn>
                      <a:cxn ang="0">
                        <a:pos x="86" y="18"/>
                      </a:cxn>
                      <a:cxn ang="0">
                        <a:pos x="98" y="17"/>
                      </a:cxn>
                      <a:cxn ang="0">
                        <a:pos x="128" y="16"/>
                      </a:cxn>
                      <a:cxn ang="0">
                        <a:pos x="168" y="14"/>
                      </a:cxn>
                      <a:cxn ang="0">
                        <a:pos x="186" y="12"/>
                      </a:cxn>
                      <a:cxn ang="0">
                        <a:pos x="194" y="10"/>
                      </a:cxn>
                      <a:cxn ang="0">
                        <a:pos x="200" y="6"/>
                      </a:cxn>
                      <a:cxn ang="0">
                        <a:pos x="191" y="5"/>
                      </a:cxn>
                      <a:cxn ang="0">
                        <a:pos x="182" y="4"/>
                      </a:cxn>
                      <a:cxn ang="0">
                        <a:pos x="180" y="3"/>
                      </a:cxn>
                      <a:cxn ang="0">
                        <a:pos x="184" y="3"/>
                      </a:cxn>
                      <a:cxn ang="0">
                        <a:pos x="186" y="2"/>
                      </a:cxn>
                      <a:cxn ang="0">
                        <a:pos x="184" y="1"/>
                      </a:cxn>
                      <a:cxn ang="0">
                        <a:pos x="176" y="0"/>
                      </a:cxn>
                      <a:cxn ang="0">
                        <a:pos x="164" y="0"/>
                      </a:cxn>
                    </a:cxnLst>
                    <a:rect l="txL" t="txT" r="txR" b="txB"/>
                    <a:pathLst>
                      <a:path w="200" h="341">
                        <a:moveTo>
                          <a:pt x="164" y="0"/>
                        </a:moveTo>
                        <a:lnTo>
                          <a:pt x="154" y="6"/>
                        </a:lnTo>
                        <a:lnTo>
                          <a:pt x="150" y="9"/>
                        </a:lnTo>
                        <a:lnTo>
                          <a:pt x="147" y="20"/>
                        </a:lnTo>
                        <a:lnTo>
                          <a:pt x="143" y="41"/>
                        </a:lnTo>
                        <a:lnTo>
                          <a:pt x="141" y="44"/>
                        </a:lnTo>
                        <a:lnTo>
                          <a:pt x="145" y="49"/>
                        </a:lnTo>
                        <a:lnTo>
                          <a:pt x="147" y="66"/>
                        </a:lnTo>
                        <a:lnTo>
                          <a:pt x="157" y="67"/>
                        </a:lnTo>
                        <a:lnTo>
                          <a:pt x="160" y="78"/>
                        </a:lnTo>
                        <a:lnTo>
                          <a:pt x="152" y="79"/>
                        </a:lnTo>
                        <a:lnTo>
                          <a:pt x="133" y="101"/>
                        </a:lnTo>
                        <a:lnTo>
                          <a:pt x="110" y="113"/>
                        </a:lnTo>
                        <a:lnTo>
                          <a:pt x="94" y="108"/>
                        </a:lnTo>
                        <a:lnTo>
                          <a:pt x="85" y="101"/>
                        </a:lnTo>
                        <a:lnTo>
                          <a:pt x="81" y="92"/>
                        </a:lnTo>
                        <a:lnTo>
                          <a:pt x="73" y="90"/>
                        </a:lnTo>
                        <a:lnTo>
                          <a:pt x="65" y="99"/>
                        </a:lnTo>
                        <a:lnTo>
                          <a:pt x="65" y="111"/>
                        </a:lnTo>
                        <a:lnTo>
                          <a:pt x="65" y="124"/>
                        </a:lnTo>
                        <a:lnTo>
                          <a:pt x="77" y="127"/>
                        </a:lnTo>
                        <a:lnTo>
                          <a:pt x="90" y="127"/>
                        </a:lnTo>
                        <a:lnTo>
                          <a:pt x="119" y="142"/>
                        </a:lnTo>
                        <a:lnTo>
                          <a:pt x="147" y="133"/>
                        </a:lnTo>
                        <a:lnTo>
                          <a:pt x="145" y="166"/>
                        </a:lnTo>
                        <a:lnTo>
                          <a:pt x="135" y="201"/>
                        </a:lnTo>
                        <a:lnTo>
                          <a:pt x="91" y="230"/>
                        </a:lnTo>
                        <a:lnTo>
                          <a:pt x="79" y="238"/>
                        </a:lnTo>
                        <a:lnTo>
                          <a:pt x="75" y="251"/>
                        </a:lnTo>
                        <a:lnTo>
                          <a:pt x="61" y="277"/>
                        </a:lnTo>
                        <a:lnTo>
                          <a:pt x="45" y="302"/>
                        </a:lnTo>
                        <a:lnTo>
                          <a:pt x="31" y="309"/>
                        </a:lnTo>
                        <a:lnTo>
                          <a:pt x="13" y="300"/>
                        </a:lnTo>
                        <a:lnTo>
                          <a:pt x="5" y="297"/>
                        </a:lnTo>
                        <a:lnTo>
                          <a:pt x="0" y="306"/>
                        </a:lnTo>
                        <a:lnTo>
                          <a:pt x="19" y="327"/>
                        </a:lnTo>
                        <a:lnTo>
                          <a:pt x="32" y="341"/>
                        </a:lnTo>
                        <a:lnTo>
                          <a:pt x="57" y="321"/>
                        </a:lnTo>
                        <a:lnTo>
                          <a:pt x="86" y="291"/>
                        </a:lnTo>
                        <a:lnTo>
                          <a:pt x="98" y="273"/>
                        </a:lnTo>
                        <a:lnTo>
                          <a:pt x="128" y="256"/>
                        </a:lnTo>
                        <a:lnTo>
                          <a:pt x="168" y="227"/>
                        </a:lnTo>
                        <a:lnTo>
                          <a:pt x="186" y="198"/>
                        </a:lnTo>
                        <a:lnTo>
                          <a:pt x="194" y="171"/>
                        </a:lnTo>
                        <a:lnTo>
                          <a:pt x="200" y="102"/>
                        </a:lnTo>
                        <a:lnTo>
                          <a:pt x="191" y="81"/>
                        </a:lnTo>
                        <a:lnTo>
                          <a:pt x="182" y="73"/>
                        </a:lnTo>
                        <a:lnTo>
                          <a:pt x="180" y="61"/>
                        </a:lnTo>
                        <a:lnTo>
                          <a:pt x="184" y="49"/>
                        </a:lnTo>
                        <a:lnTo>
                          <a:pt x="186" y="35"/>
                        </a:lnTo>
                        <a:lnTo>
                          <a:pt x="184" y="16"/>
                        </a:lnTo>
                        <a:lnTo>
                          <a:pt x="176" y="6"/>
                        </a:lnTo>
                        <a:lnTo>
                          <a:pt x="164" y="0"/>
                        </a:lnTo>
                        <a:close/>
                      </a:path>
                    </a:pathLst>
                  </a:custGeom>
                  <a:solidFill>
                    <a:srgbClr val="202020">
                      <a:alpha val="100000"/>
                    </a:srgbClr>
                  </a:solidFill>
                  <a:ln w="9525">
                    <a:noFill/>
                  </a:ln>
                </p:spPr>
                <p:txBody>
                  <a:bodyPr/>
                  <a:p>
                    <a:endParaRPr lang="zh-CN" altLang="en-US"/>
                  </a:p>
                </p:txBody>
              </p:sp>
              <p:sp>
                <p:nvSpPr>
                  <p:cNvPr id="3141" name="Arc 31"/>
                  <p:cNvSpPr/>
                  <p:nvPr/>
                </p:nvSpPr>
                <p:spPr>
                  <a:xfrm>
                    <a:off x="4774" y="3859"/>
                    <a:ext cx="95" cy="97"/>
                  </a:xfrm>
                  <a:custGeom>
                    <a:avLst/>
                    <a:gdLst>
                      <a:gd name="txL" fmla="*/ 0 w 30502"/>
                      <a:gd name="txT" fmla="*/ 0 h 42501"/>
                      <a:gd name="txR" fmla="*/ 30502 w 30502"/>
                      <a:gd name="txB" fmla="*/ 42501 h 42501"/>
                    </a:gdLst>
                    <a:ahLst/>
                    <a:cxnLst>
                      <a:cxn ang="0">
                        <a:pos x="0" y="0"/>
                      </a:cxn>
                      <a:cxn ang="0">
                        <a:pos x="0" y="0"/>
                      </a:cxn>
                      <a:cxn ang="0">
                        <a:pos x="0" y="0"/>
                      </a:cxn>
                    </a:cxnLst>
                    <a:rect l="txL" t="txT" r="txR" b="txB"/>
                    <a:pathLst>
                      <a:path w="30502" h="42501" fill="none">
                        <a:moveTo>
                          <a:pt x="16149" y="42501"/>
                        </a:moveTo>
                        <a:cubicBezTo>
                          <a:pt x="6637" y="40020"/>
                          <a:pt x="0" y="31430"/>
                          <a:pt x="0" y="21600"/>
                        </a:cubicBezTo>
                        <a:cubicBezTo>
                          <a:pt x="0" y="9670"/>
                          <a:pt x="9670" y="0"/>
                          <a:pt x="21600" y="0"/>
                        </a:cubicBezTo>
                        <a:cubicBezTo>
                          <a:pt x="24670" y="-1"/>
                          <a:pt x="27704" y="654"/>
                          <a:pt x="30502" y="1919"/>
                        </a:cubicBezTo>
                      </a:path>
                      <a:path w="30502" h="42501" stroke="0">
                        <a:moveTo>
                          <a:pt x="16149" y="42501"/>
                        </a:moveTo>
                        <a:cubicBezTo>
                          <a:pt x="6637" y="40020"/>
                          <a:pt x="0" y="31430"/>
                          <a:pt x="0" y="21600"/>
                        </a:cubicBezTo>
                        <a:cubicBezTo>
                          <a:pt x="0" y="9670"/>
                          <a:pt x="9670" y="0"/>
                          <a:pt x="21600" y="0"/>
                        </a:cubicBezTo>
                        <a:cubicBezTo>
                          <a:pt x="24670" y="-1"/>
                          <a:pt x="27704" y="654"/>
                          <a:pt x="30502" y="1919"/>
                        </a:cubicBezTo>
                        <a:lnTo>
                          <a:pt x="21600" y="21600"/>
                        </a:lnTo>
                        <a:lnTo>
                          <a:pt x="16149" y="42501"/>
                        </a:lnTo>
                        <a:close/>
                      </a:path>
                    </a:pathLst>
                  </a:custGeom>
                  <a:noFill/>
                  <a:ln w="14288" cap="flat" cmpd="sng">
                    <a:solidFill>
                      <a:srgbClr val="202020">
                        <a:alpha val="100000"/>
                      </a:srgbClr>
                    </a:solidFill>
                    <a:prstDash val="solid"/>
                    <a:round/>
                    <a:headEnd type="none" w="med" len="med"/>
                    <a:tailEnd type="none" w="med" len="med"/>
                  </a:ln>
                </p:spPr>
                <p:txBody>
                  <a:bodyPr/>
                  <a:p>
                    <a:endParaRPr lang="zh-CN" altLang="en-US"/>
                  </a:p>
                </p:txBody>
              </p:sp>
              <p:sp>
                <p:nvSpPr>
                  <p:cNvPr id="3142" name="Freeform 32"/>
                  <p:cNvSpPr/>
                  <p:nvPr/>
                </p:nvSpPr>
                <p:spPr>
                  <a:xfrm>
                    <a:off x="4547" y="3771"/>
                    <a:ext cx="239" cy="188"/>
                  </a:xfrm>
                  <a:custGeom>
                    <a:avLst/>
                    <a:gdLst>
                      <a:gd name="txL" fmla="*/ 0 w 239"/>
                      <a:gd name="txT" fmla="*/ 0 h 374"/>
                      <a:gd name="txR" fmla="*/ 239 w 239"/>
                      <a:gd name="txB" fmla="*/ 374 h 374"/>
                    </a:gdLst>
                    <a:ahLst/>
                    <a:cxnLst>
                      <a:cxn ang="0">
                        <a:pos x="59" y="1"/>
                      </a:cxn>
                      <a:cxn ang="0">
                        <a:pos x="53" y="2"/>
                      </a:cxn>
                      <a:cxn ang="0">
                        <a:pos x="58" y="4"/>
                      </a:cxn>
                      <a:cxn ang="0">
                        <a:pos x="37" y="7"/>
                      </a:cxn>
                      <a:cxn ang="0">
                        <a:pos x="36" y="11"/>
                      </a:cxn>
                      <a:cxn ang="0">
                        <a:pos x="0" y="16"/>
                      </a:cxn>
                      <a:cxn ang="0">
                        <a:pos x="19" y="16"/>
                      </a:cxn>
                      <a:cxn ang="0">
                        <a:pos x="40" y="16"/>
                      </a:cxn>
                      <a:cxn ang="0">
                        <a:pos x="59" y="11"/>
                      </a:cxn>
                      <a:cxn ang="0">
                        <a:pos x="78" y="11"/>
                      </a:cxn>
                      <a:cxn ang="0">
                        <a:pos x="109" y="14"/>
                      </a:cxn>
                      <a:cxn ang="0">
                        <a:pos x="135" y="17"/>
                      </a:cxn>
                      <a:cxn ang="0">
                        <a:pos x="156" y="22"/>
                      </a:cxn>
                      <a:cxn ang="0">
                        <a:pos x="170" y="24"/>
                      </a:cxn>
                      <a:cxn ang="0">
                        <a:pos x="185" y="24"/>
                      </a:cxn>
                      <a:cxn ang="0">
                        <a:pos x="180" y="22"/>
                      </a:cxn>
                      <a:cxn ang="0">
                        <a:pos x="172" y="19"/>
                      </a:cxn>
                      <a:cxn ang="0">
                        <a:pos x="156" y="12"/>
                      </a:cxn>
                      <a:cxn ang="0">
                        <a:pos x="179" y="9"/>
                      </a:cxn>
                      <a:cxn ang="0">
                        <a:pos x="212" y="14"/>
                      </a:cxn>
                      <a:cxn ang="0">
                        <a:pos x="238" y="13"/>
                      </a:cxn>
                      <a:cxn ang="0">
                        <a:pos x="198" y="6"/>
                      </a:cxn>
                      <a:cxn ang="0">
                        <a:pos x="188" y="5"/>
                      </a:cxn>
                      <a:cxn ang="0">
                        <a:pos x="141" y="9"/>
                      </a:cxn>
                      <a:cxn ang="0">
                        <a:pos x="124" y="7"/>
                      </a:cxn>
                      <a:cxn ang="0">
                        <a:pos x="144" y="6"/>
                      </a:cxn>
                      <a:cxn ang="0">
                        <a:pos x="172" y="5"/>
                      </a:cxn>
                      <a:cxn ang="0">
                        <a:pos x="210" y="6"/>
                      </a:cxn>
                      <a:cxn ang="0">
                        <a:pos x="202" y="4"/>
                      </a:cxn>
                      <a:cxn ang="0">
                        <a:pos x="177" y="4"/>
                      </a:cxn>
                      <a:cxn ang="0">
                        <a:pos x="107" y="3"/>
                      </a:cxn>
                      <a:cxn ang="0">
                        <a:pos x="90" y="2"/>
                      </a:cxn>
                      <a:cxn ang="0">
                        <a:pos x="83" y="1"/>
                      </a:cxn>
                      <a:cxn ang="0">
                        <a:pos x="66" y="0"/>
                      </a:cxn>
                    </a:cxnLst>
                    <a:rect l="txL" t="txT" r="txR" b="txB"/>
                    <a:pathLst>
                      <a:path w="239" h="374">
                        <a:moveTo>
                          <a:pt x="66" y="0"/>
                        </a:moveTo>
                        <a:lnTo>
                          <a:pt x="59" y="3"/>
                        </a:lnTo>
                        <a:lnTo>
                          <a:pt x="54" y="12"/>
                        </a:lnTo>
                        <a:lnTo>
                          <a:pt x="53" y="26"/>
                        </a:lnTo>
                        <a:lnTo>
                          <a:pt x="53" y="41"/>
                        </a:lnTo>
                        <a:lnTo>
                          <a:pt x="58" y="59"/>
                        </a:lnTo>
                        <a:lnTo>
                          <a:pt x="40" y="91"/>
                        </a:lnTo>
                        <a:lnTo>
                          <a:pt x="37" y="99"/>
                        </a:lnTo>
                        <a:lnTo>
                          <a:pt x="37" y="131"/>
                        </a:lnTo>
                        <a:lnTo>
                          <a:pt x="36" y="173"/>
                        </a:lnTo>
                        <a:lnTo>
                          <a:pt x="27" y="227"/>
                        </a:lnTo>
                        <a:lnTo>
                          <a:pt x="0" y="245"/>
                        </a:lnTo>
                        <a:lnTo>
                          <a:pt x="8" y="255"/>
                        </a:lnTo>
                        <a:lnTo>
                          <a:pt x="19" y="248"/>
                        </a:lnTo>
                        <a:lnTo>
                          <a:pt x="32" y="243"/>
                        </a:lnTo>
                        <a:lnTo>
                          <a:pt x="40" y="251"/>
                        </a:lnTo>
                        <a:lnTo>
                          <a:pt x="40" y="239"/>
                        </a:lnTo>
                        <a:lnTo>
                          <a:pt x="59" y="167"/>
                        </a:lnTo>
                        <a:lnTo>
                          <a:pt x="60" y="135"/>
                        </a:lnTo>
                        <a:lnTo>
                          <a:pt x="78" y="172"/>
                        </a:lnTo>
                        <a:lnTo>
                          <a:pt x="86" y="188"/>
                        </a:lnTo>
                        <a:lnTo>
                          <a:pt x="109" y="217"/>
                        </a:lnTo>
                        <a:lnTo>
                          <a:pt x="123" y="231"/>
                        </a:lnTo>
                        <a:lnTo>
                          <a:pt x="135" y="260"/>
                        </a:lnTo>
                        <a:lnTo>
                          <a:pt x="151" y="319"/>
                        </a:lnTo>
                        <a:lnTo>
                          <a:pt x="156" y="336"/>
                        </a:lnTo>
                        <a:lnTo>
                          <a:pt x="160" y="365"/>
                        </a:lnTo>
                        <a:lnTo>
                          <a:pt x="170" y="374"/>
                        </a:lnTo>
                        <a:lnTo>
                          <a:pt x="178" y="374"/>
                        </a:lnTo>
                        <a:lnTo>
                          <a:pt x="185" y="368"/>
                        </a:lnTo>
                        <a:lnTo>
                          <a:pt x="186" y="353"/>
                        </a:lnTo>
                        <a:lnTo>
                          <a:pt x="180" y="338"/>
                        </a:lnTo>
                        <a:lnTo>
                          <a:pt x="174" y="319"/>
                        </a:lnTo>
                        <a:lnTo>
                          <a:pt x="172" y="297"/>
                        </a:lnTo>
                        <a:lnTo>
                          <a:pt x="147" y="205"/>
                        </a:lnTo>
                        <a:lnTo>
                          <a:pt x="156" y="188"/>
                        </a:lnTo>
                        <a:lnTo>
                          <a:pt x="180" y="123"/>
                        </a:lnTo>
                        <a:lnTo>
                          <a:pt x="179" y="135"/>
                        </a:lnTo>
                        <a:lnTo>
                          <a:pt x="188" y="211"/>
                        </a:lnTo>
                        <a:lnTo>
                          <a:pt x="212" y="213"/>
                        </a:lnTo>
                        <a:lnTo>
                          <a:pt x="239" y="207"/>
                        </a:lnTo>
                        <a:lnTo>
                          <a:pt x="238" y="196"/>
                        </a:lnTo>
                        <a:lnTo>
                          <a:pt x="208" y="182"/>
                        </a:lnTo>
                        <a:lnTo>
                          <a:pt x="198" y="84"/>
                        </a:lnTo>
                        <a:lnTo>
                          <a:pt x="194" y="79"/>
                        </a:lnTo>
                        <a:lnTo>
                          <a:pt x="188" y="73"/>
                        </a:lnTo>
                        <a:lnTo>
                          <a:pt x="178" y="74"/>
                        </a:lnTo>
                        <a:lnTo>
                          <a:pt x="141" y="132"/>
                        </a:lnTo>
                        <a:lnTo>
                          <a:pt x="128" y="114"/>
                        </a:lnTo>
                        <a:lnTo>
                          <a:pt x="124" y="106"/>
                        </a:lnTo>
                        <a:lnTo>
                          <a:pt x="123" y="82"/>
                        </a:lnTo>
                        <a:lnTo>
                          <a:pt x="144" y="88"/>
                        </a:lnTo>
                        <a:lnTo>
                          <a:pt x="151" y="88"/>
                        </a:lnTo>
                        <a:lnTo>
                          <a:pt x="172" y="77"/>
                        </a:lnTo>
                        <a:lnTo>
                          <a:pt x="184" y="71"/>
                        </a:lnTo>
                        <a:lnTo>
                          <a:pt x="210" y="82"/>
                        </a:lnTo>
                        <a:lnTo>
                          <a:pt x="219" y="77"/>
                        </a:lnTo>
                        <a:lnTo>
                          <a:pt x="202" y="61"/>
                        </a:lnTo>
                        <a:lnTo>
                          <a:pt x="186" y="55"/>
                        </a:lnTo>
                        <a:lnTo>
                          <a:pt x="177" y="53"/>
                        </a:lnTo>
                        <a:lnTo>
                          <a:pt x="135" y="56"/>
                        </a:lnTo>
                        <a:lnTo>
                          <a:pt x="107" y="44"/>
                        </a:lnTo>
                        <a:lnTo>
                          <a:pt x="87" y="49"/>
                        </a:lnTo>
                        <a:lnTo>
                          <a:pt x="90" y="23"/>
                        </a:lnTo>
                        <a:lnTo>
                          <a:pt x="89" y="12"/>
                        </a:lnTo>
                        <a:lnTo>
                          <a:pt x="83" y="3"/>
                        </a:lnTo>
                        <a:lnTo>
                          <a:pt x="77" y="0"/>
                        </a:lnTo>
                        <a:lnTo>
                          <a:pt x="66" y="0"/>
                        </a:lnTo>
                        <a:close/>
                      </a:path>
                    </a:pathLst>
                  </a:custGeom>
                  <a:solidFill>
                    <a:srgbClr val="202020">
                      <a:alpha val="100000"/>
                    </a:srgbClr>
                  </a:solidFill>
                  <a:ln w="9525">
                    <a:noFill/>
                  </a:ln>
                </p:spPr>
                <p:txBody>
                  <a:bodyPr/>
                  <a:p>
                    <a:endParaRPr lang="zh-CN" altLang="en-US"/>
                  </a:p>
                </p:txBody>
              </p:sp>
              <p:sp>
                <p:nvSpPr>
                  <p:cNvPr id="3143" name="Freeform 33"/>
                  <p:cNvSpPr/>
                  <p:nvPr/>
                </p:nvSpPr>
                <p:spPr>
                  <a:xfrm>
                    <a:off x="4557" y="3896"/>
                    <a:ext cx="162" cy="115"/>
                  </a:xfrm>
                  <a:custGeom>
                    <a:avLst/>
                    <a:gdLst>
                      <a:gd name="txL" fmla="*/ 0 w 162"/>
                      <a:gd name="txT" fmla="*/ 0 h 230"/>
                      <a:gd name="txR" fmla="*/ 162 w 162"/>
                      <a:gd name="txB" fmla="*/ 230 h 230"/>
                    </a:gdLst>
                    <a:ahLst/>
                    <a:cxnLst>
                      <a:cxn ang="0">
                        <a:pos x="95" y="3"/>
                      </a:cxn>
                      <a:cxn ang="0">
                        <a:pos x="92" y="2"/>
                      </a:cxn>
                      <a:cxn ang="0">
                        <a:pos x="84" y="1"/>
                      </a:cxn>
                      <a:cxn ang="0">
                        <a:pos x="79" y="0"/>
                      </a:cxn>
                      <a:cxn ang="0">
                        <a:pos x="72" y="0"/>
                      </a:cxn>
                      <a:cxn ang="0">
                        <a:pos x="63" y="1"/>
                      </a:cxn>
                      <a:cxn ang="0">
                        <a:pos x="59" y="1"/>
                      </a:cxn>
                      <a:cxn ang="0">
                        <a:pos x="56" y="2"/>
                      </a:cxn>
                      <a:cxn ang="0">
                        <a:pos x="55" y="3"/>
                      </a:cxn>
                      <a:cxn ang="0">
                        <a:pos x="58" y="3"/>
                      </a:cxn>
                      <a:cxn ang="0">
                        <a:pos x="62" y="4"/>
                      </a:cxn>
                      <a:cxn ang="0">
                        <a:pos x="49" y="4"/>
                      </a:cxn>
                      <a:cxn ang="0">
                        <a:pos x="35" y="5"/>
                      </a:cxn>
                      <a:cxn ang="0">
                        <a:pos x="26" y="7"/>
                      </a:cxn>
                      <a:cxn ang="0">
                        <a:pos x="15" y="9"/>
                      </a:cxn>
                      <a:cxn ang="0">
                        <a:pos x="9" y="10"/>
                      </a:cxn>
                      <a:cxn ang="0">
                        <a:pos x="0" y="11"/>
                      </a:cxn>
                      <a:cxn ang="0">
                        <a:pos x="5" y="11"/>
                      </a:cxn>
                      <a:cxn ang="0">
                        <a:pos x="2" y="12"/>
                      </a:cxn>
                      <a:cxn ang="0">
                        <a:pos x="5" y="14"/>
                      </a:cxn>
                      <a:cxn ang="0">
                        <a:pos x="15" y="14"/>
                      </a:cxn>
                      <a:cxn ang="0">
                        <a:pos x="31" y="15"/>
                      </a:cxn>
                      <a:cxn ang="0">
                        <a:pos x="50" y="15"/>
                      </a:cxn>
                      <a:cxn ang="0">
                        <a:pos x="70" y="14"/>
                      </a:cxn>
                      <a:cxn ang="0">
                        <a:pos x="95" y="13"/>
                      </a:cxn>
                      <a:cxn ang="0">
                        <a:pos x="114" y="13"/>
                      </a:cxn>
                      <a:cxn ang="0">
                        <a:pos x="134" y="14"/>
                      </a:cxn>
                      <a:cxn ang="0">
                        <a:pos x="162" y="13"/>
                      </a:cxn>
                      <a:cxn ang="0">
                        <a:pos x="130" y="11"/>
                      </a:cxn>
                      <a:cxn ang="0">
                        <a:pos x="117" y="11"/>
                      </a:cxn>
                      <a:cxn ang="0">
                        <a:pos x="89" y="11"/>
                      </a:cxn>
                      <a:cxn ang="0">
                        <a:pos x="67" y="11"/>
                      </a:cxn>
                      <a:cxn ang="0">
                        <a:pos x="73" y="10"/>
                      </a:cxn>
                      <a:cxn ang="0">
                        <a:pos x="80" y="11"/>
                      </a:cxn>
                      <a:cxn ang="0">
                        <a:pos x="86" y="11"/>
                      </a:cxn>
                      <a:cxn ang="0">
                        <a:pos x="91" y="11"/>
                      </a:cxn>
                      <a:cxn ang="0">
                        <a:pos x="95" y="10"/>
                      </a:cxn>
                      <a:cxn ang="0">
                        <a:pos x="96" y="8"/>
                      </a:cxn>
                      <a:cxn ang="0">
                        <a:pos x="96" y="6"/>
                      </a:cxn>
                      <a:cxn ang="0">
                        <a:pos x="91" y="5"/>
                      </a:cxn>
                      <a:cxn ang="0">
                        <a:pos x="89" y="4"/>
                      </a:cxn>
                      <a:cxn ang="0">
                        <a:pos x="95" y="3"/>
                      </a:cxn>
                    </a:cxnLst>
                    <a:rect l="txL" t="txT" r="txR" b="txB"/>
                    <a:pathLst>
                      <a:path w="162" h="230">
                        <a:moveTo>
                          <a:pt x="95" y="37"/>
                        </a:moveTo>
                        <a:lnTo>
                          <a:pt x="92" y="17"/>
                        </a:lnTo>
                        <a:lnTo>
                          <a:pt x="84" y="3"/>
                        </a:lnTo>
                        <a:lnTo>
                          <a:pt x="79" y="0"/>
                        </a:lnTo>
                        <a:lnTo>
                          <a:pt x="72" y="0"/>
                        </a:lnTo>
                        <a:lnTo>
                          <a:pt x="63" y="3"/>
                        </a:lnTo>
                        <a:lnTo>
                          <a:pt x="59" y="13"/>
                        </a:lnTo>
                        <a:lnTo>
                          <a:pt x="56" y="23"/>
                        </a:lnTo>
                        <a:lnTo>
                          <a:pt x="55" y="37"/>
                        </a:lnTo>
                        <a:lnTo>
                          <a:pt x="58" y="48"/>
                        </a:lnTo>
                        <a:lnTo>
                          <a:pt x="62" y="54"/>
                        </a:lnTo>
                        <a:lnTo>
                          <a:pt x="49" y="61"/>
                        </a:lnTo>
                        <a:lnTo>
                          <a:pt x="35" y="76"/>
                        </a:lnTo>
                        <a:lnTo>
                          <a:pt x="26" y="107"/>
                        </a:lnTo>
                        <a:lnTo>
                          <a:pt x="15" y="131"/>
                        </a:lnTo>
                        <a:lnTo>
                          <a:pt x="9" y="146"/>
                        </a:lnTo>
                        <a:lnTo>
                          <a:pt x="0" y="162"/>
                        </a:lnTo>
                        <a:lnTo>
                          <a:pt x="5" y="171"/>
                        </a:lnTo>
                        <a:lnTo>
                          <a:pt x="2" y="187"/>
                        </a:lnTo>
                        <a:lnTo>
                          <a:pt x="5" y="210"/>
                        </a:lnTo>
                        <a:lnTo>
                          <a:pt x="15" y="224"/>
                        </a:lnTo>
                        <a:lnTo>
                          <a:pt x="31" y="230"/>
                        </a:lnTo>
                        <a:lnTo>
                          <a:pt x="50" y="230"/>
                        </a:lnTo>
                        <a:lnTo>
                          <a:pt x="70" y="222"/>
                        </a:lnTo>
                        <a:lnTo>
                          <a:pt x="95" y="207"/>
                        </a:lnTo>
                        <a:lnTo>
                          <a:pt x="114" y="201"/>
                        </a:lnTo>
                        <a:lnTo>
                          <a:pt x="134" y="216"/>
                        </a:lnTo>
                        <a:lnTo>
                          <a:pt x="162" y="201"/>
                        </a:lnTo>
                        <a:lnTo>
                          <a:pt x="130" y="171"/>
                        </a:lnTo>
                        <a:lnTo>
                          <a:pt x="117" y="166"/>
                        </a:lnTo>
                        <a:lnTo>
                          <a:pt x="89" y="171"/>
                        </a:lnTo>
                        <a:lnTo>
                          <a:pt x="67" y="172"/>
                        </a:lnTo>
                        <a:lnTo>
                          <a:pt x="73" y="156"/>
                        </a:lnTo>
                        <a:lnTo>
                          <a:pt x="80" y="168"/>
                        </a:lnTo>
                        <a:lnTo>
                          <a:pt x="86" y="168"/>
                        </a:lnTo>
                        <a:lnTo>
                          <a:pt x="91" y="165"/>
                        </a:lnTo>
                        <a:lnTo>
                          <a:pt x="95" y="152"/>
                        </a:lnTo>
                        <a:lnTo>
                          <a:pt x="96" y="117"/>
                        </a:lnTo>
                        <a:lnTo>
                          <a:pt x="96" y="87"/>
                        </a:lnTo>
                        <a:lnTo>
                          <a:pt x="91" y="67"/>
                        </a:lnTo>
                        <a:lnTo>
                          <a:pt x="89" y="60"/>
                        </a:lnTo>
                        <a:lnTo>
                          <a:pt x="95" y="37"/>
                        </a:lnTo>
                        <a:close/>
                      </a:path>
                    </a:pathLst>
                  </a:custGeom>
                  <a:solidFill>
                    <a:srgbClr val="202020">
                      <a:alpha val="100000"/>
                    </a:srgbClr>
                  </a:solidFill>
                  <a:ln w="9525">
                    <a:noFill/>
                  </a:ln>
                </p:spPr>
                <p:txBody>
                  <a:bodyPr/>
                  <a:p>
                    <a:endParaRPr lang="zh-CN" altLang="en-US"/>
                  </a:p>
                </p:txBody>
              </p:sp>
            </p:grpSp>
            <p:sp>
              <p:nvSpPr>
                <p:cNvPr id="3103" name="Freeform 34"/>
                <p:cNvSpPr/>
                <p:nvPr/>
              </p:nvSpPr>
              <p:spPr>
                <a:xfrm>
                  <a:off x="4612" y="3804"/>
                  <a:ext cx="581" cy="215"/>
                </a:xfrm>
                <a:custGeom>
                  <a:avLst/>
                  <a:gdLst>
                    <a:gd name="txL" fmla="*/ 0 w 581"/>
                    <a:gd name="txT" fmla="*/ 0 h 431"/>
                    <a:gd name="txR" fmla="*/ 581 w 581"/>
                    <a:gd name="txB" fmla="*/ 431 h 431"/>
                  </a:gdLst>
                  <a:ahLst/>
                  <a:cxnLst>
                    <a:cxn ang="0">
                      <a:pos x="461" y="8"/>
                    </a:cxn>
                    <a:cxn ang="0">
                      <a:pos x="461" y="4"/>
                    </a:cxn>
                    <a:cxn ang="0">
                      <a:pos x="463" y="2"/>
                    </a:cxn>
                    <a:cxn ang="0">
                      <a:pos x="468" y="2"/>
                    </a:cxn>
                    <a:cxn ang="0">
                      <a:pos x="476" y="1"/>
                    </a:cxn>
                    <a:cxn ang="0">
                      <a:pos x="484" y="1"/>
                    </a:cxn>
                    <a:cxn ang="0">
                      <a:pos x="494" y="0"/>
                    </a:cxn>
                    <a:cxn ang="0">
                      <a:pos x="504" y="0"/>
                    </a:cxn>
                    <a:cxn ang="0">
                      <a:pos x="581" y="0"/>
                    </a:cxn>
                    <a:cxn ang="0">
                      <a:pos x="427" y="5"/>
                    </a:cxn>
                    <a:cxn ang="0">
                      <a:pos x="375" y="7"/>
                    </a:cxn>
                    <a:cxn ang="0">
                      <a:pos x="312" y="10"/>
                    </a:cxn>
                    <a:cxn ang="0">
                      <a:pos x="277" y="10"/>
                    </a:cxn>
                    <a:cxn ang="0">
                      <a:pos x="240" y="12"/>
                    </a:cxn>
                    <a:cxn ang="0">
                      <a:pos x="192" y="13"/>
                    </a:cxn>
                    <a:cxn ang="0">
                      <a:pos x="80" y="16"/>
                    </a:cxn>
                    <a:cxn ang="0">
                      <a:pos x="46" y="16"/>
                    </a:cxn>
                    <a:cxn ang="0">
                      <a:pos x="35" y="17"/>
                    </a:cxn>
                    <a:cxn ang="0">
                      <a:pos x="23" y="18"/>
                    </a:cxn>
                    <a:cxn ang="0">
                      <a:pos x="13" y="19"/>
                    </a:cxn>
                    <a:cxn ang="0">
                      <a:pos x="6" y="20"/>
                    </a:cxn>
                    <a:cxn ang="0">
                      <a:pos x="1" y="22"/>
                    </a:cxn>
                    <a:cxn ang="0">
                      <a:pos x="0" y="23"/>
                    </a:cxn>
                    <a:cxn ang="0">
                      <a:pos x="2" y="24"/>
                    </a:cxn>
                    <a:cxn ang="0">
                      <a:pos x="8" y="25"/>
                    </a:cxn>
                    <a:cxn ang="0">
                      <a:pos x="17" y="26"/>
                    </a:cxn>
                  </a:cxnLst>
                  <a:rect l="txL" t="txT" r="txR" b="txB"/>
                  <a:pathLst>
                    <a:path w="581" h="431">
                      <a:moveTo>
                        <a:pt x="461" y="128"/>
                      </a:moveTo>
                      <a:lnTo>
                        <a:pt x="461" y="66"/>
                      </a:lnTo>
                      <a:lnTo>
                        <a:pt x="463" y="47"/>
                      </a:lnTo>
                      <a:lnTo>
                        <a:pt x="468" y="35"/>
                      </a:lnTo>
                      <a:lnTo>
                        <a:pt x="476" y="25"/>
                      </a:lnTo>
                      <a:lnTo>
                        <a:pt x="484" y="17"/>
                      </a:lnTo>
                      <a:lnTo>
                        <a:pt x="494" y="12"/>
                      </a:lnTo>
                      <a:lnTo>
                        <a:pt x="504" y="8"/>
                      </a:lnTo>
                      <a:lnTo>
                        <a:pt x="581" y="0"/>
                      </a:lnTo>
                      <a:lnTo>
                        <a:pt x="427" y="95"/>
                      </a:lnTo>
                      <a:lnTo>
                        <a:pt x="375" y="127"/>
                      </a:lnTo>
                      <a:lnTo>
                        <a:pt x="312" y="160"/>
                      </a:lnTo>
                      <a:lnTo>
                        <a:pt x="277" y="175"/>
                      </a:lnTo>
                      <a:lnTo>
                        <a:pt x="240" y="193"/>
                      </a:lnTo>
                      <a:lnTo>
                        <a:pt x="192" y="216"/>
                      </a:lnTo>
                      <a:lnTo>
                        <a:pt x="80" y="257"/>
                      </a:lnTo>
                      <a:lnTo>
                        <a:pt x="46" y="270"/>
                      </a:lnTo>
                      <a:lnTo>
                        <a:pt x="35" y="279"/>
                      </a:lnTo>
                      <a:lnTo>
                        <a:pt x="23" y="291"/>
                      </a:lnTo>
                      <a:lnTo>
                        <a:pt x="13" y="306"/>
                      </a:lnTo>
                      <a:lnTo>
                        <a:pt x="6" y="326"/>
                      </a:lnTo>
                      <a:lnTo>
                        <a:pt x="1" y="352"/>
                      </a:lnTo>
                      <a:lnTo>
                        <a:pt x="0" y="370"/>
                      </a:lnTo>
                      <a:lnTo>
                        <a:pt x="2" y="391"/>
                      </a:lnTo>
                      <a:lnTo>
                        <a:pt x="8" y="409"/>
                      </a:lnTo>
                      <a:lnTo>
                        <a:pt x="17" y="431"/>
                      </a:lnTo>
                    </a:path>
                  </a:pathLst>
                </a:custGeom>
                <a:noFill/>
                <a:ln w="14288" cap="flat" cmpd="sng">
                  <a:solidFill>
                    <a:srgbClr val="000000">
                      <a:alpha val="100000"/>
                    </a:srgbClr>
                  </a:solidFill>
                  <a:prstDash val="solid"/>
                  <a:round/>
                  <a:headEnd type="none" w="med" len="med"/>
                  <a:tailEnd type="none" w="med" len="med"/>
                </a:ln>
              </p:spPr>
              <p:txBody>
                <a:bodyPr/>
                <a:p>
                  <a:endParaRPr lang="zh-CN" altLang="en-US"/>
                </a:p>
              </p:txBody>
            </p:sp>
            <p:grpSp>
              <p:nvGrpSpPr>
                <p:cNvPr id="3104" name="Group 35"/>
                <p:cNvGrpSpPr/>
                <p:nvPr/>
              </p:nvGrpSpPr>
              <p:grpSpPr>
                <a:xfrm>
                  <a:off x="3503" y="1973"/>
                  <a:ext cx="1194" cy="1918"/>
                  <a:chOff x="3503" y="1973"/>
                  <a:chExt cx="1194" cy="1918"/>
                </a:xfrm>
              </p:grpSpPr>
              <p:grpSp>
                <p:nvGrpSpPr>
                  <p:cNvPr id="3121" name="Group 36"/>
                  <p:cNvGrpSpPr/>
                  <p:nvPr/>
                </p:nvGrpSpPr>
                <p:grpSpPr>
                  <a:xfrm>
                    <a:off x="3503" y="1973"/>
                    <a:ext cx="1194" cy="1918"/>
                    <a:chOff x="3503" y="1973"/>
                    <a:chExt cx="1194" cy="1918"/>
                  </a:xfrm>
                </p:grpSpPr>
                <p:grpSp>
                  <p:nvGrpSpPr>
                    <p:cNvPr id="3123" name="Group 37"/>
                    <p:cNvGrpSpPr/>
                    <p:nvPr/>
                  </p:nvGrpSpPr>
                  <p:grpSpPr>
                    <a:xfrm>
                      <a:off x="3503" y="2519"/>
                      <a:ext cx="313" cy="1337"/>
                      <a:chOff x="3503" y="2519"/>
                      <a:chExt cx="313" cy="1337"/>
                    </a:xfrm>
                  </p:grpSpPr>
                  <p:sp>
                    <p:nvSpPr>
                      <p:cNvPr id="3138" name="Freeform 38"/>
                      <p:cNvSpPr/>
                      <p:nvPr/>
                    </p:nvSpPr>
                    <p:spPr>
                      <a:xfrm>
                        <a:off x="3516" y="2519"/>
                        <a:ext cx="238" cy="1337"/>
                      </a:xfrm>
                      <a:custGeom>
                        <a:avLst/>
                        <a:gdLst>
                          <a:gd name="txL" fmla="*/ 0 w 238"/>
                          <a:gd name="txT" fmla="*/ 0 h 2673"/>
                          <a:gd name="txR" fmla="*/ 238 w 238"/>
                          <a:gd name="txB" fmla="*/ 2673 h 2673"/>
                        </a:gdLst>
                        <a:ahLst/>
                        <a:cxnLst>
                          <a:cxn ang="0">
                            <a:pos x="67" y="0"/>
                          </a:cxn>
                          <a:cxn ang="0">
                            <a:pos x="17" y="27"/>
                          </a:cxn>
                          <a:cxn ang="0">
                            <a:pos x="11" y="32"/>
                          </a:cxn>
                          <a:cxn ang="0">
                            <a:pos x="5" y="41"/>
                          </a:cxn>
                          <a:cxn ang="0">
                            <a:pos x="0" y="46"/>
                          </a:cxn>
                          <a:cxn ang="0">
                            <a:pos x="8" y="74"/>
                          </a:cxn>
                          <a:cxn ang="0">
                            <a:pos x="25" y="104"/>
                          </a:cxn>
                          <a:cxn ang="0">
                            <a:pos x="102" y="149"/>
                          </a:cxn>
                          <a:cxn ang="0">
                            <a:pos x="153" y="160"/>
                          </a:cxn>
                          <a:cxn ang="0">
                            <a:pos x="238" y="168"/>
                          </a:cxn>
                          <a:cxn ang="0">
                            <a:pos x="173" y="119"/>
                          </a:cxn>
                          <a:cxn ang="0">
                            <a:pos x="152" y="100"/>
                          </a:cxn>
                          <a:cxn ang="0">
                            <a:pos x="102" y="65"/>
                          </a:cxn>
                          <a:cxn ang="0">
                            <a:pos x="83" y="35"/>
                          </a:cxn>
                          <a:cxn ang="0">
                            <a:pos x="67" y="0"/>
                          </a:cxn>
                        </a:cxnLst>
                        <a:rect l="txL" t="txT" r="txR" b="txB"/>
                        <a:pathLst>
                          <a:path w="238" h="2673">
                            <a:moveTo>
                              <a:pt x="67" y="0"/>
                            </a:moveTo>
                            <a:lnTo>
                              <a:pt x="17" y="429"/>
                            </a:lnTo>
                            <a:lnTo>
                              <a:pt x="11" y="503"/>
                            </a:lnTo>
                            <a:lnTo>
                              <a:pt x="5" y="642"/>
                            </a:lnTo>
                            <a:lnTo>
                              <a:pt x="0" y="735"/>
                            </a:lnTo>
                            <a:lnTo>
                              <a:pt x="8" y="1176"/>
                            </a:lnTo>
                            <a:lnTo>
                              <a:pt x="25" y="1655"/>
                            </a:lnTo>
                            <a:lnTo>
                              <a:pt x="102" y="2378"/>
                            </a:lnTo>
                            <a:lnTo>
                              <a:pt x="153" y="2549"/>
                            </a:lnTo>
                            <a:lnTo>
                              <a:pt x="238" y="2673"/>
                            </a:lnTo>
                            <a:lnTo>
                              <a:pt x="173" y="1894"/>
                            </a:lnTo>
                            <a:lnTo>
                              <a:pt x="152" y="1594"/>
                            </a:lnTo>
                            <a:lnTo>
                              <a:pt x="102" y="1030"/>
                            </a:lnTo>
                            <a:lnTo>
                              <a:pt x="83" y="546"/>
                            </a:lnTo>
                            <a:lnTo>
                              <a:pt x="67" y="0"/>
                            </a:lnTo>
                            <a:close/>
                          </a:path>
                        </a:pathLst>
                      </a:custGeom>
                      <a:solidFill>
                        <a:srgbClr val="A0A0A0">
                          <a:alpha val="100000"/>
                        </a:srgbClr>
                      </a:solidFill>
                      <a:ln w="9525">
                        <a:noFill/>
                      </a:ln>
                    </p:spPr>
                    <p:txBody>
                      <a:bodyPr/>
                      <a:p>
                        <a:endParaRPr lang="zh-CN" altLang="en-US"/>
                      </a:p>
                    </p:txBody>
                  </p:sp>
                  <p:sp>
                    <p:nvSpPr>
                      <p:cNvPr id="3139" name="Freeform 39"/>
                      <p:cNvSpPr/>
                      <p:nvPr/>
                    </p:nvSpPr>
                    <p:spPr>
                      <a:xfrm>
                        <a:off x="3503" y="2789"/>
                        <a:ext cx="313" cy="996"/>
                      </a:xfrm>
                      <a:custGeom>
                        <a:avLst/>
                        <a:gdLst>
                          <a:gd name="txL" fmla="*/ 0 w 313"/>
                          <a:gd name="txT" fmla="*/ 0 h 1993"/>
                          <a:gd name="txR" fmla="*/ 313 w 313"/>
                          <a:gd name="txB" fmla="*/ 1993 h 1993"/>
                        </a:gdLst>
                        <a:ahLst/>
                        <a:cxnLst>
                          <a:cxn ang="0">
                            <a:pos x="22" y="0"/>
                          </a:cxn>
                          <a:cxn ang="0">
                            <a:pos x="3" y="20"/>
                          </a:cxn>
                          <a:cxn ang="0">
                            <a:pos x="1" y="25"/>
                          </a:cxn>
                          <a:cxn ang="0">
                            <a:pos x="0" y="30"/>
                          </a:cxn>
                          <a:cxn ang="0">
                            <a:pos x="3" y="37"/>
                          </a:cxn>
                          <a:cxn ang="0">
                            <a:pos x="7" y="43"/>
                          </a:cxn>
                          <a:cxn ang="0">
                            <a:pos x="14" y="49"/>
                          </a:cxn>
                          <a:cxn ang="0">
                            <a:pos x="16" y="53"/>
                          </a:cxn>
                          <a:cxn ang="0">
                            <a:pos x="20" y="60"/>
                          </a:cxn>
                          <a:cxn ang="0">
                            <a:pos x="27" y="66"/>
                          </a:cxn>
                          <a:cxn ang="0">
                            <a:pos x="33" y="71"/>
                          </a:cxn>
                          <a:cxn ang="0">
                            <a:pos x="41" y="76"/>
                          </a:cxn>
                          <a:cxn ang="0">
                            <a:pos x="49" y="80"/>
                          </a:cxn>
                          <a:cxn ang="0">
                            <a:pos x="54" y="85"/>
                          </a:cxn>
                          <a:cxn ang="0">
                            <a:pos x="62" y="89"/>
                          </a:cxn>
                          <a:cxn ang="0">
                            <a:pos x="67" y="92"/>
                          </a:cxn>
                          <a:cxn ang="0">
                            <a:pos x="83" y="101"/>
                          </a:cxn>
                          <a:cxn ang="0">
                            <a:pos x="91" y="106"/>
                          </a:cxn>
                          <a:cxn ang="0">
                            <a:pos x="100" y="109"/>
                          </a:cxn>
                          <a:cxn ang="0">
                            <a:pos x="113" y="114"/>
                          </a:cxn>
                          <a:cxn ang="0">
                            <a:pos x="130" y="117"/>
                          </a:cxn>
                          <a:cxn ang="0">
                            <a:pos x="140" y="120"/>
                          </a:cxn>
                          <a:cxn ang="0">
                            <a:pos x="158" y="124"/>
                          </a:cxn>
                          <a:cxn ang="0">
                            <a:pos x="180" y="122"/>
                          </a:cxn>
                          <a:cxn ang="0">
                            <a:pos x="210" y="120"/>
                          </a:cxn>
                          <a:cxn ang="0">
                            <a:pos x="232" y="118"/>
                          </a:cxn>
                          <a:cxn ang="0">
                            <a:pos x="252" y="117"/>
                          </a:cxn>
                          <a:cxn ang="0">
                            <a:pos x="272" y="116"/>
                          </a:cxn>
                          <a:cxn ang="0">
                            <a:pos x="287" y="115"/>
                          </a:cxn>
                          <a:cxn ang="0">
                            <a:pos x="302" y="113"/>
                          </a:cxn>
                          <a:cxn ang="0">
                            <a:pos x="309" y="112"/>
                          </a:cxn>
                          <a:cxn ang="0">
                            <a:pos x="313" y="111"/>
                          </a:cxn>
                          <a:cxn ang="0">
                            <a:pos x="311" y="109"/>
                          </a:cxn>
                          <a:cxn ang="0">
                            <a:pos x="303" y="107"/>
                          </a:cxn>
                          <a:cxn ang="0">
                            <a:pos x="282" y="102"/>
                          </a:cxn>
                          <a:cxn ang="0">
                            <a:pos x="261" y="98"/>
                          </a:cxn>
                          <a:cxn ang="0">
                            <a:pos x="248" y="95"/>
                          </a:cxn>
                          <a:cxn ang="0">
                            <a:pos x="223" y="91"/>
                          </a:cxn>
                          <a:cxn ang="0">
                            <a:pos x="190" y="84"/>
                          </a:cxn>
                          <a:cxn ang="0">
                            <a:pos x="180" y="81"/>
                          </a:cxn>
                          <a:cxn ang="0">
                            <a:pos x="165" y="78"/>
                          </a:cxn>
                          <a:cxn ang="0">
                            <a:pos x="150" y="74"/>
                          </a:cxn>
                          <a:cxn ang="0">
                            <a:pos x="136" y="70"/>
                          </a:cxn>
                          <a:cxn ang="0">
                            <a:pos x="123" y="67"/>
                          </a:cxn>
                          <a:cxn ang="0">
                            <a:pos x="113" y="64"/>
                          </a:cxn>
                          <a:cxn ang="0">
                            <a:pos x="99" y="60"/>
                          </a:cxn>
                          <a:cxn ang="0">
                            <a:pos x="87" y="56"/>
                          </a:cxn>
                          <a:cxn ang="0">
                            <a:pos x="79" y="53"/>
                          </a:cxn>
                          <a:cxn ang="0">
                            <a:pos x="68" y="48"/>
                          </a:cxn>
                          <a:cxn ang="0">
                            <a:pos x="62" y="45"/>
                          </a:cxn>
                          <a:cxn ang="0">
                            <a:pos x="55" y="43"/>
                          </a:cxn>
                          <a:cxn ang="0">
                            <a:pos x="47" y="39"/>
                          </a:cxn>
                          <a:cxn ang="0">
                            <a:pos x="41" y="34"/>
                          </a:cxn>
                          <a:cxn ang="0">
                            <a:pos x="34" y="29"/>
                          </a:cxn>
                          <a:cxn ang="0">
                            <a:pos x="25" y="24"/>
                          </a:cxn>
                          <a:cxn ang="0">
                            <a:pos x="22" y="20"/>
                          </a:cxn>
                          <a:cxn ang="0">
                            <a:pos x="21" y="15"/>
                          </a:cxn>
                          <a:cxn ang="0">
                            <a:pos x="22" y="0"/>
                          </a:cxn>
                        </a:cxnLst>
                        <a:rect l="txL" t="txT" r="txR" b="txB"/>
                        <a:pathLst>
                          <a:path w="313" h="1993">
                            <a:moveTo>
                              <a:pt x="22" y="0"/>
                            </a:moveTo>
                            <a:lnTo>
                              <a:pt x="3" y="324"/>
                            </a:lnTo>
                            <a:lnTo>
                              <a:pt x="1" y="405"/>
                            </a:lnTo>
                            <a:lnTo>
                              <a:pt x="0" y="490"/>
                            </a:lnTo>
                            <a:lnTo>
                              <a:pt x="3" y="594"/>
                            </a:lnTo>
                            <a:lnTo>
                              <a:pt x="7" y="688"/>
                            </a:lnTo>
                            <a:lnTo>
                              <a:pt x="14" y="796"/>
                            </a:lnTo>
                            <a:lnTo>
                              <a:pt x="16" y="860"/>
                            </a:lnTo>
                            <a:lnTo>
                              <a:pt x="20" y="974"/>
                            </a:lnTo>
                            <a:lnTo>
                              <a:pt x="27" y="1062"/>
                            </a:lnTo>
                            <a:lnTo>
                              <a:pt x="33" y="1140"/>
                            </a:lnTo>
                            <a:lnTo>
                              <a:pt x="41" y="1225"/>
                            </a:lnTo>
                            <a:lnTo>
                              <a:pt x="49" y="1293"/>
                            </a:lnTo>
                            <a:lnTo>
                              <a:pt x="54" y="1366"/>
                            </a:lnTo>
                            <a:lnTo>
                              <a:pt x="62" y="1424"/>
                            </a:lnTo>
                            <a:lnTo>
                              <a:pt x="67" y="1484"/>
                            </a:lnTo>
                            <a:lnTo>
                              <a:pt x="83" y="1630"/>
                            </a:lnTo>
                            <a:lnTo>
                              <a:pt x="91" y="1703"/>
                            </a:lnTo>
                            <a:lnTo>
                              <a:pt x="100" y="1757"/>
                            </a:lnTo>
                            <a:lnTo>
                              <a:pt x="113" y="1827"/>
                            </a:lnTo>
                            <a:lnTo>
                              <a:pt x="130" y="1876"/>
                            </a:lnTo>
                            <a:lnTo>
                              <a:pt x="140" y="1923"/>
                            </a:lnTo>
                            <a:lnTo>
                              <a:pt x="158" y="1993"/>
                            </a:lnTo>
                            <a:lnTo>
                              <a:pt x="180" y="1964"/>
                            </a:lnTo>
                            <a:lnTo>
                              <a:pt x="210" y="1923"/>
                            </a:lnTo>
                            <a:lnTo>
                              <a:pt x="232" y="1900"/>
                            </a:lnTo>
                            <a:lnTo>
                              <a:pt x="252" y="1876"/>
                            </a:lnTo>
                            <a:lnTo>
                              <a:pt x="272" y="1858"/>
                            </a:lnTo>
                            <a:lnTo>
                              <a:pt x="287" y="1840"/>
                            </a:lnTo>
                            <a:lnTo>
                              <a:pt x="302" y="1821"/>
                            </a:lnTo>
                            <a:lnTo>
                              <a:pt x="309" y="1803"/>
                            </a:lnTo>
                            <a:lnTo>
                              <a:pt x="313" y="1782"/>
                            </a:lnTo>
                            <a:lnTo>
                              <a:pt x="311" y="1754"/>
                            </a:lnTo>
                            <a:lnTo>
                              <a:pt x="303" y="1716"/>
                            </a:lnTo>
                            <a:lnTo>
                              <a:pt x="282" y="1645"/>
                            </a:lnTo>
                            <a:lnTo>
                              <a:pt x="261" y="1583"/>
                            </a:lnTo>
                            <a:lnTo>
                              <a:pt x="248" y="1535"/>
                            </a:lnTo>
                            <a:lnTo>
                              <a:pt x="223" y="1456"/>
                            </a:lnTo>
                            <a:lnTo>
                              <a:pt x="190" y="1353"/>
                            </a:lnTo>
                            <a:lnTo>
                              <a:pt x="180" y="1309"/>
                            </a:lnTo>
                            <a:lnTo>
                              <a:pt x="165" y="1252"/>
                            </a:lnTo>
                            <a:lnTo>
                              <a:pt x="150" y="1198"/>
                            </a:lnTo>
                            <a:lnTo>
                              <a:pt x="136" y="1135"/>
                            </a:lnTo>
                            <a:lnTo>
                              <a:pt x="123" y="1085"/>
                            </a:lnTo>
                            <a:lnTo>
                              <a:pt x="113" y="1033"/>
                            </a:lnTo>
                            <a:lnTo>
                              <a:pt x="99" y="969"/>
                            </a:lnTo>
                            <a:lnTo>
                              <a:pt x="87" y="903"/>
                            </a:lnTo>
                            <a:lnTo>
                              <a:pt x="79" y="851"/>
                            </a:lnTo>
                            <a:lnTo>
                              <a:pt x="68" y="779"/>
                            </a:lnTo>
                            <a:lnTo>
                              <a:pt x="62" y="732"/>
                            </a:lnTo>
                            <a:lnTo>
                              <a:pt x="55" y="688"/>
                            </a:lnTo>
                            <a:lnTo>
                              <a:pt x="47" y="630"/>
                            </a:lnTo>
                            <a:lnTo>
                              <a:pt x="41" y="553"/>
                            </a:lnTo>
                            <a:lnTo>
                              <a:pt x="34" y="466"/>
                            </a:lnTo>
                            <a:lnTo>
                              <a:pt x="25" y="387"/>
                            </a:lnTo>
                            <a:lnTo>
                              <a:pt x="22" y="324"/>
                            </a:lnTo>
                            <a:lnTo>
                              <a:pt x="21" y="245"/>
                            </a:lnTo>
                            <a:lnTo>
                              <a:pt x="22" y="0"/>
                            </a:lnTo>
                            <a:close/>
                          </a:path>
                        </a:pathLst>
                      </a:custGeom>
                      <a:solidFill>
                        <a:srgbClr val="E0E0E0">
                          <a:alpha val="100000"/>
                        </a:srgbClr>
                      </a:solidFill>
                      <a:ln w="9525">
                        <a:noFill/>
                      </a:ln>
                    </p:spPr>
                    <p:txBody>
                      <a:bodyPr/>
                      <a:p>
                        <a:endParaRPr lang="zh-CN" altLang="en-US"/>
                      </a:p>
                    </p:txBody>
                  </p:sp>
                </p:grpSp>
                <p:grpSp>
                  <p:nvGrpSpPr>
                    <p:cNvPr id="3124" name="Group 40"/>
                    <p:cNvGrpSpPr/>
                    <p:nvPr/>
                  </p:nvGrpSpPr>
                  <p:grpSpPr>
                    <a:xfrm>
                      <a:off x="3774" y="2863"/>
                      <a:ext cx="239" cy="990"/>
                      <a:chOff x="3774" y="2863"/>
                      <a:chExt cx="239" cy="990"/>
                    </a:xfrm>
                  </p:grpSpPr>
                  <p:sp>
                    <p:nvSpPr>
                      <p:cNvPr id="3136" name="Freeform 41"/>
                      <p:cNvSpPr/>
                      <p:nvPr/>
                    </p:nvSpPr>
                    <p:spPr>
                      <a:xfrm>
                        <a:off x="3774" y="2863"/>
                        <a:ext cx="107" cy="827"/>
                      </a:xfrm>
                      <a:custGeom>
                        <a:avLst/>
                        <a:gdLst>
                          <a:gd name="txL" fmla="*/ 0 w 107"/>
                          <a:gd name="txT" fmla="*/ 0 h 1653"/>
                          <a:gd name="txR" fmla="*/ 107 w 107"/>
                          <a:gd name="txB" fmla="*/ 1653 h 1653"/>
                        </a:gdLst>
                        <a:ahLst/>
                        <a:cxnLst>
                          <a:cxn ang="0">
                            <a:pos x="40" y="0"/>
                          </a:cxn>
                          <a:cxn ang="0">
                            <a:pos x="7" y="33"/>
                          </a:cxn>
                          <a:cxn ang="0">
                            <a:pos x="0" y="45"/>
                          </a:cxn>
                          <a:cxn ang="0">
                            <a:pos x="4" y="52"/>
                          </a:cxn>
                          <a:cxn ang="0">
                            <a:pos x="16" y="65"/>
                          </a:cxn>
                          <a:cxn ang="0">
                            <a:pos x="74" y="95"/>
                          </a:cxn>
                          <a:cxn ang="0">
                            <a:pos x="107" y="104"/>
                          </a:cxn>
                          <a:cxn ang="0">
                            <a:pos x="90" y="75"/>
                          </a:cxn>
                          <a:cxn ang="0">
                            <a:pos x="74" y="50"/>
                          </a:cxn>
                          <a:cxn ang="0">
                            <a:pos x="66" y="26"/>
                          </a:cxn>
                          <a:cxn ang="0">
                            <a:pos x="40" y="0"/>
                          </a:cxn>
                        </a:cxnLst>
                        <a:rect l="txL" t="txT" r="txR" b="txB"/>
                        <a:pathLst>
                          <a:path w="107" h="1653">
                            <a:moveTo>
                              <a:pt x="40" y="0"/>
                            </a:moveTo>
                            <a:lnTo>
                              <a:pt x="7" y="514"/>
                            </a:lnTo>
                            <a:lnTo>
                              <a:pt x="0" y="719"/>
                            </a:lnTo>
                            <a:lnTo>
                              <a:pt x="4" y="818"/>
                            </a:lnTo>
                            <a:lnTo>
                              <a:pt x="16" y="1028"/>
                            </a:lnTo>
                            <a:lnTo>
                              <a:pt x="74" y="1518"/>
                            </a:lnTo>
                            <a:lnTo>
                              <a:pt x="107" y="1653"/>
                            </a:lnTo>
                            <a:lnTo>
                              <a:pt x="90" y="1200"/>
                            </a:lnTo>
                            <a:lnTo>
                              <a:pt x="74" y="795"/>
                            </a:lnTo>
                            <a:lnTo>
                              <a:pt x="66" y="415"/>
                            </a:lnTo>
                            <a:lnTo>
                              <a:pt x="40" y="0"/>
                            </a:lnTo>
                            <a:close/>
                          </a:path>
                        </a:pathLst>
                      </a:custGeom>
                      <a:solidFill>
                        <a:srgbClr val="A0A0A0">
                          <a:alpha val="100000"/>
                        </a:srgbClr>
                      </a:solidFill>
                      <a:ln w="9525">
                        <a:noFill/>
                      </a:ln>
                    </p:spPr>
                    <p:txBody>
                      <a:bodyPr/>
                      <a:p>
                        <a:endParaRPr lang="zh-CN" altLang="en-US"/>
                      </a:p>
                    </p:txBody>
                  </p:sp>
                  <p:sp>
                    <p:nvSpPr>
                      <p:cNvPr id="3137" name="Freeform 42"/>
                      <p:cNvSpPr/>
                      <p:nvPr/>
                    </p:nvSpPr>
                    <p:spPr>
                      <a:xfrm>
                        <a:off x="3778" y="3264"/>
                        <a:ext cx="235" cy="589"/>
                      </a:xfrm>
                      <a:custGeom>
                        <a:avLst/>
                        <a:gdLst>
                          <a:gd name="txL" fmla="*/ 0 w 235"/>
                          <a:gd name="txT" fmla="*/ 0 h 1178"/>
                          <a:gd name="txR" fmla="*/ 235 w 235"/>
                          <a:gd name="txB" fmla="*/ 1178 h 1178"/>
                        </a:gdLst>
                        <a:ahLst/>
                        <a:cxnLst>
                          <a:cxn ang="0">
                            <a:pos x="0" y="0"/>
                          </a:cxn>
                          <a:cxn ang="0">
                            <a:pos x="23" y="30"/>
                          </a:cxn>
                          <a:cxn ang="0">
                            <a:pos x="23" y="33"/>
                          </a:cxn>
                          <a:cxn ang="0">
                            <a:pos x="27" y="37"/>
                          </a:cxn>
                          <a:cxn ang="0">
                            <a:pos x="32" y="41"/>
                          </a:cxn>
                          <a:cxn ang="0">
                            <a:pos x="36" y="45"/>
                          </a:cxn>
                          <a:cxn ang="0">
                            <a:pos x="42" y="49"/>
                          </a:cxn>
                          <a:cxn ang="0">
                            <a:pos x="49" y="53"/>
                          </a:cxn>
                          <a:cxn ang="0">
                            <a:pos x="58" y="57"/>
                          </a:cxn>
                          <a:cxn ang="0">
                            <a:pos x="66" y="60"/>
                          </a:cxn>
                          <a:cxn ang="0">
                            <a:pos x="82" y="65"/>
                          </a:cxn>
                          <a:cxn ang="0">
                            <a:pos x="95" y="69"/>
                          </a:cxn>
                          <a:cxn ang="0">
                            <a:pos x="117" y="74"/>
                          </a:cxn>
                          <a:cxn ang="0">
                            <a:pos x="120" y="72"/>
                          </a:cxn>
                          <a:cxn ang="0">
                            <a:pos x="137" y="70"/>
                          </a:cxn>
                          <a:cxn ang="0">
                            <a:pos x="159" y="67"/>
                          </a:cxn>
                          <a:cxn ang="0">
                            <a:pos x="179" y="65"/>
                          </a:cxn>
                          <a:cxn ang="0">
                            <a:pos x="235" y="60"/>
                          </a:cxn>
                          <a:cxn ang="0">
                            <a:pos x="210" y="57"/>
                          </a:cxn>
                          <a:cxn ang="0">
                            <a:pos x="187" y="54"/>
                          </a:cxn>
                          <a:cxn ang="0">
                            <a:pos x="163" y="50"/>
                          </a:cxn>
                          <a:cxn ang="0">
                            <a:pos x="133" y="45"/>
                          </a:cxn>
                          <a:cxn ang="0">
                            <a:pos x="112" y="42"/>
                          </a:cxn>
                          <a:cxn ang="0">
                            <a:pos x="95" y="38"/>
                          </a:cxn>
                          <a:cxn ang="0">
                            <a:pos x="78" y="33"/>
                          </a:cxn>
                          <a:cxn ang="0">
                            <a:pos x="58" y="27"/>
                          </a:cxn>
                          <a:cxn ang="0">
                            <a:pos x="42" y="21"/>
                          </a:cxn>
                          <a:cxn ang="0">
                            <a:pos x="25" y="16"/>
                          </a:cxn>
                          <a:cxn ang="0">
                            <a:pos x="0" y="0"/>
                          </a:cxn>
                        </a:cxnLst>
                        <a:rect l="txL" t="txT" r="txR" b="txB"/>
                        <a:pathLst>
                          <a:path w="235" h="1178">
                            <a:moveTo>
                              <a:pt x="0" y="0"/>
                            </a:moveTo>
                            <a:lnTo>
                              <a:pt x="23" y="476"/>
                            </a:lnTo>
                            <a:lnTo>
                              <a:pt x="23" y="527"/>
                            </a:lnTo>
                            <a:lnTo>
                              <a:pt x="27" y="587"/>
                            </a:lnTo>
                            <a:lnTo>
                              <a:pt x="32" y="648"/>
                            </a:lnTo>
                            <a:lnTo>
                              <a:pt x="36" y="712"/>
                            </a:lnTo>
                            <a:lnTo>
                              <a:pt x="42" y="779"/>
                            </a:lnTo>
                            <a:lnTo>
                              <a:pt x="49" y="838"/>
                            </a:lnTo>
                            <a:lnTo>
                              <a:pt x="58" y="901"/>
                            </a:lnTo>
                            <a:lnTo>
                              <a:pt x="66" y="960"/>
                            </a:lnTo>
                            <a:lnTo>
                              <a:pt x="82" y="1036"/>
                            </a:lnTo>
                            <a:lnTo>
                              <a:pt x="95" y="1091"/>
                            </a:lnTo>
                            <a:lnTo>
                              <a:pt x="117" y="1178"/>
                            </a:lnTo>
                            <a:lnTo>
                              <a:pt x="120" y="1140"/>
                            </a:lnTo>
                            <a:lnTo>
                              <a:pt x="137" y="1108"/>
                            </a:lnTo>
                            <a:lnTo>
                              <a:pt x="159" y="1065"/>
                            </a:lnTo>
                            <a:lnTo>
                              <a:pt x="179" y="1030"/>
                            </a:lnTo>
                            <a:lnTo>
                              <a:pt x="235" y="948"/>
                            </a:lnTo>
                            <a:lnTo>
                              <a:pt x="210" y="905"/>
                            </a:lnTo>
                            <a:lnTo>
                              <a:pt x="187" y="854"/>
                            </a:lnTo>
                            <a:lnTo>
                              <a:pt x="163" y="790"/>
                            </a:lnTo>
                            <a:lnTo>
                              <a:pt x="133" y="717"/>
                            </a:lnTo>
                            <a:lnTo>
                              <a:pt x="112" y="660"/>
                            </a:lnTo>
                            <a:lnTo>
                              <a:pt x="95" y="600"/>
                            </a:lnTo>
                            <a:lnTo>
                              <a:pt x="78" y="522"/>
                            </a:lnTo>
                            <a:lnTo>
                              <a:pt x="58" y="425"/>
                            </a:lnTo>
                            <a:lnTo>
                              <a:pt x="42" y="332"/>
                            </a:lnTo>
                            <a:lnTo>
                              <a:pt x="25" y="248"/>
                            </a:lnTo>
                            <a:lnTo>
                              <a:pt x="0" y="0"/>
                            </a:lnTo>
                            <a:close/>
                          </a:path>
                        </a:pathLst>
                      </a:custGeom>
                      <a:solidFill>
                        <a:srgbClr val="E0E0E0">
                          <a:alpha val="100000"/>
                        </a:srgbClr>
                      </a:solidFill>
                      <a:ln w="9525">
                        <a:noFill/>
                      </a:ln>
                    </p:spPr>
                    <p:txBody>
                      <a:bodyPr/>
                      <a:p>
                        <a:endParaRPr lang="zh-CN" altLang="en-US"/>
                      </a:p>
                    </p:txBody>
                  </p:sp>
                </p:grpSp>
                <p:grpSp>
                  <p:nvGrpSpPr>
                    <p:cNvPr id="3125" name="Group 43"/>
                    <p:cNvGrpSpPr/>
                    <p:nvPr/>
                  </p:nvGrpSpPr>
                  <p:grpSpPr>
                    <a:xfrm>
                      <a:off x="3515" y="1973"/>
                      <a:ext cx="1182" cy="1918"/>
                      <a:chOff x="3515" y="1973"/>
                      <a:chExt cx="1182" cy="1918"/>
                    </a:xfrm>
                  </p:grpSpPr>
                  <p:sp>
                    <p:nvSpPr>
                      <p:cNvPr id="3129" name="Freeform 44"/>
                      <p:cNvSpPr/>
                      <p:nvPr/>
                    </p:nvSpPr>
                    <p:spPr>
                      <a:xfrm>
                        <a:off x="3541" y="2961"/>
                        <a:ext cx="668" cy="117"/>
                      </a:xfrm>
                      <a:custGeom>
                        <a:avLst/>
                        <a:gdLst>
                          <a:gd name="txL" fmla="*/ 0 w 668"/>
                          <a:gd name="txT" fmla="*/ 0 h 232"/>
                          <a:gd name="txR" fmla="*/ 668 w 668"/>
                          <a:gd name="txB" fmla="*/ 232 h 232"/>
                        </a:gdLst>
                        <a:ahLst/>
                        <a:cxnLst>
                          <a:cxn ang="0">
                            <a:pos x="0" y="15"/>
                          </a:cxn>
                          <a:cxn ang="0">
                            <a:pos x="249" y="13"/>
                          </a:cxn>
                          <a:cxn ang="0">
                            <a:pos x="429" y="10"/>
                          </a:cxn>
                          <a:cxn ang="0">
                            <a:pos x="668" y="0"/>
                          </a:cxn>
                        </a:cxnLst>
                        <a:rect l="txL" t="txT" r="txR" b="txB"/>
                        <a:pathLst>
                          <a:path w="668" h="232">
                            <a:moveTo>
                              <a:pt x="0" y="232"/>
                            </a:moveTo>
                            <a:lnTo>
                              <a:pt x="249" y="196"/>
                            </a:lnTo>
                            <a:lnTo>
                              <a:pt x="429" y="159"/>
                            </a:lnTo>
                            <a:lnTo>
                              <a:pt x="668" y="0"/>
                            </a:lnTo>
                          </a:path>
                        </a:pathLst>
                      </a:custGeom>
                      <a:noFill/>
                      <a:ln w="14288" cap="flat" cmpd="sng">
                        <a:solidFill>
                          <a:srgbClr val="A0A0A0">
                            <a:alpha val="100000"/>
                          </a:srgbClr>
                        </a:solidFill>
                        <a:prstDash val="solid"/>
                        <a:round/>
                        <a:headEnd type="none" w="med" len="med"/>
                        <a:tailEnd type="none" w="med" len="med"/>
                      </a:ln>
                    </p:spPr>
                    <p:txBody>
                      <a:bodyPr/>
                      <a:p>
                        <a:endParaRPr lang="zh-CN" altLang="en-US"/>
                      </a:p>
                    </p:txBody>
                  </p:sp>
                  <p:sp>
                    <p:nvSpPr>
                      <p:cNvPr id="3130" name="Freeform 45"/>
                      <p:cNvSpPr/>
                      <p:nvPr/>
                    </p:nvSpPr>
                    <p:spPr>
                      <a:xfrm>
                        <a:off x="3608" y="2198"/>
                        <a:ext cx="963" cy="1637"/>
                      </a:xfrm>
                      <a:custGeom>
                        <a:avLst/>
                        <a:gdLst>
                          <a:gd name="txL" fmla="*/ 0 w 963"/>
                          <a:gd name="txT" fmla="*/ 0 h 3274"/>
                          <a:gd name="txR" fmla="*/ 963 w 963"/>
                          <a:gd name="txB" fmla="*/ 3274 h 3274"/>
                        </a:gdLst>
                        <a:ahLst/>
                        <a:cxnLst>
                          <a:cxn ang="0">
                            <a:pos x="0" y="0"/>
                          </a:cxn>
                          <a:cxn ang="0">
                            <a:pos x="608" y="98"/>
                          </a:cxn>
                          <a:cxn ang="0">
                            <a:pos x="963" y="205"/>
                          </a:cxn>
                        </a:cxnLst>
                        <a:rect l="txL" t="txT" r="txR" b="txB"/>
                        <a:pathLst>
                          <a:path w="963" h="3274">
                            <a:moveTo>
                              <a:pt x="0" y="0"/>
                            </a:moveTo>
                            <a:lnTo>
                              <a:pt x="608" y="1558"/>
                            </a:lnTo>
                            <a:lnTo>
                              <a:pt x="963" y="3274"/>
                            </a:lnTo>
                          </a:path>
                        </a:pathLst>
                      </a:custGeom>
                      <a:noFill/>
                      <a:ln w="14288" cap="flat" cmpd="sng">
                        <a:solidFill>
                          <a:srgbClr val="A0A0A0">
                            <a:alpha val="100000"/>
                          </a:srgbClr>
                        </a:solidFill>
                        <a:prstDash val="solid"/>
                        <a:round/>
                        <a:headEnd type="none" w="med" len="med"/>
                        <a:tailEnd type="none" w="med" len="med"/>
                      </a:ln>
                    </p:spPr>
                    <p:txBody>
                      <a:bodyPr/>
                      <a:p>
                        <a:endParaRPr lang="zh-CN" altLang="en-US"/>
                      </a:p>
                    </p:txBody>
                  </p:sp>
                  <p:sp>
                    <p:nvSpPr>
                      <p:cNvPr id="3131" name="Freeform 46"/>
                      <p:cNvSpPr/>
                      <p:nvPr/>
                    </p:nvSpPr>
                    <p:spPr>
                      <a:xfrm>
                        <a:off x="3608" y="2199"/>
                        <a:ext cx="1077" cy="1531"/>
                      </a:xfrm>
                      <a:custGeom>
                        <a:avLst/>
                        <a:gdLst>
                          <a:gd name="txL" fmla="*/ 0 w 1077"/>
                          <a:gd name="txT" fmla="*/ 0 h 3061"/>
                          <a:gd name="txR" fmla="*/ 1077 w 1077"/>
                          <a:gd name="txB" fmla="*/ 3061 h 3061"/>
                        </a:gdLst>
                        <a:ahLst/>
                        <a:cxnLst>
                          <a:cxn ang="0">
                            <a:pos x="0" y="0"/>
                          </a:cxn>
                          <a:cxn ang="0">
                            <a:pos x="536" y="99"/>
                          </a:cxn>
                          <a:cxn ang="0">
                            <a:pos x="1077" y="192"/>
                          </a:cxn>
                        </a:cxnLst>
                        <a:rect l="txL" t="txT" r="txR" b="txB"/>
                        <a:pathLst>
                          <a:path w="1077" h="3061">
                            <a:moveTo>
                              <a:pt x="0" y="0"/>
                            </a:moveTo>
                            <a:lnTo>
                              <a:pt x="536" y="1578"/>
                            </a:lnTo>
                            <a:lnTo>
                              <a:pt x="1077" y="3061"/>
                            </a:lnTo>
                          </a:path>
                        </a:pathLst>
                      </a:custGeom>
                      <a:noFill/>
                      <a:ln w="14288" cap="flat" cmpd="sng">
                        <a:solidFill>
                          <a:srgbClr val="A0A0A0">
                            <a:alpha val="100000"/>
                          </a:srgbClr>
                        </a:solidFill>
                        <a:prstDash val="solid"/>
                        <a:round/>
                        <a:headEnd type="none" w="med" len="med"/>
                        <a:tailEnd type="none" w="med" len="med"/>
                      </a:ln>
                    </p:spPr>
                    <p:txBody>
                      <a:bodyPr/>
                      <a:p>
                        <a:endParaRPr lang="zh-CN" altLang="en-US"/>
                      </a:p>
                    </p:txBody>
                  </p:sp>
                  <p:sp>
                    <p:nvSpPr>
                      <p:cNvPr id="3132" name="Line 47"/>
                      <p:cNvSpPr/>
                      <p:nvPr/>
                    </p:nvSpPr>
                    <p:spPr>
                      <a:xfrm flipV="1">
                        <a:off x="4246" y="3736"/>
                        <a:ext cx="451" cy="46"/>
                      </a:xfrm>
                      <a:prstGeom prst="line">
                        <a:avLst/>
                      </a:prstGeom>
                      <a:ln w="14288" cap="flat" cmpd="sng">
                        <a:solidFill>
                          <a:srgbClr val="A0A0A0"/>
                        </a:solidFill>
                        <a:prstDash val="solid"/>
                        <a:headEnd type="none" w="med" len="med"/>
                        <a:tailEnd type="none" w="med" len="med"/>
                      </a:ln>
                    </p:spPr>
                  </p:sp>
                  <p:sp>
                    <p:nvSpPr>
                      <p:cNvPr id="3133" name="Line 48"/>
                      <p:cNvSpPr/>
                      <p:nvPr/>
                    </p:nvSpPr>
                    <p:spPr>
                      <a:xfrm flipV="1">
                        <a:off x="3905" y="3753"/>
                        <a:ext cx="120" cy="108"/>
                      </a:xfrm>
                      <a:prstGeom prst="line">
                        <a:avLst/>
                      </a:prstGeom>
                      <a:ln w="14288" cap="flat" cmpd="sng">
                        <a:solidFill>
                          <a:srgbClr val="A0A0A0"/>
                        </a:solidFill>
                        <a:prstDash val="solid"/>
                        <a:headEnd type="none" w="med" len="med"/>
                        <a:tailEnd type="none" w="med" len="med"/>
                      </a:ln>
                    </p:spPr>
                  </p:sp>
                  <p:sp>
                    <p:nvSpPr>
                      <p:cNvPr id="3134" name="Freeform 49"/>
                      <p:cNvSpPr/>
                      <p:nvPr/>
                    </p:nvSpPr>
                    <p:spPr>
                      <a:xfrm>
                        <a:off x="4021" y="3753"/>
                        <a:ext cx="415" cy="138"/>
                      </a:xfrm>
                      <a:custGeom>
                        <a:avLst/>
                        <a:gdLst>
                          <a:gd name="txL" fmla="*/ 0 w 415"/>
                          <a:gd name="txT" fmla="*/ 0 h 276"/>
                          <a:gd name="txR" fmla="*/ 415 w 415"/>
                          <a:gd name="txB" fmla="*/ 276 h 276"/>
                        </a:gdLst>
                        <a:ahLst/>
                        <a:cxnLst>
                          <a:cxn ang="0">
                            <a:pos x="0" y="0"/>
                          </a:cxn>
                          <a:cxn ang="0">
                            <a:pos x="409" y="17"/>
                          </a:cxn>
                          <a:cxn ang="0">
                            <a:pos x="415" y="18"/>
                          </a:cxn>
                        </a:cxnLst>
                        <a:rect l="txL" t="txT" r="txR" b="txB"/>
                        <a:pathLst>
                          <a:path w="415" h="276">
                            <a:moveTo>
                              <a:pt x="0" y="0"/>
                            </a:moveTo>
                            <a:lnTo>
                              <a:pt x="409" y="270"/>
                            </a:lnTo>
                            <a:lnTo>
                              <a:pt x="415" y="276"/>
                            </a:lnTo>
                          </a:path>
                        </a:pathLst>
                      </a:custGeom>
                      <a:noFill/>
                      <a:ln w="14288" cap="flat" cmpd="sng">
                        <a:solidFill>
                          <a:srgbClr val="A0A0A0">
                            <a:alpha val="100000"/>
                          </a:srgbClr>
                        </a:solidFill>
                        <a:prstDash val="solid"/>
                        <a:round/>
                        <a:headEnd type="none" w="med" len="med"/>
                        <a:tailEnd type="none" w="med" len="med"/>
                      </a:ln>
                    </p:spPr>
                    <p:txBody>
                      <a:bodyPr/>
                      <a:p>
                        <a:endParaRPr lang="zh-CN" altLang="en-US"/>
                      </a:p>
                    </p:txBody>
                  </p:sp>
                  <p:sp>
                    <p:nvSpPr>
                      <p:cNvPr id="3135" name="Line 50"/>
                      <p:cNvSpPr/>
                      <p:nvPr/>
                    </p:nvSpPr>
                    <p:spPr>
                      <a:xfrm>
                        <a:off x="3515" y="1973"/>
                        <a:ext cx="94" cy="232"/>
                      </a:xfrm>
                      <a:prstGeom prst="line">
                        <a:avLst/>
                      </a:prstGeom>
                      <a:ln w="14288" cap="flat" cmpd="sng">
                        <a:solidFill>
                          <a:srgbClr val="A0A0A0"/>
                        </a:solidFill>
                        <a:prstDash val="solid"/>
                        <a:headEnd type="none" w="med" len="med"/>
                        <a:tailEnd type="none" w="med" len="med"/>
                      </a:ln>
                    </p:spPr>
                  </p:sp>
                </p:grpSp>
                <p:grpSp>
                  <p:nvGrpSpPr>
                    <p:cNvPr id="3126" name="Group 51"/>
                    <p:cNvGrpSpPr/>
                    <p:nvPr/>
                  </p:nvGrpSpPr>
                  <p:grpSpPr>
                    <a:xfrm>
                      <a:off x="3604" y="2193"/>
                      <a:ext cx="1051" cy="1578"/>
                      <a:chOff x="3604" y="2193"/>
                      <a:chExt cx="1051" cy="1578"/>
                    </a:xfrm>
                  </p:grpSpPr>
                  <p:sp>
                    <p:nvSpPr>
                      <p:cNvPr id="3127" name="Freeform 52"/>
                      <p:cNvSpPr/>
                      <p:nvPr/>
                    </p:nvSpPr>
                    <p:spPr>
                      <a:xfrm>
                        <a:off x="3606" y="2198"/>
                        <a:ext cx="361" cy="878"/>
                      </a:xfrm>
                      <a:custGeom>
                        <a:avLst/>
                        <a:gdLst>
                          <a:gd name="txL" fmla="*/ 0 w 361"/>
                          <a:gd name="txT" fmla="*/ 0 h 1755"/>
                          <a:gd name="txR" fmla="*/ 361 w 361"/>
                          <a:gd name="txB" fmla="*/ 1755 h 1755"/>
                        </a:gdLst>
                        <a:ahLst/>
                        <a:cxnLst>
                          <a:cxn ang="0">
                            <a:pos x="0" y="0"/>
                          </a:cxn>
                          <a:cxn ang="0">
                            <a:pos x="19" y="4"/>
                          </a:cxn>
                          <a:cxn ang="0">
                            <a:pos x="46" y="13"/>
                          </a:cxn>
                          <a:cxn ang="0">
                            <a:pos x="76" y="22"/>
                          </a:cxn>
                          <a:cxn ang="0">
                            <a:pos x="91" y="27"/>
                          </a:cxn>
                          <a:cxn ang="0">
                            <a:pos x="108" y="32"/>
                          </a:cxn>
                          <a:cxn ang="0">
                            <a:pos x="139" y="40"/>
                          </a:cxn>
                          <a:cxn ang="0">
                            <a:pos x="217" y="61"/>
                          </a:cxn>
                          <a:cxn ang="0">
                            <a:pos x="255" y="70"/>
                          </a:cxn>
                          <a:cxn ang="0">
                            <a:pos x="280" y="78"/>
                          </a:cxn>
                          <a:cxn ang="0">
                            <a:pos x="309" y="85"/>
                          </a:cxn>
                          <a:cxn ang="0">
                            <a:pos x="336" y="94"/>
                          </a:cxn>
                          <a:cxn ang="0">
                            <a:pos x="357" y="103"/>
                          </a:cxn>
                          <a:cxn ang="0">
                            <a:pos x="361" y="110"/>
                          </a:cxn>
                          <a:cxn ang="0">
                            <a:pos x="242" y="96"/>
                          </a:cxn>
                          <a:cxn ang="0">
                            <a:pos x="64" y="34"/>
                          </a:cxn>
                          <a:cxn ang="0">
                            <a:pos x="0" y="0"/>
                          </a:cxn>
                        </a:cxnLst>
                        <a:rect l="txL" t="txT" r="txR" b="txB"/>
                        <a:pathLst>
                          <a:path w="361" h="1755">
                            <a:moveTo>
                              <a:pt x="0" y="0"/>
                            </a:moveTo>
                            <a:lnTo>
                              <a:pt x="19" y="59"/>
                            </a:lnTo>
                            <a:lnTo>
                              <a:pt x="46" y="198"/>
                            </a:lnTo>
                            <a:lnTo>
                              <a:pt x="76" y="351"/>
                            </a:lnTo>
                            <a:lnTo>
                              <a:pt x="91" y="429"/>
                            </a:lnTo>
                            <a:lnTo>
                              <a:pt x="108" y="497"/>
                            </a:lnTo>
                            <a:lnTo>
                              <a:pt x="139" y="633"/>
                            </a:lnTo>
                            <a:lnTo>
                              <a:pt x="217" y="963"/>
                            </a:lnTo>
                            <a:lnTo>
                              <a:pt x="255" y="1117"/>
                            </a:lnTo>
                            <a:lnTo>
                              <a:pt x="280" y="1246"/>
                            </a:lnTo>
                            <a:lnTo>
                              <a:pt x="309" y="1355"/>
                            </a:lnTo>
                            <a:lnTo>
                              <a:pt x="336" y="1489"/>
                            </a:lnTo>
                            <a:lnTo>
                              <a:pt x="357" y="1643"/>
                            </a:lnTo>
                            <a:lnTo>
                              <a:pt x="361" y="1755"/>
                            </a:lnTo>
                            <a:lnTo>
                              <a:pt x="242" y="1523"/>
                            </a:lnTo>
                            <a:lnTo>
                              <a:pt x="64" y="543"/>
                            </a:lnTo>
                            <a:lnTo>
                              <a:pt x="0" y="0"/>
                            </a:lnTo>
                            <a:close/>
                          </a:path>
                        </a:pathLst>
                      </a:custGeom>
                      <a:solidFill>
                        <a:srgbClr val="A0A0A0">
                          <a:alpha val="100000"/>
                        </a:srgbClr>
                      </a:solidFill>
                      <a:ln w="9525">
                        <a:noFill/>
                      </a:ln>
                    </p:spPr>
                    <p:txBody>
                      <a:bodyPr/>
                      <a:p>
                        <a:endParaRPr lang="zh-CN" altLang="en-US"/>
                      </a:p>
                    </p:txBody>
                  </p:sp>
                  <p:sp>
                    <p:nvSpPr>
                      <p:cNvPr id="3128" name="Freeform 53"/>
                      <p:cNvSpPr/>
                      <p:nvPr/>
                    </p:nvSpPr>
                    <p:spPr>
                      <a:xfrm>
                        <a:off x="3604" y="2193"/>
                        <a:ext cx="1051" cy="1578"/>
                      </a:xfrm>
                      <a:custGeom>
                        <a:avLst/>
                        <a:gdLst>
                          <a:gd name="txL" fmla="*/ 0 w 1051"/>
                          <a:gd name="txT" fmla="*/ 0 h 3157"/>
                          <a:gd name="txR" fmla="*/ 1051 w 1051"/>
                          <a:gd name="txB" fmla="*/ 3157 h 3157"/>
                        </a:gdLst>
                        <a:ahLst/>
                        <a:cxnLst>
                          <a:cxn ang="0">
                            <a:pos x="0" y="0"/>
                          </a:cxn>
                          <a:cxn ang="0">
                            <a:pos x="43" y="26"/>
                          </a:cxn>
                          <a:cxn ang="0">
                            <a:pos x="48" y="29"/>
                          </a:cxn>
                          <a:cxn ang="0">
                            <a:pos x="52" y="32"/>
                          </a:cxn>
                          <a:cxn ang="0">
                            <a:pos x="227" y="111"/>
                          </a:cxn>
                          <a:cxn ang="0">
                            <a:pos x="273" y="137"/>
                          </a:cxn>
                          <a:cxn ang="0">
                            <a:pos x="286" y="142"/>
                          </a:cxn>
                          <a:cxn ang="0">
                            <a:pos x="300" y="147"/>
                          </a:cxn>
                          <a:cxn ang="0">
                            <a:pos x="318" y="153"/>
                          </a:cxn>
                          <a:cxn ang="0">
                            <a:pos x="337" y="158"/>
                          </a:cxn>
                          <a:cxn ang="0">
                            <a:pos x="356" y="163"/>
                          </a:cxn>
                          <a:cxn ang="0">
                            <a:pos x="381" y="167"/>
                          </a:cxn>
                          <a:cxn ang="0">
                            <a:pos x="553" y="189"/>
                          </a:cxn>
                          <a:cxn ang="0">
                            <a:pos x="632" y="197"/>
                          </a:cxn>
                          <a:cxn ang="0">
                            <a:pos x="1051" y="191"/>
                          </a:cxn>
                          <a:cxn ang="0">
                            <a:pos x="664" y="149"/>
                          </a:cxn>
                          <a:cxn ang="0">
                            <a:pos x="427" y="114"/>
                          </a:cxn>
                          <a:cxn ang="0">
                            <a:pos x="316" y="93"/>
                          </a:cxn>
                          <a:cxn ang="0">
                            <a:pos x="290" y="88"/>
                          </a:cxn>
                          <a:cxn ang="0">
                            <a:pos x="269" y="84"/>
                          </a:cxn>
                          <a:cxn ang="0">
                            <a:pos x="241" y="78"/>
                          </a:cxn>
                          <a:cxn ang="0">
                            <a:pos x="219" y="73"/>
                          </a:cxn>
                          <a:cxn ang="0">
                            <a:pos x="156" y="57"/>
                          </a:cxn>
                          <a:cxn ang="0">
                            <a:pos x="130" y="50"/>
                          </a:cxn>
                          <a:cxn ang="0">
                            <a:pos x="96" y="39"/>
                          </a:cxn>
                          <a:cxn ang="0">
                            <a:pos x="74" y="31"/>
                          </a:cxn>
                          <a:cxn ang="0">
                            <a:pos x="62" y="29"/>
                          </a:cxn>
                          <a:cxn ang="0">
                            <a:pos x="0" y="0"/>
                          </a:cxn>
                        </a:cxnLst>
                        <a:rect l="txL" t="txT" r="txR" b="txB"/>
                        <a:pathLst>
                          <a:path w="1051" h="3157">
                            <a:moveTo>
                              <a:pt x="0" y="0"/>
                            </a:moveTo>
                            <a:lnTo>
                              <a:pt x="43" y="422"/>
                            </a:lnTo>
                            <a:lnTo>
                              <a:pt x="48" y="473"/>
                            </a:lnTo>
                            <a:lnTo>
                              <a:pt x="52" y="527"/>
                            </a:lnTo>
                            <a:lnTo>
                              <a:pt x="227" y="1783"/>
                            </a:lnTo>
                            <a:lnTo>
                              <a:pt x="273" y="2194"/>
                            </a:lnTo>
                            <a:lnTo>
                              <a:pt x="286" y="2276"/>
                            </a:lnTo>
                            <a:lnTo>
                              <a:pt x="300" y="2366"/>
                            </a:lnTo>
                            <a:lnTo>
                              <a:pt x="318" y="2456"/>
                            </a:lnTo>
                            <a:lnTo>
                              <a:pt x="337" y="2538"/>
                            </a:lnTo>
                            <a:lnTo>
                              <a:pt x="356" y="2611"/>
                            </a:lnTo>
                            <a:lnTo>
                              <a:pt x="381" y="2682"/>
                            </a:lnTo>
                            <a:lnTo>
                              <a:pt x="553" y="3026"/>
                            </a:lnTo>
                            <a:lnTo>
                              <a:pt x="632" y="3157"/>
                            </a:lnTo>
                            <a:lnTo>
                              <a:pt x="1051" y="3070"/>
                            </a:lnTo>
                            <a:lnTo>
                              <a:pt x="664" y="2387"/>
                            </a:lnTo>
                            <a:lnTo>
                              <a:pt x="427" y="1833"/>
                            </a:lnTo>
                            <a:lnTo>
                              <a:pt x="316" y="1500"/>
                            </a:lnTo>
                            <a:lnTo>
                              <a:pt x="290" y="1421"/>
                            </a:lnTo>
                            <a:lnTo>
                              <a:pt x="269" y="1350"/>
                            </a:lnTo>
                            <a:lnTo>
                              <a:pt x="241" y="1255"/>
                            </a:lnTo>
                            <a:lnTo>
                              <a:pt x="219" y="1169"/>
                            </a:lnTo>
                            <a:lnTo>
                              <a:pt x="156" y="925"/>
                            </a:lnTo>
                            <a:lnTo>
                              <a:pt x="130" y="810"/>
                            </a:lnTo>
                            <a:lnTo>
                              <a:pt x="96" y="639"/>
                            </a:lnTo>
                            <a:lnTo>
                              <a:pt x="74" y="510"/>
                            </a:lnTo>
                            <a:lnTo>
                              <a:pt x="62" y="467"/>
                            </a:lnTo>
                            <a:lnTo>
                              <a:pt x="0" y="0"/>
                            </a:lnTo>
                            <a:close/>
                          </a:path>
                        </a:pathLst>
                      </a:custGeom>
                      <a:solidFill>
                        <a:srgbClr val="E0E0E0">
                          <a:alpha val="100000"/>
                        </a:srgbClr>
                      </a:solidFill>
                      <a:ln w="9525">
                        <a:noFill/>
                      </a:ln>
                    </p:spPr>
                    <p:txBody>
                      <a:bodyPr/>
                      <a:p>
                        <a:endParaRPr lang="zh-CN" altLang="en-US"/>
                      </a:p>
                    </p:txBody>
                  </p:sp>
                </p:grpSp>
              </p:grpSp>
              <p:sp>
                <p:nvSpPr>
                  <p:cNvPr id="3122" name="Freeform 54"/>
                  <p:cNvSpPr/>
                  <p:nvPr/>
                </p:nvSpPr>
                <p:spPr>
                  <a:xfrm>
                    <a:off x="3590" y="2115"/>
                    <a:ext cx="420" cy="74"/>
                  </a:xfrm>
                  <a:custGeom>
                    <a:avLst/>
                    <a:gdLst>
                      <a:gd name="txL" fmla="*/ 0 w 420"/>
                      <a:gd name="txT" fmla="*/ 0 h 149"/>
                      <a:gd name="txR" fmla="*/ 420 w 420"/>
                      <a:gd name="txB" fmla="*/ 149 h 149"/>
                    </a:gdLst>
                    <a:ahLst/>
                    <a:cxnLst>
                      <a:cxn ang="0">
                        <a:pos x="0" y="0"/>
                      </a:cxn>
                      <a:cxn ang="0">
                        <a:pos x="30" y="9"/>
                      </a:cxn>
                      <a:cxn ang="0">
                        <a:pos x="67" y="8"/>
                      </a:cxn>
                      <a:cxn ang="0">
                        <a:pos x="98" y="7"/>
                      </a:cxn>
                      <a:cxn ang="0">
                        <a:pos x="130" y="7"/>
                      </a:cxn>
                      <a:cxn ang="0">
                        <a:pos x="169" y="8"/>
                      </a:cxn>
                      <a:cxn ang="0">
                        <a:pos x="203" y="8"/>
                      </a:cxn>
                      <a:cxn ang="0">
                        <a:pos x="230" y="8"/>
                      </a:cxn>
                      <a:cxn ang="0">
                        <a:pos x="278" y="7"/>
                      </a:cxn>
                      <a:cxn ang="0">
                        <a:pos x="317" y="6"/>
                      </a:cxn>
                      <a:cxn ang="0">
                        <a:pos x="365" y="7"/>
                      </a:cxn>
                      <a:cxn ang="0">
                        <a:pos x="420" y="8"/>
                      </a:cxn>
                      <a:cxn ang="0">
                        <a:pos x="386" y="6"/>
                      </a:cxn>
                      <a:cxn ang="0">
                        <a:pos x="352" y="4"/>
                      </a:cxn>
                      <a:cxn ang="0">
                        <a:pos x="323" y="3"/>
                      </a:cxn>
                      <a:cxn ang="0">
                        <a:pos x="292" y="2"/>
                      </a:cxn>
                      <a:cxn ang="0">
                        <a:pos x="275" y="2"/>
                      </a:cxn>
                      <a:cxn ang="0">
                        <a:pos x="241" y="2"/>
                      </a:cxn>
                      <a:cxn ang="0">
                        <a:pos x="200" y="2"/>
                      </a:cxn>
                      <a:cxn ang="0">
                        <a:pos x="173" y="2"/>
                      </a:cxn>
                      <a:cxn ang="0">
                        <a:pos x="138" y="1"/>
                      </a:cxn>
                      <a:cxn ang="0">
                        <a:pos x="109" y="0"/>
                      </a:cxn>
                      <a:cxn ang="0">
                        <a:pos x="81" y="0"/>
                      </a:cxn>
                      <a:cxn ang="0">
                        <a:pos x="50" y="0"/>
                      </a:cxn>
                      <a:cxn ang="0">
                        <a:pos x="0" y="0"/>
                      </a:cxn>
                    </a:cxnLst>
                    <a:rect l="txL" t="txT" r="txR" b="txB"/>
                    <a:pathLst>
                      <a:path w="420" h="149">
                        <a:moveTo>
                          <a:pt x="0" y="15"/>
                        </a:moveTo>
                        <a:lnTo>
                          <a:pt x="30" y="149"/>
                        </a:lnTo>
                        <a:lnTo>
                          <a:pt x="67" y="129"/>
                        </a:lnTo>
                        <a:lnTo>
                          <a:pt x="98" y="118"/>
                        </a:lnTo>
                        <a:lnTo>
                          <a:pt x="130" y="123"/>
                        </a:lnTo>
                        <a:lnTo>
                          <a:pt x="169" y="141"/>
                        </a:lnTo>
                        <a:lnTo>
                          <a:pt x="203" y="143"/>
                        </a:lnTo>
                        <a:lnTo>
                          <a:pt x="230" y="137"/>
                        </a:lnTo>
                        <a:lnTo>
                          <a:pt x="278" y="117"/>
                        </a:lnTo>
                        <a:lnTo>
                          <a:pt x="317" y="108"/>
                        </a:lnTo>
                        <a:lnTo>
                          <a:pt x="365" y="112"/>
                        </a:lnTo>
                        <a:lnTo>
                          <a:pt x="420" y="129"/>
                        </a:lnTo>
                        <a:lnTo>
                          <a:pt x="386" y="100"/>
                        </a:lnTo>
                        <a:lnTo>
                          <a:pt x="352" y="70"/>
                        </a:lnTo>
                        <a:lnTo>
                          <a:pt x="323" y="51"/>
                        </a:lnTo>
                        <a:lnTo>
                          <a:pt x="292" y="39"/>
                        </a:lnTo>
                        <a:lnTo>
                          <a:pt x="275" y="39"/>
                        </a:lnTo>
                        <a:lnTo>
                          <a:pt x="241" y="45"/>
                        </a:lnTo>
                        <a:lnTo>
                          <a:pt x="200" y="47"/>
                        </a:lnTo>
                        <a:lnTo>
                          <a:pt x="173" y="39"/>
                        </a:lnTo>
                        <a:lnTo>
                          <a:pt x="138" y="21"/>
                        </a:lnTo>
                        <a:lnTo>
                          <a:pt x="109" y="9"/>
                        </a:lnTo>
                        <a:lnTo>
                          <a:pt x="81" y="3"/>
                        </a:lnTo>
                        <a:lnTo>
                          <a:pt x="50" y="0"/>
                        </a:lnTo>
                        <a:lnTo>
                          <a:pt x="0" y="15"/>
                        </a:lnTo>
                        <a:close/>
                      </a:path>
                    </a:pathLst>
                  </a:custGeom>
                  <a:solidFill>
                    <a:srgbClr val="006060">
                      <a:alpha val="100000"/>
                    </a:srgbClr>
                  </a:solidFill>
                  <a:ln w="9525">
                    <a:noFill/>
                  </a:ln>
                </p:spPr>
                <p:txBody>
                  <a:bodyPr/>
                  <a:p>
                    <a:endParaRPr lang="zh-CN" altLang="en-US"/>
                  </a:p>
                </p:txBody>
              </p:sp>
            </p:grpSp>
            <p:grpSp>
              <p:nvGrpSpPr>
                <p:cNvPr id="3105" name="Group 55"/>
                <p:cNvGrpSpPr/>
                <p:nvPr/>
              </p:nvGrpSpPr>
              <p:grpSpPr>
                <a:xfrm>
                  <a:off x="3927" y="3887"/>
                  <a:ext cx="71" cy="56"/>
                  <a:chOff x="3927" y="3887"/>
                  <a:chExt cx="71" cy="56"/>
                </a:xfrm>
              </p:grpSpPr>
              <p:sp>
                <p:nvSpPr>
                  <p:cNvPr id="3119" name="Freeform 56"/>
                  <p:cNvSpPr/>
                  <p:nvPr/>
                </p:nvSpPr>
                <p:spPr>
                  <a:xfrm>
                    <a:off x="3927" y="3895"/>
                    <a:ext cx="46" cy="48"/>
                  </a:xfrm>
                  <a:custGeom>
                    <a:avLst/>
                    <a:gdLst>
                      <a:gd name="txL" fmla="*/ 0 w 46"/>
                      <a:gd name="txT" fmla="*/ 0 h 96"/>
                      <a:gd name="txR" fmla="*/ 46 w 46"/>
                      <a:gd name="txB" fmla="*/ 96 h 96"/>
                    </a:gdLst>
                    <a:ahLst/>
                    <a:cxnLst>
                      <a:cxn ang="0">
                        <a:pos x="0" y="1"/>
                      </a:cxn>
                      <a:cxn ang="0">
                        <a:pos x="24" y="6"/>
                      </a:cxn>
                      <a:cxn ang="0">
                        <a:pos x="46" y="5"/>
                      </a:cxn>
                      <a:cxn ang="0">
                        <a:pos x="12" y="0"/>
                      </a:cxn>
                      <a:cxn ang="0">
                        <a:pos x="0" y="1"/>
                      </a:cxn>
                    </a:cxnLst>
                    <a:rect l="txL" t="txT" r="txR" b="txB"/>
                    <a:pathLst>
                      <a:path w="46" h="96">
                        <a:moveTo>
                          <a:pt x="0" y="12"/>
                        </a:moveTo>
                        <a:lnTo>
                          <a:pt x="24" y="96"/>
                        </a:lnTo>
                        <a:lnTo>
                          <a:pt x="46" y="72"/>
                        </a:lnTo>
                        <a:lnTo>
                          <a:pt x="12" y="0"/>
                        </a:lnTo>
                        <a:lnTo>
                          <a:pt x="0" y="12"/>
                        </a:lnTo>
                        <a:close/>
                      </a:path>
                    </a:pathLst>
                  </a:custGeom>
                  <a:solidFill>
                    <a:srgbClr val="000000">
                      <a:alpha val="100000"/>
                    </a:srgbClr>
                  </a:solidFill>
                  <a:ln w="9525">
                    <a:noFill/>
                  </a:ln>
                </p:spPr>
                <p:txBody>
                  <a:bodyPr/>
                  <a:p>
                    <a:endParaRPr lang="zh-CN" altLang="en-US"/>
                  </a:p>
                </p:txBody>
              </p:sp>
              <p:sp>
                <p:nvSpPr>
                  <p:cNvPr id="3120" name="Freeform 57"/>
                  <p:cNvSpPr/>
                  <p:nvPr/>
                </p:nvSpPr>
                <p:spPr>
                  <a:xfrm>
                    <a:off x="3945" y="3887"/>
                    <a:ext cx="53" cy="41"/>
                  </a:xfrm>
                  <a:custGeom>
                    <a:avLst/>
                    <a:gdLst>
                      <a:gd name="txL" fmla="*/ 0 w 53"/>
                      <a:gd name="txT" fmla="*/ 0 h 82"/>
                      <a:gd name="txR" fmla="*/ 53 w 53"/>
                      <a:gd name="txB" fmla="*/ 82 h 82"/>
                    </a:gdLst>
                    <a:ahLst/>
                    <a:cxnLst>
                      <a:cxn ang="0">
                        <a:pos x="0" y="1"/>
                      </a:cxn>
                      <a:cxn ang="0">
                        <a:pos x="32" y="6"/>
                      </a:cxn>
                      <a:cxn ang="0">
                        <a:pos x="53" y="4"/>
                      </a:cxn>
                      <a:cxn ang="0">
                        <a:pos x="12" y="0"/>
                      </a:cxn>
                      <a:cxn ang="0">
                        <a:pos x="0" y="1"/>
                      </a:cxn>
                    </a:cxnLst>
                    <a:rect l="txL" t="txT" r="txR" b="txB"/>
                    <a:pathLst>
                      <a:path w="53" h="82">
                        <a:moveTo>
                          <a:pt x="0" y="12"/>
                        </a:moveTo>
                        <a:lnTo>
                          <a:pt x="32" y="82"/>
                        </a:lnTo>
                        <a:lnTo>
                          <a:pt x="53" y="59"/>
                        </a:lnTo>
                        <a:lnTo>
                          <a:pt x="12" y="0"/>
                        </a:lnTo>
                        <a:lnTo>
                          <a:pt x="0" y="12"/>
                        </a:lnTo>
                        <a:close/>
                      </a:path>
                    </a:pathLst>
                  </a:custGeom>
                  <a:solidFill>
                    <a:srgbClr val="000000">
                      <a:alpha val="100000"/>
                    </a:srgbClr>
                  </a:solidFill>
                  <a:ln w="9525">
                    <a:noFill/>
                  </a:ln>
                </p:spPr>
                <p:txBody>
                  <a:bodyPr/>
                  <a:p>
                    <a:endParaRPr lang="zh-CN" altLang="en-US"/>
                  </a:p>
                </p:txBody>
              </p:sp>
            </p:grpSp>
            <p:grpSp>
              <p:nvGrpSpPr>
                <p:cNvPr id="3106" name="Group 58"/>
                <p:cNvGrpSpPr/>
                <p:nvPr/>
              </p:nvGrpSpPr>
              <p:grpSpPr>
                <a:xfrm>
                  <a:off x="3673" y="3793"/>
                  <a:ext cx="860" cy="265"/>
                  <a:chOff x="3673" y="3793"/>
                  <a:chExt cx="860" cy="265"/>
                </a:xfrm>
              </p:grpSpPr>
              <p:sp>
                <p:nvSpPr>
                  <p:cNvPr id="3115" name="Freeform 59"/>
                  <p:cNvSpPr/>
                  <p:nvPr/>
                </p:nvSpPr>
                <p:spPr>
                  <a:xfrm>
                    <a:off x="3673" y="3793"/>
                    <a:ext cx="860" cy="210"/>
                  </a:xfrm>
                  <a:custGeom>
                    <a:avLst/>
                    <a:gdLst>
                      <a:gd name="txL" fmla="*/ 0 w 860"/>
                      <a:gd name="txT" fmla="*/ 0 h 422"/>
                      <a:gd name="txR" fmla="*/ 860 w 860"/>
                      <a:gd name="txB" fmla="*/ 422 h 422"/>
                    </a:gdLst>
                    <a:ahLst/>
                    <a:cxnLst>
                      <a:cxn ang="0">
                        <a:pos x="0" y="0"/>
                      </a:cxn>
                      <a:cxn ang="0">
                        <a:pos x="85" y="7"/>
                      </a:cxn>
                      <a:cxn ang="0">
                        <a:pos x="123" y="10"/>
                      </a:cxn>
                      <a:cxn ang="0">
                        <a:pos x="188" y="14"/>
                      </a:cxn>
                      <a:cxn ang="0">
                        <a:pos x="243" y="18"/>
                      </a:cxn>
                      <a:cxn ang="0">
                        <a:pos x="294" y="21"/>
                      </a:cxn>
                      <a:cxn ang="0">
                        <a:pos x="342" y="23"/>
                      </a:cxn>
                      <a:cxn ang="0">
                        <a:pos x="372" y="23"/>
                      </a:cxn>
                      <a:cxn ang="0">
                        <a:pos x="401" y="24"/>
                      </a:cxn>
                      <a:cxn ang="0">
                        <a:pos x="439" y="25"/>
                      </a:cxn>
                      <a:cxn ang="0">
                        <a:pos x="473" y="26"/>
                      </a:cxn>
                      <a:cxn ang="0">
                        <a:pos x="507" y="26"/>
                      </a:cxn>
                      <a:cxn ang="0">
                        <a:pos x="555" y="26"/>
                      </a:cxn>
                      <a:cxn ang="0">
                        <a:pos x="610" y="26"/>
                      </a:cxn>
                      <a:cxn ang="0">
                        <a:pos x="661" y="25"/>
                      </a:cxn>
                      <a:cxn ang="0">
                        <a:pos x="710" y="25"/>
                      </a:cxn>
                      <a:cxn ang="0">
                        <a:pos x="777" y="24"/>
                      </a:cxn>
                      <a:cxn ang="0">
                        <a:pos x="860" y="23"/>
                      </a:cxn>
                    </a:cxnLst>
                    <a:rect l="txL" t="txT" r="txR" b="txB"/>
                    <a:pathLst>
                      <a:path w="860" h="422">
                        <a:moveTo>
                          <a:pt x="0" y="0"/>
                        </a:moveTo>
                        <a:lnTo>
                          <a:pt x="85" y="127"/>
                        </a:lnTo>
                        <a:lnTo>
                          <a:pt x="123" y="171"/>
                        </a:lnTo>
                        <a:lnTo>
                          <a:pt x="188" y="239"/>
                        </a:lnTo>
                        <a:lnTo>
                          <a:pt x="243" y="293"/>
                        </a:lnTo>
                        <a:lnTo>
                          <a:pt x="294" y="338"/>
                        </a:lnTo>
                        <a:lnTo>
                          <a:pt x="342" y="369"/>
                        </a:lnTo>
                        <a:lnTo>
                          <a:pt x="372" y="382"/>
                        </a:lnTo>
                        <a:lnTo>
                          <a:pt x="401" y="394"/>
                        </a:lnTo>
                        <a:lnTo>
                          <a:pt x="439" y="408"/>
                        </a:lnTo>
                        <a:lnTo>
                          <a:pt x="473" y="417"/>
                        </a:lnTo>
                        <a:lnTo>
                          <a:pt x="507" y="422"/>
                        </a:lnTo>
                        <a:lnTo>
                          <a:pt x="555" y="422"/>
                        </a:lnTo>
                        <a:lnTo>
                          <a:pt x="610" y="420"/>
                        </a:lnTo>
                        <a:lnTo>
                          <a:pt x="661" y="414"/>
                        </a:lnTo>
                        <a:lnTo>
                          <a:pt x="710" y="405"/>
                        </a:lnTo>
                        <a:lnTo>
                          <a:pt x="777" y="393"/>
                        </a:lnTo>
                        <a:lnTo>
                          <a:pt x="860" y="373"/>
                        </a:lnTo>
                      </a:path>
                    </a:pathLst>
                  </a:custGeom>
                  <a:noFill/>
                  <a:ln w="14288" cap="flat" cmpd="sng">
                    <a:solidFill>
                      <a:srgbClr val="000000">
                        <a:alpha val="100000"/>
                      </a:srgbClr>
                    </a:solidFill>
                    <a:prstDash val="solid"/>
                    <a:round/>
                    <a:headEnd type="none" w="med" len="med"/>
                    <a:tailEnd type="none" w="med" len="med"/>
                  </a:ln>
                </p:spPr>
                <p:txBody>
                  <a:bodyPr/>
                  <a:p>
                    <a:endParaRPr lang="zh-CN" altLang="en-US"/>
                  </a:p>
                </p:txBody>
              </p:sp>
              <p:sp>
                <p:nvSpPr>
                  <p:cNvPr id="3116" name="Line 60"/>
                  <p:cNvSpPr/>
                  <p:nvPr/>
                </p:nvSpPr>
                <p:spPr>
                  <a:xfrm>
                    <a:off x="3963" y="3957"/>
                    <a:ext cx="43" cy="65"/>
                  </a:xfrm>
                  <a:prstGeom prst="line">
                    <a:avLst/>
                  </a:prstGeom>
                  <a:ln w="14288" cap="flat" cmpd="sng">
                    <a:solidFill>
                      <a:srgbClr val="000000"/>
                    </a:solidFill>
                    <a:prstDash val="solid"/>
                    <a:headEnd type="none" w="med" len="med"/>
                    <a:tailEnd type="none" w="med" len="med"/>
                  </a:ln>
                </p:spPr>
              </p:sp>
              <p:sp>
                <p:nvSpPr>
                  <p:cNvPr id="3117" name="Line 61"/>
                  <p:cNvSpPr/>
                  <p:nvPr/>
                </p:nvSpPr>
                <p:spPr>
                  <a:xfrm>
                    <a:off x="4169" y="4003"/>
                    <a:ext cx="47" cy="55"/>
                  </a:xfrm>
                  <a:prstGeom prst="line">
                    <a:avLst/>
                  </a:prstGeom>
                  <a:ln w="14288" cap="flat" cmpd="sng">
                    <a:solidFill>
                      <a:srgbClr val="000000"/>
                    </a:solidFill>
                    <a:prstDash val="solid"/>
                    <a:headEnd type="none" w="med" len="med"/>
                    <a:tailEnd type="none" w="med" len="med"/>
                  </a:ln>
                </p:spPr>
              </p:sp>
              <p:sp>
                <p:nvSpPr>
                  <p:cNvPr id="3118" name="Line 62"/>
                  <p:cNvSpPr/>
                  <p:nvPr/>
                </p:nvSpPr>
                <p:spPr>
                  <a:xfrm>
                    <a:off x="4383" y="4000"/>
                    <a:ext cx="39" cy="46"/>
                  </a:xfrm>
                  <a:prstGeom prst="line">
                    <a:avLst/>
                  </a:prstGeom>
                  <a:ln w="14288" cap="flat" cmpd="sng">
                    <a:solidFill>
                      <a:srgbClr val="000000"/>
                    </a:solidFill>
                    <a:prstDash val="solid"/>
                    <a:headEnd type="none" w="med" len="med"/>
                    <a:tailEnd type="none" w="med" len="med"/>
                  </a:ln>
                </p:spPr>
              </p:sp>
            </p:grpSp>
            <p:grpSp>
              <p:nvGrpSpPr>
                <p:cNvPr id="3107" name="Group 63"/>
                <p:cNvGrpSpPr/>
                <p:nvPr/>
              </p:nvGrpSpPr>
              <p:grpSpPr>
                <a:xfrm>
                  <a:off x="3882" y="3864"/>
                  <a:ext cx="1325" cy="231"/>
                  <a:chOff x="3882" y="3864"/>
                  <a:chExt cx="1325" cy="231"/>
                </a:xfrm>
              </p:grpSpPr>
              <p:sp>
                <p:nvSpPr>
                  <p:cNvPr id="3109" name="Freeform 64"/>
                  <p:cNvSpPr/>
                  <p:nvPr/>
                </p:nvSpPr>
                <p:spPr>
                  <a:xfrm>
                    <a:off x="3882" y="3971"/>
                    <a:ext cx="991" cy="124"/>
                  </a:xfrm>
                  <a:custGeom>
                    <a:avLst/>
                    <a:gdLst>
                      <a:gd name="txL" fmla="*/ 0 w 991"/>
                      <a:gd name="txT" fmla="*/ 0 h 248"/>
                      <a:gd name="txR" fmla="*/ 991 w 991"/>
                      <a:gd name="txB" fmla="*/ 248 h 248"/>
                    </a:gdLst>
                    <a:ahLst/>
                    <a:cxnLst>
                      <a:cxn ang="0">
                        <a:pos x="0" y="0"/>
                      </a:cxn>
                      <a:cxn ang="0">
                        <a:pos x="45" y="6"/>
                      </a:cxn>
                      <a:cxn ang="0">
                        <a:pos x="66" y="8"/>
                      </a:cxn>
                      <a:cxn ang="0">
                        <a:pos x="100" y="10"/>
                      </a:cxn>
                      <a:cxn ang="0">
                        <a:pos x="142" y="12"/>
                      </a:cxn>
                      <a:cxn ang="0">
                        <a:pos x="185" y="13"/>
                      </a:cxn>
                      <a:cxn ang="0">
                        <a:pos x="233" y="14"/>
                      </a:cxn>
                      <a:cxn ang="0">
                        <a:pos x="283" y="15"/>
                      </a:cxn>
                      <a:cxn ang="0">
                        <a:pos x="330" y="16"/>
                      </a:cxn>
                      <a:cxn ang="0">
                        <a:pos x="395" y="16"/>
                      </a:cxn>
                      <a:cxn ang="0">
                        <a:pos x="500" y="16"/>
                      </a:cxn>
                      <a:cxn ang="0">
                        <a:pos x="591" y="15"/>
                      </a:cxn>
                      <a:cxn ang="0">
                        <a:pos x="692" y="14"/>
                      </a:cxn>
                      <a:cxn ang="0">
                        <a:pos x="783" y="12"/>
                      </a:cxn>
                      <a:cxn ang="0">
                        <a:pos x="896" y="10"/>
                      </a:cxn>
                      <a:cxn ang="0">
                        <a:pos x="975" y="8"/>
                      </a:cxn>
                      <a:cxn ang="0">
                        <a:pos x="991" y="2"/>
                      </a:cxn>
                      <a:cxn ang="0">
                        <a:pos x="892" y="4"/>
                      </a:cxn>
                      <a:cxn ang="0">
                        <a:pos x="800" y="7"/>
                      </a:cxn>
                      <a:cxn ang="0">
                        <a:pos x="702" y="9"/>
                      </a:cxn>
                      <a:cxn ang="0">
                        <a:pos x="579" y="11"/>
                      </a:cxn>
                      <a:cxn ang="0">
                        <a:pos x="484" y="12"/>
                      </a:cxn>
                      <a:cxn ang="0">
                        <a:pos x="405" y="12"/>
                      </a:cxn>
                      <a:cxn ang="0">
                        <a:pos x="313" y="12"/>
                      </a:cxn>
                      <a:cxn ang="0">
                        <a:pos x="235" y="11"/>
                      </a:cxn>
                      <a:cxn ang="0">
                        <a:pos x="163" y="10"/>
                      </a:cxn>
                      <a:cxn ang="0">
                        <a:pos x="109" y="8"/>
                      </a:cxn>
                      <a:cxn ang="0">
                        <a:pos x="66" y="6"/>
                      </a:cxn>
                      <a:cxn ang="0">
                        <a:pos x="31" y="3"/>
                      </a:cxn>
                      <a:cxn ang="0">
                        <a:pos x="0" y="0"/>
                      </a:cxn>
                    </a:cxnLst>
                    <a:rect l="txL" t="txT" r="txR" b="txB"/>
                    <a:pathLst>
                      <a:path w="991" h="248">
                        <a:moveTo>
                          <a:pt x="0" y="0"/>
                        </a:moveTo>
                        <a:lnTo>
                          <a:pt x="45" y="89"/>
                        </a:lnTo>
                        <a:lnTo>
                          <a:pt x="66" y="113"/>
                        </a:lnTo>
                        <a:lnTo>
                          <a:pt x="100" y="146"/>
                        </a:lnTo>
                        <a:lnTo>
                          <a:pt x="142" y="181"/>
                        </a:lnTo>
                        <a:lnTo>
                          <a:pt x="185" y="204"/>
                        </a:lnTo>
                        <a:lnTo>
                          <a:pt x="233" y="224"/>
                        </a:lnTo>
                        <a:lnTo>
                          <a:pt x="283" y="236"/>
                        </a:lnTo>
                        <a:lnTo>
                          <a:pt x="330" y="247"/>
                        </a:lnTo>
                        <a:lnTo>
                          <a:pt x="395" y="248"/>
                        </a:lnTo>
                        <a:lnTo>
                          <a:pt x="500" y="242"/>
                        </a:lnTo>
                        <a:lnTo>
                          <a:pt x="591" y="230"/>
                        </a:lnTo>
                        <a:lnTo>
                          <a:pt x="692" y="212"/>
                        </a:lnTo>
                        <a:lnTo>
                          <a:pt x="783" y="188"/>
                        </a:lnTo>
                        <a:lnTo>
                          <a:pt x="896" y="153"/>
                        </a:lnTo>
                        <a:lnTo>
                          <a:pt x="975" y="125"/>
                        </a:lnTo>
                        <a:lnTo>
                          <a:pt x="991" y="25"/>
                        </a:lnTo>
                        <a:lnTo>
                          <a:pt x="892" y="64"/>
                        </a:lnTo>
                        <a:lnTo>
                          <a:pt x="800" y="101"/>
                        </a:lnTo>
                        <a:lnTo>
                          <a:pt x="702" y="134"/>
                        </a:lnTo>
                        <a:lnTo>
                          <a:pt x="579" y="162"/>
                        </a:lnTo>
                        <a:lnTo>
                          <a:pt x="484" y="177"/>
                        </a:lnTo>
                        <a:lnTo>
                          <a:pt x="405" y="186"/>
                        </a:lnTo>
                        <a:lnTo>
                          <a:pt x="313" y="183"/>
                        </a:lnTo>
                        <a:lnTo>
                          <a:pt x="235" y="171"/>
                        </a:lnTo>
                        <a:lnTo>
                          <a:pt x="163" y="153"/>
                        </a:lnTo>
                        <a:lnTo>
                          <a:pt x="109" y="125"/>
                        </a:lnTo>
                        <a:lnTo>
                          <a:pt x="66" y="89"/>
                        </a:lnTo>
                        <a:lnTo>
                          <a:pt x="31" y="48"/>
                        </a:lnTo>
                        <a:lnTo>
                          <a:pt x="0" y="0"/>
                        </a:lnTo>
                        <a:close/>
                      </a:path>
                    </a:pathLst>
                  </a:custGeom>
                  <a:solidFill>
                    <a:srgbClr val="808080">
                      <a:alpha val="100000"/>
                    </a:srgbClr>
                  </a:solidFill>
                  <a:ln w="9525">
                    <a:noFill/>
                  </a:ln>
                </p:spPr>
                <p:txBody>
                  <a:bodyPr/>
                  <a:p>
                    <a:endParaRPr lang="zh-CN" altLang="en-US"/>
                  </a:p>
                </p:txBody>
              </p:sp>
              <p:grpSp>
                <p:nvGrpSpPr>
                  <p:cNvPr id="3110" name="Group 65"/>
                  <p:cNvGrpSpPr/>
                  <p:nvPr/>
                </p:nvGrpSpPr>
                <p:grpSpPr>
                  <a:xfrm>
                    <a:off x="4346" y="3867"/>
                    <a:ext cx="844" cy="197"/>
                    <a:chOff x="4346" y="3867"/>
                    <a:chExt cx="844" cy="197"/>
                  </a:xfrm>
                </p:grpSpPr>
                <p:sp>
                  <p:nvSpPr>
                    <p:cNvPr id="3113" name="Freeform 66"/>
                    <p:cNvSpPr/>
                    <p:nvPr/>
                  </p:nvSpPr>
                  <p:spPr>
                    <a:xfrm>
                      <a:off x="4346" y="3945"/>
                      <a:ext cx="584" cy="119"/>
                    </a:xfrm>
                    <a:custGeom>
                      <a:avLst/>
                      <a:gdLst>
                        <a:gd name="txL" fmla="*/ 0 w 584"/>
                        <a:gd name="txT" fmla="*/ 0 h 237"/>
                        <a:gd name="txR" fmla="*/ 584 w 584"/>
                        <a:gd name="txB" fmla="*/ 237 h 237"/>
                      </a:gdLst>
                      <a:ahLst/>
                      <a:cxnLst>
                        <a:cxn ang="0">
                          <a:pos x="0" y="15"/>
                        </a:cxn>
                        <a:cxn ang="0">
                          <a:pos x="7" y="14"/>
                        </a:cxn>
                        <a:cxn ang="0">
                          <a:pos x="19" y="13"/>
                        </a:cxn>
                        <a:cxn ang="0">
                          <a:pos x="32" y="12"/>
                        </a:cxn>
                        <a:cxn ang="0">
                          <a:pos x="50" y="12"/>
                        </a:cxn>
                        <a:cxn ang="0">
                          <a:pos x="70" y="11"/>
                        </a:cxn>
                        <a:cxn ang="0">
                          <a:pos x="91" y="11"/>
                        </a:cxn>
                        <a:cxn ang="0">
                          <a:pos x="118" y="11"/>
                        </a:cxn>
                        <a:cxn ang="0">
                          <a:pos x="141" y="10"/>
                        </a:cxn>
                        <a:cxn ang="0">
                          <a:pos x="172" y="10"/>
                        </a:cxn>
                        <a:cxn ang="0">
                          <a:pos x="205" y="9"/>
                        </a:cxn>
                        <a:cxn ang="0">
                          <a:pos x="235" y="9"/>
                        </a:cxn>
                        <a:cxn ang="0">
                          <a:pos x="270" y="8"/>
                        </a:cxn>
                        <a:cxn ang="0">
                          <a:pos x="304" y="7"/>
                        </a:cxn>
                        <a:cxn ang="0">
                          <a:pos x="339" y="7"/>
                        </a:cxn>
                        <a:cxn ang="0">
                          <a:pos x="380" y="6"/>
                        </a:cxn>
                        <a:cxn ang="0">
                          <a:pos x="426" y="4"/>
                        </a:cxn>
                        <a:cxn ang="0">
                          <a:pos x="479" y="3"/>
                        </a:cxn>
                        <a:cxn ang="0">
                          <a:pos x="512" y="2"/>
                        </a:cxn>
                        <a:cxn ang="0">
                          <a:pos x="584" y="0"/>
                        </a:cxn>
                        <a:cxn ang="0">
                          <a:pos x="541" y="6"/>
                        </a:cxn>
                        <a:cxn ang="0">
                          <a:pos x="488" y="7"/>
                        </a:cxn>
                        <a:cxn ang="0">
                          <a:pos x="420" y="9"/>
                        </a:cxn>
                        <a:cxn ang="0">
                          <a:pos x="347" y="10"/>
                        </a:cxn>
                        <a:cxn ang="0">
                          <a:pos x="295" y="11"/>
                        </a:cxn>
                        <a:cxn ang="0">
                          <a:pos x="221" y="13"/>
                        </a:cxn>
                        <a:cxn ang="0">
                          <a:pos x="153" y="14"/>
                        </a:cxn>
                        <a:cxn ang="0">
                          <a:pos x="94" y="15"/>
                        </a:cxn>
                        <a:cxn ang="0">
                          <a:pos x="0" y="15"/>
                        </a:cxn>
                      </a:cxnLst>
                      <a:rect l="txL" t="txT" r="txR" b="txB"/>
                      <a:pathLst>
                        <a:path w="584" h="237">
                          <a:moveTo>
                            <a:pt x="0" y="237"/>
                          </a:moveTo>
                          <a:lnTo>
                            <a:pt x="7" y="217"/>
                          </a:lnTo>
                          <a:lnTo>
                            <a:pt x="19" y="202"/>
                          </a:lnTo>
                          <a:lnTo>
                            <a:pt x="32" y="190"/>
                          </a:lnTo>
                          <a:lnTo>
                            <a:pt x="50" y="181"/>
                          </a:lnTo>
                          <a:lnTo>
                            <a:pt x="70" y="175"/>
                          </a:lnTo>
                          <a:lnTo>
                            <a:pt x="91" y="169"/>
                          </a:lnTo>
                          <a:lnTo>
                            <a:pt x="118" y="162"/>
                          </a:lnTo>
                          <a:lnTo>
                            <a:pt x="141" y="155"/>
                          </a:lnTo>
                          <a:lnTo>
                            <a:pt x="172" y="149"/>
                          </a:lnTo>
                          <a:lnTo>
                            <a:pt x="205" y="141"/>
                          </a:lnTo>
                          <a:lnTo>
                            <a:pt x="235" y="134"/>
                          </a:lnTo>
                          <a:lnTo>
                            <a:pt x="270" y="124"/>
                          </a:lnTo>
                          <a:lnTo>
                            <a:pt x="304" y="112"/>
                          </a:lnTo>
                          <a:lnTo>
                            <a:pt x="339" y="100"/>
                          </a:lnTo>
                          <a:lnTo>
                            <a:pt x="380" y="82"/>
                          </a:lnTo>
                          <a:lnTo>
                            <a:pt x="426" y="64"/>
                          </a:lnTo>
                          <a:lnTo>
                            <a:pt x="479" y="41"/>
                          </a:lnTo>
                          <a:lnTo>
                            <a:pt x="512" y="29"/>
                          </a:lnTo>
                          <a:lnTo>
                            <a:pt x="584" y="0"/>
                          </a:lnTo>
                          <a:lnTo>
                            <a:pt x="541" y="86"/>
                          </a:lnTo>
                          <a:lnTo>
                            <a:pt x="488" y="106"/>
                          </a:lnTo>
                          <a:lnTo>
                            <a:pt x="420" y="131"/>
                          </a:lnTo>
                          <a:lnTo>
                            <a:pt x="347" y="158"/>
                          </a:lnTo>
                          <a:lnTo>
                            <a:pt x="295" y="175"/>
                          </a:lnTo>
                          <a:lnTo>
                            <a:pt x="221" y="196"/>
                          </a:lnTo>
                          <a:lnTo>
                            <a:pt x="153" y="214"/>
                          </a:lnTo>
                          <a:lnTo>
                            <a:pt x="94" y="225"/>
                          </a:lnTo>
                          <a:lnTo>
                            <a:pt x="0" y="237"/>
                          </a:lnTo>
                          <a:close/>
                        </a:path>
                      </a:pathLst>
                    </a:custGeom>
                    <a:solidFill>
                      <a:srgbClr val="404040">
                        <a:alpha val="100000"/>
                      </a:srgbClr>
                    </a:solidFill>
                    <a:ln w="14288" cap="flat" cmpd="sng">
                      <a:solidFill>
                        <a:srgbClr val="808080">
                          <a:alpha val="100000"/>
                        </a:srgbClr>
                      </a:solidFill>
                      <a:prstDash val="solid"/>
                      <a:round/>
                      <a:headEnd type="none" w="med" len="med"/>
                      <a:tailEnd type="none" w="med" len="med"/>
                    </a:ln>
                  </p:spPr>
                  <p:txBody>
                    <a:bodyPr/>
                    <a:p>
                      <a:endParaRPr lang="zh-CN" altLang="en-US"/>
                    </a:p>
                  </p:txBody>
                </p:sp>
                <p:sp>
                  <p:nvSpPr>
                    <p:cNvPr id="3114" name="Freeform 67"/>
                    <p:cNvSpPr/>
                    <p:nvPr/>
                  </p:nvSpPr>
                  <p:spPr>
                    <a:xfrm>
                      <a:off x="4850" y="3867"/>
                      <a:ext cx="340" cy="91"/>
                    </a:xfrm>
                    <a:custGeom>
                      <a:avLst/>
                      <a:gdLst>
                        <a:gd name="txL" fmla="*/ 0 w 340"/>
                        <a:gd name="txT" fmla="*/ 0 h 181"/>
                        <a:gd name="txR" fmla="*/ 340 w 340"/>
                        <a:gd name="txB" fmla="*/ 181 h 181"/>
                      </a:gdLst>
                      <a:ahLst/>
                      <a:cxnLst>
                        <a:cxn ang="0">
                          <a:pos x="0" y="11"/>
                        </a:cxn>
                        <a:cxn ang="0">
                          <a:pos x="258" y="2"/>
                        </a:cxn>
                        <a:cxn ang="0">
                          <a:pos x="283" y="1"/>
                        </a:cxn>
                        <a:cxn ang="0">
                          <a:pos x="107" y="2"/>
                        </a:cxn>
                        <a:cxn ang="0">
                          <a:pos x="127" y="1"/>
                        </a:cxn>
                        <a:cxn ang="0">
                          <a:pos x="340" y="0"/>
                        </a:cxn>
                        <a:cxn ang="0">
                          <a:pos x="25" y="12"/>
                        </a:cxn>
                        <a:cxn ang="0">
                          <a:pos x="0" y="11"/>
                        </a:cxn>
                      </a:cxnLst>
                      <a:rect l="txL" t="txT" r="txR" b="txB"/>
                      <a:pathLst>
                        <a:path w="340" h="181">
                          <a:moveTo>
                            <a:pt x="0" y="174"/>
                          </a:moveTo>
                          <a:lnTo>
                            <a:pt x="258" y="24"/>
                          </a:lnTo>
                          <a:lnTo>
                            <a:pt x="283" y="12"/>
                          </a:lnTo>
                          <a:lnTo>
                            <a:pt x="107" y="27"/>
                          </a:lnTo>
                          <a:lnTo>
                            <a:pt x="127" y="15"/>
                          </a:lnTo>
                          <a:lnTo>
                            <a:pt x="340" y="0"/>
                          </a:lnTo>
                          <a:lnTo>
                            <a:pt x="25" y="181"/>
                          </a:lnTo>
                          <a:lnTo>
                            <a:pt x="0" y="174"/>
                          </a:lnTo>
                          <a:close/>
                        </a:path>
                      </a:pathLst>
                    </a:custGeom>
                    <a:solidFill>
                      <a:srgbClr val="808080">
                        <a:alpha val="100000"/>
                      </a:srgbClr>
                    </a:solidFill>
                    <a:ln w="9525">
                      <a:noFill/>
                    </a:ln>
                  </p:spPr>
                  <p:txBody>
                    <a:bodyPr/>
                    <a:p>
                      <a:endParaRPr lang="zh-CN" altLang="en-US"/>
                    </a:p>
                  </p:txBody>
                </p:sp>
              </p:grpSp>
              <p:sp>
                <p:nvSpPr>
                  <p:cNvPr id="3111" name="Freeform 68"/>
                  <p:cNvSpPr/>
                  <p:nvPr/>
                </p:nvSpPr>
                <p:spPr>
                  <a:xfrm>
                    <a:off x="4835" y="3864"/>
                    <a:ext cx="372" cy="206"/>
                  </a:xfrm>
                  <a:custGeom>
                    <a:avLst/>
                    <a:gdLst>
                      <a:gd name="txL" fmla="*/ 0 w 372"/>
                      <a:gd name="txT" fmla="*/ 0 h 411"/>
                      <a:gd name="txR" fmla="*/ 372 w 372"/>
                      <a:gd name="txB" fmla="*/ 411 h 411"/>
                    </a:gdLst>
                    <a:ahLst/>
                    <a:cxnLst>
                      <a:cxn ang="0">
                        <a:pos x="142" y="26"/>
                      </a:cxn>
                      <a:cxn ang="0">
                        <a:pos x="155" y="25"/>
                      </a:cxn>
                      <a:cxn ang="0">
                        <a:pos x="168" y="25"/>
                      </a:cxn>
                      <a:cxn ang="0">
                        <a:pos x="177" y="26"/>
                      </a:cxn>
                      <a:cxn ang="0">
                        <a:pos x="187" y="26"/>
                      </a:cxn>
                      <a:cxn ang="0">
                        <a:pos x="197" y="26"/>
                      </a:cxn>
                      <a:cxn ang="0">
                        <a:pos x="209" y="25"/>
                      </a:cxn>
                      <a:cxn ang="0">
                        <a:pos x="224" y="23"/>
                      </a:cxn>
                      <a:cxn ang="0">
                        <a:pos x="237" y="22"/>
                      </a:cxn>
                      <a:cxn ang="0">
                        <a:pos x="256" y="21"/>
                      </a:cxn>
                      <a:cxn ang="0">
                        <a:pos x="272" y="19"/>
                      </a:cxn>
                      <a:cxn ang="0">
                        <a:pos x="290" y="18"/>
                      </a:cxn>
                      <a:cxn ang="0">
                        <a:pos x="306" y="16"/>
                      </a:cxn>
                      <a:cxn ang="0">
                        <a:pos x="322" y="15"/>
                      </a:cxn>
                      <a:cxn ang="0">
                        <a:pos x="338" y="13"/>
                      </a:cxn>
                      <a:cxn ang="0">
                        <a:pos x="348" y="12"/>
                      </a:cxn>
                      <a:cxn ang="0">
                        <a:pos x="359" y="10"/>
                      </a:cxn>
                      <a:cxn ang="0">
                        <a:pos x="364" y="9"/>
                      </a:cxn>
                      <a:cxn ang="0">
                        <a:pos x="371" y="7"/>
                      </a:cxn>
                      <a:cxn ang="0">
                        <a:pos x="372" y="6"/>
                      </a:cxn>
                      <a:cxn ang="0">
                        <a:pos x="360" y="1"/>
                      </a:cxn>
                      <a:cxn ang="0">
                        <a:pos x="357" y="0"/>
                      </a:cxn>
                      <a:cxn ang="0">
                        <a:pos x="318" y="2"/>
                      </a:cxn>
                      <a:cxn ang="0">
                        <a:pos x="226" y="5"/>
                      </a:cxn>
                      <a:cxn ang="0">
                        <a:pos x="137" y="8"/>
                      </a:cxn>
                      <a:cxn ang="0">
                        <a:pos x="23" y="13"/>
                      </a:cxn>
                      <a:cxn ang="0">
                        <a:pos x="24" y="15"/>
                      </a:cxn>
                      <a:cxn ang="0">
                        <a:pos x="25" y="16"/>
                      </a:cxn>
                      <a:cxn ang="0">
                        <a:pos x="16" y="17"/>
                      </a:cxn>
                      <a:cxn ang="0">
                        <a:pos x="7" y="18"/>
                      </a:cxn>
                      <a:cxn ang="0">
                        <a:pos x="2" y="20"/>
                      </a:cxn>
                      <a:cxn ang="0">
                        <a:pos x="0" y="21"/>
                      </a:cxn>
                      <a:cxn ang="0">
                        <a:pos x="3" y="22"/>
                      </a:cxn>
                      <a:cxn ang="0">
                        <a:pos x="8" y="23"/>
                      </a:cxn>
                      <a:cxn ang="0">
                        <a:pos x="17" y="24"/>
                      </a:cxn>
                      <a:cxn ang="0">
                        <a:pos x="27" y="25"/>
                      </a:cxn>
                      <a:cxn ang="0">
                        <a:pos x="41" y="25"/>
                      </a:cxn>
                      <a:cxn ang="0">
                        <a:pos x="53" y="26"/>
                      </a:cxn>
                      <a:cxn ang="0">
                        <a:pos x="69" y="26"/>
                      </a:cxn>
                      <a:cxn ang="0">
                        <a:pos x="79" y="26"/>
                      </a:cxn>
                      <a:cxn ang="0">
                        <a:pos x="93" y="26"/>
                      </a:cxn>
                      <a:cxn ang="0">
                        <a:pos x="109" y="26"/>
                      </a:cxn>
                      <a:cxn ang="0">
                        <a:pos x="126" y="26"/>
                      </a:cxn>
                      <a:cxn ang="0">
                        <a:pos x="142" y="26"/>
                      </a:cxn>
                    </a:cxnLst>
                    <a:rect l="txL" t="txT" r="txR" b="txB"/>
                    <a:pathLst>
                      <a:path w="372" h="411">
                        <a:moveTo>
                          <a:pt x="142" y="401"/>
                        </a:moveTo>
                        <a:lnTo>
                          <a:pt x="155" y="399"/>
                        </a:lnTo>
                        <a:lnTo>
                          <a:pt x="168" y="399"/>
                        </a:lnTo>
                        <a:lnTo>
                          <a:pt x="177" y="401"/>
                        </a:lnTo>
                        <a:lnTo>
                          <a:pt x="187" y="405"/>
                        </a:lnTo>
                        <a:lnTo>
                          <a:pt x="197" y="411"/>
                        </a:lnTo>
                        <a:lnTo>
                          <a:pt x="209" y="393"/>
                        </a:lnTo>
                        <a:lnTo>
                          <a:pt x="224" y="366"/>
                        </a:lnTo>
                        <a:lnTo>
                          <a:pt x="237" y="347"/>
                        </a:lnTo>
                        <a:lnTo>
                          <a:pt x="256" y="323"/>
                        </a:lnTo>
                        <a:lnTo>
                          <a:pt x="272" y="303"/>
                        </a:lnTo>
                        <a:lnTo>
                          <a:pt x="290" y="277"/>
                        </a:lnTo>
                        <a:lnTo>
                          <a:pt x="306" y="255"/>
                        </a:lnTo>
                        <a:lnTo>
                          <a:pt x="322" y="230"/>
                        </a:lnTo>
                        <a:lnTo>
                          <a:pt x="338" y="204"/>
                        </a:lnTo>
                        <a:lnTo>
                          <a:pt x="348" y="178"/>
                        </a:lnTo>
                        <a:lnTo>
                          <a:pt x="359" y="153"/>
                        </a:lnTo>
                        <a:lnTo>
                          <a:pt x="364" y="130"/>
                        </a:lnTo>
                        <a:lnTo>
                          <a:pt x="371" y="107"/>
                        </a:lnTo>
                        <a:lnTo>
                          <a:pt x="372" y="93"/>
                        </a:lnTo>
                        <a:lnTo>
                          <a:pt x="360" y="2"/>
                        </a:lnTo>
                        <a:lnTo>
                          <a:pt x="357" y="0"/>
                        </a:lnTo>
                        <a:lnTo>
                          <a:pt x="318" y="22"/>
                        </a:lnTo>
                        <a:lnTo>
                          <a:pt x="226" y="77"/>
                        </a:lnTo>
                        <a:lnTo>
                          <a:pt x="137" y="128"/>
                        </a:lnTo>
                        <a:lnTo>
                          <a:pt x="23" y="195"/>
                        </a:lnTo>
                        <a:lnTo>
                          <a:pt x="24" y="232"/>
                        </a:lnTo>
                        <a:lnTo>
                          <a:pt x="25" y="248"/>
                        </a:lnTo>
                        <a:lnTo>
                          <a:pt x="16" y="267"/>
                        </a:lnTo>
                        <a:lnTo>
                          <a:pt x="7" y="288"/>
                        </a:lnTo>
                        <a:lnTo>
                          <a:pt x="2" y="308"/>
                        </a:lnTo>
                        <a:lnTo>
                          <a:pt x="0" y="329"/>
                        </a:lnTo>
                        <a:lnTo>
                          <a:pt x="3" y="347"/>
                        </a:lnTo>
                        <a:lnTo>
                          <a:pt x="8" y="361"/>
                        </a:lnTo>
                        <a:lnTo>
                          <a:pt x="17" y="381"/>
                        </a:lnTo>
                        <a:lnTo>
                          <a:pt x="27" y="390"/>
                        </a:lnTo>
                        <a:lnTo>
                          <a:pt x="41" y="399"/>
                        </a:lnTo>
                        <a:lnTo>
                          <a:pt x="53" y="402"/>
                        </a:lnTo>
                        <a:lnTo>
                          <a:pt x="69" y="407"/>
                        </a:lnTo>
                        <a:lnTo>
                          <a:pt x="79" y="407"/>
                        </a:lnTo>
                        <a:lnTo>
                          <a:pt x="93" y="407"/>
                        </a:lnTo>
                        <a:lnTo>
                          <a:pt x="109" y="405"/>
                        </a:lnTo>
                        <a:lnTo>
                          <a:pt x="126" y="402"/>
                        </a:lnTo>
                        <a:lnTo>
                          <a:pt x="142" y="401"/>
                        </a:lnTo>
                        <a:close/>
                      </a:path>
                    </a:pathLst>
                  </a:custGeom>
                  <a:solidFill>
                    <a:srgbClr val="A0A0A0">
                      <a:alpha val="100000"/>
                    </a:srgbClr>
                  </a:solidFill>
                  <a:ln w="9525">
                    <a:noFill/>
                  </a:ln>
                </p:spPr>
                <p:txBody>
                  <a:bodyPr/>
                  <a:p>
                    <a:endParaRPr lang="zh-CN" altLang="en-US"/>
                  </a:p>
                </p:txBody>
              </p:sp>
              <p:sp>
                <p:nvSpPr>
                  <p:cNvPr id="3112" name="Freeform 69"/>
                  <p:cNvSpPr/>
                  <p:nvPr/>
                </p:nvSpPr>
                <p:spPr>
                  <a:xfrm>
                    <a:off x="4922" y="3914"/>
                    <a:ext cx="255" cy="100"/>
                  </a:xfrm>
                  <a:custGeom>
                    <a:avLst/>
                    <a:gdLst>
                      <a:gd name="txL" fmla="*/ 0 w 255"/>
                      <a:gd name="txT" fmla="*/ 0 h 201"/>
                      <a:gd name="txR" fmla="*/ 255 w 255"/>
                      <a:gd name="txB" fmla="*/ 201 h 201"/>
                    </a:gdLst>
                    <a:ahLst/>
                    <a:cxnLst>
                      <a:cxn ang="0">
                        <a:pos x="0" y="10"/>
                      </a:cxn>
                      <a:cxn ang="0">
                        <a:pos x="255" y="0"/>
                      </a:cxn>
                      <a:cxn ang="0">
                        <a:pos x="255" y="1"/>
                      </a:cxn>
                      <a:cxn ang="0">
                        <a:pos x="2" y="12"/>
                      </a:cxn>
                      <a:cxn ang="0">
                        <a:pos x="0" y="10"/>
                      </a:cxn>
                    </a:cxnLst>
                    <a:rect l="txL" t="txT" r="txR" b="txB"/>
                    <a:pathLst>
                      <a:path w="255" h="201">
                        <a:moveTo>
                          <a:pt x="0" y="171"/>
                        </a:moveTo>
                        <a:lnTo>
                          <a:pt x="255" y="0"/>
                        </a:lnTo>
                        <a:lnTo>
                          <a:pt x="255" y="26"/>
                        </a:lnTo>
                        <a:lnTo>
                          <a:pt x="2" y="201"/>
                        </a:lnTo>
                        <a:lnTo>
                          <a:pt x="0" y="171"/>
                        </a:lnTo>
                        <a:close/>
                      </a:path>
                    </a:pathLst>
                  </a:custGeom>
                  <a:solidFill>
                    <a:srgbClr val="606060">
                      <a:alpha val="100000"/>
                    </a:srgbClr>
                  </a:solidFill>
                  <a:ln w="9525">
                    <a:noFill/>
                  </a:ln>
                </p:spPr>
                <p:txBody>
                  <a:bodyPr/>
                  <a:p>
                    <a:endParaRPr lang="zh-CN" altLang="en-US"/>
                  </a:p>
                </p:txBody>
              </p:sp>
            </p:grpSp>
            <p:sp>
              <p:nvSpPr>
                <p:cNvPr id="3108" name="Freeform 70"/>
                <p:cNvSpPr/>
                <p:nvPr/>
              </p:nvSpPr>
              <p:spPr>
                <a:xfrm>
                  <a:off x="3571" y="4035"/>
                  <a:ext cx="2041" cy="187"/>
                </a:xfrm>
                <a:custGeom>
                  <a:avLst/>
                  <a:gdLst>
                    <a:gd name="txL" fmla="*/ 0 w 2041"/>
                    <a:gd name="txT" fmla="*/ 0 h 372"/>
                    <a:gd name="txR" fmla="*/ 2041 w 2041"/>
                    <a:gd name="txB" fmla="*/ 372 h 372"/>
                  </a:gdLst>
                  <a:ahLst/>
                  <a:cxnLst>
                    <a:cxn ang="0">
                      <a:pos x="332" y="3"/>
                    </a:cxn>
                    <a:cxn ang="0">
                      <a:pos x="252" y="6"/>
                    </a:cxn>
                    <a:cxn ang="0">
                      <a:pos x="160" y="8"/>
                    </a:cxn>
                    <a:cxn ang="0">
                      <a:pos x="113" y="9"/>
                    </a:cxn>
                    <a:cxn ang="0">
                      <a:pos x="56" y="11"/>
                    </a:cxn>
                    <a:cxn ang="0">
                      <a:pos x="28" y="13"/>
                    </a:cxn>
                    <a:cxn ang="0">
                      <a:pos x="108" y="13"/>
                    </a:cxn>
                    <a:cxn ang="0">
                      <a:pos x="175" y="14"/>
                    </a:cxn>
                    <a:cxn ang="0">
                      <a:pos x="254" y="15"/>
                    </a:cxn>
                    <a:cxn ang="0">
                      <a:pos x="317" y="13"/>
                    </a:cxn>
                    <a:cxn ang="0">
                      <a:pos x="374" y="15"/>
                    </a:cxn>
                    <a:cxn ang="0">
                      <a:pos x="454" y="17"/>
                    </a:cxn>
                    <a:cxn ang="0">
                      <a:pos x="484" y="20"/>
                    </a:cxn>
                    <a:cxn ang="0">
                      <a:pos x="566" y="18"/>
                    </a:cxn>
                    <a:cxn ang="0">
                      <a:pos x="710" y="18"/>
                    </a:cxn>
                    <a:cxn ang="0">
                      <a:pos x="816" y="18"/>
                    </a:cxn>
                    <a:cxn ang="0">
                      <a:pos x="974" y="16"/>
                    </a:cxn>
                    <a:cxn ang="0">
                      <a:pos x="1004" y="18"/>
                    </a:cxn>
                    <a:cxn ang="0">
                      <a:pos x="983" y="21"/>
                    </a:cxn>
                    <a:cxn ang="0">
                      <a:pos x="1065" y="19"/>
                    </a:cxn>
                    <a:cxn ang="0">
                      <a:pos x="1098" y="22"/>
                    </a:cxn>
                    <a:cxn ang="0">
                      <a:pos x="1169" y="22"/>
                    </a:cxn>
                    <a:cxn ang="0">
                      <a:pos x="1249" y="20"/>
                    </a:cxn>
                    <a:cxn ang="0">
                      <a:pos x="1377" y="22"/>
                    </a:cxn>
                    <a:cxn ang="0">
                      <a:pos x="1501" y="22"/>
                    </a:cxn>
                    <a:cxn ang="0">
                      <a:pos x="1628" y="22"/>
                    </a:cxn>
                    <a:cxn ang="0">
                      <a:pos x="1736" y="22"/>
                    </a:cxn>
                    <a:cxn ang="0">
                      <a:pos x="1781" y="23"/>
                    </a:cxn>
                    <a:cxn ang="0">
                      <a:pos x="1849" y="22"/>
                    </a:cxn>
                    <a:cxn ang="0">
                      <a:pos x="1924" y="23"/>
                    </a:cxn>
                    <a:cxn ang="0">
                      <a:pos x="1974" y="21"/>
                    </a:cxn>
                    <a:cxn ang="0">
                      <a:pos x="1987" y="18"/>
                    </a:cxn>
                    <a:cxn ang="0">
                      <a:pos x="1906" y="18"/>
                    </a:cxn>
                    <a:cxn ang="0">
                      <a:pos x="1932" y="22"/>
                    </a:cxn>
                    <a:cxn ang="0">
                      <a:pos x="1860" y="20"/>
                    </a:cxn>
                    <a:cxn ang="0">
                      <a:pos x="1778" y="18"/>
                    </a:cxn>
                    <a:cxn ang="0">
                      <a:pos x="1703" y="19"/>
                    </a:cxn>
                    <a:cxn ang="0">
                      <a:pos x="1623" y="19"/>
                    </a:cxn>
                    <a:cxn ang="0">
                      <a:pos x="1521" y="17"/>
                    </a:cxn>
                    <a:cxn ang="0">
                      <a:pos x="1483" y="17"/>
                    </a:cxn>
                    <a:cxn ang="0">
                      <a:pos x="1330" y="16"/>
                    </a:cxn>
                    <a:cxn ang="0">
                      <a:pos x="1252" y="15"/>
                    </a:cxn>
                    <a:cxn ang="0">
                      <a:pos x="1176" y="12"/>
                    </a:cxn>
                    <a:cxn ang="0">
                      <a:pos x="1061" y="13"/>
                    </a:cxn>
                    <a:cxn ang="0">
                      <a:pos x="966" y="15"/>
                    </a:cxn>
                    <a:cxn ang="0">
                      <a:pos x="875" y="16"/>
                    </a:cxn>
                    <a:cxn ang="0">
                      <a:pos x="751" y="16"/>
                    </a:cxn>
                    <a:cxn ang="0">
                      <a:pos x="661" y="16"/>
                    </a:cxn>
                    <a:cxn ang="0">
                      <a:pos x="604" y="14"/>
                    </a:cxn>
                    <a:cxn ang="0">
                      <a:pos x="548" y="14"/>
                    </a:cxn>
                    <a:cxn ang="0">
                      <a:pos x="477" y="14"/>
                    </a:cxn>
                    <a:cxn ang="0">
                      <a:pos x="441" y="12"/>
                    </a:cxn>
                    <a:cxn ang="0">
                      <a:pos x="383" y="11"/>
                    </a:cxn>
                    <a:cxn ang="0">
                      <a:pos x="378" y="7"/>
                    </a:cxn>
                    <a:cxn ang="0">
                      <a:pos x="382" y="0"/>
                    </a:cxn>
                  </a:cxnLst>
                  <a:rect l="txL" t="txT" r="txR" b="txB"/>
                  <a:pathLst>
                    <a:path w="2041" h="372">
                      <a:moveTo>
                        <a:pt x="382" y="0"/>
                      </a:moveTo>
                      <a:lnTo>
                        <a:pt x="366" y="7"/>
                      </a:lnTo>
                      <a:lnTo>
                        <a:pt x="353" y="13"/>
                      </a:lnTo>
                      <a:lnTo>
                        <a:pt x="342" y="24"/>
                      </a:lnTo>
                      <a:lnTo>
                        <a:pt x="336" y="33"/>
                      </a:lnTo>
                      <a:lnTo>
                        <a:pt x="332" y="48"/>
                      </a:lnTo>
                      <a:lnTo>
                        <a:pt x="315" y="50"/>
                      </a:lnTo>
                      <a:lnTo>
                        <a:pt x="304" y="54"/>
                      </a:lnTo>
                      <a:lnTo>
                        <a:pt x="295" y="62"/>
                      </a:lnTo>
                      <a:lnTo>
                        <a:pt x="283" y="71"/>
                      </a:lnTo>
                      <a:lnTo>
                        <a:pt x="269" y="71"/>
                      </a:lnTo>
                      <a:lnTo>
                        <a:pt x="252" y="86"/>
                      </a:lnTo>
                      <a:lnTo>
                        <a:pt x="232" y="73"/>
                      </a:lnTo>
                      <a:lnTo>
                        <a:pt x="243" y="105"/>
                      </a:lnTo>
                      <a:lnTo>
                        <a:pt x="224" y="105"/>
                      </a:lnTo>
                      <a:lnTo>
                        <a:pt x="200" y="106"/>
                      </a:lnTo>
                      <a:lnTo>
                        <a:pt x="182" y="97"/>
                      </a:lnTo>
                      <a:lnTo>
                        <a:pt x="160" y="117"/>
                      </a:lnTo>
                      <a:lnTo>
                        <a:pt x="141" y="105"/>
                      </a:lnTo>
                      <a:lnTo>
                        <a:pt x="136" y="106"/>
                      </a:lnTo>
                      <a:lnTo>
                        <a:pt x="131" y="114"/>
                      </a:lnTo>
                      <a:lnTo>
                        <a:pt x="124" y="123"/>
                      </a:lnTo>
                      <a:lnTo>
                        <a:pt x="120" y="135"/>
                      </a:lnTo>
                      <a:lnTo>
                        <a:pt x="113" y="144"/>
                      </a:lnTo>
                      <a:lnTo>
                        <a:pt x="107" y="150"/>
                      </a:lnTo>
                      <a:lnTo>
                        <a:pt x="95" y="150"/>
                      </a:lnTo>
                      <a:lnTo>
                        <a:pt x="81" y="150"/>
                      </a:lnTo>
                      <a:lnTo>
                        <a:pt x="74" y="159"/>
                      </a:lnTo>
                      <a:lnTo>
                        <a:pt x="65" y="170"/>
                      </a:lnTo>
                      <a:lnTo>
                        <a:pt x="56" y="170"/>
                      </a:lnTo>
                      <a:lnTo>
                        <a:pt x="44" y="172"/>
                      </a:lnTo>
                      <a:lnTo>
                        <a:pt x="28" y="172"/>
                      </a:lnTo>
                      <a:lnTo>
                        <a:pt x="13" y="182"/>
                      </a:lnTo>
                      <a:lnTo>
                        <a:pt x="0" y="208"/>
                      </a:lnTo>
                      <a:lnTo>
                        <a:pt x="11" y="207"/>
                      </a:lnTo>
                      <a:lnTo>
                        <a:pt x="28" y="197"/>
                      </a:lnTo>
                      <a:lnTo>
                        <a:pt x="45" y="196"/>
                      </a:lnTo>
                      <a:lnTo>
                        <a:pt x="57" y="197"/>
                      </a:lnTo>
                      <a:lnTo>
                        <a:pt x="69" y="208"/>
                      </a:lnTo>
                      <a:lnTo>
                        <a:pt x="82" y="213"/>
                      </a:lnTo>
                      <a:lnTo>
                        <a:pt x="95" y="207"/>
                      </a:lnTo>
                      <a:lnTo>
                        <a:pt x="108" y="197"/>
                      </a:lnTo>
                      <a:lnTo>
                        <a:pt x="121" y="191"/>
                      </a:lnTo>
                      <a:lnTo>
                        <a:pt x="133" y="191"/>
                      </a:lnTo>
                      <a:lnTo>
                        <a:pt x="141" y="207"/>
                      </a:lnTo>
                      <a:lnTo>
                        <a:pt x="149" y="219"/>
                      </a:lnTo>
                      <a:lnTo>
                        <a:pt x="163" y="219"/>
                      </a:lnTo>
                      <a:lnTo>
                        <a:pt x="175" y="214"/>
                      </a:lnTo>
                      <a:lnTo>
                        <a:pt x="190" y="207"/>
                      </a:lnTo>
                      <a:lnTo>
                        <a:pt x="203" y="201"/>
                      </a:lnTo>
                      <a:lnTo>
                        <a:pt x="216" y="213"/>
                      </a:lnTo>
                      <a:lnTo>
                        <a:pt x="228" y="225"/>
                      </a:lnTo>
                      <a:lnTo>
                        <a:pt x="241" y="231"/>
                      </a:lnTo>
                      <a:lnTo>
                        <a:pt x="254" y="236"/>
                      </a:lnTo>
                      <a:lnTo>
                        <a:pt x="271" y="239"/>
                      </a:lnTo>
                      <a:lnTo>
                        <a:pt x="288" y="242"/>
                      </a:lnTo>
                      <a:lnTo>
                        <a:pt x="304" y="239"/>
                      </a:lnTo>
                      <a:lnTo>
                        <a:pt x="323" y="232"/>
                      </a:lnTo>
                      <a:lnTo>
                        <a:pt x="315" y="210"/>
                      </a:lnTo>
                      <a:lnTo>
                        <a:pt x="317" y="196"/>
                      </a:lnTo>
                      <a:lnTo>
                        <a:pt x="325" y="188"/>
                      </a:lnTo>
                      <a:lnTo>
                        <a:pt x="327" y="204"/>
                      </a:lnTo>
                      <a:lnTo>
                        <a:pt x="338" y="219"/>
                      </a:lnTo>
                      <a:lnTo>
                        <a:pt x="349" y="225"/>
                      </a:lnTo>
                      <a:lnTo>
                        <a:pt x="360" y="231"/>
                      </a:lnTo>
                      <a:lnTo>
                        <a:pt x="374" y="239"/>
                      </a:lnTo>
                      <a:lnTo>
                        <a:pt x="388" y="243"/>
                      </a:lnTo>
                      <a:lnTo>
                        <a:pt x="408" y="248"/>
                      </a:lnTo>
                      <a:lnTo>
                        <a:pt x="421" y="245"/>
                      </a:lnTo>
                      <a:lnTo>
                        <a:pt x="437" y="248"/>
                      </a:lnTo>
                      <a:lnTo>
                        <a:pt x="462" y="257"/>
                      </a:lnTo>
                      <a:lnTo>
                        <a:pt x="454" y="267"/>
                      </a:lnTo>
                      <a:lnTo>
                        <a:pt x="442" y="280"/>
                      </a:lnTo>
                      <a:lnTo>
                        <a:pt x="420" y="301"/>
                      </a:lnTo>
                      <a:lnTo>
                        <a:pt x="434" y="302"/>
                      </a:lnTo>
                      <a:lnTo>
                        <a:pt x="446" y="306"/>
                      </a:lnTo>
                      <a:lnTo>
                        <a:pt x="464" y="312"/>
                      </a:lnTo>
                      <a:lnTo>
                        <a:pt x="484" y="315"/>
                      </a:lnTo>
                      <a:lnTo>
                        <a:pt x="494" y="313"/>
                      </a:lnTo>
                      <a:lnTo>
                        <a:pt x="503" y="302"/>
                      </a:lnTo>
                      <a:lnTo>
                        <a:pt x="514" y="296"/>
                      </a:lnTo>
                      <a:lnTo>
                        <a:pt x="530" y="295"/>
                      </a:lnTo>
                      <a:lnTo>
                        <a:pt x="552" y="293"/>
                      </a:lnTo>
                      <a:lnTo>
                        <a:pt x="566" y="280"/>
                      </a:lnTo>
                      <a:lnTo>
                        <a:pt x="587" y="269"/>
                      </a:lnTo>
                      <a:lnTo>
                        <a:pt x="604" y="261"/>
                      </a:lnTo>
                      <a:lnTo>
                        <a:pt x="615" y="263"/>
                      </a:lnTo>
                      <a:lnTo>
                        <a:pt x="657" y="266"/>
                      </a:lnTo>
                      <a:lnTo>
                        <a:pt x="689" y="272"/>
                      </a:lnTo>
                      <a:lnTo>
                        <a:pt x="710" y="272"/>
                      </a:lnTo>
                      <a:lnTo>
                        <a:pt x="727" y="275"/>
                      </a:lnTo>
                      <a:lnTo>
                        <a:pt x="756" y="299"/>
                      </a:lnTo>
                      <a:lnTo>
                        <a:pt x="770" y="299"/>
                      </a:lnTo>
                      <a:lnTo>
                        <a:pt x="785" y="293"/>
                      </a:lnTo>
                      <a:lnTo>
                        <a:pt x="802" y="284"/>
                      </a:lnTo>
                      <a:lnTo>
                        <a:pt x="816" y="280"/>
                      </a:lnTo>
                      <a:lnTo>
                        <a:pt x="865" y="272"/>
                      </a:lnTo>
                      <a:lnTo>
                        <a:pt x="898" y="269"/>
                      </a:lnTo>
                      <a:lnTo>
                        <a:pt x="919" y="266"/>
                      </a:lnTo>
                      <a:lnTo>
                        <a:pt x="936" y="263"/>
                      </a:lnTo>
                      <a:lnTo>
                        <a:pt x="953" y="260"/>
                      </a:lnTo>
                      <a:lnTo>
                        <a:pt x="974" y="254"/>
                      </a:lnTo>
                      <a:lnTo>
                        <a:pt x="987" y="248"/>
                      </a:lnTo>
                      <a:lnTo>
                        <a:pt x="1009" y="237"/>
                      </a:lnTo>
                      <a:lnTo>
                        <a:pt x="1020" y="249"/>
                      </a:lnTo>
                      <a:lnTo>
                        <a:pt x="1027" y="263"/>
                      </a:lnTo>
                      <a:lnTo>
                        <a:pt x="1019" y="278"/>
                      </a:lnTo>
                      <a:lnTo>
                        <a:pt x="1004" y="287"/>
                      </a:lnTo>
                      <a:lnTo>
                        <a:pt x="1022" y="287"/>
                      </a:lnTo>
                      <a:lnTo>
                        <a:pt x="1013" y="299"/>
                      </a:lnTo>
                      <a:lnTo>
                        <a:pt x="999" y="312"/>
                      </a:lnTo>
                      <a:lnTo>
                        <a:pt x="979" y="327"/>
                      </a:lnTo>
                      <a:lnTo>
                        <a:pt x="961" y="337"/>
                      </a:lnTo>
                      <a:lnTo>
                        <a:pt x="983" y="333"/>
                      </a:lnTo>
                      <a:lnTo>
                        <a:pt x="1003" y="327"/>
                      </a:lnTo>
                      <a:lnTo>
                        <a:pt x="1022" y="318"/>
                      </a:lnTo>
                      <a:lnTo>
                        <a:pt x="1035" y="309"/>
                      </a:lnTo>
                      <a:lnTo>
                        <a:pt x="1042" y="306"/>
                      </a:lnTo>
                      <a:lnTo>
                        <a:pt x="1052" y="302"/>
                      </a:lnTo>
                      <a:lnTo>
                        <a:pt x="1065" y="302"/>
                      </a:lnTo>
                      <a:lnTo>
                        <a:pt x="1081" y="306"/>
                      </a:lnTo>
                      <a:lnTo>
                        <a:pt x="1095" y="312"/>
                      </a:lnTo>
                      <a:lnTo>
                        <a:pt x="1108" y="313"/>
                      </a:lnTo>
                      <a:lnTo>
                        <a:pt x="1125" y="312"/>
                      </a:lnTo>
                      <a:lnTo>
                        <a:pt x="1112" y="333"/>
                      </a:lnTo>
                      <a:lnTo>
                        <a:pt x="1098" y="348"/>
                      </a:lnTo>
                      <a:lnTo>
                        <a:pt x="1082" y="359"/>
                      </a:lnTo>
                      <a:lnTo>
                        <a:pt x="1100" y="354"/>
                      </a:lnTo>
                      <a:lnTo>
                        <a:pt x="1117" y="350"/>
                      </a:lnTo>
                      <a:lnTo>
                        <a:pt x="1135" y="347"/>
                      </a:lnTo>
                      <a:lnTo>
                        <a:pt x="1150" y="339"/>
                      </a:lnTo>
                      <a:lnTo>
                        <a:pt x="1169" y="336"/>
                      </a:lnTo>
                      <a:lnTo>
                        <a:pt x="1191" y="331"/>
                      </a:lnTo>
                      <a:lnTo>
                        <a:pt x="1212" y="331"/>
                      </a:lnTo>
                      <a:lnTo>
                        <a:pt x="1228" y="324"/>
                      </a:lnTo>
                      <a:lnTo>
                        <a:pt x="1232" y="318"/>
                      </a:lnTo>
                      <a:lnTo>
                        <a:pt x="1237" y="312"/>
                      </a:lnTo>
                      <a:lnTo>
                        <a:pt x="1249" y="312"/>
                      </a:lnTo>
                      <a:lnTo>
                        <a:pt x="1269" y="319"/>
                      </a:lnTo>
                      <a:lnTo>
                        <a:pt x="1294" y="324"/>
                      </a:lnTo>
                      <a:lnTo>
                        <a:pt x="1317" y="331"/>
                      </a:lnTo>
                      <a:lnTo>
                        <a:pt x="1330" y="336"/>
                      </a:lnTo>
                      <a:lnTo>
                        <a:pt x="1352" y="336"/>
                      </a:lnTo>
                      <a:lnTo>
                        <a:pt x="1377" y="337"/>
                      </a:lnTo>
                      <a:lnTo>
                        <a:pt x="1397" y="344"/>
                      </a:lnTo>
                      <a:lnTo>
                        <a:pt x="1420" y="354"/>
                      </a:lnTo>
                      <a:lnTo>
                        <a:pt x="1440" y="360"/>
                      </a:lnTo>
                      <a:lnTo>
                        <a:pt x="1457" y="365"/>
                      </a:lnTo>
                      <a:lnTo>
                        <a:pt x="1474" y="360"/>
                      </a:lnTo>
                      <a:lnTo>
                        <a:pt x="1501" y="348"/>
                      </a:lnTo>
                      <a:lnTo>
                        <a:pt x="1523" y="354"/>
                      </a:lnTo>
                      <a:lnTo>
                        <a:pt x="1543" y="354"/>
                      </a:lnTo>
                      <a:lnTo>
                        <a:pt x="1565" y="354"/>
                      </a:lnTo>
                      <a:lnTo>
                        <a:pt x="1586" y="353"/>
                      </a:lnTo>
                      <a:lnTo>
                        <a:pt x="1615" y="342"/>
                      </a:lnTo>
                      <a:lnTo>
                        <a:pt x="1628" y="342"/>
                      </a:lnTo>
                      <a:lnTo>
                        <a:pt x="1644" y="339"/>
                      </a:lnTo>
                      <a:lnTo>
                        <a:pt x="1674" y="347"/>
                      </a:lnTo>
                      <a:lnTo>
                        <a:pt x="1689" y="350"/>
                      </a:lnTo>
                      <a:lnTo>
                        <a:pt x="1702" y="348"/>
                      </a:lnTo>
                      <a:lnTo>
                        <a:pt x="1719" y="344"/>
                      </a:lnTo>
                      <a:lnTo>
                        <a:pt x="1736" y="342"/>
                      </a:lnTo>
                      <a:lnTo>
                        <a:pt x="1748" y="342"/>
                      </a:lnTo>
                      <a:lnTo>
                        <a:pt x="1754" y="347"/>
                      </a:lnTo>
                      <a:lnTo>
                        <a:pt x="1754" y="360"/>
                      </a:lnTo>
                      <a:lnTo>
                        <a:pt x="1760" y="365"/>
                      </a:lnTo>
                      <a:lnTo>
                        <a:pt x="1771" y="365"/>
                      </a:lnTo>
                      <a:lnTo>
                        <a:pt x="1781" y="360"/>
                      </a:lnTo>
                      <a:lnTo>
                        <a:pt x="1791" y="348"/>
                      </a:lnTo>
                      <a:lnTo>
                        <a:pt x="1797" y="336"/>
                      </a:lnTo>
                      <a:lnTo>
                        <a:pt x="1804" y="330"/>
                      </a:lnTo>
                      <a:lnTo>
                        <a:pt x="1821" y="330"/>
                      </a:lnTo>
                      <a:lnTo>
                        <a:pt x="1833" y="330"/>
                      </a:lnTo>
                      <a:lnTo>
                        <a:pt x="1849" y="342"/>
                      </a:lnTo>
                      <a:lnTo>
                        <a:pt x="1862" y="350"/>
                      </a:lnTo>
                      <a:lnTo>
                        <a:pt x="1877" y="360"/>
                      </a:lnTo>
                      <a:lnTo>
                        <a:pt x="1887" y="362"/>
                      </a:lnTo>
                      <a:lnTo>
                        <a:pt x="1896" y="365"/>
                      </a:lnTo>
                      <a:lnTo>
                        <a:pt x="1907" y="365"/>
                      </a:lnTo>
                      <a:lnTo>
                        <a:pt x="1924" y="360"/>
                      </a:lnTo>
                      <a:lnTo>
                        <a:pt x="1981" y="372"/>
                      </a:lnTo>
                      <a:lnTo>
                        <a:pt x="1964" y="360"/>
                      </a:lnTo>
                      <a:lnTo>
                        <a:pt x="1954" y="354"/>
                      </a:lnTo>
                      <a:lnTo>
                        <a:pt x="1949" y="342"/>
                      </a:lnTo>
                      <a:lnTo>
                        <a:pt x="1954" y="333"/>
                      </a:lnTo>
                      <a:lnTo>
                        <a:pt x="1974" y="325"/>
                      </a:lnTo>
                      <a:lnTo>
                        <a:pt x="1988" y="319"/>
                      </a:lnTo>
                      <a:lnTo>
                        <a:pt x="2005" y="312"/>
                      </a:lnTo>
                      <a:lnTo>
                        <a:pt x="2018" y="299"/>
                      </a:lnTo>
                      <a:lnTo>
                        <a:pt x="2041" y="284"/>
                      </a:lnTo>
                      <a:lnTo>
                        <a:pt x="2008" y="284"/>
                      </a:lnTo>
                      <a:lnTo>
                        <a:pt x="1987" y="283"/>
                      </a:lnTo>
                      <a:lnTo>
                        <a:pt x="1966" y="278"/>
                      </a:lnTo>
                      <a:lnTo>
                        <a:pt x="1949" y="275"/>
                      </a:lnTo>
                      <a:lnTo>
                        <a:pt x="1938" y="275"/>
                      </a:lnTo>
                      <a:lnTo>
                        <a:pt x="1928" y="278"/>
                      </a:lnTo>
                      <a:lnTo>
                        <a:pt x="1919" y="280"/>
                      </a:lnTo>
                      <a:lnTo>
                        <a:pt x="1906" y="287"/>
                      </a:lnTo>
                      <a:lnTo>
                        <a:pt x="1894" y="293"/>
                      </a:lnTo>
                      <a:lnTo>
                        <a:pt x="1911" y="301"/>
                      </a:lnTo>
                      <a:lnTo>
                        <a:pt x="1924" y="312"/>
                      </a:lnTo>
                      <a:lnTo>
                        <a:pt x="1932" y="324"/>
                      </a:lnTo>
                      <a:lnTo>
                        <a:pt x="1936" y="336"/>
                      </a:lnTo>
                      <a:lnTo>
                        <a:pt x="1932" y="348"/>
                      </a:lnTo>
                      <a:lnTo>
                        <a:pt x="1920" y="344"/>
                      </a:lnTo>
                      <a:lnTo>
                        <a:pt x="1910" y="339"/>
                      </a:lnTo>
                      <a:lnTo>
                        <a:pt x="1903" y="330"/>
                      </a:lnTo>
                      <a:lnTo>
                        <a:pt x="1890" y="319"/>
                      </a:lnTo>
                      <a:lnTo>
                        <a:pt x="1874" y="315"/>
                      </a:lnTo>
                      <a:lnTo>
                        <a:pt x="1860" y="312"/>
                      </a:lnTo>
                      <a:lnTo>
                        <a:pt x="1841" y="315"/>
                      </a:lnTo>
                      <a:lnTo>
                        <a:pt x="1828" y="313"/>
                      </a:lnTo>
                      <a:lnTo>
                        <a:pt x="1816" y="312"/>
                      </a:lnTo>
                      <a:lnTo>
                        <a:pt x="1804" y="306"/>
                      </a:lnTo>
                      <a:lnTo>
                        <a:pt x="1790" y="296"/>
                      </a:lnTo>
                      <a:lnTo>
                        <a:pt x="1778" y="287"/>
                      </a:lnTo>
                      <a:lnTo>
                        <a:pt x="1767" y="280"/>
                      </a:lnTo>
                      <a:lnTo>
                        <a:pt x="1756" y="280"/>
                      </a:lnTo>
                      <a:lnTo>
                        <a:pt x="1745" y="287"/>
                      </a:lnTo>
                      <a:lnTo>
                        <a:pt x="1733" y="293"/>
                      </a:lnTo>
                      <a:lnTo>
                        <a:pt x="1720" y="293"/>
                      </a:lnTo>
                      <a:lnTo>
                        <a:pt x="1703" y="293"/>
                      </a:lnTo>
                      <a:lnTo>
                        <a:pt x="1689" y="289"/>
                      </a:lnTo>
                      <a:lnTo>
                        <a:pt x="1675" y="284"/>
                      </a:lnTo>
                      <a:lnTo>
                        <a:pt x="1662" y="283"/>
                      </a:lnTo>
                      <a:lnTo>
                        <a:pt x="1652" y="284"/>
                      </a:lnTo>
                      <a:lnTo>
                        <a:pt x="1636" y="287"/>
                      </a:lnTo>
                      <a:lnTo>
                        <a:pt x="1623" y="290"/>
                      </a:lnTo>
                      <a:lnTo>
                        <a:pt x="1607" y="287"/>
                      </a:lnTo>
                      <a:lnTo>
                        <a:pt x="1589" y="284"/>
                      </a:lnTo>
                      <a:lnTo>
                        <a:pt x="1569" y="283"/>
                      </a:lnTo>
                      <a:lnTo>
                        <a:pt x="1549" y="280"/>
                      </a:lnTo>
                      <a:lnTo>
                        <a:pt x="1535" y="274"/>
                      </a:lnTo>
                      <a:lnTo>
                        <a:pt x="1521" y="266"/>
                      </a:lnTo>
                      <a:lnTo>
                        <a:pt x="1509" y="257"/>
                      </a:lnTo>
                      <a:lnTo>
                        <a:pt x="1499" y="254"/>
                      </a:lnTo>
                      <a:lnTo>
                        <a:pt x="1490" y="254"/>
                      </a:lnTo>
                      <a:lnTo>
                        <a:pt x="1480" y="255"/>
                      </a:lnTo>
                      <a:lnTo>
                        <a:pt x="1453" y="261"/>
                      </a:lnTo>
                      <a:lnTo>
                        <a:pt x="1483" y="266"/>
                      </a:lnTo>
                      <a:lnTo>
                        <a:pt x="1475" y="280"/>
                      </a:lnTo>
                      <a:lnTo>
                        <a:pt x="1465" y="295"/>
                      </a:lnTo>
                      <a:lnTo>
                        <a:pt x="1454" y="296"/>
                      </a:lnTo>
                      <a:lnTo>
                        <a:pt x="1313" y="263"/>
                      </a:lnTo>
                      <a:lnTo>
                        <a:pt x="1304" y="257"/>
                      </a:lnTo>
                      <a:lnTo>
                        <a:pt x="1330" y="243"/>
                      </a:lnTo>
                      <a:lnTo>
                        <a:pt x="1312" y="237"/>
                      </a:lnTo>
                      <a:lnTo>
                        <a:pt x="1300" y="236"/>
                      </a:lnTo>
                      <a:lnTo>
                        <a:pt x="1291" y="225"/>
                      </a:lnTo>
                      <a:lnTo>
                        <a:pt x="1280" y="219"/>
                      </a:lnTo>
                      <a:lnTo>
                        <a:pt x="1266" y="223"/>
                      </a:lnTo>
                      <a:lnTo>
                        <a:pt x="1252" y="226"/>
                      </a:lnTo>
                      <a:lnTo>
                        <a:pt x="1239" y="236"/>
                      </a:lnTo>
                      <a:lnTo>
                        <a:pt x="1228" y="225"/>
                      </a:lnTo>
                      <a:lnTo>
                        <a:pt x="1215" y="208"/>
                      </a:lnTo>
                      <a:lnTo>
                        <a:pt x="1202" y="196"/>
                      </a:lnTo>
                      <a:lnTo>
                        <a:pt x="1189" y="188"/>
                      </a:lnTo>
                      <a:lnTo>
                        <a:pt x="1176" y="182"/>
                      </a:lnTo>
                      <a:lnTo>
                        <a:pt x="1162" y="179"/>
                      </a:lnTo>
                      <a:lnTo>
                        <a:pt x="1139" y="182"/>
                      </a:lnTo>
                      <a:lnTo>
                        <a:pt x="1121" y="185"/>
                      </a:lnTo>
                      <a:lnTo>
                        <a:pt x="1103" y="190"/>
                      </a:lnTo>
                      <a:lnTo>
                        <a:pt x="1082" y="194"/>
                      </a:lnTo>
                      <a:lnTo>
                        <a:pt x="1061" y="201"/>
                      </a:lnTo>
                      <a:lnTo>
                        <a:pt x="1044" y="204"/>
                      </a:lnTo>
                      <a:lnTo>
                        <a:pt x="1029" y="214"/>
                      </a:lnTo>
                      <a:lnTo>
                        <a:pt x="1013" y="220"/>
                      </a:lnTo>
                      <a:lnTo>
                        <a:pt x="998" y="220"/>
                      </a:lnTo>
                      <a:lnTo>
                        <a:pt x="982" y="226"/>
                      </a:lnTo>
                      <a:lnTo>
                        <a:pt x="966" y="232"/>
                      </a:lnTo>
                      <a:lnTo>
                        <a:pt x="949" y="239"/>
                      </a:lnTo>
                      <a:lnTo>
                        <a:pt x="932" y="239"/>
                      </a:lnTo>
                      <a:lnTo>
                        <a:pt x="915" y="239"/>
                      </a:lnTo>
                      <a:lnTo>
                        <a:pt x="902" y="237"/>
                      </a:lnTo>
                      <a:lnTo>
                        <a:pt x="891" y="243"/>
                      </a:lnTo>
                      <a:lnTo>
                        <a:pt x="875" y="251"/>
                      </a:lnTo>
                      <a:lnTo>
                        <a:pt x="858" y="251"/>
                      </a:lnTo>
                      <a:lnTo>
                        <a:pt x="838" y="251"/>
                      </a:lnTo>
                      <a:lnTo>
                        <a:pt x="821" y="251"/>
                      </a:lnTo>
                      <a:lnTo>
                        <a:pt x="799" y="251"/>
                      </a:lnTo>
                      <a:lnTo>
                        <a:pt x="760" y="261"/>
                      </a:lnTo>
                      <a:lnTo>
                        <a:pt x="751" y="255"/>
                      </a:lnTo>
                      <a:lnTo>
                        <a:pt x="743" y="245"/>
                      </a:lnTo>
                      <a:lnTo>
                        <a:pt x="731" y="239"/>
                      </a:lnTo>
                      <a:lnTo>
                        <a:pt x="721" y="237"/>
                      </a:lnTo>
                      <a:lnTo>
                        <a:pt x="706" y="239"/>
                      </a:lnTo>
                      <a:lnTo>
                        <a:pt x="689" y="245"/>
                      </a:lnTo>
                      <a:lnTo>
                        <a:pt x="661" y="249"/>
                      </a:lnTo>
                      <a:lnTo>
                        <a:pt x="649" y="242"/>
                      </a:lnTo>
                      <a:lnTo>
                        <a:pt x="641" y="232"/>
                      </a:lnTo>
                      <a:lnTo>
                        <a:pt x="631" y="229"/>
                      </a:lnTo>
                      <a:lnTo>
                        <a:pt x="619" y="226"/>
                      </a:lnTo>
                      <a:lnTo>
                        <a:pt x="608" y="220"/>
                      </a:lnTo>
                      <a:lnTo>
                        <a:pt x="604" y="208"/>
                      </a:lnTo>
                      <a:lnTo>
                        <a:pt x="595" y="190"/>
                      </a:lnTo>
                      <a:lnTo>
                        <a:pt x="586" y="184"/>
                      </a:lnTo>
                      <a:lnTo>
                        <a:pt x="573" y="179"/>
                      </a:lnTo>
                      <a:lnTo>
                        <a:pt x="561" y="179"/>
                      </a:lnTo>
                      <a:lnTo>
                        <a:pt x="556" y="188"/>
                      </a:lnTo>
                      <a:lnTo>
                        <a:pt x="548" y="208"/>
                      </a:lnTo>
                      <a:lnTo>
                        <a:pt x="540" y="204"/>
                      </a:lnTo>
                      <a:lnTo>
                        <a:pt x="530" y="202"/>
                      </a:lnTo>
                      <a:lnTo>
                        <a:pt x="519" y="204"/>
                      </a:lnTo>
                      <a:lnTo>
                        <a:pt x="508" y="213"/>
                      </a:lnTo>
                      <a:lnTo>
                        <a:pt x="494" y="219"/>
                      </a:lnTo>
                      <a:lnTo>
                        <a:pt x="477" y="219"/>
                      </a:lnTo>
                      <a:lnTo>
                        <a:pt x="490" y="201"/>
                      </a:lnTo>
                      <a:lnTo>
                        <a:pt x="495" y="188"/>
                      </a:lnTo>
                      <a:lnTo>
                        <a:pt x="484" y="191"/>
                      </a:lnTo>
                      <a:lnTo>
                        <a:pt x="461" y="201"/>
                      </a:lnTo>
                      <a:lnTo>
                        <a:pt x="442" y="197"/>
                      </a:lnTo>
                      <a:lnTo>
                        <a:pt x="441" y="188"/>
                      </a:lnTo>
                      <a:lnTo>
                        <a:pt x="438" y="178"/>
                      </a:lnTo>
                      <a:lnTo>
                        <a:pt x="434" y="170"/>
                      </a:lnTo>
                      <a:lnTo>
                        <a:pt x="423" y="164"/>
                      </a:lnTo>
                      <a:lnTo>
                        <a:pt x="411" y="164"/>
                      </a:lnTo>
                      <a:lnTo>
                        <a:pt x="396" y="166"/>
                      </a:lnTo>
                      <a:lnTo>
                        <a:pt x="383" y="170"/>
                      </a:lnTo>
                      <a:lnTo>
                        <a:pt x="369" y="164"/>
                      </a:lnTo>
                      <a:lnTo>
                        <a:pt x="353" y="153"/>
                      </a:lnTo>
                      <a:lnTo>
                        <a:pt x="342" y="141"/>
                      </a:lnTo>
                      <a:lnTo>
                        <a:pt x="354" y="117"/>
                      </a:lnTo>
                      <a:lnTo>
                        <a:pt x="366" y="108"/>
                      </a:lnTo>
                      <a:lnTo>
                        <a:pt x="378" y="97"/>
                      </a:lnTo>
                      <a:lnTo>
                        <a:pt x="387" y="91"/>
                      </a:lnTo>
                      <a:lnTo>
                        <a:pt x="394" y="79"/>
                      </a:lnTo>
                      <a:lnTo>
                        <a:pt x="399" y="67"/>
                      </a:lnTo>
                      <a:lnTo>
                        <a:pt x="401" y="54"/>
                      </a:lnTo>
                      <a:lnTo>
                        <a:pt x="404" y="41"/>
                      </a:lnTo>
                      <a:lnTo>
                        <a:pt x="382" y="0"/>
                      </a:lnTo>
                      <a:close/>
                    </a:path>
                  </a:pathLst>
                </a:custGeom>
                <a:solidFill>
                  <a:srgbClr val="0000C4">
                    <a:alpha val="100000"/>
                  </a:srgbClr>
                </a:solidFill>
                <a:ln w="9525">
                  <a:noFill/>
                </a:ln>
              </p:spPr>
              <p:txBody>
                <a:bodyPr/>
                <a:p>
                  <a:endParaRPr lang="zh-CN" altLang="en-US"/>
                </a:p>
              </p:txBody>
            </p:sp>
          </p:grpSp>
          <p:sp>
            <p:nvSpPr>
              <p:cNvPr id="3096" name="Freeform 71"/>
              <p:cNvSpPr/>
              <p:nvPr/>
            </p:nvSpPr>
            <p:spPr>
              <a:xfrm>
                <a:off x="3545" y="1966"/>
                <a:ext cx="435" cy="100"/>
              </a:xfrm>
              <a:custGeom>
                <a:avLst/>
                <a:gdLst>
                  <a:gd name="txL" fmla="*/ 0 w 435"/>
                  <a:gd name="txT" fmla="*/ 0 h 199"/>
                  <a:gd name="txR" fmla="*/ 435 w 435"/>
                  <a:gd name="txB" fmla="*/ 199 h 199"/>
                </a:gdLst>
                <a:ahLst/>
                <a:cxnLst>
                  <a:cxn ang="0">
                    <a:pos x="0" y="6"/>
                  </a:cxn>
                  <a:cxn ang="0">
                    <a:pos x="24" y="13"/>
                  </a:cxn>
                  <a:cxn ang="0">
                    <a:pos x="61" y="11"/>
                  </a:cxn>
                  <a:cxn ang="0">
                    <a:pos x="82" y="10"/>
                  </a:cxn>
                  <a:cxn ang="0">
                    <a:pos x="104" y="9"/>
                  </a:cxn>
                  <a:cxn ang="0">
                    <a:pos x="115" y="8"/>
                  </a:cxn>
                  <a:cxn ang="0">
                    <a:pos x="133" y="8"/>
                  </a:cxn>
                  <a:cxn ang="0">
                    <a:pos x="145" y="8"/>
                  </a:cxn>
                  <a:cxn ang="0">
                    <a:pos x="150" y="9"/>
                  </a:cxn>
                  <a:cxn ang="0">
                    <a:pos x="162" y="11"/>
                  </a:cxn>
                  <a:cxn ang="0">
                    <a:pos x="183" y="11"/>
                  </a:cxn>
                  <a:cxn ang="0">
                    <a:pos x="218" y="11"/>
                  </a:cxn>
                  <a:cxn ang="0">
                    <a:pos x="274" y="9"/>
                  </a:cxn>
                  <a:cxn ang="0">
                    <a:pos x="351" y="8"/>
                  </a:cxn>
                  <a:cxn ang="0">
                    <a:pos x="435" y="7"/>
                  </a:cxn>
                  <a:cxn ang="0">
                    <a:pos x="355" y="6"/>
                  </a:cxn>
                  <a:cxn ang="0">
                    <a:pos x="328" y="6"/>
                  </a:cxn>
                  <a:cxn ang="0">
                    <a:pos x="282" y="6"/>
                  </a:cxn>
                  <a:cxn ang="0">
                    <a:pos x="253" y="6"/>
                  </a:cxn>
                  <a:cxn ang="0">
                    <a:pos x="219" y="6"/>
                  </a:cxn>
                  <a:cxn ang="0">
                    <a:pos x="198" y="6"/>
                  </a:cxn>
                  <a:cxn ang="0">
                    <a:pos x="185" y="4"/>
                  </a:cxn>
                  <a:cxn ang="0">
                    <a:pos x="173" y="3"/>
                  </a:cxn>
                  <a:cxn ang="0">
                    <a:pos x="162" y="1"/>
                  </a:cxn>
                  <a:cxn ang="0">
                    <a:pos x="138" y="0"/>
                  </a:cxn>
                  <a:cxn ang="0">
                    <a:pos x="116" y="0"/>
                  </a:cxn>
                  <a:cxn ang="0">
                    <a:pos x="65" y="2"/>
                  </a:cxn>
                  <a:cxn ang="0">
                    <a:pos x="0" y="6"/>
                  </a:cxn>
                </a:cxnLst>
                <a:rect l="txL" t="txT" r="txR" b="txB"/>
                <a:pathLst>
                  <a:path w="435" h="199">
                    <a:moveTo>
                      <a:pt x="0" y="84"/>
                    </a:moveTo>
                    <a:lnTo>
                      <a:pt x="24" y="199"/>
                    </a:lnTo>
                    <a:lnTo>
                      <a:pt x="61" y="163"/>
                    </a:lnTo>
                    <a:lnTo>
                      <a:pt x="82" y="149"/>
                    </a:lnTo>
                    <a:lnTo>
                      <a:pt x="104" y="131"/>
                    </a:lnTo>
                    <a:lnTo>
                      <a:pt x="115" y="120"/>
                    </a:lnTo>
                    <a:lnTo>
                      <a:pt x="133" y="119"/>
                    </a:lnTo>
                    <a:lnTo>
                      <a:pt x="145" y="126"/>
                    </a:lnTo>
                    <a:lnTo>
                      <a:pt x="150" y="144"/>
                    </a:lnTo>
                    <a:lnTo>
                      <a:pt x="162" y="163"/>
                    </a:lnTo>
                    <a:lnTo>
                      <a:pt x="183" y="169"/>
                    </a:lnTo>
                    <a:lnTo>
                      <a:pt x="218" y="166"/>
                    </a:lnTo>
                    <a:lnTo>
                      <a:pt x="274" y="143"/>
                    </a:lnTo>
                    <a:lnTo>
                      <a:pt x="351" y="113"/>
                    </a:lnTo>
                    <a:lnTo>
                      <a:pt x="435" y="100"/>
                    </a:lnTo>
                    <a:lnTo>
                      <a:pt x="355" y="84"/>
                    </a:lnTo>
                    <a:lnTo>
                      <a:pt x="328" y="84"/>
                    </a:lnTo>
                    <a:lnTo>
                      <a:pt x="282" y="94"/>
                    </a:lnTo>
                    <a:lnTo>
                      <a:pt x="253" y="94"/>
                    </a:lnTo>
                    <a:lnTo>
                      <a:pt x="219" y="94"/>
                    </a:lnTo>
                    <a:lnTo>
                      <a:pt x="198" y="82"/>
                    </a:lnTo>
                    <a:lnTo>
                      <a:pt x="185" y="59"/>
                    </a:lnTo>
                    <a:lnTo>
                      <a:pt x="173" y="35"/>
                    </a:lnTo>
                    <a:lnTo>
                      <a:pt x="162" y="15"/>
                    </a:lnTo>
                    <a:lnTo>
                      <a:pt x="138" y="0"/>
                    </a:lnTo>
                    <a:lnTo>
                      <a:pt x="116" y="0"/>
                    </a:lnTo>
                    <a:lnTo>
                      <a:pt x="65" y="30"/>
                    </a:lnTo>
                    <a:lnTo>
                      <a:pt x="0" y="84"/>
                    </a:lnTo>
                    <a:close/>
                  </a:path>
                </a:pathLst>
              </a:custGeom>
              <a:solidFill>
                <a:srgbClr val="A00000">
                  <a:alpha val="100000"/>
                </a:srgbClr>
              </a:solidFill>
              <a:ln w="9525">
                <a:noFill/>
              </a:ln>
            </p:spPr>
            <p:txBody>
              <a:bodyPr/>
              <a:p>
                <a:endParaRPr lang="zh-CN" altLang="en-US"/>
              </a:p>
            </p:txBody>
          </p:sp>
        </p:grpSp>
        <p:sp>
          <p:nvSpPr>
            <p:cNvPr id="3079" name="Freeform 72"/>
            <p:cNvSpPr/>
            <p:nvPr/>
          </p:nvSpPr>
          <p:spPr>
            <a:xfrm>
              <a:off x="4669" y="2373"/>
              <a:ext cx="292" cy="233"/>
            </a:xfrm>
            <a:custGeom>
              <a:avLst/>
              <a:gdLst>
                <a:gd name="txL" fmla="*/ 0 w 586"/>
                <a:gd name="txT" fmla="*/ 0 h 467"/>
                <a:gd name="txR" fmla="*/ 586 w 586"/>
                <a:gd name="txB" fmla="*/ 467 h 467"/>
              </a:gdLst>
              <a:ahLst/>
              <a:cxnLst>
                <a:cxn ang="0">
                  <a:pos x="36" y="23"/>
                </a:cxn>
                <a:cxn ang="0">
                  <a:pos x="35" y="20"/>
                </a:cxn>
                <a:cxn ang="0">
                  <a:pos x="34" y="18"/>
                </a:cxn>
                <a:cxn ang="0">
                  <a:pos x="33" y="17"/>
                </a:cxn>
                <a:cxn ang="0">
                  <a:pos x="32" y="16"/>
                </a:cxn>
                <a:cxn ang="0">
                  <a:pos x="30" y="15"/>
                </a:cxn>
                <a:cxn ang="0">
                  <a:pos x="28" y="15"/>
                </a:cxn>
                <a:cxn ang="0">
                  <a:pos x="26" y="15"/>
                </a:cxn>
                <a:cxn ang="0">
                  <a:pos x="24" y="15"/>
                </a:cxn>
                <a:cxn ang="0">
                  <a:pos x="22" y="15"/>
                </a:cxn>
                <a:cxn ang="0">
                  <a:pos x="21" y="15"/>
                </a:cxn>
                <a:cxn ang="0">
                  <a:pos x="19" y="12"/>
                </a:cxn>
                <a:cxn ang="0">
                  <a:pos x="18" y="9"/>
                </a:cxn>
                <a:cxn ang="0">
                  <a:pos x="15" y="6"/>
                </a:cxn>
                <a:cxn ang="0">
                  <a:pos x="12" y="3"/>
                </a:cxn>
                <a:cxn ang="0">
                  <a:pos x="9" y="1"/>
                </a:cxn>
                <a:cxn ang="0">
                  <a:pos x="6" y="1"/>
                </a:cxn>
                <a:cxn ang="0">
                  <a:pos x="3" y="0"/>
                </a:cxn>
                <a:cxn ang="0">
                  <a:pos x="1" y="0"/>
                </a:cxn>
                <a:cxn ang="0">
                  <a:pos x="0" y="0"/>
                </a:cxn>
                <a:cxn ang="0">
                  <a:pos x="0" y="0"/>
                </a:cxn>
                <a:cxn ang="0">
                  <a:pos x="1" y="1"/>
                </a:cxn>
                <a:cxn ang="0">
                  <a:pos x="4" y="3"/>
                </a:cxn>
                <a:cxn ang="0">
                  <a:pos x="7" y="5"/>
                </a:cxn>
                <a:cxn ang="0">
                  <a:pos x="10" y="7"/>
                </a:cxn>
                <a:cxn ang="0">
                  <a:pos x="12" y="9"/>
                </a:cxn>
                <a:cxn ang="0">
                  <a:pos x="14" y="12"/>
                </a:cxn>
                <a:cxn ang="0">
                  <a:pos x="15" y="15"/>
                </a:cxn>
                <a:cxn ang="0">
                  <a:pos x="14" y="16"/>
                </a:cxn>
                <a:cxn ang="0">
                  <a:pos x="11" y="13"/>
                </a:cxn>
                <a:cxn ang="0">
                  <a:pos x="8" y="10"/>
                </a:cxn>
                <a:cxn ang="0">
                  <a:pos x="7" y="11"/>
                </a:cxn>
                <a:cxn ang="0">
                  <a:pos x="8" y="14"/>
                </a:cxn>
                <a:cxn ang="0">
                  <a:pos x="10" y="17"/>
                </a:cxn>
                <a:cxn ang="0">
                  <a:pos x="11" y="18"/>
                </a:cxn>
                <a:cxn ang="0">
                  <a:pos x="8" y="22"/>
                </a:cxn>
                <a:cxn ang="0">
                  <a:pos x="9" y="23"/>
                </a:cxn>
                <a:cxn ang="0">
                  <a:pos x="12" y="25"/>
                </a:cxn>
                <a:cxn ang="0">
                  <a:pos x="14" y="26"/>
                </a:cxn>
                <a:cxn ang="0">
                  <a:pos x="18" y="28"/>
                </a:cxn>
                <a:cxn ang="0">
                  <a:pos x="20" y="28"/>
                </a:cxn>
                <a:cxn ang="0">
                  <a:pos x="22" y="28"/>
                </a:cxn>
                <a:cxn ang="0">
                  <a:pos x="23" y="28"/>
                </a:cxn>
                <a:cxn ang="0">
                  <a:pos x="24" y="28"/>
                </a:cxn>
              </a:cxnLst>
              <a:rect l="txL" t="txT" r="txR" b="txB"/>
              <a:pathLst>
                <a:path w="586" h="467">
                  <a:moveTo>
                    <a:pt x="577" y="407"/>
                  </a:moveTo>
                  <a:lnTo>
                    <a:pt x="582" y="393"/>
                  </a:lnTo>
                  <a:lnTo>
                    <a:pt x="586" y="376"/>
                  </a:lnTo>
                  <a:lnTo>
                    <a:pt x="586" y="357"/>
                  </a:lnTo>
                  <a:lnTo>
                    <a:pt x="582" y="339"/>
                  </a:lnTo>
                  <a:lnTo>
                    <a:pt x="574" y="322"/>
                  </a:lnTo>
                  <a:lnTo>
                    <a:pt x="563" y="307"/>
                  </a:lnTo>
                  <a:lnTo>
                    <a:pt x="554" y="295"/>
                  </a:lnTo>
                  <a:lnTo>
                    <a:pt x="549" y="292"/>
                  </a:lnTo>
                  <a:lnTo>
                    <a:pt x="548" y="291"/>
                  </a:lnTo>
                  <a:lnTo>
                    <a:pt x="544" y="287"/>
                  </a:lnTo>
                  <a:lnTo>
                    <a:pt x="539" y="283"/>
                  </a:lnTo>
                  <a:lnTo>
                    <a:pt x="533" y="277"/>
                  </a:lnTo>
                  <a:lnTo>
                    <a:pt x="525" y="270"/>
                  </a:lnTo>
                  <a:lnTo>
                    <a:pt x="517" y="264"/>
                  </a:lnTo>
                  <a:lnTo>
                    <a:pt x="509" y="258"/>
                  </a:lnTo>
                  <a:lnTo>
                    <a:pt x="501" y="255"/>
                  </a:lnTo>
                  <a:lnTo>
                    <a:pt x="491" y="251"/>
                  </a:lnTo>
                  <a:lnTo>
                    <a:pt x="481" y="248"/>
                  </a:lnTo>
                  <a:lnTo>
                    <a:pt x="468" y="246"/>
                  </a:lnTo>
                  <a:lnTo>
                    <a:pt x="455" y="242"/>
                  </a:lnTo>
                  <a:lnTo>
                    <a:pt x="441" y="241"/>
                  </a:lnTo>
                  <a:lnTo>
                    <a:pt x="428" y="240"/>
                  </a:lnTo>
                  <a:lnTo>
                    <a:pt x="418" y="240"/>
                  </a:lnTo>
                  <a:lnTo>
                    <a:pt x="409" y="242"/>
                  </a:lnTo>
                  <a:lnTo>
                    <a:pt x="401" y="245"/>
                  </a:lnTo>
                  <a:lnTo>
                    <a:pt x="391" y="247"/>
                  </a:lnTo>
                  <a:lnTo>
                    <a:pt x="381" y="247"/>
                  </a:lnTo>
                  <a:lnTo>
                    <a:pt x="372" y="248"/>
                  </a:lnTo>
                  <a:lnTo>
                    <a:pt x="364" y="248"/>
                  </a:lnTo>
                  <a:lnTo>
                    <a:pt x="357" y="247"/>
                  </a:lnTo>
                  <a:lnTo>
                    <a:pt x="351" y="247"/>
                  </a:lnTo>
                  <a:lnTo>
                    <a:pt x="350" y="247"/>
                  </a:lnTo>
                  <a:lnTo>
                    <a:pt x="306" y="207"/>
                  </a:lnTo>
                  <a:lnTo>
                    <a:pt x="308" y="208"/>
                  </a:lnTo>
                  <a:lnTo>
                    <a:pt x="311" y="207"/>
                  </a:lnTo>
                  <a:lnTo>
                    <a:pt x="311" y="197"/>
                  </a:lnTo>
                  <a:lnTo>
                    <a:pt x="302" y="174"/>
                  </a:lnTo>
                  <a:lnTo>
                    <a:pt x="293" y="157"/>
                  </a:lnTo>
                  <a:lnTo>
                    <a:pt x="282" y="139"/>
                  </a:lnTo>
                  <a:lnTo>
                    <a:pt x="269" y="119"/>
                  </a:lnTo>
                  <a:lnTo>
                    <a:pt x="254" y="99"/>
                  </a:lnTo>
                  <a:lnTo>
                    <a:pt x="238" y="82"/>
                  </a:lnTo>
                  <a:lnTo>
                    <a:pt x="221" y="66"/>
                  </a:lnTo>
                  <a:lnTo>
                    <a:pt x="203" y="53"/>
                  </a:lnTo>
                  <a:lnTo>
                    <a:pt x="184" y="43"/>
                  </a:lnTo>
                  <a:lnTo>
                    <a:pt x="167" y="36"/>
                  </a:lnTo>
                  <a:lnTo>
                    <a:pt x="150" y="30"/>
                  </a:lnTo>
                  <a:lnTo>
                    <a:pt x="134" y="25"/>
                  </a:lnTo>
                  <a:lnTo>
                    <a:pt x="116" y="20"/>
                  </a:lnTo>
                  <a:lnTo>
                    <a:pt x="100" y="17"/>
                  </a:lnTo>
                  <a:lnTo>
                    <a:pt x="85" y="13"/>
                  </a:lnTo>
                  <a:lnTo>
                    <a:pt x="71" y="10"/>
                  </a:lnTo>
                  <a:lnTo>
                    <a:pt x="58" y="7"/>
                  </a:lnTo>
                  <a:lnTo>
                    <a:pt x="45" y="5"/>
                  </a:lnTo>
                  <a:lnTo>
                    <a:pt x="35" y="4"/>
                  </a:lnTo>
                  <a:lnTo>
                    <a:pt x="24" y="3"/>
                  </a:lnTo>
                  <a:lnTo>
                    <a:pt x="16" y="2"/>
                  </a:lnTo>
                  <a:lnTo>
                    <a:pt x="9" y="2"/>
                  </a:lnTo>
                  <a:lnTo>
                    <a:pt x="5" y="0"/>
                  </a:lnTo>
                  <a:lnTo>
                    <a:pt x="1" y="0"/>
                  </a:lnTo>
                  <a:lnTo>
                    <a:pt x="0" y="0"/>
                  </a:lnTo>
                  <a:lnTo>
                    <a:pt x="2" y="2"/>
                  </a:lnTo>
                  <a:lnTo>
                    <a:pt x="8" y="5"/>
                  </a:lnTo>
                  <a:lnTo>
                    <a:pt x="16" y="11"/>
                  </a:lnTo>
                  <a:lnTo>
                    <a:pt x="28" y="18"/>
                  </a:lnTo>
                  <a:lnTo>
                    <a:pt x="41" y="27"/>
                  </a:lnTo>
                  <a:lnTo>
                    <a:pt x="56" y="36"/>
                  </a:lnTo>
                  <a:lnTo>
                    <a:pt x="73" y="48"/>
                  </a:lnTo>
                  <a:lnTo>
                    <a:pt x="91" y="59"/>
                  </a:lnTo>
                  <a:lnTo>
                    <a:pt x="108" y="72"/>
                  </a:lnTo>
                  <a:lnTo>
                    <a:pt x="125" y="84"/>
                  </a:lnTo>
                  <a:lnTo>
                    <a:pt x="143" y="97"/>
                  </a:lnTo>
                  <a:lnTo>
                    <a:pt x="159" y="110"/>
                  </a:lnTo>
                  <a:lnTo>
                    <a:pt x="173" y="122"/>
                  </a:lnTo>
                  <a:lnTo>
                    <a:pt x="185" y="134"/>
                  </a:lnTo>
                  <a:lnTo>
                    <a:pt x="195" y="146"/>
                  </a:lnTo>
                  <a:lnTo>
                    <a:pt x="201" y="155"/>
                  </a:lnTo>
                  <a:lnTo>
                    <a:pt x="212" y="173"/>
                  </a:lnTo>
                  <a:lnTo>
                    <a:pt x="221" y="189"/>
                  </a:lnTo>
                  <a:lnTo>
                    <a:pt x="229" y="205"/>
                  </a:lnTo>
                  <a:lnTo>
                    <a:pt x="235" y="220"/>
                  </a:lnTo>
                  <a:lnTo>
                    <a:pt x="239" y="233"/>
                  </a:lnTo>
                  <a:lnTo>
                    <a:pt x="242" y="245"/>
                  </a:lnTo>
                  <a:lnTo>
                    <a:pt x="242" y="253"/>
                  </a:lnTo>
                  <a:lnTo>
                    <a:pt x="238" y="258"/>
                  </a:lnTo>
                  <a:lnTo>
                    <a:pt x="230" y="258"/>
                  </a:lnTo>
                  <a:lnTo>
                    <a:pt x="215" y="250"/>
                  </a:lnTo>
                  <a:lnTo>
                    <a:pt x="197" y="236"/>
                  </a:lnTo>
                  <a:lnTo>
                    <a:pt x="177" y="219"/>
                  </a:lnTo>
                  <a:lnTo>
                    <a:pt x="158" y="202"/>
                  </a:lnTo>
                  <a:lnTo>
                    <a:pt x="142" y="186"/>
                  </a:lnTo>
                  <a:lnTo>
                    <a:pt x="130" y="175"/>
                  </a:lnTo>
                  <a:lnTo>
                    <a:pt x="125" y="171"/>
                  </a:lnTo>
                  <a:lnTo>
                    <a:pt x="124" y="173"/>
                  </a:lnTo>
                  <a:lnTo>
                    <a:pt x="124" y="180"/>
                  </a:lnTo>
                  <a:lnTo>
                    <a:pt x="128" y="194"/>
                  </a:lnTo>
                  <a:lnTo>
                    <a:pt x="136" y="218"/>
                  </a:lnTo>
                  <a:lnTo>
                    <a:pt x="143" y="233"/>
                  </a:lnTo>
                  <a:lnTo>
                    <a:pt x="150" y="248"/>
                  </a:lnTo>
                  <a:lnTo>
                    <a:pt x="158" y="262"/>
                  </a:lnTo>
                  <a:lnTo>
                    <a:pt x="165" y="273"/>
                  </a:lnTo>
                  <a:lnTo>
                    <a:pt x="171" y="284"/>
                  </a:lnTo>
                  <a:lnTo>
                    <a:pt x="177" y="292"/>
                  </a:lnTo>
                  <a:lnTo>
                    <a:pt x="181" y="296"/>
                  </a:lnTo>
                  <a:lnTo>
                    <a:pt x="182" y="299"/>
                  </a:lnTo>
                  <a:lnTo>
                    <a:pt x="82" y="331"/>
                  </a:lnTo>
                  <a:lnTo>
                    <a:pt x="134" y="362"/>
                  </a:lnTo>
                  <a:lnTo>
                    <a:pt x="136" y="364"/>
                  </a:lnTo>
                  <a:lnTo>
                    <a:pt x="142" y="369"/>
                  </a:lnTo>
                  <a:lnTo>
                    <a:pt x="152" y="376"/>
                  </a:lnTo>
                  <a:lnTo>
                    <a:pt x="165" y="385"/>
                  </a:lnTo>
                  <a:lnTo>
                    <a:pt x="178" y="395"/>
                  </a:lnTo>
                  <a:lnTo>
                    <a:pt x="193" y="406"/>
                  </a:lnTo>
                  <a:lnTo>
                    <a:pt x="209" y="415"/>
                  </a:lnTo>
                  <a:lnTo>
                    <a:pt x="226" y="424"/>
                  </a:lnTo>
                  <a:lnTo>
                    <a:pt x="238" y="430"/>
                  </a:lnTo>
                  <a:lnTo>
                    <a:pt x="253" y="437"/>
                  </a:lnTo>
                  <a:lnTo>
                    <a:pt x="270" y="444"/>
                  </a:lnTo>
                  <a:lnTo>
                    <a:pt x="288" y="449"/>
                  </a:lnTo>
                  <a:lnTo>
                    <a:pt x="304" y="454"/>
                  </a:lnTo>
                  <a:lnTo>
                    <a:pt x="319" y="459"/>
                  </a:lnTo>
                  <a:lnTo>
                    <a:pt x="333" y="461"/>
                  </a:lnTo>
                  <a:lnTo>
                    <a:pt x="342" y="462"/>
                  </a:lnTo>
                  <a:lnTo>
                    <a:pt x="350" y="462"/>
                  </a:lnTo>
                  <a:lnTo>
                    <a:pt x="358" y="460"/>
                  </a:lnTo>
                  <a:lnTo>
                    <a:pt x="365" y="459"/>
                  </a:lnTo>
                  <a:lnTo>
                    <a:pt x="373" y="456"/>
                  </a:lnTo>
                  <a:lnTo>
                    <a:pt x="380" y="454"/>
                  </a:lnTo>
                  <a:lnTo>
                    <a:pt x="384" y="453"/>
                  </a:lnTo>
                  <a:lnTo>
                    <a:pt x="388" y="451"/>
                  </a:lnTo>
                  <a:lnTo>
                    <a:pt x="389" y="451"/>
                  </a:lnTo>
                  <a:lnTo>
                    <a:pt x="420" y="467"/>
                  </a:lnTo>
                  <a:lnTo>
                    <a:pt x="577" y="407"/>
                  </a:lnTo>
                  <a:close/>
                </a:path>
              </a:pathLst>
            </a:custGeom>
            <a:solidFill>
              <a:srgbClr val="000000">
                <a:alpha val="100000"/>
              </a:srgbClr>
            </a:solidFill>
            <a:ln w="9525">
              <a:noFill/>
            </a:ln>
          </p:spPr>
          <p:txBody>
            <a:bodyPr/>
            <a:p>
              <a:endParaRPr lang="zh-CN" altLang="en-US"/>
            </a:p>
          </p:txBody>
        </p:sp>
        <p:sp>
          <p:nvSpPr>
            <p:cNvPr id="3080" name="Freeform 73"/>
            <p:cNvSpPr/>
            <p:nvPr/>
          </p:nvSpPr>
          <p:spPr>
            <a:xfrm>
              <a:off x="4885" y="2535"/>
              <a:ext cx="71" cy="73"/>
            </a:xfrm>
            <a:custGeom>
              <a:avLst/>
              <a:gdLst>
                <a:gd name="txL" fmla="*/ 0 w 142"/>
                <a:gd name="txT" fmla="*/ 0 h 146"/>
                <a:gd name="txR" fmla="*/ 142 w 142"/>
                <a:gd name="txB" fmla="*/ 146 h 146"/>
              </a:gdLst>
              <a:ahLst/>
              <a:cxnLst>
                <a:cxn ang="0">
                  <a:pos x="7" y="9"/>
                </a:cxn>
                <a:cxn ang="0">
                  <a:pos x="7" y="9"/>
                </a:cxn>
                <a:cxn ang="0">
                  <a:pos x="8" y="8"/>
                </a:cxn>
                <a:cxn ang="0">
                  <a:pos x="8" y="8"/>
                </a:cxn>
                <a:cxn ang="0">
                  <a:pos x="9" y="7"/>
                </a:cxn>
                <a:cxn ang="0">
                  <a:pos x="9" y="6"/>
                </a:cxn>
                <a:cxn ang="0">
                  <a:pos x="9" y="6"/>
                </a:cxn>
                <a:cxn ang="0">
                  <a:pos x="9" y="5"/>
                </a:cxn>
                <a:cxn ang="0">
                  <a:pos x="9" y="4"/>
                </a:cxn>
                <a:cxn ang="0">
                  <a:pos x="9" y="3"/>
                </a:cxn>
                <a:cxn ang="0">
                  <a:pos x="8" y="3"/>
                </a:cxn>
                <a:cxn ang="0">
                  <a:pos x="8" y="2"/>
                </a:cxn>
                <a:cxn ang="0">
                  <a:pos x="7" y="1"/>
                </a:cxn>
                <a:cxn ang="0">
                  <a:pos x="7" y="1"/>
                </a:cxn>
                <a:cxn ang="0">
                  <a:pos x="6" y="1"/>
                </a:cxn>
                <a:cxn ang="0">
                  <a:pos x="5" y="0"/>
                </a:cxn>
                <a:cxn ang="0">
                  <a:pos x="5" y="0"/>
                </a:cxn>
                <a:cxn ang="0">
                  <a:pos x="4" y="1"/>
                </a:cxn>
                <a:cxn ang="0">
                  <a:pos x="3" y="1"/>
                </a:cxn>
                <a:cxn ang="0">
                  <a:pos x="2" y="1"/>
                </a:cxn>
                <a:cxn ang="0">
                  <a:pos x="2" y="2"/>
                </a:cxn>
                <a:cxn ang="0">
                  <a:pos x="1" y="2"/>
                </a:cxn>
                <a:cxn ang="0">
                  <a:pos x="1" y="3"/>
                </a:cxn>
                <a:cxn ang="0">
                  <a:pos x="1" y="4"/>
                </a:cxn>
                <a:cxn ang="0">
                  <a:pos x="1" y="5"/>
                </a:cxn>
                <a:cxn ang="0">
                  <a:pos x="1" y="6"/>
                </a:cxn>
                <a:cxn ang="0">
                  <a:pos x="1" y="7"/>
                </a:cxn>
                <a:cxn ang="0">
                  <a:pos x="1" y="8"/>
                </a:cxn>
                <a:cxn ang="0">
                  <a:pos x="0" y="9"/>
                </a:cxn>
                <a:cxn ang="0">
                  <a:pos x="1" y="9"/>
                </a:cxn>
                <a:cxn ang="0">
                  <a:pos x="1" y="9"/>
                </a:cxn>
                <a:cxn ang="0">
                  <a:pos x="1" y="9"/>
                </a:cxn>
                <a:cxn ang="0">
                  <a:pos x="1" y="9"/>
                </a:cxn>
                <a:cxn ang="0">
                  <a:pos x="2" y="9"/>
                </a:cxn>
                <a:cxn ang="0">
                  <a:pos x="2" y="9"/>
                </a:cxn>
                <a:cxn ang="0">
                  <a:pos x="3" y="9"/>
                </a:cxn>
                <a:cxn ang="0">
                  <a:pos x="3" y="8"/>
                </a:cxn>
                <a:cxn ang="0">
                  <a:pos x="3" y="8"/>
                </a:cxn>
                <a:cxn ang="0">
                  <a:pos x="3" y="8"/>
                </a:cxn>
                <a:cxn ang="0">
                  <a:pos x="4" y="7"/>
                </a:cxn>
                <a:cxn ang="0">
                  <a:pos x="4" y="7"/>
                </a:cxn>
                <a:cxn ang="0">
                  <a:pos x="5" y="7"/>
                </a:cxn>
                <a:cxn ang="0">
                  <a:pos x="5" y="6"/>
                </a:cxn>
                <a:cxn ang="0">
                  <a:pos x="5" y="6"/>
                </a:cxn>
                <a:cxn ang="0">
                  <a:pos x="5" y="5"/>
                </a:cxn>
                <a:cxn ang="0">
                  <a:pos x="5" y="7"/>
                </a:cxn>
                <a:cxn ang="0">
                  <a:pos x="5" y="7"/>
                </a:cxn>
                <a:cxn ang="0">
                  <a:pos x="5" y="8"/>
                </a:cxn>
                <a:cxn ang="0">
                  <a:pos x="5" y="9"/>
                </a:cxn>
                <a:cxn ang="0">
                  <a:pos x="5" y="10"/>
                </a:cxn>
                <a:cxn ang="0">
                  <a:pos x="6" y="10"/>
                </a:cxn>
                <a:cxn ang="0">
                  <a:pos x="6" y="9"/>
                </a:cxn>
                <a:cxn ang="0">
                  <a:pos x="7" y="9"/>
                </a:cxn>
              </a:cxnLst>
              <a:rect l="txL" t="txT" r="txR" b="txB"/>
              <a:pathLst>
                <a:path w="142" h="146">
                  <a:moveTo>
                    <a:pt x="103" y="139"/>
                  </a:moveTo>
                  <a:lnTo>
                    <a:pt x="110" y="135"/>
                  </a:lnTo>
                  <a:lnTo>
                    <a:pt x="117" y="128"/>
                  </a:lnTo>
                  <a:lnTo>
                    <a:pt x="123" y="119"/>
                  </a:lnTo>
                  <a:lnTo>
                    <a:pt x="130" y="109"/>
                  </a:lnTo>
                  <a:lnTo>
                    <a:pt x="134" y="98"/>
                  </a:lnTo>
                  <a:lnTo>
                    <a:pt x="139" y="86"/>
                  </a:lnTo>
                  <a:lnTo>
                    <a:pt x="141" y="75"/>
                  </a:lnTo>
                  <a:lnTo>
                    <a:pt x="142" y="63"/>
                  </a:lnTo>
                  <a:lnTo>
                    <a:pt x="136" y="48"/>
                  </a:lnTo>
                  <a:lnTo>
                    <a:pt x="127" y="36"/>
                  </a:lnTo>
                  <a:lnTo>
                    <a:pt x="119" y="24"/>
                  </a:lnTo>
                  <a:lnTo>
                    <a:pt x="110" y="15"/>
                  </a:lnTo>
                  <a:lnTo>
                    <a:pt x="100" y="8"/>
                  </a:lnTo>
                  <a:lnTo>
                    <a:pt x="89" y="2"/>
                  </a:lnTo>
                  <a:lnTo>
                    <a:pt x="79" y="0"/>
                  </a:lnTo>
                  <a:lnTo>
                    <a:pt x="66" y="0"/>
                  </a:lnTo>
                  <a:lnTo>
                    <a:pt x="54" y="2"/>
                  </a:lnTo>
                  <a:lnTo>
                    <a:pt x="42" y="6"/>
                  </a:lnTo>
                  <a:lnTo>
                    <a:pt x="31" y="12"/>
                  </a:lnTo>
                  <a:lnTo>
                    <a:pt x="20" y="20"/>
                  </a:lnTo>
                  <a:lnTo>
                    <a:pt x="12" y="29"/>
                  </a:lnTo>
                  <a:lnTo>
                    <a:pt x="8" y="40"/>
                  </a:lnTo>
                  <a:lnTo>
                    <a:pt x="5" y="54"/>
                  </a:lnTo>
                  <a:lnTo>
                    <a:pt x="7" y="69"/>
                  </a:lnTo>
                  <a:lnTo>
                    <a:pt x="9" y="88"/>
                  </a:lnTo>
                  <a:lnTo>
                    <a:pt x="10" y="105"/>
                  </a:lnTo>
                  <a:lnTo>
                    <a:pt x="8" y="120"/>
                  </a:lnTo>
                  <a:lnTo>
                    <a:pt x="0" y="130"/>
                  </a:lnTo>
                  <a:lnTo>
                    <a:pt x="3" y="133"/>
                  </a:lnTo>
                  <a:lnTo>
                    <a:pt x="9" y="135"/>
                  </a:lnTo>
                  <a:lnTo>
                    <a:pt x="14" y="135"/>
                  </a:lnTo>
                  <a:lnTo>
                    <a:pt x="19" y="134"/>
                  </a:lnTo>
                  <a:lnTo>
                    <a:pt x="25" y="133"/>
                  </a:lnTo>
                  <a:lnTo>
                    <a:pt x="31" y="131"/>
                  </a:lnTo>
                  <a:lnTo>
                    <a:pt x="35" y="129"/>
                  </a:lnTo>
                  <a:lnTo>
                    <a:pt x="39" y="127"/>
                  </a:lnTo>
                  <a:lnTo>
                    <a:pt x="42" y="124"/>
                  </a:lnTo>
                  <a:lnTo>
                    <a:pt x="48" y="120"/>
                  </a:lnTo>
                  <a:lnTo>
                    <a:pt x="54" y="115"/>
                  </a:lnTo>
                  <a:lnTo>
                    <a:pt x="60" y="109"/>
                  </a:lnTo>
                  <a:lnTo>
                    <a:pt x="65" y="104"/>
                  </a:lnTo>
                  <a:lnTo>
                    <a:pt x="71" y="97"/>
                  </a:lnTo>
                  <a:lnTo>
                    <a:pt x="77" y="90"/>
                  </a:lnTo>
                  <a:lnTo>
                    <a:pt x="81" y="82"/>
                  </a:lnTo>
                  <a:lnTo>
                    <a:pt x="77" y="100"/>
                  </a:lnTo>
                  <a:lnTo>
                    <a:pt x="73" y="113"/>
                  </a:lnTo>
                  <a:lnTo>
                    <a:pt x="71" y="124"/>
                  </a:lnTo>
                  <a:lnTo>
                    <a:pt x="70" y="136"/>
                  </a:lnTo>
                  <a:lnTo>
                    <a:pt x="73" y="145"/>
                  </a:lnTo>
                  <a:lnTo>
                    <a:pt x="84" y="146"/>
                  </a:lnTo>
                  <a:lnTo>
                    <a:pt x="94" y="144"/>
                  </a:lnTo>
                  <a:lnTo>
                    <a:pt x="103" y="139"/>
                  </a:lnTo>
                  <a:close/>
                </a:path>
              </a:pathLst>
            </a:custGeom>
            <a:solidFill>
              <a:srgbClr val="7F7F7F">
                <a:alpha val="100000"/>
              </a:srgbClr>
            </a:solidFill>
            <a:ln w="9525">
              <a:noFill/>
            </a:ln>
          </p:spPr>
          <p:txBody>
            <a:bodyPr/>
            <a:p>
              <a:endParaRPr lang="zh-CN" altLang="en-US"/>
            </a:p>
          </p:txBody>
        </p:sp>
        <p:sp>
          <p:nvSpPr>
            <p:cNvPr id="3081" name="Freeform 74"/>
            <p:cNvSpPr/>
            <p:nvPr/>
          </p:nvSpPr>
          <p:spPr>
            <a:xfrm>
              <a:off x="4512" y="2358"/>
              <a:ext cx="641" cy="200"/>
            </a:xfrm>
            <a:custGeom>
              <a:avLst/>
              <a:gdLst>
                <a:gd name="txL" fmla="*/ 0 w 1282"/>
                <a:gd name="txT" fmla="*/ 0 h 400"/>
                <a:gd name="txR" fmla="*/ 1282 w 1282"/>
                <a:gd name="txB" fmla="*/ 400 h 400"/>
              </a:gdLst>
              <a:ahLst/>
              <a:cxnLst>
                <a:cxn ang="0">
                  <a:pos x="25" y="4"/>
                </a:cxn>
                <a:cxn ang="0">
                  <a:pos x="29" y="5"/>
                </a:cxn>
                <a:cxn ang="0">
                  <a:pos x="32" y="6"/>
                </a:cxn>
                <a:cxn ang="0">
                  <a:pos x="36" y="10"/>
                </a:cxn>
                <a:cxn ang="0">
                  <a:pos x="38" y="13"/>
                </a:cxn>
                <a:cxn ang="0">
                  <a:pos x="39" y="14"/>
                </a:cxn>
                <a:cxn ang="0">
                  <a:pos x="40" y="16"/>
                </a:cxn>
                <a:cxn ang="0">
                  <a:pos x="43" y="18"/>
                </a:cxn>
                <a:cxn ang="0">
                  <a:pos x="44" y="17"/>
                </a:cxn>
                <a:cxn ang="0">
                  <a:pos x="45" y="17"/>
                </a:cxn>
                <a:cxn ang="0">
                  <a:pos x="47" y="17"/>
                </a:cxn>
                <a:cxn ang="0">
                  <a:pos x="51" y="14"/>
                </a:cxn>
                <a:cxn ang="0">
                  <a:pos x="56" y="10"/>
                </a:cxn>
                <a:cxn ang="0">
                  <a:pos x="61" y="7"/>
                </a:cxn>
                <a:cxn ang="0">
                  <a:pos x="65" y="4"/>
                </a:cxn>
                <a:cxn ang="0">
                  <a:pos x="69" y="2"/>
                </a:cxn>
                <a:cxn ang="0">
                  <a:pos x="72" y="3"/>
                </a:cxn>
                <a:cxn ang="0">
                  <a:pos x="75" y="10"/>
                </a:cxn>
                <a:cxn ang="0">
                  <a:pos x="81" y="15"/>
                </a:cxn>
                <a:cxn ang="0">
                  <a:pos x="77" y="14"/>
                </a:cxn>
                <a:cxn ang="0">
                  <a:pos x="74" y="12"/>
                </a:cxn>
                <a:cxn ang="0">
                  <a:pos x="71" y="9"/>
                </a:cxn>
                <a:cxn ang="0">
                  <a:pos x="68" y="7"/>
                </a:cxn>
                <a:cxn ang="0">
                  <a:pos x="66" y="7"/>
                </a:cxn>
                <a:cxn ang="0">
                  <a:pos x="61" y="12"/>
                </a:cxn>
                <a:cxn ang="0">
                  <a:pos x="58" y="16"/>
                </a:cxn>
                <a:cxn ang="0">
                  <a:pos x="56" y="18"/>
                </a:cxn>
                <a:cxn ang="0">
                  <a:pos x="54" y="20"/>
                </a:cxn>
                <a:cxn ang="0">
                  <a:pos x="53" y="21"/>
                </a:cxn>
                <a:cxn ang="0">
                  <a:pos x="52" y="21"/>
                </a:cxn>
                <a:cxn ang="0">
                  <a:pos x="51" y="20"/>
                </a:cxn>
                <a:cxn ang="0">
                  <a:pos x="50" y="19"/>
                </a:cxn>
                <a:cxn ang="0">
                  <a:pos x="48" y="19"/>
                </a:cxn>
                <a:cxn ang="0">
                  <a:pos x="47" y="19"/>
                </a:cxn>
                <a:cxn ang="0">
                  <a:pos x="45" y="20"/>
                </a:cxn>
                <a:cxn ang="0">
                  <a:pos x="43" y="22"/>
                </a:cxn>
                <a:cxn ang="0">
                  <a:pos x="43" y="24"/>
                </a:cxn>
                <a:cxn ang="0">
                  <a:pos x="41" y="25"/>
                </a:cxn>
                <a:cxn ang="0">
                  <a:pos x="38" y="25"/>
                </a:cxn>
                <a:cxn ang="0">
                  <a:pos x="35" y="24"/>
                </a:cxn>
                <a:cxn ang="0">
                  <a:pos x="33" y="22"/>
                </a:cxn>
                <a:cxn ang="0">
                  <a:pos x="31" y="19"/>
                </a:cxn>
                <a:cxn ang="0">
                  <a:pos x="28" y="15"/>
                </a:cxn>
                <a:cxn ang="0">
                  <a:pos x="27" y="12"/>
                </a:cxn>
                <a:cxn ang="0">
                  <a:pos x="26" y="10"/>
                </a:cxn>
                <a:cxn ang="0">
                  <a:pos x="23" y="8"/>
                </a:cxn>
                <a:cxn ang="0">
                  <a:pos x="21" y="7"/>
                </a:cxn>
                <a:cxn ang="0">
                  <a:pos x="19" y="6"/>
                </a:cxn>
                <a:cxn ang="0">
                  <a:pos x="15" y="5"/>
                </a:cxn>
                <a:cxn ang="0">
                  <a:pos x="13" y="4"/>
                </a:cxn>
                <a:cxn ang="0">
                  <a:pos x="11" y="3"/>
                </a:cxn>
                <a:cxn ang="0">
                  <a:pos x="7" y="3"/>
                </a:cxn>
                <a:cxn ang="0">
                  <a:pos x="2" y="1"/>
                </a:cxn>
                <a:cxn ang="0">
                  <a:pos x="1" y="1"/>
                </a:cxn>
                <a:cxn ang="0">
                  <a:pos x="5" y="1"/>
                </a:cxn>
                <a:cxn ang="0">
                  <a:pos x="9" y="1"/>
                </a:cxn>
                <a:cxn ang="0">
                  <a:pos x="13" y="1"/>
                </a:cxn>
                <a:cxn ang="0">
                  <a:pos x="18" y="2"/>
                </a:cxn>
                <a:cxn ang="0">
                  <a:pos x="22" y="3"/>
                </a:cxn>
              </a:cxnLst>
              <a:rect l="txL" t="txT" r="txR" b="txB"/>
              <a:pathLst>
                <a:path w="1282" h="400">
                  <a:moveTo>
                    <a:pt x="354" y="40"/>
                  </a:moveTo>
                  <a:lnTo>
                    <a:pt x="379" y="46"/>
                  </a:lnTo>
                  <a:lnTo>
                    <a:pt x="402" y="51"/>
                  </a:lnTo>
                  <a:lnTo>
                    <a:pt x="423" y="57"/>
                  </a:lnTo>
                  <a:lnTo>
                    <a:pt x="444" y="64"/>
                  </a:lnTo>
                  <a:lnTo>
                    <a:pt x="464" y="71"/>
                  </a:lnTo>
                  <a:lnTo>
                    <a:pt x="481" y="79"/>
                  </a:lnTo>
                  <a:lnTo>
                    <a:pt x="497" y="87"/>
                  </a:lnTo>
                  <a:lnTo>
                    <a:pt x="511" y="96"/>
                  </a:lnTo>
                  <a:lnTo>
                    <a:pt x="534" y="113"/>
                  </a:lnTo>
                  <a:lnTo>
                    <a:pt x="554" y="132"/>
                  </a:lnTo>
                  <a:lnTo>
                    <a:pt x="570" y="149"/>
                  </a:lnTo>
                  <a:lnTo>
                    <a:pt x="583" y="165"/>
                  </a:lnTo>
                  <a:lnTo>
                    <a:pt x="594" y="181"/>
                  </a:lnTo>
                  <a:lnTo>
                    <a:pt x="602" y="195"/>
                  </a:lnTo>
                  <a:lnTo>
                    <a:pt x="608" y="207"/>
                  </a:lnTo>
                  <a:lnTo>
                    <a:pt x="611" y="215"/>
                  </a:lnTo>
                  <a:lnTo>
                    <a:pt x="615" y="223"/>
                  </a:lnTo>
                  <a:lnTo>
                    <a:pt x="621" y="231"/>
                  </a:lnTo>
                  <a:lnTo>
                    <a:pt x="631" y="241"/>
                  </a:lnTo>
                  <a:lnTo>
                    <a:pt x="642" y="250"/>
                  </a:lnTo>
                  <a:lnTo>
                    <a:pt x="654" y="261"/>
                  </a:lnTo>
                  <a:lnTo>
                    <a:pt x="665" y="269"/>
                  </a:lnTo>
                  <a:lnTo>
                    <a:pt x="677" y="277"/>
                  </a:lnTo>
                  <a:lnTo>
                    <a:pt x="686" y="284"/>
                  </a:lnTo>
                  <a:lnTo>
                    <a:pt x="690" y="276"/>
                  </a:lnTo>
                  <a:lnTo>
                    <a:pt x="696" y="270"/>
                  </a:lnTo>
                  <a:lnTo>
                    <a:pt x="702" y="267"/>
                  </a:lnTo>
                  <a:lnTo>
                    <a:pt x="710" y="264"/>
                  </a:lnTo>
                  <a:lnTo>
                    <a:pt x="718" y="264"/>
                  </a:lnTo>
                  <a:lnTo>
                    <a:pt x="727" y="264"/>
                  </a:lnTo>
                  <a:lnTo>
                    <a:pt x="737" y="265"/>
                  </a:lnTo>
                  <a:lnTo>
                    <a:pt x="746" y="267"/>
                  </a:lnTo>
                  <a:lnTo>
                    <a:pt x="764" y="250"/>
                  </a:lnTo>
                  <a:lnTo>
                    <a:pt x="785" y="233"/>
                  </a:lnTo>
                  <a:lnTo>
                    <a:pt x="808" y="215"/>
                  </a:lnTo>
                  <a:lnTo>
                    <a:pt x="832" y="196"/>
                  </a:lnTo>
                  <a:lnTo>
                    <a:pt x="859" y="177"/>
                  </a:lnTo>
                  <a:lnTo>
                    <a:pt x="885" y="158"/>
                  </a:lnTo>
                  <a:lnTo>
                    <a:pt x="911" y="140"/>
                  </a:lnTo>
                  <a:lnTo>
                    <a:pt x="938" y="122"/>
                  </a:lnTo>
                  <a:lnTo>
                    <a:pt x="964" y="104"/>
                  </a:lnTo>
                  <a:lnTo>
                    <a:pt x="991" y="87"/>
                  </a:lnTo>
                  <a:lnTo>
                    <a:pt x="1015" y="72"/>
                  </a:lnTo>
                  <a:lnTo>
                    <a:pt x="1038" y="57"/>
                  </a:lnTo>
                  <a:lnTo>
                    <a:pt x="1059" y="44"/>
                  </a:lnTo>
                  <a:lnTo>
                    <a:pt x="1077" y="34"/>
                  </a:lnTo>
                  <a:lnTo>
                    <a:pt x="1093" y="25"/>
                  </a:lnTo>
                  <a:lnTo>
                    <a:pt x="1106" y="18"/>
                  </a:lnTo>
                  <a:lnTo>
                    <a:pt x="1125" y="18"/>
                  </a:lnTo>
                  <a:lnTo>
                    <a:pt x="1144" y="36"/>
                  </a:lnTo>
                  <a:lnTo>
                    <a:pt x="1161" y="69"/>
                  </a:lnTo>
                  <a:lnTo>
                    <a:pt x="1180" y="108"/>
                  </a:lnTo>
                  <a:lnTo>
                    <a:pt x="1199" y="149"/>
                  </a:lnTo>
                  <a:lnTo>
                    <a:pt x="1222" y="188"/>
                  </a:lnTo>
                  <a:lnTo>
                    <a:pt x="1249" y="219"/>
                  </a:lnTo>
                  <a:lnTo>
                    <a:pt x="1282" y="236"/>
                  </a:lnTo>
                  <a:lnTo>
                    <a:pt x="1260" y="237"/>
                  </a:lnTo>
                  <a:lnTo>
                    <a:pt x="1238" y="233"/>
                  </a:lnTo>
                  <a:lnTo>
                    <a:pt x="1220" y="226"/>
                  </a:lnTo>
                  <a:lnTo>
                    <a:pt x="1201" y="215"/>
                  </a:lnTo>
                  <a:lnTo>
                    <a:pt x="1185" y="201"/>
                  </a:lnTo>
                  <a:lnTo>
                    <a:pt x="1169" y="185"/>
                  </a:lnTo>
                  <a:lnTo>
                    <a:pt x="1154" y="168"/>
                  </a:lnTo>
                  <a:lnTo>
                    <a:pt x="1140" y="151"/>
                  </a:lnTo>
                  <a:lnTo>
                    <a:pt x="1127" y="135"/>
                  </a:lnTo>
                  <a:lnTo>
                    <a:pt x="1113" y="120"/>
                  </a:lnTo>
                  <a:lnTo>
                    <a:pt x="1100" y="109"/>
                  </a:lnTo>
                  <a:lnTo>
                    <a:pt x="1086" y="100"/>
                  </a:lnTo>
                  <a:lnTo>
                    <a:pt x="1073" y="95"/>
                  </a:lnTo>
                  <a:lnTo>
                    <a:pt x="1059" y="96"/>
                  </a:lnTo>
                  <a:lnTo>
                    <a:pt x="1045" y="102"/>
                  </a:lnTo>
                  <a:lnTo>
                    <a:pt x="1030" y="115"/>
                  </a:lnTo>
                  <a:lnTo>
                    <a:pt x="1001" y="147"/>
                  </a:lnTo>
                  <a:lnTo>
                    <a:pt x="975" y="177"/>
                  </a:lnTo>
                  <a:lnTo>
                    <a:pt x="952" y="204"/>
                  </a:lnTo>
                  <a:lnTo>
                    <a:pt x="932" y="229"/>
                  </a:lnTo>
                  <a:lnTo>
                    <a:pt x="916" y="250"/>
                  </a:lnTo>
                  <a:lnTo>
                    <a:pt x="903" y="267"/>
                  </a:lnTo>
                  <a:lnTo>
                    <a:pt x="895" y="278"/>
                  </a:lnTo>
                  <a:lnTo>
                    <a:pt x="890" y="285"/>
                  </a:lnTo>
                  <a:lnTo>
                    <a:pt x="885" y="297"/>
                  </a:lnTo>
                  <a:lnTo>
                    <a:pt x="873" y="307"/>
                  </a:lnTo>
                  <a:lnTo>
                    <a:pt x="864" y="318"/>
                  </a:lnTo>
                  <a:lnTo>
                    <a:pt x="861" y="330"/>
                  </a:lnTo>
                  <a:lnTo>
                    <a:pt x="852" y="329"/>
                  </a:lnTo>
                  <a:lnTo>
                    <a:pt x="844" y="328"/>
                  </a:lnTo>
                  <a:lnTo>
                    <a:pt x="837" y="325"/>
                  </a:lnTo>
                  <a:lnTo>
                    <a:pt x="831" y="323"/>
                  </a:lnTo>
                  <a:lnTo>
                    <a:pt x="826" y="321"/>
                  </a:lnTo>
                  <a:lnTo>
                    <a:pt x="822" y="317"/>
                  </a:lnTo>
                  <a:lnTo>
                    <a:pt x="817" y="313"/>
                  </a:lnTo>
                  <a:lnTo>
                    <a:pt x="812" y="308"/>
                  </a:lnTo>
                  <a:lnTo>
                    <a:pt x="808" y="303"/>
                  </a:lnTo>
                  <a:lnTo>
                    <a:pt x="801" y="300"/>
                  </a:lnTo>
                  <a:lnTo>
                    <a:pt x="793" y="298"/>
                  </a:lnTo>
                  <a:lnTo>
                    <a:pt x="785" y="297"/>
                  </a:lnTo>
                  <a:lnTo>
                    <a:pt x="776" y="297"/>
                  </a:lnTo>
                  <a:lnTo>
                    <a:pt x="768" y="298"/>
                  </a:lnTo>
                  <a:lnTo>
                    <a:pt x="760" y="298"/>
                  </a:lnTo>
                  <a:lnTo>
                    <a:pt x="753" y="299"/>
                  </a:lnTo>
                  <a:lnTo>
                    <a:pt x="745" y="301"/>
                  </a:lnTo>
                  <a:lnTo>
                    <a:pt x="734" y="305"/>
                  </a:lnTo>
                  <a:lnTo>
                    <a:pt x="724" y="310"/>
                  </a:lnTo>
                  <a:lnTo>
                    <a:pt x="712" y="316"/>
                  </a:lnTo>
                  <a:lnTo>
                    <a:pt x="702" y="324"/>
                  </a:lnTo>
                  <a:lnTo>
                    <a:pt x="693" y="332"/>
                  </a:lnTo>
                  <a:lnTo>
                    <a:pt x="685" y="340"/>
                  </a:lnTo>
                  <a:lnTo>
                    <a:pt x="680" y="348"/>
                  </a:lnTo>
                  <a:lnTo>
                    <a:pt x="677" y="364"/>
                  </a:lnTo>
                  <a:lnTo>
                    <a:pt x="676" y="379"/>
                  </a:lnTo>
                  <a:lnTo>
                    <a:pt x="671" y="392"/>
                  </a:lnTo>
                  <a:lnTo>
                    <a:pt x="659" y="399"/>
                  </a:lnTo>
                  <a:lnTo>
                    <a:pt x="648" y="400"/>
                  </a:lnTo>
                  <a:lnTo>
                    <a:pt x="633" y="400"/>
                  </a:lnTo>
                  <a:lnTo>
                    <a:pt x="616" y="400"/>
                  </a:lnTo>
                  <a:lnTo>
                    <a:pt x="598" y="397"/>
                  </a:lnTo>
                  <a:lnTo>
                    <a:pt x="580" y="393"/>
                  </a:lnTo>
                  <a:lnTo>
                    <a:pt x="564" y="389"/>
                  </a:lnTo>
                  <a:lnTo>
                    <a:pt x="551" y="383"/>
                  </a:lnTo>
                  <a:lnTo>
                    <a:pt x="542" y="375"/>
                  </a:lnTo>
                  <a:lnTo>
                    <a:pt x="534" y="364"/>
                  </a:lnTo>
                  <a:lnTo>
                    <a:pt x="524" y="351"/>
                  </a:lnTo>
                  <a:lnTo>
                    <a:pt x="512" y="333"/>
                  </a:lnTo>
                  <a:lnTo>
                    <a:pt x="499" y="314"/>
                  </a:lnTo>
                  <a:lnTo>
                    <a:pt x="487" y="292"/>
                  </a:lnTo>
                  <a:lnTo>
                    <a:pt x="474" y="271"/>
                  </a:lnTo>
                  <a:lnTo>
                    <a:pt x="461" y="249"/>
                  </a:lnTo>
                  <a:lnTo>
                    <a:pt x="451" y="230"/>
                  </a:lnTo>
                  <a:lnTo>
                    <a:pt x="444" y="217"/>
                  </a:lnTo>
                  <a:lnTo>
                    <a:pt x="438" y="203"/>
                  </a:lnTo>
                  <a:lnTo>
                    <a:pt x="432" y="189"/>
                  </a:lnTo>
                  <a:lnTo>
                    <a:pt x="425" y="176"/>
                  </a:lnTo>
                  <a:lnTo>
                    <a:pt x="417" y="162"/>
                  </a:lnTo>
                  <a:lnTo>
                    <a:pt x="406" y="149"/>
                  </a:lnTo>
                  <a:lnTo>
                    <a:pt x="394" y="138"/>
                  </a:lnTo>
                  <a:lnTo>
                    <a:pt x="379" y="127"/>
                  </a:lnTo>
                  <a:lnTo>
                    <a:pt x="369" y="122"/>
                  </a:lnTo>
                  <a:lnTo>
                    <a:pt x="358" y="116"/>
                  </a:lnTo>
                  <a:lnTo>
                    <a:pt x="346" y="110"/>
                  </a:lnTo>
                  <a:lnTo>
                    <a:pt x="333" y="103"/>
                  </a:lnTo>
                  <a:lnTo>
                    <a:pt x="319" y="97"/>
                  </a:lnTo>
                  <a:lnTo>
                    <a:pt x="304" y="90"/>
                  </a:lnTo>
                  <a:lnTo>
                    <a:pt x="289" y="85"/>
                  </a:lnTo>
                  <a:lnTo>
                    <a:pt x="273" y="78"/>
                  </a:lnTo>
                  <a:lnTo>
                    <a:pt x="258" y="72"/>
                  </a:lnTo>
                  <a:lnTo>
                    <a:pt x="243" y="66"/>
                  </a:lnTo>
                  <a:lnTo>
                    <a:pt x="229" y="62"/>
                  </a:lnTo>
                  <a:lnTo>
                    <a:pt x="215" y="57"/>
                  </a:lnTo>
                  <a:lnTo>
                    <a:pt x="203" y="52"/>
                  </a:lnTo>
                  <a:lnTo>
                    <a:pt x="191" y="50"/>
                  </a:lnTo>
                  <a:lnTo>
                    <a:pt x="181" y="47"/>
                  </a:lnTo>
                  <a:lnTo>
                    <a:pt x="173" y="46"/>
                  </a:lnTo>
                  <a:lnTo>
                    <a:pt x="154" y="43"/>
                  </a:lnTo>
                  <a:lnTo>
                    <a:pt x="130" y="40"/>
                  </a:lnTo>
                  <a:lnTo>
                    <a:pt x="102" y="35"/>
                  </a:lnTo>
                  <a:lnTo>
                    <a:pt x="75" y="29"/>
                  </a:lnTo>
                  <a:lnTo>
                    <a:pt x="47" y="24"/>
                  </a:lnTo>
                  <a:lnTo>
                    <a:pt x="24" y="16"/>
                  </a:lnTo>
                  <a:lnTo>
                    <a:pt x="8" y="9"/>
                  </a:lnTo>
                  <a:lnTo>
                    <a:pt x="0" y="0"/>
                  </a:lnTo>
                  <a:lnTo>
                    <a:pt x="15" y="1"/>
                  </a:lnTo>
                  <a:lnTo>
                    <a:pt x="31" y="2"/>
                  </a:lnTo>
                  <a:lnTo>
                    <a:pt x="49" y="3"/>
                  </a:lnTo>
                  <a:lnTo>
                    <a:pt x="69" y="4"/>
                  </a:lnTo>
                  <a:lnTo>
                    <a:pt x="90" y="5"/>
                  </a:lnTo>
                  <a:lnTo>
                    <a:pt x="112" y="8"/>
                  </a:lnTo>
                  <a:lnTo>
                    <a:pt x="135" y="9"/>
                  </a:lnTo>
                  <a:lnTo>
                    <a:pt x="159" y="11"/>
                  </a:lnTo>
                  <a:lnTo>
                    <a:pt x="182" y="13"/>
                  </a:lnTo>
                  <a:lnTo>
                    <a:pt x="207" y="16"/>
                  </a:lnTo>
                  <a:lnTo>
                    <a:pt x="231" y="19"/>
                  </a:lnTo>
                  <a:lnTo>
                    <a:pt x="257" y="23"/>
                  </a:lnTo>
                  <a:lnTo>
                    <a:pt x="282" y="26"/>
                  </a:lnTo>
                  <a:lnTo>
                    <a:pt x="306" y="31"/>
                  </a:lnTo>
                  <a:lnTo>
                    <a:pt x="330" y="35"/>
                  </a:lnTo>
                  <a:lnTo>
                    <a:pt x="354" y="40"/>
                  </a:lnTo>
                  <a:close/>
                </a:path>
              </a:pathLst>
            </a:custGeom>
            <a:solidFill>
              <a:srgbClr val="3F3F3F">
                <a:alpha val="100000"/>
              </a:srgbClr>
            </a:solidFill>
            <a:ln w="9525">
              <a:noFill/>
            </a:ln>
          </p:spPr>
          <p:txBody>
            <a:bodyPr/>
            <a:p>
              <a:endParaRPr lang="zh-CN" altLang="en-US"/>
            </a:p>
          </p:txBody>
        </p:sp>
        <p:sp>
          <p:nvSpPr>
            <p:cNvPr id="3082" name="Freeform 75"/>
            <p:cNvSpPr/>
            <p:nvPr/>
          </p:nvSpPr>
          <p:spPr>
            <a:xfrm>
              <a:off x="4645" y="2525"/>
              <a:ext cx="124" cy="31"/>
            </a:xfrm>
            <a:custGeom>
              <a:avLst/>
              <a:gdLst>
                <a:gd name="txL" fmla="*/ 0 w 246"/>
                <a:gd name="txT" fmla="*/ 0 h 62"/>
                <a:gd name="txR" fmla="*/ 246 w 246"/>
                <a:gd name="txB" fmla="*/ 62 h 62"/>
              </a:gdLst>
              <a:ahLst/>
              <a:cxnLst>
                <a:cxn ang="0">
                  <a:pos x="12" y="4"/>
                </a:cxn>
                <a:cxn ang="0">
                  <a:pos x="11" y="3"/>
                </a:cxn>
                <a:cxn ang="0">
                  <a:pos x="11" y="3"/>
                </a:cxn>
                <a:cxn ang="0">
                  <a:pos x="10" y="3"/>
                </a:cxn>
                <a:cxn ang="0">
                  <a:pos x="10" y="2"/>
                </a:cxn>
                <a:cxn ang="0">
                  <a:pos x="12" y="1"/>
                </a:cxn>
                <a:cxn ang="0">
                  <a:pos x="14" y="1"/>
                </a:cxn>
                <a:cxn ang="0">
                  <a:pos x="15" y="1"/>
                </a:cxn>
                <a:cxn ang="0">
                  <a:pos x="15" y="1"/>
                </a:cxn>
                <a:cxn ang="0">
                  <a:pos x="12" y="1"/>
                </a:cxn>
                <a:cxn ang="0">
                  <a:pos x="10" y="1"/>
                </a:cxn>
                <a:cxn ang="0">
                  <a:pos x="8" y="1"/>
                </a:cxn>
                <a:cxn ang="0">
                  <a:pos x="5" y="0"/>
                </a:cxn>
                <a:cxn ang="0">
                  <a:pos x="4" y="0"/>
                </a:cxn>
                <a:cxn ang="0">
                  <a:pos x="2" y="0"/>
                </a:cxn>
                <a:cxn ang="0">
                  <a:pos x="1" y="0"/>
                </a:cxn>
                <a:cxn ang="0">
                  <a:pos x="1" y="1"/>
                </a:cxn>
                <a:cxn ang="0">
                  <a:pos x="1" y="1"/>
                </a:cxn>
                <a:cxn ang="0">
                  <a:pos x="2" y="2"/>
                </a:cxn>
                <a:cxn ang="0">
                  <a:pos x="2" y="2"/>
                </a:cxn>
                <a:cxn ang="0">
                  <a:pos x="2" y="2"/>
                </a:cxn>
                <a:cxn ang="0">
                  <a:pos x="3" y="3"/>
                </a:cxn>
                <a:cxn ang="0">
                  <a:pos x="3" y="3"/>
                </a:cxn>
                <a:cxn ang="0">
                  <a:pos x="4" y="3"/>
                </a:cxn>
                <a:cxn ang="0">
                  <a:pos x="5" y="3"/>
                </a:cxn>
                <a:cxn ang="0">
                  <a:pos x="5" y="4"/>
                </a:cxn>
                <a:cxn ang="0">
                  <a:pos x="6" y="4"/>
                </a:cxn>
                <a:cxn ang="0">
                  <a:pos x="7" y="4"/>
                </a:cxn>
                <a:cxn ang="0">
                  <a:pos x="7" y="4"/>
                </a:cxn>
                <a:cxn ang="0">
                  <a:pos x="8" y="4"/>
                </a:cxn>
                <a:cxn ang="0">
                  <a:pos x="9" y="4"/>
                </a:cxn>
                <a:cxn ang="0">
                  <a:pos x="10" y="4"/>
                </a:cxn>
                <a:cxn ang="0">
                  <a:pos x="10" y="4"/>
                </a:cxn>
                <a:cxn ang="0">
                  <a:pos x="11" y="4"/>
                </a:cxn>
                <a:cxn ang="0">
                  <a:pos x="12" y="4"/>
                </a:cxn>
                <a:cxn ang="0">
                  <a:pos x="12" y="4"/>
                </a:cxn>
              </a:cxnLst>
              <a:rect l="txL" t="txT" r="txR" b="txB"/>
              <a:pathLst>
                <a:path w="246" h="62">
                  <a:moveTo>
                    <a:pt x="199" y="55"/>
                  </a:moveTo>
                  <a:lnTo>
                    <a:pt x="190" y="54"/>
                  </a:lnTo>
                  <a:lnTo>
                    <a:pt x="182" y="51"/>
                  </a:lnTo>
                  <a:lnTo>
                    <a:pt x="175" y="48"/>
                  </a:lnTo>
                  <a:lnTo>
                    <a:pt x="168" y="44"/>
                  </a:lnTo>
                  <a:lnTo>
                    <a:pt x="162" y="41"/>
                  </a:lnTo>
                  <a:lnTo>
                    <a:pt x="156" y="38"/>
                  </a:lnTo>
                  <a:lnTo>
                    <a:pt x="151" y="34"/>
                  </a:lnTo>
                  <a:lnTo>
                    <a:pt x="145" y="31"/>
                  </a:lnTo>
                  <a:lnTo>
                    <a:pt x="153" y="26"/>
                  </a:lnTo>
                  <a:lnTo>
                    <a:pt x="165" y="21"/>
                  </a:lnTo>
                  <a:lnTo>
                    <a:pt x="178" y="16"/>
                  </a:lnTo>
                  <a:lnTo>
                    <a:pt x="193" y="11"/>
                  </a:lnTo>
                  <a:lnTo>
                    <a:pt x="208" y="8"/>
                  </a:lnTo>
                  <a:lnTo>
                    <a:pt x="223" y="4"/>
                  </a:lnTo>
                  <a:lnTo>
                    <a:pt x="236" y="2"/>
                  </a:lnTo>
                  <a:lnTo>
                    <a:pt x="246" y="1"/>
                  </a:lnTo>
                  <a:lnTo>
                    <a:pt x="228" y="1"/>
                  </a:lnTo>
                  <a:lnTo>
                    <a:pt x="208" y="1"/>
                  </a:lnTo>
                  <a:lnTo>
                    <a:pt x="189" y="1"/>
                  </a:lnTo>
                  <a:lnTo>
                    <a:pt x="170" y="1"/>
                  </a:lnTo>
                  <a:lnTo>
                    <a:pt x="151" y="1"/>
                  </a:lnTo>
                  <a:lnTo>
                    <a:pt x="132" y="1"/>
                  </a:lnTo>
                  <a:lnTo>
                    <a:pt x="114" y="1"/>
                  </a:lnTo>
                  <a:lnTo>
                    <a:pt x="96" y="0"/>
                  </a:lnTo>
                  <a:lnTo>
                    <a:pt x="79" y="0"/>
                  </a:lnTo>
                  <a:lnTo>
                    <a:pt x="63" y="0"/>
                  </a:lnTo>
                  <a:lnTo>
                    <a:pt x="49" y="0"/>
                  </a:lnTo>
                  <a:lnTo>
                    <a:pt x="36" y="0"/>
                  </a:lnTo>
                  <a:lnTo>
                    <a:pt x="24" y="0"/>
                  </a:lnTo>
                  <a:lnTo>
                    <a:pt x="14" y="0"/>
                  </a:lnTo>
                  <a:lnTo>
                    <a:pt x="6" y="0"/>
                  </a:lnTo>
                  <a:lnTo>
                    <a:pt x="0" y="0"/>
                  </a:lnTo>
                  <a:lnTo>
                    <a:pt x="1" y="5"/>
                  </a:lnTo>
                  <a:lnTo>
                    <a:pt x="5" y="11"/>
                  </a:lnTo>
                  <a:lnTo>
                    <a:pt x="9" y="16"/>
                  </a:lnTo>
                  <a:lnTo>
                    <a:pt x="15" y="19"/>
                  </a:lnTo>
                  <a:lnTo>
                    <a:pt x="20" y="21"/>
                  </a:lnTo>
                  <a:lnTo>
                    <a:pt x="25" y="24"/>
                  </a:lnTo>
                  <a:lnTo>
                    <a:pt x="31" y="25"/>
                  </a:lnTo>
                  <a:lnTo>
                    <a:pt x="36" y="25"/>
                  </a:lnTo>
                  <a:lnTo>
                    <a:pt x="32" y="29"/>
                  </a:lnTo>
                  <a:lnTo>
                    <a:pt x="32" y="33"/>
                  </a:lnTo>
                  <a:lnTo>
                    <a:pt x="35" y="36"/>
                  </a:lnTo>
                  <a:lnTo>
                    <a:pt x="40" y="38"/>
                  </a:lnTo>
                  <a:lnTo>
                    <a:pt x="46" y="39"/>
                  </a:lnTo>
                  <a:lnTo>
                    <a:pt x="54" y="39"/>
                  </a:lnTo>
                  <a:lnTo>
                    <a:pt x="62" y="39"/>
                  </a:lnTo>
                  <a:lnTo>
                    <a:pt x="69" y="38"/>
                  </a:lnTo>
                  <a:lnTo>
                    <a:pt x="68" y="43"/>
                  </a:lnTo>
                  <a:lnTo>
                    <a:pt x="70" y="48"/>
                  </a:lnTo>
                  <a:lnTo>
                    <a:pt x="74" y="51"/>
                  </a:lnTo>
                  <a:lnTo>
                    <a:pt x="78" y="54"/>
                  </a:lnTo>
                  <a:lnTo>
                    <a:pt x="85" y="55"/>
                  </a:lnTo>
                  <a:lnTo>
                    <a:pt x="92" y="54"/>
                  </a:lnTo>
                  <a:lnTo>
                    <a:pt x="99" y="50"/>
                  </a:lnTo>
                  <a:lnTo>
                    <a:pt x="106" y="46"/>
                  </a:lnTo>
                  <a:lnTo>
                    <a:pt x="110" y="53"/>
                  </a:lnTo>
                  <a:lnTo>
                    <a:pt x="116" y="57"/>
                  </a:lnTo>
                  <a:lnTo>
                    <a:pt x="122" y="61"/>
                  </a:lnTo>
                  <a:lnTo>
                    <a:pt x="128" y="62"/>
                  </a:lnTo>
                  <a:lnTo>
                    <a:pt x="133" y="62"/>
                  </a:lnTo>
                  <a:lnTo>
                    <a:pt x="138" y="61"/>
                  </a:lnTo>
                  <a:lnTo>
                    <a:pt x="144" y="59"/>
                  </a:lnTo>
                  <a:lnTo>
                    <a:pt x="147" y="58"/>
                  </a:lnTo>
                  <a:lnTo>
                    <a:pt x="151" y="57"/>
                  </a:lnTo>
                  <a:lnTo>
                    <a:pt x="156" y="56"/>
                  </a:lnTo>
                  <a:lnTo>
                    <a:pt x="162" y="56"/>
                  </a:lnTo>
                  <a:lnTo>
                    <a:pt x="169" y="55"/>
                  </a:lnTo>
                  <a:lnTo>
                    <a:pt x="176" y="55"/>
                  </a:lnTo>
                  <a:lnTo>
                    <a:pt x="184" y="55"/>
                  </a:lnTo>
                  <a:lnTo>
                    <a:pt x="191" y="55"/>
                  </a:lnTo>
                  <a:lnTo>
                    <a:pt x="199" y="55"/>
                  </a:lnTo>
                  <a:close/>
                </a:path>
              </a:pathLst>
            </a:custGeom>
            <a:solidFill>
              <a:srgbClr val="7F7F7F">
                <a:alpha val="100000"/>
              </a:srgbClr>
            </a:solidFill>
            <a:ln w="9525">
              <a:noFill/>
            </a:ln>
          </p:spPr>
          <p:txBody>
            <a:bodyPr/>
            <a:p>
              <a:endParaRPr lang="zh-CN" altLang="en-US"/>
            </a:p>
          </p:txBody>
        </p:sp>
        <p:sp>
          <p:nvSpPr>
            <p:cNvPr id="3083" name="Freeform 76"/>
            <p:cNvSpPr/>
            <p:nvPr/>
          </p:nvSpPr>
          <p:spPr>
            <a:xfrm>
              <a:off x="4918" y="2535"/>
              <a:ext cx="38" cy="62"/>
            </a:xfrm>
            <a:custGeom>
              <a:avLst/>
              <a:gdLst>
                <a:gd name="txL" fmla="*/ 0 w 76"/>
                <a:gd name="txT" fmla="*/ 0 h 123"/>
                <a:gd name="txR" fmla="*/ 76 w 76"/>
                <a:gd name="txB" fmla="*/ 123 h 123"/>
              </a:gdLst>
              <a:ahLst/>
              <a:cxnLst>
                <a:cxn ang="0">
                  <a:pos x="5" y="4"/>
                </a:cxn>
                <a:cxn ang="0">
                  <a:pos x="5" y="3"/>
                </a:cxn>
                <a:cxn ang="0">
                  <a:pos x="4" y="3"/>
                </a:cxn>
                <a:cxn ang="0">
                  <a:pos x="4" y="2"/>
                </a:cxn>
                <a:cxn ang="0">
                  <a:pos x="3" y="1"/>
                </a:cxn>
                <a:cxn ang="0">
                  <a:pos x="3" y="1"/>
                </a:cxn>
                <a:cxn ang="0">
                  <a:pos x="2" y="1"/>
                </a:cxn>
                <a:cxn ang="0">
                  <a:pos x="1" y="0"/>
                </a:cxn>
                <a:cxn ang="0">
                  <a:pos x="0" y="0"/>
                </a:cxn>
                <a:cxn ang="0">
                  <a:pos x="1" y="1"/>
                </a:cxn>
                <a:cxn ang="0">
                  <a:pos x="2" y="2"/>
                </a:cxn>
                <a:cxn ang="0">
                  <a:pos x="3" y="3"/>
                </a:cxn>
                <a:cxn ang="0">
                  <a:pos x="3" y="4"/>
                </a:cxn>
                <a:cxn ang="0">
                  <a:pos x="4" y="5"/>
                </a:cxn>
                <a:cxn ang="0">
                  <a:pos x="4" y="6"/>
                </a:cxn>
                <a:cxn ang="0">
                  <a:pos x="4" y="7"/>
                </a:cxn>
                <a:cxn ang="0">
                  <a:pos x="4" y="8"/>
                </a:cxn>
                <a:cxn ang="0">
                  <a:pos x="5" y="7"/>
                </a:cxn>
                <a:cxn ang="0">
                  <a:pos x="5" y="6"/>
                </a:cxn>
                <a:cxn ang="0">
                  <a:pos x="5" y="5"/>
                </a:cxn>
                <a:cxn ang="0">
                  <a:pos x="5" y="4"/>
                </a:cxn>
              </a:cxnLst>
              <a:rect l="txL" t="txT" r="txR" b="txB"/>
              <a:pathLst>
                <a:path w="76" h="123">
                  <a:moveTo>
                    <a:pt x="76" y="62"/>
                  </a:moveTo>
                  <a:lnTo>
                    <a:pt x="70" y="48"/>
                  </a:lnTo>
                  <a:lnTo>
                    <a:pt x="61" y="36"/>
                  </a:lnTo>
                  <a:lnTo>
                    <a:pt x="53" y="25"/>
                  </a:lnTo>
                  <a:lnTo>
                    <a:pt x="44" y="15"/>
                  </a:lnTo>
                  <a:lnTo>
                    <a:pt x="34" y="8"/>
                  </a:lnTo>
                  <a:lnTo>
                    <a:pt x="23" y="4"/>
                  </a:lnTo>
                  <a:lnTo>
                    <a:pt x="12" y="0"/>
                  </a:lnTo>
                  <a:lnTo>
                    <a:pt x="0" y="0"/>
                  </a:lnTo>
                  <a:lnTo>
                    <a:pt x="14" y="8"/>
                  </a:lnTo>
                  <a:lnTo>
                    <a:pt x="28" y="21"/>
                  </a:lnTo>
                  <a:lnTo>
                    <a:pt x="41" y="36"/>
                  </a:lnTo>
                  <a:lnTo>
                    <a:pt x="51" y="53"/>
                  </a:lnTo>
                  <a:lnTo>
                    <a:pt x="58" y="70"/>
                  </a:lnTo>
                  <a:lnTo>
                    <a:pt x="61" y="89"/>
                  </a:lnTo>
                  <a:lnTo>
                    <a:pt x="61" y="107"/>
                  </a:lnTo>
                  <a:lnTo>
                    <a:pt x="55" y="123"/>
                  </a:lnTo>
                  <a:lnTo>
                    <a:pt x="65" y="105"/>
                  </a:lnTo>
                  <a:lnTo>
                    <a:pt x="73" y="88"/>
                  </a:lnTo>
                  <a:lnTo>
                    <a:pt x="76" y="74"/>
                  </a:lnTo>
                  <a:lnTo>
                    <a:pt x="76" y="62"/>
                  </a:lnTo>
                  <a:close/>
                </a:path>
              </a:pathLst>
            </a:custGeom>
            <a:solidFill>
              <a:srgbClr val="3F3F3F">
                <a:alpha val="100000"/>
              </a:srgbClr>
            </a:solidFill>
            <a:ln w="9525">
              <a:noFill/>
            </a:ln>
          </p:spPr>
          <p:txBody>
            <a:bodyPr/>
            <a:p>
              <a:endParaRPr lang="zh-CN" altLang="en-US"/>
            </a:p>
          </p:txBody>
        </p:sp>
        <p:sp>
          <p:nvSpPr>
            <p:cNvPr id="3084" name="Freeform 77"/>
            <p:cNvSpPr/>
            <p:nvPr/>
          </p:nvSpPr>
          <p:spPr>
            <a:xfrm>
              <a:off x="4904" y="2560"/>
              <a:ext cx="33" cy="43"/>
            </a:xfrm>
            <a:custGeom>
              <a:avLst/>
              <a:gdLst>
                <a:gd name="txL" fmla="*/ 0 w 64"/>
                <a:gd name="txT" fmla="*/ 0 h 86"/>
                <a:gd name="txR" fmla="*/ 64 w 64"/>
                <a:gd name="txB" fmla="*/ 86 h 86"/>
              </a:gdLst>
              <a:ahLst/>
              <a:cxnLst>
                <a:cxn ang="0">
                  <a:pos x="2" y="6"/>
                </a:cxn>
                <a:cxn ang="0">
                  <a:pos x="3" y="5"/>
                </a:cxn>
                <a:cxn ang="0">
                  <a:pos x="3" y="4"/>
                </a:cxn>
                <a:cxn ang="0">
                  <a:pos x="3" y="3"/>
                </a:cxn>
                <a:cxn ang="0">
                  <a:pos x="3" y="2"/>
                </a:cxn>
                <a:cxn ang="0">
                  <a:pos x="3" y="3"/>
                </a:cxn>
                <a:cxn ang="0">
                  <a:pos x="3" y="3"/>
                </a:cxn>
                <a:cxn ang="0">
                  <a:pos x="2" y="4"/>
                </a:cxn>
                <a:cxn ang="0">
                  <a:pos x="2" y="4"/>
                </a:cxn>
                <a:cxn ang="0">
                  <a:pos x="1" y="5"/>
                </a:cxn>
                <a:cxn ang="0">
                  <a:pos x="1" y="5"/>
                </a:cxn>
                <a:cxn ang="0">
                  <a:pos x="1" y="5"/>
                </a:cxn>
                <a:cxn ang="0">
                  <a:pos x="0" y="5"/>
                </a:cxn>
                <a:cxn ang="0">
                  <a:pos x="1" y="4"/>
                </a:cxn>
                <a:cxn ang="0">
                  <a:pos x="1" y="3"/>
                </a:cxn>
                <a:cxn ang="0">
                  <a:pos x="2" y="2"/>
                </a:cxn>
                <a:cxn ang="0">
                  <a:pos x="3" y="1"/>
                </a:cxn>
                <a:cxn ang="0">
                  <a:pos x="3" y="1"/>
                </a:cxn>
                <a:cxn ang="0">
                  <a:pos x="3" y="1"/>
                </a:cxn>
                <a:cxn ang="0">
                  <a:pos x="4" y="0"/>
                </a:cxn>
                <a:cxn ang="0">
                  <a:pos x="5" y="1"/>
                </a:cxn>
                <a:cxn ang="0">
                  <a:pos x="5" y="1"/>
                </a:cxn>
                <a:cxn ang="0">
                  <a:pos x="5" y="1"/>
                </a:cxn>
                <a:cxn ang="0">
                  <a:pos x="5" y="2"/>
                </a:cxn>
                <a:cxn ang="0">
                  <a:pos x="4" y="3"/>
                </a:cxn>
                <a:cxn ang="0">
                  <a:pos x="4" y="4"/>
                </a:cxn>
                <a:cxn ang="0">
                  <a:pos x="4" y="5"/>
                </a:cxn>
                <a:cxn ang="0">
                  <a:pos x="3" y="5"/>
                </a:cxn>
                <a:cxn ang="0">
                  <a:pos x="2" y="6"/>
                </a:cxn>
              </a:cxnLst>
              <a:rect l="txL" t="txT" r="txR" b="txB"/>
              <a:pathLst>
                <a:path w="64" h="86">
                  <a:moveTo>
                    <a:pt x="31" y="86"/>
                  </a:moveTo>
                  <a:lnTo>
                    <a:pt x="32" y="74"/>
                  </a:lnTo>
                  <a:lnTo>
                    <a:pt x="34" y="63"/>
                  </a:lnTo>
                  <a:lnTo>
                    <a:pt x="38" y="50"/>
                  </a:lnTo>
                  <a:lnTo>
                    <a:pt x="42" y="32"/>
                  </a:lnTo>
                  <a:lnTo>
                    <a:pt x="38" y="40"/>
                  </a:lnTo>
                  <a:lnTo>
                    <a:pt x="32" y="47"/>
                  </a:lnTo>
                  <a:lnTo>
                    <a:pt x="26" y="54"/>
                  </a:lnTo>
                  <a:lnTo>
                    <a:pt x="21" y="59"/>
                  </a:lnTo>
                  <a:lnTo>
                    <a:pt x="15" y="65"/>
                  </a:lnTo>
                  <a:lnTo>
                    <a:pt x="9" y="70"/>
                  </a:lnTo>
                  <a:lnTo>
                    <a:pt x="3" y="74"/>
                  </a:lnTo>
                  <a:lnTo>
                    <a:pt x="0" y="77"/>
                  </a:lnTo>
                  <a:lnTo>
                    <a:pt x="8" y="62"/>
                  </a:lnTo>
                  <a:lnTo>
                    <a:pt x="16" y="42"/>
                  </a:lnTo>
                  <a:lnTo>
                    <a:pt x="25" y="23"/>
                  </a:lnTo>
                  <a:lnTo>
                    <a:pt x="32" y="11"/>
                  </a:lnTo>
                  <a:lnTo>
                    <a:pt x="39" y="5"/>
                  </a:lnTo>
                  <a:lnTo>
                    <a:pt x="47" y="1"/>
                  </a:lnTo>
                  <a:lnTo>
                    <a:pt x="55" y="0"/>
                  </a:lnTo>
                  <a:lnTo>
                    <a:pt x="62" y="2"/>
                  </a:lnTo>
                  <a:lnTo>
                    <a:pt x="64" y="7"/>
                  </a:lnTo>
                  <a:lnTo>
                    <a:pt x="64" y="16"/>
                  </a:lnTo>
                  <a:lnTo>
                    <a:pt x="63" y="27"/>
                  </a:lnTo>
                  <a:lnTo>
                    <a:pt x="60" y="41"/>
                  </a:lnTo>
                  <a:lnTo>
                    <a:pt x="54" y="55"/>
                  </a:lnTo>
                  <a:lnTo>
                    <a:pt x="48" y="69"/>
                  </a:lnTo>
                  <a:lnTo>
                    <a:pt x="40" y="79"/>
                  </a:lnTo>
                  <a:lnTo>
                    <a:pt x="31" y="86"/>
                  </a:lnTo>
                  <a:close/>
                </a:path>
              </a:pathLst>
            </a:custGeom>
            <a:solidFill>
              <a:srgbClr val="BFBFBF">
                <a:alpha val="100000"/>
              </a:srgbClr>
            </a:solidFill>
            <a:ln w="9525">
              <a:noFill/>
            </a:ln>
          </p:spPr>
          <p:txBody>
            <a:bodyPr/>
            <a:p>
              <a:endParaRPr lang="zh-CN" altLang="en-US"/>
            </a:p>
          </p:txBody>
        </p:sp>
        <p:sp>
          <p:nvSpPr>
            <p:cNvPr id="3085" name="Freeform 78"/>
            <p:cNvSpPr/>
            <p:nvPr/>
          </p:nvSpPr>
          <p:spPr>
            <a:xfrm>
              <a:off x="4902" y="2603"/>
              <a:ext cx="10" cy="43"/>
            </a:xfrm>
            <a:custGeom>
              <a:avLst/>
              <a:gdLst>
                <a:gd name="txL" fmla="*/ 0 w 21"/>
                <a:gd name="txT" fmla="*/ 0 h 85"/>
                <a:gd name="txR" fmla="*/ 21 w 21"/>
                <a:gd name="txB" fmla="*/ 85 h 85"/>
              </a:gdLst>
              <a:ahLst/>
              <a:cxnLst>
                <a:cxn ang="0">
                  <a:pos x="1" y="6"/>
                </a:cxn>
                <a:cxn ang="0">
                  <a:pos x="0" y="5"/>
                </a:cxn>
                <a:cxn ang="0">
                  <a:pos x="0" y="3"/>
                </a:cxn>
                <a:cxn ang="0">
                  <a:pos x="0" y="2"/>
                </a:cxn>
                <a:cxn ang="0">
                  <a:pos x="1" y="0"/>
                </a:cxn>
                <a:cxn ang="0">
                  <a:pos x="0" y="2"/>
                </a:cxn>
                <a:cxn ang="0">
                  <a:pos x="0" y="4"/>
                </a:cxn>
                <a:cxn ang="0">
                  <a:pos x="0" y="5"/>
                </a:cxn>
                <a:cxn ang="0">
                  <a:pos x="1" y="6"/>
                </a:cxn>
              </a:cxnLst>
              <a:rect l="txL" t="txT" r="txR" b="txB"/>
              <a:pathLst>
                <a:path w="21" h="85">
                  <a:moveTo>
                    <a:pt x="21" y="85"/>
                  </a:moveTo>
                  <a:lnTo>
                    <a:pt x="15" y="68"/>
                  </a:lnTo>
                  <a:lnTo>
                    <a:pt x="12" y="47"/>
                  </a:lnTo>
                  <a:lnTo>
                    <a:pt x="12" y="23"/>
                  </a:lnTo>
                  <a:lnTo>
                    <a:pt x="18" y="0"/>
                  </a:lnTo>
                  <a:lnTo>
                    <a:pt x="6" y="24"/>
                  </a:lnTo>
                  <a:lnTo>
                    <a:pt x="0" y="52"/>
                  </a:lnTo>
                  <a:lnTo>
                    <a:pt x="4" y="75"/>
                  </a:lnTo>
                  <a:lnTo>
                    <a:pt x="21" y="85"/>
                  </a:lnTo>
                  <a:close/>
                </a:path>
              </a:pathLst>
            </a:custGeom>
            <a:solidFill>
              <a:srgbClr val="FF3F3F">
                <a:alpha val="100000"/>
              </a:srgbClr>
            </a:solidFill>
            <a:ln w="9525">
              <a:noFill/>
            </a:ln>
          </p:spPr>
          <p:txBody>
            <a:bodyPr/>
            <a:p>
              <a:endParaRPr lang="zh-CN" altLang="en-US"/>
            </a:p>
          </p:txBody>
        </p:sp>
        <p:sp>
          <p:nvSpPr>
            <p:cNvPr id="3086" name="Freeform 79"/>
            <p:cNvSpPr/>
            <p:nvPr/>
          </p:nvSpPr>
          <p:spPr>
            <a:xfrm>
              <a:off x="5027" y="2367"/>
              <a:ext cx="126" cy="109"/>
            </a:xfrm>
            <a:custGeom>
              <a:avLst/>
              <a:gdLst>
                <a:gd name="txL" fmla="*/ 0 w 252"/>
                <a:gd name="txT" fmla="*/ 0 h 219"/>
                <a:gd name="txR" fmla="*/ 252 w 252"/>
                <a:gd name="txB" fmla="*/ 219 h 219"/>
              </a:gdLst>
              <a:ahLst/>
              <a:cxnLst>
                <a:cxn ang="0">
                  <a:pos x="0" y="6"/>
                </a:cxn>
                <a:cxn ang="0">
                  <a:pos x="1" y="5"/>
                </a:cxn>
                <a:cxn ang="0">
                  <a:pos x="2" y="4"/>
                </a:cxn>
                <a:cxn ang="0">
                  <a:pos x="3" y="4"/>
                </a:cxn>
                <a:cxn ang="0">
                  <a:pos x="4" y="5"/>
                </a:cxn>
                <a:cxn ang="0">
                  <a:pos x="5" y="5"/>
                </a:cxn>
                <a:cxn ang="0">
                  <a:pos x="6" y="6"/>
                </a:cxn>
                <a:cxn ang="0">
                  <a:pos x="7" y="7"/>
                </a:cxn>
                <a:cxn ang="0">
                  <a:pos x="7" y="8"/>
                </a:cxn>
                <a:cxn ang="0">
                  <a:pos x="8" y="9"/>
                </a:cxn>
                <a:cxn ang="0">
                  <a:pos x="9" y="10"/>
                </a:cxn>
                <a:cxn ang="0">
                  <a:pos x="10" y="11"/>
                </a:cxn>
                <a:cxn ang="0">
                  <a:pos x="11" y="12"/>
                </a:cxn>
                <a:cxn ang="0">
                  <a:pos x="12" y="13"/>
                </a:cxn>
                <a:cxn ang="0">
                  <a:pos x="13" y="13"/>
                </a:cxn>
                <a:cxn ang="0">
                  <a:pos x="15" y="13"/>
                </a:cxn>
                <a:cxn ang="0">
                  <a:pos x="16" y="13"/>
                </a:cxn>
                <a:cxn ang="0">
                  <a:pos x="14" y="12"/>
                </a:cxn>
                <a:cxn ang="0">
                  <a:pos x="12" y="10"/>
                </a:cxn>
                <a:cxn ang="0">
                  <a:pos x="11" y="8"/>
                </a:cxn>
                <a:cxn ang="0">
                  <a:pos x="10" y="5"/>
                </a:cxn>
                <a:cxn ang="0">
                  <a:pos x="9" y="3"/>
                </a:cxn>
                <a:cxn ang="0">
                  <a:pos x="8" y="1"/>
                </a:cxn>
                <a:cxn ang="0">
                  <a:pos x="6" y="0"/>
                </a:cxn>
                <a:cxn ang="0">
                  <a:pos x="5" y="0"/>
                </a:cxn>
                <a:cxn ang="0">
                  <a:pos x="5" y="0"/>
                </a:cxn>
                <a:cxn ang="0">
                  <a:pos x="4" y="1"/>
                </a:cxn>
                <a:cxn ang="0">
                  <a:pos x="3" y="2"/>
                </a:cxn>
                <a:cxn ang="0">
                  <a:pos x="3" y="2"/>
                </a:cxn>
                <a:cxn ang="0">
                  <a:pos x="2" y="3"/>
                </a:cxn>
                <a:cxn ang="0">
                  <a:pos x="1" y="4"/>
                </a:cxn>
                <a:cxn ang="0">
                  <a:pos x="1" y="5"/>
                </a:cxn>
                <a:cxn ang="0">
                  <a:pos x="0" y="6"/>
                </a:cxn>
              </a:cxnLst>
              <a:rect l="txL" t="txT" r="txR" b="txB"/>
              <a:pathLst>
                <a:path w="252" h="219">
                  <a:moveTo>
                    <a:pt x="0" y="97"/>
                  </a:moveTo>
                  <a:lnTo>
                    <a:pt x="15" y="84"/>
                  </a:lnTo>
                  <a:lnTo>
                    <a:pt x="29" y="78"/>
                  </a:lnTo>
                  <a:lnTo>
                    <a:pt x="43" y="77"/>
                  </a:lnTo>
                  <a:lnTo>
                    <a:pt x="56" y="82"/>
                  </a:lnTo>
                  <a:lnTo>
                    <a:pt x="70" y="91"/>
                  </a:lnTo>
                  <a:lnTo>
                    <a:pt x="83" y="102"/>
                  </a:lnTo>
                  <a:lnTo>
                    <a:pt x="97" y="117"/>
                  </a:lnTo>
                  <a:lnTo>
                    <a:pt x="110" y="133"/>
                  </a:lnTo>
                  <a:lnTo>
                    <a:pt x="124" y="150"/>
                  </a:lnTo>
                  <a:lnTo>
                    <a:pt x="139" y="167"/>
                  </a:lnTo>
                  <a:lnTo>
                    <a:pt x="155" y="183"/>
                  </a:lnTo>
                  <a:lnTo>
                    <a:pt x="171" y="197"/>
                  </a:lnTo>
                  <a:lnTo>
                    <a:pt x="190" y="208"/>
                  </a:lnTo>
                  <a:lnTo>
                    <a:pt x="208" y="215"/>
                  </a:lnTo>
                  <a:lnTo>
                    <a:pt x="230" y="219"/>
                  </a:lnTo>
                  <a:lnTo>
                    <a:pt x="252" y="218"/>
                  </a:lnTo>
                  <a:lnTo>
                    <a:pt x="219" y="201"/>
                  </a:lnTo>
                  <a:lnTo>
                    <a:pt x="192" y="170"/>
                  </a:lnTo>
                  <a:lnTo>
                    <a:pt x="169" y="131"/>
                  </a:lnTo>
                  <a:lnTo>
                    <a:pt x="150" y="90"/>
                  </a:lnTo>
                  <a:lnTo>
                    <a:pt x="131" y="51"/>
                  </a:lnTo>
                  <a:lnTo>
                    <a:pt x="114" y="18"/>
                  </a:lnTo>
                  <a:lnTo>
                    <a:pt x="95" y="0"/>
                  </a:lnTo>
                  <a:lnTo>
                    <a:pt x="76" y="0"/>
                  </a:lnTo>
                  <a:lnTo>
                    <a:pt x="68" y="9"/>
                  </a:lnTo>
                  <a:lnTo>
                    <a:pt x="59" y="21"/>
                  </a:lnTo>
                  <a:lnTo>
                    <a:pt x="48" y="32"/>
                  </a:lnTo>
                  <a:lnTo>
                    <a:pt x="37" y="45"/>
                  </a:lnTo>
                  <a:lnTo>
                    <a:pt x="25" y="57"/>
                  </a:lnTo>
                  <a:lnTo>
                    <a:pt x="16" y="71"/>
                  </a:lnTo>
                  <a:lnTo>
                    <a:pt x="7" y="84"/>
                  </a:lnTo>
                  <a:lnTo>
                    <a:pt x="0" y="97"/>
                  </a:lnTo>
                  <a:close/>
                </a:path>
              </a:pathLst>
            </a:custGeom>
            <a:solidFill>
              <a:srgbClr val="000033">
                <a:alpha val="100000"/>
              </a:srgbClr>
            </a:solidFill>
            <a:ln w="9525">
              <a:noFill/>
            </a:ln>
          </p:spPr>
          <p:txBody>
            <a:bodyPr/>
            <a:p>
              <a:endParaRPr lang="zh-CN" altLang="en-US"/>
            </a:p>
          </p:txBody>
        </p:sp>
        <p:sp>
          <p:nvSpPr>
            <p:cNvPr id="3087" name="Freeform 80"/>
            <p:cNvSpPr/>
            <p:nvPr/>
          </p:nvSpPr>
          <p:spPr>
            <a:xfrm>
              <a:off x="4745" y="2506"/>
              <a:ext cx="212" cy="95"/>
            </a:xfrm>
            <a:custGeom>
              <a:avLst/>
              <a:gdLst>
                <a:gd name="txL" fmla="*/ 0 w 424"/>
                <a:gd name="txT" fmla="*/ 0 h 188"/>
                <a:gd name="txR" fmla="*/ 424 w 424"/>
                <a:gd name="txB" fmla="*/ 188 h 188"/>
              </a:gdLst>
              <a:ahLst/>
              <a:cxnLst>
                <a:cxn ang="0">
                  <a:pos x="6" y="6"/>
                </a:cxn>
                <a:cxn ang="0">
                  <a:pos x="7" y="7"/>
                </a:cxn>
                <a:cxn ang="0">
                  <a:pos x="10" y="7"/>
                </a:cxn>
                <a:cxn ang="0">
                  <a:pos x="12" y="7"/>
                </a:cxn>
                <a:cxn ang="0">
                  <a:pos x="13" y="6"/>
                </a:cxn>
                <a:cxn ang="0">
                  <a:pos x="14" y="5"/>
                </a:cxn>
                <a:cxn ang="0">
                  <a:pos x="14" y="3"/>
                </a:cxn>
                <a:cxn ang="0">
                  <a:pos x="15" y="2"/>
                </a:cxn>
                <a:cxn ang="0">
                  <a:pos x="17" y="1"/>
                </a:cxn>
                <a:cxn ang="0">
                  <a:pos x="18" y="1"/>
                </a:cxn>
                <a:cxn ang="0">
                  <a:pos x="19" y="1"/>
                </a:cxn>
                <a:cxn ang="0">
                  <a:pos x="20" y="0"/>
                </a:cxn>
                <a:cxn ang="0">
                  <a:pos x="21" y="1"/>
                </a:cxn>
                <a:cxn ang="0">
                  <a:pos x="22" y="1"/>
                </a:cxn>
                <a:cxn ang="0">
                  <a:pos x="22" y="1"/>
                </a:cxn>
                <a:cxn ang="0">
                  <a:pos x="23" y="2"/>
                </a:cxn>
                <a:cxn ang="0">
                  <a:pos x="24" y="2"/>
                </a:cxn>
                <a:cxn ang="0">
                  <a:pos x="25" y="2"/>
                </a:cxn>
                <a:cxn ang="0">
                  <a:pos x="26" y="4"/>
                </a:cxn>
                <a:cxn ang="0">
                  <a:pos x="27" y="6"/>
                </a:cxn>
                <a:cxn ang="0">
                  <a:pos x="26" y="7"/>
                </a:cxn>
                <a:cxn ang="0">
                  <a:pos x="25" y="6"/>
                </a:cxn>
                <a:cxn ang="0">
                  <a:pos x="24" y="5"/>
                </a:cxn>
                <a:cxn ang="0">
                  <a:pos x="23" y="4"/>
                </a:cxn>
                <a:cxn ang="0">
                  <a:pos x="21" y="4"/>
                </a:cxn>
                <a:cxn ang="0">
                  <a:pos x="20" y="5"/>
                </a:cxn>
                <a:cxn ang="0">
                  <a:pos x="19" y="6"/>
                </a:cxn>
                <a:cxn ang="0">
                  <a:pos x="18" y="7"/>
                </a:cxn>
                <a:cxn ang="0">
                  <a:pos x="19" y="10"/>
                </a:cxn>
                <a:cxn ang="0">
                  <a:pos x="18" y="12"/>
                </a:cxn>
                <a:cxn ang="0">
                  <a:pos x="18" y="12"/>
                </a:cxn>
                <a:cxn ang="0">
                  <a:pos x="17" y="12"/>
                </a:cxn>
                <a:cxn ang="0">
                  <a:pos x="16" y="12"/>
                </a:cxn>
                <a:cxn ang="0">
                  <a:pos x="15" y="12"/>
                </a:cxn>
                <a:cxn ang="0">
                  <a:pos x="14" y="12"/>
                </a:cxn>
                <a:cxn ang="0">
                  <a:pos x="12" y="12"/>
                </a:cxn>
                <a:cxn ang="0">
                  <a:pos x="9" y="11"/>
                </a:cxn>
                <a:cxn ang="0">
                  <a:pos x="7" y="10"/>
                </a:cxn>
                <a:cxn ang="0">
                  <a:pos x="5" y="10"/>
                </a:cxn>
                <a:cxn ang="0">
                  <a:pos x="4" y="9"/>
                </a:cxn>
                <a:cxn ang="0">
                  <a:pos x="3" y="8"/>
                </a:cxn>
                <a:cxn ang="0">
                  <a:pos x="1" y="7"/>
                </a:cxn>
                <a:cxn ang="0">
                  <a:pos x="1" y="6"/>
                </a:cxn>
                <a:cxn ang="0">
                  <a:pos x="3" y="6"/>
                </a:cxn>
                <a:cxn ang="0">
                  <a:pos x="4" y="6"/>
                </a:cxn>
                <a:cxn ang="0">
                  <a:pos x="5" y="6"/>
                </a:cxn>
              </a:cxnLst>
              <a:rect l="txL" t="txT" r="txR" b="txB"/>
              <a:pathLst>
                <a:path w="424" h="188">
                  <a:moveTo>
                    <a:pt x="76" y="78"/>
                  </a:moveTo>
                  <a:lnTo>
                    <a:pt x="85" y="86"/>
                  </a:lnTo>
                  <a:lnTo>
                    <a:pt x="98" y="92"/>
                  </a:lnTo>
                  <a:lnTo>
                    <a:pt x="114" y="96"/>
                  </a:lnTo>
                  <a:lnTo>
                    <a:pt x="132" y="100"/>
                  </a:lnTo>
                  <a:lnTo>
                    <a:pt x="150" y="103"/>
                  </a:lnTo>
                  <a:lnTo>
                    <a:pt x="167" y="103"/>
                  </a:lnTo>
                  <a:lnTo>
                    <a:pt x="182" y="103"/>
                  </a:lnTo>
                  <a:lnTo>
                    <a:pt x="193" y="102"/>
                  </a:lnTo>
                  <a:lnTo>
                    <a:pt x="205" y="95"/>
                  </a:lnTo>
                  <a:lnTo>
                    <a:pt x="210" y="82"/>
                  </a:lnTo>
                  <a:lnTo>
                    <a:pt x="211" y="67"/>
                  </a:lnTo>
                  <a:lnTo>
                    <a:pt x="214" y="51"/>
                  </a:lnTo>
                  <a:lnTo>
                    <a:pt x="219" y="43"/>
                  </a:lnTo>
                  <a:lnTo>
                    <a:pt x="227" y="35"/>
                  </a:lnTo>
                  <a:lnTo>
                    <a:pt x="236" y="27"/>
                  </a:lnTo>
                  <a:lnTo>
                    <a:pt x="246" y="19"/>
                  </a:lnTo>
                  <a:lnTo>
                    <a:pt x="258" y="13"/>
                  </a:lnTo>
                  <a:lnTo>
                    <a:pt x="268" y="8"/>
                  </a:lnTo>
                  <a:lnTo>
                    <a:pt x="279" y="4"/>
                  </a:lnTo>
                  <a:lnTo>
                    <a:pt x="287" y="2"/>
                  </a:lnTo>
                  <a:lnTo>
                    <a:pt x="294" y="1"/>
                  </a:lnTo>
                  <a:lnTo>
                    <a:pt x="302" y="1"/>
                  </a:lnTo>
                  <a:lnTo>
                    <a:pt x="310" y="0"/>
                  </a:lnTo>
                  <a:lnTo>
                    <a:pt x="319" y="0"/>
                  </a:lnTo>
                  <a:lnTo>
                    <a:pt x="327" y="1"/>
                  </a:lnTo>
                  <a:lnTo>
                    <a:pt x="335" y="3"/>
                  </a:lnTo>
                  <a:lnTo>
                    <a:pt x="342" y="6"/>
                  </a:lnTo>
                  <a:lnTo>
                    <a:pt x="346" y="11"/>
                  </a:lnTo>
                  <a:lnTo>
                    <a:pt x="351" y="16"/>
                  </a:lnTo>
                  <a:lnTo>
                    <a:pt x="356" y="20"/>
                  </a:lnTo>
                  <a:lnTo>
                    <a:pt x="360" y="24"/>
                  </a:lnTo>
                  <a:lnTo>
                    <a:pt x="365" y="26"/>
                  </a:lnTo>
                  <a:lnTo>
                    <a:pt x="371" y="28"/>
                  </a:lnTo>
                  <a:lnTo>
                    <a:pt x="378" y="31"/>
                  </a:lnTo>
                  <a:lnTo>
                    <a:pt x="386" y="32"/>
                  </a:lnTo>
                  <a:lnTo>
                    <a:pt x="395" y="33"/>
                  </a:lnTo>
                  <a:lnTo>
                    <a:pt x="409" y="50"/>
                  </a:lnTo>
                  <a:lnTo>
                    <a:pt x="419" y="72"/>
                  </a:lnTo>
                  <a:lnTo>
                    <a:pt x="424" y="95"/>
                  </a:lnTo>
                  <a:lnTo>
                    <a:pt x="422" y="120"/>
                  </a:lnTo>
                  <a:lnTo>
                    <a:pt x="416" y="105"/>
                  </a:lnTo>
                  <a:lnTo>
                    <a:pt x="407" y="93"/>
                  </a:lnTo>
                  <a:lnTo>
                    <a:pt x="399" y="81"/>
                  </a:lnTo>
                  <a:lnTo>
                    <a:pt x="390" y="72"/>
                  </a:lnTo>
                  <a:lnTo>
                    <a:pt x="380" y="65"/>
                  </a:lnTo>
                  <a:lnTo>
                    <a:pt x="369" y="59"/>
                  </a:lnTo>
                  <a:lnTo>
                    <a:pt x="359" y="57"/>
                  </a:lnTo>
                  <a:lnTo>
                    <a:pt x="346" y="57"/>
                  </a:lnTo>
                  <a:lnTo>
                    <a:pt x="334" y="59"/>
                  </a:lnTo>
                  <a:lnTo>
                    <a:pt x="322" y="63"/>
                  </a:lnTo>
                  <a:lnTo>
                    <a:pt x="311" y="69"/>
                  </a:lnTo>
                  <a:lnTo>
                    <a:pt x="300" y="77"/>
                  </a:lnTo>
                  <a:lnTo>
                    <a:pt x="292" y="86"/>
                  </a:lnTo>
                  <a:lnTo>
                    <a:pt x="288" y="97"/>
                  </a:lnTo>
                  <a:lnTo>
                    <a:pt x="285" y="111"/>
                  </a:lnTo>
                  <a:lnTo>
                    <a:pt x="287" y="126"/>
                  </a:lnTo>
                  <a:lnTo>
                    <a:pt x="289" y="145"/>
                  </a:lnTo>
                  <a:lnTo>
                    <a:pt x="290" y="162"/>
                  </a:lnTo>
                  <a:lnTo>
                    <a:pt x="288" y="177"/>
                  </a:lnTo>
                  <a:lnTo>
                    <a:pt x="280" y="187"/>
                  </a:lnTo>
                  <a:lnTo>
                    <a:pt x="276" y="188"/>
                  </a:lnTo>
                  <a:lnTo>
                    <a:pt x="272" y="187"/>
                  </a:lnTo>
                  <a:lnTo>
                    <a:pt x="266" y="185"/>
                  </a:lnTo>
                  <a:lnTo>
                    <a:pt x="260" y="181"/>
                  </a:lnTo>
                  <a:lnTo>
                    <a:pt x="254" y="179"/>
                  </a:lnTo>
                  <a:lnTo>
                    <a:pt x="246" y="177"/>
                  </a:lnTo>
                  <a:lnTo>
                    <a:pt x="239" y="177"/>
                  </a:lnTo>
                  <a:lnTo>
                    <a:pt x="231" y="178"/>
                  </a:lnTo>
                  <a:lnTo>
                    <a:pt x="216" y="184"/>
                  </a:lnTo>
                  <a:lnTo>
                    <a:pt x="198" y="185"/>
                  </a:lnTo>
                  <a:lnTo>
                    <a:pt x="177" y="183"/>
                  </a:lnTo>
                  <a:lnTo>
                    <a:pt x="155" y="178"/>
                  </a:lnTo>
                  <a:lnTo>
                    <a:pt x="134" y="172"/>
                  </a:lnTo>
                  <a:lnTo>
                    <a:pt x="114" y="164"/>
                  </a:lnTo>
                  <a:lnTo>
                    <a:pt x="98" y="156"/>
                  </a:lnTo>
                  <a:lnTo>
                    <a:pt x="85" y="148"/>
                  </a:lnTo>
                  <a:lnTo>
                    <a:pt x="78" y="145"/>
                  </a:lnTo>
                  <a:lnTo>
                    <a:pt x="68" y="140"/>
                  </a:lnTo>
                  <a:lnTo>
                    <a:pt x="58" y="134"/>
                  </a:lnTo>
                  <a:lnTo>
                    <a:pt x="46" y="127"/>
                  </a:lnTo>
                  <a:lnTo>
                    <a:pt x="33" y="119"/>
                  </a:lnTo>
                  <a:lnTo>
                    <a:pt x="21" y="111"/>
                  </a:lnTo>
                  <a:lnTo>
                    <a:pt x="10" y="102"/>
                  </a:lnTo>
                  <a:lnTo>
                    <a:pt x="0" y="93"/>
                  </a:lnTo>
                  <a:lnTo>
                    <a:pt x="12" y="94"/>
                  </a:lnTo>
                  <a:lnTo>
                    <a:pt x="23" y="94"/>
                  </a:lnTo>
                  <a:lnTo>
                    <a:pt x="36" y="94"/>
                  </a:lnTo>
                  <a:lnTo>
                    <a:pt x="47" y="94"/>
                  </a:lnTo>
                  <a:lnTo>
                    <a:pt x="58" y="92"/>
                  </a:lnTo>
                  <a:lnTo>
                    <a:pt x="67" y="88"/>
                  </a:lnTo>
                  <a:lnTo>
                    <a:pt x="73" y="84"/>
                  </a:lnTo>
                  <a:lnTo>
                    <a:pt x="76" y="78"/>
                  </a:lnTo>
                  <a:close/>
                </a:path>
              </a:pathLst>
            </a:custGeom>
            <a:solidFill>
              <a:srgbClr val="FFFFFF">
                <a:alpha val="100000"/>
              </a:srgbClr>
            </a:solidFill>
            <a:ln w="9525">
              <a:noFill/>
            </a:ln>
          </p:spPr>
          <p:txBody>
            <a:bodyPr/>
            <a:p>
              <a:endParaRPr lang="zh-CN" altLang="en-US"/>
            </a:p>
          </p:txBody>
        </p:sp>
        <p:sp>
          <p:nvSpPr>
            <p:cNvPr id="3088" name="Freeform 81"/>
            <p:cNvSpPr/>
            <p:nvPr/>
          </p:nvSpPr>
          <p:spPr>
            <a:xfrm>
              <a:off x="4718" y="2526"/>
              <a:ext cx="65" cy="32"/>
            </a:xfrm>
            <a:custGeom>
              <a:avLst/>
              <a:gdLst>
                <a:gd name="txL" fmla="*/ 0 w 130"/>
                <a:gd name="txT" fmla="*/ 0 h 64"/>
                <a:gd name="txR" fmla="*/ 130 w 130"/>
                <a:gd name="txB" fmla="*/ 64 h 64"/>
              </a:gdLst>
              <a:ahLst/>
              <a:cxnLst>
                <a:cxn ang="0">
                  <a:pos x="9" y="3"/>
                </a:cxn>
                <a:cxn ang="0">
                  <a:pos x="8" y="2"/>
                </a:cxn>
                <a:cxn ang="0">
                  <a:pos x="8" y="2"/>
                </a:cxn>
                <a:cxn ang="0">
                  <a:pos x="7" y="1"/>
                </a:cxn>
                <a:cxn ang="0">
                  <a:pos x="7" y="0"/>
                </a:cxn>
                <a:cxn ang="0">
                  <a:pos x="6" y="1"/>
                </a:cxn>
                <a:cxn ang="0">
                  <a:pos x="5" y="1"/>
                </a:cxn>
                <a:cxn ang="0">
                  <a:pos x="4" y="1"/>
                </a:cxn>
                <a:cxn ang="0">
                  <a:pos x="3" y="1"/>
                </a:cxn>
                <a:cxn ang="0">
                  <a:pos x="2" y="1"/>
                </a:cxn>
                <a:cxn ang="0">
                  <a:pos x="2" y="2"/>
                </a:cxn>
                <a:cxn ang="0">
                  <a:pos x="1" y="2"/>
                </a:cxn>
                <a:cxn ang="0">
                  <a:pos x="0" y="2"/>
                </a:cxn>
                <a:cxn ang="0">
                  <a:pos x="1" y="2"/>
                </a:cxn>
                <a:cxn ang="0">
                  <a:pos x="1" y="3"/>
                </a:cxn>
                <a:cxn ang="0">
                  <a:pos x="1" y="3"/>
                </a:cxn>
                <a:cxn ang="0">
                  <a:pos x="2" y="3"/>
                </a:cxn>
                <a:cxn ang="0">
                  <a:pos x="2" y="3"/>
                </a:cxn>
                <a:cxn ang="0">
                  <a:pos x="3" y="4"/>
                </a:cxn>
                <a:cxn ang="0">
                  <a:pos x="3" y="4"/>
                </a:cxn>
                <a:cxn ang="0">
                  <a:pos x="4" y="4"/>
                </a:cxn>
                <a:cxn ang="0">
                  <a:pos x="4" y="4"/>
                </a:cxn>
                <a:cxn ang="0">
                  <a:pos x="5" y="4"/>
                </a:cxn>
                <a:cxn ang="0">
                  <a:pos x="6" y="4"/>
                </a:cxn>
                <a:cxn ang="0">
                  <a:pos x="6" y="4"/>
                </a:cxn>
                <a:cxn ang="0">
                  <a:pos x="7" y="4"/>
                </a:cxn>
                <a:cxn ang="0">
                  <a:pos x="8" y="4"/>
                </a:cxn>
                <a:cxn ang="0">
                  <a:pos x="8" y="3"/>
                </a:cxn>
                <a:cxn ang="0">
                  <a:pos x="9" y="3"/>
                </a:cxn>
              </a:cxnLst>
              <a:rect l="txL" t="txT" r="txR" b="txB"/>
              <a:pathLst>
                <a:path w="130" h="64">
                  <a:moveTo>
                    <a:pt x="130" y="39"/>
                  </a:moveTo>
                  <a:lnTo>
                    <a:pt x="124" y="32"/>
                  </a:lnTo>
                  <a:lnTo>
                    <a:pt x="117" y="23"/>
                  </a:lnTo>
                  <a:lnTo>
                    <a:pt x="109" y="12"/>
                  </a:lnTo>
                  <a:lnTo>
                    <a:pt x="101" y="0"/>
                  </a:lnTo>
                  <a:lnTo>
                    <a:pt x="91" y="1"/>
                  </a:lnTo>
                  <a:lnTo>
                    <a:pt x="78" y="3"/>
                  </a:lnTo>
                  <a:lnTo>
                    <a:pt x="63" y="7"/>
                  </a:lnTo>
                  <a:lnTo>
                    <a:pt x="48" y="10"/>
                  </a:lnTo>
                  <a:lnTo>
                    <a:pt x="33" y="15"/>
                  </a:lnTo>
                  <a:lnTo>
                    <a:pt x="20" y="20"/>
                  </a:lnTo>
                  <a:lnTo>
                    <a:pt x="8" y="25"/>
                  </a:lnTo>
                  <a:lnTo>
                    <a:pt x="0" y="30"/>
                  </a:lnTo>
                  <a:lnTo>
                    <a:pt x="6" y="33"/>
                  </a:lnTo>
                  <a:lnTo>
                    <a:pt x="13" y="37"/>
                  </a:lnTo>
                  <a:lnTo>
                    <a:pt x="18" y="41"/>
                  </a:lnTo>
                  <a:lnTo>
                    <a:pt x="24" y="46"/>
                  </a:lnTo>
                  <a:lnTo>
                    <a:pt x="31" y="50"/>
                  </a:lnTo>
                  <a:lnTo>
                    <a:pt x="38" y="55"/>
                  </a:lnTo>
                  <a:lnTo>
                    <a:pt x="47" y="58"/>
                  </a:lnTo>
                  <a:lnTo>
                    <a:pt x="56" y="60"/>
                  </a:lnTo>
                  <a:lnTo>
                    <a:pt x="67" y="61"/>
                  </a:lnTo>
                  <a:lnTo>
                    <a:pt x="77" y="63"/>
                  </a:lnTo>
                  <a:lnTo>
                    <a:pt x="87" y="64"/>
                  </a:lnTo>
                  <a:lnTo>
                    <a:pt x="98" y="64"/>
                  </a:lnTo>
                  <a:lnTo>
                    <a:pt x="108" y="63"/>
                  </a:lnTo>
                  <a:lnTo>
                    <a:pt x="116" y="58"/>
                  </a:lnTo>
                  <a:lnTo>
                    <a:pt x="124" y="50"/>
                  </a:lnTo>
                  <a:lnTo>
                    <a:pt x="130" y="39"/>
                  </a:lnTo>
                  <a:close/>
                </a:path>
              </a:pathLst>
            </a:custGeom>
            <a:solidFill>
              <a:srgbClr val="FFFFFF">
                <a:alpha val="100000"/>
              </a:srgbClr>
            </a:solidFill>
            <a:ln w="9525">
              <a:noFill/>
            </a:ln>
          </p:spPr>
          <p:txBody>
            <a:bodyPr/>
            <a:p>
              <a:endParaRPr lang="zh-CN" altLang="en-US"/>
            </a:p>
          </p:txBody>
        </p:sp>
        <p:sp>
          <p:nvSpPr>
            <p:cNvPr id="3089" name="Freeform 82"/>
            <p:cNvSpPr/>
            <p:nvPr/>
          </p:nvSpPr>
          <p:spPr>
            <a:xfrm>
              <a:off x="4883" y="2576"/>
              <a:ext cx="54" cy="70"/>
            </a:xfrm>
            <a:custGeom>
              <a:avLst/>
              <a:gdLst>
                <a:gd name="txL" fmla="*/ 0 w 107"/>
                <a:gd name="txT" fmla="*/ 0 h 139"/>
                <a:gd name="txR" fmla="*/ 107 w 107"/>
                <a:gd name="txB" fmla="*/ 139 h 139"/>
              </a:gdLst>
              <a:ahLst/>
              <a:cxnLst>
                <a:cxn ang="0">
                  <a:pos x="7" y="4"/>
                </a:cxn>
                <a:cxn ang="0">
                  <a:pos x="7" y="4"/>
                </a:cxn>
                <a:cxn ang="0">
                  <a:pos x="6" y="4"/>
                </a:cxn>
                <a:cxn ang="0">
                  <a:pos x="5" y="4"/>
                </a:cxn>
                <a:cxn ang="0">
                  <a:pos x="5" y="4"/>
                </a:cxn>
                <a:cxn ang="0">
                  <a:pos x="5" y="3"/>
                </a:cxn>
                <a:cxn ang="0">
                  <a:pos x="5" y="2"/>
                </a:cxn>
                <a:cxn ang="0">
                  <a:pos x="6" y="2"/>
                </a:cxn>
                <a:cxn ang="0">
                  <a:pos x="6" y="0"/>
                </a:cxn>
                <a:cxn ang="0">
                  <a:pos x="6" y="1"/>
                </a:cxn>
                <a:cxn ang="0">
                  <a:pos x="5" y="1"/>
                </a:cxn>
                <a:cxn ang="0">
                  <a:pos x="5" y="2"/>
                </a:cxn>
                <a:cxn ang="0">
                  <a:pos x="4" y="2"/>
                </a:cxn>
                <a:cxn ang="0">
                  <a:pos x="4" y="3"/>
                </a:cxn>
                <a:cxn ang="0">
                  <a:pos x="4" y="3"/>
                </a:cxn>
                <a:cxn ang="0">
                  <a:pos x="3" y="3"/>
                </a:cxn>
                <a:cxn ang="0">
                  <a:pos x="3" y="3"/>
                </a:cxn>
                <a:cxn ang="0">
                  <a:pos x="3" y="3"/>
                </a:cxn>
                <a:cxn ang="0">
                  <a:pos x="3" y="4"/>
                </a:cxn>
                <a:cxn ang="0">
                  <a:pos x="2" y="4"/>
                </a:cxn>
                <a:cxn ang="0">
                  <a:pos x="2" y="4"/>
                </a:cxn>
                <a:cxn ang="0">
                  <a:pos x="2" y="4"/>
                </a:cxn>
                <a:cxn ang="0">
                  <a:pos x="1" y="4"/>
                </a:cxn>
                <a:cxn ang="0">
                  <a:pos x="1" y="4"/>
                </a:cxn>
                <a:cxn ang="0">
                  <a:pos x="1" y="3"/>
                </a:cxn>
                <a:cxn ang="0">
                  <a:pos x="1" y="5"/>
                </a:cxn>
                <a:cxn ang="0">
                  <a:pos x="0" y="6"/>
                </a:cxn>
                <a:cxn ang="0">
                  <a:pos x="1" y="7"/>
                </a:cxn>
                <a:cxn ang="0">
                  <a:pos x="1" y="8"/>
                </a:cxn>
                <a:cxn ang="0">
                  <a:pos x="1" y="7"/>
                </a:cxn>
                <a:cxn ang="0">
                  <a:pos x="1" y="7"/>
                </a:cxn>
                <a:cxn ang="0">
                  <a:pos x="2" y="6"/>
                </a:cxn>
                <a:cxn ang="0">
                  <a:pos x="2" y="5"/>
                </a:cxn>
                <a:cxn ang="0">
                  <a:pos x="2" y="5"/>
                </a:cxn>
                <a:cxn ang="0">
                  <a:pos x="3" y="4"/>
                </a:cxn>
                <a:cxn ang="0">
                  <a:pos x="4" y="4"/>
                </a:cxn>
                <a:cxn ang="0">
                  <a:pos x="4" y="4"/>
                </a:cxn>
                <a:cxn ang="0">
                  <a:pos x="4" y="5"/>
                </a:cxn>
                <a:cxn ang="0">
                  <a:pos x="4" y="7"/>
                </a:cxn>
                <a:cxn ang="0">
                  <a:pos x="4" y="8"/>
                </a:cxn>
                <a:cxn ang="0">
                  <a:pos x="4" y="9"/>
                </a:cxn>
                <a:cxn ang="0">
                  <a:pos x="4" y="8"/>
                </a:cxn>
                <a:cxn ang="0">
                  <a:pos x="4" y="7"/>
                </a:cxn>
                <a:cxn ang="0">
                  <a:pos x="5" y="6"/>
                </a:cxn>
                <a:cxn ang="0">
                  <a:pos x="5" y="6"/>
                </a:cxn>
                <a:cxn ang="0">
                  <a:pos x="6" y="5"/>
                </a:cxn>
                <a:cxn ang="0">
                  <a:pos x="6" y="5"/>
                </a:cxn>
                <a:cxn ang="0">
                  <a:pos x="7" y="4"/>
                </a:cxn>
                <a:cxn ang="0">
                  <a:pos x="7" y="4"/>
                </a:cxn>
              </a:cxnLst>
              <a:rect l="txL" t="txT" r="txR" b="txB"/>
              <a:pathLst>
                <a:path w="107" h="139">
                  <a:moveTo>
                    <a:pt x="107" y="57"/>
                  </a:moveTo>
                  <a:lnTo>
                    <a:pt x="98" y="62"/>
                  </a:lnTo>
                  <a:lnTo>
                    <a:pt x="88" y="64"/>
                  </a:lnTo>
                  <a:lnTo>
                    <a:pt x="77" y="63"/>
                  </a:lnTo>
                  <a:lnTo>
                    <a:pt x="74" y="54"/>
                  </a:lnTo>
                  <a:lnTo>
                    <a:pt x="75" y="42"/>
                  </a:lnTo>
                  <a:lnTo>
                    <a:pt x="77" y="31"/>
                  </a:lnTo>
                  <a:lnTo>
                    <a:pt x="81" y="18"/>
                  </a:lnTo>
                  <a:lnTo>
                    <a:pt x="85" y="0"/>
                  </a:lnTo>
                  <a:lnTo>
                    <a:pt x="81" y="8"/>
                  </a:lnTo>
                  <a:lnTo>
                    <a:pt x="75" y="15"/>
                  </a:lnTo>
                  <a:lnTo>
                    <a:pt x="69" y="22"/>
                  </a:lnTo>
                  <a:lnTo>
                    <a:pt x="64" y="27"/>
                  </a:lnTo>
                  <a:lnTo>
                    <a:pt x="58" y="33"/>
                  </a:lnTo>
                  <a:lnTo>
                    <a:pt x="52" y="38"/>
                  </a:lnTo>
                  <a:lnTo>
                    <a:pt x="46" y="42"/>
                  </a:lnTo>
                  <a:lnTo>
                    <a:pt x="43" y="45"/>
                  </a:lnTo>
                  <a:lnTo>
                    <a:pt x="39" y="47"/>
                  </a:lnTo>
                  <a:lnTo>
                    <a:pt x="35" y="49"/>
                  </a:lnTo>
                  <a:lnTo>
                    <a:pt x="29" y="51"/>
                  </a:lnTo>
                  <a:lnTo>
                    <a:pt x="23" y="52"/>
                  </a:lnTo>
                  <a:lnTo>
                    <a:pt x="18" y="53"/>
                  </a:lnTo>
                  <a:lnTo>
                    <a:pt x="13" y="53"/>
                  </a:lnTo>
                  <a:lnTo>
                    <a:pt x="7" y="51"/>
                  </a:lnTo>
                  <a:lnTo>
                    <a:pt x="4" y="48"/>
                  </a:lnTo>
                  <a:lnTo>
                    <a:pt x="3" y="69"/>
                  </a:lnTo>
                  <a:lnTo>
                    <a:pt x="0" y="91"/>
                  </a:lnTo>
                  <a:lnTo>
                    <a:pt x="1" y="110"/>
                  </a:lnTo>
                  <a:lnTo>
                    <a:pt x="7" y="123"/>
                  </a:lnTo>
                  <a:lnTo>
                    <a:pt x="9" y="110"/>
                  </a:lnTo>
                  <a:lnTo>
                    <a:pt x="14" y="98"/>
                  </a:lnTo>
                  <a:lnTo>
                    <a:pt x="19" y="86"/>
                  </a:lnTo>
                  <a:lnTo>
                    <a:pt x="26" y="76"/>
                  </a:lnTo>
                  <a:lnTo>
                    <a:pt x="32" y="67"/>
                  </a:lnTo>
                  <a:lnTo>
                    <a:pt x="41" y="60"/>
                  </a:lnTo>
                  <a:lnTo>
                    <a:pt x="49" y="55"/>
                  </a:lnTo>
                  <a:lnTo>
                    <a:pt x="56" y="54"/>
                  </a:lnTo>
                  <a:lnTo>
                    <a:pt x="50" y="77"/>
                  </a:lnTo>
                  <a:lnTo>
                    <a:pt x="50" y="101"/>
                  </a:lnTo>
                  <a:lnTo>
                    <a:pt x="53" y="122"/>
                  </a:lnTo>
                  <a:lnTo>
                    <a:pt x="59" y="139"/>
                  </a:lnTo>
                  <a:lnTo>
                    <a:pt x="60" y="123"/>
                  </a:lnTo>
                  <a:lnTo>
                    <a:pt x="64" y="108"/>
                  </a:lnTo>
                  <a:lnTo>
                    <a:pt x="68" y="95"/>
                  </a:lnTo>
                  <a:lnTo>
                    <a:pt x="75" y="84"/>
                  </a:lnTo>
                  <a:lnTo>
                    <a:pt x="82" y="75"/>
                  </a:lnTo>
                  <a:lnTo>
                    <a:pt x="90" y="67"/>
                  </a:lnTo>
                  <a:lnTo>
                    <a:pt x="99" y="61"/>
                  </a:lnTo>
                  <a:lnTo>
                    <a:pt x="107" y="57"/>
                  </a:lnTo>
                  <a:close/>
                </a:path>
              </a:pathLst>
            </a:custGeom>
            <a:solidFill>
              <a:srgbClr val="D8AA33">
                <a:alpha val="100000"/>
              </a:srgbClr>
            </a:solidFill>
            <a:ln w="9525">
              <a:noFill/>
            </a:ln>
          </p:spPr>
          <p:txBody>
            <a:bodyPr/>
            <a:p>
              <a:endParaRPr lang="zh-CN" altLang="en-US"/>
            </a:p>
          </p:txBody>
        </p:sp>
        <p:sp>
          <p:nvSpPr>
            <p:cNvPr id="3090" name="Freeform 83"/>
            <p:cNvSpPr/>
            <p:nvPr/>
          </p:nvSpPr>
          <p:spPr>
            <a:xfrm>
              <a:off x="4689" y="2378"/>
              <a:ext cx="154" cy="180"/>
            </a:xfrm>
            <a:custGeom>
              <a:avLst/>
              <a:gdLst>
                <a:gd name="txL" fmla="*/ 0 w 308"/>
                <a:gd name="txT" fmla="*/ 0 h 360"/>
                <a:gd name="txR" fmla="*/ 308 w 308"/>
                <a:gd name="txB" fmla="*/ 360 h 360"/>
              </a:gdLst>
              <a:ahLst/>
              <a:cxnLst>
                <a:cxn ang="0">
                  <a:pos x="16" y="11"/>
                </a:cxn>
                <a:cxn ang="0">
                  <a:pos x="15" y="9"/>
                </a:cxn>
                <a:cxn ang="0">
                  <a:pos x="14" y="7"/>
                </a:cxn>
                <a:cxn ang="0">
                  <a:pos x="12" y="5"/>
                </a:cxn>
                <a:cxn ang="0">
                  <a:pos x="9" y="3"/>
                </a:cxn>
                <a:cxn ang="0">
                  <a:pos x="7" y="2"/>
                </a:cxn>
                <a:cxn ang="0">
                  <a:pos x="5" y="2"/>
                </a:cxn>
                <a:cxn ang="0">
                  <a:pos x="2" y="1"/>
                </a:cxn>
                <a:cxn ang="0">
                  <a:pos x="1" y="1"/>
                </a:cxn>
                <a:cxn ang="0">
                  <a:pos x="3" y="2"/>
                </a:cxn>
                <a:cxn ang="0">
                  <a:pos x="5" y="3"/>
                </a:cxn>
                <a:cxn ang="0">
                  <a:pos x="6" y="4"/>
                </a:cxn>
                <a:cxn ang="0">
                  <a:pos x="8" y="5"/>
                </a:cxn>
                <a:cxn ang="0">
                  <a:pos x="9" y="6"/>
                </a:cxn>
                <a:cxn ang="0">
                  <a:pos x="11" y="8"/>
                </a:cxn>
                <a:cxn ang="0">
                  <a:pos x="12" y="9"/>
                </a:cxn>
                <a:cxn ang="0">
                  <a:pos x="13" y="11"/>
                </a:cxn>
                <a:cxn ang="0">
                  <a:pos x="14" y="13"/>
                </a:cxn>
                <a:cxn ang="0">
                  <a:pos x="15" y="15"/>
                </a:cxn>
                <a:cxn ang="0">
                  <a:pos x="15" y="18"/>
                </a:cxn>
                <a:cxn ang="0">
                  <a:pos x="13" y="19"/>
                </a:cxn>
                <a:cxn ang="0">
                  <a:pos x="11" y="18"/>
                </a:cxn>
                <a:cxn ang="0">
                  <a:pos x="9" y="15"/>
                </a:cxn>
                <a:cxn ang="0">
                  <a:pos x="7" y="13"/>
                </a:cxn>
                <a:cxn ang="0">
                  <a:pos x="7" y="13"/>
                </a:cxn>
                <a:cxn ang="0">
                  <a:pos x="8" y="15"/>
                </a:cxn>
                <a:cxn ang="0">
                  <a:pos x="10" y="18"/>
                </a:cxn>
                <a:cxn ang="0">
                  <a:pos x="11" y="21"/>
                </a:cxn>
                <a:cxn ang="0">
                  <a:pos x="12" y="22"/>
                </a:cxn>
                <a:cxn ang="0">
                  <a:pos x="14" y="22"/>
                </a:cxn>
                <a:cxn ang="0">
                  <a:pos x="16" y="23"/>
                </a:cxn>
                <a:cxn ang="0">
                  <a:pos x="18" y="23"/>
                </a:cxn>
                <a:cxn ang="0">
                  <a:pos x="19" y="22"/>
                </a:cxn>
                <a:cxn ang="0">
                  <a:pos x="20" y="21"/>
                </a:cxn>
                <a:cxn ang="0">
                  <a:pos x="20" y="19"/>
                </a:cxn>
                <a:cxn ang="0">
                  <a:pos x="18" y="18"/>
                </a:cxn>
                <a:cxn ang="0">
                  <a:pos x="17" y="16"/>
                </a:cxn>
                <a:cxn ang="0">
                  <a:pos x="17" y="12"/>
                </a:cxn>
              </a:cxnLst>
              <a:rect l="txL" t="txT" r="txR" b="txB"/>
              <a:pathLst>
                <a:path w="308" h="360">
                  <a:moveTo>
                    <a:pt x="257" y="175"/>
                  </a:moveTo>
                  <a:lnTo>
                    <a:pt x="254" y="167"/>
                  </a:lnTo>
                  <a:lnTo>
                    <a:pt x="248" y="155"/>
                  </a:lnTo>
                  <a:lnTo>
                    <a:pt x="240" y="141"/>
                  </a:lnTo>
                  <a:lnTo>
                    <a:pt x="229" y="125"/>
                  </a:lnTo>
                  <a:lnTo>
                    <a:pt x="216" y="109"/>
                  </a:lnTo>
                  <a:lnTo>
                    <a:pt x="200" y="92"/>
                  </a:lnTo>
                  <a:lnTo>
                    <a:pt x="180" y="73"/>
                  </a:lnTo>
                  <a:lnTo>
                    <a:pt x="157" y="56"/>
                  </a:lnTo>
                  <a:lnTo>
                    <a:pt x="143" y="47"/>
                  </a:lnTo>
                  <a:lnTo>
                    <a:pt x="127" y="39"/>
                  </a:lnTo>
                  <a:lnTo>
                    <a:pt x="110" y="31"/>
                  </a:lnTo>
                  <a:lnTo>
                    <a:pt x="90" y="24"/>
                  </a:lnTo>
                  <a:lnTo>
                    <a:pt x="69" y="17"/>
                  </a:lnTo>
                  <a:lnTo>
                    <a:pt x="48" y="11"/>
                  </a:lnTo>
                  <a:lnTo>
                    <a:pt x="25" y="6"/>
                  </a:lnTo>
                  <a:lnTo>
                    <a:pt x="0" y="0"/>
                  </a:lnTo>
                  <a:lnTo>
                    <a:pt x="12" y="6"/>
                  </a:lnTo>
                  <a:lnTo>
                    <a:pt x="25" y="12"/>
                  </a:lnTo>
                  <a:lnTo>
                    <a:pt x="37" y="21"/>
                  </a:lnTo>
                  <a:lnTo>
                    <a:pt x="51" y="29"/>
                  </a:lnTo>
                  <a:lnTo>
                    <a:pt x="65" y="38"/>
                  </a:lnTo>
                  <a:lnTo>
                    <a:pt x="79" y="47"/>
                  </a:lnTo>
                  <a:lnTo>
                    <a:pt x="93" y="56"/>
                  </a:lnTo>
                  <a:lnTo>
                    <a:pt x="106" y="67"/>
                  </a:lnTo>
                  <a:lnTo>
                    <a:pt x="119" y="77"/>
                  </a:lnTo>
                  <a:lnTo>
                    <a:pt x="133" y="86"/>
                  </a:lnTo>
                  <a:lnTo>
                    <a:pt x="144" y="97"/>
                  </a:lnTo>
                  <a:lnTo>
                    <a:pt x="156" y="107"/>
                  </a:lnTo>
                  <a:lnTo>
                    <a:pt x="166" y="117"/>
                  </a:lnTo>
                  <a:lnTo>
                    <a:pt x="175" y="126"/>
                  </a:lnTo>
                  <a:lnTo>
                    <a:pt x="183" y="136"/>
                  </a:lnTo>
                  <a:lnTo>
                    <a:pt x="190" y="145"/>
                  </a:lnTo>
                  <a:lnTo>
                    <a:pt x="203" y="163"/>
                  </a:lnTo>
                  <a:lnTo>
                    <a:pt x="216" y="183"/>
                  </a:lnTo>
                  <a:lnTo>
                    <a:pt x="226" y="202"/>
                  </a:lnTo>
                  <a:lnTo>
                    <a:pt x="234" y="222"/>
                  </a:lnTo>
                  <a:lnTo>
                    <a:pt x="238" y="243"/>
                  </a:lnTo>
                  <a:lnTo>
                    <a:pt x="236" y="262"/>
                  </a:lnTo>
                  <a:lnTo>
                    <a:pt x="228" y="281"/>
                  </a:lnTo>
                  <a:lnTo>
                    <a:pt x="212" y="299"/>
                  </a:lnTo>
                  <a:lnTo>
                    <a:pt x="200" y="303"/>
                  </a:lnTo>
                  <a:lnTo>
                    <a:pt x="185" y="296"/>
                  </a:lnTo>
                  <a:lnTo>
                    <a:pt x="168" y="282"/>
                  </a:lnTo>
                  <a:lnTo>
                    <a:pt x="150" y="262"/>
                  </a:lnTo>
                  <a:lnTo>
                    <a:pt x="133" y="240"/>
                  </a:lnTo>
                  <a:lnTo>
                    <a:pt x="117" y="217"/>
                  </a:lnTo>
                  <a:lnTo>
                    <a:pt x="104" y="198"/>
                  </a:lnTo>
                  <a:lnTo>
                    <a:pt x="94" y="182"/>
                  </a:lnTo>
                  <a:lnTo>
                    <a:pt x="102" y="198"/>
                  </a:lnTo>
                  <a:lnTo>
                    <a:pt x="112" y="219"/>
                  </a:lnTo>
                  <a:lnTo>
                    <a:pt x="125" y="240"/>
                  </a:lnTo>
                  <a:lnTo>
                    <a:pt x="140" y="265"/>
                  </a:lnTo>
                  <a:lnTo>
                    <a:pt x="154" y="286"/>
                  </a:lnTo>
                  <a:lnTo>
                    <a:pt x="167" y="307"/>
                  </a:lnTo>
                  <a:lnTo>
                    <a:pt x="179" y="323"/>
                  </a:lnTo>
                  <a:lnTo>
                    <a:pt x="188" y="335"/>
                  </a:lnTo>
                  <a:lnTo>
                    <a:pt x="195" y="341"/>
                  </a:lnTo>
                  <a:lnTo>
                    <a:pt x="205" y="346"/>
                  </a:lnTo>
                  <a:lnTo>
                    <a:pt x="218" y="351"/>
                  </a:lnTo>
                  <a:lnTo>
                    <a:pt x="233" y="356"/>
                  </a:lnTo>
                  <a:lnTo>
                    <a:pt x="248" y="358"/>
                  </a:lnTo>
                  <a:lnTo>
                    <a:pt x="262" y="360"/>
                  </a:lnTo>
                  <a:lnTo>
                    <a:pt x="274" y="359"/>
                  </a:lnTo>
                  <a:lnTo>
                    <a:pt x="285" y="357"/>
                  </a:lnTo>
                  <a:lnTo>
                    <a:pt x="293" y="350"/>
                  </a:lnTo>
                  <a:lnTo>
                    <a:pt x="300" y="341"/>
                  </a:lnTo>
                  <a:lnTo>
                    <a:pt x="305" y="329"/>
                  </a:lnTo>
                  <a:lnTo>
                    <a:pt x="308" y="315"/>
                  </a:lnTo>
                  <a:lnTo>
                    <a:pt x="305" y="301"/>
                  </a:lnTo>
                  <a:lnTo>
                    <a:pt x="299" y="290"/>
                  </a:lnTo>
                  <a:lnTo>
                    <a:pt x="285" y="280"/>
                  </a:lnTo>
                  <a:lnTo>
                    <a:pt x="263" y="272"/>
                  </a:lnTo>
                  <a:lnTo>
                    <a:pt x="263" y="245"/>
                  </a:lnTo>
                  <a:lnTo>
                    <a:pt x="262" y="219"/>
                  </a:lnTo>
                  <a:lnTo>
                    <a:pt x="259" y="194"/>
                  </a:lnTo>
                  <a:lnTo>
                    <a:pt x="257" y="175"/>
                  </a:lnTo>
                  <a:close/>
                </a:path>
              </a:pathLst>
            </a:custGeom>
            <a:solidFill>
              <a:srgbClr val="FFFFFF">
                <a:alpha val="100000"/>
              </a:srgbClr>
            </a:solidFill>
            <a:ln w="9525">
              <a:noFill/>
            </a:ln>
          </p:spPr>
          <p:txBody>
            <a:bodyPr/>
            <a:p>
              <a:endParaRPr lang="zh-CN" altLang="en-US"/>
            </a:p>
          </p:txBody>
        </p:sp>
        <p:sp>
          <p:nvSpPr>
            <p:cNvPr id="3091" name="Freeform 84"/>
            <p:cNvSpPr/>
            <p:nvPr/>
          </p:nvSpPr>
          <p:spPr>
            <a:xfrm>
              <a:off x="4920" y="2570"/>
              <a:ext cx="11" cy="12"/>
            </a:xfrm>
            <a:custGeom>
              <a:avLst/>
              <a:gdLst>
                <a:gd name="txL" fmla="*/ 0 w 23"/>
                <a:gd name="txT" fmla="*/ 0 h 24"/>
                <a:gd name="txR" fmla="*/ 23 w 23"/>
                <a:gd name="txB" fmla="*/ 24 h 24"/>
              </a:gdLst>
              <a:ahLst/>
              <a:cxnLst>
                <a:cxn ang="0">
                  <a:pos x="0" y="2"/>
                </a:cxn>
                <a:cxn ang="0">
                  <a:pos x="1" y="2"/>
                </a:cxn>
                <a:cxn ang="0">
                  <a:pos x="1" y="2"/>
                </a:cxn>
                <a:cxn ang="0">
                  <a:pos x="1" y="2"/>
                </a:cxn>
                <a:cxn ang="0">
                  <a:pos x="1" y="1"/>
                </a:cxn>
                <a:cxn ang="0">
                  <a:pos x="1" y="1"/>
                </a:cxn>
                <a:cxn ang="0">
                  <a:pos x="1" y="1"/>
                </a:cxn>
                <a:cxn ang="0">
                  <a:pos x="1" y="1"/>
                </a:cxn>
                <a:cxn ang="0">
                  <a:pos x="0" y="0"/>
                </a:cxn>
                <a:cxn ang="0">
                  <a:pos x="0" y="1"/>
                </a:cxn>
                <a:cxn ang="0">
                  <a:pos x="0" y="1"/>
                </a:cxn>
                <a:cxn ang="0">
                  <a:pos x="0" y="1"/>
                </a:cxn>
                <a:cxn ang="0">
                  <a:pos x="0" y="1"/>
                </a:cxn>
                <a:cxn ang="0">
                  <a:pos x="0" y="2"/>
                </a:cxn>
                <a:cxn ang="0">
                  <a:pos x="0" y="2"/>
                </a:cxn>
                <a:cxn ang="0">
                  <a:pos x="0" y="2"/>
                </a:cxn>
                <a:cxn ang="0">
                  <a:pos x="0" y="2"/>
                </a:cxn>
              </a:cxnLst>
              <a:rect l="txL" t="txT" r="txR" b="txB"/>
              <a:pathLst>
                <a:path w="23" h="24">
                  <a:moveTo>
                    <a:pt x="11" y="24"/>
                  </a:moveTo>
                  <a:lnTo>
                    <a:pt x="16" y="23"/>
                  </a:lnTo>
                  <a:lnTo>
                    <a:pt x="19" y="21"/>
                  </a:lnTo>
                  <a:lnTo>
                    <a:pt x="22" y="17"/>
                  </a:lnTo>
                  <a:lnTo>
                    <a:pt x="23" y="13"/>
                  </a:lnTo>
                  <a:lnTo>
                    <a:pt x="22" y="8"/>
                  </a:lnTo>
                  <a:lnTo>
                    <a:pt x="19" y="4"/>
                  </a:lnTo>
                  <a:lnTo>
                    <a:pt x="16" y="1"/>
                  </a:lnTo>
                  <a:lnTo>
                    <a:pt x="11" y="0"/>
                  </a:lnTo>
                  <a:lnTo>
                    <a:pt x="7" y="1"/>
                  </a:lnTo>
                  <a:lnTo>
                    <a:pt x="3" y="4"/>
                  </a:lnTo>
                  <a:lnTo>
                    <a:pt x="1" y="8"/>
                  </a:lnTo>
                  <a:lnTo>
                    <a:pt x="0" y="13"/>
                  </a:lnTo>
                  <a:lnTo>
                    <a:pt x="1" y="17"/>
                  </a:lnTo>
                  <a:lnTo>
                    <a:pt x="3" y="21"/>
                  </a:lnTo>
                  <a:lnTo>
                    <a:pt x="7" y="23"/>
                  </a:lnTo>
                  <a:lnTo>
                    <a:pt x="11" y="24"/>
                  </a:lnTo>
                  <a:close/>
                </a:path>
              </a:pathLst>
            </a:custGeom>
            <a:solidFill>
              <a:srgbClr val="FFFFFF">
                <a:alpha val="100000"/>
              </a:srgbClr>
            </a:solidFill>
            <a:ln w="9525">
              <a:noFill/>
            </a:ln>
          </p:spPr>
          <p:txBody>
            <a:bodyPr/>
            <a:p>
              <a:endParaRPr lang="zh-CN" altLang="en-US"/>
            </a:p>
          </p:txBody>
        </p:sp>
        <p:sp>
          <p:nvSpPr>
            <p:cNvPr id="3092" name="Freeform 85"/>
            <p:cNvSpPr/>
            <p:nvPr/>
          </p:nvSpPr>
          <p:spPr>
            <a:xfrm>
              <a:off x="4922" y="2572"/>
              <a:ext cx="7" cy="7"/>
            </a:xfrm>
            <a:custGeom>
              <a:avLst/>
              <a:gdLst>
                <a:gd name="txL" fmla="*/ 0 w 13"/>
                <a:gd name="txT" fmla="*/ 0 h 13"/>
                <a:gd name="txR" fmla="*/ 13 w 13"/>
                <a:gd name="txB" fmla="*/ 13 h 13"/>
              </a:gdLst>
              <a:ahLst/>
              <a:cxnLst>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0" y="1"/>
                </a:cxn>
                <a:cxn ang="0">
                  <a:pos x="1" y="1"/>
                </a:cxn>
                <a:cxn ang="0">
                  <a:pos x="1" y="1"/>
                </a:cxn>
                <a:cxn ang="0">
                  <a:pos x="1" y="1"/>
                </a:cxn>
                <a:cxn ang="0">
                  <a:pos x="1" y="1"/>
                </a:cxn>
              </a:cxnLst>
              <a:rect l="txL" t="txT" r="txR" b="txB"/>
              <a:pathLst>
                <a:path w="13" h="13">
                  <a:moveTo>
                    <a:pt x="6" y="13"/>
                  </a:moveTo>
                  <a:lnTo>
                    <a:pt x="9" y="13"/>
                  </a:lnTo>
                  <a:lnTo>
                    <a:pt x="11" y="11"/>
                  </a:lnTo>
                  <a:lnTo>
                    <a:pt x="12" y="9"/>
                  </a:lnTo>
                  <a:lnTo>
                    <a:pt x="13" y="7"/>
                  </a:lnTo>
                  <a:lnTo>
                    <a:pt x="12" y="5"/>
                  </a:lnTo>
                  <a:lnTo>
                    <a:pt x="11" y="2"/>
                  </a:lnTo>
                  <a:lnTo>
                    <a:pt x="9" y="1"/>
                  </a:lnTo>
                  <a:lnTo>
                    <a:pt x="6" y="0"/>
                  </a:lnTo>
                  <a:lnTo>
                    <a:pt x="4" y="1"/>
                  </a:lnTo>
                  <a:lnTo>
                    <a:pt x="2" y="2"/>
                  </a:lnTo>
                  <a:lnTo>
                    <a:pt x="1" y="5"/>
                  </a:lnTo>
                  <a:lnTo>
                    <a:pt x="0" y="7"/>
                  </a:lnTo>
                  <a:lnTo>
                    <a:pt x="1" y="9"/>
                  </a:lnTo>
                  <a:lnTo>
                    <a:pt x="2" y="11"/>
                  </a:lnTo>
                  <a:lnTo>
                    <a:pt x="4" y="13"/>
                  </a:lnTo>
                  <a:lnTo>
                    <a:pt x="6" y="13"/>
                  </a:lnTo>
                  <a:close/>
                </a:path>
              </a:pathLst>
            </a:custGeom>
            <a:solidFill>
              <a:srgbClr val="000000">
                <a:alpha val="100000"/>
              </a:srgbClr>
            </a:solidFill>
            <a:ln w="9525">
              <a:noFill/>
            </a:ln>
          </p:spPr>
          <p:txBody>
            <a:bodyPr/>
            <a:p>
              <a:endParaRPr lang="zh-CN" altLang="en-US"/>
            </a:p>
          </p:txBody>
        </p:sp>
        <p:sp>
          <p:nvSpPr>
            <p:cNvPr id="3093" name="Freeform 86"/>
            <p:cNvSpPr/>
            <p:nvPr/>
          </p:nvSpPr>
          <p:spPr>
            <a:xfrm>
              <a:off x="4936" y="2599"/>
              <a:ext cx="215" cy="171"/>
            </a:xfrm>
            <a:custGeom>
              <a:avLst/>
              <a:gdLst>
                <a:gd name="txL" fmla="*/ 0 w 429"/>
                <a:gd name="txT" fmla="*/ 0 h 343"/>
                <a:gd name="txR" fmla="*/ 429 w 429"/>
                <a:gd name="txB" fmla="*/ 343 h 343"/>
              </a:gdLst>
              <a:ahLst/>
              <a:cxnLst>
                <a:cxn ang="0">
                  <a:pos x="12" y="21"/>
                </a:cxn>
                <a:cxn ang="0">
                  <a:pos x="11" y="21"/>
                </a:cxn>
                <a:cxn ang="0">
                  <a:pos x="11" y="19"/>
                </a:cxn>
                <a:cxn ang="0">
                  <a:pos x="11" y="17"/>
                </a:cxn>
                <a:cxn ang="0">
                  <a:pos x="12" y="16"/>
                </a:cxn>
                <a:cxn ang="0">
                  <a:pos x="13" y="15"/>
                </a:cxn>
                <a:cxn ang="0">
                  <a:pos x="11" y="14"/>
                </a:cxn>
                <a:cxn ang="0">
                  <a:pos x="9" y="14"/>
                </a:cxn>
                <a:cxn ang="0">
                  <a:pos x="8" y="14"/>
                </a:cxn>
                <a:cxn ang="0">
                  <a:pos x="7" y="15"/>
                </a:cxn>
                <a:cxn ang="0">
                  <a:pos x="3" y="18"/>
                </a:cxn>
                <a:cxn ang="0">
                  <a:pos x="1" y="19"/>
                </a:cxn>
                <a:cxn ang="0">
                  <a:pos x="2" y="17"/>
                </a:cxn>
                <a:cxn ang="0">
                  <a:pos x="4" y="14"/>
                </a:cxn>
                <a:cxn ang="0">
                  <a:pos x="7" y="12"/>
                </a:cxn>
                <a:cxn ang="0">
                  <a:pos x="8" y="12"/>
                </a:cxn>
                <a:cxn ang="0">
                  <a:pos x="12" y="12"/>
                </a:cxn>
                <a:cxn ang="0">
                  <a:pos x="15" y="12"/>
                </a:cxn>
                <a:cxn ang="0">
                  <a:pos x="16" y="6"/>
                </a:cxn>
                <a:cxn ang="0">
                  <a:pos x="17" y="4"/>
                </a:cxn>
                <a:cxn ang="0">
                  <a:pos x="18" y="3"/>
                </a:cxn>
                <a:cxn ang="0">
                  <a:pos x="23" y="1"/>
                </a:cxn>
                <a:cxn ang="0">
                  <a:pos x="27" y="0"/>
                </a:cxn>
                <a:cxn ang="0">
                  <a:pos x="23" y="4"/>
                </a:cxn>
                <a:cxn ang="0">
                  <a:pos x="21" y="7"/>
                </a:cxn>
                <a:cxn ang="0">
                  <a:pos x="21" y="14"/>
                </a:cxn>
                <a:cxn ang="0">
                  <a:pos x="22" y="14"/>
                </a:cxn>
                <a:cxn ang="0">
                  <a:pos x="24" y="14"/>
                </a:cxn>
                <a:cxn ang="0">
                  <a:pos x="26" y="13"/>
                </a:cxn>
                <a:cxn ang="0">
                  <a:pos x="25" y="15"/>
                </a:cxn>
                <a:cxn ang="0">
                  <a:pos x="25" y="15"/>
                </a:cxn>
                <a:cxn ang="0">
                  <a:pos x="24" y="16"/>
                </a:cxn>
                <a:cxn ang="0">
                  <a:pos x="23" y="16"/>
                </a:cxn>
                <a:cxn ang="0">
                  <a:pos x="22" y="17"/>
                </a:cxn>
                <a:cxn ang="0">
                  <a:pos x="23" y="18"/>
                </a:cxn>
                <a:cxn ang="0">
                  <a:pos x="24" y="19"/>
                </a:cxn>
                <a:cxn ang="0">
                  <a:pos x="25" y="19"/>
                </a:cxn>
                <a:cxn ang="0">
                  <a:pos x="23" y="18"/>
                </a:cxn>
                <a:cxn ang="0">
                  <a:pos x="21" y="17"/>
                </a:cxn>
                <a:cxn ang="0">
                  <a:pos x="21" y="17"/>
                </a:cxn>
                <a:cxn ang="0">
                  <a:pos x="21" y="18"/>
                </a:cxn>
                <a:cxn ang="0">
                  <a:pos x="23" y="19"/>
                </a:cxn>
                <a:cxn ang="0">
                  <a:pos x="24" y="19"/>
                </a:cxn>
                <a:cxn ang="0">
                  <a:pos x="24" y="19"/>
                </a:cxn>
                <a:cxn ang="0">
                  <a:pos x="23" y="19"/>
                </a:cxn>
                <a:cxn ang="0">
                  <a:pos x="21" y="18"/>
                </a:cxn>
                <a:cxn ang="0">
                  <a:pos x="20" y="17"/>
                </a:cxn>
                <a:cxn ang="0">
                  <a:pos x="16" y="18"/>
                </a:cxn>
                <a:cxn ang="0">
                  <a:pos x="13" y="18"/>
                </a:cxn>
              </a:cxnLst>
              <a:rect l="txL" t="txT" r="txR" b="txB"/>
              <a:pathLst>
                <a:path w="429" h="343">
                  <a:moveTo>
                    <a:pt x="187" y="312"/>
                  </a:moveTo>
                  <a:lnTo>
                    <a:pt x="185" y="319"/>
                  </a:lnTo>
                  <a:lnTo>
                    <a:pt x="185" y="329"/>
                  </a:lnTo>
                  <a:lnTo>
                    <a:pt x="184" y="337"/>
                  </a:lnTo>
                  <a:lnTo>
                    <a:pt x="182" y="343"/>
                  </a:lnTo>
                  <a:lnTo>
                    <a:pt x="179" y="310"/>
                  </a:lnTo>
                  <a:lnTo>
                    <a:pt x="179" y="343"/>
                  </a:lnTo>
                  <a:lnTo>
                    <a:pt x="175" y="338"/>
                  </a:lnTo>
                  <a:lnTo>
                    <a:pt x="174" y="329"/>
                  </a:lnTo>
                  <a:lnTo>
                    <a:pt x="172" y="319"/>
                  </a:lnTo>
                  <a:lnTo>
                    <a:pt x="172" y="308"/>
                  </a:lnTo>
                  <a:lnTo>
                    <a:pt x="170" y="305"/>
                  </a:lnTo>
                  <a:lnTo>
                    <a:pt x="169" y="299"/>
                  </a:lnTo>
                  <a:lnTo>
                    <a:pt x="167" y="292"/>
                  </a:lnTo>
                  <a:lnTo>
                    <a:pt x="166" y="285"/>
                  </a:lnTo>
                  <a:lnTo>
                    <a:pt x="166" y="276"/>
                  </a:lnTo>
                  <a:lnTo>
                    <a:pt x="169" y="269"/>
                  </a:lnTo>
                  <a:lnTo>
                    <a:pt x="173" y="265"/>
                  </a:lnTo>
                  <a:lnTo>
                    <a:pt x="179" y="261"/>
                  </a:lnTo>
                  <a:lnTo>
                    <a:pt x="184" y="259"/>
                  </a:lnTo>
                  <a:lnTo>
                    <a:pt x="190" y="257"/>
                  </a:lnTo>
                  <a:lnTo>
                    <a:pt x="196" y="254"/>
                  </a:lnTo>
                  <a:lnTo>
                    <a:pt x="199" y="253"/>
                  </a:lnTo>
                  <a:lnTo>
                    <a:pt x="200" y="246"/>
                  </a:lnTo>
                  <a:lnTo>
                    <a:pt x="197" y="239"/>
                  </a:lnTo>
                  <a:lnTo>
                    <a:pt x="190" y="234"/>
                  </a:lnTo>
                  <a:lnTo>
                    <a:pt x="182" y="228"/>
                  </a:lnTo>
                  <a:lnTo>
                    <a:pt x="176" y="228"/>
                  </a:lnTo>
                  <a:lnTo>
                    <a:pt x="169" y="229"/>
                  </a:lnTo>
                  <a:lnTo>
                    <a:pt x="161" y="229"/>
                  </a:lnTo>
                  <a:lnTo>
                    <a:pt x="152" y="228"/>
                  </a:lnTo>
                  <a:lnTo>
                    <a:pt x="144" y="228"/>
                  </a:lnTo>
                  <a:lnTo>
                    <a:pt x="135" y="228"/>
                  </a:lnTo>
                  <a:lnTo>
                    <a:pt x="128" y="227"/>
                  </a:lnTo>
                  <a:lnTo>
                    <a:pt x="122" y="226"/>
                  </a:lnTo>
                  <a:lnTo>
                    <a:pt x="122" y="229"/>
                  </a:lnTo>
                  <a:lnTo>
                    <a:pt x="122" y="235"/>
                  </a:lnTo>
                  <a:lnTo>
                    <a:pt x="121" y="239"/>
                  </a:lnTo>
                  <a:lnTo>
                    <a:pt x="120" y="245"/>
                  </a:lnTo>
                  <a:lnTo>
                    <a:pt x="112" y="255"/>
                  </a:lnTo>
                  <a:lnTo>
                    <a:pt x="99" y="267"/>
                  </a:lnTo>
                  <a:lnTo>
                    <a:pt x="82" y="280"/>
                  </a:lnTo>
                  <a:lnTo>
                    <a:pt x="63" y="291"/>
                  </a:lnTo>
                  <a:lnTo>
                    <a:pt x="45" y="302"/>
                  </a:lnTo>
                  <a:lnTo>
                    <a:pt x="27" y="311"/>
                  </a:lnTo>
                  <a:lnTo>
                    <a:pt x="12" y="318"/>
                  </a:lnTo>
                  <a:lnTo>
                    <a:pt x="0" y="322"/>
                  </a:lnTo>
                  <a:lnTo>
                    <a:pt x="2" y="318"/>
                  </a:lnTo>
                  <a:lnTo>
                    <a:pt x="5" y="312"/>
                  </a:lnTo>
                  <a:lnTo>
                    <a:pt x="7" y="304"/>
                  </a:lnTo>
                  <a:lnTo>
                    <a:pt x="12" y="295"/>
                  </a:lnTo>
                  <a:lnTo>
                    <a:pt x="17" y="284"/>
                  </a:lnTo>
                  <a:lnTo>
                    <a:pt x="24" y="272"/>
                  </a:lnTo>
                  <a:lnTo>
                    <a:pt x="35" y="258"/>
                  </a:lnTo>
                  <a:lnTo>
                    <a:pt x="47" y="242"/>
                  </a:lnTo>
                  <a:lnTo>
                    <a:pt x="60" y="228"/>
                  </a:lnTo>
                  <a:lnTo>
                    <a:pt x="71" y="218"/>
                  </a:lnTo>
                  <a:lnTo>
                    <a:pt x="81" y="211"/>
                  </a:lnTo>
                  <a:lnTo>
                    <a:pt x="90" y="206"/>
                  </a:lnTo>
                  <a:lnTo>
                    <a:pt x="97" y="205"/>
                  </a:lnTo>
                  <a:lnTo>
                    <a:pt x="104" y="204"/>
                  </a:lnTo>
                  <a:lnTo>
                    <a:pt x="111" y="203"/>
                  </a:lnTo>
                  <a:lnTo>
                    <a:pt x="116" y="203"/>
                  </a:lnTo>
                  <a:lnTo>
                    <a:pt x="124" y="203"/>
                  </a:lnTo>
                  <a:lnTo>
                    <a:pt x="136" y="201"/>
                  </a:lnTo>
                  <a:lnTo>
                    <a:pt x="150" y="201"/>
                  </a:lnTo>
                  <a:lnTo>
                    <a:pt x="166" y="201"/>
                  </a:lnTo>
                  <a:lnTo>
                    <a:pt x="182" y="201"/>
                  </a:lnTo>
                  <a:lnTo>
                    <a:pt x="198" y="203"/>
                  </a:lnTo>
                  <a:lnTo>
                    <a:pt x="214" y="204"/>
                  </a:lnTo>
                  <a:lnTo>
                    <a:pt x="228" y="205"/>
                  </a:lnTo>
                  <a:lnTo>
                    <a:pt x="236" y="198"/>
                  </a:lnTo>
                  <a:lnTo>
                    <a:pt x="242" y="182"/>
                  </a:lnTo>
                  <a:lnTo>
                    <a:pt x="244" y="156"/>
                  </a:lnTo>
                  <a:lnTo>
                    <a:pt x="242" y="122"/>
                  </a:lnTo>
                  <a:lnTo>
                    <a:pt x="241" y="105"/>
                  </a:lnTo>
                  <a:lnTo>
                    <a:pt x="243" y="91"/>
                  </a:lnTo>
                  <a:lnTo>
                    <a:pt x="248" y="80"/>
                  </a:lnTo>
                  <a:lnTo>
                    <a:pt x="252" y="72"/>
                  </a:lnTo>
                  <a:lnTo>
                    <a:pt x="259" y="67"/>
                  </a:lnTo>
                  <a:lnTo>
                    <a:pt x="265" y="62"/>
                  </a:lnTo>
                  <a:lnTo>
                    <a:pt x="272" y="60"/>
                  </a:lnTo>
                  <a:lnTo>
                    <a:pt x="276" y="57"/>
                  </a:lnTo>
                  <a:lnTo>
                    <a:pt x="284" y="54"/>
                  </a:lnTo>
                  <a:lnTo>
                    <a:pt x="297" y="49"/>
                  </a:lnTo>
                  <a:lnTo>
                    <a:pt x="315" y="41"/>
                  </a:lnTo>
                  <a:lnTo>
                    <a:pt x="336" y="33"/>
                  </a:lnTo>
                  <a:lnTo>
                    <a:pt x="359" y="24"/>
                  </a:lnTo>
                  <a:lnTo>
                    <a:pt x="383" y="16"/>
                  </a:lnTo>
                  <a:lnTo>
                    <a:pt x="408" y="7"/>
                  </a:lnTo>
                  <a:lnTo>
                    <a:pt x="429" y="0"/>
                  </a:lnTo>
                  <a:lnTo>
                    <a:pt x="425" y="10"/>
                  </a:lnTo>
                  <a:lnTo>
                    <a:pt x="416" y="24"/>
                  </a:lnTo>
                  <a:lnTo>
                    <a:pt x="402" y="40"/>
                  </a:lnTo>
                  <a:lnTo>
                    <a:pt x="386" y="57"/>
                  </a:lnTo>
                  <a:lnTo>
                    <a:pt x="368" y="74"/>
                  </a:lnTo>
                  <a:lnTo>
                    <a:pt x="353" y="89"/>
                  </a:lnTo>
                  <a:lnTo>
                    <a:pt x="341" y="100"/>
                  </a:lnTo>
                  <a:lnTo>
                    <a:pt x="333" y="107"/>
                  </a:lnTo>
                  <a:lnTo>
                    <a:pt x="333" y="124"/>
                  </a:lnTo>
                  <a:lnTo>
                    <a:pt x="329" y="158"/>
                  </a:lnTo>
                  <a:lnTo>
                    <a:pt x="326" y="194"/>
                  </a:lnTo>
                  <a:lnTo>
                    <a:pt x="321" y="222"/>
                  </a:lnTo>
                  <a:lnTo>
                    <a:pt x="325" y="224"/>
                  </a:lnTo>
                  <a:lnTo>
                    <a:pt x="329" y="227"/>
                  </a:lnTo>
                  <a:lnTo>
                    <a:pt x="334" y="229"/>
                  </a:lnTo>
                  <a:lnTo>
                    <a:pt x="338" y="232"/>
                  </a:lnTo>
                  <a:lnTo>
                    <a:pt x="344" y="232"/>
                  </a:lnTo>
                  <a:lnTo>
                    <a:pt x="352" y="231"/>
                  </a:lnTo>
                  <a:lnTo>
                    <a:pt x="360" y="230"/>
                  </a:lnTo>
                  <a:lnTo>
                    <a:pt x="370" y="228"/>
                  </a:lnTo>
                  <a:lnTo>
                    <a:pt x="379" y="226"/>
                  </a:lnTo>
                  <a:lnTo>
                    <a:pt x="389" y="223"/>
                  </a:lnTo>
                  <a:lnTo>
                    <a:pt x="399" y="220"/>
                  </a:lnTo>
                  <a:lnTo>
                    <a:pt x="410" y="216"/>
                  </a:lnTo>
                  <a:lnTo>
                    <a:pt x="411" y="221"/>
                  </a:lnTo>
                  <a:lnTo>
                    <a:pt x="408" y="227"/>
                  </a:lnTo>
                  <a:lnTo>
                    <a:pt x="403" y="232"/>
                  </a:lnTo>
                  <a:lnTo>
                    <a:pt x="398" y="238"/>
                  </a:lnTo>
                  <a:lnTo>
                    <a:pt x="398" y="243"/>
                  </a:lnTo>
                  <a:lnTo>
                    <a:pt x="398" y="245"/>
                  </a:lnTo>
                  <a:lnTo>
                    <a:pt x="396" y="247"/>
                  </a:lnTo>
                  <a:lnTo>
                    <a:pt x="391" y="249"/>
                  </a:lnTo>
                  <a:lnTo>
                    <a:pt x="390" y="252"/>
                  </a:lnTo>
                  <a:lnTo>
                    <a:pt x="388" y="254"/>
                  </a:lnTo>
                  <a:lnTo>
                    <a:pt x="385" y="255"/>
                  </a:lnTo>
                  <a:lnTo>
                    <a:pt x="379" y="257"/>
                  </a:lnTo>
                  <a:lnTo>
                    <a:pt x="378" y="258"/>
                  </a:lnTo>
                  <a:lnTo>
                    <a:pt x="375" y="260"/>
                  </a:lnTo>
                  <a:lnTo>
                    <a:pt x="371" y="262"/>
                  </a:lnTo>
                  <a:lnTo>
                    <a:pt x="366" y="265"/>
                  </a:lnTo>
                  <a:lnTo>
                    <a:pt x="360" y="267"/>
                  </a:lnTo>
                  <a:lnTo>
                    <a:pt x="353" y="269"/>
                  </a:lnTo>
                  <a:lnTo>
                    <a:pt x="348" y="272"/>
                  </a:lnTo>
                  <a:lnTo>
                    <a:pt x="342" y="273"/>
                  </a:lnTo>
                  <a:lnTo>
                    <a:pt x="345" y="279"/>
                  </a:lnTo>
                  <a:lnTo>
                    <a:pt x="352" y="288"/>
                  </a:lnTo>
                  <a:lnTo>
                    <a:pt x="360" y="296"/>
                  </a:lnTo>
                  <a:lnTo>
                    <a:pt x="366" y="303"/>
                  </a:lnTo>
                  <a:lnTo>
                    <a:pt x="368" y="303"/>
                  </a:lnTo>
                  <a:lnTo>
                    <a:pt x="371" y="304"/>
                  </a:lnTo>
                  <a:lnTo>
                    <a:pt x="373" y="304"/>
                  </a:lnTo>
                  <a:lnTo>
                    <a:pt x="376" y="304"/>
                  </a:lnTo>
                  <a:lnTo>
                    <a:pt x="380" y="306"/>
                  </a:lnTo>
                  <a:lnTo>
                    <a:pt x="383" y="308"/>
                  </a:lnTo>
                  <a:lnTo>
                    <a:pt x="387" y="311"/>
                  </a:lnTo>
                  <a:lnTo>
                    <a:pt x="390" y="314"/>
                  </a:lnTo>
                  <a:lnTo>
                    <a:pt x="385" y="313"/>
                  </a:lnTo>
                  <a:lnTo>
                    <a:pt x="375" y="312"/>
                  </a:lnTo>
                  <a:lnTo>
                    <a:pt x="367" y="311"/>
                  </a:lnTo>
                  <a:lnTo>
                    <a:pt x="364" y="308"/>
                  </a:lnTo>
                  <a:lnTo>
                    <a:pt x="359" y="303"/>
                  </a:lnTo>
                  <a:lnTo>
                    <a:pt x="351" y="293"/>
                  </a:lnTo>
                  <a:lnTo>
                    <a:pt x="343" y="283"/>
                  </a:lnTo>
                  <a:lnTo>
                    <a:pt x="336" y="275"/>
                  </a:lnTo>
                  <a:lnTo>
                    <a:pt x="334" y="275"/>
                  </a:lnTo>
                  <a:lnTo>
                    <a:pt x="330" y="275"/>
                  </a:lnTo>
                  <a:lnTo>
                    <a:pt x="327" y="275"/>
                  </a:lnTo>
                  <a:lnTo>
                    <a:pt x="324" y="274"/>
                  </a:lnTo>
                  <a:lnTo>
                    <a:pt x="324" y="277"/>
                  </a:lnTo>
                  <a:lnTo>
                    <a:pt x="324" y="281"/>
                  </a:lnTo>
                  <a:lnTo>
                    <a:pt x="325" y="284"/>
                  </a:lnTo>
                  <a:lnTo>
                    <a:pt x="325" y="287"/>
                  </a:lnTo>
                  <a:lnTo>
                    <a:pt x="329" y="291"/>
                  </a:lnTo>
                  <a:lnTo>
                    <a:pt x="338" y="298"/>
                  </a:lnTo>
                  <a:lnTo>
                    <a:pt x="349" y="306"/>
                  </a:lnTo>
                  <a:lnTo>
                    <a:pt x="356" y="311"/>
                  </a:lnTo>
                  <a:lnTo>
                    <a:pt x="360" y="313"/>
                  </a:lnTo>
                  <a:lnTo>
                    <a:pt x="363" y="313"/>
                  </a:lnTo>
                  <a:lnTo>
                    <a:pt x="365" y="313"/>
                  </a:lnTo>
                  <a:lnTo>
                    <a:pt x="370" y="313"/>
                  </a:lnTo>
                  <a:lnTo>
                    <a:pt x="372" y="314"/>
                  </a:lnTo>
                  <a:lnTo>
                    <a:pt x="376" y="315"/>
                  </a:lnTo>
                  <a:lnTo>
                    <a:pt x="381" y="317"/>
                  </a:lnTo>
                  <a:lnTo>
                    <a:pt x="386" y="319"/>
                  </a:lnTo>
                  <a:lnTo>
                    <a:pt x="380" y="319"/>
                  </a:lnTo>
                  <a:lnTo>
                    <a:pt x="372" y="319"/>
                  </a:lnTo>
                  <a:lnTo>
                    <a:pt x="364" y="319"/>
                  </a:lnTo>
                  <a:lnTo>
                    <a:pt x="358" y="319"/>
                  </a:lnTo>
                  <a:lnTo>
                    <a:pt x="355" y="317"/>
                  </a:lnTo>
                  <a:lnTo>
                    <a:pt x="350" y="312"/>
                  </a:lnTo>
                  <a:lnTo>
                    <a:pt x="343" y="307"/>
                  </a:lnTo>
                  <a:lnTo>
                    <a:pt x="336" y="303"/>
                  </a:lnTo>
                  <a:lnTo>
                    <a:pt x="328" y="297"/>
                  </a:lnTo>
                  <a:lnTo>
                    <a:pt x="322" y="291"/>
                  </a:lnTo>
                  <a:lnTo>
                    <a:pt x="317" y="287"/>
                  </a:lnTo>
                  <a:lnTo>
                    <a:pt x="312" y="283"/>
                  </a:lnTo>
                  <a:lnTo>
                    <a:pt x="305" y="283"/>
                  </a:lnTo>
                  <a:lnTo>
                    <a:pt x="294" y="283"/>
                  </a:lnTo>
                  <a:lnTo>
                    <a:pt x="280" y="285"/>
                  </a:lnTo>
                  <a:lnTo>
                    <a:pt x="264" y="287"/>
                  </a:lnTo>
                  <a:lnTo>
                    <a:pt x="248" y="289"/>
                  </a:lnTo>
                  <a:lnTo>
                    <a:pt x="231" y="290"/>
                  </a:lnTo>
                  <a:lnTo>
                    <a:pt x="216" y="292"/>
                  </a:lnTo>
                  <a:lnTo>
                    <a:pt x="205" y="292"/>
                  </a:lnTo>
                  <a:lnTo>
                    <a:pt x="203" y="297"/>
                  </a:lnTo>
                  <a:lnTo>
                    <a:pt x="198" y="302"/>
                  </a:lnTo>
                  <a:lnTo>
                    <a:pt x="192" y="307"/>
                  </a:lnTo>
                  <a:lnTo>
                    <a:pt x="187" y="312"/>
                  </a:lnTo>
                  <a:close/>
                </a:path>
              </a:pathLst>
            </a:custGeom>
            <a:solidFill>
              <a:srgbClr val="3F3F3F">
                <a:alpha val="100000"/>
              </a:srgbClr>
            </a:solidFill>
            <a:ln w="9525">
              <a:noFill/>
            </a:ln>
          </p:spPr>
          <p:txBody>
            <a:bodyPr/>
            <a:p>
              <a:endParaRPr lang="zh-CN" altLang="en-US"/>
            </a:p>
          </p:txBody>
        </p:sp>
        <p:sp>
          <p:nvSpPr>
            <p:cNvPr id="3094" name="Freeform 87"/>
            <p:cNvSpPr/>
            <p:nvPr/>
          </p:nvSpPr>
          <p:spPr>
            <a:xfrm>
              <a:off x="4888" y="2811"/>
              <a:ext cx="253" cy="179"/>
            </a:xfrm>
            <a:custGeom>
              <a:avLst/>
              <a:gdLst>
                <a:gd name="txL" fmla="*/ 0 w 506"/>
                <a:gd name="txT" fmla="*/ 0 h 358"/>
                <a:gd name="txR" fmla="*/ 506 w 506"/>
                <a:gd name="txB" fmla="*/ 358 h 358"/>
              </a:gdLst>
              <a:ahLst/>
              <a:cxnLst>
                <a:cxn ang="0">
                  <a:pos x="1" y="4"/>
                </a:cxn>
                <a:cxn ang="0">
                  <a:pos x="3" y="5"/>
                </a:cxn>
                <a:cxn ang="0">
                  <a:pos x="5" y="6"/>
                </a:cxn>
                <a:cxn ang="0">
                  <a:pos x="7" y="7"/>
                </a:cxn>
                <a:cxn ang="0">
                  <a:pos x="9" y="8"/>
                </a:cxn>
                <a:cxn ang="0">
                  <a:pos x="12" y="10"/>
                </a:cxn>
                <a:cxn ang="0">
                  <a:pos x="15" y="12"/>
                </a:cxn>
                <a:cxn ang="0">
                  <a:pos x="17" y="15"/>
                </a:cxn>
                <a:cxn ang="0">
                  <a:pos x="18" y="15"/>
                </a:cxn>
                <a:cxn ang="0">
                  <a:pos x="19" y="13"/>
                </a:cxn>
                <a:cxn ang="0">
                  <a:pos x="19" y="12"/>
                </a:cxn>
                <a:cxn ang="0">
                  <a:pos x="20" y="11"/>
                </a:cxn>
                <a:cxn ang="0">
                  <a:pos x="20" y="10"/>
                </a:cxn>
                <a:cxn ang="0">
                  <a:pos x="20" y="9"/>
                </a:cxn>
                <a:cxn ang="0">
                  <a:pos x="21" y="8"/>
                </a:cxn>
                <a:cxn ang="0">
                  <a:pos x="22" y="7"/>
                </a:cxn>
                <a:cxn ang="0">
                  <a:pos x="25" y="6"/>
                </a:cxn>
                <a:cxn ang="0">
                  <a:pos x="27" y="5"/>
                </a:cxn>
                <a:cxn ang="0">
                  <a:pos x="30" y="3"/>
                </a:cxn>
                <a:cxn ang="0">
                  <a:pos x="32" y="1"/>
                </a:cxn>
                <a:cxn ang="0">
                  <a:pos x="32" y="2"/>
                </a:cxn>
                <a:cxn ang="0">
                  <a:pos x="29" y="5"/>
                </a:cxn>
                <a:cxn ang="0">
                  <a:pos x="26" y="9"/>
                </a:cxn>
                <a:cxn ang="0">
                  <a:pos x="24" y="11"/>
                </a:cxn>
                <a:cxn ang="0">
                  <a:pos x="23" y="12"/>
                </a:cxn>
                <a:cxn ang="0">
                  <a:pos x="23" y="14"/>
                </a:cxn>
                <a:cxn ang="0">
                  <a:pos x="22" y="17"/>
                </a:cxn>
                <a:cxn ang="0">
                  <a:pos x="21" y="19"/>
                </a:cxn>
                <a:cxn ang="0">
                  <a:pos x="21" y="20"/>
                </a:cxn>
                <a:cxn ang="0">
                  <a:pos x="23" y="21"/>
                </a:cxn>
                <a:cxn ang="0">
                  <a:pos x="24" y="22"/>
                </a:cxn>
                <a:cxn ang="0">
                  <a:pos x="26" y="22"/>
                </a:cxn>
                <a:cxn ang="0">
                  <a:pos x="25" y="23"/>
                </a:cxn>
                <a:cxn ang="0">
                  <a:pos x="23" y="23"/>
                </a:cxn>
                <a:cxn ang="0">
                  <a:pos x="22" y="22"/>
                </a:cxn>
                <a:cxn ang="0">
                  <a:pos x="20" y="22"/>
                </a:cxn>
                <a:cxn ang="0">
                  <a:pos x="19" y="22"/>
                </a:cxn>
                <a:cxn ang="0">
                  <a:pos x="17" y="22"/>
                </a:cxn>
                <a:cxn ang="0">
                  <a:pos x="15" y="22"/>
                </a:cxn>
                <a:cxn ang="0">
                  <a:pos x="14" y="21"/>
                </a:cxn>
                <a:cxn ang="0">
                  <a:pos x="13" y="19"/>
                </a:cxn>
                <a:cxn ang="0">
                  <a:pos x="12" y="19"/>
                </a:cxn>
                <a:cxn ang="0">
                  <a:pos x="12" y="20"/>
                </a:cxn>
                <a:cxn ang="0">
                  <a:pos x="12" y="19"/>
                </a:cxn>
                <a:cxn ang="0">
                  <a:pos x="12" y="18"/>
                </a:cxn>
                <a:cxn ang="0">
                  <a:pos x="12" y="17"/>
                </a:cxn>
                <a:cxn ang="0">
                  <a:pos x="12" y="15"/>
                </a:cxn>
                <a:cxn ang="0">
                  <a:pos x="13" y="15"/>
                </a:cxn>
                <a:cxn ang="0">
                  <a:pos x="13" y="14"/>
                </a:cxn>
                <a:cxn ang="0">
                  <a:pos x="11" y="12"/>
                </a:cxn>
                <a:cxn ang="0">
                  <a:pos x="10" y="10"/>
                </a:cxn>
                <a:cxn ang="0">
                  <a:pos x="8" y="9"/>
                </a:cxn>
                <a:cxn ang="0">
                  <a:pos x="7" y="8"/>
                </a:cxn>
                <a:cxn ang="0">
                  <a:pos x="4" y="7"/>
                </a:cxn>
                <a:cxn ang="0">
                  <a:pos x="2" y="6"/>
                </a:cxn>
                <a:cxn ang="0">
                  <a:pos x="1" y="5"/>
                </a:cxn>
              </a:cxnLst>
              <a:rect l="txL" t="txT" r="txR" b="txB"/>
              <a:pathLst>
                <a:path w="506" h="358">
                  <a:moveTo>
                    <a:pt x="0" y="50"/>
                  </a:moveTo>
                  <a:lnTo>
                    <a:pt x="9" y="56"/>
                  </a:lnTo>
                  <a:lnTo>
                    <a:pt x="21" y="64"/>
                  </a:lnTo>
                  <a:lnTo>
                    <a:pt x="36" y="73"/>
                  </a:lnTo>
                  <a:lnTo>
                    <a:pt x="55" y="83"/>
                  </a:lnTo>
                  <a:lnTo>
                    <a:pt x="73" y="92"/>
                  </a:lnTo>
                  <a:lnTo>
                    <a:pt x="91" y="100"/>
                  </a:lnTo>
                  <a:lnTo>
                    <a:pt x="108" y="108"/>
                  </a:lnTo>
                  <a:lnTo>
                    <a:pt x="122" y="113"/>
                  </a:lnTo>
                  <a:lnTo>
                    <a:pt x="138" y="119"/>
                  </a:lnTo>
                  <a:lnTo>
                    <a:pt x="158" y="131"/>
                  </a:lnTo>
                  <a:lnTo>
                    <a:pt x="181" y="147"/>
                  </a:lnTo>
                  <a:lnTo>
                    <a:pt x="206" y="167"/>
                  </a:lnTo>
                  <a:lnTo>
                    <a:pt x="229" y="189"/>
                  </a:lnTo>
                  <a:lnTo>
                    <a:pt x="248" y="210"/>
                  </a:lnTo>
                  <a:lnTo>
                    <a:pt x="263" y="233"/>
                  </a:lnTo>
                  <a:lnTo>
                    <a:pt x="271" y="255"/>
                  </a:lnTo>
                  <a:lnTo>
                    <a:pt x="278" y="233"/>
                  </a:lnTo>
                  <a:lnTo>
                    <a:pt x="285" y="216"/>
                  </a:lnTo>
                  <a:lnTo>
                    <a:pt x="291" y="200"/>
                  </a:lnTo>
                  <a:lnTo>
                    <a:pt x="295" y="189"/>
                  </a:lnTo>
                  <a:lnTo>
                    <a:pt x="299" y="178"/>
                  </a:lnTo>
                  <a:lnTo>
                    <a:pt x="302" y="170"/>
                  </a:lnTo>
                  <a:lnTo>
                    <a:pt x="305" y="164"/>
                  </a:lnTo>
                  <a:lnTo>
                    <a:pt x="306" y="160"/>
                  </a:lnTo>
                  <a:lnTo>
                    <a:pt x="308" y="155"/>
                  </a:lnTo>
                  <a:lnTo>
                    <a:pt x="310" y="149"/>
                  </a:lnTo>
                  <a:lnTo>
                    <a:pt x="315" y="142"/>
                  </a:lnTo>
                  <a:lnTo>
                    <a:pt x="321" y="134"/>
                  </a:lnTo>
                  <a:lnTo>
                    <a:pt x="329" y="125"/>
                  </a:lnTo>
                  <a:lnTo>
                    <a:pt x="339" y="116"/>
                  </a:lnTo>
                  <a:lnTo>
                    <a:pt x="352" y="108"/>
                  </a:lnTo>
                  <a:lnTo>
                    <a:pt x="367" y="99"/>
                  </a:lnTo>
                  <a:lnTo>
                    <a:pt x="385" y="90"/>
                  </a:lnTo>
                  <a:lnTo>
                    <a:pt x="405" y="78"/>
                  </a:lnTo>
                  <a:lnTo>
                    <a:pt x="427" y="65"/>
                  </a:lnTo>
                  <a:lnTo>
                    <a:pt x="447" y="53"/>
                  </a:lnTo>
                  <a:lnTo>
                    <a:pt x="467" y="40"/>
                  </a:lnTo>
                  <a:lnTo>
                    <a:pt x="484" y="26"/>
                  </a:lnTo>
                  <a:lnTo>
                    <a:pt x="498" y="12"/>
                  </a:lnTo>
                  <a:lnTo>
                    <a:pt x="506" y="0"/>
                  </a:lnTo>
                  <a:lnTo>
                    <a:pt x="497" y="25"/>
                  </a:lnTo>
                  <a:lnTo>
                    <a:pt x="481" y="53"/>
                  </a:lnTo>
                  <a:lnTo>
                    <a:pt x="460" y="79"/>
                  </a:lnTo>
                  <a:lnTo>
                    <a:pt x="437" y="106"/>
                  </a:lnTo>
                  <a:lnTo>
                    <a:pt x="414" y="130"/>
                  </a:lnTo>
                  <a:lnTo>
                    <a:pt x="392" y="149"/>
                  </a:lnTo>
                  <a:lnTo>
                    <a:pt x="375" y="164"/>
                  </a:lnTo>
                  <a:lnTo>
                    <a:pt x="363" y="174"/>
                  </a:lnTo>
                  <a:lnTo>
                    <a:pt x="361" y="189"/>
                  </a:lnTo>
                  <a:lnTo>
                    <a:pt x="358" y="206"/>
                  </a:lnTo>
                  <a:lnTo>
                    <a:pt x="353" y="224"/>
                  </a:lnTo>
                  <a:lnTo>
                    <a:pt x="347" y="244"/>
                  </a:lnTo>
                  <a:lnTo>
                    <a:pt x="340" y="262"/>
                  </a:lnTo>
                  <a:lnTo>
                    <a:pt x="335" y="278"/>
                  </a:lnTo>
                  <a:lnTo>
                    <a:pt x="329" y="291"/>
                  </a:lnTo>
                  <a:lnTo>
                    <a:pt x="323" y="299"/>
                  </a:lnTo>
                  <a:lnTo>
                    <a:pt x="331" y="309"/>
                  </a:lnTo>
                  <a:lnTo>
                    <a:pt x="341" y="319"/>
                  </a:lnTo>
                  <a:lnTo>
                    <a:pt x="354" y="328"/>
                  </a:lnTo>
                  <a:lnTo>
                    <a:pt x="367" y="336"/>
                  </a:lnTo>
                  <a:lnTo>
                    <a:pt x="381" y="343"/>
                  </a:lnTo>
                  <a:lnTo>
                    <a:pt x="393" y="349"/>
                  </a:lnTo>
                  <a:lnTo>
                    <a:pt x="405" y="352"/>
                  </a:lnTo>
                  <a:lnTo>
                    <a:pt x="414" y="353"/>
                  </a:lnTo>
                  <a:lnTo>
                    <a:pt x="399" y="357"/>
                  </a:lnTo>
                  <a:lnTo>
                    <a:pt x="384" y="358"/>
                  </a:lnTo>
                  <a:lnTo>
                    <a:pt x="368" y="357"/>
                  </a:lnTo>
                  <a:lnTo>
                    <a:pt x="353" y="354"/>
                  </a:lnTo>
                  <a:lnTo>
                    <a:pt x="339" y="352"/>
                  </a:lnTo>
                  <a:lnTo>
                    <a:pt x="326" y="349"/>
                  </a:lnTo>
                  <a:lnTo>
                    <a:pt x="316" y="345"/>
                  </a:lnTo>
                  <a:lnTo>
                    <a:pt x="309" y="344"/>
                  </a:lnTo>
                  <a:lnTo>
                    <a:pt x="293" y="345"/>
                  </a:lnTo>
                  <a:lnTo>
                    <a:pt x="278" y="345"/>
                  </a:lnTo>
                  <a:lnTo>
                    <a:pt x="263" y="344"/>
                  </a:lnTo>
                  <a:lnTo>
                    <a:pt x="249" y="342"/>
                  </a:lnTo>
                  <a:lnTo>
                    <a:pt x="237" y="338"/>
                  </a:lnTo>
                  <a:lnTo>
                    <a:pt x="226" y="331"/>
                  </a:lnTo>
                  <a:lnTo>
                    <a:pt x="218" y="322"/>
                  </a:lnTo>
                  <a:lnTo>
                    <a:pt x="214" y="309"/>
                  </a:lnTo>
                  <a:lnTo>
                    <a:pt x="207" y="298"/>
                  </a:lnTo>
                  <a:lnTo>
                    <a:pt x="196" y="296"/>
                  </a:lnTo>
                  <a:lnTo>
                    <a:pt x="187" y="303"/>
                  </a:lnTo>
                  <a:lnTo>
                    <a:pt x="185" y="320"/>
                  </a:lnTo>
                  <a:lnTo>
                    <a:pt x="179" y="312"/>
                  </a:lnTo>
                  <a:lnTo>
                    <a:pt x="176" y="304"/>
                  </a:lnTo>
                  <a:lnTo>
                    <a:pt x="177" y="296"/>
                  </a:lnTo>
                  <a:lnTo>
                    <a:pt x="181" y="289"/>
                  </a:lnTo>
                  <a:lnTo>
                    <a:pt x="180" y="281"/>
                  </a:lnTo>
                  <a:lnTo>
                    <a:pt x="180" y="270"/>
                  </a:lnTo>
                  <a:lnTo>
                    <a:pt x="180" y="260"/>
                  </a:lnTo>
                  <a:lnTo>
                    <a:pt x="181" y="251"/>
                  </a:lnTo>
                  <a:lnTo>
                    <a:pt x="185" y="243"/>
                  </a:lnTo>
                  <a:lnTo>
                    <a:pt x="190" y="237"/>
                  </a:lnTo>
                  <a:lnTo>
                    <a:pt x="198" y="236"/>
                  </a:lnTo>
                  <a:lnTo>
                    <a:pt x="209" y="238"/>
                  </a:lnTo>
                  <a:lnTo>
                    <a:pt x="199" y="224"/>
                  </a:lnTo>
                  <a:lnTo>
                    <a:pt x="187" y="208"/>
                  </a:lnTo>
                  <a:lnTo>
                    <a:pt x="173" y="191"/>
                  </a:lnTo>
                  <a:lnTo>
                    <a:pt x="160" y="175"/>
                  </a:lnTo>
                  <a:lnTo>
                    <a:pt x="145" y="159"/>
                  </a:lnTo>
                  <a:lnTo>
                    <a:pt x="132" y="145"/>
                  </a:lnTo>
                  <a:lnTo>
                    <a:pt x="120" y="134"/>
                  </a:lnTo>
                  <a:lnTo>
                    <a:pt x="110" y="129"/>
                  </a:lnTo>
                  <a:lnTo>
                    <a:pt x="99" y="124"/>
                  </a:lnTo>
                  <a:lnTo>
                    <a:pt x="82" y="118"/>
                  </a:lnTo>
                  <a:lnTo>
                    <a:pt x="64" y="113"/>
                  </a:lnTo>
                  <a:lnTo>
                    <a:pt x="45" y="103"/>
                  </a:lnTo>
                  <a:lnTo>
                    <a:pt x="27" y="94"/>
                  </a:lnTo>
                  <a:lnTo>
                    <a:pt x="12" y="81"/>
                  </a:lnTo>
                  <a:lnTo>
                    <a:pt x="3" y="68"/>
                  </a:lnTo>
                  <a:lnTo>
                    <a:pt x="0" y="50"/>
                  </a:lnTo>
                  <a:close/>
                </a:path>
              </a:pathLst>
            </a:custGeom>
            <a:solidFill>
              <a:srgbClr val="7F7F7F">
                <a:alpha val="100000"/>
              </a:srgbClr>
            </a:solidFill>
            <a:ln w="9525">
              <a:noFill/>
            </a:ln>
          </p:spPr>
          <p:txBody>
            <a:bodyPr/>
            <a:p>
              <a:endParaRPr lang="zh-CN" altLang="en-US"/>
            </a:p>
          </p:txBody>
        </p:sp>
      </p:grpSp>
    </p:spTree>
  </p:cSld>
  <p:clrMapOvr>
    <a:masterClrMapping/>
  </p:clrMapOvr>
  <p:transition>
    <p:checke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67587" name="Rectangle 3"/>
          <p:cNvSpPr>
            <a:spLocks noGrp="1"/>
          </p:cNvSpPr>
          <p:nvPr>
            <p:ph type="title"/>
          </p:nvPr>
        </p:nvSpPr>
        <p:spPr>
          <a:ln/>
        </p:spPr>
        <p:txBody>
          <a:bodyPr vert="horz" wrap="square" lIns="92075" tIns="46038" rIns="92075" bIns="46038" anchor="ctr"/>
          <a:p>
            <a:pPr eaLnBrk="1" hangingPunct="1"/>
            <a:r>
              <a:rPr lang="zh-CN" altLang="en-US" dirty="0"/>
              <a:t>5.1 数组的定义</a:t>
            </a:r>
            <a:endParaRPr lang="zh-CN" altLang="en-US" dirty="0"/>
          </a:p>
        </p:txBody>
      </p:sp>
      <p:sp>
        <p:nvSpPr>
          <p:cNvPr id="67588" name="Rectangle 4"/>
          <p:cNvSpPr>
            <a:spLocks noGrp="1"/>
          </p:cNvSpPr>
          <p:nvPr>
            <p:ph idx="1"/>
          </p:nvPr>
        </p:nvSpPr>
        <p:spPr>
          <a:xfrm>
            <a:off x="381000" y="990600"/>
            <a:ext cx="8534400" cy="5257800"/>
          </a:xfrm>
          <a:ln/>
        </p:spPr>
        <p:txBody>
          <a:bodyPr vert="horz" wrap="square" lIns="91440" tIns="45720" rIns="91440" bIns="45720" anchor="t"/>
          <a:p>
            <a:pPr eaLnBrk="1" hangingPunct="1">
              <a:lnSpc>
                <a:spcPct val="120000"/>
              </a:lnSpc>
            </a:pPr>
            <a:r>
              <a:rPr lang="en-US" altLang="zh-CN" i="1" dirty="0"/>
              <a:t>n</a:t>
            </a:r>
            <a:r>
              <a:rPr lang="zh-CN" altLang="en-US" dirty="0"/>
              <a:t>维数组的抽象数据类型定义</a:t>
            </a:r>
            <a:endParaRPr lang="zh-CN" altLang="en-US" sz="3200" dirty="0"/>
          </a:p>
          <a:p>
            <a:pPr eaLnBrk="1" hangingPunct="1">
              <a:lnSpc>
                <a:spcPct val="120000"/>
              </a:lnSpc>
              <a:buNone/>
            </a:pPr>
            <a:r>
              <a:rPr lang="en-US" altLang="zh-CN" sz="2400" i="1" dirty="0"/>
              <a:t>ADT Arrayn{</a:t>
            </a:r>
            <a:endParaRPr lang="en-US" altLang="zh-CN" sz="2400" i="1" dirty="0"/>
          </a:p>
          <a:p>
            <a:pPr lvl="1" eaLnBrk="1" hangingPunct="1">
              <a:lnSpc>
                <a:spcPct val="120000"/>
              </a:lnSpc>
              <a:buNone/>
            </a:pPr>
            <a:r>
              <a:rPr lang="en-US" altLang="zh-CN" sz="2000" dirty="0"/>
              <a:t> </a:t>
            </a:r>
            <a:r>
              <a:rPr lang="zh-CN" altLang="en-US" dirty="0"/>
              <a:t>数据对象:</a:t>
            </a:r>
            <a:r>
              <a:rPr lang="zh-CN" altLang="en-US" sz="2000" dirty="0"/>
              <a:t> </a:t>
            </a:r>
            <a:endParaRPr lang="zh-CN" altLang="en-US" sz="2000" dirty="0"/>
          </a:p>
          <a:p>
            <a:pPr lvl="1" eaLnBrk="1" hangingPunct="1">
              <a:lnSpc>
                <a:spcPct val="120000"/>
              </a:lnSpc>
              <a:buNone/>
            </a:pPr>
            <a:r>
              <a:rPr lang="en-US" altLang="zh-CN" sz="2000" dirty="0"/>
              <a:t>       </a:t>
            </a:r>
            <a:r>
              <a:rPr lang="en-US" altLang="zh-CN" i="1" dirty="0"/>
              <a:t>D={a</a:t>
            </a:r>
            <a:r>
              <a:rPr lang="en-US" altLang="zh-CN" i="1" baseline="-25000" dirty="0"/>
              <a:t>j</a:t>
            </a:r>
            <a:r>
              <a:rPr lang="en-US" altLang="zh-CN" i="1" baseline="-48000" dirty="0"/>
              <a:t>1</a:t>
            </a:r>
            <a:r>
              <a:rPr lang="en-US" altLang="zh-CN" i="1" baseline="-25000" dirty="0"/>
              <a:t>j</a:t>
            </a:r>
            <a:r>
              <a:rPr lang="en-US" altLang="zh-CN" i="1" baseline="-48000" dirty="0"/>
              <a:t>2</a:t>
            </a:r>
            <a:r>
              <a:rPr lang="en-US" altLang="zh-CN" i="1" dirty="0"/>
              <a:t>…</a:t>
            </a:r>
            <a:r>
              <a:rPr lang="en-US" altLang="zh-CN" i="1" baseline="-25000" dirty="0"/>
              <a:t>j</a:t>
            </a:r>
            <a:r>
              <a:rPr lang="en-US" altLang="zh-CN" i="1" baseline="-48000" dirty="0"/>
              <a:t>n</a:t>
            </a:r>
            <a:r>
              <a:rPr lang="en-US" altLang="zh-CN" i="1" dirty="0"/>
              <a:t>| a</a:t>
            </a:r>
            <a:r>
              <a:rPr lang="en-US" altLang="zh-CN" i="1" baseline="-25000" dirty="0"/>
              <a:t>j</a:t>
            </a:r>
            <a:r>
              <a:rPr lang="en-US" altLang="zh-CN" i="1" baseline="-48000" dirty="0"/>
              <a:t>1</a:t>
            </a:r>
            <a:r>
              <a:rPr lang="en-US" altLang="zh-CN" i="1" baseline="-25000" dirty="0"/>
              <a:t>j</a:t>
            </a:r>
            <a:r>
              <a:rPr lang="en-US" altLang="zh-CN" i="1" baseline="-48000" dirty="0"/>
              <a:t>2</a:t>
            </a:r>
            <a:r>
              <a:rPr lang="en-US" altLang="zh-CN" i="1" dirty="0"/>
              <a:t>…</a:t>
            </a:r>
            <a:r>
              <a:rPr lang="en-US" altLang="zh-CN" i="1" baseline="-25000" dirty="0"/>
              <a:t>j</a:t>
            </a:r>
            <a:r>
              <a:rPr lang="en-US" altLang="zh-CN" i="1" baseline="-48000" dirty="0"/>
              <a:t>n</a:t>
            </a:r>
            <a:r>
              <a:rPr lang="en-US" altLang="zh-CN" i="1" dirty="0"/>
              <a:t> </a:t>
            </a:r>
            <a:r>
              <a:rPr lang="en-US" altLang="zh-CN" dirty="0"/>
              <a:t>∈</a:t>
            </a:r>
            <a:r>
              <a:rPr lang="en-US" altLang="zh-CN" i="1" dirty="0"/>
              <a:t>ElemSet,</a:t>
            </a:r>
            <a:r>
              <a:rPr lang="zh-CN" altLang="en-US" i="1" dirty="0"/>
              <a:t>其中</a:t>
            </a:r>
            <a:r>
              <a:rPr lang="en-US" altLang="zh-CN" i="1" dirty="0"/>
              <a:t> </a:t>
            </a:r>
            <a:r>
              <a:rPr lang="en-US" altLang="zh-CN" sz="2000" i="1" dirty="0"/>
              <a:t>j</a:t>
            </a:r>
            <a:r>
              <a:rPr lang="en-US" altLang="zh-CN" sz="2000" i="1" baseline="-25000" dirty="0"/>
              <a:t>i</a:t>
            </a:r>
            <a:r>
              <a:rPr lang="en-US" altLang="zh-CN" sz="2000" i="1" dirty="0"/>
              <a:t> =0,1,… , b</a:t>
            </a:r>
            <a:r>
              <a:rPr lang="en-US" altLang="zh-CN" sz="2000" i="1" baseline="-25000" dirty="0"/>
              <a:t>i-1</a:t>
            </a:r>
            <a:r>
              <a:rPr lang="en-US" altLang="zh-CN" sz="2000" i="1" dirty="0"/>
              <a:t>, i =1,…,n</a:t>
            </a:r>
            <a:r>
              <a:rPr lang="en-US" altLang="zh-CN" i="1" dirty="0"/>
              <a:t>}</a:t>
            </a:r>
            <a:endParaRPr lang="en-US" altLang="zh-CN" i="1" dirty="0"/>
          </a:p>
          <a:p>
            <a:pPr lvl="1" eaLnBrk="1" hangingPunct="1">
              <a:lnSpc>
                <a:spcPct val="120000"/>
              </a:lnSpc>
              <a:buNone/>
            </a:pPr>
            <a:r>
              <a:rPr lang="en-US" altLang="zh-CN" sz="2000" dirty="0"/>
              <a:t> </a:t>
            </a:r>
            <a:r>
              <a:rPr lang="zh-CN" altLang="en-US" dirty="0"/>
              <a:t>数据关系:</a:t>
            </a:r>
            <a:r>
              <a:rPr lang="zh-CN" altLang="en-US" sz="2000" dirty="0"/>
              <a:t> </a:t>
            </a:r>
            <a:endParaRPr lang="zh-CN" altLang="en-US" sz="2000" dirty="0"/>
          </a:p>
          <a:p>
            <a:pPr lvl="1" eaLnBrk="1" hangingPunct="1">
              <a:lnSpc>
                <a:spcPct val="120000"/>
              </a:lnSpc>
              <a:buNone/>
            </a:pPr>
            <a:r>
              <a:rPr lang="en-US" altLang="zh-CN" sz="2000" dirty="0"/>
              <a:t>      </a:t>
            </a:r>
            <a:r>
              <a:rPr lang="en-US" altLang="zh-CN" i="1" dirty="0"/>
              <a:t>S={R</a:t>
            </a:r>
            <a:r>
              <a:rPr lang="en-US" altLang="zh-CN" i="1" baseline="-25000" dirty="0"/>
              <a:t>1</a:t>
            </a:r>
            <a:r>
              <a:rPr lang="en-US" altLang="zh-CN" i="1" dirty="0"/>
              <a:t> ,R</a:t>
            </a:r>
            <a:r>
              <a:rPr lang="en-US" altLang="zh-CN" i="1" baseline="-25000" dirty="0"/>
              <a:t>2</a:t>
            </a:r>
            <a:r>
              <a:rPr lang="en-US" altLang="zh-CN" i="1" dirty="0"/>
              <a:t> ,…… ,R</a:t>
            </a:r>
            <a:r>
              <a:rPr lang="en-US" altLang="zh-CN" i="1" baseline="-25000" dirty="0"/>
              <a:t>n</a:t>
            </a:r>
            <a:r>
              <a:rPr lang="en-US" altLang="zh-CN" i="1" dirty="0"/>
              <a:t>}</a:t>
            </a:r>
            <a:endParaRPr lang="en-US" altLang="zh-CN" i="1" dirty="0"/>
          </a:p>
          <a:p>
            <a:pPr lvl="1" eaLnBrk="1" hangingPunct="1">
              <a:lnSpc>
                <a:spcPct val="120000"/>
              </a:lnSpc>
              <a:buNone/>
            </a:pPr>
            <a:r>
              <a:rPr lang="en-US" altLang="zh-CN" sz="2000" dirty="0"/>
              <a:t>	  </a:t>
            </a:r>
            <a:r>
              <a:rPr lang="en-US" altLang="zh-CN" i="1" dirty="0"/>
              <a:t>R</a:t>
            </a:r>
            <a:r>
              <a:rPr lang="en-US" altLang="zh-CN" i="1" baseline="-25000" dirty="0"/>
              <a:t>i</a:t>
            </a:r>
            <a:r>
              <a:rPr lang="en-US" altLang="zh-CN" i="1" dirty="0"/>
              <a:t>={&lt;a</a:t>
            </a:r>
            <a:r>
              <a:rPr lang="en-US" altLang="zh-CN" i="1" baseline="-25000" dirty="0"/>
              <a:t>j</a:t>
            </a:r>
            <a:r>
              <a:rPr lang="en-US" altLang="zh-CN" i="1" baseline="-48000" dirty="0"/>
              <a:t>1</a:t>
            </a:r>
            <a:r>
              <a:rPr lang="en-US" altLang="zh-CN" i="1" dirty="0"/>
              <a:t>…</a:t>
            </a:r>
            <a:r>
              <a:rPr lang="en-US" altLang="zh-CN" i="1" baseline="-25000" dirty="0">
                <a:solidFill>
                  <a:srgbClr val="FF3300"/>
                </a:solidFill>
              </a:rPr>
              <a:t>j</a:t>
            </a:r>
            <a:r>
              <a:rPr lang="en-US" altLang="zh-CN" i="1" baseline="-48000" dirty="0">
                <a:solidFill>
                  <a:srgbClr val="FF3300"/>
                </a:solidFill>
              </a:rPr>
              <a:t>i</a:t>
            </a:r>
            <a:r>
              <a:rPr lang="en-US" altLang="zh-CN" i="1" dirty="0"/>
              <a:t>…</a:t>
            </a:r>
            <a:r>
              <a:rPr lang="en-US" altLang="zh-CN" i="1" baseline="-25000" dirty="0"/>
              <a:t>j</a:t>
            </a:r>
            <a:r>
              <a:rPr lang="en-US" altLang="zh-CN" i="1" baseline="-48000" dirty="0"/>
              <a:t>n</a:t>
            </a:r>
            <a:r>
              <a:rPr lang="en-US" altLang="zh-CN" i="1" dirty="0"/>
              <a:t>,a</a:t>
            </a:r>
            <a:r>
              <a:rPr lang="en-US" altLang="zh-CN" i="1" baseline="-25000" dirty="0"/>
              <a:t>j</a:t>
            </a:r>
            <a:r>
              <a:rPr lang="en-US" altLang="zh-CN" i="1" baseline="-48000" dirty="0"/>
              <a:t>1</a:t>
            </a:r>
            <a:r>
              <a:rPr lang="en-US" altLang="zh-CN" i="1" dirty="0"/>
              <a:t>…</a:t>
            </a:r>
            <a:r>
              <a:rPr lang="en-US" altLang="zh-CN" i="1" baseline="-25000" dirty="0">
                <a:solidFill>
                  <a:srgbClr val="FF3300"/>
                </a:solidFill>
              </a:rPr>
              <a:t>j</a:t>
            </a:r>
            <a:r>
              <a:rPr lang="en-US" altLang="zh-CN" i="1" baseline="-48000" dirty="0">
                <a:solidFill>
                  <a:srgbClr val="FF3300"/>
                </a:solidFill>
              </a:rPr>
              <a:t>i</a:t>
            </a:r>
            <a:r>
              <a:rPr lang="en-US" altLang="zh-CN" i="1" baseline="-25000" dirty="0">
                <a:solidFill>
                  <a:srgbClr val="FF3300"/>
                </a:solidFill>
              </a:rPr>
              <a:t>+1</a:t>
            </a:r>
            <a:r>
              <a:rPr lang="en-US" altLang="zh-CN" i="1" dirty="0"/>
              <a:t>…</a:t>
            </a:r>
            <a:r>
              <a:rPr lang="en-US" altLang="zh-CN" i="1" baseline="-25000" dirty="0"/>
              <a:t>j</a:t>
            </a:r>
            <a:r>
              <a:rPr lang="en-US" altLang="zh-CN" i="1" baseline="-48000" dirty="0"/>
              <a:t>n</a:t>
            </a:r>
            <a:r>
              <a:rPr lang="en-US" altLang="zh-CN" i="1" dirty="0"/>
              <a:t>&gt;|  0≤j</a:t>
            </a:r>
            <a:r>
              <a:rPr lang="en-US" altLang="zh-CN" i="1" baseline="-25000" dirty="0"/>
              <a:t>k</a:t>
            </a:r>
            <a:r>
              <a:rPr lang="en-US" altLang="zh-CN" i="1" dirty="0"/>
              <a:t>≤b</a:t>
            </a:r>
            <a:r>
              <a:rPr lang="en-US" altLang="zh-CN" i="1" baseline="-25000" dirty="0"/>
              <a:t>k-1</a:t>
            </a:r>
            <a:r>
              <a:rPr lang="en-US" altLang="zh-CN" i="1" dirty="0"/>
              <a:t>,1≤k≤n </a:t>
            </a:r>
            <a:r>
              <a:rPr lang="zh-CN" altLang="en-US" i="1" dirty="0"/>
              <a:t>且</a:t>
            </a:r>
            <a:r>
              <a:rPr lang="en-US" altLang="zh-CN" i="1" dirty="0"/>
              <a:t>k≠i,</a:t>
            </a:r>
            <a:endParaRPr lang="en-US" altLang="zh-CN" i="1" dirty="0"/>
          </a:p>
          <a:p>
            <a:pPr lvl="4" eaLnBrk="1" hangingPunct="1">
              <a:lnSpc>
                <a:spcPct val="100000"/>
              </a:lnSpc>
              <a:buNone/>
            </a:pPr>
            <a:r>
              <a:rPr lang="en-US" altLang="zh-CN" sz="1800" i="1" dirty="0"/>
              <a:t>  		                    	 </a:t>
            </a:r>
            <a:r>
              <a:rPr lang="en-US" altLang="zh-CN" i="1" dirty="0"/>
              <a:t>0≤j</a:t>
            </a:r>
            <a:r>
              <a:rPr lang="en-US" altLang="zh-CN" i="1" baseline="-25000" dirty="0"/>
              <a:t>i</a:t>
            </a:r>
            <a:r>
              <a:rPr lang="en-US" altLang="zh-CN" i="1" dirty="0"/>
              <a:t>≤b</a:t>
            </a:r>
            <a:r>
              <a:rPr lang="en-US" altLang="zh-CN" i="1" baseline="-25000" dirty="0"/>
              <a:t>i-2    </a:t>
            </a:r>
            <a:r>
              <a:rPr lang="en-US" altLang="zh-CN" i="1" dirty="0"/>
              <a:t>,</a:t>
            </a:r>
            <a:endParaRPr lang="en-US" altLang="zh-CN" i="1" dirty="0"/>
          </a:p>
          <a:p>
            <a:pPr lvl="4" eaLnBrk="1" hangingPunct="1">
              <a:lnSpc>
                <a:spcPct val="100000"/>
              </a:lnSpc>
              <a:buNone/>
            </a:pPr>
            <a:r>
              <a:rPr lang="en-US" altLang="zh-CN" sz="1800" i="1" dirty="0"/>
              <a:t>		                      	</a:t>
            </a:r>
            <a:r>
              <a:rPr lang="en-US" altLang="zh-CN" sz="2400" i="1" dirty="0"/>
              <a:t>a</a:t>
            </a:r>
            <a:r>
              <a:rPr lang="en-US" altLang="zh-CN" sz="2400" i="1" baseline="-25000" dirty="0"/>
              <a:t>j</a:t>
            </a:r>
            <a:r>
              <a:rPr lang="en-US" altLang="zh-CN" sz="2400" i="1" baseline="-48000" dirty="0"/>
              <a:t>1</a:t>
            </a:r>
            <a:r>
              <a:rPr lang="en-US" altLang="zh-CN" sz="2400" i="1" dirty="0"/>
              <a:t>…</a:t>
            </a:r>
            <a:r>
              <a:rPr lang="en-US" altLang="zh-CN" sz="2400" i="1" baseline="-25000" dirty="0"/>
              <a:t>j</a:t>
            </a:r>
            <a:r>
              <a:rPr lang="en-US" altLang="zh-CN" sz="2400" i="1" baseline="-48000" dirty="0"/>
              <a:t>i</a:t>
            </a:r>
            <a:r>
              <a:rPr lang="en-US" altLang="zh-CN" sz="2400" i="1" dirty="0"/>
              <a:t>…</a:t>
            </a:r>
            <a:r>
              <a:rPr lang="en-US" altLang="zh-CN" sz="2400" i="1" baseline="-25000" dirty="0"/>
              <a:t>j</a:t>
            </a:r>
            <a:r>
              <a:rPr lang="en-US" altLang="zh-CN" sz="2400" i="1" baseline="-48000" dirty="0"/>
              <a:t>n</a:t>
            </a:r>
            <a:r>
              <a:rPr lang="en-US" altLang="zh-CN" sz="2400" i="1" dirty="0"/>
              <a:t>,a</a:t>
            </a:r>
            <a:r>
              <a:rPr lang="en-US" altLang="zh-CN" sz="2400" i="1" baseline="-25000" dirty="0"/>
              <a:t>j</a:t>
            </a:r>
            <a:r>
              <a:rPr lang="en-US" altLang="zh-CN" sz="2400" i="1" baseline="-48000" dirty="0"/>
              <a:t>1</a:t>
            </a:r>
            <a:r>
              <a:rPr lang="en-US" altLang="zh-CN" sz="2400" i="1" dirty="0"/>
              <a:t>…</a:t>
            </a:r>
            <a:r>
              <a:rPr lang="en-US" altLang="zh-CN" sz="2400" i="1" baseline="-25000" dirty="0"/>
              <a:t>j</a:t>
            </a:r>
            <a:r>
              <a:rPr lang="en-US" altLang="zh-CN" sz="2400" i="1" baseline="-48000" dirty="0"/>
              <a:t>i</a:t>
            </a:r>
            <a:r>
              <a:rPr lang="en-US" altLang="zh-CN" sz="2400" i="1" baseline="-25000" dirty="0"/>
              <a:t>+1</a:t>
            </a:r>
            <a:r>
              <a:rPr lang="en-US" altLang="zh-CN" sz="2400" i="1" dirty="0"/>
              <a:t>…</a:t>
            </a:r>
            <a:r>
              <a:rPr lang="en-US" altLang="zh-CN" sz="2400" i="1" baseline="-25000" dirty="0"/>
              <a:t>j</a:t>
            </a:r>
            <a:r>
              <a:rPr lang="en-US" altLang="zh-CN" sz="2400" i="1" baseline="-48000" dirty="0"/>
              <a:t>n</a:t>
            </a:r>
            <a:r>
              <a:rPr lang="en-US" altLang="zh-CN" sz="2400" i="1" dirty="0"/>
              <a:t>∈D}</a:t>
            </a:r>
            <a:endParaRPr lang="en-US" altLang="zh-CN" sz="2400" i="1" dirty="0"/>
          </a:p>
          <a:p>
            <a:pPr lvl="1" eaLnBrk="1" hangingPunct="1">
              <a:lnSpc>
                <a:spcPct val="120000"/>
              </a:lnSpc>
              <a:buNone/>
            </a:pPr>
            <a:r>
              <a:rPr lang="en-US" altLang="zh-CN" sz="2000" dirty="0"/>
              <a:t> </a:t>
            </a:r>
            <a:endParaRPr lang="en-US" altLang="zh-CN" sz="2000"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 calcmode="lin" valueType="num">
                                      <p:cBhvr>
                                        <p:cTn id="7" dur="1000" fill="hold"/>
                                        <p:tgtEl>
                                          <p:spTgt spid="67587"/>
                                        </p:tgtEl>
                                        <p:attrNameLst>
                                          <p:attrName>ppt_w</p:attrName>
                                        </p:attrNameLst>
                                      </p:cBhvr>
                                      <p:tavLst>
                                        <p:tav tm="0">
                                          <p:val>
                                            <p:fltVal val="0.000000"/>
                                          </p:val>
                                        </p:tav>
                                        <p:tav tm="100000">
                                          <p:val>
                                            <p:strVal val="#ppt_w"/>
                                          </p:val>
                                        </p:tav>
                                      </p:tavLst>
                                    </p:anim>
                                    <p:anim calcmode="lin" valueType="num">
                                      <p:cBhvr>
                                        <p:cTn id="8" dur="1000" fill="hold"/>
                                        <p:tgtEl>
                                          <p:spTgt spid="67587"/>
                                        </p:tgtEl>
                                        <p:attrNameLst>
                                          <p:attrName>ppt_h</p:attrName>
                                        </p:attrNameLst>
                                      </p:cBhvr>
                                      <p:tavLst>
                                        <p:tav tm="0">
                                          <p:val>
                                            <p:fltVal val="0.000000"/>
                                          </p:val>
                                        </p:tav>
                                        <p:tav tm="100000">
                                          <p:val>
                                            <p:strVal val="#ppt_h"/>
                                          </p:val>
                                        </p:tav>
                                      </p:tavLst>
                                    </p:anim>
                                    <p:anim calcmode="lin" valueType="num">
                                      <p:cBhvr>
                                        <p:cTn id="9" dur="1000" fill="hold"/>
                                        <p:tgtEl>
                                          <p:spTgt spid="67587"/>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6758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67588">
                                            <p:txEl>
                                              <p:charRg st="0" end="14"/>
                                            </p:txEl>
                                          </p:spTgt>
                                        </p:tgtEl>
                                        <p:attrNameLst>
                                          <p:attrName>style.visibility</p:attrName>
                                        </p:attrNameLst>
                                      </p:cBhvr>
                                      <p:to>
                                        <p:strVal val="visible"/>
                                      </p:to>
                                    </p:set>
                                    <p:animEffect transition="in" filter="barn(outHorizontal)">
                                      <p:cBhvr>
                                        <p:cTn id="15" dur="500"/>
                                        <p:tgtEl>
                                          <p:spTgt spid="67588">
                                            <p:txEl>
                                              <p:charRg st="0" end="1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67588">
                                            <p:txEl>
                                              <p:charRg st="14" end="26"/>
                                            </p:txEl>
                                          </p:spTgt>
                                        </p:tgtEl>
                                        <p:attrNameLst>
                                          <p:attrName>style.visibility</p:attrName>
                                        </p:attrNameLst>
                                      </p:cBhvr>
                                      <p:to>
                                        <p:strVal val="visible"/>
                                      </p:to>
                                    </p:set>
                                    <p:animEffect transition="in" filter="barn(outHorizontal)">
                                      <p:cBhvr>
                                        <p:cTn id="20" dur="500"/>
                                        <p:tgtEl>
                                          <p:spTgt spid="67588">
                                            <p:txEl>
                                              <p:charRg st="14" end="2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67588">
                                            <p:txEl>
                                              <p:charRg st="26" end="34"/>
                                            </p:txEl>
                                          </p:spTgt>
                                        </p:tgtEl>
                                        <p:attrNameLst>
                                          <p:attrName>style.visibility</p:attrName>
                                        </p:attrNameLst>
                                      </p:cBhvr>
                                      <p:to>
                                        <p:strVal val="visible"/>
                                      </p:to>
                                    </p:set>
                                    <p:animEffect transition="in" filter="barn(outHorizontal)">
                                      <p:cBhvr>
                                        <p:cTn id="25" dur="500"/>
                                        <p:tgtEl>
                                          <p:spTgt spid="67588">
                                            <p:txEl>
                                              <p:charRg st="26" end="3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67588">
                                            <p:txEl>
                                              <p:charRg st="34" end="103"/>
                                            </p:txEl>
                                          </p:spTgt>
                                        </p:tgtEl>
                                        <p:attrNameLst>
                                          <p:attrName>style.visibility</p:attrName>
                                        </p:attrNameLst>
                                      </p:cBhvr>
                                      <p:to>
                                        <p:strVal val="visible"/>
                                      </p:to>
                                    </p:set>
                                    <p:animEffect transition="in" filter="barn(outHorizontal)">
                                      <p:cBhvr>
                                        <p:cTn id="30" dur="500"/>
                                        <p:tgtEl>
                                          <p:spTgt spid="67588">
                                            <p:txEl>
                                              <p:charRg st="34" end="10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42" fill="hold" grpId="0" nodeType="clickEffect">
                                  <p:stCondLst>
                                    <p:cond delay="0"/>
                                  </p:stCondLst>
                                  <p:childTnLst>
                                    <p:set>
                                      <p:cBhvr>
                                        <p:cTn id="34" dur="1" fill="hold">
                                          <p:stCondLst>
                                            <p:cond delay="0"/>
                                          </p:stCondLst>
                                        </p:cTn>
                                        <p:tgtEl>
                                          <p:spTgt spid="67588">
                                            <p:txEl>
                                              <p:charRg st="103" end="111"/>
                                            </p:txEl>
                                          </p:spTgt>
                                        </p:tgtEl>
                                        <p:attrNameLst>
                                          <p:attrName>style.visibility</p:attrName>
                                        </p:attrNameLst>
                                      </p:cBhvr>
                                      <p:to>
                                        <p:strVal val="visible"/>
                                      </p:to>
                                    </p:set>
                                    <p:animEffect transition="in" filter="barn(outHorizontal)">
                                      <p:cBhvr>
                                        <p:cTn id="35" dur="500"/>
                                        <p:tgtEl>
                                          <p:spTgt spid="67588">
                                            <p:txEl>
                                              <p:charRg st="103" end="1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42" fill="hold" grpId="0" nodeType="clickEffect">
                                  <p:stCondLst>
                                    <p:cond delay="0"/>
                                  </p:stCondLst>
                                  <p:childTnLst>
                                    <p:set>
                                      <p:cBhvr>
                                        <p:cTn id="39" dur="1" fill="hold">
                                          <p:stCondLst>
                                            <p:cond delay="0"/>
                                          </p:stCondLst>
                                        </p:cTn>
                                        <p:tgtEl>
                                          <p:spTgt spid="67588">
                                            <p:txEl>
                                              <p:charRg st="111" end="136"/>
                                            </p:txEl>
                                          </p:spTgt>
                                        </p:tgtEl>
                                        <p:attrNameLst>
                                          <p:attrName>style.visibility</p:attrName>
                                        </p:attrNameLst>
                                      </p:cBhvr>
                                      <p:to>
                                        <p:strVal val="visible"/>
                                      </p:to>
                                    </p:set>
                                    <p:animEffect transition="in" filter="barn(outHorizontal)">
                                      <p:cBhvr>
                                        <p:cTn id="40" dur="500"/>
                                        <p:tgtEl>
                                          <p:spTgt spid="67588">
                                            <p:txEl>
                                              <p:charRg st="111" end="13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67588">
                                            <p:txEl>
                                              <p:charRg st="136" end="191"/>
                                            </p:txEl>
                                          </p:spTgt>
                                        </p:tgtEl>
                                        <p:attrNameLst>
                                          <p:attrName>style.visibility</p:attrName>
                                        </p:attrNameLst>
                                      </p:cBhvr>
                                      <p:to>
                                        <p:strVal val="visible"/>
                                      </p:to>
                                    </p:set>
                                    <p:animEffect transition="in" filter="barn(outHorizontal)">
                                      <p:cBhvr>
                                        <p:cTn id="45" dur="500"/>
                                        <p:tgtEl>
                                          <p:spTgt spid="67588">
                                            <p:txEl>
                                              <p:charRg st="136" end="19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42" fill="hold" grpId="0" nodeType="clickEffect">
                                  <p:stCondLst>
                                    <p:cond delay="0"/>
                                  </p:stCondLst>
                                  <p:childTnLst>
                                    <p:set>
                                      <p:cBhvr>
                                        <p:cTn id="49" dur="1" fill="hold">
                                          <p:stCondLst>
                                            <p:cond delay="0"/>
                                          </p:stCondLst>
                                        </p:cTn>
                                        <p:tgtEl>
                                          <p:spTgt spid="67588">
                                            <p:txEl>
                                              <p:charRg st="191" end="232"/>
                                            </p:txEl>
                                          </p:spTgt>
                                        </p:tgtEl>
                                        <p:attrNameLst>
                                          <p:attrName>style.visibility</p:attrName>
                                        </p:attrNameLst>
                                      </p:cBhvr>
                                      <p:to>
                                        <p:strVal val="visible"/>
                                      </p:to>
                                    </p:set>
                                    <p:animEffect transition="in" filter="barn(outHorizontal)">
                                      <p:cBhvr>
                                        <p:cTn id="50" dur="500"/>
                                        <p:tgtEl>
                                          <p:spTgt spid="67588">
                                            <p:txEl>
                                              <p:charRg st="191" end="23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67588">
                                            <p:txEl>
                                              <p:charRg st="232" end="282"/>
                                            </p:txEl>
                                          </p:spTgt>
                                        </p:tgtEl>
                                        <p:attrNameLst>
                                          <p:attrName>style.visibility</p:attrName>
                                        </p:attrNameLst>
                                      </p:cBhvr>
                                      <p:to>
                                        <p:strVal val="visible"/>
                                      </p:to>
                                    </p:set>
                                    <p:animEffect transition="in" filter="barn(outHorizontal)">
                                      <p:cBhvr>
                                        <p:cTn id="55" dur="500"/>
                                        <p:tgtEl>
                                          <p:spTgt spid="67588">
                                            <p:txEl>
                                              <p:charRg st="232" end="28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42" fill="hold" grpId="0" nodeType="clickEffect">
                                  <p:stCondLst>
                                    <p:cond delay="0"/>
                                  </p:stCondLst>
                                  <p:childTnLst>
                                    <p:set>
                                      <p:cBhvr>
                                        <p:cTn id="59" dur="1" fill="hold">
                                          <p:stCondLst>
                                            <p:cond delay="0"/>
                                          </p:stCondLst>
                                        </p:cTn>
                                        <p:tgtEl>
                                          <p:spTgt spid="67588">
                                            <p:txEl>
                                              <p:charRg st="282" end="284"/>
                                            </p:txEl>
                                          </p:spTgt>
                                        </p:tgtEl>
                                        <p:attrNameLst>
                                          <p:attrName>style.visibility</p:attrName>
                                        </p:attrNameLst>
                                      </p:cBhvr>
                                      <p:to>
                                        <p:strVal val="visible"/>
                                      </p:to>
                                    </p:set>
                                    <p:animEffect transition="in" filter="barn(outHorizontal)">
                                      <p:cBhvr>
                                        <p:cTn id="60" dur="500"/>
                                        <p:tgtEl>
                                          <p:spTgt spid="67588">
                                            <p:txEl>
                                              <p:charRg st="282" end="2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p:bldP spid="67588" grpId="0" bldLvl="5"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13315" name="Rectangle 2"/>
          <p:cNvSpPr>
            <a:spLocks noGrp="1"/>
          </p:cNvSpPr>
          <p:nvPr>
            <p:ph type="title"/>
          </p:nvPr>
        </p:nvSpPr>
        <p:spPr>
          <a:ln/>
        </p:spPr>
        <p:txBody>
          <a:bodyPr vert="horz" wrap="square" lIns="92075" tIns="46038" rIns="92075" bIns="46038" anchor="ctr"/>
          <a:p>
            <a:pPr eaLnBrk="1" hangingPunct="1"/>
            <a:endParaRPr lang="zh-CN" altLang="en-US" dirty="0"/>
          </a:p>
        </p:txBody>
      </p:sp>
      <p:sp>
        <p:nvSpPr>
          <p:cNvPr id="13316" name="Rectangle 3"/>
          <p:cNvSpPr>
            <a:spLocks noGrp="1"/>
          </p:cNvSpPr>
          <p:nvPr>
            <p:ph idx="1"/>
          </p:nvPr>
        </p:nvSpPr>
        <p:spPr>
          <a:ln/>
        </p:spPr>
        <p:txBody>
          <a:bodyPr vert="horz" wrap="square" lIns="91440" tIns="45720" rIns="91440" bIns="45720" anchor="t"/>
          <a:p>
            <a:pPr lvl="1" eaLnBrk="1" hangingPunct="1">
              <a:buNone/>
            </a:pPr>
            <a:r>
              <a:rPr lang="zh-CN" altLang="en-US" dirty="0"/>
              <a:t>基本操作:</a:t>
            </a:r>
            <a:endParaRPr lang="zh-CN" altLang="en-US" dirty="0"/>
          </a:p>
          <a:p>
            <a:pPr lvl="1" eaLnBrk="1" hangingPunct="1">
              <a:buNone/>
            </a:pPr>
            <a:r>
              <a:rPr lang="en-US" altLang="zh-CN" dirty="0"/>
              <a:t>	  </a:t>
            </a:r>
            <a:r>
              <a:rPr lang="en-US" altLang="zh-CN" i="1" dirty="0"/>
              <a:t>InitArray(&amp;A,n,bound1,…，boundn)   </a:t>
            </a:r>
            <a:endParaRPr lang="en-US" altLang="zh-CN" i="1" dirty="0"/>
          </a:p>
          <a:p>
            <a:pPr lvl="1" eaLnBrk="1" hangingPunct="1">
              <a:buNone/>
            </a:pPr>
            <a:r>
              <a:rPr lang="en-US" altLang="zh-CN" i="1" dirty="0"/>
              <a:t>       DestroyArray(&amp;A)</a:t>
            </a:r>
            <a:endParaRPr lang="en-US" altLang="zh-CN" i="1" dirty="0"/>
          </a:p>
          <a:p>
            <a:pPr lvl="1" eaLnBrk="1" hangingPunct="1">
              <a:buNone/>
            </a:pPr>
            <a:r>
              <a:rPr lang="en-US" altLang="zh-CN" i="1" dirty="0"/>
              <a:t>       value(A,&amp;e,index1,…,indexn)</a:t>
            </a:r>
            <a:endParaRPr lang="en-US" altLang="zh-CN" i="1" dirty="0"/>
          </a:p>
          <a:p>
            <a:pPr lvl="1" eaLnBrk="1" hangingPunct="1">
              <a:buNone/>
            </a:pPr>
            <a:r>
              <a:rPr lang="en-US" altLang="zh-CN" i="1" dirty="0"/>
              <a:t>       Assign(&amp;A,e,index1,…,indexn)</a:t>
            </a:r>
            <a:endParaRPr lang="en-US" altLang="zh-CN" i="1" dirty="0"/>
          </a:p>
          <a:p>
            <a:pPr eaLnBrk="1" hangingPunct="1">
              <a:buNone/>
            </a:pPr>
            <a:r>
              <a:rPr lang="en-US" altLang="zh-CN" i="1" dirty="0"/>
              <a:t>}</a:t>
            </a:r>
            <a:r>
              <a:rPr lang="en-US" altLang="zh-CN" dirty="0"/>
              <a:t> </a:t>
            </a:r>
            <a:r>
              <a:rPr lang="en-US" altLang="zh-CN" i="1" dirty="0"/>
              <a:t>ADT Arrayn</a:t>
            </a:r>
            <a:endParaRPr lang="en-US" altLang="zh-CN" i="1" dirty="0"/>
          </a:p>
          <a:p>
            <a:pPr eaLnBrk="1" hangingPunct="1"/>
            <a:endParaRPr lang="zh-CN" altLang="en-US" i="1" dirty="0"/>
          </a:p>
        </p:txBody>
      </p:sp>
    </p:spTree>
  </p:cSld>
  <p:clrMapOvr>
    <a:masterClrMapping/>
  </p:clrMapOvr>
  <p:transition>
    <p:checke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14339" name="Rectangle 10"/>
          <p:cNvSpPr>
            <a:spLocks noGrp="1"/>
          </p:cNvSpPr>
          <p:nvPr>
            <p:ph type="title"/>
          </p:nvPr>
        </p:nvSpPr>
        <p:spPr>
          <a:ln/>
        </p:spPr>
        <p:txBody>
          <a:bodyPr vert="horz" wrap="square" lIns="92075" tIns="46038" rIns="92075" bIns="46038" anchor="ctr"/>
          <a:p>
            <a:pPr eaLnBrk="1" hangingPunct="1"/>
            <a:r>
              <a:rPr lang="zh-CN" altLang="en-US" dirty="0"/>
              <a:t>5.2  数组的顺序表示和实现</a:t>
            </a:r>
            <a:endParaRPr lang="zh-CN" altLang="en-US" dirty="0"/>
          </a:p>
        </p:txBody>
      </p:sp>
      <p:sp>
        <p:nvSpPr>
          <p:cNvPr id="14340" name="Rectangle 11"/>
          <p:cNvSpPr>
            <a:spLocks noGrp="1"/>
          </p:cNvSpPr>
          <p:nvPr>
            <p:ph idx="1"/>
          </p:nvPr>
        </p:nvSpPr>
        <p:spPr>
          <a:ln/>
        </p:spPr>
        <p:txBody>
          <a:bodyPr vert="horz" wrap="square" lIns="91440" tIns="45720" rIns="91440" bIns="45720" anchor="t"/>
          <a:p>
            <a:pPr eaLnBrk="1" hangingPunct="1"/>
            <a:r>
              <a:rPr lang="zh-CN" altLang="en-US" dirty="0"/>
              <a:t>存储结构的选择:</a:t>
            </a:r>
            <a:endParaRPr lang="zh-CN" altLang="en-US" dirty="0"/>
          </a:p>
          <a:p>
            <a:pPr lvl="1" eaLnBrk="1" hangingPunct="1"/>
            <a:r>
              <a:rPr lang="zh-CN" altLang="en-US" dirty="0"/>
              <a:t>由于对数组一般不做插入和删除操作，也就是说，数组一旦建立，结构中的元素个数和元素间的关系就不再发生变化。因此，一般都是采用</a:t>
            </a:r>
            <a:r>
              <a:rPr lang="zh-CN" altLang="en-US" dirty="0">
                <a:solidFill>
                  <a:srgbClr val="FF0000"/>
                </a:solidFill>
              </a:rPr>
              <a:t>顺序存储</a:t>
            </a:r>
            <a:r>
              <a:rPr lang="zh-CN" altLang="en-US" dirty="0"/>
              <a:t>的方法来表示数组。</a:t>
            </a:r>
            <a:endParaRPr lang="zh-CN" altLang="en-US" dirty="0"/>
          </a:p>
          <a:p>
            <a:pPr lvl="1" eaLnBrk="1" hangingPunct="1"/>
            <a:r>
              <a:rPr lang="zh-CN" altLang="en-US" dirty="0"/>
              <a:t>由于计算机的内存结构是一维的，因此用一维内存来表示多维数组，就必须按某种次序将数组元素排成一列序列，然后将这个线性序列存放在存储器中。</a:t>
            </a:r>
            <a:endParaRPr lang="zh-CN" altLang="en-US" dirty="0"/>
          </a:p>
          <a:p>
            <a:pPr eaLnBrk="1" hangingPunct="1"/>
            <a:endParaRPr lang="zh-CN" altLang="en-US" dirty="0"/>
          </a:p>
        </p:txBody>
      </p:sp>
    </p:spTree>
  </p:cSld>
  <p:clrMapOvr>
    <a:masterClrMapping/>
  </p:clrMapOvr>
  <p:transition>
    <p:checke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15363" name="Rectangle 38"/>
          <p:cNvSpPr>
            <a:spLocks noGrp="1"/>
          </p:cNvSpPr>
          <p:nvPr>
            <p:ph type="title"/>
          </p:nvPr>
        </p:nvSpPr>
        <p:spPr>
          <a:ln/>
        </p:spPr>
        <p:txBody>
          <a:bodyPr vert="horz" wrap="square" lIns="92075" tIns="46038" rIns="92075" bIns="46038" anchor="ctr"/>
          <a:p>
            <a:pPr eaLnBrk="1" hangingPunct="1"/>
            <a:r>
              <a:rPr lang="zh-CN" altLang="en-US" dirty="0"/>
              <a:t>5.2  数组的顺序表示和实现</a:t>
            </a:r>
            <a:endParaRPr lang="zh-CN" altLang="en-US" dirty="0"/>
          </a:p>
        </p:txBody>
      </p:sp>
      <p:sp>
        <p:nvSpPr>
          <p:cNvPr id="38951" name="Rectangle 39"/>
          <p:cNvSpPr>
            <a:spLocks noGrp="1"/>
          </p:cNvSpPr>
          <p:nvPr>
            <p:ph idx="1"/>
          </p:nvPr>
        </p:nvSpPr>
        <p:spPr>
          <a:ln/>
        </p:spPr>
        <p:txBody>
          <a:bodyPr vert="horz" wrap="square" lIns="91440" tIns="45720" rIns="91440" bIns="45720" anchor="t"/>
          <a:p>
            <a:pPr eaLnBrk="1" hangingPunct="1"/>
            <a:r>
              <a:rPr lang="zh-CN" altLang="en-US" dirty="0"/>
              <a:t>1.一维数组</a:t>
            </a:r>
            <a:endParaRPr lang="zh-CN" altLang="en-US" dirty="0"/>
          </a:p>
        </p:txBody>
      </p:sp>
      <p:grpSp>
        <p:nvGrpSpPr>
          <p:cNvPr id="2" name="Group 35"/>
          <p:cNvGrpSpPr/>
          <p:nvPr/>
        </p:nvGrpSpPr>
        <p:grpSpPr>
          <a:xfrm>
            <a:off x="5105400" y="2133600"/>
            <a:ext cx="3429000" cy="4191000"/>
            <a:chOff x="3456" y="1104"/>
            <a:chExt cx="2160" cy="2928"/>
          </a:xfrm>
        </p:grpSpPr>
        <p:sp>
          <p:nvSpPr>
            <p:cNvPr id="15367" name="Rectangle 12"/>
            <p:cNvSpPr/>
            <p:nvPr/>
          </p:nvSpPr>
          <p:spPr>
            <a:xfrm>
              <a:off x="4272" y="3211"/>
              <a:ext cx="672" cy="42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000" i="1" dirty="0"/>
                <a:t>……</a:t>
              </a:r>
              <a:endParaRPr lang="zh-CN" altLang="en-US" sz="2000" i="1" dirty="0"/>
            </a:p>
          </p:txBody>
        </p:sp>
        <p:sp>
          <p:nvSpPr>
            <p:cNvPr id="15368" name="Rectangle 13"/>
            <p:cNvSpPr/>
            <p:nvPr/>
          </p:nvSpPr>
          <p:spPr>
            <a:xfrm>
              <a:off x="4272" y="3639"/>
              <a:ext cx="672" cy="393"/>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n-1</a:t>
              </a:r>
              <a:endParaRPr lang="en-US" altLang="zh-CN" sz="2400" i="1" baseline="-25000" dirty="0"/>
            </a:p>
          </p:txBody>
        </p:sp>
        <p:sp>
          <p:nvSpPr>
            <p:cNvPr id="15369" name="Rectangle 14"/>
            <p:cNvSpPr/>
            <p:nvPr/>
          </p:nvSpPr>
          <p:spPr>
            <a:xfrm>
              <a:off x="4272" y="2818"/>
              <a:ext cx="672" cy="393"/>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i+1</a:t>
              </a:r>
              <a:endParaRPr lang="en-US" altLang="zh-CN" sz="2400" i="1" baseline="-25000" dirty="0"/>
            </a:p>
          </p:txBody>
        </p:sp>
        <p:sp>
          <p:nvSpPr>
            <p:cNvPr id="15370" name="Rectangle 15"/>
            <p:cNvSpPr/>
            <p:nvPr/>
          </p:nvSpPr>
          <p:spPr>
            <a:xfrm>
              <a:off x="4272" y="2426"/>
              <a:ext cx="672" cy="392"/>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i</a:t>
              </a:r>
              <a:endParaRPr lang="en-US" altLang="zh-CN" sz="2400" i="1" baseline="-25000" dirty="0"/>
            </a:p>
          </p:txBody>
        </p:sp>
        <p:sp>
          <p:nvSpPr>
            <p:cNvPr id="15371" name="Rectangle 16"/>
            <p:cNvSpPr/>
            <p:nvPr/>
          </p:nvSpPr>
          <p:spPr>
            <a:xfrm>
              <a:off x="4272" y="1997"/>
              <a:ext cx="672" cy="429"/>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000" i="1" dirty="0"/>
                <a:t>……</a:t>
              </a:r>
              <a:endParaRPr lang="zh-CN" altLang="en-US" sz="2000" i="1" dirty="0"/>
            </a:p>
          </p:txBody>
        </p:sp>
        <p:sp>
          <p:nvSpPr>
            <p:cNvPr id="15372" name="Rectangle 17"/>
            <p:cNvSpPr/>
            <p:nvPr/>
          </p:nvSpPr>
          <p:spPr>
            <a:xfrm>
              <a:off x="4272" y="1605"/>
              <a:ext cx="672" cy="392"/>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1</a:t>
              </a:r>
              <a:endParaRPr lang="en-US" altLang="zh-CN" sz="2400" i="1" baseline="-25000" dirty="0"/>
            </a:p>
          </p:txBody>
        </p:sp>
        <p:sp>
          <p:nvSpPr>
            <p:cNvPr id="15373" name="Rectangle 18"/>
            <p:cNvSpPr/>
            <p:nvPr/>
          </p:nvSpPr>
          <p:spPr>
            <a:xfrm>
              <a:off x="4272" y="1200"/>
              <a:ext cx="672" cy="405"/>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0</a:t>
              </a:r>
              <a:endParaRPr lang="en-US" altLang="zh-CN" sz="2400" i="1" baseline="-25000" dirty="0"/>
            </a:p>
          </p:txBody>
        </p:sp>
        <p:sp>
          <p:nvSpPr>
            <p:cNvPr id="15374" name="Line 19"/>
            <p:cNvSpPr/>
            <p:nvPr/>
          </p:nvSpPr>
          <p:spPr>
            <a:xfrm>
              <a:off x="4272" y="1200"/>
              <a:ext cx="672" cy="0"/>
            </a:xfrm>
            <a:prstGeom prst="line">
              <a:avLst/>
            </a:prstGeom>
            <a:ln w="12700" cap="sq" cmpd="sng">
              <a:solidFill>
                <a:schemeClr val="tx1"/>
              </a:solidFill>
              <a:prstDash val="solid"/>
              <a:headEnd type="none" w="med" len="med"/>
              <a:tailEnd type="none" w="med" len="med"/>
            </a:ln>
          </p:spPr>
        </p:sp>
        <p:sp>
          <p:nvSpPr>
            <p:cNvPr id="15375" name="Line 20"/>
            <p:cNvSpPr/>
            <p:nvPr/>
          </p:nvSpPr>
          <p:spPr>
            <a:xfrm>
              <a:off x="4272" y="4032"/>
              <a:ext cx="672" cy="0"/>
            </a:xfrm>
            <a:prstGeom prst="line">
              <a:avLst/>
            </a:prstGeom>
            <a:ln w="12700" cap="sq" cmpd="sng">
              <a:solidFill>
                <a:schemeClr val="tx1"/>
              </a:solidFill>
              <a:prstDash val="solid"/>
              <a:headEnd type="none" w="med" len="med"/>
              <a:tailEnd type="none" w="med" len="med"/>
            </a:ln>
          </p:spPr>
        </p:sp>
        <p:sp>
          <p:nvSpPr>
            <p:cNvPr id="15376" name="Line 21"/>
            <p:cNvSpPr/>
            <p:nvPr/>
          </p:nvSpPr>
          <p:spPr>
            <a:xfrm>
              <a:off x="4272" y="1200"/>
              <a:ext cx="0" cy="2832"/>
            </a:xfrm>
            <a:prstGeom prst="line">
              <a:avLst/>
            </a:prstGeom>
            <a:ln w="12700" cap="sq" cmpd="sng">
              <a:solidFill>
                <a:schemeClr val="tx1"/>
              </a:solidFill>
              <a:prstDash val="solid"/>
              <a:headEnd type="none" w="med" len="med"/>
              <a:tailEnd type="none" w="med" len="med"/>
            </a:ln>
          </p:spPr>
        </p:sp>
        <p:sp>
          <p:nvSpPr>
            <p:cNvPr id="15377" name="Line 22"/>
            <p:cNvSpPr/>
            <p:nvPr/>
          </p:nvSpPr>
          <p:spPr>
            <a:xfrm>
              <a:off x="4944" y="1200"/>
              <a:ext cx="0" cy="2832"/>
            </a:xfrm>
            <a:prstGeom prst="line">
              <a:avLst/>
            </a:prstGeom>
            <a:ln w="12700" cap="sq" cmpd="sng">
              <a:solidFill>
                <a:schemeClr val="tx1"/>
              </a:solidFill>
              <a:prstDash val="solid"/>
              <a:headEnd type="none" w="med" len="med"/>
              <a:tailEnd type="none" w="med" len="med"/>
            </a:ln>
          </p:spPr>
        </p:sp>
        <p:sp>
          <p:nvSpPr>
            <p:cNvPr id="15378" name="Line 23"/>
            <p:cNvSpPr/>
            <p:nvPr/>
          </p:nvSpPr>
          <p:spPr>
            <a:xfrm>
              <a:off x="4272" y="1605"/>
              <a:ext cx="672" cy="0"/>
            </a:xfrm>
            <a:prstGeom prst="line">
              <a:avLst/>
            </a:prstGeom>
            <a:ln w="12700" cap="flat" cmpd="sng">
              <a:solidFill>
                <a:schemeClr val="tx1"/>
              </a:solidFill>
              <a:prstDash val="solid"/>
              <a:headEnd type="none" w="med" len="med"/>
              <a:tailEnd type="none" w="med" len="med"/>
            </a:ln>
          </p:spPr>
        </p:sp>
        <p:sp>
          <p:nvSpPr>
            <p:cNvPr id="15379" name="Line 24"/>
            <p:cNvSpPr/>
            <p:nvPr/>
          </p:nvSpPr>
          <p:spPr>
            <a:xfrm>
              <a:off x="4272" y="1997"/>
              <a:ext cx="672" cy="0"/>
            </a:xfrm>
            <a:prstGeom prst="line">
              <a:avLst/>
            </a:prstGeom>
            <a:ln w="12700" cap="flat" cmpd="sng">
              <a:solidFill>
                <a:schemeClr val="tx1"/>
              </a:solidFill>
              <a:prstDash val="solid"/>
              <a:headEnd type="none" w="med" len="med"/>
              <a:tailEnd type="none" w="med" len="med"/>
            </a:ln>
          </p:spPr>
        </p:sp>
        <p:sp>
          <p:nvSpPr>
            <p:cNvPr id="15380" name="Line 25"/>
            <p:cNvSpPr/>
            <p:nvPr/>
          </p:nvSpPr>
          <p:spPr>
            <a:xfrm>
              <a:off x="4272" y="2426"/>
              <a:ext cx="672" cy="0"/>
            </a:xfrm>
            <a:prstGeom prst="line">
              <a:avLst/>
            </a:prstGeom>
            <a:ln w="12700" cap="flat" cmpd="sng">
              <a:solidFill>
                <a:schemeClr val="tx1"/>
              </a:solidFill>
              <a:prstDash val="solid"/>
              <a:headEnd type="none" w="med" len="med"/>
              <a:tailEnd type="none" w="med" len="med"/>
            </a:ln>
          </p:spPr>
        </p:sp>
        <p:sp>
          <p:nvSpPr>
            <p:cNvPr id="15381" name="Line 26"/>
            <p:cNvSpPr/>
            <p:nvPr/>
          </p:nvSpPr>
          <p:spPr>
            <a:xfrm>
              <a:off x="4272" y="2818"/>
              <a:ext cx="672" cy="0"/>
            </a:xfrm>
            <a:prstGeom prst="line">
              <a:avLst/>
            </a:prstGeom>
            <a:ln w="12700" cap="flat" cmpd="sng">
              <a:solidFill>
                <a:schemeClr val="tx1"/>
              </a:solidFill>
              <a:prstDash val="solid"/>
              <a:headEnd type="none" w="med" len="med"/>
              <a:tailEnd type="none" w="med" len="med"/>
            </a:ln>
          </p:spPr>
        </p:sp>
        <p:sp>
          <p:nvSpPr>
            <p:cNvPr id="15382" name="Line 27"/>
            <p:cNvSpPr/>
            <p:nvPr/>
          </p:nvSpPr>
          <p:spPr>
            <a:xfrm>
              <a:off x="4272" y="3639"/>
              <a:ext cx="672" cy="0"/>
            </a:xfrm>
            <a:prstGeom prst="line">
              <a:avLst/>
            </a:prstGeom>
            <a:ln w="12700" cap="flat" cmpd="sng">
              <a:solidFill>
                <a:schemeClr val="tx1"/>
              </a:solidFill>
              <a:prstDash val="solid"/>
              <a:headEnd type="none" w="med" len="med"/>
              <a:tailEnd type="none" w="med" len="med"/>
            </a:ln>
          </p:spPr>
        </p:sp>
        <p:sp>
          <p:nvSpPr>
            <p:cNvPr id="15383" name="Line 28"/>
            <p:cNvSpPr/>
            <p:nvPr/>
          </p:nvSpPr>
          <p:spPr>
            <a:xfrm>
              <a:off x="4272" y="3211"/>
              <a:ext cx="672" cy="0"/>
            </a:xfrm>
            <a:prstGeom prst="line">
              <a:avLst/>
            </a:prstGeom>
            <a:ln w="12700" cap="flat" cmpd="sng">
              <a:solidFill>
                <a:schemeClr val="tx1"/>
              </a:solidFill>
              <a:prstDash val="solid"/>
              <a:headEnd type="none" w="med" len="med"/>
              <a:tailEnd type="none" w="med" len="med"/>
            </a:ln>
          </p:spPr>
        </p:sp>
        <p:sp>
          <p:nvSpPr>
            <p:cNvPr id="15384" name="Text Box 29"/>
            <p:cNvSpPr txBox="1"/>
            <p:nvPr/>
          </p:nvSpPr>
          <p:spPr>
            <a:xfrm>
              <a:off x="3552" y="1104"/>
              <a:ext cx="768" cy="27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LOC(a</a:t>
              </a:r>
              <a:r>
                <a:rPr lang="en-US" altLang="zh-CN" sz="2000" i="1" baseline="-25000" dirty="0"/>
                <a:t>0</a:t>
              </a:r>
              <a:r>
                <a:rPr lang="en-US" altLang="zh-CN" sz="2000" i="1" dirty="0"/>
                <a:t>)</a:t>
              </a:r>
              <a:endParaRPr lang="en-US" altLang="zh-CN" sz="2000" i="1" dirty="0"/>
            </a:p>
          </p:txBody>
        </p:sp>
        <p:sp>
          <p:nvSpPr>
            <p:cNvPr id="15385" name="Text Box 30"/>
            <p:cNvSpPr txBox="1"/>
            <p:nvPr/>
          </p:nvSpPr>
          <p:spPr>
            <a:xfrm>
              <a:off x="3600" y="2352"/>
              <a:ext cx="720" cy="27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LOC(a</a:t>
              </a:r>
              <a:r>
                <a:rPr lang="en-US" altLang="zh-CN" sz="2000" i="1" baseline="-25000" dirty="0"/>
                <a:t>i</a:t>
              </a:r>
              <a:r>
                <a:rPr lang="en-US" altLang="zh-CN" sz="2000" i="1" dirty="0"/>
                <a:t>)</a:t>
              </a:r>
              <a:endParaRPr lang="en-US" altLang="zh-CN" sz="2000" i="1" dirty="0"/>
            </a:p>
          </p:txBody>
        </p:sp>
        <p:sp>
          <p:nvSpPr>
            <p:cNvPr id="15386" name="Text Box 31"/>
            <p:cNvSpPr txBox="1"/>
            <p:nvPr/>
          </p:nvSpPr>
          <p:spPr>
            <a:xfrm>
              <a:off x="3456" y="2735"/>
              <a:ext cx="912" cy="27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LOC(a</a:t>
              </a:r>
              <a:r>
                <a:rPr lang="en-US" altLang="zh-CN" sz="2000" i="1" baseline="-25000" dirty="0"/>
                <a:t>i+1</a:t>
              </a:r>
              <a:r>
                <a:rPr lang="en-US" altLang="zh-CN" sz="2000" i="1" dirty="0"/>
                <a:t>)</a:t>
              </a:r>
              <a:endParaRPr lang="en-US" altLang="zh-CN" sz="2000" i="1" dirty="0"/>
            </a:p>
          </p:txBody>
        </p:sp>
        <p:sp>
          <p:nvSpPr>
            <p:cNvPr id="15387" name="AutoShape 32"/>
            <p:cNvSpPr/>
            <p:nvPr/>
          </p:nvSpPr>
          <p:spPr>
            <a:xfrm>
              <a:off x="4992" y="1200"/>
              <a:ext cx="192" cy="384"/>
            </a:xfrm>
            <a:prstGeom prst="rightBrace">
              <a:avLst>
                <a:gd name="adj1" fmla="val 16666"/>
                <a:gd name="adj2" fmla="val 50000"/>
              </a:avLst>
            </a:prstGeom>
            <a:noFill/>
            <a:ln w="38100"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
          <p:nvSpPr>
            <p:cNvPr id="15388" name="Text Box 33"/>
            <p:cNvSpPr txBox="1"/>
            <p:nvPr/>
          </p:nvSpPr>
          <p:spPr>
            <a:xfrm>
              <a:off x="5232" y="1248"/>
              <a:ext cx="384" cy="27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L</a:t>
              </a:r>
              <a:endParaRPr lang="en-US" altLang="zh-CN" sz="2000" i="1" dirty="0"/>
            </a:p>
          </p:txBody>
        </p:sp>
      </p:grpSp>
      <p:sp>
        <p:nvSpPr>
          <p:cNvPr id="38946" name="Text Box 34"/>
          <p:cNvSpPr txBox="1"/>
          <p:nvPr/>
        </p:nvSpPr>
        <p:spPr>
          <a:xfrm>
            <a:off x="381000" y="2438400"/>
            <a:ext cx="4876800" cy="193833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35000"/>
              </a:lnSpc>
              <a:spcBef>
                <a:spcPct val="50000"/>
              </a:spcBef>
              <a:buSzPct val="130000"/>
              <a:buNone/>
            </a:pPr>
            <a:r>
              <a:rPr lang="zh-CN" altLang="en-US" sz="2400" dirty="0">
                <a:latin typeface="Arial Narrow" panose="020B0506020202030204" pitchFamily="34" charset="0"/>
              </a:rPr>
              <a:t> 地址计算公式:</a:t>
            </a:r>
            <a:endParaRPr lang="zh-CN" altLang="en-US" sz="2400" dirty="0">
              <a:latin typeface="Arial Narrow" panose="020B0506020202030204" pitchFamily="34" charset="0"/>
            </a:endParaRPr>
          </a:p>
          <a:p>
            <a:pPr marL="457200" lvl="1" indent="0" eaLnBrk="1" hangingPunct="1">
              <a:lnSpc>
                <a:spcPct val="135000"/>
              </a:lnSpc>
              <a:spcBef>
                <a:spcPct val="50000"/>
              </a:spcBef>
              <a:buClrTx/>
              <a:buSzPct val="130000"/>
              <a:buNone/>
            </a:pPr>
            <a:r>
              <a:rPr lang="en-US" altLang="zh-CN" i="1" dirty="0">
                <a:solidFill>
                  <a:schemeClr val="tx2"/>
                </a:solidFill>
              </a:rPr>
              <a:t>LOC</a:t>
            </a:r>
            <a:r>
              <a:rPr lang="en-US" altLang="zh-CN" dirty="0">
                <a:solidFill>
                  <a:schemeClr val="tx2"/>
                </a:solidFill>
              </a:rPr>
              <a:t>(</a:t>
            </a:r>
            <a:r>
              <a:rPr lang="en-US" altLang="zh-CN" i="1" dirty="0">
                <a:solidFill>
                  <a:schemeClr val="tx2"/>
                </a:solidFill>
              </a:rPr>
              <a:t>a</a:t>
            </a:r>
            <a:r>
              <a:rPr lang="en-US" altLang="zh-CN" i="1" baseline="-25000" dirty="0">
                <a:solidFill>
                  <a:schemeClr val="tx2"/>
                </a:solidFill>
              </a:rPr>
              <a:t>i</a:t>
            </a:r>
            <a:r>
              <a:rPr lang="en-US" altLang="zh-CN" dirty="0">
                <a:solidFill>
                  <a:schemeClr val="tx2"/>
                </a:solidFill>
              </a:rPr>
              <a:t>)＝</a:t>
            </a:r>
            <a:r>
              <a:rPr lang="en-US" altLang="zh-CN" i="1" dirty="0">
                <a:solidFill>
                  <a:schemeClr val="tx2"/>
                </a:solidFill>
              </a:rPr>
              <a:t> LOC</a:t>
            </a:r>
            <a:r>
              <a:rPr lang="en-US" altLang="zh-CN" dirty="0">
                <a:solidFill>
                  <a:schemeClr val="tx2"/>
                </a:solidFill>
              </a:rPr>
              <a:t>(</a:t>
            </a:r>
            <a:r>
              <a:rPr lang="en-US" altLang="zh-CN" i="1" dirty="0">
                <a:solidFill>
                  <a:schemeClr val="tx2"/>
                </a:solidFill>
              </a:rPr>
              <a:t>a</a:t>
            </a:r>
            <a:r>
              <a:rPr lang="en-US" altLang="zh-CN" i="1" baseline="-25000" dirty="0">
                <a:solidFill>
                  <a:schemeClr val="tx2"/>
                </a:solidFill>
              </a:rPr>
              <a:t>0</a:t>
            </a:r>
            <a:r>
              <a:rPr lang="en-US" altLang="zh-CN" dirty="0">
                <a:solidFill>
                  <a:schemeClr val="tx2"/>
                </a:solidFill>
              </a:rPr>
              <a:t>)＋</a:t>
            </a:r>
            <a:r>
              <a:rPr lang="en-US" altLang="zh-CN" i="1" dirty="0">
                <a:solidFill>
                  <a:schemeClr val="tx2"/>
                </a:solidFill>
              </a:rPr>
              <a:t>i</a:t>
            </a:r>
            <a:r>
              <a:rPr lang="en-US" altLang="zh-CN" dirty="0">
                <a:solidFill>
                  <a:schemeClr val="tx2"/>
                </a:solidFill>
              </a:rPr>
              <a:t>×</a:t>
            </a:r>
            <a:r>
              <a:rPr lang="en-US" altLang="zh-CN" i="1" dirty="0">
                <a:solidFill>
                  <a:schemeClr val="tx2"/>
                </a:solidFill>
              </a:rPr>
              <a:t>L</a:t>
            </a:r>
            <a:endParaRPr lang="en-US" altLang="zh-CN" i="1" dirty="0">
              <a:solidFill>
                <a:schemeClr val="tx2"/>
              </a:solidFill>
            </a:endParaRPr>
          </a:p>
          <a:p>
            <a:pPr marL="457200" lvl="1" indent="0" eaLnBrk="1" hangingPunct="1">
              <a:lnSpc>
                <a:spcPct val="135000"/>
              </a:lnSpc>
              <a:spcBef>
                <a:spcPct val="50000"/>
              </a:spcBef>
              <a:buClrTx/>
              <a:buSzPct val="130000"/>
              <a:buNone/>
            </a:pPr>
            <a:r>
              <a:rPr lang="en-US" altLang="zh-CN" i="1" dirty="0">
                <a:solidFill>
                  <a:schemeClr val="tx2"/>
                </a:solidFill>
              </a:rPr>
              <a:t>LOC</a:t>
            </a:r>
            <a:r>
              <a:rPr lang="en-US" altLang="zh-CN" dirty="0">
                <a:solidFill>
                  <a:schemeClr val="tx2"/>
                </a:solidFill>
              </a:rPr>
              <a:t>(</a:t>
            </a:r>
            <a:r>
              <a:rPr lang="en-US" altLang="zh-CN" i="1" dirty="0">
                <a:solidFill>
                  <a:schemeClr val="tx2"/>
                </a:solidFill>
              </a:rPr>
              <a:t>a</a:t>
            </a:r>
            <a:r>
              <a:rPr lang="en-US" altLang="zh-CN" i="1" baseline="-25000" dirty="0">
                <a:solidFill>
                  <a:schemeClr val="tx2"/>
                </a:solidFill>
              </a:rPr>
              <a:t>i+1</a:t>
            </a:r>
            <a:r>
              <a:rPr lang="en-US" altLang="zh-CN" dirty="0">
                <a:solidFill>
                  <a:schemeClr val="tx2"/>
                </a:solidFill>
              </a:rPr>
              <a:t>)＝</a:t>
            </a:r>
            <a:r>
              <a:rPr lang="en-US" altLang="zh-CN" i="1" dirty="0">
                <a:solidFill>
                  <a:schemeClr val="tx2"/>
                </a:solidFill>
              </a:rPr>
              <a:t> LOC</a:t>
            </a:r>
            <a:r>
              <a:rPr lang="en-US" altLang="zh-CN" dirty="0">
                <a:solidFill>
                  <a:schemeClr val="tx2"/>
                </a:solidFill>
              </a:rPr>
              <a:t>(</a:t>
            </a:r>
            <a:r>
              <a:rPr lang="en-US" altLang="zh-CN" i="1" dirty="0">
                <a:solidFill>
                  <a:schemeClr val="tx2"/>
                </a:solidFill>
              </a:rPr>
              <a:t> a</a:t>
            </a:r>
            <a:r>
              <a:rPr lang="en-US" altLang="zh-CN" i="1" baseline="-25000" dirty="0">
                <a:solidFill>
                  <a:schemeClr val="tx2"/>
                </a:solidFill>
              </a:rPr>
              <a:t>i </a:t>
            </a:r>
            <a:r>
              <a:rPr lang="en-US" altLang="zh-CN" dirty="0">
                <a:solidFill>
                  <a:schemeClr val="tx2"/>
                </a:solidFill>
              </a:rPr>
              <a:t>)＋</a:t>
            </a:r>
            <a:r>
              <a:rPr lang="en-US" altLang="zh-CN" i="1" dirty="0">
                <a:solidFill>
                  <a:schemeClr val="tx2"/>
                </a:solidFill>
              </a:rPr>
              <a:t>L</a:t>
            </a:r>
            <a:endParaRPr lang="en-US" altLang="zh-CN" i="1" dirty="0">
              <a:solidFill>
                <a:schemeClr val="tx2"/>
              </a:solidFill>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51">
                                            <p:txEl>
                                              <p:charRg st="0" end="7"/>
                                            </p:txEl>
                                          </p:spTgt>
                                        </p:tgtEl>
                                        <p:attrNameLst>
                                          <p:attrName>style.visibility</p:attrName>
                                        </p:attrNameLst>
                                      </p:cBhvr>
                                      <p:to>
                                        <p:strVal val="visible"/>
                                      </p:to>
                                    </p:set>
                                    <p:animEffect transition="in" filter="dissolve">
                                      <p:cBhvr>
                                        <p:cTn id="7" dur="500"/>
                                        <p:tgtEl>
                                          <p:spTgt spid="38951">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8946"/>
                                        </p:tgtEl>
                                        <p:attrNameLst>
                                          <p:attrName>style.visibility</p:attrName>
                                        </p:attrNameLst>
                                      </p:cBhvr>
                                      <p:to>
                                        <p:strVal val="visible"/>
                                      </p:to>
                                    </p:set>
                                    <p:anim calcmode="lin" valueType="num">
                                      <p:cBhvr additive="base">
                                        <p:cTn id="17" dur="500" fill="hold"/>
                                        <p:tgtEl>
                                          <p:spTgt spid="38946"/>
                                        </p:tgtEl>
                                        <p:attrNameLst>
                                          <p:attrName>ppt_x</p:attrName>
                                        </p:attrNameLst>
                                      </p:cBhvr>
                                      <p:tavLst>
                                        <p:tav tm="0">
                                          <p:val>
                                            <p:strVal val="0-#ppt_w/2"/>
                                          </p:val>
                                        </p:tav>
                                        <p:tav tm="100000">
                                          <p:val>
                                            <p:strVal val="#ppt_x"/>
                                          </p:val>
                                        </p:tav>
                                      </p:tavLst>
                                    </p:anim>
                                    <p:anim calcmode="lin" valueType="num">
                                      <p:cBhvr additive="base">
                                        <p:cTn id="18" dur="500" fill="hold"/>
                                        <p:tgtEl>
                                          <p:spTgt spid="389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1" grpId="0" bldLvl="5" build="p"/>
      <p:bldP spid="389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16387" name="Rectangle 6"/>
          <p:cNvSpPr>
            <a:spLocks noGrp="1"/>
          </p:cNvSpPr>
          <p:nvPr>
            <p:ph type="title"/>
          </p:nvPr>
        </p:nvSpPr>
        <p:spPr>
          <a:ln/>
        </p:spPr>
        <p:txBody>
          <a:bodyPr vert="horz" wrap="square" lIns="92075" tIns="46038" rIns="92075" bIns="46038" anchor="ctr"/>
          <a:p>
            <a:pPr eaLnBrk="1" hangingPunct="1"/>
            <a:r>
              <a:rPr lang="zh-CN" altLang="en-US" dirty="0"/>
              <a:t>5.2  数组的顺序表示和实现</a:t>
            </a:r>
            <a:endParaRPr lang="zh-CN" altLang="en-US" dirty="0"/>
          </a:p>
        </p:txBody>
      </p:sp>
      <p:sp>
        <p:nvSpPr>
          <p:cNvPr id="16388" name="Rectangle 7"/>
          <p:cNvSpPr>
            <a:spLocks noGrp="1"/>
          </p:cNvSpPr>
          <p:nvPr>
            <p:ph idx="1"/>
          </p:nvPr>
        </p:nvSpPr>
        <p:spPr>
          <a:xfrm>
            <a:off x="228600" y="1143000"/>
            <a:ext cx="8534400" cy="5410200"/>
          </a:xfrm>
          <a:ln/>
        </p:spPr>
        <p:txBody>
          <a:bodyPr vert="horz" wrap="square" lIns="91440" tIns="45720" rIns="91440" bIns="45720" anchor="t"/>
          <a:p>
            <a:pPr eaLnBrk="1" hangingPunct="1"/>
            <a:r>
              <a:rPr lang="zh-CN" altLang="en-US" dirty="0"/>
              <a:t>2.二维数组及多维数组</a:t>
            </a:r>
            <a:endParaRPr lang="zh-CN" altLang="en-US" dirty="0"/>
          </a:p>
          <a:p>
            <a:pPr lvl="1" eaLnBrk="1" hangingPunct="1"/>
            <a:r>
              <a:rPr lang="zh-CN" altLang="en-US" dirty="0"/>
              <a:t>（1）行优先顺序存储</a:t>
            </a:r>
            <a:endParaRPr lang="zh-CN" altLang="en-US" dirty="0"/>
          </a:p>
        </p:txBody>
      </p:sp>
      <p:sp>
        <p:nvSpPr>
          <p:cNvPr id="123946" name="Text Box 42"/>
          <p:cNvSpPr txBox="1"/>
          <p:nvPr/>
        </p:nvSpPr>
        <p:spPr>
          <a:xfrm>
            <a:off x="457200" y="3048000"/>
            <a:ext cx="5729288" cy="10985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SzPct val="130000"/>
              <a:buNone/>
            </a:pPr>
            <a:r>
              <a:rPr lang="zh-CN" altLang="en-US" sz="2400" dirty="0">
                <a:latin typeface="Arial Narrow" panose="020B0506020202030204" pitchFamily="34" charset="0"/>
              </a:rPr>
              <a:t> 地址计算公式:</a:t>
            </a:r>
            <a:endParaRPr lang="zh-CN" altLang="en-US" sz="2400" dirty="0">
              <a:latin typeface="Arial Narrow" panose="020B0506020202030204" pitchFamily="34" charset="0"/>
            </a:endParaRPr>
          </a:p>
          <a:p>
            <a:pPr marL="0" lvl="0" indent="0" eaLnBrk="1" hangingPunct="1">
              <a:lnSpc>
                <a:spcPct val="100000"/>
              </a:lnSpc>
              <a:spcBef>
                <a:spcPct val="50000"/>
              </a:spcBef>
              <a:buSzPct val="130000"/>
              <a:buNone/>
            </a:pPr>
            <a:r>
              <a:rPr lang="en-US" altLang="zh-CN" sz="2400" i="1" dirty="0">
                <a:solidFill>
                  <a:schemeClr val="tx2"/>
                </a:solidFill>
              </a:rPr>
              <a:t>     </a:t>
            </a:r>
            <a:r>
              <a:rPr lang="en-US" altLang="zh-CN" i="1" dirty="0">
                <a:solidFill>
                  <a:schemeClr val="tx2"/>
                </a:solidFill>
              </a:rPr>
              <a:t>Loc</a:t>
            </a:r>
            <a:r>
              <a:rPr lang="en-US" altLang="zh-CN" dirty="0">
                <a:solidFill>
                  <a:schemeClr val="tx2"/>
                </a:solidFill>
              </a:rPr>
              <a:t>(</a:t>
            </a:r>
            <a:r>
              <a:rPr lang="en-US" altLang="zh-CN" i="1" dirty="0">
                <a:solidFill>
                  <a:schemeClr val="tx2"/>
                </a:solidFill>
              </a:rPr>
              <a:t>a</a:t>
            </a:r>
            <a:r>
              <a:rPr lang="en-US" altLang="zh-CN" i="1" baseline="-25000" dirty="0">
                <a:solidFill>
                  <a:schemeClr val="tx2"/>
                </a:solidFill>
              </a:rPr>
              <a:t>ij</a:t>
            </a:r>
            <a:r>
              <a:rPr lang="en-US" altLang="zh-CN" dirty="0">
                <a:solidFill>
                  <a:schemeClr val="tx2"/>
                </a:solidFill>
              </a:rPr>
              <a:t>)＝</a:t>
            </a:r>
            <a:r>
              <a:rPr lang="en-US" altLang="zh-CN" i="1" dirty="0">
                <a:solidFill>
                  <a:schemeClr val="tx2"/>
                </a:solidFill>
              </a:rPr>
              <a:t>Loc</a:t>
            </a:r>
            <a:r>
              <a:rPr lang="en-US" altLang="zh-CN" dirty="0">
                <a:solidFill>
                  <a:schemeClr val="tx2"/>
                </a:solidFill>
              </a:rPr>
              <a:t>(</a:t>
            </a:r>
            <a:r>
              <a:rPr lang="en-US" altLang="zh-CN" i="1" dirty="0">
                <a:solidFill>
                  <a:schemeClr val="tx2"/>
                </a:solidFill>
              </a:rPr>
              <a:t>a</a:t>
            </a:r>
            <a:r>
              <a:rPr lang="en-US" altLang="zh-CN" i="1" baseline="-25000" dirty="0">
                <a:solidFill>
                  <a:schemeClr val="tx2"/>
                </a:solidFill>
              </a:rPr>
              <a:t>00</a:t>
            </a:r>
            <a:r>
              <a:rPr lang="en-US" altLang="zh-CN" dirty="0">
                <a:solidFill>
                  <a:schemeClr val="tx2"/>
                </a:solidFill>
              </a:rPr>
              <a:t>)＋( </a:t>
            </a:r>
            <a:r>
              <a:rPr lang="en-US" altLang="zh-CN" i="1" dirty="0">
                <a:solidFill>
                  <a:schemeClr val="tx2"/>
                </a:solidFill>
              </a:rPr>
              <a:t>i</a:t>
            </a:r>
            <a:r>
              <a:rPr lang="en-US" altLang="zh-CN" dirty="0">
                <a:solidFill>
                  <a:schemeClr val="tx2"/>
                </a:solidFill>
              </a:rPr>
              <a:t>×</a:t>
            </a:r>
            <a:r>
              <a:rPr lang="en-US" altLang="zh-CN" i="1" dirty="0">
                <a:solidFill>
                  <a:schemeClr val="tx2"/>
                </a:solidFill>
              </a:rPr>
              <a:t>n</a:t>
            </a:r>
            <a:r>
              <a:rPr lang="en-US" altLang="zh-CN" dirty="0">
                <a:solidFill>
                  <a:schemeClr val="tx2"/>
                </a:solidFill>
              </a:rPr>
              <a:t>＋</a:t>
            </a:r>
            <a:r>
              <a:rPr lang="en-US" altLang="zh-CN" i="1" dirty="0">
                <a:solidFill>
                  <a:schemeClr val="tx2"/>
                </a:solidFill>
              </a:rPr>
              <a:t>j</a:t>
            </a:r>
            <a:r>
              <a:rPr lang="en-US" altLang="zh-CN" b="0" dirty="0">
                <a:solidFill>
                  <a:schemeClr val="tx2"/>
                </a:solidFill>
              </a:rPr>
              <a:t>) </a:t>
            </a:r>
            <a:r>
              <a:rPr lang="en-US" altLang="zh-CN" i="1" dirty="0">
                <a:solidFill>
                  <a:schemeClr val="tx2"/>
                </a:solidFill>
              </a:rPr>
              <a:t>L</a:t>
            </a:r>
            <a:endParaRPr lang="en-US" altLang="zh-CN" i="1" dirty="0">
              <a:solidFill>
                <a:schemeClr val="tx2"/>
              </a:solidFill>
            </a:endParaRPr>
          </a:p>
        </p:txBody>
      </p:sp>
      <p:grpSp>
        <p:nvGrpSpPr>
          <p:cNvPr id="2" name="Group 44"/>
          <p:cNvGrpSpPr/>
          <p:nvPr/>
        </p:nvGrpSpPr>
        <p:grpSpPr>
          <a:xfrm>
            <a:off x="5029200" y="990600"/>
            <a:ext cx="4572000" cy="5562600"/>
            <a:chOff x="3168" y="768"/>
            <a:chExt cx="2880" cy="3504"/>
          </a:xfrm>
        </p:grpSpPr>
        <p:grpSp>
          <p:nvGrpSpPr>
            <p:cNvPr id="16391" name="Group 8"/>
            <p:cNvGrpSpPr/>
            <p:nvPr/>
          </p:nvGrpSpPr>
          <p:grpSpPr>
            <a:xfrm>
              <a:off x="3168" y="768"/>
              <a:ext cx="2880" cy="3504"/>
              <a:chOff x="0" y="432"/>
              <a:chExt cx="2832" cy="3730"/>
            </a:xfrm>
          </p:grpSpPr>
          <p:grpSp>
            <p:nvGrpSpPr>
              <p:cNvPr id="16393" name="Group 9"/>
              <p:cNvGrpSpPr/>
              <p:nvPr/>
            </p:nvGrpSpPr>
            <p:grpSpPr>
              <a:xfrm>
                <a:off x="912" y="576"/>
                <a:ext cx="1920" cy="3586"/>
                <a:chOff x="864" y="576"/>
                <a:chExt cx="1920" cy="3586"/>
              </a:xfrm>
            </p:grpSpPr>
            <p:sp>
              <p:nvSpPr>
                <p:cNvPr id="16395" name="Rectangle 10"/>
                <p:cNvSpPr/>
                <p:nvPr/>
              </p:nvSpPr>
              <p:spPr>
                <a:xfrm>
                  <a:off x="864" y="3836"/>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m-1,,n-1</a:t>
                  </a:r>
                  <a:endParaRPr lang="zh-CN" altLang="en-US" sz="2400" i="1" dirty="0"/>
                </a:p>
              </p:txBody>
            </p:sp>
            <p:sp>
              <p:nvSpPr>
                <p:cNvPr id="16396" name="Rectangle 11"/>
                <p:cNvSpPr/>
                <p:nvPr/>
              </p:nvSpPr>
              <p:spPr>
                <a:xfrm>
                  <a:off x="864" y="3510"/>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a:t>
                  </a:r>
                  <a:endParaRPr lang="zh-CN" altLang="en-US" sz="2400" i="1" dirty="0"/>
                </a:p>
              </p:txBody>
            </p:sp>
            <p:sp>
              <p:nvSpPr>
                <p:cNvPr id="16397" name="Rectangle 12"/>
                <p:cNvSpPr/>
                <p:nvPr/>
              </p:nvSpPr>
              <p:spPr>
                <a:xfrm>
                  <a:off x="864" y="3184"/>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m-1,0</a:t>
                  </a:r>
                  <a:endParaRPr lang="zh-CN" altLang="en-US" sz="2400" i="1" dirty="0"/>
                </a:p>
              </p:txBody>
            </p:sp>
            <p:sp>
              <p:nvSpPr>
                <p:cNvPr id="16398" name="Rectangle 13"/>
                <p:cNvSpPr/>
                <p:nvPr/>
              </p:nvSpPr>
              <p:spPr>
                <a:xfrm>
                  <a:off x="864" y="2858"/>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a:t>
                  </a:r>
                  <a:endParaRPr lang="zh-CN" altLang="en-US" sz="2400" i="1" dirty="0"/>
                </a:p>
              </p:txBody>
            </p:sp>
            <p:sp>
              <p:nvSpPr>
                <p:cNvPr id="16399" name="Rectangle 14"/>
                <p:cNvSpPr/>
                <p:nvPr/>
              </p:nvSpPr>
              <p:spPr>
                <a:xfrm>
                  <a:off x="864" y="2532"/>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in-1</a:t>
                  </a:r>
                  <a:endParaRPr lang="zh-CN" altLang="en-US" sz="2400" i="1" dirty="0"/>
                </a:p>
              </p:txBody>
            </p:sp>
            <p:sp>
              <p:nvSpPr>
                <p:cNvPr id="16400" name="Rectangle 15"/>
                <p:cNvSpPr/>
                <p:nvPr/>
              </p:nvSpPr>
              <p:spPr>
                <a:xfrm>
                  <a:off x="864" y="2206"/>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a:t>
                  </a:r>
                  <a:endParaRPr lang="zh-CN" altLang="en-US" sz="2400" i="1" dirty="0"/>
                </a:p>
              </p:txBody>
            </p:sp>
            <p:sp>
              <p:nvSpPr>
                <p:cNvPr id="16401" name="Rectangle 16"/>
                <p:cNvSpPr/>
                <p:nvPr/>
              </p:nvSpPr>
              <p:spPr>
                <a:xfrm>
                  <a:off x="864" y="1880"/>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i0</a:t>
                  </a:r>
                  <a:endParaRPr lang="zh-CN" altLang="en-US" sz="2400" i="1" dirty="0"/>
                </a:p>
              </p:txBody>
            </p:sp>
            <p:sp>
              <p:nvSpPr>
                <p:cNvPr id="16402" name="Rectangle 17"/>
                <p:cNvSpPr/>
                <p:nvPr/>
              </p:nvSpPr>
              <p:spPr>
                <a:xfrm>
                  <a:off x="864" y="1554"/>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a:t>
                  </a:r>
                  <a:endParaRPr lang="zh-CN" altLang="en-US" sz="2400" i="1" dirty="0"/>
                </a:p>
              </p:txBody>
            </p:sp>
            <p:sp>
              <p:nvSpPr>
                <p:cNvPr id="16403" name="Rectangle 18"/>
                <p:cNvSpPr/>
                <p:nvPr/>
              </p:nvSpPr>
              <p:spPr>
                <a:xfrm>
                  <a:off x="864" y="1228"/>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0n-1</a:t>
                  </a:r>
                  <a:endParaRPr lang="zh-CN" altLang="en-US" sz="2400" i="1" dirty="0"/>
                </a:p>
              </p:txBody>
            </p:sp>
            <p:sp>
              <p:nvSpPr>
                <p:cNvPr id="16404" name="Rectangle 19"/>
                <p:cNvSpPr/>
                <p:nvPr/>
              </p:nvSpPr>
              <p:spPr>
                <a:xfrm>
                  <a:off x="864" y="902"/>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a:t>
                  </a:r>
                  <a:endParaRPr lang="zh-CN" altLang="en-US" sz="2400" i="1" dirty="0"/>
                </a:p>
              </p:txBody>
            </p:sp>
            <p:sp>
              <p:nvSpPr>
                <p:cNvPr id="16405" name="Rectangle 20"/>
                <p:cNvSpPr/>
                <p:nvPr/>
              </p:nvSpPr>
              <p:spPr>
                <a:xfrm>
                  <a:off x="864" y="576"/>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00</a:t>
                  </a:r>
                  <a:endParaRPr lang="en-US" altLang="zh-CN" sz="2400" i="1" baseline="-25000" dirty="0"/>
                </a:p>
              </p:txBody>
            </p:sp>
            <p:sp>
              <p:nvSpPr>
                <p:cNvPr id="16406" name="Line 21"/>
                <p:cNvSpPr/>
                <p:nvPr/>
              </p:nvSpPr>
              <p:spPr>
                <a:xfrm>
                  <a:off x="864" y="576"/>
                  <a:ext cx="912" cy="0"/>
                </a:xfrm>
                <a:prstGeom prst="line">
                  <a:avLst/>
                </a:prstGeom>
                <a:ln w="28575" cap="sq" cmpd="sng">
                  <a:solidFill>
                    <a:schemeClr val="tx1"/>
                  </a:solidFill>
                  <a:prstDash val="solid"/>
                  <a:headEnd type="none" w="med" len="med"/>
                  <a:tailEnd type="none" w="med" len="med"/>
                </a:ln>
              </p:spPr>
            </p:sp>
            <p:sp>
              <p:nvSpPr>
                <p:cNvPr id="16407" name="Line 22"/>
                <p:cNvSpPr/>
                <p:nvPr/>
              </p:nvSpPr>
              <p:spPr>
                <a:xfrm>
                  <a:off x="864" y="902"/>
                  <a:ext cx="912" cy="0"/>
                </a:xfrm>
                <a:prstGeom prst="line">
                  <a:avLst/>
                </a:prstGeom>
                <a:ln w="12700" cap="flat" cmpd="sng">
                  <a:solidFill>
                    <a:schemeClr val="tx1"/>
                  </a:solidFill>
                  <a:prstDash val="solid"/>
                  <a:headEnd type="none" w="med" len="med"/>
                  <a:tailEnd type="none" w="med" len="med"/>
                </a:ln>
              </p:spPr>
            </p:sp>
            <p:sp>
              <p:nvSpPr>
                <p:cNvPr id="16408" name="Line 23"/>
                <p:cNvSpPr/>
                <p:nvPr/>
              </p:nvSpPr>
              <p:spPr>
                <a:xfrm>
                  <a:off x="864" y="1228"/>
                  <a:ext cx="912" cy="0"/>
                </a:xfrm>
                <a:prstGeom prst="line">
                  <a:avLst/>
                </a:prstGeom>
                <a:ln w="12700" cap="flat" cmpd="sng">
                  <a:solidFill>
                    <a:schemeClr val="tx1"/>
                  </a:solidFill>
                  <a:prstDash val="solid"/>
                  <a:headEnd type="none" w="med" len="med"/>
                  <a:tailEnd type="none" w="med" len="med"/>
                </a:ln>
              </p:spPr>
            </p:sp>
            <p:sp>
              <p:nvSpPr>
                <p:cNvPr id="16409" name="Line 24"/>
                <p:cNvSpPr/>
                <p:nvPr/>
              </p:nvSpPr>
              <p:spPr>
                <a:xfrm>
                  <a:off x="864" y="1554"/>
                  <a:ext cx="912" cy="0"/>
                </a:xfrm>
                <a:prstGeom prst="line">
                  <a:avLst/>
                </a:prstGeom>
                <a:ln w="12700" cap="flat" cmpd="sng">
                  <a:solidFill>
                    <a:schemeClr val="tx1"/>
                  </a:solidFill>
                  <a:prstDash val="solid"/>
                  <a:headEnd type="none" w="med" len="med"/>
                  <a:tailEnd type="none" w="med" len="med"/>
                </a:ln>
              </p:spPr>
            </p:sp>
            <p:sp>
              <p:nvSpPr>
                <p:cNvPr id="16410" name="Line 25"/>
                <p:cNvSpPr/>
                <p:nvPr/>
              </p:nvSpPr>
              <p:spPr>
                <a:xfrm>
                  <a:off x="864" y="1880"/>
                  <a:ext cx="912" cy="0"/>
                </a:xfrm>
                <a:prstGeom prst="line">
                  <a:avLst/>
                </a:prstGeom>
                <a:ln w="12700" cap="flat" cmpd="sng">
                  <a:solidFill>
                    <a:schemeClr val="tx1"/>
                  </a:solidFill>
                  <a:prstDash val="solid"/>
                  <a:headEnd type="none" w="med" len="med"/>
                  <a:tailEnd type="none" w="med" len="med"/>
                </a:ln>
              </p:spPr>
            </p:sp>
            <p:sp>
              <p:nvSpPr>
                <p:cNvPr id="16411" name="Line 26"/>
                <p:cNvSpPr/>
                <p:nvPr/>
              </p:nvSpPr>
              <p:spPr>
                <a:xfrm>
                  <a:off x="864" y="2206"/>
                  <a:ext cx="912" cy="0"/>
                </a:xfrm>
                <a:prstGeom prst="line">
                  <a:avLst/>
                </a:prstGeom>
                <a:ln w="12700" cap="flat" cmpd="sng">
                  <a:solidFill>
                    <a:schemeClr val="tx1"/>
                  </a:solidFill>
                  <a:prstDash val="solid"/>
                  <a:headEnd type="none" w="med" len="med"/>
                  <a:tailEnd type="none" w="med" len="med"/>
                </a:ln>
              </p:spPr>
            </p:sp>
            <p:sp>
              <p:nvSpPr>
                <p:cNvPr id="16412" name="Line 27"/>
                <p:cNvSpPr/>
                <p:nvPr/>
              </p:nvSpPr>
              <p:spPr>
                <a:xfrm>
                  <a:off x="864" y="2532"/>
                  <a:ext cx="912" cy="0"/>
                </a:xfrm>
                <a:prstGeom prst="line">
                  <a:avLst/>
                </a:prstGeom>
                <a:ln w="12700" cap="flat" cmpd="sng">
                  <a:solidFill>
                    <a:schemeClr val="tx1"/>
                  </a:solidFill>
                  <a:prstDash val="solid"/>
                  <a:headEnd type="none" w="med" len="med"/>
                  <a:tailEnd type="none" w="med" len="med"/>
                </a:ln>
              </p:spPr>
            </p:sp>
            <p:sp>
              <p:nvSpPr>
                <p:cNvPr id="16413" name="Line 28"/>
                <p:cNvSpPr/>
                <p:nvPr/>
              </p:nvSpPr>
              <p:spPr>
                <a:xfrm>
                  <a:off x="864" y="2858"/>
                  <a:ext cx="912" cy="0"/>
                </a:xfrm>
                <a:prstGeom prst="line">
                  <a:avLst/>
                </a:prstGeom>
                <a:ln w="12700" cap="flat" cmpd="sng">
                  <a:solidFill>
                    <a:schemeClr val="tx1"/>
                  </a:solidFill>
                  <a:prstDash val="solid"/>
                  <a:headEnd type="none" w="med" len="med"/>
                  <a:tailEnd type="none" w="med" len="med"/>
                </a:ln>
              </p:spPr>
            </p:sp>
            <p:sp>
              <p:nvSpPr>
                <p:cNvPr id="16414" name="Line 29"/>
                <p:cNvSpPr/>
                <p:nvPr/>
              </p:nvSpPr>
              <p:spPr>
                <a:xfrm>
                  <a:off x="864" y="3184"/>
                  <a:ext cx="912" cy="0"/>
                </a:xfrm>
                <a:prstGeom prst="line">
                  <a:avLst/>
                </a:prstGeom>
                <a:ln w="12700" cap="flat" cmpd="sng">
                  <a:solidFill>
                    <a:schemeClr val="tx1"/>
                  </a:solidFill>
                  <a:prstDash val="solid"/>
                  <a:headEnd type="none" w="med" len="med"/>
                  <a:tailEnd type="none" w="med" len="med"/>
                </a:ln>
              </p:spPr>
            </p:sp>
            <p:sp>
              <p:nvSpPr>
                <p:cNvPr id="16415" name="Line 30"/>
                <p:cNvSpPr/>
                <p:nvPr/>
              </p:nvSpPr>
              <p:spPr>
                <a:xfrm>
                  <a:off x="864" y="3510"/>
                  <a:ext cx="912" cy="0"/>
                </a:xfrm>
                <a:prstGeom prst="line">
                  <a:avLst/>
                </a:prstGeom>
                <a:ln w="12700" cap="flat" cmpd="sng">
                  <a:solidFill>
                    <a:schemeClr val="tx1"/>
                  </a:solidFill>
                  <a:prstDash val="solid"/>
                  <a:headEnd type="none" w="med" len="med"/>
                  <a:tailEnd type="none" w="med" len="med"/>
                </a:ln>
              </p:spPr>
            </p:sp>
            <p:sp>
              <p:nvSpPr>
                <p:cNvPr id="16416" name="Line 31"/>
                <p:cNvSpPr/>
                <p:nvPr/>
              </p:nvSpPr>
              <p:spPr>
                <a:xfrm>
                  <a:off x="864" y="3836"/>
                  <a:ext cx="912" cy="0"/>
                </a:xfrm>
                <a:prstGeom prst="line">
                  <a:avLst/>
                </a:prstGeom>
                <a:ln w="12700" cap="flat" cmpd="sng">
                  <a:solidFill>
                    <a:schemeClr val="tx1"/>
                  </a:solidFill>
                  <a:prstDash val="solid"/>
                  <a:headEnd type="none" w="med" len="med"/>
                  <a:tailEnd type="none" w="med" len="med"/>
                </a:ln>
              </p:spPr>
            </p:sp>
            <p:sp>
              <p:nvSpPr>
                <p:cNvPr id="16417" name="Line 32"/>
                <p:cNvSpPr/>
                <p:nvPr/>
              </p:nvSpPr>
              <p:spPr>
                <a:xfrm>
                  <a:off x="864" y="4162"/>
                  <a:ext cx="912" cy="0"/>
                </a:xfrm>
                <a:prstGeom prst="line">
                  <a:avLst/>
                </a:prstGeom>
                <a:ln w="28575" cap="sq" cmpd="sng">
                  <a:solidFill>
                    <a:schemeClr val="tx1"/>
                  </a:solidFill>
                  <a:prstDash val="solid"/>
                  <a:headEnd type="none" w="med" len="med"/>
                  <a:tailEnd type="none" w="med" len="med"/>
                </a:ln>
              </p:spPr>
            </p:sp>
            <p:sp>
              <p:nvSpPr>
                <p:cNvPr id="16418" name="Line 33"/>
                <p:cNvSpPr/>
                <p:nvPr/>
              </p:nvSpPr>
              <p:spPr>
                <a:xfrm>
                  <a:off x="864" y="576"/>
                  <a:ext cx="0" cy="3586"/>
                </a:xfrm>
                <a:prstGeom prst="line">
                  <a:avLst/>
                </a:prstGeom>
                <a:ln w="28575" cap="sq" cmpd="sng">
                  <a:solidFill>
                    <a:schemeClr val="tx1"/>
                  </a:solidFill>
                  <a:prstDash val="solid"/>
                  <a:headEnd type="none" w="med" len="med"/>
                  <a:tailEnd type="none" w="med" len="med"/>
                </a:ln>
              </p:spPr>
            </p:sp>
            <p:sp>
              <p:nvSpPr>
                <p:cNvPr id="16419" name="Line 34"/>
                <p:cNvSpPr/>
                <p:nvPr/>
              </p:nvSpPr>
              <p:spPr>
                <a:xfrm>
                  <a:off x="1776" y="576"/>
                  <a:ext cx="0" cy="3586"/>
                </a:xfrm>
                <a:prstGeom prst="line">
                  <a:avLst/>
                </a:prstGeom>
                <a:ln w="28575" cap="sq" cmpd="sng">
                  <a:solidFill>
                    <a:schemeClr val="tx1"/>
                  </a:solidFill>
                  <a:prstDash val="solid"/>
                  <a:headEnd type="none" w="med" len="med"/>
                  <a:tailEnd type="none" w="med" len="med"/>
                </a:ln>
              </p:spPr>
            </p:sp>
            <p:sp>
              <p:nvSpPr>
                <p:cNvPr id="16420" name="AutoShape 35"/>
                <p:cNvSpPr/>
                <p:nvPr/>
              </p:nvSpPr>
              <p:spPr>
                <a:xfrm>
                  <a:off x="1824" y="624"/>
                  <a:ext cx="144" cy="912"/>
                </a:xfrm>
                <a:prstGeom prst="rightBrace">
                  <a:avLst>
                    <a:gd name="adj1" fmla="val 52777"/>
                    <a:gd name="adj2" fmla="val 50000"/>
                  </a:avLst>
                </a:prstGeom>
                <a:noFill/>
                <a:ln w="57150"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
              <p:nvSpPr>
                <p:cNvPr id="16421" name="AutoShape 36"/>
                <p:cNvSpPr/>
                <p:nvPr/>
              </p:nvSpPr>
              <p:spPr>
                <a:xfrm>
                  <a:off x="1824" y="1920"/>
                  <a:ext cx="144" cy="912"/>
                </a:xfrm>
                <a:prstGeom prst="rightBrace">
                  <a:avLst>
                    <a:gd name="adj1" fmla="val 52777"/>
                    <a:gd name="adj2" fmla="val 50000"/>
                  </a:avLst>
                </a:prstGeom>
                <a:noFill/>
                <a:ln w="57150"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
              <p:nvSpPr>
                <p:cNvPr id="16422" name="AutoShape 37"/>
                <p:cNvSpPr/>
                <p:nvPr/>
              </p:nvSpPr>
              <p:spPr>
                <a:xfrm>
                  <a:off x="1776" y="3216"/>
                  <a:ext cx="144" cy="912"/>
                </a:xfrm>
                <a:prstGeom prst="rightBrace">
                  <a:avLst>
                    <a:gd name="adj1" fmla="val 52777"/>
                    <a:gd name="adj2" fmla="val 50000"/>
                  </a:avLst>
                </a:prstGeom>
                <a:noFill/>
                <a:ln w="57150"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
              <p:nvSpPr>
                <p:cNvPr id="16423" name="Text Box 38"/>
                <p:cNvSpPr txBox="1"/>
                <p:nvPr/>
              </p:nvSpPr>
              <p:spPr>
                <a:xfrm>
                  <a:off x="1920" y="959"/>
                  <a:ext cx="864" cy="266"/>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t>第</a:t>
                  </a:r>
                  <a:r>
                    <a:rPr lang="zh-CN" altLang="en-US" sz="2000" i="1" dirty="0"/>
                    <a:t>0</a:t>
                  </a:r>
                  <a:r>
                    <a:rPr lang="zh-CN" altLang="en-US" sz="2000" dirty="0"/>
                    <a:t>行</a:t>
                  </a:r>
                  <a:endParaRPr lang="zh-CN" altLang="en-US" sz="2000" dirty="0"/>
                </a:p>
              </p:txBody>
            </p:sp>
            <p:sp>
              <p:nvSpPr>
                <p:cNvPr id="16424" name="Text Box 39"/>
                <p:cNvSpPr txBox="1"/>
                <p:nvPr/>
              </p:nvSpPr>
              <p:spPr>
                <a:xfrm>
                  <a:off x="1920" y="2254"/>
                  <a:ext cx="864" cy="26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t>第</a:t>
                  </a:r>
                  <a:r>
                    <a:rPr lang="en-US" altLang="zh-CN" sz="2000" i="1" dirty="0"/>
                    <a:t>i</a:t>
                  </a:r>
                  <a:r>
                    <a:rPr lang="zh-CN" altLang="en-US" sz="2000" dirty="0"/>
                    <a:t>行</a:t>
                  </a:r>
                  <a:endParaRPr lang="zh-CN" altLang="en-US" sz="2000" dirty="0"/>
                </a:p>
              </p:txBody>
            </p:sp>
            <p:sp>
              <p:nvSpPr>
                <p:cNvPr id="16425" name="Text Box 40"/>
                <p:cNvSpPr txBox="1"/>
                <p:nvPr/>
              </p:nvSpPr>
              <p:spPr>
                <a:xfrm>
                  <a:off x="1872" y="3553"/>
                  <a:ext cx="864" cy="266"/>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t>第</a:t>
                  </a:r>
                  <a:r>
                    <a:rPr lang="en-US" altLang="zh-CN" sz="2000" i="1" dirty="0"/>
                    <a:t>m-1</a:t>
                  </a:r>
                  <a:r>
                    <a:rPr lang="zh-CN" altLang="en-US" sz="2000" dirty="0"/>
                    <a:t>行</a:t>
                  </a:r>
                  <a:endParaRPr lang="zh-CN" altLang="en-US" sz="2000" dirty="0"/>
                </a:p>
              </p:txBody>
            </p:sp>
          </p:grpSp>
          <p:sp>
            <p:nvSpPr>
              <p:cNvPr id="16394" name="Text Box 41"/>
              <p:cNvSpPr txBox="1"/>
              <p:nvPr/>
            </p:nvSpPr>
            <p:spPr>
              <a:xfrm>
                <a:off x="0" y="432"/>
                <a:ext cx="817" cy="43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1600" i="1" dirty="0"/>
                  <a:t>                  </a:t>
                </a:r>
                <a:r>
                  <a:rPr lang="en-US" altLang="zh-CN" sz="1800" i="1" dirty="0">
                    <a:solidFill>
                      <a:srgbClr val="FF0000"/>
                    </a:solidFill>
                  </a:rPr>
                  <a:t>LOC(</a:t>
                </a:r>
                <a:r>
                  <a:rPr lang="en-US" altLang="zh-CN" sz="2000" i="1" dirty="0">
                    <a:solidFill>
                      <a:srgbClr val="FF0000"/>
                    </a:solidFill>
                  </a:rPr>
                  <a:t>a</a:t>
                </a:r>
                <a:r>
                  <a:rPr lang="en-US" altLang="zh-CN" sz="2000" i="1" baseline="-25000" dirty="0">
                    <a:solidFill>
                      <a:srgbClr val="FF0000"/>
                    </a:solidFill>
                  </a:rPr>
                  <a:t>00</a:t>
                </a:r>
                <a:r>
                  <a:rPr lang="en-US" altLang="zh-CN" sz="2000" i="1" dirty="0">
                    <a:solidFill>
                      <a:srgbClr val="FF0000"/>
                    </a:solidFill>
                  </a:rPr>
                  <a:t>)</a:t>
                </a:r>
                <a:endParaRPr lang="en-US" altLang="zh-CN" sz="2000" i="1" dirty="0">
                  <a:solidFill>
                    <a:srgbClr val="FF0000"/>
                  </a:solidFill>
                </a:endParaRPr>
              </a:p>
            </p:txBody>
          </p:sp>
        </p:grpSp>
        <p:sp>
          <p:nvSpPr>
            <p:cNvPr id="16392" name="Line 43"/>
            <p:cNvSpPr/>
            <p:nvPr/>
          </p:nvSpPr>
          <p:spPr>
            <a:xfrm>
              <a:off x="3744" y="960"/>
              <a:ext cx="288" cy="0"/>
            </a:xfrm>
            <a:prstGeom prst="line">
              <a:avLst/>
            </a:prstGeom>
            <a:ln w="9525" cap="flat" cmpd="sng">
              <a:solidFill>
                <a:srgbClr val="FF0000"/>
              </a:solidFill>
              <a:prstDash val="solid"/>
              <a:headEnd type="none" w="med" len="med"/>
              <a:tailEnd type="triangle" w="med" len="med"/>
            </a:ln>
          </p:spPr>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3946"/>
                                        </p:tgtEl>
                                        <p:attrNameLst>
                                          <p:attrName>style.visibility</p:attrName>
                                        </p:attrNameLst>
                                      </p:cBhvr>
                                      <p:to>
                                        <p:strVal val="visible"/>
                                      </p:to>
                                    </p:set>
                                    <p:animEffect transition="in" filter="box(in)">
                                      <p:cBhvr>
                                        <p:cTn id="12" dur="500"/>
                                        <p:tgtEl>
                                          <p:spTgt spid="123946"/>
                                        </p:tgtEl>
                                      </p:cBhvr>
                                    </p:animEffect>
                                  </p:childTnLst>
                                  <p:subTnLst>
                                    <p:animClr clrSpc="rgb" dir="cw">
                                      <p:cBhvr override="childStyle">
                                        <p:cTn dur="1" fill="hold" display="0" masterRel="nextClick" afterEffect="1"/>
                                        <p:tgtEl>
                                          <p:spTgt spid="123946"/>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17411" name="Rectangle 6"/>
          <p:cNvSpPr>
            <a:spLocks noGrp="1"/>
          </p:cNvSpPr>
          <p:nvPr>
            <p:ph type="title"/>
          </p:nvPr>
        </p:nvSpPr>
        <p:spPr>
          <a:ln/>
        </p:spPr>
        <p:txBody>
          <a:bodyPr vert="horz" wrap="square" lIns="92075" tIns="46038" rIns="92075" bIns="46038" anchor="ctr"/>
          <a:p>
            <a:pPr eaLnBrk="1" hangingPunct="1"/>
            <a:endParaRPr lang="zh-CN" altLang="en-US" dirty="0"/>
          </a:p>
        </p:txBody>
      </p:sp>
      <p:sp>
        <p:nvSpPr>
          <p:cNvPr id="17412" name="Rectangle 7"/>
          <p:cNvSpPr>
            <a:spLocks noGrp="1"/>
          </p:cNvSpPr>
          <p:nvPr>
            <p:ph idx="1"/>
          </p:nvPr>
        </p:nvSpPr>
        <p:spPr>
          <a:ln/>
        </p:spPr>
        <p:txBody>
          <a:bodyPr vert="horz" wrap="square" lIns="91440" tIns="45720" rIns="91440" bIns="45720" anchor="t"/>
          <a:p>
            <a:pPr eaLnBrk="1" hangingPunct="1"/>
            <a:r>
              <a:rPr lang="zh-CN" altLang="en-US" dirty="0"/>
              <a:t>例1：</a:t>
            </a:r>
            <a:endParaRPr lang="zh-CN" altLang="en-US" dirty="0"/>
          </a:p>
          <a:p>
            <a:pPr lvl="1" eaLnBrk="1" hangingPunct="1"/>
            <a:r>
              <a:rPr lang="zh-CN" altLang="en-US" dirty="0"/>
              <a:t>一个二维数组</a:t>
            </a:r>
            <a:r>
              <a:rPr lang="en-US" altLang="zh-CN" i="1" dirty="0"/>
              <a:t>A</a:t>
            </a:r>
            <a:r>
              <a:rPr lang="en-US" altLang="zh-CN" dirty="0"/>
              <a:t>，</a:t>
            </a:r>
            <a:r>
              <a:rPr lang="zh-CN" altLang="en-US" dirty="0"/>
              <a:t>行下标的范围是1到6，列下标的范围是0到7，每个数组元素用相邻的6个字节存储，存储器按字节编址。那么，这个数组的体积是(              )个字节。</a:t>
            </a:r>
            <a:endParaRPr lang="zh-CN" altLang="en-US" dirty="0"/>
          </a:p>
          <a:p>
            <a:pPr eaLnBrk="1" hangingPunct="1"/>
            <a:r>
              <a:rPr lang="zh-CN" altLang="en-US" dirty="0"/>
              <a:t>例2 :</a:t>
            </a:r>
            <a:endParaRPr lang="zh-CN" altLang="en-US" dirty="0"/>
          </a:p>
          <a:p>
            <a:pPr lvl="1" eaLnBrk="1" hangingPunct="1"/>
            <a:r>
              <a:rPr lang="zh-CN" altLang="en-US" dirty="0"/>
              <a:t>设数组</a:t>
            </a:r>
            <a:r>
              <a:rPr lang="en-US" altLang="zh-CN" i="1" dirty="0"/>
              <a:t>a</a:t>
            </a:r>
            <a:r>
              <a:rPr lang="en-US" altLang="zh-CN" dirty="0"/>
              <a:t>[1…60, 1…70]</a:t>
            </a:r>
            <a:r>
              <a:rPr lang="zh-CN" altLang="en-US" dirty="0"/>
              <a:t>的基地址为2000，每个元素占2个存储单元，若以行序为主序顺序存储，则元素</a:t>
            </a:r>
            <a:r>
              <a:rPr lang="en-US" altLang="zh-CN" dirty="0"/>
              <a:t>a[32,31]</a:t>
            </a:r>
            <a:r>
              <a:rPr lang="zh-CN" altLang="en-US" dirty="0"/>
              <a:t>的存储地址为 (              ) 。</a:t>
            </a:r>
            <a:endParaRPr lang="zh-CN" altLang="en-US" dirty="0"/>
          </a:p>
        </p:txBody>
      </p:sp>
      <p:sp>
        <p:nvSpPr>
          <p:cNvPr id="208904" name="Text Box 8"/>
          <p:cNvSpPr txBox="1"/>
          <p:nvPr/>
        </p:nvSpPr>
        <p:spPr>
          <a:xfrm>
            <a:off x="6119813" y="2636838"/>
            <a:ext cx="8382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dirty="0">
                <a:solidFill>
                  <a:srgbClr val="FF0000"/>
                </a:solidFill>
              </a:rPr>
              <a:t>288</a:t>
            </a:r>
            <a:endParaRPr lang="zh-CN" altLang="en-US" sz="2400" dirty="0">
              <a:solidFill>
                <a:srgbClr val="FF0000"/>
              </a:solidFill>
            </a:endParaRPr>
          </a:p>
        </p:txBody>
      </p:sp>
      <p:sp>
        <p:nvSpPr>
          <p:cNvPr id="208906" name="Text Box 10"/>
          <p:cNvSpPr txBox="1"/>
          <p:nvPr/>
        </p:nvSpPr>
        <p:spPr>
          <a:xfrm>
            <a:off x="3048000" y="4581525"/>
            <a:ext cx="8382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dirty="0">
                <a:solidFill>
                  <a:srgbClr val="FF0000"/>
                </a:solidFill>
              </a:rPr>
              <a:t>6400</a:t>
            </a:r>
            <a:endParaRPr lang="zh-CN" altLang="en-US" sz="2400" dirty="0">
              <a:solidFill>
                <a:srgbClr val="FF0000"/>
              </a:solidFill>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8904"/>
                                        </p:tgtEl>
                                        <p:attrNameLst>
                                          <p:attrName>style.visibility</p:attrName>
                                        </p:attrNameLst>
                                      </p:cBhvr>
                                      <p:to>
                                        <p:strVal val="visible"/>
                                      </p:to>
                                    </p:set>
                                    <p:animEffect transition="in" filter="randombar(horizontal)">
                                      <p:cBhvr>
                                        <p:cTn id="7" dur="500"/>
                                        <p:tgtEl>
                                          <p:spTgt spid="20890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08906"/>
                                        </p:tgtEl>
                                        <p:attrNameLst>
                                          <p:attrName>style.visibility</p:attrName>
                                        </p:attrNameLst>
                                      </p:cBhvr>
                                      <p:to>
                                        <p:strVal val="visible"/>
                                      </p:to>
                                    </p:set>
                                    <p:animEffect transition="in" filter="randombar(horizontal)">
                                      <p:cBhvr>
                                        <p:cTn id="12" dur="500"/>
                                        <p:tgtEl>
                                          <p:spTgt spid="208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4" grpId="0"/>
      <p:bldP spid="2089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18435" name="Rectangle 4"/>
          <p:cNvSpPr>
            <a:spLocks noGrp="1"/>
          </p:cNvSpPr>
          <p:nvPr>
            <p:ph type="title"/>
          </p:nvPr>
        </p:nvSpPr>
        <p:spPr>
          <a:ln/>
        </p:spPr>
        <p:txBody>
          <a:bodyPr vert="horz" wrap="square" lIns="92075" tIns="46038" rIns="92075" bIns="46038" anchor="ctr"/>
          <a:p>
            <a:pPr eaLnBrk="1" hangingPunct="1"/>
            <a:r>
              <a:rPr lang="zh-CN" altLang="en-US" dirty="0"/>
              <a:t>5.2  数组的顺序表示和实现</a:t>
            </a:r>
            <a:endParaRPr lang="zh-CN" altLang="en-US" dirty="0"/>
          </a:p>
        </p:txBody>
      </p:sp>
      <p:sp>
        <p:nvSpPr>
          <p:cNvPr id="18436" name="Rectangle 5"/>
          <p:cNvSpPr>
            <a:spLocks noGrp="1"/>
          </p:cNvSpPr>
          <p:nvPr>
            <p:ph idx="1"/>
          </p:nvPr>
        </p:nvSpPr>
        <p:spPr>
          <a:ln/>
        </p:spPr>
        <p:txBody>
          <a:bodyPr vert="horz" wrap="square" lIns="91440" tIns="45720" rIns="91440" bIns="45720" anchor="t"/>
          <a:p>
            <a:pPr lvl="1" eaLnBrk="1" hangingPunct="1"/>
            <a:r>
              <a:rPr lang="zh-CN" altLang="en-US" dirty="0"/>
              <a:t>可以推广到多维数组的行优先顺序存储</a:t>
            </a:r>
            <a:endParaRPr lang="zh-CN" altLang="en-US" dirty="0"/>
          </a:p>
          <a:p>
            <a:pPr lvl="2" eaLnBrk="1" hangingPunct="1"/>
            <a:r>
              <a:rPr lang="zh-CN" altLang="en-US" dirty="0"/>
              <a:t>行优先顺序存储也称为</a:t>
            </a:r>
            <a:r>
              <a:rPr lang="zh-CN" altLang="en-US" dirty="0">
                <a:solidFill>
                  <a:srgbClr val="FF3300"/>
                </a:solidFill>
              </a:rPr>
              <a:t>低下标优先</a:t>
            </a:r>
            <a:r>
              <a:rPr lang="zh-CN" altLang="en-US" dirty="0"/>
              <a:t>或左边下标优先于右边下标。</a:t>
            </a:r>
            <a:endParaRPr lang="zh-CN" altLang="en-US" dirty="0"/>
          </a:p>
          <a:p>
            <a:pPr lvl="2" eaLnBrk="1" hangingPunct="1"/>
            <a:r>
              <a:rPr lang="zh-CN" altLang="en-US" dirty="0"/>
              <a:t>多维数组按行优先存放到内存的规律：</a:t>
            </a:r>
            <a:endParaRPr lang="zh-CN" altLang="en-US" dirty="0"/>
          </a:p>
          <a:p>
            <a:pPr lvl="3" eaLnBrk="1" hangingPunct="1"/>
            <a:r>
              <a:rPr lang="zh-CN" altLang="en-US" dirty="0"/>
              <a:t>最左边下标变化最慢，最右边下标变化最快，右边下标变化一遍，与之相邻的左边下标才变化一次。</a:t>
            </a:r>
            <a:endParaRPr lang="zh-CN" altLang="en-US" dirty="0"/>
          </a:p>
          <a:p>
            <a:pPr lvl="3" eaLnBrk="1" hangingPunct="1"/>
            <a:r>
              <a:rPr lang="zh-CN" altLang="en-US" dirty="0"/>
              <a:t>因此，在算法中，最左边下标可以看成是外循环，最右边下标可以看成是最内循环。</a:t>
            </a:r>
            <a:endParaRPr lang="zh-CN" altLang="en-US" dirty="0"/>
          </a:p>
        </p:txBody>
      </p:sp>
    </p:spTree>
  </p:cSld>
  <p:clrMapOvr>
    <a:masterClrMapping/>
  </p:clrMapOvr>
  <p:transition>
    <p:checke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19459" name="Rectangle 2"/>
          <p:cNvSpPr>
            <a:spLocks noGrp="1"/>
          </p:cNvSpPr>
          <p:nvPr>
            <p:ph type="title"/>
          </p:nvPr>
        </p:nvSpPr>
        <p:spPr>
          <a:ln/>
        </p:spPr>
        <p:txBody>
          <a:bodyPr vert="horz" wrap="square" lIns="92075" tIns="46038" rIns="92075" bIns="46038" anchor="ctr"/>
          <a:p>
            <a:pPr eaLnBrk="1" hangingPunct="1"/>
            <a:r>
              <a:rPr lang="zh-CN" altLang="en-US" dirty="0"/>
              <a:t>5.2  数组的顺序表示和实现</a:t>
            </a:r>
            <a:endParaRPr lang="zh-CN" altLang="en-US" dirty="0"/>
          </a:p>
        </p:txBody>
      </p:sp>
      <p:sp>
        <p:nvSpPr>
          <p:cNvPr id="19460" name="Rectangle 3"/>
          <p:cNvSpPr>
            <a:spLocks noGrp="1"/>
          </p:cNvSpPr>
          <p:nvPr>
            <p:ph idx="1"/>
          </p:nvPr>
        </p:nvSpPr>
        <p:spPr>
          <a:ln/>
        </p:spPr>
        <p:txBody>
          <a:bodyPr vert="horz" wrap="square" lIns="91440" tIns="45720" rIns="91440" bIns="45720" anchor="t"/>
          <a:p>
            <a:pPr lvl="1" eaLnBrk="1" hangingPunct="1"/>
            <a:r>
              <a:rPr lang="zh-CN" altLang="en-US" dirty="0"/>
              <a:t>（2）列优先顺序存储</a:t>
            </a:r>
            <a:endParaRPr lang="zh-CN" altLang="en-US" dirty="0"/>
          </a:p>
          <a:p>
            <a:pPr eaLnBrk="1" hangingPunct="1"/>
            <a:endParaRPr lang="zh-CN" altLang="en-US" dirty="0"/>
          </a:p>
        </p:txBody>
      </p:sp>
      <p:grpSp>
        <p:nvGrpSpPr>
          <p:cNvPr id="2" name="Group 4"/>
          <p:cNvGrpSpPr/>
          <p:nvPr/>
        </p:nvGrpSpPr>
        <p:grpSpPr>
          <a:xfrm>
            <a:off x="5029200" y="990600"/>
            <a:ext cx="4114800" cy="5616575"/>
            <a:chOff x="0" y="432"/>
            <a:chExt cx="2832" cy="3730"/>
          </a:xfrm>
        </p:grpSpPr>
        <p:grpSp>
          <p:nvGrpSpPr>
            <p:cNvPr id="19463" name="Group 5"/>
            <p:cNvGrpSpPr/>
            <p:nvPr/>
          </p:nvGrpSpPr>
          <p:grpSpPr>
            <a:xfrm>
              <a:off x="912" y="576"/>
              <a:ext cx="1920" cy="3586"/>
              <a:chOff x="864" y="576"/>
              <a:chExt cx="1920" cy="3586"/>
            </a:xfrm>
          </p:grpSpPr>
          <p:sp>
            <p:nvSpPr>
              <p:cNvPr id="19465" name="Rectangle 6"/>
              <p:cNvSpPr/>
              <p:nvPr/>
            </p:nvSpPr>
            <p:spPr>
              <a:xfrm>
                <a:off x="864" y="3836"/>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m-1,n-1</a:t>
                </a:r>
                <a:endParaRPr lang="zh-CN" altLang="en-US" sz="2400" i="1" dirty="0"/>
              </a:p>
            </p:txBody>
          </p:sp>
          <p:sp>
            <p:nvSpPr>
              <p:cNvPr id="19466" name="Rectangle 7"/>
              <p:cNvSpPr/>
              <p:nvPr/>
            </p:nvSpPr>
            <p:spPr>
              <a:xfrm>
                <a:off x="864" y="3510"/>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a:t>
                </a:r>
                <a:endParaRPr lang="zh-CN" altLang="en-US" sz="2400" i="1" dirty="0"/>
              </a:p>
            </p:txBody>
          </p:sp>
          <p:sp>
            <p:nvSpPr>
              <p:cNvPr id="19467" name="Rectangle 8"/>
              <p:cNvSpPr/>
              <p:nvPr/>
            </p:nvSpPr>
            <p:spPr>
              <a:xfrm>
                <a:off x="864" y="3184"/>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0,n-1</a:t>
                </a:r>
                <a:endParaRPr lang="zh-CN" altLang="en-US" sz="2400" i="1" dirty="0"/>
              </a:p>
            </p:txBody>
          </p:sp>
          <p:sp>
            <p:nvSpPr>
              <p:cNvPr id="19468" name="Rectangle 9"/>
              <p:cNvSpPr/>
              <p:nvPr/>
            </p:nvSpPr>
            <p:spPr>
              <a:xfrm>
                <a:off x="864" y="2858"/>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a:t>
                </a:r>
                <a:endParaRPr lang="zh-CN" altLang="en-US" sz="2400" i="1" dirty="0"/>
              </a:p>
            </p:txBody>
          </p:sp>
          <p:sp>
            <p:nvSpPr>
              <p:cNvPr id="19469" name="Rectangle 10"/>
              <p:cNvSpPr/>
              <p:nvPr/>
            </p:nvSpPr>
            <p:spPr>
              <a:xfrm>
                <a:off x="864" y="2532"/>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m-1,j</a:t>
                </a:r>
                <a:endParaRPr lang="zh-CN" altLang="en-US" sz="2400" i="1" dirty="0"/>
              </a:p>
            </p:txBody>
          </p:sp>
          <p:sp>
            <p:nvSpPr>
              <p:cNvPr id="19470" name="Rectangle 11"/>
              <p:cNvSpPr/>
              <p:nvPr/>
            </p:nvSpPr>
            <p:spPr>
              <a:xfrm>
                <a:off x="864" y="2206"/>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a:t>
                </a:r>
                <a:endParaRPr lang="zh-CN" altLang="en-US" sz="2400" i="1" dirty="0"/>
              </a:p>
            </p:txBody>
          </p:sp>
          <p:sp>
            <p:nvSpPr>
              <p:cNvPr id="19471" name="Rectangle 12"/>
              <p:cNvSpPr/>
              <p:nvPr/>
            </p:nvSpPr>
            <p:spPr>
              <a:xfrm>
                <a:off x="864" y="1880"/>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0,j</a:t>
                </a:r>
                <a:endParaRPr lang="zh-CN" altLang="en-US" sz="2400" i="1" dirty="0"/>
              </a:p>
            </p:txBody>
          </p:sp>
          <p:sp>
            <p:nvSpPr>
              <p:cNvPr id="19472" name="Rectangle 13"/>
              <p:cNvSpPr/>
              <p:nvPr/>
            </p:nvSpPr>
            <p:spPr>
              <a:xfrm>
                <a:off x="864" y="1554"/>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a:t>
                </a:r>
                <a:endParaRPr lang="zh-CN" altLang="en-US" sz="2400" i="1" dirty="0"/>
              </a:p>
            </p:txBody>
          </p:sp>
          <p:sp>
            <p:nvSpPr>
              <p:cNvPr id="19473" name="Rectangle 14"/>
              <p:cNvSpPr/>
              <p:nvPr/>
            </p:nvSpPr>
            <p:spPr>
              <a:xfrm>
                <a:off x="864" y="1228"/>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m-1,0</a:t>
                </a:r>
                <a:endParaRPr lang="zh-CN" altLang="en-US" sz="2400" i="1" dirty="0"/>
              </a:p>
            </p:txBody>
          </p:sp>
          <p:sp>
            <p:nvSpPr>
              <p:cNvPr id="19474" name="Rectangle 15"/>
              <p:cNvSpPr/>
              <p:nvPr/>
            </p:nvSpPr>
            <p:spPr>
              <a:xfrm>
                <a:off x="864" y="902"/>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a:t>
                </a:r>
                <a:endParaRPr lang="zh-CN" altLang="en-US" sz="2400" i="1" dirty="0"/>
              </a:p>
            </p:txBody>
          </p:sp>
          <p:sp>
            <p:nvSpPr>
              <p:cNvPr id="19475" name="Rectangle 16"/>
              <p:cNvSpPr/>
              <p:nvPr/>
            </p:nvSpPr>
            <p:spPr>
              <a:xfrm>
                <a:off x="864" y="576"/>
                <a:ext cx="91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a</a:t>
                </a:r>
                <a:r>
                  <a:rPr lang="en-US" altLang="zh-CN" sz="2400" i="1" baseline="-25000" dirty="0"/>
                  <a:t>0,0</a:t>
                </a:r>
                <a:endParaRPr lang="en-US" altLang="zh-CN" sz="2400" i="1" baseline="-25000" dirty="0"/>
              </a:p>
            </p:txBody>
          </p:sp>
          <p:sp>
            <p:nvSpPr>
              <p:cNvPr id="19476" name="Line 17"/>
              <p:cNvSpPr/>
              <p:nvPr/>
            </p:nvSpPr>
            <p:spPr>
              <a:xfrm>
                <a:off x="864" y="576"/>
                <a:ext cx="912" cy="0"/>
              </a:xfrm>
              <a:prstGeom prst="line">
                <a:avLst/>
              </a:prstGeom>
              <a:ln w="28575" cap="sq" cmpd="sng">
                <a:solidFill>
                  <a:schemeClr val="tx1"/>
                </a:solidFill>
                <a:prstDash val="solid"/>
                <a:headEnd type="none" w="med" len="med"/>
                <a:tailEnd type="none" w="med" len="med"/>
              </a:ln>
            </p:spPr>
          </p:sp>
          <p:sp>
            <p:nvSpPr>
              <p:cNvPr id="19477" name="Line 18"/>
              <p:cNvSpPr/>
              <p:nvPr/>
            </p:nvSpPr>
            <p:spPr>
              <a:xfrm>
                <a:off x="864" y="902"/>
                <a:ext cx="912" cy="0"/>
              </a:xfrm>
              <a:prstGeom prst="line">
                <a:avLst/>
              </a:prstGeom>
              <a:ln w="12700" cap="flat" cmpd="sng">
                <a:solidFill>
                  <a:schemeClr val="tx1"/>
                </a:solidFill>
                <a:prstDash val="solid"/>
                <a:headEnd type="none" w="med" len="med"/>
                <a:tailEnd type="none" w="med" len="med"/>
              </a:ln>
            </p:spPr>
          </p:sp>
          <p:sp>
            <p:nvSpPr>
              <p:cNvPr id="19478" name="Line 19"/>
              <p:cNvSpPr/>
              <p:nvPr/>
            </p:nvSpPr>
            <p:spPr>
              <a:xfrm>
                <a:off x="864" y="1228"/>
                <a:ext cx="912" cy="0"/>
              </a:xfrm>
              <a:prstGeom prst="line">
                <a:avLst/>
              </a:prstGeom>
              <a:ln w="12700" cap="flat" cmpd="sng">
                <a:solidFill>
                  <a:schemeClr val="tx1"/>
                </a:solidFill>
                <a:prstDash val="solid"/>
                <a:headEnd type="none" w="med" len="med"/>
                <a:tailEnd type="none" w="med" len="med"/>
              </a:ln>
            </p:spPr>
          </p:sp>
          <p:sp>
            <p:nvSpPr>
              <p:cNvPr id="19479" name="Line 20"/>
              <p:cNvSpPr/>
              <p:nvPr/>
            </p:nvSpPr>
            <p:spPr>
              <a:xfrm>
                <a:off x="864" y="1554"/>
                <a:ext cx="912" cy="0"/>
              </a:xfrm>
              <a:prstGeom prst="line">
                <a:avLst/>
              </a:prstGeom>
              <a:ln w="12700" cap="flat" cmpd="sng">
                <a:solidFill>
                  <a:schemeClr val="tx1"/>
                </a:solidFill>
                <a:prstDash val="solid"/>
                <a:headEnd type="none" w="med" len="med"/>
                <a:tailEnd type="none" w="med" len="med"/>
              </a:ln>
            </p:spPr>
          </p:sp>
          <p:sp>
            <p:nvSpPr>
              <p:cNvPr id="19480" name="Line 21"/>
              <p:cNvSpPr/>
              <p:nvPr/>
            </p:nvSpPr>
            <p:spPr>
              <a:xfrm>
                <a:off x="864" y="1880"/>
                <a:ext cx="912" cy="0"/>
              </a:xfrm>
              <a:prstGeom prst="line">
                <a:avLst/>
              </a:prstGeom>
              <a:ln w="12700" cap="flat" cmpd="sng">
                <a:solidFill>
                  <a:schemeClr val="tx1"/>
                </a:solidFill>
                <a:prstDash val="solid"/>
                <a:headEnd type="none" w="med" len="med"/>
                <a:tailEnd type="none" w="med" len="med"/>
              </a:ln>
            </p:spPr>
          </p:sp>
          <p:sp>
            <p:nvSpPr>
              <p:cNvPr id="19481" name="Line 22"/>
              <p:cNvSpPr/>
              <p:nvPr/>
            </p:nvSpPr>
            <p:spPr>
              <a:xfrm>
                <a:off x="864" y="2206"/>
                <a:ext cx="912" cy="0"/>
              </a:xfrm>
              <a:prstGeom prst="line">
                <a:avLst/>
              </a:prstGeom>
              <a:ln w="12700" cap="flat" cmpd="sng">
                <a:solidFill>
                  <a:schemeClr val="tx1"/>
                </a:solidFill>
                <a:prstDash val="solid"/>
                <a:headEnd type="none" w="med" len="med"/>
                <a:tailEnd type="none" w="med" len="med"/>
              </a:ln>
            </p:spPr>
          </p:sp>
          <p:sp>
            <p:nvSpPr>
              <p:cNvPr id="19482" name="Line 23"/>
              <p:cNvSpPr/>
              <p:nvPr/>
            </p:nvSpPr>
            <p:spPr>
              <a:xfrm>
                <a:off x="864" y="2532"/>
                <a:ext cx="912" cy="0"/>
              </a:xfrm>
              <a:prstGeom prst="line">
                <a:avLst/>
              </a:prstGeom>
              <a:ln w="12700" cap="flat" cmpd="sng">
                <a:solidFill>
                  <a:schemeClr val="tx1"/>
                </a:solidFill>
                <a:prstDash val="solid"/>
                <a:headEnd type="none" w="med" len="med"/>
                <a:tailEnd type="none" w="med" len="med"/>
              </a:ln>
            </p:spPr>
          </p:sp>
          <p:sp>
            <p:nvSpPr>
              <p:cNvPr id="19483" name="Line 24"/>
              <p:cNvSpPr/>
              <p:nvPr/>
            </p:nvSpPr>
            <p:spPr>
              <a:xfrm>
                <a:off x="864" y="2858"/>
                <a:ext cx="912" cy="0"/>
              </a:xfrm>
              <a:prstGeom prst="line">
                <a:avLst/>
              </a:prstGeom>
              <a:ln w="12700" cap="flat" cmpd="sng">
                <a:solidFill>
                  <a:schemeClr val="tx1"/>
                </a:solidFill>
                <a:prstDash val="solid"/>
                <a:headEnd type="none" w="med" len="med"/>
                <a:tailEnd type="none" w="med" len="med"/>
              </a:ln>
            </p:spPr>
          </p:sp>
          <p:sp>
            <p:nvSpPr>
              <p:cNvPr id="19484" name="Line 25"/>
              <p:cNvSpPr/>
              <p:nvPr/>
            </p:nvSpPr>
            <p:spPr>
              <a:xfrm>
                <a:off x="864" y="3184"/>
                <a:ext cx="912" cy="0"/>
              </a:xfrm>
              <a:prstGeom prst="line">
                <a:avLst/>
              </a:prstGeom>
              <a:ln w="12700" cap="flat" cmpd="sng">
                <a:solidFill>
                  <a:schemeClr val="tx1"/>
                </a:solidFill>
                <a:prstDash val="solid"/>
                <a:headEnd type="none" w="med" len="med"/>
                <a:tailEnd type="none" w="med" len="med"/>
              </a:ln>
            </p:spPr>
          </p:sp>
          <p:sp>
            <p:nvSpPr>
              <p:cNvPr id="19485" name="Line 26"/>
              <p:cNvSpPr/>
              <p:nvPr/>
            </p:nvSpPr>
            <p:spPr>
              <a:xfrm>
                <a:off x="864" y="3510"/>
                <a:ext cx="912" cy="0"/>
              </a:xfrm>
              <a:prstGeom prst="line">
                <a:avLst/>
              </a:prstGeom>
              <a:ln w="12700" cap="flat" cmpd="sng">
                <a:solidFill>
                  <a:schemeClr val="tx1"/>
                </a:solidFill>
                <a:prstDash val="solid"/>
                <a:headEnd type="none" w="med" len="med"/>
                <a:tailEnd type="none" w="med" len="med"/>
              </a:ln>
            </p:spPr>
          </p:sp>
          <p:sp>
            <p:nvSpPr>
              <p:cNvPr id="19486" name="Line 27"/>
              <p:cNvSpPr/>
              <p:nvPr/>
            </p:nvSpPr>
            <p:spPr>
              <a:xfrm>
                <a:off x="864" y="3836"/>
                <a:ext cx="912" cy="0"/>
              </a:xfrm>
              <a:prstGeom prst="line">
                <a:avLst/>
              </a:prstGeom>
              <a:ln w="12700" cap="flat" cmpd="sng">
                <a:solidFill>
                  <a:schemeClr val="tx1"/>
                </a:solidFill>
                <a:prstDash val="solid"/>
                <a:headEnd type="none" w="med" len="med"/>
                <a:tailEnd type="none" w="med" len="med"/>
              </a:ln>
            </p:spPr>
          </p:sp>
          <p:sp>
            <p:nvSpPr>
              <p:cNvPr id="19487" name="Line 28"/>
              <p:cNvSpPr/>
              <p:nvPr/>
            </p:nvSpPr>
            <p:spPr>
              <a:xfrm>
                <a:off x="864" y="4162"/>
                <a:ext cx="912" cy="0"/>
              </a:xfrm>
              <a:prstGeom prst="line">
                <a:avLst/>
              </a:prstGeom>
              <a:ln w="28575" cap="sq" cmpd="sng">
                <a:solidFill>
                  <a:schemeClr val="tx1"/>
                </a:solidFill>
                <a:prstDash val="solid"/>
                <a:headEnd type="none" w="med" len="med"/>
                <a:tailEnd type="none" w="med" len="med"/>
              </a:ln>
            </p:spPr>
          </p:sp>
          <p:sp>
            <p:nvSpPr>
              <p:cNvPr id="19488" name="Line 29"/>
              <p:cNvSpPr/>
              <p:nvPr/>
            </p:nvSpPr>
            <p:spPr>
              <a:xfrm>
                <a:off x="864" y="576"/>
                <a:ext cx="0" cy="3586"/>
              </a:xfrm>
              <a:prstGeom prst="line">
                <a:avLst/>
              </a:prstGeom>
              <a:ln w="28575" cap="sq" cmpd="sng">
                <a:solidFill>
                  <a:schemeClr val="tx1"/>
                </a:solidFill>
                <a:prstDash val="solid"/>
                <a:headEnd type="none" w="med" len="med"/>
                <a:tailEnd type="none" w="med" len="med"/>
              </a:ln>
            </p:spPr>
          </p:sp>
          <p:sp>
            <p:nvSpPr>
              <p:cNvPr id="19489" name="Line 30"/>
              <p:cNvSpPr/>
              <p:nvPr/>
            </p:nvSpPr>
            <p:spPr>
              <a:xfrm>
                <a:off x="1776" y="576"/>
                <a:ext cx="0" cy="3586"/>
              </a:xfrm>
              <a:prstGeom prst="line">
                <a:avLst/>
              </a:prstGeom>
              <a:ln w="28575" cap="sq" cmpd="sng">
                <a:solidFill>
                  <a:schemeClr val="tx1"/>
                </a:solidFill>
                <a:prstDash val="solid"/>
                <a:headEnd type="none" w="med" len="med"/>
                <a:tailEnd type="none" w="med" len="med"/>
              </a:ln>
            </p:spPr>
          </p:sp>
          <p:sp>
            <p:nvSpPr>
              <p:cNvPr id="19490" name="AutoShape 31"/>
              <p:cNvSpPr/>
              <p:nvPr/>
            </p:nvSpPr>
            <p:spPr>
              <a:xfrm>
                <a:off x="1824" y="624"/>
                <a:ext cx="144" cy="912"/>
              </a:xfrm>
              <a:prstGeom prst="rightBrace">
                <a:avLst>
                  <a:gd name="adj1" fmla="val 52777"/>
                  <a:gd name="adj2" fmla="val 50000"/>
                </a:avLst>
              </a:prstGeom>
              <a:noFill/>
              <a:ln w="57150"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
            <p:nvSpPr>
              <p:cNvPr id="19491" name="AutoShape 32"/>
              <p:cNvSpPr/>
              <p:nvPr/>
            </p:nvSpPr>
            <p:spPr>
              <a:xfrm>
                <a:off x="1824" y="1920"/>
                <a:ext cx="144" cy="912"/>
              </a:xfrm>
              <a:prstGeom prst="rightBrace">
                <a:avLst>
                  <a:gd name="adj1" fmla="val 52777"/>
                  <a:gd name="adj2" fmla="val 50000"/>
                </a:avLst>
              </a:prstGeom>
              <a:noFill/>
              <a:ln w="57150"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
            <p:nvSpPr>
              <p:cNvPr id="19492" name="AutoShape 33"/>
              <p:cNvSpPr/>
              <p:nvPr/>
            </p:nvSpPr>
            <p:spPr>
              <a:xfrm>
                <a:off x="1776" y="3216"/>
                <a:ext cx="144" cy="912"/>
              </a:xfrm>
              <a:prstGeom prst="rightBrace">
                <a:avLst>
                  <a:gd name="adj1" fmla="val 52777"/>
                  <a:gd name="adj2" fmla="val 50000"/>
                </a:avLst>
              </a:prstGeom>
              <a:noFill/>
              <a:ln w="57150"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
            <p:nvSpPr>
              <p:cNvPr id="19493" name="Text Box 34"/>
              <p:cNvSpPr txBox="1"/>
              <p:nvPr/>
            </p:nvSpPr>
            <p:spPr>
              <a:xfrm>
                <a:off x="1920" y="960"/>
                <a:ext cx="864" cy="264"/>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t>第</a:t>
                </a:r>
                <a:r>
                  <a:rPr lang="zh-CN" altLang="en-US" sz="2000" i="1" dirty="0"/>
                  <a:t>0</a:t>
                </a:r>
                <a:r>
                  <a:rPr lang="zh-CN" altLang="en-US" sz="2000" dirty="0"/>
                  <a:t>列</a:t>
                </a:r>
                <a:endParaRPr lang="zh-CN" altLang="en-US" sz="2000" dirty="0"/>
              </a:p>
            </p:txBody>
          </p:sp>
          <p:sp>
            <p:nvSpPr>
              <p:cNvPr id="19494" name="Text Box 35"/>
              <p:cNvSpPr txBox="1"/>
              <p:nvPr/>
            </p:nvSpPr>
            <p:spPr>
              <a:xfrm>
                <a:off x="1920" y="2256"/>
                <a:ext cx="864" cy="26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t>第</a:t>
                </a:r>
                <a:r>
                  <a:rPr lang="en-US" altLang="zh-CN" sz="2000" i="1" dirty="0"/>
                  <a:t>j</a:t>
                </a:r>
                <a:r>
                  <a:rPr lang="zh-CN" altLang="en-US" sz="2000" dirty="0"/>
                  <a:t>列</a:t>
                </a:r>
                <a:endParaRPr lang="zh-CN" altLang="en-US" sz="2000" dirty="0"/>
              </a:p>
            </p:txBody>
          </p:sp>
          <p:sp>
            <p:nvSpPr>
              <p:cNvPr id="19495" name="Text Box 36"/>
              <p:cNvSpPr txBox="1"/>
              <p:nvPr/>
            </p:nvSpPr>
            <p:spPr>
              <a:xfrm>
                <a:off x="1872" y="3552"/>
                <a:ext cx="863" cy="26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t>第</a:t>
                </a:r>
                <a:r>
                  <a:rPr lang="en-US" altLang="zh-CN" sz="2000" i="1" dirty="0"/>
                  <a:t>n-1</a:t>
                </a:r>
                <a:r>
                  <a:rPr lang="zh-CN" altLang="en-US" sz="2000" dirty="0"/>
                  <a:t>列</a:t>
                </a:r>
                <a:endParaRPr lang="zh-CN" altLang="en-US" sz="2000" dirty="0"/>
              </a:p>
            </p:txBody>
          </p:sp>
        </p:grpSp>
        <p:sp>
          <p:nvSpPr>
            <p:cNvPr id="19464" name="Text Box 37"/>
            <p:cNvSpPr txBox="1"/>
            <p:nvPr/>
          </p:nvSpPr>
          <p:spPr>
            <a:xfrm>
              <a:off x="0" y="432"/>
              <a:ext cx="816" cy="264"/>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1800" i="1" dirty="0"/>
                <a:t> </a:t>
              </a:r>
              <a:r>
                <a:rPr lang="en-US" altLang="zh-CN" sz="1800" i="1" dirty="0">
                  <a:solidFill>
                    <a:srgbClr val="FF0000"/>
                  </a:solidFill>
                </a:rPr>
                <a:t>LOC</a:t>
              </a:r>
              <a:r>
                <a:rPr lang="en-US" altLang="zh-CN" sz="1800" dirty="0">
                  <a:solidFill>
                    <a:srgbClr val="FF0000"/>
                  </a:solidFill>
                </a:rPr>
                <a:t>(</a:t>
              </a:r>
              <a:r>
                <a:rPr lang="en-US" altLang="zh-CN" sz="2000" i="1" dirty="0">
                  <a:solidFill>
                    <a:srgbClr val="FF0000"/>
                  </a:solidFill>
                </a:rPr>
                <a:t>a</a:t>
              </a:r>
              <a:r>
                <a:rPr lang="en-US" altLang="zh-CN" sz="2000" i="1" baseline="-25000" dirty="0">
                  <a:solidFill>
                    <a:srgbClr val="FF0000"/>
                  </a:solidFill>
                </a:rPr>
                <a:t>00</a:t>
              </a:r>
              <a:r>
                <a:rPr lang="en-US" altLang="zh-CN" sz="2000" dirty="0">
                  <a:solidFill>
                    <a:srgbClr val="FF0000"/>
                  </a:solidFill>
                </a:rPr>
                <a:t>)</a:t>
              </a:r>
              <a:r>
                <a:rPr lang="en-US" altLang="zh-CN" sz="2000" dirty="0"/>
                <a:t> </a:t>
              </a:r>
              <a:r>
                <a:rPr lang="en-US" altLang="zh-CN" sz="2000" i="1" dirty="0"/>
                <a:t> </a:t>
              </a:r>
              <a:endParaRPr lang="en-US" altLang="zh-CN" sz="2000" i="1" dirty="0"/>
            </a:p>
          </p:txBody>
        </p:sp>
      </p:grpSp>
      <p:sp>
        <p:nvSpPr>
          <p:cNvPr id="191526" name="Text Box 38"/>
          <p:cNvSpPr txBox="1"/>
          <p:nvPr/>
        </p:nvSpPr>
        <p:spPr>
          <a:xfrm>
            <a:off x="609600" y="2667000"/>
            <a:ext cx="5334000" cy="145573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45000"/>
              </a:lnSpc>
              <a:spcBef>
                <a:spcPct val="50000"/>
              </a:spcBef>
              <a:buSzPct val="130000"/>
              <a:buNone/>
            </a:pPr>
            <a:r>
              <a:rPr lang="zh-CN" altLang="en-US" sz="2400" dirty="0">
                <a:latin typeface="Arial Narrow" panose="020B0506020202030204" pitchFamily="34" charset="0"/>
              </a:rPr>
              <a:t> 地址计算公式:</a:t>
            </a:r>
            <a:endParaRPr lang="zh-CN" altLang="en-US" sz="2000" dirty="0">
              <a:solidFill>
                <a:schemeClr val="tx2"/>
              </a:solidFill>
              <a:latin typeface="Arial Narrow" panose="020B0506020202030204" pitchFamily="34" charset="0"/>
            </a:endParaRPr>
          </a:p>
          <a:p>
            <a:pPr marL="0" lvl="0" indent="0" eaLnBrk="1" hangingPunct="1">
              <a:lnSpc>
                <a:spcPct val="145000"/>
              </a:lnSpc>
              <a:spcBef>
                <a:spcPct val="50000"/>
              </a:spcBef>
              <a:buClrTx/>
              <a:buSzPct val="100000"/>
              <a:buNone/>
            </a:pPr>
            <a:r>
              <a:rPr lang="en-US" altLang="zh-CN" sz="2400" dirty="0">
                <a:solidFill>
                  <a:schemeClr val="tx2"/>
                </a:solidFill>
                <a:latin typeface="Arial Narrow" panose="020B0506020202030204" pitchFamily="34" charset="0"/>
              </a:rPr>
              <a:t>    </a:t>
            </a:r>
            <a:r>
              <a:rPr lang="en-US" altLang="zh-CN" i="1" dirty="0">
                <a:solidFill>
                  <a:schemeClr val="tx2"/>
                </a:solidFill>
              </a:rPr>
              <a:t>Loc</a:t>
            </a:r>
            <a:r>
              <a:rPr lang="en-US" altLang="zh-CN" dirty="0">
                <a:solidFill>
                  <a:schemeClr val="tx2"/>
                </a:solidFill>
              </a:rPr>
              <a:t>(</a:t>
            </a:r>
            <a:r>
              <a:rPr lang="en-US" altLang="zh-CN" i="1" dirty="0">
                <a:solidFill>
                  <a:schemeClr val="tx2"/>
                </a:solidFill>
              </a:rPr>
              <a:t>a</a:t>
            </a:r>
            <a:r>
              <a:rPr lang="en-US" altLang="zh-CN" i="1" baseline="-25000" dirty="0">
                <a:solidFill>
                  <a:schemeClr val="tx2"/>
                </a:solidFill>
              </a:rPr>
              <a:t>ij</a:t>
            </a:r>
            <a:r>
              <a:rPr lang="en-US" altLang="zh-CN" dirty="0">
                <a:solidFill>
                  <a:schemeClr val="tx2"/>
                </a:solidFill>
              </a:rPr>
              <a:t>)＝</a:t>
            </a:r>
            <a:r>
              <a:rPr lang="en-US" altLang="zh-CN" i="1" dirty="0">
                <a:solidFill>
                  <a:schemeClr val="tx2"/>
                </a:solidFill>
              </a:rPr>
              <a:t>Loc</a:t>
            </a:r>
            <a:r>
              <a:rPr lang="en-US" altLang="zh-CN" dirty="0">
                <a:solidFill>
                  <a:schemeClr val="tx2"/>
                </a:solidFill>
              </a:rPr>
              <a:t>(</a:t>
            </a:r>
            <a:r>
              <a:rPr lang="en-US" altLang="zh-CN" i="1" dirty="0">
                <a:solidFill>
                  <a:schemeClr val="tx2"/>
                </a:solidFill>
              </a:rPr>
              <a:t>a</a:t>
            </a:r>
            <a:r>
              <a:rPr lang="en-US" altLang="zh-CN" i="1" baseline="-25000" dirty="0">
                <a:solidFill>
                  <a:schemeClr val="tx2"/>
                </a:solidFill>
              </a:rPr>
              <a:t>00</a:t>
            </a:r>
            <a:r>
              <a:rPr lang="en-US" altLang="zh-CN" dirty="0">
                <a:solidFill>
                  <a:schemeClr val="tx2"/>
                </a:solidFill>
              </a:rPr>
              <a:t>)＋(</a:t>
            </a:r>
            <a:r>
              <a:rPr lang="en-US" altLang="zh-CN" i="1" dirty="0">
                <a:solidFill>
                  <a:schemeClr val="tx2"/>
                </a:solidFill>
              </a:rPr>
              <a:t>j</a:t>
            </a:r>
            <a:r>
              <a:rPr lang="en-US" altLang="zh-CN" dirty="0">
                <a:solidFill>
                  <a:schemeClr val="tx2"/>
                </a:solidFill>
              </a:rPr>
              <a:t>×</a:t>
            </a:r>
            <a:r>
              <a:rPr lang="en-US" altLang="zh-CN" i="1" dirty="0">
                <a:solidFill>
                  <a:schemeClr val="tx2"/>
                </a:solidFill>
              </a:rPr>
              <a:t>m</a:t>
            </a:r>
            <a:r>
              <a:rPr lang="en-US" altLang="zh-CN" dirty="0">
                <a:solidFill>
                  <a:schemeClr val="tx2"/>
                </a:solidFill>
              </a:rPr>
              <a:t>＋</a:t>
            </a:r>
            <a:r>
              <a:rPr lang="en-US" altLang="zh-CN" i="1" dirty="0">
                <a:solidFill>
                  <a:schemeClr val="tx2"/>
                </a:solidFill>
              </a:rPr>
              <a:t>i</a:t>
            </a:r>
            <a:r>
              <a:rPr lang="en-US" altLang="zh-CN" dirty="0">
                <a:solidFill>
                  <a:schemeClr val="tx2"/>
                </a:solidFill>
              </a:rPr>
              <a:t>)</a:t>
            </a:r>
            <a:r>
              <a:rPr lang="en-US" altLang="zh-CN" i="1" dirty="0">
                <a:solidFill>
                  <a:schemeClr val="tx2"/>
                </a:solidFill>
              </a:rPr>
              <a:t>L</a:t>
            </a:r>
            <a:endParaRPr lang="en-US" altLang="zh-CN" i="1" dirty="0">
              <a:solidFill>
                <a:schemeClr val="tx2"/>
              </a:solidFill>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1526"/>
                                        </p:tgtEl>
                                        <p:attrNameLst>
                                          <p:attrName>style.visibility</p:attrName>
                                        </p:attrNameLst>
                                      </p:cBhvr>
                                      <p:to>
                                        <p:strVal val="visible"/>
                                      </p:to>
                                    </p:set>
                                    <p:animEffect transition="in" filter="box(in)">
                                      <p:cBhvr>
                                        <p:cTn id="12" dur="500"/>
                                        <p:tgtEl>
                                          <p:spTgt spid="191526"/>
                                        </p:tgtEl>
                                      </p:cBhvr>
                                    </p:animEffect>
                                  </p:childTnLst>
                                  <p:subTnLst>
                                    <p:animClr clrSpc="rgb" dir="cw">
                                      <p:cBhvr override="childStyle">
                                        <p:cTn dur="1" fill="hold" display="0" masterRel="nextClick" afterEffect="1"/>
                                        <p:tgtEl>
                                          <p:spTgt spid="191526"/>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20483" name="Rectangle 11"/>
          <p:cNvSpPr>
            <a:spLocks noGrp="1"/>
          </p:cNvSpPr>
          <p:nvPr>
            <p:ph type="title"/>
          </p:nvPr>
        </p:nvSpPr>
        <p:spPr>
          <a:ln/>
        </p:spPr>
        <p:txBody>
          <a:bodyPr vert="horz" wrap="square" lIns="92075" tIns="46038" rIns="92075" bIns="46038" anchor="ctr"/>
          <a:p>
            <a:pPr eaLnBrk="1" hangingPunct="1"/>
            <a:r>
              <a:rPr lang="zh-CN" altLang="en-US" dirty="0"/>
              <a:t>5.2  数组的顺序表示和实现</a:t>
            </a:r>
            <a:endParaRPr lang="zh-CN" altLang="en-US" dirty="0"/>
          </a:p>
        </p:txBody>
      </p:sp>
      <p:sp>
        <p:nvSpPr>
          <p:cNvPr id="20484" name="Rectangle 12"/>
          <p:cNvSpPr>
            <a:spLocks noGrp="1"/>
          </p:cNvSpPr>
          <p:nvPr>
            <p:ph idx="1"/>
          </p:nvPr>
        </p:nvSpPr>
        <p:spPr>
          <a:ln/>
        </p:spPr>
        <p:txBody>
          <a:bodyPr vert="horz" wrap="square" lIns="91440" tIns="45720" rIns="91440" bIns="45720" anchor="t"/>
          <a:p>
            <a:pPr lvl="1" eaLnBrk="1" hangingPunct="1"/>
            <a:r>
              <a:rPr lang="zh-CN" altLang="en-US" dirty="0"/>
              <a:t>可以推广到多维数组的列优先顺序存储</a:t>
            </a:r>
            <a:endParaRPr lang="zh-CN" altLang="en-US" dirty="0"/>
          </a:p>
          <a:p>
            <a:pPr lvl="2" eaLnBrk="1" hangingPunct="1"/>
            <a:r>
              <a:rPr lang="zh-CN" altLang="en-US" dirty="0"/>
              <a:t>列优先顺序存储也称为</a:t>
            </a:r>
            <a:r>
              <a:rPr lang="zh-CN" altLang="en-US" dirty="0">
                <a:solidFill>
                  <a:srgbClr val="FF0000"/>
                </a:solidFill>
              </a:rPr>
              <a:t>高下标优先</a:t>
            </a:r>
            <a:r>
              <a:rPr lang="zh-CN" altLang="en-US" dirty="0"/>
              <a:t>或右边下标优先于左边下标。</a:t>
            </a:r>
            <a:endParaRPr lang="zh-CN" altLang="en-US" dirty="0"/>
          </a:p>
          <a:p>
            <a:pPr lvl="2" eaLnBrk="1" hangingPunct="1"/>
            <a:r>
              <a:rPr lang="zh-CN" altLang="en-US" dirty="0"/>
              <a:t>多维数组按列优先存放到内存的规律：</a:t>
            </a:r>
            <a:endParaRPr lang="zh-CN" altLang="en-US" dirty="0"/>
          </a:p>
          <a:p>
            <a:pPr lvl="3" eaLnBrk="1" hangingPunct="1"/>
            <a:r>
              <a:rPr lang="zh-CN" altLang="en-US" dirty="0"/>
              <a:t>最右边下标变化最慢，最左边下标变化最快，左边下标变化一遍，与之相邻的右边下标才变化一次。</a:t>
            </a:r>
            <a:endParaRPr lang="zh-CN" altLang="en-US" dirty="0"/>
          </a:p>
          <a:p>
            <a:pPr lvl="3" eaLnBrk="1" hangingPunct="1"/>
            <a:r>
              <a:rPr lang="zh-CN" altLang="en-US" dirty="0"/>
              <a:t>因此，在算法中，最右边下标可以看成是外循环，最左边下标可以看成是最内循环。</a:t>
            </a:r>
            <a:endParaRPr lang="zh-CN" altLang="en-US" dirty="0"/>
          </a:p>
          <a:p>
            <a:pPr lvl="1" eaLnBrk="1" hangingPunct="1"/>
            <a:endParaRPr lang="zh-CN" altLang="en-US" dirty="0"/>
          </a:p>
        </p:txBody>
      </p:sp>
    </p:spTree>
  </p:cSld>
  <p:clrMapOvr>
    <a:masterClrMapping/>
  </p:clrMapOvr>
  <p:transition>
    <p:checke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21507" name="Rectangle 15"/>
          <p:cNvSpPr>
            <a:spLocks noGrp="1"/>
          </p:cNvSpPr>
          <p:nvPr>
            <p:ph type="title"/>
          </p:nvPr>
        </p:nvSpPr>
        <p:spPr>
          <a:ln/>
        </p:spPr>
        <p:txBody>
          <a:bodyPr vert="horz" wrap="square" lIns="92075" tIns="46038" rIns="92075" bIns="46038" anchor="ctr"/>
          <a:p>
            <a:pPr eaLnBrk="1" hangingPunct="1"/>
            <a:r>
              <a:rPr lang="zh-CN" altLang="en-US" dirty="0"/>
              <a:t>5.2  数组的顺序表示和实现</a:t>
            </a:r>
            <a:endParaRPr lang="zh-CN" altLang="en-US" dirty="0"/>
          </a:p>
        </p:txBody>
      </p:sp>
      <p:sp>
        <p:nvSpPr>
          <p:cNvPr id="21508" name="Rectangle 16"/>
          <p:cNvSpPr>
            <a:spLocks noGrp="1"/>
          </p:cNvSpPr>
          <p:nvPr>
            <p:ph idx="1"/>
          </p:nvPr>
        </p:nvSpPr>
        <p:spPr>
          <a:ln/>
        </p:spPr>
        <p:txBody>
          <a:bodyPr vert="horz" wrap="square" lIns="91440" tIns="45720" rIns="91440" bIns="45720" anchor="t"/>
          <a:p>
            <a:pPr eaLnBrk="1" hangingPunct="1"/>
            <a:r>
              <a:rPr lang="zh-CN" altLang="en-US" dirty="0"/>
              <a:t>优点</a:t>
            </a:r>
            <a:endParaRPr lang="zh-CN" altLang="en-US" dirty="0"/>
          </a:p>
          <a:p>
            <a:pPr lvl="1" eaLnBrk="1" hangingPunct="1"/>
            <a:r>
              <a:rPr lang="zh-CN" altLang="en-US" dirty="0"/>
              <a:t>只要知道以下三要素</a:t>
            </a:r>
            <a:endParaRPr lang="zh-CN" altLang="en-US" dirty="0"/>
          </a:p>
          <a:p>
            <a:pPr lvl="2" eaLnBrk="1" hangingPunct="1"/>
            <a:r>
              <a:rPr lang="zh-CN" altLang="en-US" dirty="0"/>
              <a:t>①开始结点的存放地址（即基地址）；</a:t>
            </a:r>
            <a:endParaRPr lang="zh-CN" altLang="en-US" dirty="0"/>
          </a:p>
          <a:p>
            <a:pPr lvl="2" eaLnBrk="1" hangingPunct="1"/>
            <a:r>
              <a:rPr lang="zh-CN" altLang="en-US" dirty="0"/>
              <a:t>②维数和每维的上、下界；</a:t>
            </a:r>
            <a:endParaRPr lang="zh-CN" altLang="en-US" dirty="0"/>
          </a:p>
          <a:p>
            <a:pPr lvl="2" eaLnBrk="1" hangingPunct="1"/>
            <a:r>
              <a:rPr lang="zh-CN" altLang="en-US" dirty="0"/>
              <a:t>③每个数组元素所占用的单元数</a:t>
            </a:r>
            <a:endParaRPr lang="zh-CN" altLang="en-US" dirty="0"/>
          </a:p>
          <a:p>
            <a:pPr lvl="1" eaLnBrk="1" hangingPunct="1"/>
            <a:r>
              <a:rPr lang="zh-CN" altLang="en-US" dirty="0"/>
              <a:t>就可以将数组元素的存放地址表示为其下标的线性函数。</a:t>
            </a:r>
            <a:endParaRPr lang="zh-CN" altLang="en-US" dirty="0"/>
          </a:p>
          <a:p>
            <a:pPr lvl="1" eaLnBrk="1" hangingPunct="1"/>
            <a:r>
              <a:rPr lang="zh-CN" altLang="en-US" dirty="0"/>
              <a:t>因此:</a:t>
            </a:r>
            <a:endParaRPr lang="zh-CN" altLang="en-US" dirty="0"/>
          </a:p>
          <a:p>
            <a:pPr lvl="2" eaLnBrk="1" hangingPunct="1"/>
            <a:r>
              <a:rPr lang="zh-CN" altLang="en-US" dirty="0"/>
              <a:t>数组中的任一元素可以在相同的时间内存取，即顺序存储的数组是一个</a:t>
            </a:r>
            <a:r>
              <a:rPr lang="zh-CN" altLang="en-US" dirty="0">
                <a:solidFill>
                  <a:srgbClr val="FF0000"/>
                </a:solidFill>
              </a:rPr>
              <a:t>随机存取</a:t>
            </a:r>
            <a:r>
              <a:rPr lang="zh-CN" altLang="en-US" dirty="0"/>
              <a:t>结构。</a:t>
            </a:r>
            <a:endParaRPr lang="zh-CN" altLang="en-US" dirty="0"/>
          </a:p>
        </p:txBody>
      </p:sp>
    </p:spTree>
  </p:cSld>
  <p:clrMapOvr>
    <a:masterClrMapping/>
  </p:clrMapOvr>
  <p:transition>
    <p:checke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4099" name="Rectangle 2"/>
          <p:cNvSpPr>
            <a:spLocks noGrp="1"/>
          </p:cNvSpPr>
          <p:nvPr>
            <p:ph type="title"/>
          </p:nvPr>
        </p:nvSpPr>
        <p:spPr>
          <a:ln/>
        </p:spPr>
        <p:txBody>
          <a:bodyPr vert="horz" wrap="square" lIns="92075" tIns="46038" rIns="92075" bIns="46038" anchor="ctr"/>
          <a:p>
            <a:pPr eaLnBrk="1" hangingPunct="1"/>
            <a:endParaRPr lang="zh-CN" altLang="en-US" dirty="0"/>
          </a:p>
        </p:txBody>
      </p:sp>
      <p:sp>
        <p:nvSpPr>
          <p:cNvPr id="4100" name="Rectangle 3"/>
          <p:cNvSpPr>
            <a:spLocks noGrp="1"/>
          </p:cNvSpPr>
          <p:nvPr>
            <p:ph idx="1"/>
          </p:nvPr>
        </p:nvSpPr>
        <p:spPr>
          <a:ln/>
        </p:spPr>
        <p:txBody>
          <a:bodyPr vert="horz" wrap="square" lIns="91440" tIns="45720" rIns="91440" bIns="45720" anchor="t"/>
          <a:p>
            <a:pPr eaLnBrk="1" hangingPunct="1"/>
            <a:r>
              <a:rPr lang="zh-CN" altLang="en-US" dirty="0"/>
              <a:t>教学内容</a:t>
            </a:r>
            <a:endParaRPr lang="zh-CN" altLang="en-US" dirty="0"/>
          </a:p>
          <a:p>
            <a:pPr lvl="1" eaLnBrk="1" hangingPunct="1"/>
            <a:r>
              <a:rPr lang="zh-CN" altLang="en-US" dirty="0"/>
              <a:t>本章先介绍数组的定义及基本运算，然后介绍数组的存储结构及特殊矩阵的压缩存储，之后讨论稀疏矩阵的三种存储方法，最后介绍广义表的概念、基本运算和存储结构。</a:t>
            </a:r>
            <a:endParaRPr lang="zh-CN" altLang="en-US" dirty="0"/>
          </a:p>
          <a:p>
            <a:pPr lvl="1" eaLnBrk="1" hangingPunct="1"/>
            <a:endParaRPr lang="zh-CN" altLang="en-US" dirty="0"/>
          </a:p>
        </p:txBody>
      </p:sp>
    </p:spTree>
  </p:cSld>
  <p:clrMapOvr>
    <a:masterClrMapping/>
  </p:clrMapOvr>
  <p:transition>
    <p:checke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22531" name="Rectangle 2"/>
          <p:cNvSpPr>
            <a:spLocks noGrp="1"/>
          </p:cNvSpPr>
          <p:nvPr>
            <p:ph type="title"/>
          </p:nvPr>
        </p:nvSpPr>
        <p:spPr>
          <a:ln/>
        </p:spPr>
        <p:txBody>
          <a:bodyPr vert="horz" wrap="square" lIns="92075" tIns="46038" rIns="92075" bIns="46038" anchor="ctr"/>
          <a:p>
            <a:pPr eaLnBrk="1" hangingPunct="1"/>
            <a:endParaRPr lang="zh-CN" altLang="en-US" dirty="0"/>
          </a:p>
        </p:txBody>
      </p:sp>
      <p:sp>
        <p:nvSpPr>
          <p:cNvPr id="22532" name="Rectangle 3"/>
          <p:cNvSpPr>
            <a:spLocks noGrp="1"/>
          </p:cNvSpPr>
          <p:nvPr>
            <p:ph idx="1"/>
          </p:nvPr>
        </p:nvSpPr>
        <p:spPr>
          <a:ln/>
        </p:spPr>
        <p:txBody>
          <a:bodyPr vert="horz" wrap="square" lIns="91440" tIns="45720" rIns="91440" bIns="45720" anchor="t"/>
          <a:p>
            <a:pPr eaLnBrk="1" hangingPunct="1"/>
            <a:r>
              <a:rPr lang="zh-CN" altLang="en-US" dirty="0"/>
              <a:t>缺点</a:t>
            </a:r>
            <a:endParaRPr lang="zh-CN" altLang="en-US" dirty="0"/>
          </a:p>
          <a:p>
            <a:pPr lvl="1" eaLnBrk="1" hangingPunct="1"/>
            <a:r>
              <a:rPr lang="zh-CN" altLang="en-US" dirty="0"/>
              <a:t>为了在计算机内存中给数组开辟足够的内存空间，必须预先确定每个数组下标的上、下界，有时这是比较困难的。</a:t>
            </a:r>
            <a:endParaRPr lang="zh-CN" altLang="en-US" dirty="0"/>
          </a:p>
          <a:p>
            <a:pPr eaLnBrk="1" hangingPunct="1"/>
            <a:endParaRPr lang="zh-CN" altLang="en-US" dirty="0"/>
          </a:p>
        </p:txBody>
      </p:sp>
    </p:spTree>
  </p:cSld>
  <p:clrMapOvr>
    <a:masterClrMapping/>
  </p:clrMapOvr>
  <p:transition>
    <p:checke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23555" name="Rectangle 7"/>
          <p:cNvSpPr>
            <a:spLocks noGrp="1"/>
          </p:cNvSpPr>
          <p:nvPr>
            <p:ph type="title"/>
          </p:nvPr>
        </p:nvSpPr>
        <p:spPr>
          <a:ln/>
        </p:spPr>
        <p:txBody>
          <a:bodyPr vert="horz" wrap="square" lIns="92075" tIns="46038" rIns="92075" bIns="46038" anchor="ctr"/>
          <a:p>
            <a:pPr eaLnBrk="1" hangingPunct="1"/>
            <a:r>
              <a:rPr lang="zh-CN" altLang="en-US" dirty="0"/>
              <a:t>5.3 矩阵的压缩存储</a:t>
            </a:r>
            <a:endParaRPr lang="en-US" altLang="zh-CN" dirty="0"/>
          </a:p>
        </p:txBody>
      </p:sp>
      <p:sp>
        <p:nvSpPr>
          <p:cNvPr id="23556" name="Rectangle 8"/>
          <p:cNvSpPr>
            <a:spLocks noGrp="1"/>
          </p:cNvSpPr>
          <p:nvPr>
            <p:ph idx="1"/>
          </p:nvPr>
        </p:nvSpPr>
        <p:spPr>
          <a:ln/>
        </p:spPr>
        <p:txBody>
          <a:bodyPr vert="horz" wrap="square" lIns="91440" tIns="45720" rIns="91440" bIns="45720" anchor="t"/>
          <a:p>
            <a:pPr eaLnBrk="1" hangingPunct="1"/>
            <a:r>
              <a:rPr lang="zh-CN" altLang="en-US" dirty="0"/>
              <a:t>问题提出：</a:t>
            </a:r>
            <a:endParaRPr lang="zh-CN" altLang="en-US" dirty="0"/>
          </a:p>
          <a:p>
            <a:pPr lvl="1" eaLnBrk="1" hangingPunct="1"/>
            <a:r>
              <a:rPr lang="zh-CN" altLang="en-US" dirty="0"/>
              <a:t>在科学与工程计算问题中，矩阵是一种常用的数学对象，在高级语言编制程序时，简单而又自然的方法，就是将一个矩阵描述为一个二维数组。</a:t>
            </a:r>
            <a:endParaRPr lang="zh-CN" altLang="en-US" dirty="0"/>
          </a:p>
          <a:p>
            <a:pPr lvl="1" eaLnBrk="1" hangingPunct="1"/>
            <a:r>
              <a:rPr lang="zh-CN" altLang="en-US" dirty="0"/>
              <a:t>矩阵在这种存储表示之下，可以对其元素进行随机存取，各种矩阵运算也非常简单，并且存储的密度为1。</a:t>
            </a:r>
            <a:endParaRPr lang="zh-CN" altLang="en-US" dirty="0"/>
          </a:p>
          <a:p>
            <a:pPr eaLnBrk="1" hangingPunct="1"/>
            <a:r>
              <a:rPr lang="zh-CN" altLang="en-US" dirty="0"/>
              <a:t>两类矩阵的压缩存储</a:t>
            </a:r>
            <a:endParaRPr lang="zh-CN" altLang="en-US" dirty="0"/>
          </a:p>
          <a:p>
            <a:pPr lvl="1" eaLnBrk="1" hangingPunct="1"/>
            <a:r>
              <a:rPr lang="zh-CN" altLang="en-US" dirty="0">
                <a:hlinkClick r:id="rId1" action="ppaction://hlinksldjump"/>
              </a:rPr>
              <a:t>特殊矩阵</a:t>
            </a:r>
            <a:endParaRPr lang="zh-CN" altLang="en-US" dirty="0"/>
          </a:p>
          <a:p>
            <a:pPr lvl="1" eaLnBrk="1" hangingPunct="1"/>
            <a:r>
              <a:rPr lang="zh-CN" altLang="en-US" dirty="0">
                <a:hlinkClick r:id="rId2" action="ppaction://hlinksldjump"/>
              </a:rPr>
              <a:t>稀疏矩阵</a:t>
            </a:r>
            <a:endParaRPr lang="zh-CN" altLang="en-US" dirty="0"/>
          </a:p>
          <a:p>
            <a:pPr eaLnBrk="1" hangingPunct="1"/>
            <a:endParaRPr lang="zh-CN" altLang="en-US" dirty="0"/>
          </a:p>
        </p:txBody>
      </p:sp>
    </p:spTree>
  </p:cSld>
  <p:clrMapOvr>
    <a:masterClrMapping/>
  </p:clrMapOvr>
  <p:transition>
    <p:checke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24579" name="Rectangle 5"/>
          <p:cNvSpPr>
            <a:spLocks noGrp="1"/>
          </p:cNvSpPr>
          <p:nvPr>
            <p:ph type="title"/>
          </p:nvPr>
        </p:nvSpPr>
        <p:spPr>
          <a:ln/>
        </p:spPr>
        <p:txBody>
          <a:bodyPr vert="horz" wrap="square" lIns="92075" tIns="46038" rIns="92075" bIns="46038" anchor="ctr"/>
          <a:p>
            <a:pPr eaLnBrk="1" hangingPunct="1"/>
            <a:r>
              <a:rPr lang="zh-CN" altLang="en-US" sz="3200" dirty="0"/>
              <a:t>5.3.1  特殊矩阵</a:t>
            </a:r>
            <a:endParaRPr lang="zh-CN" altLang="en-US" sz="3200" dirty="0"/>
          </a:p>
        </p:txBody>
      </p:sp>
      <p:sp>
        <p:nvSpPr>
          <p:cNvPr id="24580" name="Rectangle 6"/>
          <p:cNvSpPr>
            <a:spLocks noGrp="1"/>
          </p:cNvSpPr>
          <p:nvPr>
            <p:ph idx="1"/>
          </p:nvPr>
        </p:nvSpPr>
        <p:spPr>
          <a:ln/>
        </p:spPr>
        <p:txBody>
          <a:bodyPr vert="horz" wrap="square" lIns="91440" tIns="45720" rIns="91440" bIns="45720" anchor="t"/>
          <a:p>
            <a:pPr eaLnBrk="1" hangingPunct="1"/>
            <a:r>
              <a:rPr lang="zh-CN" altLang="en-US" dirty="0"/>
              <a:t>特殊矩阵</a:t>
            </a:r>
            <a:endParaRPr lang="zh-CN" altLang="en-US" dirty="0"/>
          </a:p>
          <a:p>
            <a:pPr lvl="1" eaLnBrk="1" hangingPunct="1"/>
            <a:r>
              <a:rPr lang="zh-CN" altLang="en-US" dirty="0"/>
              <a:t>元素值的排列具有一定规律的矩阵。</a:t>
            </a:r>
            <a:endParaRPr lang="zh-CN" altLang="en-US" dirty="0"/>
          </a:p>
          <a:p>
            <a:pPr lvl="1" eaLnBrk="1" hangingPunct="1"/>
            <a:r>
              <a:rPr lang="zh-CN" altLang="en-US" dirty="0"/>
              <a:t>常见的这类矩阵有：</a:t>
            </a:r>
            <a:endParaRPr lang="zh-CN" altLang="en-US" dirty="0"/>
          </a:p>
          <a:p>
            <a:pPr lvl="2" eaLnBrk="1" hangingPunct="1"/>
            <a:r>
              <a:rPr lang="zh-CN" altLang="en-US" dirty="0"/>
              <a:t>对称矩阵</a:t>
            </a:r>
            <a:endParaRPr lang="zh-CN" altLang="en-US" dirty="0"/>
          </a:p>
          <a:p>
            <a:pPr lvl="2" eaLnBrk="1" hangingPunct="1"/>
            <a:r>
              <a:rPr lang="zh-CN" altLang="en-US" dirty="0"/>
              <a:t>下（上）三角矩阵</a:t>
            </a:r>
            <a:endParaRPr lang="zh-CN" altLang="en-US" dirty="0"/>
          </a:p>
          <a:p>
            <a:pPr lvl="2" eaLnBrk="1" hangingPunct="1"/>
            <a:r>
              <a:rPr lang="zh-CN" altLang="en-US" dirty="0"/>
              <a:t>对角线矩阵</a:t>
            </a:r>
            <a:endParaRPr lang="zh-CN" altLang="en-US" dirty="0"/>
          </a:p>
          <a:p>
            <a:pPr lvl="2" eaLnBrk="1" hangingPunct="1"/>
            <a:r>
              <a:rPr lang="en-US" altLang="zh-CN" dirty="0"/>
              <a:t>……</a:t>
            </a:r>
            <a:endParaRPr lang="en-US" altLang="zh-CN" dirty="0"/>
          </a:p>
        </p:txBody>
      </p:sp>
    </p:spTree>
  </p:cSld>
  <p:clrMapOvr>
    <a:masterClrMapping/>
  </p:clrMapOvr>
  <p:transition>
    <p:checke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25603" name="Rectangle 2"/>
          <p:cNvSpPr>
            <a:spLocks noGrp="1"/>
          </p:cNvSpPr>
          <p:nvPr>
            <p:ph type="title"/>
          </p:nvPr>
        </p:nvSpPr>
        <p:spPr>
          <a:ln/>
        </p:spPr>
        <p:txBody>
          <a:bodyPr vert="horz" wrap="square" lIns="92075" tIns="46038" rIns="92075" bIns="46038" anchor="ctr"/>
          <a:p>
            <a:pPr eaLnBrk="1" hangingPunct="1"/>
            <a:endParaRPr lang="zh-CN" altLang="en-US" dirty="0"/>
          </a:p>
        </p:txBody>
      </p:sp>
      <p:sp>
        <p:nvSpPr>
          <p:cNvPr id="25604" name="Rectangle 3"/>
          <p:cNvSpPr>
            <a:spLocks noGrp="1"/>
          </p:cNvSpPr>
          <p:nvPr>
            <p:ph idx="1"/>
          </p:nvPr>
        </p:nvSpPr>
        <p:spPr>
          <a:ln/>
        </p:spPr>
        <p:txBody>
          <a:bodyPr vert="horz" wrap="square" lIns="91440" tIns="45720" rIns="91440" bIns="45720" anchor="t"/>
          <a:p>
            <a:pPr eaLnBrk="1" hangingPunct="1"/>
            <a:r>
              <a:rPr lang="zh-CN" altLang="en-US" dirty="0"/>
              <a:t>压缩存储方案：</a:t>
            </a:r>
            <a:endParaRPr lang="zh-CN" altLang="en-US" dirty="0"/>
          </a:p>
          <a:p>
            <a:pPr lvl="1" eaLnBrk="1" hangingPunct="1"/>
            <a:r>
              <a:rPr lang="zh-CN" altLang="en-US" dirty="0"/>
              <a:t>对于这些特殊矩阵，应该充分利用元素值的分布规律，将其进行压缩存储。</a:t>
            </a:r>
            <a:endParaRPr lang="zh-CN" altLang="en-US" dirty="0"/>
          </a:p>
          <a:p>
            <a:pPr lvl="1" eaLnBrk="1" hangingPunct="1"/>
            <a:r>
              <a:rPr lang="zh-CN" altLang="en-US" dirty="0"/>
              <a:t>选择压缩存储的方法应遵循两条原则：</a:t>
            </a:r>
            <a:endParaRPr lang="zh-CN" altLang="en-US" dirty="0"/>
          </a:p>
          <a:p>
            <a:pPr lvl="2" eaLnBrk="1" hangingPunct="1"/>
            <a:r>
              <a:rPr lang="zh-CN" altLang="en-US" dirty="0"/>
              <a:t>一是尽可能地压缩数据量；</a:t>
            </a:r>
            <a:endParaRPr lang="zh-CN" altLang="en-US" dirty="0"/>
          </a:p>
          <a:p>
            <a:pPr lvl="2" eaLnBrk="1" hangingPunct="1"/>
            <a:r>
              <a:rPr lang="zh-CN" altLang="en-US" dirty="0"/>
              <a:t>二是压缩后仍然可以比较容易地进行各项基本操作</a:t>
            </a:r>
            <a:endParaRPr lang="zh-CN" altLang="en-US" dirty="0"/>
          </a:p>
          <a:p>
            <a:pPr eaLnBrk="1" hangingPunct="1"/>
            <a:endParaRPr lang="zh-CN" altLang="en-US" dirty="0"/>
          </a:p>
        </p:txBody>
      </p:sp>
    </p:spTree>
  </p:cSld>
  <p:clrMapOvr>
    <a:masterClrMapping/>
  </p:clrMapOvr>
  <p:transition>
    <p:checke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26627" name="Rectangle 52"/>
          <p:cNvSpPr>
            <a:spLocks noGrp="1"/>
          </p:cNvSpPr>
          <p:nvPr>
            <p:ph type="title"/>
          </p:nvPr>
        </p:nvSpPr>
        <p:spPr>
          <a:ln/>
        </p:spPr>
        <p:txBody>
          <a:bodyPr vert="horz" wrap="square" lIns="92075" tIns="46038" rIns="92075" bIns="46038" anchor="ctr"/>
          <a:p>
            <a:pPr eaLnBrk="1" hangingPunct="1"/>
            <a:r>
              <a:rPr lang="zh-CN" altLang="en-US" dirty="0"/>
              <a:t>5.3.1  特殊矩阵</a:t>
            </a:r>
            <a:endParaRPr lang="zh-CN" altLang="en-US" dirty="0"/>
          </a:p>
        </p:txBody>
      </p:sp>
      <p:sp>
        <p:nvSpPr>
          <p:cNvPr id="74805" name="Rectangle 53"/>
          <p:cNvSpPr>
            <a:spLocks noGrp="1"/>
          </p:cNvSpPr>
          <p:nvPr>
            <p:ph idx="1"/>
          </p:nvPr>
        </p:nvSpPr>
        <p:spPr>
          <a:xfrm>
            <a:off x="381000" y="1281113"/>
            <a:ext cx="5562600" cy="4746625"/>
          </a:xfrm>
          <a:ln/>
        </p:spPr>
        <p:txBody>
          <a:bodyPr vert="horz" wrap="square" lIns="91440" tIns="45720" rIns="91440" bIns="45720" anchor="t"/>
          <a:p>
            <a:pPr eaLnBrk="1" hangingPunct="1">
              <a:lnSpc>
                <a:spcPct val="120000"/>
              </a:lnSpc>
            </a:pPr>
            <a:r>
              <a:rPr lang="zh-CN" altLang="en-US" sz="2400" dirty="0"/>
              <a:t>一、对称矩阵</a:t>
            </a:r>
            <a:endParaRPr lang="zh-CN" altLang="en-US" sz="2400" dirty="0"/>
          </a:p>
          <a:p>
            <a:pPr lvl="1" eaLnBrk="1" hangingPunct="1">
              <a:lnSpc>
                <a:spcPct val="120000"/>
              </a:lnSpc>
            </a:pPr>
            <a:r>
              <a:rPr lang="zh-CN" altLang="en-US" dirty="0"/>
              <a:t>定义</a:t>
            </a:r>
            <a:endParaRPr lang="zh-CN" altLang="en-US" dirty="0"/>
          </a:p>
          <a:p>
            <a:pPr lvl="2" eaLnBrk="1" hangingPunct="1">
              <a:lnSpc>
                <a:spcPct val="120000"/>
              </a:lnSpc>
            </a:pPr>
            <a:r>
              <a:rPr lang="zh-CN" altLang="en-US" dirty="0"/>
              <a:t>若一个</a:t>
            </a:r>
            <a:r>
              <a:rPr lang="en-US" altLang="zh-CN" i="1" dirty="0"/>
              <a:t>n</a:t>
            </a:r>
            <a:r>
              <a:rPr lang="zh-CN" altLang="en-US" dirty="0"/>
              <a:t>阶方阵</a:t>
            </a:r>
            <a:r>
              <a:rPr lang="en-US" altLang="zh-CN" i="1" dirty="0"/>
              <a:t>A</a:t>
            </a:r>
            <a:r>
              <a:rPr lang="zh-CN" altLang="en-US" dirty="0"/>
              <a:t>中元素满足下列条件：      </a:t>
            </a:r>
            <a:endParaRPr lang="zh-CN" altLang="en-US" dirty="0"/>
          </a:p>
          <a:p>
            <a:pPr lvl="2" eaLnBrk="1" hangingPunct="1">
              <a:lnSpc>
                <a:spcPct val="120000"/>
              </a:lnSpc>
              <a:buNone/>
            </a:pPr>
            <a:r>
              <a:rPr lang="en-US" altLang="zh-CN" dirty="0"/>
              <a:t>            </a:t>
            </a:r>
            <a:r>
              <a:rPr lang="en-US" altLang="zh-CN" i="1" dirty="0"/>
              <a:t>a</a:t>
            </a:r>
            <a:r>
              <a:rPr lang="en-US" altLang="zh-CN" i="1" baseline="-25000" dirty="0"/>
              <a:t>ij</a:t>
            </a:r>
            <a:r>
              <a:rPr lang="en-US" altLang="zh-CN" i="1" dirty="0"/>
              <a:t>＝a</a:t>
            </a:r>
            <a:r>
              <a:rPr lang="en-US" altLang="zh-CN" i="1" baseline="-25000" dirty="0"/>
              <a:t>ji</a:t>
            </a:r>
            <a:r>
              <a:rPr lang="en-US" altLang="zh-CN" dirty="0"/>
              <a:t> （</a:t>
            </a:r>
            <a:r>
              <a:rPr lang="zh-CN" altLang="en-US" sz="2000" dirty="0"/>
              <a:t>其中  1 ≤</a:t>
            </a:r>
            <a:r>
              <a:rPr lang="en-US" altLang="zh-CN" sz="2000" i="1" dirty="0"/>
              <a:t>i</a:t>
            </a:r>
            <a:r>
              <a:rPr lang="en-US" altLang="zh-CN" sz="2000" dirty="0"/>
              <a:t>, </a:t>
            </a:r>
            <a:r>
              <a:rPr lang="en-US" altLang="zh-CN" sz="2000" i="1" dirty="0"/>
              <a:t>j</a:t>
            </a:r>
            <a:r>
              <a:rPr lang="en-US" altLang="zh-CN" sz="2000" dirty="0"/>
              <a:t>≤</a:t>
            </a:r>
            <a:r>
              <a:rPr lang="en-US" altLang="zh-CN" sz="2000" i="1" dirty="0"/>
              <a:t>n</a:t>
            </a:r>
            <a:r>
              <a:rPr lang="en-US" altLang="zh-CN" sz="2000" dirty="0"/>
              <a:t>）</a:t>
            </a:r>
            <a:r>
              <a:rPr lang="en-US" altLang="zh-CN" dirty="0"/>
              <a:t> </a:t>
            </a:r>
            <a:endParaRPr lang="en-US" altLang="zh-CN" dirty="0"/>
          </a:p>
          <a:p>
            <a:pPr lvl="2" eaLnBrk="1" hangingPunct="1">
              <a:lnSpc>
                <a:spcPct val="120000"/>
              </a:lnSpc>
              <a:buNone/>
            </a:pPr>
            <a:r>
              <a:rPr lang="zh-CN" altLang="en-US" dirty="0"/>
              <a:t>则称</a:t>
            </a:r>
            <a:r>
              <a:rPr lang="en-US" altLang="zh-CN" i="1" dirty="0"/>
              <a:t>A</a:t>
            </a:r>
            <a:r>
              <a:rPr lang="zh-CN" altLang="en-US" dirty="0"/>
              <a:t>为对称矩阵。</a:t>
            </a:r>
            <a:endParaRPr lang="zh-CN" altLang="en-US" dirty="0"/>
          </a:p>
          <a:p>
            <a:pPr lvl="1" eaLnBrk="1" hangingPunct="1">
              <a:lnSpc>
                <a:spcPct val="120000"/>
              </a:lnSpc>
            </a:pPr>
            <a:r>
              <a:rPr lang="zh-CN" altLang="en-US" dirty="0"/>
              <a:t>压缩存储方案</a:t>
            </a:r>
            <a:endParaRPr lang="zh-CN" altLang="en-US" dirty="0"/>
          </a:p>
          <a:p>
            <a:pPr lvl="2" eaLnBrk="1" hangingPunct="1">
              <a:lnSpc>
                <a:spcPct val="120000"/>
              </a:lnSpc>
            </a:pPr>
            <a:r>
              <a:rPr lang="zh-CN" altLang="en-US" dirty="0"/>
              <a:t>只存下三角</a:t>
            </a:r>
            <a:endParaRPr lang="zh-CN" altLang="en-US" dirty="0"/>
          </a:p>
          <a:p>
            <a:pPr lvl="2" eaLnBrk="1" hangingPunct="1">
              <a:lnSpc>
                <a:spcPct val="120000"/>
              </a:lnSpc>
            </a:pPr>
            <a:r>
              <a:rPr lang="zh-CN" altLang="en-US" dirty="0"/>
              <a:t>只存上三角</a:t>
            </a:r>
            <a:endParaRPr lang="zh-CN" altLang="en-US" dirty="0"/>
          </a:p>
          <a:p>
            <a:pPr lvl="1" eaLnBrk="1" hangingPunct="1">
              <a:lnSpc>
                <a:spcPct val="120000"/>
              </a:lnSpc>
              <a:buNone/>
            </a:pPr>
            <a:r>
              <a:rPr lang="zh-CN" altLang="en-US" sz="2000" dirty="0"/>
              <a:t>     </a:t>
            </a:r>
            <a:endParaRPr lang="zh-CN" altLang="en-US" sz="1800" dirty="0"/>
          </a:p>
        </p:txBody>
      </p:sp>
      <p:graphicFrame>
        <p:nvGraphicFramePr>
          <p:cNvPr id="74786" name="Object 34"/>
          <p:cNvGraphicFramePr>
            <a:graphicFrameLocks noChangeAspect="1"/>
          </p:cNvGraphicFramePr>
          <p:nvPr/>
        </p:nvGraphicFramePr>
        <p:xfrm>
          <a:off x="5943600" y="2133600"/>
          <a:ext cx="2743200" cy="2514600"/>
        </p:xfrm>
        <a:graphic>
          <a:graphicData uri="http://schemas.openxmlformats.org/presentationml/2006/ole">
            <mc:AlternateContent xmlns:mc="http://schemas.openxmlformats.org/markup-compatibility/2006">
              <mc:Choice xmlns:v="urn:schemas-microsoft-com:vml" Requires="v">
                <p:oleObj spid="_x0000_s3078" name="" r:id="rId1" imgW="1511300" imgH="1117600" progId="Equation.3">
                  <p:embed/>
                </p:oleObj>
              </mc:Choice>
              <mc:Fallback>
                <p:oleObj name="" r:id="rId1" imgW="1511300" imgH="1117600" progId="Equation.3">
                  <p:embed/>
                  <p:pic>
                    <p:nvPicPr>
                      <p:cNvPr id="0" name="图片 3077"/>
                      <p:cNvPicPr/>
                      <p:nvPr/>
                    </p:nvPicPr>
                    <p:blipFill>
                      <a:blip r:embed="rId2"/>
                      <a:stretch>
                        <a:fillRect/>
                      </a:stretch>
                    </p:blipFill>
                    <p:spPr>
                      <a:xfrm>
                        <a:off x="5943600" y="2133600"/>
                        <a:ext cx="2743200" cy="2514600"/>
                      </a:xfrm>
                      <a:prstGeom prst="rect">
                        <a:avLst/>
                      </a:prstGeom>
                      <a:noFill/>
                      <a:ln w="38100">
                        <a:noFill/>
                        <a:miter/>
                      </a:ln>
                    </p:spPr>
                  </p:pic>
                </p:oleObj>
              </mc:Fallback>
            </mc:AlternateContent>
          </a:graphicData>
        </a:graphic>
      </p:graphicFrame>
      <p:sp>
        <p:nvSpPr>
          <p:cNvPr id="74806" name="Line 54"/>
          <p:cNvSpPr/>
          <p:nvPr/>
        </p:nvSpPr>
        <p:spPr>
          <a:xfrm>
            <a:off x="6019800" y="2286000"/>
            <a:ext cx="2514600" cy="2286000"/>
          </a:xfrm>
          <a:prstGeom prst="line">
            <a:avLst/>
          </a:prstGeom>
          <a:ln w="28575" cap="flat" cmpd="sng">
            <a:solidFill>
              <a:srgbClr val="FF3300"/>
            </a:solidFill>
            <a:prstDash val="solid"/>
            <a:headEnd type="none" w="med" len="med"/>
            <a:tailEnd type="none" w="med" len="med"/>
          </a:ln>
        </p:spPr>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805">
                                            <p:txEl>
                                              <p:charRg st="0" end="7"/>
                                            </p:txEl>
                                          </p:spTgt>
                                        </p:tgtEl>
                                        <p:attrNameLst>
                                          <p:attrName>style.visibility</p:attrName>
                                        </p:attrNameLst>
                                      </p:cBhvr>
                                      <p:to>
                                        <p:strVal val="visible"/>
                                      </p:to>
                                    </p:set>
                                    <p:animEffect transition="in" filter="dissolve">
                                      <p:cBhvr>
                                        <p:cTn id="7" dur="500"/>
                                        <p:tgtEl>
                                          <p:spTgt spid="74805">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805">
                                            <p:txEl>
                                              <p:charRg st="7" end="10"/>
                                            </p:txEl>
                                          </p:spTgt>
                                        </p:tgtEl>
                                        <p:attrNameLst>
                                          <p:attrName>style.visibility</p:attrName>
                                        </p:attrNameLst>
                                      </p:cBhvr>
                                      <p:to>
                                        <p:strVal val="visible"/>
                                      </p:to>
                                    </p:set>
                                    <p:animEffect transition="in" filter="dissolve">
                                      <p:cBhvr>
                                        <p:cTn id="12" dur="500"/>
                                        <p:tgtEl>
                                          <p:spTgt spid="74805">
                                            <p:txEl>
                                              <p:charRg st="7"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805">
                                            <p:txEl>
                                              <p:charRg st="10" end="35"/>
                                            </p:txEl>
                                          </p:spTgt>
                                        </p:tgtEl>
                                        <p:attrNameLst>
                                          <p:attrName>style.visibility</p:attrName>
                                        </p:attrNameLst>
                                      </p:cBhvr>
                                      <p:to>
                                        <p:strVal val="visible"/>
                                      </p:to>
                                    </p:set>
                                    <p:animEffect transition="in" filter="dissolve">
                                      <p:cBhvr>
                                        <p:cTn id="17" dur="500"/>
                                        <p:tgtEl>
                                          <p:spTgt spid="74805">
                                            <p:txEl>
                                              <p:charRg st="10" end="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805">
                                            <p:txEl>
                                              <p:charRg st="35" end="72"/>
                                            </p:txEl>
                                          </p:spTgt>
                                        </p:tgtEl>
                                        <p:attrNameLst>
                                          <p:attrName>style.visibility</p:attrName>
                                        </p:attrNameLst>
                                      </p:cBhvr>
                                      <p:to>
                                        <p:strVal val="visible"/>
                                      </p:to>
                                    </p:set>
                                    <p:animEffect transition="in" filter="dissolve">
                                      <p:cBhvr>
                                        <p:cTn id="22" dur="500"/>
                                        <p:tgtEl>
                                          <p:spTgt spid="74805">
                                            <p:txEl>
                                              <p:charRg st="35" end="7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4805">
                                            <p:txEl>
                                              <p:charRg st="72" end="82"/>
                                            </p:txEl>
                                          </p:spTgt>
                                        </p:tgtEl>
                                        <p:attrNameLst>
                                          <p:attrName>style.visibility</p:attrName>
                                        </p:attrNameLst>
                                      </p:cBhvr>
                                      <p:to>
                                        <p:strVal val="visible"/>
                                      </p:to>
                                    </p:set>
                                    <p:animEffect transition="in" filter="dissolve">
                                      <p:cBhvr>
                                        <p:cTn id="27" dur="500"/>
                                        <p:tgtEl>
                                          <p:spTgt spid="74805">
                                            <p:txEl>
                                              <p:charRg st="72" end="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4805">
                                            <p:txEl>
                                              <p:charRg st="82" end="89"/>
                                            </p:txEl>
                                          </p:spTgt>
                                        </p:tgtEl>
                                        <p:attrNameLst>
                                          <p:attrName>style.visibility</p:attrName>
                                        </p:attrNameLst>
                                      </p:cBhvr>
                                      <p:to>
                                        <p:strVal val="visible"/>
                                      </p:to>
                                    </p:set>
                                    <p:animEffect transition="in" filter="dissolve">
                                      <p:cBhvr>
                                        <p:cTn id="32" dur="500"/>
                                        <p:tgtEl>
                                          <p:spTgt spid="74805">
                                            <p:txEl>
                                              <p:charRg st="82" end="8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4805">
                                            <p:txEl>
                                              <p:charRg st="89" end="95"/>
                                            </p:txEl>
                                          </p:spTgt>
                                        </p:tgtEl>
                                        <p:attrNameLst>
                                          <p:attrName>style.visibility</p:attrName>
                                        </p:attrNameLst>
                                      </p:cBhvr>
                                      <p:to>
                                        <p:strVal val="visible"/>
                                      </p:to>
                                    </p:set>
                                    <p:animEffect transition="in" filter="dissolve">
                                      <p:cBhvr>
                                        <p:cTn id="37" dur="500"/>
                                        <p:tgtEl>
                                          <p:spTgt spid="74805">
                                            <p:txEl>
                                              <p:charRg st="89" end="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4805">
                                            <p:txEl>
                                              <p:charRg st="95" end="101"/>
                                            </p:txEl>
                                          </p:spTgt>
                                        </p:tgtEl>
                                        <p:attrNameLst>
                                          <p:attrName>style.visibility</p:attrName>
                                        </p:attrNameLst>
                                      </p:cBhvr>
                                      <p:to>
                                        <p:strVal val="visible"/>
                                      </p:to>
                                    </p:set>
                                    <p:animEffect transition="in" filter="dissolve">
                                      <p:cBhvr>
                                        <p:cTn id="42" dur="500"/>
                                        <p:tgtEl>
                                          <p:spTgt spid="74805">
                                            <p:txEl>
                                              <p:charRg st="95" end="10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4805">
                                            <p:txEl>
                                              <p:charRg st="101" end="107"/>
                                            </p:txEl>
                                          </p:spTgt>
                                        </p:tgtEl>
                                        <p:attrNameLst>
                                          <p:attrName>style.visibility</p:attrName>
                                        </p:attrNameLst>
                                      </p:cBhvr>
                                      <p:to>
                                        <p:strVal val="visible"/>
                                      </p:to>
                                    </p:set>
                                    <p:animEffect transition="in" filter="dissolve">
                                      <p:cBhvr>
                                        <p:cTn id="47" dur="500"/>
                                        <p:tgtEl>
                                          <p:spTgt spid="74805">
                                            <p:txEl>
                                              <p:charRg st="101" end="10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nodeType="clickEffect">
                                  <p:stCondLst>
                                    <p:cond delay="0"/>
                                  </p:stCondLst>
                                  <p:childTnLst>
                                    <p:set>
                                      <p:cBhvr>
                                        <p:cTn id="51" dur="1" fill="hold">
                                          <p:stCondLst>
                                            <p:cond delay="0"/>
                                          </p:stCondLst>
                                        </p:cTn>
                                        <p:tgtEl>
                                          <p:spTgt spid="74786"/>
                                        </p:tgtEl>
                                        <p:attrNameLst>
                                          <p:attrName>style.visibility</p:attrName>
                                        </p:attrNameLst>
                                      </p:cBhvr>
                                      <p:to>
                                        <p:strVal val="visible"/>
                                      </p:to>
                                    </p:set>
                                    <p:animEffect transition="in" filter="blinds(vertical)">
                                      <p:cBhvr>
                                        <p:cTn id="52" dur="500"/>
                                        <p:tgtEl>
                                          <p:spTgt spid="74786"/>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74806"/>
                                        </p:tgtEl>
                                        <p:attrNameLst>
                                          <p:attrName>style.visibility</p:attrName>
                                        </p:attrNameLst>
                                      </p:cBhvr>
                                      <p:to>
                                        <p:strVal val="visible"/>
                                      </p:to>
                                    </p:set>
                                    <p:animEffect transition="in" filter="checkerboard(across)">
                                      <p:cBhvr>
                                        <p:cTn id="57" dur="500"/>
                                        <p:tgtEl>
                                          <p:spTgt spid="74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05" grpId="0" bldLvl="5"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27651" name="Rectangle 122"/>
          <p:cNvSpPr>
            <a:spLocks noGrp="1"/>
          </p:cNvSpPr>
          <p:nvPr>
            <p:ph type="title"/>
          </p:nvPr>
        </p:nvSpPr>
        <p:spPr>
          <a:xfrm>
            <a:off x="914400" y="457200"/>
            <a:ext cx="7772400" cy="533400"/>
          </a:xfrm>
          <a:ln/>
        </p:spPr>
        <p:txBody>
          <a:bodyPr vert="horz" wrap="square" lIns="92075" tIns="46038" rIns="92075" bIns="46038" anchor="ctr"/>
          <a:p>
            <a:pPr eaLnBrk="1" hangingPunct="1"/>
            <a:endParaRPr lang="zh-CN" altLang="en-US" dirty="0"/>
          </a:p>
        </p:txBody>
      </p:sp>
      <p:sp>
        <p:nvSpPr>
          <p:cNvPr id="27652" name="Rectangle 123"/>
          <p:cNvSpPr>
            <a:spLocks noGrp="1"/>
          </p:cNvSpPr>
          <p:nvPr>
            <p:ph idx="1"/>
          </p:nvPr>
        </p:nvSpPr>
        <p:spPr>
          <a:xfrm>
            <a:off x="304800" y="304800"/>
            <a:ext cx="8534400" cy="5410200"/>
          </a:xfrm>
          <a:ln/>
        </p:spPr>
        <p:txBody>
          <a:bodyPr vert="horz" wrap="square" lIns="91440" tIns="45720" rIns="91440" bIns="45720" anchor="t"/>
          <a:p>
            <a:pPr eaLnBrk="1" hangingPunct="1"/>
            <a:r>
              <a:rPr lang="zh-CN" altLang="en-US" dirty="0"/>
              <a:t>（1）只存放下三角部分（行优先）</a:t>
            </a:r>
            <a:endParaRPr lang="en-US" altLang="zh-CN" dirty="0"/>
          </a:p>
          <a:p>
            <a:pPr lvl="1" eaLnBrk="1" hangingPunct="1"/>
            <a:endParaRPr lang="en-US" altLang="zh-CN" dirty="0"/>
          </a:p>
          <a:p>
            <a:pPr eaLnBrk="1" hangingPunct="1"/>
            <a:endParaRPr lang="zh-CN" altLang="en-US" dirty="0"/>
          </a:p>
        </p:txBody>
      </p:sp>
      <p:grpSp>
        <p:nvGrpSpPr>
          <p:cNvPr id="2" name="Group 110"/>
          <p:cNvGrpSpPr/>
          <p:nvPr/>
        </p:nvGrpSpPr>
        <p:grpSpPr>
          <a:xfrm>
            <a:off x="4495800" y="2420938"/>
            <a:ext cx="5638800" cy="1655762"/>
            <a:chOff x="2592" y="1728"/>
            <a:chExt cx="2736" cy="720"/>
          </a:xfrm>
        </p:grpSpPr>
        <p:sp>
          <p:nvSpPr>
            <p:cNvPr id="27729" name="Text Box 4"/>
            <p:cNvSpPr txBox="1"/>
            <p:nvPr/>
          </p:nvSpPr>
          <p:spPr>
            <a:xfrm>
              <a:off x="2592" y="1957"/>
              <a:ext cx="336" cy="199"/>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i="1" dirty="0">
                  <a:solidFill>
                    <a:schemeClr val="tx2"/>
                  </a:solidFill>
                </a:rPr>
                <a:t>k=</a:t>
              </a:r>
              <a:endParaRPr lang="en-US" altLang="zh-CN" sz="2400" dirty="0">
                <a:solidFill>
                  <a:schemeClr val="tx2"/>
                </a:solidFill>
                <a:latin typeface="Arial Narrow" panose="020B0506020202030204" pitchFamily="34" charset="0"/>
              </a:endParaRPr>
            </a:p>
          </p:txBody>
        </p:sp>
        <p:sp>
          <p:nvSpPr>
            <p:cNvPr id="27730" name="AutoShape 5"/>
            <p:cNvSpPr/>
            <p:nvPr/>
          </p:nvSpPr>
          <p:spPr>
            <a:xfrm>
              <a:off x="2880" y="1761"/>
              <a:ext cx="240" cy="622"/>
            </a:xfrm>
            <a:prstGeom prst="leftBrace">
              <a:avLst>
                <a:gd name="adj1" fmla="val 21597"/>
                <a:gd name="adj2" fmla="val 50000"/>
              </a:avLst>
            </a:prstGeom>
            <a:noFill/>
            <a:ln w="28575"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graphicFrame>
          <p:nvGraphicFramePr>
            <p:cNvPr id="27731" name="Object 6"/>
            <p:cNvGraphicFramePr>
              <a:graphicFrameLocks noChangeAspect="1"/>
            </p:cNvGraphicFramePr>
            <p:nvPr/>
          </p:nvGraphicFramePr>
          <p:xfrm>
            <a:off x="3072" y="1728"/>
            <a:ext cx="1008" cy="360"/>
          </p:xfrm>
          <a:graphic>
            <a:graphicData uri="http://schemas.openxmlformats.org/presentationml/2006/ole">
              <mc:AlternateContent xmlns:mc="http://schemas.openxmlformats.org/markup-compatibility/2006">
                <mc:Choice xmlns:v="urn:schemas-microsoft-com:vml" Requires="v">
                  <p:oleObj spid="_x0000_s3076" name="" r:id="rId1" imgW="660400" imgH="393700" progId="Equation.3">
                    <p:embed/>
                  </p:oleObj>
                </mc:Choice>
                <mc:Fallback>
                  <p:oleObj name="" r:id="rId1" imgW="660400" imgH="393700" progId="Equation.3">
                    <p:embed/>
                    <p:pic>
                      <p:nvPicPr>
                        <p:cNvPr id="0" name="图片 3075"/>
                        <p:cNvPicPr/>
                        <p:nvPr/>
                      </p:nvPicPr>
                      <p:blipFill>
                        <a:blip r:embed="rId2"/>
                        <a:stretch>
                          <a:fillRect/>
                        </a:stretch>
                      </p:blipFill>
                      <p:spPr>
                        <a:xfrm>
                          <a:off x="3072" y="1728"/>
                          <a:ext cx="1008" cy="360"/>
                        </a:xfrm>
                        <a:prstGeom prst="rect">
                          <a:avLst/>
                        </a:prstGeom>
                        <a:noFill/>
                        <a:ln w="38100">
                          <a:noFill/>
                          <a:miter/>
                        </a:ln>
                      </p:spPr>
                    </p:pic>
                  </p:oleObj>
                </mc:Fallback>
              </mc:AlternateContent>
            </a:graphicData>
          </a:graphic>
        </p:graphicFrame>
        <p:graphicFrame>
          <p:nvGraphicFramePr>
            <p:cNvPr id="27732" name="Object 7"/>
            <p:cNvGraphicFramePr>
              <a:graphicFrameLocks noChangeAspect="1"/>
            </p:cNvGraphicFramePr>
            <p:nvPr/>
          </p:nvGraphicFramePr>
          <p:xfrm>
            <a:off x="3088" y="2121"/>
            <a:ext cx="992" cy="327"/>
          </p:xfrm>
          <a:graphic>
            <a:graphicData uri="http://schemas.openxmlformats.org/presentationml/2006/ole">
              <mc:AlternateContent xmlns:mc="http://schemas.openxmlformats.org/markup-compatibility/2006">
                <mc:Choice xmlns:v="urn:schemas-microsoft-com:vml" Requires="v">
                  <p:oleObj spid="_x0000_s3077" name="" r:id="rId3" imgW="698500" imgH="393700" progId="Equation.3">
                    <p:embed/>
                  </p:oleObj>
                </mc:Choice>
                <mc:Fallback>
                  <p:oleObj name="" r:id="rId3" imgW="698500" imgH="393700" progId="Equation.3">
                    <p:embed/>
                    <p:pic>
                      <p:nvPicPr>
                        <p:cNvPr id="0" name="图片 3076"/>
                        <p:cNvPicPr/>
                        <p:nvPr/>
                      </p:nvPicPr>
                      <p:blipFill>
                        <a:blip r:embed="rId4"/>
                        <a:stretch>
                          <a:fillRect/>
                        </a:stretch>
                      </p:blipFill>
                      <p:spPr>
                        <a:xfrm>
                          <a:off x="3088" y="2121"/>
                          <a:ext cx="992" cy="327"/>
                        </a:xfrm>
                        <a:prstGeom prst="rect">
                          <a:avLst/>
                        </a:prstGeom>
                        <a:noFill/>
                        <a:ln w="38100">
                          <a:noFill/>
                          <a:miter/>
                        </a:ln>
                      </p:spPr>
                    </p:pic>
                  </p:oleObj>
                </mc:Fallback>
              </mc:AlternateContent>
            </a:graphicData>
          </a:graphic>
        </p:graphicFrame>
        <p:sp>
          <p:nvSpPr>
            <p:cNvPr id="27733" name="Text Box 8"/>
            <p:cNvSpPr txBox="1"/>
            <p:nvPr/>
          </p:nvSpPr>
          <p:spPr>
            <a:xfrm>
              <a:off x="4320" y="1761"/>
              <a:ext cx="1008" cy="199"/>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i="1" dirty="0">
                  <a:latin typeface="Arial Narrow" panose="020B0506020202030204" pitchFamily="34" charset="0"/>
                </a:rPr>
                <a:t>     </a:t>
              </a:r>
              <a:r>
                <a:rPr lang="en-US" altLang="zh-CN" sz="2400" i="1" dirty="0">
                  <a:solidFill>
                    <a:schemeClr val="tx2"/>
                  </a:solidFill>
                  <a:latin typeface="Arial Narrow" panose="020B0506020202030204" pitchFamily="34" charset="0"/>
                </a:rPr>
                <a:t>i≥j</a:t>
              </a:r>
              <a:endParaRPr lang="en-US" altLang="zh-CN" sz="2400" i="1" dirty="0">
                <a:solidFill>
                  <a:schemeClr val="tx2"/>
                </a:solidFill>
                <a:latin typeface="Arial Narrow" panose="020B0506020202030204" pitchFamily="34" charset="0"/>
              </a:endParaRPr>
            </a:p>
          </p:txBody>
        </p:sp>
        <p:sp>
          <p:nvSpPr>
            <p:cNvPr id="27734" name="Text Box 9"/>
            <p:cNvSpPr txBox="1"/>
            <p:nvPr/>
          </p:nvSpPr>
          <p:spPr>
            <a:xfrm>
              <a:off x="4320" y="2186"/>
              <a:ext cx="1008" cy="19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i="1" dirty="0">
                  <a:latin typeface="Arial Narrow" panose="020B0506020202030204" pitchFamily="34" charset="0"/>
                </a:rPr>
                <a:t>     </a:t>
              </a:r>
              <a:r>
                <a:rPr lang="en-US" altLang="zh-CN" sz="2400" i="1" dirty="0">
                  <a:solidFill>
                    <a:schemeClr val="tx2"/>
                  </a:solidFill>
                  <a:latin typeface="Arial Narrow" panose="020B0506020202030204" pitchFamily="34" charset="0"/>
                </a:rPr>
                <a:t>i＜j</a:t>
              </a:r>
              <a:endParaRPr lang="en-US" altLang="zh-CN" sz="2400" i="1" dirty="0">
                <a:solidFill>
                  <a:schemeClr val="tx2"/>
                </a:solidFill>
                <a:latin typeface="Arial Narrow" panose="020B0506020202030204" pitchFamily="34" charset="0"/>
              </a:endParaRPr>
            </a:p>
          </p:txBody>
        </p:sp>
      </p:grpSp>
      <p:graphicFrame>
        <p:nvGraphicFramePr>
          <p:cNvPr id="138377" name="Group 137"/>
          <p:cNvGraphicFramePr>
            <a:graphicFrameLocks noGrp="1"/>
          </p:cNvGraphicFramePr>
          <p:nvPr/>
        </p:nvGraphicFramePr>
        <p:xfrm>
          <a:off x="838200" y="1419225"/>
          <a:ext cx="3429000" cy="2695575"/>
        </p:xfrm>
        <a:graphic>
          <a:graphicData uri="http://schemas.openxmlformats.org/drawingml/2006/table">
            <a:tbl>
              <a:tblPr/>
              <a:tblGrid>
                <a:gridCol w="687388"/>
                <a:gridCol w="763587"/>
                <a:gridCol w="714375"/>
                <a:gridCol w="736600"/>
                <a:gridCol w="527050"/>
              </a:tblGrid>
              <a:tr h="442064">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11</a:t>
                      </a:r>
                      <a:endPar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45572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21</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22</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442064">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471599">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i1</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i2</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ii</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442064">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442064">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n1</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n2</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n3</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nn</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31" marB="45731"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bl>
          </a:graphicData>
        </a:graphic>
      </p:graphicFrame>
      <p:graphicFrame>
        <p:nvGraphicFramePr>
          <p:cNvPr id="138370" name="Group 130"/>
          <p:cNvGraphicFramePr>
            <a:graphicFrameLocks noGrp="1"/>
          </p:cNvGraphicFramePr>
          <p:nvPr/>
        </p:nvGraphicFramePr>
        <p:xfrm>
          <a:off x="304800" y="5140325"/>
          <a:ext cx="8915400" cy="1050925"/>
        </p:xfrm>
        <a:graphic>
          <a:graphicData uri="http://schemas.openxmlformats.org/drawingml/2006/table">
            <a:tbl>
              <a:tblPr/>
              <a:tblGrid>
                <a:gridCol w="485775"/>
                <a:gridCol w="581025"/>
                <a:gridCol w="525463"/>
                <a:gridCol w="557212"/>
                <a:gridCol w="477838"/>
                <a:gridCol w="1193800"/>
                <a:gridCol w="477837"/>
                <a:gridCol w="1035050"/>
                <a:gridCol w="476250"/>
                <a:gridCol w="1274763"/>
                <a:gridCol w="557212"/>
                <a:gridCol w="1273175"/>
              </a:tblGrid>
              <a:tr h="609232">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18000" smtClean="0">
                          <a:ln>
                            <a:noFill/>
                          </a:ln>
                          <a:solidFill>
                            <a:schemeClr val="tx2"/>
                          </a:solidFill>
                          <a:effectLst/>
                          <a:latin typeface="Times New Roman" panose="02020603050405020304" pitchFamily="18" charset="0"/>
                          <a:ea typeface="宋体" panose="02010600030101010101" pitchFamily="2" charset="-122"/>
                        </a:rPr>
                        <a:t>11</a:t>
                      </a:r>
                      <a:endParaRPr kumimoji="1" lang="en-US" altLang="zh-CN" sz="2000" b="1" i="1" u="none" strike="noStrike" cap="none" normalizeH="0" baseline="-18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18000" smtClean="0">
                          <a:ln>
                            <a:noFill/>
                          </a:ln>
                          <a:solidFill>
                            <a:schemeClr val="tx2"/>
                          </a:solidFill>
                          <a:effectLst/>
                          <a:latin typeface="Times New Roman" panose="02020603050405020304" pitchFamily="18" charset="0"/>
                          <a:ea typeface="宋体" panose="02010600030101010101" pitchFamily="2" charset="-122"/>
                        </a:rPr>
                        <a:t>21</a:t>
                      </a:r>
                      <a:endParaRPr kumimoji="1" lang="en-US" altLang="zh-CN" sz="2000" b="1" i="1" u="none" strike="noStrike" cap="none" normalizeH="0" baseline="-18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22</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31</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i1</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ii</a:t>
                      </a: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n1</a:t>
                      </a: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 </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n,n</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4169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000" b="1" i="1"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i(i-1)/2+1</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i(i-1)/2+i</a:t>
                      </a:r>
                      <a:endParaRPr kumimoji="1" lang="zh-CN" altLang="en-US"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n(n-1)/2+1</a:t>
                      </a:r>
                      <a:endParaRPr kumimoji="1" lang="zh-CN" altLang="en-US"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1"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n(n+1)/2</a:t>
                      </a:r>
                      <a:endPar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38349" name="Text Box 109"/>
          <p:cNvSpPr txBox="1"/>
          <p:nvPr/>
        </p:nvSpPr>
        <p:spPr>
          <a:xfrm>
            <a:off x="-76200" y="5749925"/>
            <a:ext cx="7620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i="1" dirty="0">
                <a:solidFill>
                  <a:srgbClr val="FF3300"/>
                </a:solidFill>
              </a:rPr>
              <a:t>k</a:t>
            </a:r>
            <a:r>
              <a:rPr lang="en-US" altLang="zh-CN" sz="2400" dirty="0">
                <a:solidFill>
                  <a:srgbClr val="FF3300"/>
                </a:solidFill>
                <a:latin typeface="Arial Narrow" panose="020B0506020202030204" pitchFamily="34" charset="0"/>
              </a:rPr>
              <a:t>＝</a:t>
            </a:r>
            <a:endParaRPr lang="en-US" altLang="zh-CN" sz="2400" dirty="0">
              <a:solidFill>
                <a:srgbClr val="FF3300"/>
              </a:solidFill>
              <a:latin typeface="Arial Narrow" panose="020B0506020202030204" pitchFamily="34" charset="0"/>
            </a:endParaRPr>
          </a:p>
        </p:txBody>
      </p:sp>
      <p:sp>
        <p:nvSpPr>
          <p:cNvPr id="138357" name="Line 117"/>
          <p:cNvSpPr/>
          <p:nvPr/>
        </p:nvSpPr>
        <p:spPr>
          <a:xfrm>
            <a:off x="990600" y="1495425"/>
            <a:ext cx="3048000" cy="2695575"/>
          </a:xfrm>
          <a:prstGeom prst="line">
            <a:avLst/>
          </a:prstGeom>
          <a:ln w="28575" cap="flat" cmpd="sng">
            <a:solidFill>
              <a:srgbClr val="FF3300"/>
            </a:solidFill>
            <a:prstDash val="solid"/>
            <a:headEnd type="none" w="med" len="med"/>
            <a:tailEnd type="none" w="med" len="med"/>
          </a:ln>
        </p:spPr>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8377"/>
                                        </p:tgtEl>
                                        <p:attrNameLst>
                                          <p:attrName>style.visibility</p:attrName>
                                        </p:attrNameLst>
                                      </p:cBhvr>
                                      <p:to>
                                        <p:strVal val="visible"/>
                                      </p:to>
                                    </p:set>
                                    <p:animEffect transition="in" filter="checkerboard(across)">
                                      <p:cBhvr>
                                        <p:cTn id="7" dur="500"/>
                                        <p:tgtEl>
                                          <p:spTgt spid="13837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8357"/>
                                        </p:tgtEl>
                                        <p:attrNameLst>
                                          <p:attrName>style.visibility</p:attrName>
                                        </p:attrNameLst>
                                      </p:cBhvr>
                                      <p:to>
                                        <p:strVal val="visible"/>
                                      </p:to>
                                    </p:set>
                                    <p:animEffect transition="in" filter="checkerboard(across)">
                                      <p:cBhvr>
                                        <p:cTn id="12" dur="500"/>
                                        <p:tgtEl>
                                          <p:spTgt spid="1383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8370"/>
                                        </p:tgtEl>
                                        <p:attrNameLst>
                                          <p:attrName>style.visibility</p:attrName>
                                        </p:attrNameLst>
                                      </p:cBhvr>
                                      <p:to>
                                        <p:strVal val="visible"/>
                                      </p:to>
                                    </p:set>
                                    <p:animEffect transition="in" filter="dissolve">
                                      <p:cBhvr>
                                        <p:cTn id="17" dur="500"/>
                                        <p:tgtEl>
                                          <p:spTgt spid="13837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38349"/>
                                        </p:tgtEl>
                                        <p:attrNameLst>
                                          <p:attrName>style.visibility</p:attrName>
                                        </p:attrNameLst>
                                      </p:cBhvr>
                                      <p:to>
                                        <p:strVal val="visible"/>
                                      </p:to>
                                    </p:set>
                                    <p:anim calcmode="lin" valueType="num">
                                      <p:cBhvr additive="base">
                                        <p:cTn id="22" dur="500" fill="hold"/>
                                        <p:tgtEl>
                                          <p:spTgt spid="138349"/>
                                        </p:tgtEl>
                                        <p:attrNameLst>
                                          <p:attrName>ppt_x</p:attrName>
                                        </p:attrNameLst>
                                      </p:cBhvr>
                                      <p:tavLst>
                                        <p:tav tm="0">
                                          <p:val>
                                            <p:strVal val="0-#ppt_w/2"/>
                                          </p:val>
                                        </p:tav>
                                        <p:tav tm="100000">
                                          <p:val>
                                            <p:strVal val="#ppt_x"/>
                                          </p:val>
                                        </p:tav>
                                      </p:tavLst>
                                    </p:anim>
                                    <p:anim calcmode="lin" valueType="num">
                                      <p:cBhvr additive="base">
                                        <p:cTn id="23" dur="500" fill="hold"/>
                                        <p:tgtEl>
                                          <p:spTgt spid="13834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heckerboard(across)">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3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28675" name="Rectangle 2"/>
          <p:cNvSpPr>
            <a:spLocks noGrp="1"/>
          </p:cNvSpPr>
          <p:nvPr>
            <p:ph type="title"/>
          </p:nvPr>
        </p:nvSpPr>
        <p:spPr>
          <a:ln/>
        </p:spPr>
        <p:txBody>
          <a:bodyPr vert="horz" wrap="square" lIns="92075" tIns="46038" rIns="92075" bIns="46038" anchor="ctr"/>
          <a:p>
            <a:pPr eaLnBrk="1" hangingPunct="1"/>
            <a:endParaRPr lang="zh-CN" altLang="en-US" dirty="0"/>
          </a:p>
        </p:txBody>
      </p:sp>
      <p:sp>
        <p:nvSpPr>
          <p:cNvPr id="28676" name="Rectangle 3"/>
          <p:cNvSpPr>
            <a:spLocks noGrp="1"/>
          </p:cNvSpPr>
          <p:nvPr>
            <p:ph idx="1"/>
          </p:nvPr>
        </p:nvSpPr>
        <p:spPr>
          <a:ln/>
        </p:spPr>
        <p:txBody>
          <a:bodyPr vert="horz" wrap="square" lIns="91440" tIns="45720" rIns="91440" bIns="45720" anchor="t"/>
          <a:p>
            <a:pPr eaLnBrk="1" hangingPunct="1"/>
            <a:r>
              <a:rPr lang="zh-CN" altLang="en-US" dirty="0"/>
              <a:t>问题 ：</a:t>
            </a:r>
            <a:endParaRPr lang="zh-CN" altLang="en-US" dirty="0"/>
          </a:p>
          <a:p>
            <a:pPr lvl="1" eaLnBrk="1" hangingPunct="1"/>
            <a:r>
              <a:rPr lang="zh-CN" altLang="en-US" dirty="0"/>
              <a:t>若按</a:t>
            </a:r>
            <a:r>
              <a:rPr lang="zh-CN" altLang="en-US" dirty="0">
                <a:solidFill>
                  <a:srgbClr val="FF0000"/>
                </a:solidFill>
              </a:rPr>
              <a:t>列优先</a:t>
            </a:r>
            <a:r>
              <a:rPr lang="zh-CN" altLang="en-US" dirty="0"/>
              <a:t>存储下三角的元素，</a:t>
            </a:r>
            <a:r>
              <a:rPr lang="en-US" altLang="zh-CN" i="1" dirty="0"/>
              <a:t> a</a:t>
            </a:r>
            <a:r>
              <a:rPr lang="en-US" altLang="zh-CN" i="1" baseline="-25000" dirty="0"/>
              <a:t>ij</a:t>
            </a:r>
            <a:r>
              <a:rPr lang="en-US" altLang="zh-CN" dirty="0">
                <a:sym typeface="Wingdings" panose="05000000000000000000" pitchFamily="2" charset="2"/>
              </a:rPr>
              <a:t>&lt;---&gt;</a:t>
            </a:r>
            <a:r>
              <a:rPr lang="en-US" altLang="zh-CN" i="1" dirty="0">
                <a:sym typeface="Wingdings" panose="05000000000000000000" pitchFamily="2" charset="2"/>
              </a:rPr>
              <a:t>sa</a:t>
            </a:r>
            <a:r>
              <a:rPr lang="en-US" altLang="zh-CN" i="1" baseline="-25000" dirty="0">
                <a:sym typeface="Wingdings" panose="05000000000000000000" pitchFamily="2" charset="2"/>
              </a:rPr>
              <a:t>k</a:t>
            </a:r>
            <a:r>
              <a:rPr lang="en-US" altLang="zh-CN" i="1" u="sng" dirty="0">
                <a:sym typeface="Wingdings" panose="05000000000000000000" pitchFamily="2" charset="2"/>
              </a:rPr>
              <a:t> </a:t>
            </a:r>
            <a:r>
              <a:rPr lang="en-US" altLang="zh-CN" u="sng" dirty="0">
                <a:solidFill>
                  <a:srgbClr val="FF0000"/>
                </a:solidFill>
                <a:sym typeface="Wingdings" panose="05000000000000000000" pitchFamily="2" charset="2"/>
              </a:rPr>
              <a:t>？</a:t>
            </a:r>
            <a:endParaRPr lang="zh-CN" altLang="en-US" dirty="0"/>
          </a:p>
          <a:p>
            <a:pPr eaLnBrk="1" hangingPunct="1"/>
            <a:r>
              <a:rPr lang="zh-CN" altLang="en-US" dirty="0"/>
              <a:t>答：</a:t>
            </a:r>
            <a:endParaRPr lang="zh-CN" altLang="en-US" dirty="0"/>
          </a:p>
        </p:txBody>
      </p:sp>
      <p:graphicFrame>
        <p:nvGraphicFramePr>
          <p:cNvPr id="212999" name="Object 7"/>
          <p:cNvGraphicFramePr>
            <a:graphicFrameLocks noChangeAspect="1"/>
          </p:cNvGraphicFramePr>
          <p:nvPr/>
        </p:nvGraphicFramePr>
        <p:xfrm>
          <a:off x="747713" y="3141663"/>
          <a:ext cx="8072437" cy="2663825"/>
        </p:xfrm>
        <a:graphic>
          <a:graphicData uri="http://schemas.openxmlformats.org/presentationml/2006/ole">
            <mc:AlternateContent xmlns:mc="http://schemas.openxmlformats.org/markup-compatibility/2006">
              <mc:Choice xmlns:v="urn:schemas-microsoft-com:vml" Requires="v">
                <p:oleObj spid="_x0000_s3080" name="" r:id="rId1" imgW="2679700" imgH="1016000" progId="Equation.DSMT4">
                  <p:embed/>
                </p:oleObj>
              </mc:Choice>
              <mc:Fallback>
                <p:oleObj name="" r:id="rId1" imgW="2679700" imgH="1016000" progId="Equation.DSMT4">
                  <p:embed/>
                  <p:pic>
                    <p:nvPicPr>
                      <p:cNvPr id="0" name="图片 3079"/>
                      <p:cNvPicPr/>
                      <p:nvPr/>
                    </p:nvPicPr>
                    <p:blipFill>
                      <a:blip r:embed="rId2"/>
                      <a:stretch>
                        <a:fillRect/>
                      </a:stretch>
                    </p:blipFill>
                    <p:spPr>
                      <a:xfrm>
                        <a:off x="747713" y="3141663"/>
                        <a:ext cx="8072437" cy="2663825"/>
                      </a:xfrm>
                      <a:prstGeom prst="rect">
                        <a:avLst/>
                      </a:prstGeom>
                      <a:noFill/>
                      <a:ln w="38100">
                        <a:noFill/>
                        <a:miter/>
                      </a:ln>
                    </p:spPr>
                  </p:pic>
                </p:oleObj>
              </mc:Fallback>
            </mc:AlternateContent>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2999"/>
                                        </p:tgtEl>
                                        <p:attrNameLst>
                                          <p:attrName>style.visibility</p:attrName>
                                        </p:attrNameLst>
                                      </p:cBhvr>
                                      <p:to>
                                        <p:strVal val="visible"/>
                                      </p:to>
                                    </p:set>
                                    <p:animEffect transition="in" filter="checkerboard(across)">
                                      <p:cBhvr>
                                        <p:cTn id="7" dur="500"/>
                                        <p:tgtEl>
                                          <p:spTgt spid="212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29699" name="Rectangle 516"/>
          <p:cNvSpPr>
            <a:spLocks noGrp="1"/>
          </p:cNvSpPr>
          <p:nvPr>
            <p:ph idx="1"/>
          </p:nvPr>
        </p:nvSpPr>
        <p:spPr>
          <a:xfrm>
            <a:off x="304800" y="1042988"/>
            <a:ext cx="8534400" cy="5410200"/>
          </a:xfrm>
          <a:ln/>
        </p:spPr>
        <p:txBody>
          <a:bodyPr vert="horz" wrap="square" lIns="91440" tIns="45720" rIns="91440" bIns="45720" anchor="t"/>
          <a:p>
            <a:pPr eaLnBrk="1" hangingPunct="1"/>
            <a:r>
              <a:rPr lang="zh-CN" altLang="en-US" dirty="0"/>
              <a:t>（2）只存放上三角部分</a:t>
            </a:r>
            <a:endParaRPr lang="zh-CN" altLang="en-US" dirty="0"/>
          </a:p>
          <a:p>
            <a:pPr lvl="1" eaLnBrk="1" hangingPunct="1"/>
            <a:endParaRPr lang="en-US" altLang="zh-CN" dirty="0"/>
          </a:p>
          <a:p>
            <a:pPr eaLnBrk="1" hangingPunct="1"/>
            <a:endParaRPr lang="zh-CN" altLang="en-US" dirty="0"/>
          </a:p>
        </p:txBody>
      </p:sp>
      <p:graphicFrame>
        <p:nvGraphicFramePr>
          <p:cNvPr id="136712" name="Group 520"/>
          <p:cNvGraphicFramePr>
            <a:graphicFrameLocks noGrp="1"/>
          </p:cNvGraphicFramePr>
          <p:nvPr/>
        </p:nvGraphicFramePr>
        <p:xfrm>
          <a:off x="762000" y="1881188"/>
          <a:ext cx="3352800" cy="2695575"/>
        </p:xfrm>
        <a:graphic>
          <a:graphicData uri="http://schemas.openxmlformats.org/drawingml/2006/table">
            <a:tbl>
              <a:tblPr/>
              <a:tblGrid>
                <a:gridCol w="671513"/>
                <a:gridCol w="747712"/>
                <a:gridCol w="698500"/>
                <a:gridCol w="704850"/>
                <a:gridCol w="530225"/>
              </a:tblGrid>
              <a:tr h="485775">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11</a:t>
                      </a:r>
                      <a:endPar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12</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13</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1n</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4318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22</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23</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2n</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56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ii</a:t>
                      </a:r>
                      <a:endPar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in</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6388">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5600">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nn</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bl>
          </a:graphicData>
        </a:graphic>
      </p:graphicFrame>
      <p:graphicFrame>
        <p:nvGraphicFramePr>
          <p:cNvPr id="136710" name="Group 518"/>
          <p:cNvGraphicFramePr>
            <a:graphicFrameLocks noGrp="1"/>
          </p:cNvGraphicFramePr>
          <p:nvPr/>
        </p:nvGraphicFramePr>
        <p:xfrm>
          <a:off x="533400" y="5462588"/>
          <a:ext cx="8534400" cy="898525"/>
        </p:xfrm>
        <a:graphic>
          <a:graphicData uri="http://schemas.openxmlformats.org/drawingml/2006/table">
            <a:tbl>
              <a:tblPr/>
              <a:tblGrid>
                <a:gridCol w="533400"/>
                <a:gridCol w="381000"/>
                <a:gridCol w="609600"/>
                <a:gridCol w="809625"/>
                <a:gridCol w="333375"/>
                <a:gridCol w="762000"/>
                <a:gridCol w="457200"/>
                <a:gridCol w="533400"/>
                <a:gridCol w="685800"/>
                <a:gridCol w="457200"/>
                <a:gridCol w="381000"/>
                <a:gridCol w="1371600"/>
                <a:gridCol w="1219200"/>
              </a:tblGrid>
              <a:tr h="456877">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18000" smtClean="0">
                          <a:ln>
                            <a:noFill/>
                          </a:ln>
                          <a:solidFill>
                            <a:schemeClr val="tx2"/>
                          </a:solidFill>
                          <a:effectLst/>
                          <a:latin typeface="Times New Roman" panose="02020603050405020304" pitchFamily="18" charset="0"/>
                          <a:ea typeface="宋体" panose="02010600030101010101" pitchFamily="2" charset="-122"/>
                        </a:rPr>
                        <a:t>11</a:t>
                      </a:r>
                      <a:endParaRPr kumimoji="1" lang="en-US" altLang="zh-CN" sz="2000" b="1" i="1" u="none" strike="noStrike" cap="none" normalizeH="0" baseline="-18000" smtClean="0">
                        <a:ln>
                          <a:noFill/>
                        </a:ln>
                        <a:solidFill>
                          <a:schemeClr val="tx2"/>
                        </a:solidFill>
                        <a:effectLst/>
                        <a:latin typeface="Times New Roman" panose="02020603050405020304" pitchFamily="18" charset="0"/>
                        <a:ea typeface="宋体" panose="02010600030101010101" pitchFamily="2" charset="-122"/>
                      </a:endParaRPr>
                    </a:p>
                  </a:txBody>
                  <a:tcPr marT="45688" marB="45688"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1n</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88" marB="4568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22</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88" marB="4568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688" marB="4568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2n</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88" marB="45688"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688" marB="45688"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ii</a:t>
                      </a: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88" marB="45688"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688" marB="45688"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in</a:t>
                      </a: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88" marB="45688" anchor="ctr"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88" marB="45688"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 </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88" marB="45688"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n,n</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88" marB="45688" anchor="ct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41648">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endParaRPr kumimoji="1" lang="en-US" altLang="zh-CN" sz="2000" b="1" i="1"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txBody>
                  <a:tcPr marT="45688" marB="45688"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n+1</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2n-1</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1"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txBody>
                  <a:tcPr marT="45688" marB="45688"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n(n+1)/2</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36667" name="Text Box 475"/>
          <p:cNvSpPr txBox="1"/>
          <p:nvPr/>
        </p:nvSpPr>
        <p:spPr>
          <a:xfrm>
            <a:off x="76200" y="5919788"/>
            <a:ext cx="7620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dirty="0">
                <a:solidFill>
                  <a:srgbClr val="FF3300"/>
                </a:solidFill>
                <a:latin typeface="Arial Narrow" panose="020B0506020202030204" pitchFamily="34" charset="0"/>
              </a:rPr>
              <a:t>k=</a:t>
            </a:r>
            <a:endParaRPr lang="en-US" altLang="zh-CN" sz="2400" dirty="0">
              <a:solidFill>
                <a:srgbClr val="FF3300"/>
              </a:solidFill>
              <a:latin typeface="Arial Narrow" panose="020B0506020202030204" pitchFamily="34" charset="0"/>
            </a:endParaRPr>
          </a:p>
        </p:txBody>
      </p:sp>
      <p:grpSp>
        <p:nvGrpSpPr>
          <p:cNvPr id="2" name="Group 508"/>
          <p:cNvGrpSpPr/>
          <p:nvPr/>
        </p:nvGrpSpPr>
        <p:grpSpPr>
          <a:xfrm>
            <a:off x="4191000" y="2833688"/>
            <a:ext cx="5791200" cy="1790700"/>
            <a:chOff x="2256" y="1656"/>
            <a:chExt cx="3936" cy="888"/>
          </a:xfrm>
        </p:grpSpPr>
        <p:sp>
          <p:nvSpPr>
            <p:cNvPr id="29778" name="Text Box 61"/>
            <p:cNvSpPr txBox="1"/>
            <p:nvPr/>
          </p:nvSpPr>
          <p:spPr>
            <a:xfrm>
              <a:off x="2256" y="1890"/>
              <a:ext cx="336" cy="22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dirty="0">
                  <a:solidFill>
                    <a:schemeClr val="tx2"/>
                  </a:solidFill>
                  <a:latin typeface="Arial Narrow" panose="020B0506020202030204" pitchFamily="34" charset="0"/>
                </a:rPr>
                <a:t>k=</a:t>
              </a:r>
              <a:endParaRPr lang="en-US" altLang="zh-CN" sz="2400" dirty="0">
                <a:solidFill>
                  <a:schemeClr val="tx2"/>
                </a:solidFill>
                <a:latin typeface="Arial Narrow" panose="020B0506020202030204" pitchFamily="34" charset="0"/>
              </a:endParaRPr>
            </a:p>
          </p:txBody>
        </p:sp>
        <p:sp>
          <p:nvSpPr>
            <p:cNvPr id="29779" name="AutoShape 62"/>
            <p:cNvSpPr/>
            <p:nvPr/>
          </p:nvSpPr>
          <p:spPr>
            <a:xfrm>
              <a:off x="2538" y="1728"/>
              <a:ext cx="102" cy="622"/>
            </a:xfrm>
            <a:prstGeom prst="leftBrace">
              <a:avLst>
                <a:gd name="adj1" fmla="val 50816"/>
                <a:gd name="adj2" fmla="val 50000"/>
              </a:avLst>
            </a:prstGeom>
            <a:noFill/>
            <a:ln w="28575"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graphicFrame>
          <p:nvGraphicFramePr>
            <p:cNvPr id="29780" name="Object 63"/>
            <p:cNvGraphicFramePr>
              <a:graphicFrameLocks noChangeAspect="1"/>
            </p:cNvGraphicFramePr>
            <p:nvPr/>
          </p:nvGraphicFramePr>
          <p:xfrm>
            <a:off x="2668" y="1656"/>
            <a:ext cx="2480" cy="360"/>
          </p:xfrm>
          <a:graphic>
            <a:graphicData uri="http://schemas.openxmlformats.org/presentationml/2006/ole">
              <mc:AlternateContent xmlns:mc="http://schemas.openxmlformats.org/markup-compatibility/2006">
                <mc:Choice xmlns:v="urn:schemas-microsoft-com:vml" Requires="v">
                  <p:oleObj spid="_x0000_s3079" name="" r:id="rId1" imgW="1625600" imgH="393700" progId="Equation.3">
                    <p:embed/>
                  </p:oleObj>
                </mc:Choice>
                <mc:Fallback>
                  <p:oleObj name="" r:id="rId1" imgW="1625600" imgH="393700" progId="Equation.3">
                    <p:embed/>
                    <p:pic>
                      <p:nvPicPr>
                        <p:cNvPr id="0" name="图片 3078"/>
                        <p:cNvPicPr/>
                        <p:nvPr/>
                      </p:nvPicPr>
                      <p:blipFill>
                        <a:blip r:embed="rId2"/>
                        <a:stretch>
                          <a:fillRect/>
                        </a:stretch>
                      </p:blipFill>
                      <p:spPr>
                        <a:xfrm>
                          <a:off x="2668" y="1656"/>
                          <a:ext cx="2480" cy="360"/>
                        </a:xfrm>
                        <a:prstGeom prst="rect">
                          <a:avLst/>
                        </a:prstGeom>
                        <a:noFill/>
                        <a:ln w="38100">
                          <a:noFill/>
                          <a:miter/>
                        </a:ln>
                      </p:spPr>
                    </p:pic>
                  </p:oleObj>
                </mc:Fallback>
              </mc:AlternateContent>
            </a:graphicData>
          </a:graphic>
        </p:graphicFrame>
        <p:sp>
          <p:nvSpPr>
            <p:cNvPr id="29781" name="Text Box 65"/>
            <p:cNvSpPr txBox="1"/>
            <p:nvPr/>
          </p:nvSpPr>
          <p:spPr>
            <a:xfrm>
              <a:off x="5184" y="1698"/>
              <a:ext cx="1008" cy="19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solidFill>
                    <a:schemeClr val="tx2"/>
                  </a:solidFill>
                  <a:latin typeface="Arial Narrow" panose="020B0506020202030204" pitchFamily="34" charset="0"/>
                </a:rPr>
                <a:t>i≤j</a:t>
              </a:r>
              <a:endParaRPr lang="en-US" altLang="zh-CN" sz="2000" i="1" dirty="0">
                <a:solidFill>
                  <a:schemeClr val="tx2"/>
                </a:solidFill>
                <a:latin typeface="Arial Narrow" panose="020B0506020202030204" pitchFamily="34" charset="0"/>
              </a:endParaRPr>
            </a:p>
          </p:txBody>
        </p:sp>
        <p:sp>
          <p:nvSpPr>
            <p:cNvPr id="29782" name="Text Box 66"/>
            <p:cNvSpPr txBox="1"/>
            <p:nvPr/>
          </p:nvSpPr>
          <p:spPr>
            <a:xfrm>
              <a:off x="4992" y="2228"/>
              <a:ext cx="1008" cy="19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i="1" dirty="0">
                  <a:latin typeface="Arial Narrow" panose="020B0506020202030204" pitchFamily="34" charset="0"/>
                </a:rPr>
                <a:t>     </a:t>
              </a:r>
              <a:r>
                <a:rPr lang="en-US" altLang="zh-CN" sz="2000" i="1" dirty="0">
                  <a:solidFill>
                    <a:schemeClr val="tx2"/>
                  </a:solidFill>
                  <a:latin typeface="Arial Narrow" panose="020B0506020202030204" pitchFamily="34" charset="0"/>
                </a:rPr>
                <a:t>i＞j</a:t>
              </a:r>
              <a:endParaRPr lang="en-US" altLang="zh-CN" sz="2000" i="1" dirty="0">
                <a:solidFill>
                  <a:schemeClr val="tx2"/>
                </a:solidFill>
                <a:latin typeface="Arial Narrow" panose="020B0506020202030204" pitchFamily="34" charset="0"/>
              </a:endParaRPr>
            </a:p>
          </p:txBody>
        </p:sp>
        <p:graphicFrame>
          <p:nvGraphicFramePr>
            <p:cNvPr id="29783" name="Object 503"/>
            <p:cNvGraphicFramePr>
              <a:graphicFrameLocks noChangeAspect="1"/>
            </p:cNvGraphicFramePr>
            <p:nvPr/>
          </p:nvGraphicFramePr>
          <p:xfrm>
            <a:off x="2658" y="2184"/>
            <a:ext cx="2596" cy="360"/>
          </p:xfrm>
          <a:graphic>
            <a:graphicData uri="http://schemas.openxmlformats.org/presentationml/2006/ole">
              <mc:AlternateContent xmlns:mc="http://schemas.openxmlformats.org/markup-compatibility/2006">
                <mc:Choice xmlns:v="urn:schemas-microsoft-com:vml" Requires="v">
                  <p:oleObj spid="_x0000_s3083" name="" r:id="rId3" imgW="1701800" imgH="393700" progId="Equation.3">
                    <p:embed/>
                  </p:oleObj>
                </mc:Choice>
                <mc:Fallback>
                  <p:oleObj name="" r:id="rId3" imgW="1701800" imgH="393700" progId="Equation.3">
                    <p:embed/>
                    <p:pic>
                      <p:nvPicPr>
                        <p:cNvPr id="0" name="图片 3082"/>
                        <p:cNvPicPr/>
                        <p:nvPr/>
                      </p:nvPicPr>
                      <p:blipFill>
                        <a:blip r:embed="rId4"/>
                        <a:stretch>
                          <a:fillRect/>
                        </a:stretch>
                      </p:blipFill>
                      <p:spPr>
                        <a:xfrm>
                          <a:off x="2658" y="2184"/>
                          <a:ext cx="2596" cy="360"/>
                        </a:xfrm>
                        <a:prstGeom prst="rect">
                          <a:avLst/>
                        </a:prstGeom>
                        <a:noFill/>
                        <a:ln w="38100">
                          <a:noFill/>
                          <a:miter/>
                        </a:ln>
                      </p:spPr>
                    </p:pic>
                  </p:oleObj>
                </mc:Fallback>
              </mc:AlternateContent>
            </a:graphicData>
          </a:graphic>
        </p:graphicFrame>
      </p:grpSp>
      <p:sp>
        <p:nvSpPr>
          <p:cNvPr id="136704" name="Line 512"/>
          <p:cNvSpPr/>
          <p:nvPr/>
        </p:nvSpPr>
        <p:spPr>
          <a:xfrm>
            <a:off x="914400" y="2033588"/>
            <a:ext cx="3048000" cy="2743200"/>
          </a:xfrm>
          <a:prstGeom prst="line">
            <a:avLst/>
          </a:prstGeom>
          <a:ln w="28575" cap="flat" cmpd="sng">
            <a:solidFill>
              <a:srgbClr val="FF3300"/>
            </a:solidFill>
            <a:prstDash val="solid"/>
            <a:headEnd type="none" w="med" len="med"/>
            <a:tailEnd type="none" w="med" len="med"/>
          </a:ln>
        </p:spPr>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6712"/>
                                        </p:tgtEl>
                                        <p:attrNameLst>
                                          <p:attrName>style.visibility</p:attrName>
                                        </p:attrNameLst>
                                      </p:cBhvr>
                                      <p:to>
                                        <p:strVal val="visible"/>
                                      </p:to>
                                    </p:set>
                                    <p:animEffect transition="in" filter="checkerboard(across)">
                                      <p:cBhvr>
                                        <p:cTn id="7" dur="500"/>
                                        <p:tgtEl>
                                          <p:spTgt spid="1367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6704"/>
                                        </p:tgtEl>
                                        <p:attrNameLst>
                                          <p:attrName>style.visibility</p:attrName>
                                        </p:attrNameLst>
                                      </p:cBhvr>
                                      <p:to>
                                        <p:strVal val="visible"/>
                                      </p:to>
                                    </p:set>
                                    <p:animEffect transition="in" filter="checkerboard(across)">
                                      <p:cBhvr>
                                        <p:cTn id="12" dur="500"/>
                                        <p:tgtEl>
                                          <p:spTgt spid="1367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6710"/>
                                        </p:tgtEl>
                                        <p:attrNameLst>
                                          <p:attrName>style.visibility</p:attrName>
                                        </p:attrNameLst>
                                      </p:cBhvr>
                                      <p:to>
                                        <p:strVal val="visible"/>
                                      </p:to>
                                    </p:set>
                                    <p:animEffect transition="in" filter="dissolve">
                                      <p:cBhvr>
                                        <p:cTn id="17" dur="500"/>
                                        <p:tgtEl>
                                          <p:spTgt spid="1367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36667"/>
                                        </p:tgtEl>
                                        <p:attrNameLst>
                                          <p:attrName>style.visibility</p:attrName>
                                        </p:attrNameLst>
                                      </p:cBhvr>
                                      <p:to>
                                        <p:strVal val="visible"/>
                                      </p:to>
                                    </p:set>
                                    <p:anim calcmode="lin" valueType="num">
                                      <p:cBhvr additive="base">
                                        <p:cTn id="22" dur="500" fill="hold"/>
                                        <p:tgtEl>
                                          <p:spTgt spid="136667"/>
                                        </p:tgtEl>
                                        <p:attrNameLst>
                                          <p:attrName>ppt_x</p:attrName>
                                        </p:attrNameLst>
                                      </p:cBhvr>
                                      <p:tavLst>
                                        <p:tav tm="0">
                                          <p:val>
                                            <p:strVal val="0-#ppt_w/2"/>
                                          </p:val>
                                        </p:tav>
                                        <p:tav tm="100000">
                                          <p:val>
                                            <p:strVal val="#ppt_x"/>
                                          </p:val>
                                        </p:tav>
                                      </p:tavLst>
                                    </p:anim>
                                    <p:anim calcmode="lin" valueType="num">
                                      <p:cBhvr additive="base">
                                        <p:cTn id="23" dur="500" fill="hold"/>
                                        <p:tgtEl>
                                          <p:spTgt spid="13666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heckerboard(across)">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66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30723" name="Rectangle 2"/>
          <p:cNvSpPr>
            <a:spLocks noGrp="1"/>
          </p:cNvSpPr>
          <p:nvPr>
            <p:ph type="title"/>
          </p:nvPr>
        </p:nvSpPr>
        <p:spPr>
          <a:ln/>
        </p:spPr>
        <p:txBody>
          <a:bodyPr vert="horz" wrap="square" lIns="92075" tIns="46038" rIns="92075" bIns="46038" anchor="ctr"/>
          <a:p>
            <a:pPr eaLnBrk="1" hangingPunct="1"/>
            <a:endParaRPr lang="zh-CN" altLang="en-US" dirty="0"/>
          </a:p>
        </p:txBody>
      </p:sp>
      <p:sp>
        <p:nvSpPr>
          <p:cNvPr id="30724" name="Rectangle 3"/>
          <p:cNvSpPr>
            <a:spLocks noGrp="1"/>
          </p:cNvSpPr>
          <p:nvPr>
            <p:ph idx="1"/>
          </p:nvPr>
        </p:nvSpPr>
        <p:spPr>
          <a:ln/>
        </p:spPr>
        <p:txBody>
          <a:bodyPr vert="horz" wrap="square" lIns="91440" tIns="45720" rIns="91440" bIns="45720" anchor="t"/>
          <a:p>
            <a:pPr eaLnBrk="1" hangingPunct="1"/>
            <a:r>
              <a:rPr lang="zh-CN" altLang="en-US" dirty="0"/>
              <a:t>问题 ：</a:t>
            </a:r>
            <a:endParaRPr lang="zh-CN" altLang="en-US" dirty="0"/>
          </a:p>
          <a:p>
            <a:pPr lvl="1" eaLnBrk="1" hangingPunct="1"/>
            <a:r>
              <a:rPr lang="zh-CN" altLang="en-US" dirty="0"/>
              <a:t>若按</a:t>
            </a:r>
            <a:r>
              <a:rPr lang="zh-CN" altLang="en-US" dirty="0">
                <a:solidFill>
                  <a:srgbClr val="FF0000"/>
                </a:solidFill>
              </a:rPr>
              <a:t>列优先</a:t>
            </a:r>
            <a:r>
              <a:rPr lang="zh-CN" altLang="en-US" dirty="0"/>
              <a:t>存储下三角的元素，</a:t>
            </a:r>
            <a:r>
              <a:rPr lang="en-US" altLang="zh-CN" i="1" dirty="0"/>
              <a:t>a</a:t>
            </a:r>
            <a:r>
              <a:rPr lang="en-US" altLang="zh-CN" i="1" baseline="-25000" dirty="0"/>
              <a:t>ij</a:t>
            </a:r>
            <a:r>
              <a:rPr lang="en-US" altLang="zh-CN" dirty="0">
                <a:sym typeface="Wingdings" panose="05000000000000000000" pitchFamily="2" charset="2"/>
              </a:rPr>
              <a:t>&lt;---&gt;</a:t>
            </a:r>
            <a:r>
              <a:rPr lang="en-US" altLang="zh-CN" i="1" dirty="0">
                <a:sym typeface="Wingdings" panose="05000000000000000000" pitchFamily="2" charset="2"/>
              </a:rPr>
              <a:t>sa</a:t>
            </a:r>
            <a:r>
              <a:rPr lang="en-US" altLang="zh-CN" i="1" baseline="-25000" dirty="0">
                <a:sym typeface="Wingdings" panose="05000000000000000000" pitchFamily="2" charset="2"/>
              </a:rPr>
              <a:t>k</a:t>
            </a:r>
            <a:r>
              <a:rPr lang="en-US" altLang="zh-CN" i="1" dirty="0">
                <a:sym typeface="Wingdings" panose="05000000000000000000" pitchFamily="2" charset="2"/>
              </a:rPr>
              <a:t> </a:t>
            </a:r>
            <a:r>
              <a:rPr lang="en-US" altLang="zh-CN" dirty="0">
                <a:solidFill>
                  <a:srgbClr val="FF0000"/>
                </a:solidFill>
                <a:sym typeface="Wingdings" panose="05000000000000000000" pitchFamily="2" charset="2"/>
              </a:rPr>
              <a:t>？</a:t>
            </a:r>
            <a:endParaRPr lang="en-US" altLang="zh-CN" dirty="0">
              <a:solidFill>
                <a:srgbClr val="FF0000"/>
              </a:solidFill>
              <a:sym typeface="Wingdings" panose="05000000000000000000" pitchFamily="2" charset="2"/>
            </a:endParaRPr>
          </a:p>
          <a:p>
            <a:pPr eaLnBrk="1" hangingPunct="1"/>
            <a:r>
              <a:rPr lang="zh-CN" altLang="en-US" dirty="0">
                <a:sym typeface="Wingdings" panose="05000000000000000000" pitchFamily="2" charset="2"/>
              </a:rPr>
              <a:t>答：</a:t>
            </a:r>
            <a:endParaRPr lang="zh-CN" altLang="en-US" dirty="0">
              <a:sym typeface="Wingdings" panose="05000000000000000000" pitchFamily="2" charset="2"/>
            </a:endParaRPr>
          </a:p>
        </p:txBody>
      </p:sp>
      <p:grpSp>
        <p:nvGrpSpPr>
          <p:cNvPr id="2" name="Group 4"/>
          <p:cNvGrpSpPr/>
          <p:nvPr/>
        </p:nvGrpSpPr>
        <p:grpSpPr>
          <a:xfrm>
            <a:off x="1331913" y="3141663"/>
            <a:ext cx="5638800" cy="1655762"/>
            <a:chOff x="2592" y="1728"/>
            <a:chExt cx="2736" cy="720"/>
          </a:xfrm>
        </p:grpSpPr>
        <p:sp>
          <p:nvSpPr>
            <p:cNvPr id="30726" name="Text Box 5"/>
            <p:cNvSpPr txBox="1"/>
            <p:nvPr/>
          </p:nvSpPr>
          <p:spPr>
            <a:xfrm>
              <a:off x="2592" y="1957"/>
              <a:ext cx="336" cy="199"/>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i="1" dirty="0">
                  <a:solidFill>
                    <a:schemeClr val="tx2"/>
                  </a:solidFill>
                </a:rPr>
                <a:t>k=</a:t>
              </a:r>
              <a:endParaRPr lang="en-US" altLang="zh-CN" sz="2400" dirty="0">
                <a:solidFill>
                  <a:schemeClr val="tx2"/>
                </a:solidFill>
                <a:latin typeface="Arial Narrow" panose="020B0506020202030204" pitchFamily="34" charset="0"/>
              </a:endParaRPr>
            </a:p>
          </p:txBody>
        </p:sp>
        <p:sp>
          <p:nvSpPr>
            <p:cNvPr id="30727" name="AutoShape 6"/>
            <p:cNvSpPr/>
            <p:nvPr/>
          </p:nvSpPr>
          <p:spPr>
            <a:xfrm>
              <a:off x="2880" y="1761"/>
              <a:ext cx="240" cy="622"/>
            </a:xfrm>
            <a:prstGeom prst="leftBrace">
              <a:avLst>
                <a:gd name="adj1" fmla="val 21597"/>
                <a:gd name="adj2" fmla="val 50000"/>
              </a:avLst>
            </a:prstGeom>
            <a:noFill/>
            <a:ln w="28575"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graphicFrame>
          <p:nvGraphicFramePr>
            <p:cNvPr id="30728" name="Object 7"/>
            <p:cNvGraphicFramePr>
              <a:graphicFrameLocks noChangeAspect="1"/>
            </p:cNvGraphicFramePr>
            <p:nvPr/>
          </p:nvGraphicFramePr>
          <p:xfrm>
            <a:off x="3043" y="1728"/>
            <a:ext cx="1066" cy="360"/>
          </p:xfrm>
          <a:graphic>
            <a:graphicData uri="http://schemas.openxmlformats.org/presentationml/2006/ole">
              <mc:AlternateContent xmlns:mc="http://schemas.openxmlformats.org/markup-compatibility/2006">
                <mc:Choice xmlns:v="urn:schemas-microsoft-com:vml" Requires="v">
                  <p:oleObj spid="_x0000_s3084" name="" r:id="rId1" imgW="698500" imgH="393700" progId="Equation.DSMT4">
                    <p:embed/>
                  </p:oleObj>
                </mc:Choice>
                <mc:Fallback>
                  <p:oleObj name="" r:id="rId1" imgW="698500" imgH="393700" progId="Equation.DSMT4">
                    <p:embed/>
                    <p:pic>
                      <p:nvPicPr>
                        <p:cNvPr id="0" name="图片 3083"/>
                        <p:cNvPicPr/>
                        <p:nvPr/>
                      </p:nvPicPr>
                      <p:blipFill>
                        <a:blip r:embed="rId2"/>
                        <a:stretch>
                          <a:fillRect/>
                        </a:stretch>
                      </p:blipFill>
                      <p:spPr>
                        <a:xfrm>
                          <a:off x="3043" y="1728"/>
                          <a:ext cx="1066" cy="360"/>
                        </a:xfrm>
                        <a:prstGeom prst="rect">
                          <a:avLst/>
                        </a:prstGeom>
                        <a:noFill/>
                        <a:ln w="38100">
                          <a:noFill/>
                          <a:miter/>
                        </a:ln>
                      </p:spPr>
                    </p:pic>
                  </p:oleObj>
                </mc:Fallback>
              </mc:AlternateContent>
            </a:graphicData>
          </a:graphic>
        </p:graphicFrame>
        <p:graphicFrame>
          <p:nvGraphicFramePr>
            <p:cNvPr id="30729" name="Object 8"/>
            <p:cNvGraphicFramePr>
              <a:graphicFrameLocks noChangeAspect="1"/>
            </p:cNvGraphicFramePr>
            <p:nvPr/>
          </p:nvGraphicFramePr>
          <p:xfrm>
            <a:off x="3115" y="2121"/>
            <a:ext cx="937" cy="327"/>
          </p:xfrm>
          <a:graphic>
            <a:graphicData uri="http://schemas.openxmlformats.org/presentationml/2006/ole">
              <mc:AlternateContent xmlns:mc="http://schemas.openxmlformats.org/markup-compatibility/2006">
                <mc:Choice xmlns:v="urn:schemas-microsoft-com:vml" Requires="v">
                  <p:oleObj spid="_x0000_s3082" name="" r:id="rId3" imgW="660400" imgH="393700" progId="Equation.DSMT4">
                    <p:embed/>
                  </p:oleObj>
                </mc:Choice>
                <mc:Fallback>
                  <p:oleObj name="" r:id="rId3" imgW="660400" imgH="393700" progId="Equation.DSMT4">
                    <p:embed/>
                    <p:pic>
                      <p:nvPicPr>
                        <p:cNvPr id="0" name="图片 3081"/>
                        <p:cNvPicPr/>
                        <p:nvPr/>
                      </p:nvPicPr>
                      <p:blipFill>
                        <a:blip r:embed="rId4"/>
                        <a:stretch>
                          <a:fillRect/>
                        </a:stretch>
                      </p:blipFill>
                      <p:spPr>
                        <a:xfrm>
                          <a:off x="3115" y="2121"/>
                          <a:ext cx="937" cy="327"/>
                        </a:xfrm>
                        <a:prstGeom prst="rect">
                          <a:avLst/>
                        </a:prstGeom>
                        <a:noFill/>
                        <a:ln w="38100">
                          <a:noFill/>
                          <a:miter/>
                        </a:ln>
                      </p:spPr>
                    </p:pic>
                  </p:oleObj>
                </mc:Fallback>
              </mc:AlternateContent>
            </a:graphicData>
          </a:graphic>
        </p:graphicFrame>
        <p:sp>
          <p:nvSpPr>
            <p:cNvPr id="30730" name="Text Box 9"/>
            <p:cNvSpPr txBox="1"/>
            <p:nvPr/>
          </p:nvSpPr>
          <p:spPr>
            <a:xfrm>
              <a:off x="4320" y="1761"/>
              <a:ext cx="1008" cy="199"/>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i="1" dirty="0">
                  <a:latin typeface="Arial Narrow" panose="020B0506020202030204" pitchFamily="34" charset="0"/>
                </a:rPr>
                <a:t>     </a:t>
              </a:r>
              <a:r>
                <a:rPr lang="en-US" altLang="zh-CN" sz="2400" i="1" dirty="0">
                  <a:solidFill>
                    <a:schemeClr val="tx2"/>
                  </a:solidFill>
                  <a:latin typeface="Arial Narrow" panose="020B0506020202030204" pitchFamily="34" charset="0"/>
                </a:rPr>
                <a:t>i≤j</a:t>
              </a:r>
              <a:endParaRPr lang="en-US" altLang="zh-CN" sz="2400" i="1" dirty="0">
                <a:solidFill>
                  <a:schemeClr val="tx2"/>
                </a:solidFill>
                <a:latin typeface="Arial Narrow" panose="020B0506020202030204" pitchFamily="34" charset="0"/>
              </a:endParaRPr>
            </a:p>
          </p:txBody>
        </p:sp>
        <p:sp>
          <p:nvSpPr>
            <p:cNvPr id="30731" name="Text Box 10"/>
            <p:cNvSpPr txBox="1"/>
            <p:nvPr/>
          </p:nvSpPr>
          <p:spPr>
            <a:xfrm>
              <a:off x="4320" y="2186"/>
              <a:ext cx="1008" cy="19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i="1" dirty="0">
                  <a:latin typeface="Arial Narrow" panose="020B0506020202030204" pitchFamily="34" charset="0"/>
                </a:rPr>
                <a:t>     </a:t>
              </a:r>
              <a:r>
                <a:rPr lang="en-US" altLang="zh-CN" sz="2400" i="1" dirty="0">
                  <a:solidFill>
                    <a:schemeClr val="tx2"/>
                  </a:solidFill>
                  <a:latin typeface="Arial Narrow" panose="020B0506020202030204" pitchFamily="34" charset="0"/>
                </a:rPr>
                <a:t>i</a:t>
              </a:r>
              <a:r>
                <a:rPr lang="zh-CN" altLang="en-US" sz="2400" i="1" dirty="0">
                  <a:solidFill>
                    <a:schemeClr val="tx2"/>
                  </a:solidFill>
                  <a:latin typeface="Arial Narrow" panose="020B0506020202030204" pitchFamily="34" charset="0"/>
                </a:rPr>
                <a:t>＞</a:t>
              </a:r>
              <a:r>
                <a:rPr lang="en-US" altLang="zh-CN" sz="2400" i="1" dirty="0">
                  <a:solidFill>
                    <a:schemeClr val="tx2"/>
                  </a:solidFill>
                  <a:latin typeface="Arial Narrow" panose="020B0506020202030204" pitchFamily="34" charset="0"/>
                </a:rPr>
                <a:t>j</a:t>
              </a:r>
              <a:endParaRPr lang="en-US" altLang="zh-CN" sz="2400" i="1" dirty="0">
                <a:solidFill>
                  <a:schemeClr val="tx2"/>
                </a:solidFill>
                <a:latin typeface="Arial Narrow" panose="020B0506020202030204" pitchFamily="34" charset="0"/>
              </a:endParaRP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grpSp>
        <p:nvGrpSpPr>
          <p:cNvPr id="2" name="Group 2"/>
          <p:cNvGrpSpPr/>
          <p:nvPr/>
        </p:nvGrpSpPr>
        <p:grpSpPr>
          <a:xfrm>
            <a:off x="4513263" y="2133600"/>
            <a:ext cx="4343400" cy="1458913"/>
            <a:chOff x="2592" y="2352"/>
            <a:chExt cx="2736" cy="699"/>
          </a:xfrm>
        </p:grpSpPr>
        <p:sp>
          <p:nvSpPr>
            <p:cNvPr id="31824" name="Text Box 3"/>
            <p:cNvSpPr txBox="1"/>
            <p:nvPr/>
          </p:nvSpPr>
          <p:spPr>
            <a:xfrm>
              <a:off x="2592" y="2581"/>
              <a:ext cx="336" cy="219"/>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k</a:t>
              </a:r>
              <a:r>
                <a:rPr lang="en-US" altLang="zh-CN" sz="2400" dirty="0">
                  <a:solidFill>
                    <a:schemeClr val="tx2"/>
                  </a:solidFill>
                  <a:latin typeface="Arial Narrow" panose="020B0506020202030204" pitchFamily="34" charset="0"/>
                </a:rPr>
                <a:t>=</a:t>
              </a:r>
              <a:endParaRPr lang="en-US" altLang="zh-CN" sz="2400" dirty="0">
                <a:solidFill>
                  <a:schemeClr val="tx2"/>
                </a:solidFill>
                <a:latin typeface="Arial Narrow" panose="020B0506020202030204" pitchFamily="34" charset="0"/>
              </a:endParaRPr>
            </a:p>
          </p:txBody>
        </p:sp>
        <p:sp>
          <p:nvSpPr>
            <p:cNvPr id="31825" name="AutoShape 4"/>
            <p:cNvSpPr/>
            <p:nvPr/>
          </p:nvSpPr>
          <p:spPr>
            <a:xfrm>
              <a:off x="2880" y="2385"/>
              <a:ext cx="240" cy="622"/>
            </a:xfrm>
            <a:prstGeom prst="leftBrace">
              <a:avLst>
                <a:gd name="adj1" fmla="val 21597"/>
                <a:gd name="adj2" fmla="val 50000"/>
              </a:avLst>
            </a:prstGeom>
            <a:noFill/>
            <a:ln w="28575"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graphicFrame>
          <p:nvGraphicFramePr>
            <p:cNvPr id="31826" name="Object 5"/>
            <p:cNvGraphicFramePr>
              <a:graphicFrameLocks noChangeAspect="1"/>
            </p:cNvGraphicFramePr>
            <p:nvPr/>
          </p:nvGraphicFramePr>
          <p:xfrm>
            <a:off x="3072" y="2352"/>
            <a:ext cx="1008" cy="360"/>
          </p:xfrm>
          <a:graphic>
            <a:graphicData uri="http://schemas.openxmlformats.org/presentationml/2006/ole">
              <mc:AlternateContent xmlns:mc="http://schemas.openxmlformats.org/markup-compatibility/2006">
                <mc:Choice xmlns:v="urn:schemas-microsoft-com:vml" Requires="v">
                  <p:oleObj spid="_x0000_s3081" name="" r:id="rId1" imgW="660400" imgH="393700" progId="Equation.3">
                    <p:embed/>
                  </p:oleObj>
                </mc:Choice>
                <mc:Fallback>
                  <p:oleObj name="" r:id="rId1" imgW="660400" imgH="393700" progId="Equation.3">
                    <p:embed/>
                    <p:pic>
                      <p:nvPicPr>
                        <p:cNvPr id="0" name="图片 3080"/>
                        <p:cNvPicPr/>
                        <p:nvPr/>
                      </p:nvPicPr>
                      <p:blipFill>
                        <a:blip r:embed="rId2"/>
                        <a:stretch>
                          <a:fillRect/>
                        </a:stretch>
                      </p:blipFill>
                      <p:spPr>
                        <a:xfrm>
                          <a:off x="3072" y="2352"/>
                          <a:ext cx="1008" cy="360"/>
                        </a:xfrm>
                        <a:prstGeom prst="rect">
                          <a:avLst/>
                        </a:prstGeom>
                        <a:noFill/>
                        <a:ln w="38100">
                          <a:noFill/>
                          <a:miter/>
                        </a:ln>
                      </p:spPr>
                    </p:pic>
                  </p:oleObj>
                </mc:Fallback>
              </mc:AlternateContent>
            </a:graphicData>
          </a:graphic>
        </p:graphicFrame>
        <p:sp>
          <p:nvSpPr>
            <p:cNvPr id="31827" name="Text Box 6"/>
            <p:cNvSpPr txBox="1"/>
            <p:nvPr/>
          </p:nvSpPr>
          <p:spPr>
            <a:xfrm>
              <a:off x="4320" y="2385"/>
              <a:ext cx="1008" cy="219"/>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i="1" dirty="0">
                  <a:latin typeface="Arial Narrow" panose="020B0506020202030204" pitchFamily="34" charset="0"/>
                </a:rPr>
                <a:t>     </a:t>
              </a:r>
              <a:r>
                <a:rPr lang="en-US" altLang="zh-CN" sz="2400" i="1" dirty="0">
                  <a:solidFill>
                    <a:schemeClr val="tx2"/>
                  </a:solidFill>
                  <a:latin typeface="Arial Narrow" panose="020B0506020202030204" pitchFamily="34" charset="0"/>
                </a:rPr>
                <a:t>i≥j</a:t>
              </a:r>
              <a:endParaRPr lang="en-US" altLang="zh-CN" sz="2400" i="1" dirty="0">
                <a:solidFill>
                  <a:schemeClr val="tx2"/>
                </a:solidFill>
                <a:latin typeface="Arial Narrow" panose="020B0506020202030204" pitchFamily="34" charset="0"/>
              </a:endParaRPr>
            </a:p>
          </p:txBody>
        </p:sp>
        <p:sp>
          <p:nvSpPr>
            <p:cNvPr id="31828" name="Text Box 7"/>
            <p:cNvSpPr txBox="1"/>
            <p:nvPr/>
          </p:nvSpPr>
          <p:spPr>
            <a:xfrm>
              <a:off x="2976" y="2832"/>
              <a:ext cx="2208" cy="219"/>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i="1" dirty="0">
                  <a:latin typeface="Arial Narrow" panose="020B0506020202030204" pitchFamily="34" charset="0"/>
                </a:rPr>
                <a:t>     </a:t>
              </a:r>
              <a:r>
                <a:rPr lang="en-US" altLang="zh-CN" sz="2400" i="1" dirty="0">
                  <a:latin typeface="Arial Narrow" panose="020B0506020202030204" pitchFamily="34" charset="0"/>
                </a:rPr>
                <a:t>0		         </a:t>
              </a:r>
              <a:r>
                <a:rPr lang="en-US" altLang="zh-CN" sz="2400" i="1" dirty="0">
                  <a:solidFill>
                    <a:schemeClr val="tx2"/>
                  </a:solidFill>
                  <a:latin typeface="Arial Narrow" panose="020B0506020202030204" pitchFamily="34" charset="0"/>
                </a:rPr>
                <a:t>i＜j</a:t>
              </a:r>
              <a:endParaRPr lang="en-US" altLang="zh-CN" sz="2400" i="1" dirty="0">
                <a:solidFill>
                  <a:schemeClr val="tx2"/>
                </a:solidFill>
                <a:latin typeface="Arial Narrow" panose="020B0506020202030204" pitchFamily="34" charset="0"/>
              </a:endParaRPr>
            </a:p>
          </p:txBody>
        </p:sp>
      </p:grpSp>
      <p:graphicFrame>
        <p:nvGraphicFramePr>
          <p:cNvPr id="142450" name="Group 114"/>
          <p:cNvGraphicFramePr>
            <a:graphicFrameLocks noGrp="1"/>
          </p:cNvGraphicFramePr>
          <p:nvPr/>
        </p:nvGraphicFramePr>
        <p:xfrm>
          <a:off x="609600" y="1592263"/>
          <a:ext cx="3657600" cy="3346450"/>
        </p:xfrm>
        <a:graphic>
          <a:graphicData uri="http://schemas.openxmlformats.org/drawingml/2006/table">
            <a:tbl>
              <a:tblPr/>
              <a:tblGrid>
                <a:gridCol w="731838"/>
                <a:gridCol w="817562"/>
                <a:gridCol w="736600"/>
                <a:gridCol w="219075"/>
                <a:gridCol w="588963"/>
                <a:gridCol w="563562"/>
              </a:tblGrid>
              <a:tr h="511126">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11</a:t>
                      </a:r>
                      <a:endPar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gridSpan="2">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hMerge="1">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79240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21</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22</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gridSpan="4">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4000" b="1" i="1" u="none" strike="noStrike" cap="none" normalizeH="0" baseline="0" smtClean="0">
                          <a:ln>
                            <a:noFill/>
                          </a:ln>
                          <a:solidFill>
                            <a:srgbClr val="FF3300"/>
                          </a:solidFill>
                          <a:effectLst/>
                          <a:latin typeface="方正舒体" pitchFamily="2" charset="-122"/>
                          <a:ea typeface="方正舒体" pitchFamily="2" charset="-122"/>
                        </a:rPr>
                        <a:t>c</a:t>
                      </a:r>
                      <a:endParaRPr kumimoji="1" lang="en-US" altLang="zh-CN" sz="4000" b="1" i="1" u="none" strike="noStrike" cap="none" normalizeH="0" baseline="0" smtClean="0">
                        <a:ln>
                          <a:noFill/>
                        </a:ln>
                        <a:solidFill>
                          <a:srgbClr val="FF3300"/>
                        </a:solidFill>
                        <a:effectLst/>
                        <a:latin typeface="方正舒体" pitchFamily="2" charset="-122"/>
                        <a:ea typeface="方正舒体" pitchFamily="2" charset="-122"/>
                      </a:endParaRPr>
                    </a:p>
                  </a:txBody>
                  <a:tcPr marT="45716" marB="45716"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cPr/>
                </a:tc>
                <a:tc hMerge="1">
                  <a:tcPr/>
                </a:tc>
                <a:tc hMerge="1">
                  <a:tcPr/>
                </a:tc>
              </a:tr>
              <a:tr h="511126">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gridSpan="3">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cPr/>
                </a:tc>
                <a:tc hMerge="1">
                  <a:tcPr/>
                </a:tc>
              </a:tr>
              <a:tr h="50954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i1</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i2</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gridSpan="2">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ii</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hMerge="1">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11126">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gridSpan="2">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hMerge="1">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11126">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n1</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n2</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n3</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gridSpan="2">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a:noFill/>
                    </a:lnR>
                    <a:lnT>
                      <a:noFill/>
                    </a:lnT>
                    <a:lnB>
                      <a:noFill/>
                    </a:lnB>
                    <a:lnTlToBr>
                      <a:noFill/>
                    </a:lnTlToBr>
                    <a:lnBlToTr>
                      <a:noFill/>
                    </a:lnBlToTr>
                    <a:noFill/>
                  </a:tcPr>
                </a:tc>
                <a:tc hMerge="1">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nn</a:t>
                      </a:r>
                      <a:endParaRPr kumimoji="1" lang="zh-CN" altLang="en-US" sz="20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16" marB="45716"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bl>
          </a:graphicData>
        </a:graphic>
      </p:graphicFrame>
      <p:sp>
        <p:nvSpPr>
          <p:cNvPr id="31778" name="Rectangle 56"/>
          <p:cNvSpPr>
            <a:spLocks noGrp="1"/>
          </p:cNvSpPr>
          <p:nvPr>
            <p:ph type="title"/>
          </p:nvPr>
        </p:nvSpPr>
        <p:spPr>
          <a:ln/>
        </p:spPr>
        <p:txBody>
          <a:bodyPr vert="horz" wrap="square" lIns="92075" tIns="46038" rIns="92075" bIns="46038" anchor="ctr"/>
          <a:p>
            <a:pPr eaLnBrk="1" hangingPunct="1"/>
            <a:r>
              <a:rPr lang="zh-CN" altLang="en-US" dirty="0"/>
              <a:t>二、三角矩阵</a:t>
            </a:r>
            <a:endParaRPr lang="zh-CN" altLang="en-US" dirty="0"/>
          </a:p>
        </p:txBody>
      </p:sp>
      <p:sp>
        <p:nvSpPr>
          <p:cNvPr id="31779" name="Rectangle 57"/>
          <p:cNvSpPr>
            <a:spLocks noGrp="1"/>
          </p:cNvSpPr>
          <p:nvPr>
            <p:ph idx="1"/>
          </p:nvPr>
        </p:nvSpPr>
        <p:spPr>
          <a:xfrm>
            <a:off x="228600" y="990600"/>
            <a:ext cx="8534400" cy="609600"/>
          </a:xfrm>
          <a:ln/>
        </p:spPr>
        <p:txBody>
          <a:bodyPr vert="horz" wrap="square" lIns="91440" tIns="45720" rIns="91440" bIns="45720" anchor="t"/>
          <a:p>
            <a:pPr eaLnBrk="1" hangingPunct="1">
              <a:lnSpc>
                <a:spcPct val="120000"/>
              </a:lnSpc>
            </a:pPr>
            <a:r>
              <a:rPr lang="zh-CN" altLang="en-US" dirty="0"/>
              <a:t>（1）下三角矩阵</a:t>
            </a:r>
            <a:endParaRPr lang="zh-CN" altLang="en-US" dirty="0"/>
          </a:p>
          <a:p>
            <a:pPr eaLnBrk="1" hangingPunct="1">
              <a:lnSpc>
                <a:spcPct val="120000"/>
              </a:lnSpc>
              <a:buNone/>
            </a:pPr>
            <a:endParaRPr lang="zh-CN" altLang="en-US" dirty="0"/>
          </a:p>
          <a:p>
            <a:pPr eaLnBrk="1" hangingPunct="1">
              <a:lnSpc>
                <a:spcPct val="120000"/>
              </a:lnSpc>
            </a:pPr>
            <a:endParaRPr lang="zh-CN" altLang="en-US" dirty="0"/>
          </a:p>
        </p:txBody>
      </p:sp>
      <p:sp>
        <p:nvSpPr>
          <p:cNvPr id="142390" name="Rectangle 54"/>
          <p:cNvSpPr/>
          <p:nvPr/>
        </p:nvSpPr>
        <p:spPr>
          <a:xfrm>
            <a:off x="4437063" y="4429125"/>
            <a:ext cx="4614862" cy="39687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t>注：</a:t>
            </a:r>
            <a:r>
              <a:rPr lang="zh-CN" altLang="en-US" sz="2000" dirty="0">
                <a:latin typeface="宋体" panose="02010600030101010101" pitchFamily="2" charset="-122"/>
              </a:rPr>
              <a:t>数组元素</a:t>
            </a:r>
            <a:r>
              <a:rPr lang="en-US" altLang="zh-CN" sz="2000" i="1" dirty="0"/>
              <a:t>sa</a:t>
            </a:r>
            <a:r>
              <a:rPr lang="en-US" altLang="zh-CN" sz="2000" dirty="0">
                <a:latin typeface="宋体" panose="02010600030101010101" pitchFamily="2" charset="-122"/>
              </a:rPr>
              <a:t>[0]</a:t>
            </a:r>
            <a:r>
              <a:rPr lang="zh-CN" altLang="en-US" sz="2000" dirty="0">
                <a:latin typeface="宋体" panose="02010600030101010101" pitchFamily="2" charset="-122"/>
              </a:rPr>
              <a:t>中存放的是常数</a:t>
            </a:r>
            <a:r>
              <a:rPr lang="en-US" altLang="zh-CN" sz="2000" i="1" dirty="0"/>
              <a:t>c</a:t>
            </a:r>
            <a:r>
              <a:rPr lang="zh-CN" altLang="en-US" sz="2000" dirty="0">
                <a:latin typeface="宋体" panose="02010600030101010101" pitchFamily="2" charset="-122"/>
              </a:rPr>
              <a:t>或</a:t>
            </a:r>
            <a:r>
              <a:rPr lang="zh-CN" altLang="en-US" sz="2000" i="1" dirty="0"/>
              <a:t>0</a:t>
            </a:r>
            <a:endParaRPr lang="zh-CN" altLang="en-US" sz="2000" i="1" dirty="0"/>
          </a:p>
        </p:txBody>
      </p:sp>
      <p:graphicFrame>
        <p:nvGraphicFramePr>
          <p:cNvPr id="142458" name="Group 122"/>
          <p:cNvGraphicFramePr>
            <a:graphicFrameLocks noGrp="1"/>
          </p:cNvGraphicFramePr>
          <p:nvPr/>
        </p:nvGraphicFramePr>
        <p:xfrm>
          <a:off x="381000" y="5638800"/>
          <a:ext cx="8610600" cy="990600"/>
        </p:xfrm>
        <a:graphic>
          <a:graphicData uri="http://schemas.openxmlformats.org/drawingml/2006/table">
            <a:tbl>
              <a:tblPr/>
              <a:tblGrid>
                <a:gridCol w="469900"/>
                <a:gridCol w="520700"/>
                <a:gridCol w="547688"/>
                <a:gridCol w="538162"/>
                <a:gridCol w="460375"/>
                <a:gridCol w="1154113"/>
                <a:gridCol w="460375"/>
                <a:gridCol w="1000125"/>
                <a:gridCol w="460375"/>
                <a:gridCol w="1230312"/>
                <a:gridCol w="538163"/>
                <a:gridCol w="1230312"/>
              </a:tblGrid>
              <a:tr h="48101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3200" b="1" i="1" u="none" strike="noStrike" cap="none" normalizeH="0" baseline="-18000" smtClean="0">
                          <a:ln>
                            <a:noFill/>
                          </a:ln>
                          <a:solidFill>
                            <a:srgbClr val="FF0000"/>
                          </a:solidFill>
                          <a:effectLst/>
                          <a:latin typeface="Times New Roman" panose="02020603050405020304" pitchFamily="18" charset="0"/>
                          <a:ea typeface="宋体" panose="02010600030101010101" pitchFamily="2" charset="-122"/>
                        </a:rPr>
                        <a:t>C</a:t>
                      </a:r>
                      <a:endParaRPr kumimoji="1" lang="en-US" altLang="zh-CN" sz="3200" b="1" i="1" u="none" strike="noStrike" cap="none" normalizeH="0" baseline="-18000" smtClean="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18000" smtClean="0">
                          <a:ln>
                            <a:noFill/>
                          </a:ln>
                          <a:solidFill>
                            <a:schemeClr val="tx2"/>
                          </a:solidFill>
                          <a:effectLst/>
                          <a:latin typeface="Times New Roman" panose="02020603050405020304" pitchFamily="18" charset="0"/>
                          <a:ea typeface="宋体" panose="02010600030101010101" pitchFamily="2" charset="-122"/>
                        </a:rPr>
                        <a:t>11</a:t>
                      </a:r>
                      <a:endParaRPr kumimoji="1" lang="en-US" altLang="zh-CN" sz="2000" b="1" i="1" u="none" strike="noStrike" cap="none" normalizeH="0" baseline="-18000" smtClean="0">
                        <a:ln>
                          <a:noFill/>
                        </a:ln>
                        <a:solidFill>
                          <a:schemeClr val="tx2"/>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21</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22</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i1</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ii</a:t>
                      </a: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n1</a:t>
                      </a: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 </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n,n</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anchor="ct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9587">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1" i="1"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i(i-1)/2+1</a:t>
                      </a:r>
                      <a:endPar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i(i-1)/2+i</a:t>
                      </a: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n(n-1)/2+1</a:t>
                      </a:r>
                      <a:endParaRPr kumimoji="1" lang="zh-CN" altLang="en-US"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1800" b="1" i="1"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n(n+1)/2</a:t>
                      </a:r>
                      <a:endPar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142448" name="Text Box 112"/>
          <p:cNvSpPr txBox="1"/>
          <p:nvPr/>
        </p:nvSpPr>
        <p:spPr>
          <a:xfrm>
            <a:off x="-76200" y="6140450"/>
            <a:ext cx="7620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i="1" dirty="0">
                <a:solidFill>
                  <a:srgbClr val="FF3300"/>
                </a:solidFill>
                <a:latin typeface="Arial Narrow" panose="020B0506020202030204" pitchFamily="34" charset="0"/>
              </a:rPr>
              <a:t>k=</a:t>
            </a:r>
            <a:endParaRPr lang="en-US" altLang="zh-CN" sz="2400" i="1" dirty="0">
              <a:solidFill>
                <a:srgbClr val="FF3300"/>
              </a:solidFill>
              <a:latin typeface="Arial Narrow" panose="020B0506020202030204" pitchFamily="34" charset="0"/>
            </a:endParaRPr>
          </a:p>
        </p:txBody>
      </p:sp>
      <p:sp>
        <p:nvSpPr>
          <p:cNvPr id="142451" name="Line 115"/>
          <p:cNvSpPr/>
          <p:nvPr/>
        </p:nvSpPr>
        <p:spPr>
          <a:xfrm>
            <a:off x="855663" y="1744663"/>
            <a:ext cx="3200400" cy="3200400"/>
          </a:xfrm>
          <a:prstGeom prst="line">
            <a:avLst/>
          </a:prstGeom>
          <a:ln w="28575" cap="flat" cmpd="sng">
            <a:solidFill>
              <a:srgbClr val="FF3300"/>
            </a:solidFill>
            <a:prstDash val="solid"/>
            <a:headEnd type="none" w="med" len="med"/>
            <a:tailEnd type="none" w="med" len="med"/>
          </a:ln>
        </p:spPr>
      </p:sp>
      <p:sp>
        <p:nvSpPr>
          <p:cNvPr id="142452" name="Rectangle 116"/>
          <p:cNvSpPr/>
          <p:nvPr/>
        </p:nvSpPr>
        <p:spPr>
          <a:xfrm>
            <a:off x="304800" y="5119688"/>
            <a:ext cx="2336800" cy="51911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r>
              <a:rPr lang="zh-CN" altLang="en-US" dirty="0">
                <a:solidFill>
                  <a:srgbClr val="006600"/>
                </a:solidFill>
                <a:latin typeface="Arial Narrow" panose="020B0506020202030204" pitchFamily="34" charset="0"/>
              </a:rPr>
              <a:t>压缩存储方案</a:t>
            </a:r>
            <a:endParaRPr lang="zh-CN" altLang="en-US" dirty="0">
              <a:solidFill>
                <a:srgbClr val="006600"/>
              </a:solidFill>
              <a:latin typeface="Arial Narrow" panose="020B0506020202030204" pitchFamily="34"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2450"/>
                                        </p:tgtEl>
                                        <p:attrNameLst>
                                          <p:attrName>style.visibility</p:attrName>
                                        </p:attrNameLst>
                                      </p:cBhvr>
                                      <p:to>
                                        <p:strVal val="visible"/>
                                      </p:to>
                                    </p:set>
                                    <p:animEffect transition="in" filter="checkerboard(across)">
                                      <p:cBhvr>
                                        <p:cTn id="7" dur="500"/>
                                        <p:tgtEl>
                                          <p:spTgt spid="14245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2451"/>
                                        </p:tgtEl>
                                        <p:attrNameLst>
                                          <p:attrName>style.visibility</p:attrName>
                                        </p:attrNameLst>
                                      </p:cBhvr>
                                      <p:to>
                                        <p:strVal val="visible"/>
                                      </p:to>
                                    </p:set>
                                    <p:animEffect transition="in" filter="checkerboard(across)">
                                      <p:cBhvr>
                                        <p:cTn id="12" dur="500"/>
                                        <p:tgtEl>
                                          <p:spTgt spid="1424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2452"/>
                                        </p:tgtEl>
                                        <p:attrNameLst>
                                          <p:attrName>style.visibility</p:attrName>
                                        </p:attrNameLst>
                                      </p:cBhvr>
                                      <p:to>
                                        <p:strVal val="visible"/>
                                      </p:to>
                                    </p:set>
                                    <p:animEffect transition="in" filter="dissolve">
                                      <p:cBhvr>
                                        <p:cTn id="17" dur="500"/>
                                        <p:tgtEl>
                                          <p:spTgt spid="1424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2458"/>
                                        </p:tgtEl>
                                        <p:attrNameLst>
                                          <p:attrName>style.visibility</p:attrName>
                                        </p:attrNameLst>
                                      </p:cBhvr>
                                      <p:to>
                                        <p:strVal val="visible"/>
                                      </p:to>
                                    </p:set>
                                    <p:animEffect transition="in" filter="dissolve">
                                      <p:cBhvr>
                                        <p:cTn id="22" dur="500"/>
                                        <p:tgtEl>
                                          <p:spTgt spid="14245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2448"/>
                                        </p:tgtEl>
                                        <p:attrNameLst>
                                          <p:attrName>style.visibility</p:attrName>
                                        </p:attrNameLst>
                                      </p:cBhvr>
                                      <p:to>
                                        <p:strVal val="visible"/>
                                      </p:to>
                                    </p:set>
                                    <p:anim calcmode="lin" valueType="num">
                                      <p:cBhvr additive="base">
                                        <p:cTn id="27" dur="500" fill="hold"/>
                                        <p:tgtEl>
                                          <p:spTgt spid="142448"/>
                                        </p:tgtEl>
                                        <p:attrNameLst>
                                          <p:attrName>ppt_x</p:attrName>
                                        </p:attrNameLst>
                                      </p:cBhvr>
                                      <p:tavLst>
                                        <p:tav tm="0">
                                          <p:val>
                                            <p:strVal val="0-#ppt_w/2"/>
                                          </p:val>
                                        </p:tav>
                                        <p:tav tm="100000">
                                          <p:val>
                                            <p:strVal val="#ppt_x"/>
                                          </p:val>
                                        </p:tav>
                                      </p:tavLst>
                                    </p:anim>
                                    <p:anim calcmode="lin" valueType="num">
                                      <p:cBhvr additive="base">
                                        <p:cTn id="28" dur="500" fill="hold"/>
                                        <p:tgtEl>
                                          <p:spTgt spid="14244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dissolve">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42390"/>
                                        </p:tgtEl>
                                        <p:attrNameLst>
                                          <p:attrName>style.visibility</p:attrName>
                                        </p:attrNameLst>
                                      </p:cBhvr>
                                      <p:to>
                                        <p:strVal val="visible"/>
                                      </p:to>
                                    </p:set>
                                    <p:animEffect transition="in" filter="checkerboard(across)">
                                      <p:cBhvr>
                                        <p:cTn id="38" dur="500"/>
                                        <p:tgtEl>
                                          <p:spTgt spid="142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90" grpId="0"/>
      <p:bldP spid="142448" grpId="0"/>
      <p:bldP spid="1424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5123" name="Rectangle 4"/>
          <p:cNvSpPr>
            <a:spLocks noGrp="1"/>
          </p:cNvSpPr>
          <p:nvPr>
            <p:ph type="title"/>
          </p:nvPr>
        </p:nvSpPr>
        <p:spPr>
          <a:ln/>
        </p:spPr>
        <p:txBody>
          <a:bodyPr vert="horz" wrap="square" lIns="92075" tIns="46038" rIns="92075" bIns="46038" anchor="ctr"/>
          <a:p>
            <a:pPr eaLnBrk="1" hangingPunct="1"/>
            <a:endParaRPr lang="zh-CN" altLang="en-US" dirty="0"/>
          </a:p>
        </p:txBody>
      </p:sp>
      <p:sp>
        <p:nvSpPr>
          <p:cNvPr id="5124" name="Rectangle 5"/>
          <p:cNvSpPr>
            <a:spLocks noGrp="1"/>
          </p:cNvSpPr>
          <p:nvPr>
            <p:ph idx="1"/>
          </p:nvPr>
        </p:nvSpPr>
        <p:spPr>
          <a:ln/>
        </p:spPr>
        <p:txBody>
          <a:bodyPr vert="horz" wrap="square" lIns="91440" tIns="45720" rIns="91440" bIns="45720" anchor="t"/>
          <a:p>
            <a:pPr eaLnBrk="1" hangingPunct="1"/>
            <a:r>
              <a:rPr lang="zh-CN" altLang="en-US" dirty="0"/>
              <a:t>教学目标</a:t>
            </a:r>
            <a:endParaRPr lang="zh-CN" altLang="en-US" dirty="0"/>
          </a:p>
          <a:p>
            <a:pPr lvl="1" eaLnBrk="1" hangingPunct="1"/>
            <a:r>
              <a:rPr lang="zh-CN" altLang="en-US" dirty="0"/>
              <a:t>（1）  了解数组的逻辑结构和存储表示；掌握数组在以行/列为主的存储结构中的地址计算方法；</a:t>
            </a:r>
            <a:endParaRPr lang="zh-CN" altLang="en-US" dirty="0"/>
          </a:p>
          <a:p>
            <a:pPr lvl="1" eaLnBrk="1" hangingPunct="1"/>
            <a:r>
              <a:rPr lang="zh-CN" altLang="en-US" dirty="0"/>
              <a:t>（2）  掌握特殊矩阵的压缩存储方式及下标变换公式；</a:t>
            </a:r>
            <a:endParaRPr lang="zh-CN" altLang="en-US" dirty="0"/>
          </a:p>
          <a:p>
            <a:pPr lvl="1" eaLnBrk="1" hangingPunct="1"/>
            <a:r>
              <a:rPr lang="zh-CN" altLang="en-US" dirty="0"/>
              <a:t>（3）  了解稀疏矩阵压缩存储方法的特点和适用范围，理解以三元组表示的稀疏矩阵进行矩阵运算采用的处理方法；</a:t>
            </a:r>
            <a:endParaRPr lang="zh-CN" altLang="en-US" dirty="0"/>
          </a:p>
          <a:p>
            <a:pPr lvl="1" eaLnBrk="1" hangingPunct="1"/>
            <a:r>
              <a:rPr lang="zh-CN" altLang="en-US" dirty="0"/>
              <a:t>（4）  掌握广义表的结构特点极其存储表示方法，以及对非空广义表进行分解的两种分析方法。 </a:t>
            </a:r>
            <a:endParaRPr lang="zh-CN" altLang="en-US" dirty="0"/>
          </a:p>
          <a:p>
            <a:pPr eaLnBrk="1" hangingPunct="1"/>
            <a:endParaRPr lang="zh-CN" altLang="en-US" dirty="0"/>
          </a:p>
        </p:txBody>
      </p:sp>
    </p:spTree>
  </p:cSld>
  <p:clrMapOvr>
    <a:masterClrMapping/>
  </p:clrMapOvr>
  <p:transition>
    <p:checke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32771" name="Rectangle 127"/>
          <p:cNvSpPr>
            <a:spLocks noGrp="1"/>
          </p:cNvSpPr>
          <p:nvPr>
            <p:ph idx="1"/>
          </p:nvPr>
        </p:nvSpPr>
        <p:spPr>
          <a:xfrm>
            <a:off x="152400" y="1066800"/>
            <a:ext cx="8534400" cy="1828800"/>
          </a:xfrm>
          <a:ln/>
        </p:spPr>
        <p:txBody>
          <a:bodyPr vert="horz" wrap="square" lIns="91440" tIns="45720" rIns="91440" bIns="45720" anchor="t"/>
          <a:p>
            <a:pPr eaLnBrk="1" hangingPunct="1">
              <a:lnSpc>
                <a:spcPct val="105000"/>
              </a:lnSpc>
            </a:pPr>
            <a:r>
              <a:rPr lang="zh-CN" altLang="en-US" dirty="0"/>
              <a:t>（2）上三角矩阵</a:t>
            </a:r>
            <a:endParaRPr lang="zh-CN" altLang="en-US" dirty="0"/>
          </a:p>
          <a:p>
            <a:pPr lvl="1" eaLnBrk="1" hangingPunct="1">
              <a:lnSpc>
                <a:spcPct val="105000"/>
              </a:lnSpc>
            </a:pPr>
            <a:endParaRPr lang="zh-CN" altLang="en-US" dirty="0"/>
          </a:p>
          <a:p>
            <a:pPr eaLnBrk="1" hangingPunct="1">
              <a:lnSpc>
                <a:spcPct val="105000"/>
              </a:lnSpc>
            </a:pPr>
            <a:endParaRPr lang="zh-CN" altLang="en-US" dirty="0"/>
          </a:p>
        </p:txBody>
      </p:sp>
      <p:sp>
        <p:nvSpPr>
          <p:cNvPr id="73879" name="Rectangle 151"/>
          <p:cNvSpPr/>
          <p:nvPr/>
        </p:nvSpPr>
        <p:spPr>
          <a:xfrm>
            <a:off x="4114800" y="3962400"/>
            <a:ext cx="4481513" cy="39687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latin typeface="Arial Narrow" panose="020B0506020202030204" pitchFamily="34" charset="0"/>
              </a:rPr>
              <a:t>注：数组元素</a:t>
            </a:r>
            <a:r>
              <a:rPr lang="en-US" altLang="zh-CN" sz="2000" dirty="0">
                <a:latin typeface="Arial Narrow" panose="020B0506020202030204" pitchFamily="34" charset="0"/>
              </a:rPr>
              <a:t>sa[0]</a:t>
            </a:r>
            <a:r>
              <a:rPr lang="zh-CN" altLang="en-US" sz="2000" dirty="0">
                <a:latin typeface="Arial Narrow" panose="020B0506020202030204" pitchFamily="34" charset="0"/>
              </a:rPr>
              <a:t>中存放的是常数</a:t>
            </a:r>
            <a:r>
              <a:rPr lang="en-US" altLang="zh-CN" sz="2000" dirty="0">
                <a:latin typeface="Arial Narrow" panose="020B0506020202030204" pitchFamily="34" charset="0"/>
              </a:rPr>
              <a:t>c</a:t>
            </a:r>
            <a:r>
              <a:rPr lang="zh-CN" altLang="en-US" sz="2000" dirty="0">
                <a:latin typeface="Arial Narrow" panose="020B0506020202030204" pitchFamily="34" charset="0"/>
              </a:rPr>
              <a:t>或0</a:t>
            </a:r>
            <a:endParaRPr lang="zh-CN" altLang="en-US" sz="2000" dirty="0">
              <a:latin typeface="Arial Narrow" panose="020B0506020202030204" pitchFamily="34" charset="0"/>
            </a:endParaRPr>
          </a:p>
        </p:txBody>
      </p:sp>
      <p:graphicFrame>
        <p:nvGraphicFramePr>
          <p:cNvPr id="73942" name="Group 214"/>
          <p:cNvGraphicFramePr>
            <a:graphicFrameLocks noGrp="1"/>
          </p:cNvGraphicFramePr>
          <p:nvPr/>
        </p:nvGraphicFramePr>
        <p:xfrm>
          <a:off x="685800" y="1676400"/>
          <a:ext cx="3200400" cy="2792413"/>
        </p:xfrm>
        <a:graphic>
          <a:graphicData uri="http://schemas.openxmlformats.org/drawingml/2006/table">
            <a:tbl>
              <a:tblPr/>
              <a:tblGrid>
                <a:gridCol w="639763"/>
                <a:gridCol w="714375"/>
                <a:gridCol w="666750"/>
                <a:gridCol w="674687"/>
                <a:gridCol w="504825"/>
              </a:tblGrid>
              <a:tr h="44203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11</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12</a:t>
                      </a:r>
                      <a:endParaRPr kumimoji="1"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13</a:t>
                      </a:r>
                      <a:endParaRPr kumimoji="1"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1n</a:t>
                      </a:r>
                      <a:endParaRPr kumimoji="1"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203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22</a:t>
                      </a:r>
                      <a:endParaRPr kumimoji="1"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23</a:t>
                      </a:r>
                      <a:endParaRPr kumimoji="1"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2n</a:t>
                      </a:r>
                      <a:endParaRPr kumimoji="1"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203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82261">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8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C</a:t>
                      </a:r>
                      <a:endParaRPr kumimoji="1" lang="en-US" altLang="zh-CN" sz="28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ii</a:t>
                      </a:r>
                      <a:endPar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in</a:t>
                      </a:r>
                      <a:endParaRPr kumimoji="1"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203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203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nn</a:t>
                      </a:r>
                      <a:endParaRPr kumimoji="1"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bl>
          </a:graphicData>
        </a:graphic>
      </p:graphicFrame>
      <p:grpSp>
        <p:nvGrpSpPr>
          <p:cNvPr id="2" name="Group 209"/>
          <p:cNvGrpSpPr/>
          <p:nvPr/>
        </p:nvGrpSpPr>
        <p:grpSpPr>
          <a:xfrm>
            <a:off x="4114800" y="2209800"/>
            <a:ext cx="5715000" cy="1524000"/>
            <a:chOff x="2304" y="1920"/>
            <a:chExt cx="3840" cy="779"/>
          </a:xfrm>
        </p:grpSpPr>
        <p:sp>
          <p:nvSpPr>
            <p:cNvPr id="32853" name="Text Box 202"/>
            <p:cNvSpPr txBox="1"/>
            <p:nvPr/>
          </p:nvSpPr>
          <p:spPr>
            <a:xfrm>
              <a:off x="5136" y="1944"/>
              <a:ext cx="1008" cy="20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solidFill>
                    <a:schemeClr val="tx2"/>
                  </a:solidFill>
                  <a:latin typeface="Arial Narrow" panose="020B0506020202030204" pitchFamily="34" charset="0"/>
                </a:rPr>
                <a:t>i≤j</a:t>
              </a:r>
              <a:endParaRPr lang="en-US" altLang="zh-CN" sz="2000" i="1" dirty="0">
                <a:solidFill>
                  <a:schemeClr val="tx2"/>
                </a:solidFill>
                <a:latin typeface="Arial Narrow" panose="020B0506020202030204" pitchFamily="34" charset="0"/>
              </a:endParaRPr>
            </a:p>
          </p:txBody>
        </p:sp>
        <p:sp>
          <p:nvSpPr>
            <p:cNvPr id="32854" name="Text Box 199"/>
            <p:cNvSpPr txBox="1"/>
            <p:nvPr/>
          </p:nvSpPr>
          <p:spPr>
            <a:xfrm>
              <a:off x="2304" y="2184"/>
              <a:ext cx="336" cy="23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dirty="0">
                  <a:solidFill>
                    <a:schemeClr val="tx2"/>
                  </a:solidFill>
                  <a:latin typeface="Arial Narrow" panose="020B0506020202030204" pitchFamily="34" charset="0"/>
                </a:rPr>
                <a:t>k=</a:t>
              </a:r>
              <a:endParaRPr lang="en-US" altLang="zh-CN" sz="2400" dirty="0">
                <a:solidFill>
                  <a:schemeClr val="tx2"/>
                </a:solidFill>
                <a:latin typeface="Arial Narrow" panose="020B0506020202030204" pitchFamily="34" charset="0"/>
              </a:endParaRPr>
            </a:p>
          </p:txBody>
        </p:sp>
        <p:sp>
          <p:nvSpPr>
            <p:cNvPr id="32855" name="AutoShape 200"/>
            <p:cNvSpPr/>
            <p:nvPr/>
          </p:nvSpPr>
          <p:spPr>
            <a:xfrm>
              <a:off x="2553" y="2025"/>
              <a:ext cx="162" cy="622"/>
            </a:xfrm>
            <a:prstGeom prst="leftBrace">
              <a:avLst>
                <a:gd name="adj1" fmla="val 31995"/>
                <a:gd name="adj2" fmla="val 50000"/>
              </a:avLst>
            </a:prstGeom>
            <a:noFill/>
            <a:ln w="28575"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graphicFrame>
          <p:nvGraphicFramePr>
            <p:cNvPr id="32856" name="Object 201"/>
            <p:cNvGraphicFramePr>
              <a:graphicFrameLocks noChangeAspect="1"/>
            </p:cNvGraphicFramePr>
            <p:nvPr/>
          </p:nvGraphicFramePr>
          <p:xfrm>
            <a:off x="2715" y="1920"/>
            <a:ext cx="2481" cy="360"/>
          </p:xfrm>
          <a:graphic>
            <a:graphicData uri="http://schemas.openxmlformats.org/presentationml/2006/ole">
              <mc:AlternateContent xmlns:mc="http://schemas.openxmlformats.org/markup-compatibility/2006">
                <mc:Choice xmlns:v="urn:schemas-microsoft-com:vml" Requires="v">
                  <p:oleObj spid="_x0000_s3085" name="" r:id="rId1" imgW="1625600" imgH="393700" progId="Equation.3">
                    <p:embed/>
                  </p:oleObj>
                </mc:Choice>
                <mc:Fallback>
                  <p:oleObj name="" r:id="rId1" imgW="1625600" imgH="393700" progId="Equation.3">
                    <p:embed/>
                    <p:pic>
                      <p:nvPicPr>
                        <p:cNvPr id="0" name="图片 3084"/>
                        <p:cNvPicPr/>
                        <p:nvPr/>
                      </p:nvPicPr>
                      <p:blipFill>
                        <a:blip r:embed="rId2"/>
                        <a:stretch>
                          <a:fillRect/>
                        </a:stretch>
                      </p:blipFill>
                      <p:spPr>
                        <a:xfrm>
                          <a:off x="2715" y="1920"/>
                          <a:ext cx="2481" cy="360"/>
                        </a:xfrm>
                        <a:prstGeom prst="rect">
                          <a:avLst/>
                        </a:prstGeom>
                        <a:noFill/>
                        <a:ln w="38100">
                          <a:noFill/>
                          <a:miter/>
                        </a:ln>
                      </p:spPr>
                    </p:pic>
                  </p:oleObj>
                </mc:Fallback>
              </mc:AlternateContent>
            </a:graphicData>
          </a:graphic>
        </p:graphicFrame>
        <p:sp>
          <p:nvSpPr>
            <p:cNvPr id="32857" name="Text Box 203"/>
            <p:cNvSpPr txBox="1"/>
            <p:nvPr/>
          </p:nvSpPr>
          <p:spPr>
            <a:xfrm>
              <a:off x="2811" y="2496"/>
              <a:ext cx="2949" cy="20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i="1" dirty="0">
                  <a:latin typeface="Arial Narrow" panose="020B0506020202030204" pitchFamily="34" charset="0"/>
                </a:rPr>
                <a:t>0  			             </a:t>
              </a:r>
              <a:r>
                <a:rPr lang="en-US" altLang="zh-CN" sz="2000" i="1" dirty="0">
                  <a:solidFill>
                    <a:schemeClr val="tx2"/>
                  </a:solidFill>
                  <a:latin typeface="Arial Narrow" panose="020B0506020202030204" pitchFamily="34" charset="0"/>
                </a:rPr>
                <a:t>i＞j</a:t>
              </a:r>
              <a:endParaRPr lang="en-US" altLang="zh-CN" sz="2000" i="1" dirty="0">
                <a:solidFill>
                  <a:schemeClr val="tx2"/>
                </a:solidFill>
                <a:latin typeface="Arial Narrow" panose="020B0506020202030204" pitchFamily="34" charset="0"/>
              </a:endParaRPr>
            </a:p>
          </p:txBody>
        </p:sp>
      </p:grpSp>
      <p:sp>
        <p:nvSpPr>
          <p:cNvPr id="32807" name="Rectangle 210"/>
          <p:cNvSpPr>
            <a:spLocks noGrp="1"/>
          </p:cNvSpPr>
          <p:nvPr>
            <p:ph type="title"/>
          </p:nvPr>
        </p:nvSpPr>
        <p:spPr>
          <a:ln/>
        </p:spPr>
        <p:txBody>
          <a:bodyPr vert="horz" wrap="square" lIns="92075" tIns="46038" rIns="92075" bIns="46038" anchor="ctr"/>
          <a:p>
            <a:pPr eaLnBrk="1" hangingPunct="1"/>
            <a:endParaRPr lang="zh-CN" altLang="en-US" dirty="0"/>
          </a:p>
        </p:txBody>
      </p:sp>
      <p:sp>
        <p:nvSpPr>
          <p:cNvPr id="73999" name="Text Box 271"/>
          <p:cNvSpPr txBox="1"/>
          <p:nvPr/>
        </p:nvSpPr>
        <p:spPr>
          <a:xfrm>
            <a:off x="0" y="5807075"/>
            <a:ext cx="7620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dirty="0">
                <a:solidFill>
                  <a:srgbClr val="FF3300"/>
                </a:solidFill>
                <a:latin typeface="Arial Narrow" panose="020B0506020202030204" pitchFamily="34" charset="0"/>
              </a:rPr>
              <a:t>k=</a:t>
            </a:r>
            <a:endParaRPr lang="en-US" altLang="zh-CN" sz="2400" dirty="0">
              <a:solidFill>
                <a:srgbClr val="FF3300"/>
              </a:solidFill>
              <a:latin typeface="Arial Narrow" panose="020B0506020202030204" pitchFamily="34" charset="0"/>
            </a:endParaRPr>
          </a:p>
        </p:txBody>
      </p:sp>
      <p:graphicFrame>
        <p:nvGraphicFramePr>
          <p:cNvPr id="74089" name="Group 361"/>
          <p:cNvGraphicFramePr>
            <a:graphicFrameLocks noGrp="1"/>
          </p:cNvGraphicFramePr>
          <p:nvPr/>
        </p:nvGraphicFramePr>
        <p:xfrm>
          <a:off x="457200" y="5578475"/>
          <a:ext cx="8534400" cy="954088"/>
        </p:xfrm>
        <a:graphic>
          <a:graphicData uri="http://schemas.openxmlformats.org/drawingml/2006/table">
            <a:tbl>
              <a:tblPr/>
              <a:tblGrid>
                <a:gridCol w="465138"/>
                <a:gridCol w="601662"/>
                <a:gridCol w="457200"/>
                <a:gridCol w="809625"/>
                <a:gridCol w="714375"/>
                <a:gridCol w="533400"/>
                <a:gridCol w="381000"/>
                <a:gridCol w="457200"/>
                <a:gridCol w="685800"/>
                <a:gridCol w="457200"/>
                <a:gridCol w="381000"/>
                <a:gridCol w="1371600"/>
                <a:gridCol w="1219200"/>
              </a:tblGrid>
              <a:tr h="512098">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c</a:t>
                      </a:r>
                      <a:endParaRPr kumimoji="1" lang="en-US" altLang="zh-CN" sz="2400" b="1" i="1" u="none" strike="noStrike" cap="none" normalizeH="0" baseline="-18000" smtClean="0">
                        <a:ln>
                          <a:noFill/>
                        </a:ln>
                        <a:solidFill>
                          <a:srgbClr val="FF0000"/>
                        </a:solidFill>
                        <a:effectLst/>
                        <a:latin typeface="Times New Roman" panose="02020603050405020304" pitchFamily="18" charset="0"/>
                        <a:ea typeface="宋体" panose="02010600030101010101" pitchFamily="2" charset="-122"/>
                      </a:endParaRPr>
                    </a:p>
                  </a:txBody>
                  <a:tcPr marT="45723" marB="45723"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11</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723" marB="4572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23" marB="4572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1n</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723" marB="4572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22</a:t>
                      </a: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723" marB="4572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23</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723" marB="45723"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23" marB="45723"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ii</a:t>
                      </a: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723" marB="45723"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23" marB="45723"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in</a:t>
                      </a: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723" marB="45723" anchor="ctr"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723" marB="45723"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 </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723" marB="45723"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n,n</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723" marB="45723" anchor="ct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4199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23" marB="45723"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n+1</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1"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txBody>
                  <a:tcPr marT="45723" marB="45723"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n(n+1)/2</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74087" name="Rectangle 359"/>
          <p:cNvSpPr/>
          <p:nvPr/>
        </p:nvSpPr>
        <p:spPr>
          <a:xfrm>
            <a:off x="304800" y="4949825"/>
            <a:ext cx="2336800" cy="51911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r>
              <a:rPr lang="zh-CN" altLang="en-US" dirty="0">
                <a:solidFill>
                  <a:srgbClr val="006600"/>
                </a:solidFill>
                <a:latin typeface="Arial Narrow" panose="020B0506020202030204" pitchFamily="34" charset="0"/>
              </a:rPr>
              <a:t>压缩存储方案</a:t>
            </a:r>
            <a:endParaRPr lang="zh-CN" altLang="en-US" dirty="0">
              <a:solidFill>
                <a:srgbClr val="006600"/>
              </a:solidFill>
              <a:latin typeface="Arial Narrow" panose="020B0506020202030204" pitchFamily="34" charset="0"/>
            </a:endParaRPr>
          </a:p>
        </p:txBody>
      </p:sp>
      <p:sp>
        <p:nvSpPr>
          <p:cNvPr id="74088" name="Line 360"/>
          <p:cNvSpPr/>
          <p:nvPr/>
        </p:nvSpPr>
        <p:spPr>
          <a:xfrm>
            <a:off x="685800" y="1676400"/>
            <a:ext cx="3200400" cy="3200400"/>
          </a:xfrm>
          <a:prstGeom prst="line">
            <a:avLst/>
          </a:prstGeom>
          <a:ln w="28575" cap="flat" cmpd="sng">
            <a:solidFill>
              <a:srgbClr val="FF3300"/>
            </a:solidFill>
            <a:prstDash val="solid"/>
            <a:headEnd type="none" w="med" len="med"/>
            <a:tailEnd type="none" w="med" len="med"/>
          </a:ln>
        </p:spPr>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3942"/>
                                        </p:tgtEl>
                                        <p:attrNameLst>
                                          <p:attrName>style.visibility</p:attrName>
                                        </p:attrNameLst>
                                      </p:cBhvr>
                                      <p:to>
                                        <p:strVal val="visible"/>
                                      </p:to>
                                    </p:set>
                                    <p:animEffect transition="in" filter="checkerboard(across)">
                                      <p:cBhvr>
                                        <p:cTn id="7" dur="500"/>
                                        <p:tgtEl>
                                          <p:spTgt spid="739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4088"/>
                                        </p:tgtEl>
                                        <p:attrNameLst>
                                          <p:attrName>style.visibility</p:attrName>
                                        </p:attrNameLst>
                                      </p:cBhvr>
                                      <p:to>
                                        <p:strVal val="visible"/>
                                      </p:to>
                                    </p:set>
                                    <p:animEffect transition="in" filter="checkerboard(across)">
                                      <p:cBhvr>
                                        <p:cTn id="17" dur="500"/>
                                        <p:tgtEl>
                                          <p:spTgt spid="7408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087"/>
                                        </p:tgtEl>
                                        <p:attrNameLst>
                                          <p:attrName>style.visibility</p:attrName>
                                        </p:attrNameLst>
                                      </p:cBhvr>
                                      <p:to>
                                        <p:strVal val="visible"/>
                                      </p:to>
                                    </p:set>
                                    <p:animEffect transition="in" filter="dissolve">
                                      <p:cBhvr>
                                        <p:cTn id="22" dur="500"/>
                                        <p:tgtEl>
                                          <p:spTgt spid="7408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4089"/>
                                        </p:tgtEl>
                                        <p:attrNameLst>
                                          <p:attrName>style.visibility</p:attrName>
                                        </p:attrNameLst>
                                      </p:cBhvr>
                                      <p:to>
                                        <p:strVal val="visible"/>
                                      </p:to>
                                    </p:set>
                                    <p:animEffect transition="in" filter="dissolve">
                                      <p:cBhvr>
                                        <p:cTn id="27" dur="500"/>
                                        <p:tgtEl>
                                          <p:spTgt spid="7408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73999"/>
                                        </p:tgtEl>
                                        <p:attrNameLst>
                                          <p:attrName>style.visibility</p:attrName>
                                        </p:attrNameLst>
                                      </p:cBhvr>
                                      <p:to>
                                        <p:strVal val="visible"/>
                                      </p:to>
                                    </p:set>
                                    <p:anim calcmode="lin" valueType="num">
                                      <p:cBhvr additive="base">
                                        <p:cTn id="32" dur="500" fill="hold"/>
                                        <p:tgtEl>
                                          <p:spTgt spid="73999"/>
                                        </p:tgtEl>
                                        <p:attrNameLst>
                                          <p:attrName>ppt_x</p:attrName>
                                        </p:attrNameLst>
                                      </p:cBhvr>
                                      <p:tavLst>
                                        <p:tav tm="0">
                                          <p:val>
                                            <p:strVal val="0-#ppt_w/2"/>
                                          </p:val>
                                        </p:tav>
                                        <p:tav tm="100000">
                                          <p:val>
                                            <p:strVal val="#ppt_x"/>
                                          </p:val>
                                        </p:tav>
                                      </p:tavLst>
                                    </p:anim>
                                    <p:anim calcmode="lin" valueType="num">
                                      <p:cBhvr additive="base">
                                        <p:cTn id="33" dur="500" fill="hold"/>
                                        <p:tgtEl>
                                          <p:spTgt spid="7399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73879"/>
                                        </p:tgtEl>
                                        <p:attrNameLst>
                                          <p:attrName>style.visibility</p:attrName>
                                        </p:attrNameLst>
                                      </p:cBhvr>
                                      <p:to>
                                        <p:strVal val="visible"/>
                                      </p:to>
                                    </p:set>
                                    <p:animEffect transition="in" filter="checkerboard(across)">
                                      <p:cBhvr>
                                        <p:cTn id="38" dur="500"/>
                                        <p:tgtEl>
                                          <p:spTgt spid="73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79" grpId="0"/>
      <p:bldP spid="73999" grpId="0"/>
      <p:bldP spid="7408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33795" name="Rectangle 2"/>
          <p:cNvSpPr>
            <a:spLocks noGrp="1"/>
          </p:cNvSpPr>
          <p:nvPr>
            <p:ph type="title"/>
          </p:nvPr>
        </p:nvSpPr>
        <p:spPr>
          <a:ln/>
        </p:spPr>
        <p:txBody>
          <a:bodyPr vert="horz" wrap="square" lIns="92075" tIns="46038" rIns="92075" bIns="46038" anchor="ctr"/>
          <a:p>
            <a:pPr eaLnBrk="1" hangingPunct="1"/>
            <a:r>
              <a:rPr lang="zh-CN" altLang="en-US" dirty="0"/>
              <a:t>三、对角矩阵</a:t>
            </a:r>
            <a:endParaRPr lang="zh-CN" altLang="en-US" dirty="0"/>
          </a:p>
        </p:txBody>
      </p:sp>
      <p:sp>
        <p:nvSpPr>
          <p:cNvPr id="33796" name="Rectangle 7"/>
          <p:cNvSpPr>
            <a:spLocks noGrp="1"/>
          </p:cNvSpPr>
          <p:nvPr>
            <p:ph idx="1"/>
          </p:nvPr>
        </p:nvSpPr>
        <p:spPr>
          <a:ln/>
        </p:spPr>
        <p:txBody>
          <a:bodyPr vert="horz" wrap="square" lIns="91440" tIns="45720" rIns="91440" bIns="45720" anchor="t"/>
          <a:p>
            <a:pPr eaLnBrk="1" hangingPunct="1"/>
            <a:r>
              <a:rPr lang="zh-CN" altLang="en-US" dirty="0"/>
              <a:t>定义</a:t>
            </a:r>
            <a:endParaRPr lang="zh-CN" altLang="en-US" dirty="0"/>
          </a:p>
          <a:p>
            <a:pPr lvl="1" eaLnBrk="1" hangingPunct="1"/>
            <a:r>
              <a:rPr lang="zh-CN" altLang="en-US" dirty="0"/>
              <a:t>若</a:t>
            </a:r>
            <a:r>
              <a:rPr lang="en-US" altLang="zh-CN" dirty="0"/>
              <a:t>n</a:t>
            </a:r>
            <a:r>
              <a:rPr lang="zh-CN" altLang="en-US" dirty="0"/>
              <a:t>阶矩阵</a:t>
            </a:r>
            <a:r>
              <a:rPr lang="en-US" altLang="zh-CN" i="1" dirty="0"/>
              <a:t>A</a:t>
            </a:r>
            <a:r>
              <a:rPr lang="zh-CN" altLang="en-US" dirty="0"/>
              <a:t>的所有非0元集中在以主对角线为中心的带状区域内，称</a:t>
            </a:r>
            <a:r>
              <a:rPr lang="en-US" altLang="zh-CN" i="1" dirty="0"/>
              <a:t>A</a:t>
            </a:r>
            <a:r>
              <a:rPr lang="zh-CN" altLang="en-US" dirty="0"/>
              <a:t>为</a:t>
            </a:r>
            <a:r>
              <a:rPr lang="en-US" altLang="zh-CN" i="1" dirty="0"/>
              <a:t>n</a:t>
            </a:r>
            <a:r>
              <a:rPr lang="zh-CN" altLang="en-US" dirty="0"/>
              <a:t>阶对角矩阵。</a:t>
            </a:r>
            <a:endParaRPr lang="zh-CN" altLang="en-US" dirty="0"/>
          </a:p>
        </p:txBody>
      </p:sp>
      <p:pic>
        <p:nvPicPr>
          <p:cNvPr id="216072" name="Picture 8"/>
          <p:cNvPicPr>
            <a:picLocks noChangeAspect="1"/>
          </p:cNvPicPr>
          <p:nvPr/>
        </p:nvPicPr>
        <p:blipFill>
          <a:blip r:embed="rId1"/>
          <a:stretch>
            <a:fillRect/>
          </a:stretch>
        </p:blipFill>
        <p:spPr>
          <a:xfrm>
            <a:off x="1981200" y="2971800"/>
            <a:ext cx="5181600" cy="3249613"/>
          </a:xfrm>
          <a:prstGeom prst="rect">
            <a:avLst/>
          </a:prstGeom>
          <a:noFill/>
          <a:ln w="9525">
            <a:noFill/>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6072"/>
                                        </p:tgtEl>
                                        <p:attrNameLst>
                                          <p:attrName>style.visibility</p:attrName>
                                        </p:attrNameLst>
                                      </p:cBhvr>
                                      <p:to>
                                        <p:strVal val="visible"/>
                                      </p:to>
                                    </p:set>
                                    <p:animEffect transition="in" filter="checkerboard(across)">
                                      <p:cBhvr>
                                        <p:cTn id="7" dur="500"/>
                                        <p:tgtEl>
                                          <p:spTgt spid="21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34819" name="Rectangle 13"/>
          <p:cNvSpPr>
            <a:spLocks noGrp="1"/>
          </p:cNvSpPr>
          <p:nvPr>
            <p:ph type="title"/>
          </p:nvPr>
        </p:nvSpPr>
        <p:spPr>
          <a:ln/>
        </p:spPr>
        <p:txBody>
          <a:bodyPr vert="horz" wrap="square" lIns="92075" tIns="46038" rIns="92075" bIns="46038" anchor="ctr"/>
          <a:p>
            <a:pPr eaLnBrk="1" hangingPunct="1"/>
            <a:r>
              <a:rPr lang="zh-CN" altLang="en-US" dirty="0"/>
              <a:t>三、对角矩阵</a:t>
            </a:r>
            <a:endParaRPr lang="zh-CN" altLang="en-US" dirty="0"/>
          </a:p>
        </p:txBody>
      </p:sp>
      <p:sp>
        <p:nvSpPr>
          <p:cNvPr id="34820" name="Rectangle 14"/>
          <p:cNvSpPr>
            <a:spLocks noGrp="1"/>
          </p:cNvSpPr>
          <p:nvPr>
            <p:ph idx="1"/>
          </p:nvPr>
        </p:nvSpPr>
        <p:spPr>
          <a:xfrm>
            <a:off x="152400" y="914400"/>
            <a:ext cx="8991600" cy="5562600"/>
          </a:xfrm>
          <a:ln/>
        </p:spPr>
        <p:txBody>
          <a:bodyPr vert="horz" wrap="square" lIns="91440" tIns="45720" rIns="91440" bIns="45720" anchor="t"/>
          <a:p>
            <a:pPr eaLnBrk="1" hangingPunct="1"/>
            <a:r>
              <a:rPr lang="zh-CN" altLang="en-US" dirty="0"/>
              <a:t>压缩方案</a:t>
            </a:r>
            <a:r>
              <a:rPr lang="en-US" altLang="zh-CN" dirty="0"/>
              <a:t>：</a:t>
            </a:r>
            <a:endParaRPr lang="en-US" altLang="zh-CN" dirty="0"/>
          </a:p>
          <a:p>
            <a:pPr lvl="1" eaLnBrk="1" hangingPunct="1"/>
            <a:r>
              <a:rPr lang="zh-CN" altLang="en-US" dirty="0"/>
              <a:t>方案1：按行主序依次将矩阵非0元存入一维数组</a:t>
            </a:r>
            <a:r>
              <a:rPr lang="en-US" altLang="zh-CN" dirty="0"/>
              <a:t>sa[0..3n-2]</a:t>
            </a:r>
            <a:r>
              <a:rPr lang="zh-CN" altLang="en-US" dirty="0"/>
              <a:t>中。</a:t>
            </a:r>
            <a:endParaRPr lang="zh-CN" altLang="en-US" dirty="0"/>
          </a:p>
        </p:txBody>
      </p:sp>
      <p:grpSp>
        <p:nvGrpSpPr>
          <p:cNvPr id="2" name="Group 4"/>
          <p:cNvGrpSpPr/>
          <p:nvPr/>
        </p:nvGrpSpPr>
        <p:grpSpPr>
          <a:xfrm>
            <a:off x="3886200" y="2251075"/>
            <a:ext cx="5486400" cy="2168525"/>
            <a:chOff x="2304" y="1632"/>
            <a:chExt cx="3456" cy="1051"/>
          </a:xfrm>
        </p:grpSpPr>
        <p:sp>
          <p:nvSpPr>
            <p:cNvPr id="34877" name="Text Box 5"/>
            <p:cNvSpPr txBox="1"/>
            <p:nvPr/>
          </p:nvSpPr>
          <p:spPr>
            <a:xfrm>
              <a:off x="2304" y="2064"/>
              <a:ext cx="404" cy="221"/>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i="1" dirty="0">
                  <a:solidFill>
                    <a:schemeClr val="tx2"/>
                  </a:solidFill>
                </a:rPr>
                <a:t>k=</a:t>
              </a:r>
              <a:endParaRPr lang="en-US" altLang="zh-CN" sz="2400" i="1" dirty="0">
                <a:solidFill>
                  <a:schemeClr val="tx2"/>
                </a:solidFill>
              </a:endParaRPr>
            </a:p>
          </p:txBody>
        </p:sp>
        <p:sp>
          <p:nvSpPr>
            <p:cNvPr id="34878" name="AutoShape 6"/>
            <p:cNvSpPr/>
            <p:nvPr/>
          </p:nvSpPr>
          <p:spPr>
            <a:xfrm>
              <a:off x="2633" y="1877"/>
              <a:ext cx="185" cy="746"/>
            </a:xfrm>
            <a:prstGeom prst="leftBrace">
              <a:avLst>
                <a:gd name="adj1" fmla="val 33603"/>
                <a:gd name="adj2" fmla="val 50000"/>
              </a:avLst>
            </a:prstGeom>
            <a:noFill/>
            <a:ln w="28575"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graphicFrame>
          <p:nvGraphicFramePr>
            <p:cNvPr id="34879" name="Object 7"/>
            <p:cNvGraphicFramePr>
              <a:graphicFrameLocks noChangeAspect="1"/>
            </p:cNvGraphicFramePr>
            <p:nvPr/>
          </p:nvGraphicFramePr>
          <p:xfrm>
            <a:off x="2931" y="1837"/>
            <a:ext cx="1449" cy="381"/>
          </p:xfrm>
          <a:graphic>
            <a:graphicData uri="http://schemas.openxmlformats.org/presentationml/2006/ole">
              <mc:AlternateContent xmlns:mc="http://schemas.openxmlformats.org/markup-compatibility/2006">
                <mc:Choice xmlns:v="urn:schemas-microsoft-com:vml" Requires="v">
                  <p:oleObj spid="_x0000_s3087" name="" r:id="rId1" imgW="1231265" imgH="431800" progId="Equation.3">
                    <p:embed/>
                  </p:oleObj>
                </mc:Choice>
                <mc:Fallback>
                  <p:oleObj name="" r:id="rId1" imgW="1231265" imgH="431800" progId="Equation.3">
                    <p:embed/>
                    <p:pic>
                      <p:nvPicPr>
                        <p:cNvPr id="0" name="图片 3086"/>
                        <p:cNvPicPr/>
                        <p:nvPr/>
                      </p:nvPicPr>
                      <p:blipFill>
                        <a:blip r:embed="rId2"/>
                        <a:stretch>
                          <a:fillRect/>
                        </a:stretch>
                      </p:blipFill>
                      <p:spPr>
                        <a:xfrm>
                          <a:off x="2931" y="1837"/>
                          <a:ext cx="1449" cy="381"/>
                        </a:xfrm>
                        <a:prstGeom prst="rect">
                          <a:avLst/>
                        </a:prstGeom>
                        <a:noFill/>
                        <a:ln w="38100">
                          <a:noFill/>
                          <a:miter/>
                        </a:ln>
                      </p:spPr>
                    </p:pic>
                  </p:oleObj>
                </mc:Fallback>
              </mc:AlternateContent>
            </a:graphicData>
          </a:graphic>
        </p:graphicFrame>
        <p:sp>
          <p:nvSpPr>
            <p:cNvPr id="34880" name="Text Box 8"/>
            <p:cNvSpPr txBox="1"/>
            <p:nvPr/>
          </p:nvSpPr>
          <p:spPr>
            <a:xfrm>
              <a:off x="4391" y="1632"/>
              <a:ext cx="1369" cy="57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495300" lvl="0" indent="-495300" eaLnBrk="1" hangingPunct="1">
                <a:lnSpc>
                  <a:spcPct val="100000"/>
                </a:lnSpc>
                <a:spcBef>
                  <a:spcPct val="50000"/>
                </a:spcBef>
                <a:buClr>
                  <a:schemeClr val="tx2"/>
                </a:buClr>
                <a:buSzPct val="100000"/>
                <a:buNone/>
              </a:pPr>
              <a:r>
                <a:rPr lang="en-US" altLang="zh-CN" sz="1800" i="1" dirty="0">
                  <a:solidFill>
                    <a:schemeClr val="tx2"/>
                  </a:solidFill>
                </a:rPr>
                <a:t>i=1   j=1,2 </a:t>
              </a:r>
              <a:r>
                <a:rPr lang="zh-CN" altLang="en-US" sz="1800" i="1" dirty="0">
                  <a:solidFill>
                    <a:schemeClr val="tx2"/>
                  </a:solidFill>
                </a:rPr>
                <a:t>或</a:t>
              </a:r>
              <a:endParaRPr lang="zh-CN" altLang="en-US" sz="1800" i="1" dirty="0">
                <a:solidFill>
                  <a:schemeClr val="tx2"/>
                </a:solidFill>
              </a:endParaRPr>
            </a:p>
            <a:p>
              <a:pPr marL="495300" lvl="0" indent="-495300" eaLnBrk="1" hangingPunct="1">
                <a:lnSpc>
                  <a:spcPct val="100000"/>
                </a:lnSpc>
                <a:spcBef>
                  <a:spcPct val="50000"/>
                </a:spcBef>
                <a:buClr>
                  <a:schemeClr val="tx2"/>
                </a:buClr>
                <a:buSzPct val="100000"/>
                <a:buNone/>
              </a:pPr>
              <a:r>
                <a:rPr lang="en-US" altLang="zh-CN" sz="1800" i="1" dirty="0">
                  <a:solidFill>
                    <a:schemeClr val="tx2"/>
                  </a:solidFill>
                </a:rPr>
                <a:t>i=n  j=n-1,n </a:t>
              </a:r>
              <a:r>
                <a:rPr lang="zh-CN" altLang="en-US" sz="1800" i="1" dirty="0">
                  <a:solidFill>
                    <a:schemeClr val="tx2"/>
                  </a:solidFill>
                </a:rPr>
                <a:t>或</a:t>
              </a:r>
              <a:endParaRPr lang="zh-CN" altLang="en-US" sz="1800" i="1" dirty="0">
                <a:solidFill>
                  <a:schemeClr val="tx2"/>
                </a:solidFill>
              </a:endParaRPr>
            </a:p>
            <a:p>
              <a:pPr marL="495300" lvl="0" indent="-495300" eaLnBrk="1" hangingPunct="1">
                <a:lnSpc>
                  <a:spcPct val="100000"/>
                </a:lnSpc>
                <a:spcBef>
                  <a:spcPct val="50000"/>
                </a:spcBef>
                <a:buClr>
                  <a:schemeClr val="tx2"/>
                </a:buClr>
                <a:buSzPct val="100000"/>
                <a:buNone/>
              </a:pPr>
              <a:r>
                <a:rPr lang="en-US" altLang="zh-CN" sz="1800" i="1" dirty="0">
                  <a:solidFill>
                    <a:schemeClr val="tx2"/>
                  </a:solidFill>
                </a:rPr>
                <a:t>1＜i＜n  j=i-1,i,i+1</a:t>
              </a:r>
              <a:endParaRPr lang="en-US" altLang="zh-CN" sz="1800" i="1" dirty="0">
                <a:solidFill>
                  <a:schemeClr val="tx2"/>
                </a:solidFill>
              </a:endParaRPr>
            </a:p>
          </p:txBody>
        </p:sp>
        <p:sp>
          <p:nvSpPr>
            <p:cNvPr id="34881" name="Text Box 9"/>
            <p:cNvSpPr txBox="1"/>
            <p:nvPr/>
          </p:nvSpPr>
          <p:spPr>
            <a:xfrm>
              <a:off x="2880" y="2455"/>
              <a:ext cx="444" cy="22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b="0" dirty="0">
                  <a:solidFill>
                    <a:schemeClr val="tx2"/>
                  </a:solidFill>
                </a:rPr>
                <a:t>0</a:t>
              </a:r>
              <a:endParaRPr lang="zh-CN" altLang="en-US" sz="2400" b="0" dirty="0">
                <a:solidFill>
                  <a:schemeClr val="tx2"/>
                </a:solidFill>
              </a:endParaRPr>
            </a:p>
          </p:txBody>
        </p:sp>
        <p:sp>
          <p:nvSpPr>
            <p:cNvPr id="34882" name="Text Box 10"/>
            <p:cNvSpPr txBox="1"/>
            <p:nvPr/>
          </p:nvSpPr>
          <p:spPr>
            <a:xfrm>
              <a:off x="4391" y="2491"/>
              <a:ext cx="851" cy="19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solidFill>
                    <a:schemeClr val="tx2"/>
                  </a:solidFill>
                </a:rPr>
                <a:t>其它</a:t>
              </a:r>
              <a:endParaRPr lang="zh-CN" altLang="en-US" sz="2000" dirty="0">
                <a:solidFill>
                  <a:schemeClr val="tx2"/>
                </a:solidFill>
              </a:endParaRPr>
            </a:p>
          </p:txBody>
        </p:sp>
      </p:grpSp>
      <p:sp>
        <p:nvSpPr>
          <p:cNvPr id="176139" name="Text Box 11"/>
          <p:cNvSpPr txBox="1"/>
          <p:nvPr/>
        </p:nvSpPr>
        <p:spPr>
          <a:xfrm>
            <a:off x="4038600" y="4800600"/>
            <a:ext cx="4684713"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latin typeface="Arial Narrow" panose="020B0506020202030204" pitchFamily="34" charset="0"/>
              </a:rPr>
              <a:t>注：数组元素</a:t>
            </a:r>
            <a:r>
              <a:rPr lang="en-US" altLang="zh-CN" sz="2000" i="1" dirty="0"/>
              <a:t>sa</a:t>
            </a:r>
            <a:r>
              <a:rPr lang="en-US" altLang="zh-CN" sz="2000" dirty="0">
                <a:latin typeface="Arial Narrow" panose="020B0506020202030204" pitchFamily="34" charset="0"/>
              </a:rPr>
              <a:t>[0]</a:t>
            </a:r>
            <a:r>
              <a:rPr lang="zh-CN" altLang="en-US" sz="2000" dirty="0">
                <a:latin typeface="Arial Narrow" panose="020B0506020202030204" pitchFamily="34" charset="0"/>
              </a:rPr>
              <a:t>中存放的是常数</a:t>
            </a:r>
            <a:r>
              <a:rPr lang="en-US" altLang="zh-CN" sz="2000" i="1" dirty="0"/>
              <a:t>c</a:t>
            </a:r>
            <a:r>
              <a:rPr lang="zh-CN" altLang="en-US" sz="2000" dirty="0">
                <a:latin typeface="Arial Narrow" panose="020B0506020202030204" pitchFamily="34" charset="0"/>
              </a:rPr>
              <a:t>或</a:t>
            </a:r>
            <a:r>
              <a:rPr lang="zh-CN" altLang="en-US" sz="2000" i="1" dirty="0"/>
              <a:t>0</a:t>
            </a:r>
            <a:endParaRPr lang="zh-CN" altLang="en-US" sz="2000" i="1" dirty="0"/>
          </a:p>
        </p:txBody>
      </p:sp>
      <p:grpSp>
        <p:nvGrpSpPr>
          <p:cNvPr id="3" name="Group 15"/>
          <p:cNvGrpSpPr/>
          <p:nvPr/>
        </p:nvGrpSpPr>
        <p:grpSpPr>
          <a:xfrm>
            <a:off x="609600" y="2438400"/>
            <a:ext cx="3276600" cy="2971800"/>
            <a:chOff x="240" y="1296"/>
            <a:chExt cx="1968" cy="1632"/>
          </a:xfrm>
        </p:grpSpPr>
        <p:graphicFrame>
          <p:nvGraphicFramePr>
            <p:cNvPr id="34871" name="Object 16"/>
            <p:cNvGraphicFramePr>
              <a:graphicFrameLocks noChangeAspect="1"/>
            </p:cNvGraphicFramePr>
            <p:nvPr/>
          </p:nvGraphicFramePr>
          <p:xfrm>
            <a:off x="240" y="1296"/>
            <a:ext cx="1968" cy="1584"/>
          </p:xfrm>
          <a:graphic>
            <a:graphicData uri="http://schemas.openxmlformats.org/presentationml/2006/ole">
              <mc:AlternateContent xmlns:mc="http://schemas.openxmlformats.org/markup-compatibility/2006">
                <mc:Choice xmlns:v="urn:schemas-microsoft-com:vml" Requires="v">
                  <p:oleObj spid="_x0000_s3088" name="" r:id="rId3" imgW="1841500" imgH="1117600" progId="Equation.3">
                    <p:embed/>
                  </p:oleObj>
                </mc:Choice>
                <mc:Fallback>
                  <p:oleObj name="" r:id="rId3" imgW="1841500" imgH="1117600" progId="Equation.3">
                    <p:embed/>
                    <p:pic>
                      <p:nvPicPr>
                        <p:cNvPr id="0" name="图片 3087"/>
                        <p:cNvPicPr/>
                        <p:nvPr/>
                      </p:nvPicPr>
                      <p:blipFill>
                        <a:blip r:embed="rId4"/>
                        <a:stretch>
                          <a:fillRect/>
                        </a:stretch>
                      </p:blipFill>
                      <p:spPr>
                        <a:xfrm>
                          <a:off x="240" y="1296"/>
                          <a:ext cx="1968" cy="1584"/>
                        </a:xfrm>
                        <a:prstGeom prst="rect">
                          <a:avLst/>
                        </a:prstGeom>
                        <a:noFill/>
                        <a:ln w="38100">
                          <a:noFill/>
                          <a:miter/>
                        </a:ln>
                      </p:spPr>
                    </p:pic>
                  </p:oleObj>
                </mc:Fallback>
              </mc:AlternateContent>
            </a:graphicData>
          </a:graphic>
        </p:graphicFrame>
        <p:sp>
          <p:nvSpPr>
            <p:cNvPr id="34872" name="Text Box 17"/>
            <p:cNvSpPr txBox="1"/>
            <p:nvPr/>
          </p:nvSpPr>
          <p:spPr>
            <a:xfrm>
              <a:off x="1204" y="1433"/>
              <a:ext cx="341" cy="41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4400" b="0" dirty="0">
                  <a:solidFill>
                    <a:schemeClr val="tx2"/>
                  </a:solidFill>
                </a:rPr>
                <a:t>0</a:t>
              </a:r>
              <a:endParaRPr lang="zh-CN" altLang="en-US" sz="4400" b="0" dirty="0">
                <a:solidFill>
                  <a:schemeClr val="tx2"/>
                </a:solidFill>
              </a:endParaRPr>
            </a:p>
          </p:txBody>
        </p:sp>
        <p:sp>
          <p:nvSpPr>
            <p:cNvPr id="34873" name="Line 18"/>
            <p:cNvSpPr/>
            <p:nvPr/>
          </p:nvSpPr>
          <p:spPr>
            <a:xfrm>
              <a:off x="333" y="1477"/>
              <a:ext cx="1683" cy="1451"/>
            </a:xfrm>
            <a:prstGeom prst="line">
              <a:avLst/>
            </a:prstGeom>
            <a:ln w="28575" cap="flat" cmpd="sng">
              <a:solidFill>
                <a:srgbClr val="FF3300"/>
              </a:solidFill>
              <a:prstDash val="solid"/>
              <a:headEnd type="none" w="med" len="med"/>
              <a:tailEnd type="none" w="med" len="med"/>
            </a:ln>
          </p:spPr>
        </p:sp>
        <p:sp>
          <p:nvSpPr>
            <p:cNvPr id="34874" name="Line 19"/>
            <p:cNvSpPr/>
            <p:nvPr/>
          </p:nvSpPr>
          <p:spPr>
            <a:xfrm>
              <a:off x="624" y="1392"/>
              <a:ext cx="1392" cy="1152"/>
            </a:xfrm>
            <a:prstGeom prst="line">
              <a:avLst/>
            </a:prstGeom>
            <a:ln w="28575" cap="flat" cmpd="sng">
              <a:solidFill>
                <a:srgbClr val="FF3300"/>
              </a:solidFill>
              <a:prstDash val="solid"/>
              <a:headEnd type="none" w="med" len="med"/>
              <a:tailEnd type="none" w="med" len="med"/>
            </a:ln>
          </p:spPr>
        </p:sp>
        <p:sp>
          <p:nvSpPr>
            <p:cNvPr id="34875" name="Line 20"/>
            <p:cNvSpPr/>
            <p:nvPr/>
          </p:nvSpPr>
          <p:spPr>
            <a:xfrm>
              <a:off x="295" y="1749"/>
              <a:ext cx="1193" cy="1083"/>
            </a:xfrm>
            <a:prstGeom prst="line">
              <a:avLst/>
            </a:prstGeom>
            <a:ln w="28575" cap="flat" cmpd="sng">
              <a:solidFill>
                <a:srgbClr val="FF3300"/>
              </a:solidFill>
              <a:prstDash val="solid"/>
              <a:headEnd type="none" w="med" len="med"/>
              <a:tailEnd type="none" w="med" len="med"/>
            </a:ln>
          </p:spPr>
        </p:sp>
        <p:sp>
          <p:nvSpPr>
            <p:cNvPr id="34876" name="Text Box 21"/>
            <p:cNvSpPr txBox="1"/>
            <p:nvPr/>
          </p:nvSpPr>
          <p:spPr>
            <a:xfrm>
              <a:off x="408" y="2337"/>
              <a:ext cx="341" cy="41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4400" b="0" dirty="0">
                  <a:solidFill>
                    <a:schemeClr val="tx2"/>
                  </a:solidFill>
                </a:rPr>
                <a:t>0</a:t>
              </a:r>
              <a:endParaRPr lang="zh-CN" altLang="en-US" sz="4400" b="0" dirty="0">
                <a:solidFill>
                  <a:schemeClr val="tx2"/>
                </a:solidFill>
              </a:endParaRPr>
            </a:p>
          </p:txBody>
        </p:sp>
      </p:grpSp>
      <p:sp>
        <p:nvSpPr>
          <p:cNvPr id="176150" name="Text Box 22"/>
          <p:cNvSpPr txBox="1"/>
          <p:nvPr/>
        </p:nvSpPr>
        <p:spPr>
          <a:xfrm>
            <a:off x="0" y="5867400"/>
            <a:ext cx="7620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dirty="0">
                <a:solidFill>
                  <a:srgbClr val="FF3300"/>
                </a:solidFill>
                <a:latin typeface="Arial Narrow" panose="020B0506020202030204" pitchFamily="34" charset="0"/>
              </a:rPr>
              <a:t>k=</a:t>
            </a:r>
            <a:endParaRPr lang="en-US" altLang="zh-CN" sz="2400" dirty="0">
              <a:solidFill>
                <a:srgbClr val="FF3300"/>
              </a:solidFill>
              <a:latin typeface="Arial Narrow" panose="020B0506020202030204" pitchFamily="34" charset="0"/>
            </a:endParaRPr>
          </a:p>
        </p:txBody>
      </p:sp>
      <p:graphicFrame>
        <p:nvGraphicFramePr>
          <p:cNvPr id="176257" name="Group 129"/>
          <p:cNvGraphicFramePr>
            <a:graphicFrameLocks noGrp="1"/>
          </p:cNvGraphicFramePr>
          <p:nvPr/>
        </p:nvGraphicFramePr>
        <p:xfrm>
          <a:off x="457200" y="5700713"/>
          <a:ext cx="8534400" cy="1035050"/>
        </p:xfrm>
        <a:graphic>
          <a:graphicData uri="http://schemas.openxmlformats.org/drawingml/2006/table">
            <a:tbl>
              <a:tblPr/>
              <a:tblGrid>
                <a:gridCol w="465138"/>
                <a:gridCol w="525462"/>
                <a:gridCol w="533400"/>
                <a:gridCol w="533400"/>
                <a:gridCol w="533400"/>
                <a:gridCol w="685800"/>
                <a:gridCol w="457200"/>
                <a:gridCol w="685800"/>
                <a:gridCol w="685800"/>
                <a:gridCol w="609600"/>
                <a:gridCol w="228600"/>
                <a:gridCol w="838200"/>
                <a:gridCol w="838200"/>
                <a:gridCol w="914400"/>
              </a:tblGrid>
              <a:tr h="593361">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c</a:t>
                      </a:r>
                      <a:endParaRPr kumimoji="1" lang="en-US" altLang="zh-CN" sz="2000" b="1" i="1" u="none" strike="noStrike" cap="none" normalizeH="0" baseline="-18000" smtClean="0">
                        <a:ln>
                          <a:noFill/>
                        </a:ln>
                        <a:solidFill>
                          <a:srgbClr val="FF0000"/>
                        </a:solidFill>
                        <a:effectLst/>
                        <a:latin typeface="Times New Roman" panose="02020603050405020304" pitchFamily="18" charset="0"/>
                        <a:ea typeface="宋体" panose="02010600030101010101" pitchFamily="2" charset="-122"/>
                      </a:endParaRPr>
                    </a:p>
                  </a:txBody>
                  <a:tcPr marT="45692" marB="4569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11</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12</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21</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22</a:t>
                      </a: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23</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ii-1</a:t>
                      </a: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ii</a:t>
                      </a: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ii+1</a:t>
                      </a: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a:noFill/>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 </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n,n-1</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rPr>
                        <a:t>n,n</a:t>
                      </a:r>
                      <a:endParaRPr kumimoji="1" lang="en-US" altLang="zh-CN" sz="2000" b="1" i="1" u="none" strike="noStrike" cap="none" normalizeH="0" baseline="-20000" smtClean="0">
                        <a:ln>
                          <a:noFill/>
                        </a:ln>
                        <a:solidFill>
                          <a:schemeClr val="tx2"/>
                        </a:solidFill>
                        <a:effectLst/>
                        <a:latin typeface="Times New Roman" panose="02020603050405020304" pitchFamily="18" charset="0"/>
                        <a:ea typeface="宋体" panose="02010600030101010101" pitchFamily="2" charset="-122"/>
                      </a:endParaRPr>
                    </a:p>
                  </a:txBody>
                  <a:tcPr marT="45692" marB="456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41689">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1"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3n-3</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3n-2</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2" marB="4569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6257"/>
                                        </p:tgtEl>
                                        <p:attrNameLst>
                                          <p:attrName>style.visibility</p:attrName>
                                        </p:attrNameLst>
                                      </p:cBhvr>
                                      <p:to>
                                        <p:strVal val="visible"/>
                                      </p:to>
                                    </p:set>
                                    <p:animEffect transition="in" filter="dissolve">
                                      <p:cBhvr>
                                        <p:cTn id="12" dur="500"/>
                                        <p:tgtEl>
                                          <p:spTgt spid="1762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6150"/>
                                        </p:tgtEl>
                                        <p:attrNameLst>
                                          <p:attrName>style.visibility</p:attrName>
                                        </p:attrNameLst>
                                      </p:cBhvr>
                                      <p:to>
                                        <p:strVal val="visible"/>
                                      </p:to>
                                    </p:set>
                                    <p:anim calcmode="lin" valueType="num">
                                      <p:cBhvr additive="base">
                                        <p:cTn id="17" dur="500" fill="hold"/>
                                        <p:tgtEl>
                                          <p:spTgt spid="176150"/>
                                        </p:tgtEl>
                                        <p:attrNameLst>
                                          <p:attrName>ppt_x</p:attrName>
                                        </p:attrNameLst>
                                      </p:cBhvr>
                                      <p:tavLst>
                                        <p:tav tm="0">
                                          <p:val>
                                            <p:strVal val="0-#ppt_w/2"/>
                                          </p:val>
                                        </p:tav>
                                        <p:tav tm="100000">
                                          <p:val>
                                            <p:strVal val="#ppt_x"/>
                                          </p:val>
                                        </p:tav>
                                      </p:tavLst>
                                    </p:anim>
                                    <p:anim calcmode="lin" valueType="num">
                                      <p:cBhvr additive="base">
                                        <p:cTn id="18" dur="500" fill="hold"/>
                                        <p:tgtEl>
                                          <p:spTgt spid="17615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6139"/>
                                        </p:tgtEl>
                                        <p:attrNameLst>
                                          <p:attrName>style.visibility</p:attrName>
                                        </p:attrNameLst>
                                      </p:cBhvr>
                                      <p:to>
                                        <p:strVal val="visible"/>
                                      </p:to>
                                    </p:set>
                                    <p:animEffect transition="in" filter="blinds(horizontal)">
                                      <p:cBhvr>
                                        <p:cTn id="28" dur="500"/>
                                        <p:tgtEl>
                                          <p:spTgt spid="176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9" grpId="0"/>
      <p:bldP spid="17615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35843" name="Rectangle 2"/>
          <p:cNvSpPr>
            <a:spLocks noGrp="1"/>
          </p:cNvSpPr>
          <p:nvPr>
            <p:ph type="title"/>
          </p:nvPr>
        </p:nvSpPr>
        <p:spPr>
          <a:ln/>
        </p:spPr>
        <p:txBody>
          <a:bodyPr vert="horz" wrap="square" lIns="92075" tIns="46038" rIns="92075" bIns="46038" anchor="ctr"/>
          <a:p>
            <a:pPr eaLnBrk="1" hangingPunct="1"/>
            <a:endParaRPr lang="zh-CN" altLang="en-US" dirty="0"/>
          </a:p>
        </p:txBody>
      </p:sp>
      <p:sp>
        <p:nvSpPr>
          <p:cNvPr id="35844" name="Rectangle 3"/>
          <p:cNvSpPr>
            <a:spLocks noGrp="1"/>
          </p:cNvSpPr>
          <p:nvPr>
            <p:ph idx="1"/>
          </p:nvPr>
        </p:nvSpPr>
        <p:spPr>
          <a:ln/>
        </p:spPr>
        <p:txBody>
          <a:bodyPr vert="horz" wrap="square" lIns="91440" tIns="45720" rIns="91440" bIns="45720" anchor="t"/>
          <a:p>
            <a:pPr eaLnBrk="1" hangingPunct="1"/>
            <a:r>
              <a:rPr lang="zh-CN" altLang="en-US" dirty="0"/>
              <a:t>练习：</a:t>
            </a:r>
            <a:endParaRPr lang="zh-CN" altLang="en-US" dirty="0"/>
          </a:p>
          <a:p>
            <a:pPr lvl="1" eaLnBrk="1" hangingPunct="1"/>
            <a:r>
              <a:rPr lang="zh-CN" altLang="en-US" dirty="0"/>
              <a:t>设有三对角矩阵</a:t>
            </a:r>
            <a:r>
              <a:rPr lang="en-US" altLang="zh-CN" i="1" dirty="0"/>
              <a:t>(a</a:t>
            </a:r>
            <a:r>
              <a:rPr lang="en-US" altLang="zh-CN" i="1" baseline="-25000" dirty="0"/>
              <a:t>ij</a:t>
            </a:r>
            <a:r>
              <a:rPr lang="en-US" altLang="zh-CN" i="1" dirty="0"/>
              <a:t>)n×n</a:t>
            </a:r>
            <a:r>
              <a:rPr lang="zh-CN" altLang="en-US" dirty="0"/>
              <a:t>，将其三条对角线上的元素</a:t>
            </a:r>
            <a:r>
              <a:rPr lang="en-US" altLang="zh-CN" i="1" dirty="0"/>
              <a:t>a</a:t>
            </a:r>
            <a:r>
              <a:rPr lang="en-US" altLang="zh-CN" i="1" baseline="-25000" dirty="0"/>
              <a:t>ij</a:t>
            </a:r>
            <a:r>
              <a:rPr lang="zh-CN" altLang="en-US" dirty="0"/>
              <a:t>逐行地存在于数组</a:t>
            </a:r>
            <a:r>
              <a:rPr lang="en-US" altLang="zh-CN" i="1" dirty="0"/>
              <a:t>b</a:t>
            </a:r>
            <a:r>
              <a:rPr lang="en-US" altLang="zh-CN" dirty="0"/>
              <a:t>[</a:t>
            </a:r>
            <a:r>
              <a:rPr lang="en-US" altLang="zh-CN" i="1" dirty="0"/>
              <a:t>3n</a:t>
            </a:r>
            <a:r>
              <a:rPr lang="zh-CN" altLang="en-US" i="1" dirty="0"/>
              <a:t>－</a:t>
            </a:r>
            <a:r>
              <a:rPr lang="en-US" altLang="zh-CN" i="1" dirty="0"/>
              <a:t>2</a:t>
            </a:r>
            <a:r>
              <a:rPr lang="en-US" altLang="zh-CN" dirty="0"/>
              <a:t>]</a:t>
            </a:r>
            <a:r>
              <a:rPr lang="zh-CN" altLang="en-US" dirty="0"/>
              <a:t>中，使得</a:t>
            </a:r>
            <a:r>
              <a:rPr lang="en-US" altLang="zh-CN" i="1" dirty="0"/>
              <a:t>a</a:t>
            </a:r>
            <a:r>
              <a:rPr lang="en-US" altLang="zh-CN" i="1" baseline="-25000" dirty="0"/>
              <a:t>ij</a:t>
            </a:r>
            <a:r>
              <a:rPr lang="en-US" altLang="zh-CN" dirty="0"/>
              <a:t>=</a:t>
            </a:r>
            <a:r>
              <a:rPr lang="en-US" altLang="zh-CN" i="1" dirty="0"/>
              <a:t>b</a:t>
            </a:r>
            <a:r>
              <a:rPr lang="en-US" altLang="zh-CN" dirty="0"/>
              <a:t>[</a:t>
            </a:r>
            <a:r>
              <a:rPr lang="en-US" altLang="zh-CN" i="1" dirty="0"/>
              <a:t>k</a:t>
            </a:r>
            <a:r>
              <a:rPr lang="en-US" altLang="zh-CN" dirty="0"/>
              <a:t>]</a:t>
            </a:r>
            <a:r>
              <a:rPr lang="zh-CN" altLang="en-US" dirty="0"/>
              <a:t>，求：</a:t>
            </a:r>
            <a:endParaRPr lang="zh-CN" altLang="en-US" dirty="0"/>
          </a:p>
          <a:p>
            <a:pPr lvl="2" eaLnBrk="1" hangingPunct="1"/>
            <a:r>
              <a:rPr lang="zh-CN" altLang="en-US" dirty="0"/>
              <a:t>（</a:t>
            </a:r>
            <a:r>
              <a:rPr lang="en-US" altLang="zh-CN" dirty="0"/>
              <a:t>1</a:t>
            </a:r>
            <a:r>
              <a:rPr lang="zh-CN" altLang="en-US" dirty="0"/>
              <a:t>）用</a:t>
            </a:r>
            <a:r>
              <a:rPr lang="en-US" altLang="zh-CN" i="1" dirty="0"/>
              <a:t>i,j</a:t>
            </a:r>
            <a:r>
              <a:rPr lang="zh-CN" altLang="en-US" dirty="0"/>
              <a:t>表示</a:t>
            </a:r>
            <a:r>
              <a:rPr lang="en-US" altLang="zh-CN" i="1" dirty="0"/>
              <a:t>k</a:t>
            </a:r>
            <a:r>
              <a:rPr lang="zh-CN" altLang="en-US" dirty="0"/>
              <a:t>的下标变换公式：</a:t>
            </a:r>
            <a:endParaRPr lang="zh-CN" altLang="en-US" dirty="0"/>
          </a:p>
          <a:p>
            <a:pPr lvl="2" eaLnBrk="1" hangingPunct="1"/>
            <a:r>
              <a:rPr lang="zh-CN" altLang="en-US" dirty="0"/>
              <a:t>（</a:t>
            </a:r>
            <a:r>
              <a:rPr lang="en-US" altLang="zh-CN" dirty="0"/>
              <a:t>2</a:t>
            </a:r>
            <a:r>
              <a:rPr lang="zh-CN" altLang="en-US" dirty="0"/>
              <a:t>）用</a:t>
            </a:r>
            <a:r>
              <a:rPr lang="en-US" altLang="zh-CN" i="1" dirty="0"/>
              <a:t>k</a:t>
            </a:r>
            <a:r>
              <a:rPr lang="zh-CN" altLang="en-US" dirty="0"/>
              <a:t>表示</a:t>
            </a:r>
            <a:r>
              <a:rPr lang="en-US" altLang="zh-CN" i="1" dirty="0"/>
              <a:t>i,j</a:t>
            </a:r>
            <a:r>
              <a:rPr lang="zh-CN" altLang="en-US" dirty="0"/>
              <a:t>的下标变换公式。</a:t>
            </a:r>
            <a:endParaRPr lang="zh-CN" altLang="en-US" dirty="0"/>
          </a:p>
          <a:p>
            <a:pPr lvl="1" eaLnBrk="1" hangingPunct="1"/>
            <a:r>
              <a:rPr lang="zh-CN" altLang="en-US" dirty="0"/>
              <a:t>注：</a:t>
            </a:r>
            <a:endParaRPr lang="zh-CN" altLang="en-US" dirty="0"/>
          </a:p>
          <a:p>
            <a:pPr lvl="2" eaLnBrk="1" hangingPunct="1"/>
            <a:r>
              <a:rPr lang="zh-CN" altLang="en-US" dirty="0"/>
              <a:t>题目来源：山东科技大学</a:t>
            </a:r>
            <a:r>
              <a:rPr lang="en-US" altLang="zh-CN" dirty="0"/>
              <a:t>2004</a:t>
            </a:r>
            <a:r>
              <a:rPr lang="zh-CN" altLang="en-US" dirty="0"/>
              <a:t>年招收硕士学位研究生入学考试数据结构试卷</a:t>
            </a:r>
            <a:endParaRPr lang="zh-CN" altLang="en-US" dirty="0"/>
          </a:p>
        </p:txBody>
      </p:sp>
    </p:spTree>
  </p:cSld>
  <p:clrMapOvr>
    <a:masterClrMapping/>
  </p:clrMapOvr>
  <p:transition>
    <p:checker dir="vert"/>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6866" name="标题 1"/>
          <p:cNvSpPr>
            <a:spLocks noGrp="1"/>
          </p:cNvSpPr>
          <p:nvPr>
            <p:ph type="title"/>
          </p:nvPr>
        </p:nvSpPr>
        <p:spPr>
          <a:ln/>
        </p:spPr>
        <p:txBody>
          <a:bodyPr vert="horz" wrap="square" lIns="92075" tIns="46038" rIns="92075" bIns="46038" anchor="ctr"/>
          <a:p>
            <a:r>
              <a:rPr lang="zh-CN" altLang="en-US" dirty="0"/>
              <a:t>（</a:t>
            </a:r>
            <a:r>
              <a:rPr lang="en-US" altLang="zh-CN" dirty="0"/>
              <a:t>1</a:t>
            </a:r>
            <a:r>
              <a:rPr lang="zh-CN" altLang="en-US" dirty="0"/>
              <a:t>）解答：</a:t>
            </a:r>
            <a:endParaRPr lang="zh-CN" altLang="en-US" dirty="0"/>
          </a:p>
        </p:txBody>
      </p:sp>
      <p:sp>
        <p:nvSpPr>
          <p:cNvPr id="36867" name="页脚占位符 3"/>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pic>
        <p:nvPicPr>
          <p:cNvPr id="36868" name="Picture 2"/>
          <p:cNvPicPr>
            <a:picLocks noChangeAspect="1"/>
          </p:cNvPicPr>
          <p:nvPr/>
        </p:nvPicPr>
        <p:blipFill>
          <a:blip r:embed="rId1"/>
          <a:stretch>
            <a:fillRect/>
          </a:stretch>
        </p:blipFill>
        <p:spPr>
          <a:xfrm>
            <a:off x="684213" y="1341438"/>
            <a:ext cx="7848600" cy="4797425"/>
          </a:xfrm>
          <a:prstGeom prst="rect">
            <a:avLst/>
          </a:prstGeom>
          <a:noFill/>
          <a:ln w="9525">
            <a:noFill/>
          </a:ln>
        </p:spPr>
      </p:pic>
    </p:spTree>
  </p:cSld>
  <p:clrMapOvr>
    <a:masterClrMapping/>
  </p:clrMapOvr>
  <p:transition>
    <p:checker dir="vert"/>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7890" name="标题 1"/>
          <p:cNvSpPr>
            <a:spLocks noGrp="1"/>
          </p:cNvSpPr>
          <p:nvPr>
            <p:ph type="title"/>
          </p:nvPr>
        </p:nvSpPr>
        <p:spPr>
          <a:ln/>
        </p:spPr>
        <p:txBody>
          <a:bodyPr vert="horz" wrap="square" lIns="92075" tIns="46038" rIns="92075" bIns="46038" anchor="ctr"/>
          <a:p>
            <a:r>
              <a:rPr lang="zh-CN" altLang="en-US" dirty="0"/>
              <a:t>（</a:t>
            </a:r>
            <a:r>
              <a:rPr lang="en-US" altLang="zh-CN" dirty="0"/>
              <a:t>2</a:t>
            </a:r>
            <a:r>
              <a:rPr lang="zh-CN" altLang="en-US" dirty="0"/>
              <a:t>）解答：</a:t>
            </a:r>
            <a:endParaRPr lang="zh-CN" altLang="en-US" dirty="0"/>
          </a:p>
        </p:txBody>
      </p:sp>
      <p:sp>
        <p:nvSpPr>
          <p:cNvPr id="37891" name="页脚占位符 3"/>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pic>
        <p:nvPicPr>
          <p:cNvPr id="37892" name="Picture 2"/>
          <p:cNvPicPr>
            <a:picLocks noChangeAspect="1"/>
          </p:cNvPicPr>
          <p:nvPr/>
        </p:nvPicPr>
        <p:blipFill>
          <a:blip r:embed="rId1"/>
          <a:stretch>
            <a:fillRect/>
          </a:stretch>
        </p:blipFill>
        <p:spPr>
          <a:xfrm>
            <a:off x="547688" y="1341438"/>
            <a:ext cx="8272462" cy="4608512"/>
          </a:xfrm>
          <a:prstGeom prst="rect">
            <a:avLst/>
          </a:prstGeom>
          <a:noFill/>
          <a:ln w="9525">
            <a:noFill/>
          </a:ln>
        </p:spPr>
      </p:pic>
    </p:spTree>
  </p:cSld>
  <p:clrMapOvr>
    <a:masterClrMapping/>
  </p:clrMapOvr>
  <p:transition>
    <p:checke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177157" name="Rectangle 5"/>
          <p:cNvSpPr>
            <a:spLocks noGrp="1"/>
          </p:cNvSpPr>
          <p:nvPr>
            <p:ph type="title"/>
          </p:nvPr>
        </p:nvSpPr>
        <p:spPr>
          <a:ln/>
        </p:spPr>
        <p:txBody>
          <a:bodyPr vert="horz" wrap="square" lIns="92075" tIns="46038" rIns="92075" bIns="46038" anchor="ctr"/>
          <a:p>
            <a:pPr eaLnBrk="1" hangingPunct="1"/>
            <a:r>
              <a:rPr lang="zh-CN" altLang="en-US" dirty="0"/>
              <a:t>三、对角矩阵</a:t>
            </a:r>
            <a:endParaRPr lang="zh-CN" altLang="en-US" dirty="0"/>
          </a:p>
        </p:txBody>
      </p:sp>
      <p:sp>
        <p:nvSpPr>
          <p:cNvPr id="177158" name="Rectangle 6"/>
          <p:cNvSpPr>
            <a:spLocks noGrp="1"/>
          </p:cNvSpPr>
          <p:nvPr>
            <p:ph idx="1"/>
          </p:nvPr>
        </p:nvSpPr>
        <p:spPr>
          <a:ln/>
        </p:spPr>
        <p:txBody>
          <a:bodyPr vert="horz" wrap="square" lIns="91440" tIns="45720" rIns="91440" bIns="45720" anchor="t"/>
          <a:p>
            <a:pPr eaLnBrk="1" hangingPunct="1"/>
            <a:r>
              <a:rPr lang="zh-CN" altLang="en-US" dirty="0"/>
              <a:t>压缩方案</a:t>
            </a:r>
            <a:endParaRPr lang="zh-CN" altLang="en-US" dirty="0"/>
          </a:p>
          <a:p>
            <a:pPr lvl="1" eaLnBrk="1" hangingPunct="1"/>
            <a:r>
              <a:rPr lang="zh-CN" altLang="en-US" dirty="0"/>
              <a:t>方案2：按列主序存储非0元素</a:t>
            </a:r>
            <a:endParaRPr lang="zh-CN" altLang="en-US" dirty="0"/>
          </a:p>
          <a:p>
            <a:pPr lvl="1" eaLnBrk="1" hangingPunct="1"/>
            <a:r>
              <a:rPr lang="zh-CN" altLang="en-US" dirty="0"/>
              <a:t>方案3：按对角线存储非0元素</a:t>
            </a:r>
            <a:endParaRPr lang="zh-CN" altLang="en-US" dirty="0"/>
          </a:p>
        </p:txBody>
      </p:sp>
      <p:sp>
        <p:nvSpPr>
          <p:cNvPr id="38917" name="AutoShape 7">
            <a:hlinkClick r:id="rId1" action="ppaction://hlinksldjump"/>
          </p:cNvPr>
          <p:cNvSpPr/>
          <p:nvPr/>
        </p:nvSpPr>
        <p:spPr>
          <a:xfrm>
            <a:off x="8459788" y="6524625"/>
            <a:ext cx="431800" cy="217488"/>
          </a:xfrm>
          <a:prstGeom prst="leftArrow">
            <a:avLst>
              <a:gd name="adj1" fmla="val 50000"/>
              <a:gd name="adj2" fmla="val 49634"/>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77157"/>
                                        </p:tgtEl>
                                        <p:attrNameLst>
                                          <p:attrName>style.visibility</p:attrName>
                                        </p:attrNameLst>
                                      </p:cBhvr>
                                      <p:to>
                                        <p:strVal val="visible"/>
                                      </p:to>
                                    </p:set>
                                    <p:anim calcmode="lin" valueType="num">
                                      <p:cBhvr>
                                        <p:cTn id="7" dur="1000" fill="hold"/>
                                        <p:tgtEl>
                                          <p:spTgt spid="177157"/>
                                        </p:tgtEl>
                                        <p:attrNameLst>
                                          <p:attrName>ppt_w</p:attrName>
                                        </p:attrNameLst>
                                      </p:cBhvr>
                                      <p:tavLst>
                                        <p:tav tm="0">
                                          <p:val>
                                            <p:fltVal val="0.000000"/>
                                          </p:val>
                                        </p:tav>
                                        <p:tav tm="100000">
                                          <p:val>
                                            <p:strVal val="#ppt_w"/>
                                          </p:val>
                                        </p:tav>
                                      </p:tavLst>
                                    </p:anim>
                                    <p:anim calcmode="lin" valueType="num">
                                      <p:cBhvr>
                                        <p:cTn id="8" dur="1000" fill="hold"/>
                                        <p:tgtEl>
                                          <p:spTgt spid="177157"/>
                                        </p:tgtEl>
                                        <p:attrNameLst>
                                          <p:attrName>ppt_h</p:attrName>
                                        </p:attrNameLst>
                                      </p:cBhvr>
                                      <p:tavLst>
                                        <p:tav tm="0">
                                          <p:val>
                                            <p:fltVal val="0.000000"/>
                                          </p:val>
                                        </p:tav>
                                        <p:tav tm="100000">
                                          <p:val>
                                            <p:strVal val="#ppt_h"/>
                                          </p:val>
                                        </p:tav>
                                      </p:tavLst>
                                    </p:anim>
                                    <p:anim calcmode="lin" valueType="num">
                                      <p:cBhvr>
                                        <p:cTn id="9" dur="1000" fill="hold"/>
                                        <p:tgtEl>
                                          <p:spTgt spid="177157"/>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7715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7158"/>
                                        </p:tgtEl>
                                        <p:attrNameLst>
                                          <p:attrName>style.visibility</p:attrName>
                                        </p:attrNameLst>
                                      </p:cBhvr>
                                      <p:to>
                                        <p:strVal val="visible"/>
                                      </p:to>
                                    </p:set>
                                    <p:animEffect transition="in" filter="blinds(horizontal)">
                                      <p:cBhvr>
                                        <p:cTn id="15" dur="500"/>
                                        <p:tgtEl>
                                          <p:spTgt spid="177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7" grpId="0"/>
      <p:bldP spid="17715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39939" name="Rectangle 6"/>
          <p:cNvSpPr>
            <a:spLocks noGrp="1"/>
          </p:cNvSpPr>
          <p:nvPr>
            <p:ph type="title"/>
          </p:nvPr>
        </p:nvSpPr>
        <p:spPr>
          <a:ln/>
        </p:spPr>
        <p:txBody>
          <a:bodyPr vert="horz" wrap="square" lIns="92075" tIns="46038" rIns="92075" bIns="46038" anchor="ctr"/>
          <a:p>
            <a:pPr eaLnBrk="1" hangingPunct="1"/>
            <a:r>
              <a:rPr lang="zh-CN" altLang="en-US" dirty="0"/>
              <a:t>5.3.2 稀疏矩阵</a:t>
            </a:r>
            <a:endParaRPr lang="zh-CN" altLang="en-US" dirty="0"/>
          </a:p>
        </p:txBody>
      </p:sp>
      <p:sp>
        <p:nvSpPr>
          <p:cNvPr id="39940" name="Rectangle 7"/>
          <p:cNvSpPr>
            <a:spLocks noGrp="1"/>
          </p:cNvSpPr>
          <p:nvPr>
            <p:ph idx="1"/>
          </p:nvPr>
        </p:nvSpPr>
        <p:spPr>
          <a:ln/>
        </p:spPr>
        <p:txBody>
          <a:bodyPr vert="horz" wrap="square" lIns="91440" tIns="45720" rIns="91440" bIns="45720" anchor="t"/>
          <a:p>
            <a:pPr eaLnBrk="1" hangingPunct="1"/>
            <a:r>
              <a:rPr lang="zh-CN" altLang="en-US" dirty="0"/>
              <a:t>什么是稀疏矩阵？</a:t>
            </a:r>
            <a:endParaRPr lang="zh-CN" altLang="en-US" dirty="0"/>
          </a:p>
          <a:p>
            <a:pPr lvl="1" eaLnBrk="1" hangingPunct="1"/>
            <a:r>
              <a:rPr lang="zh-CN" altLang="en-US" dirty="0"/>
              <a:t>在上节提到的特殊矩阵中，元素的分布呈现某种规律，故一定能找到一种合适的方法，将它们进行压缩存放。</a:t>
            </a:r>
            <a:endParaRPr lang="zh-CN" altLang="en-US" dirty="0"/>
          </a:p>
          <a:p>
            <a:pPr lvl="1" eaLnBrk="1" hangingPunct="1"/>
            <a:r>
              <a:rPr lang="zh-CN" altLang="en-US" dirty="0"/>
              <a:t>但是，在实际应用中，我们还经常会遇到一类矩阵：其矩阵阶数很大，非零元个数较少，零元很多，但非零元的排列没有一定规律，我们称这一类矩阵为</a:t>
            </a:r>
            <a:r>
              <a:rPr lang="zh-CN" altLang="en-US" dirty="0">
                <a:solidFill>
                  <a:srgbClr val="FF0000"/>
                </a:solidFill>
              </a:rPr>
              <a:t>稀疏矩阵</a:t>
            </a:r>
            <a:r>
              <a:rPr lang="zh-CN" altLang="en-US" dirty="0"/>
              <a:t>。</a:t>
            </a:r>
            <a:endParaRPr lang="zh-CN" altLang="en-US" dirty="0"/>
          </a:p>
          <a:p>
            <a:pPr lvl="1" eaLnBrk="1" hangingPunct="1"/>
            <a:r>
              <a:rPr lang="zh-CN" altLang="en-US" dirty="0"/>
              <a:t>一般地：</a:t>
            </a:r>
            <a:endParaRPr lang="zh-CN" altLang="en-US" dirty="0"/>
          </a:p>
          <a:p>
            <a:pPr lvl="2" eaLnBrk="1" hangingPunct="1"/>
            <a:r>
              <a:rPr lang="zh-CN" altLang="en-US" dirty="0">
                <a:solidFill>
                  <a:srgbClr val="FF0000"/>
                </a:solidFill>
              </a:rPr>
              <a:t>稀疏因子</a:t>
            </a:r>
            <a:r>
              <a:rPr lang="en-US" altLang="zh-CN" i="1" dirty="0"/>
              <a:t>δ</a:t>
            </a:r>
            <a:r>
              <a:rPr lang="en-US" altLang="zh-CN" dirty="0"/>
              <a:t>＝ </a:t>
            </a:r>
            <a:r>
              <a:rPr lang="en-US" altLang="zh-CN" i="1" dirty="0"/>
              <a:t>t</a:t>
            </a:r>
            <a:r>
              <a:rPr lang="en-US" altLang="zh-CN" dirty="0"/>
              <a:t>／(</a:t>
            </a:r>
            <a:r>
              <a:rPr lang="en-US" altLang="zh-CN" i="1" dirty="0"/>
              <a:t>m×n</a:t>
            </a:r>
            <a:r>
              <a:rPr lang="en-US" altLang="zh-CN" dirty="0"/>
              <a:t>)≤0.05</a:t>
            </a:r>
            <a:r>
              <a:rPr lang="zh-CN" altLang="en-US" dirty="0"/>
              <a:t>的矩阵称为稀疏矩阵。</a:t>
            </a:r>
            <a:endParaRPr lang="zh-CN" altLang="en-US" dirty="0"/>
          </a:p>
          <a:p>
            <a:pPr eaLnBrk="1" hangingPunct="1"/>
            <a:endParaRPr lang="zh-CN" altLang="en-US" dirty="0"/>
          </a:p>
        </p:txBody>
      </p:sp>
    </p:spTree>
  </p:cSld>
  <p:clrMapOvr>
    <a:masterClrMapping/>
  </p:clrMapOvr>
  <p:transition>
    <p:checke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2"/>
          <p:cNvSpPr txBox="1"/>
          <p:nvPr/>
        </p:nvSpPr>
        <p:spPr>
          <a:xfrm>
            <a:off x="457200" y="746125"/>
            <a:ext cx="8210550" cy="192087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50000"/>
              </a:lnSpc>
              <a:spcBef>
                <a:spcPct val="0"/>
              </a:spcBef>
              <a:buClrTx/>
              <a:buSzPct val="100000"/>
              <a:buNone/>
            </a:pPr>
            <a:r>
              <a:rPr lang="zh-CN" altLang="en-US" sz="3600" dirty="0">
                <a:ea typeface="楷体_GB2312" pitchFamily="49" charset="-122"/>
              </a:rPr>
              <a:t>        </a:t>
            </a:r>
            <a:r>
              <a:rPr lang="zh-CN" altLang="en-US" sz="4000" dirty="0">
                <a:ea typeface="楷体_GB2312" pitchFamily="49" charset="-122"/>
              </a:rPr>
              <a:t>以常规方法，即以二维数组表示</a:t>
            </a:r>
            <a:endParaRPr lang="zh-CN" altLang="en-US" sz="4000" dirty="0">
              <a:ea typeface="楷体_GB2312" pitchFamily="49" charset="-122"/>
            </a:endParaRPr>
          </a:p>
          <a:p>
            <a:pPr marL="0" lvl="0" indent="0" eaLnBrk="1" hangingPunct="1">
              <a:lnSpc>
                <a:spcPct val="150000"/>
              </a:lnSpc>
              <a:spcBef>
                <a:spcPct val="0"/>
              </a:spcBef>
              <a:buClrTx/>
              <a:buSzPct val="100000"/>
              <a:buNone/>
            </a:pPr>
            <a:r>
              <a:rPr lang="zh-CN" altLang="en-US" sz="4000" dirty="0">
                <a:ea typeface="楷体_GB2312" pitchFamily="49" charset="-122"/>
              </a:rPr>
              <a:t>高阶的稀疏矩阵时产生的问题</a:t>
            </a:r>
            <a:r>
              <a:rPr lang="en-US" altLang="zh-CN" sz="4000" dirty="0">
                <a:ea typeface="楷体_GB2312" pitchFamily="49" charset="-122"/>
              </a:rPr>
              <a:t>:</a:t>
            </a:r>
            <a:endParaRPr lang="en-US" altLang="zh-CN" sz="4000" dirty="0">
              <a:ea typeface="楷体_GB2312" pitchFamily="49" charset="-122"/>
            </a:endParaRPr>
          </a:p>
        </p:txBody>
      </p:sp>
      <p:sp>
        <p:nvSpPr>
          <p:cNvPr id="137219" name="Text Box 3"/>
          <p:cNvSpPr txBox="1"/>
          <p:nvPr/>
        </p:nvSpPr>
        <p:spPr>
          <a:xfrm>
            <a:off x="469900" y="2879725"/>
            <a:ext cx="6127750" cy="100647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50000"/>
              </a:lnSpc>
              <a:spcBef>
                <a:spcPct val="0"/>
              </a:spcBef>
              <a:buClrTx/>
              <a:buSzPct val="100000"/>
              <a:buNone/>
            </a:pPr>
            <a:r>
              <a:rPr lang="en-US" altLang="zh-CN" sz="4000" dirty="0">
                <a:solidFill>
                  <a:srgbClr val="FF9933"/>
                </a:solidFill>
                <a:ea typeface="楷体_GB2312" pitchFamily="49" charset="-122"/>
              </a:rPr>
              <a:t>1)  </a:t>
            </a:r>
            <a:r>
              <a:rPr lang="zh-CN" altLang="en-US" sz="4000" dirty="0">
                <a:solidFill>
                  <a:srgbClr val="FF9933"/>
                </a:solidFill>
                <a:ea typeface="楷体_GB2312" pitchFamily="49" charset="-122"/>
              </a:rPr>
              <a:t>零值元素占了很大空间</a:t>
            </a:r>
            <a:r>
              <a:rPr lang="en-US" altLang="zh-CN" sz="4000" dirty="0">
                <a:solidFill>
                  <a:srgbClr val="FF9933"/>
                </a:solidFill>
                <a:ea typeface="楷体_GB2312" pitchFamily="49" charset="-122"/>
              </a:rPr>
              <a:t>;</a:t>
            </a:r>
            <a:endParaRPr lang="en-US" altLang="zh-CN" sz="4000" dirty="0">
              <a:solidFill>
                <a:srgbClr val="FF9933"/>
              </a:solidFill>
              <a:ea typeface="楷体_GB2312" pitchFamily="49" charset="-122"/>
            </a:endParaRPr>
          </a:p>
        </p:txBody>
      </p:sp>
      <p:sp>
        <p:nvSpPr>
          <p:cNvPr id="137220" name="Text Box 4"/>
          <p:cNvSpPr txBox="1"/>
          <p:nvPr/>
        </p:nvSpPr>
        <p:spPr>
          <a:xfrm>
            <a:off x="533400" y="3962400"/>
            <a:ext cx="8505825" cy="192087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50000"/>
              </a:lnSpc>
              <a:spcBef>
                <a:spcPct val="0"/>
              </a:spcBef>
              <a:buClrTx/>
              <a:buSzPct val="100000"/>
              <a:buNone/>
            </a:pPr>
            <a:r>
              <a:rPr lang="en-US" altLang="zh-CN" sz="4000" dirty="0">
                <a:solidFill>
                  <a:srgbClr val="FF9933"/>
                </a:solidFill>
                <a:ea typeface="楷体_GB2312" pitchFamily="49" charset="-122"/>
              </a:rPr>
              <a:t>2)  </a:t>
            </a:r>
            <a:r>
              <a:rPr lang="zh-CN" altLang="en-US" sz="4000" dirty="0">
                <a:solidFill>
                  <a:srgbClr val="FF9933"/>
                </a:solidFill>
                <a:ea typeface="楷体_GB2312" pitchFamily="49" charset="-122"/>
              </a:rPr>
              <a:t>计算中进行了很多和零值的运算，</a:t>
            </a:r>
            <a:endParaRPr lang="zh-CN" altLang="en-US" sz="4000" dirty="0">
              <a:solidFill>
                <a:srgbClr val="FF9933"/>
              </a:solidFill>
              <a:ea typeface="楷体_GB2312" pitchFamily="49" charset="-122"/>
            </a:endParaRPr>
          </a:p>
          <a:p>
            <a:pPr marL="0" lvl="0" indent="0" eaLnBrk="1" hangingPunct="1">
              <a:lnSpc>
                <a:spcPct val="150000"/>
              </a:lnSpc>
              <a:spcBef>
                <a:spcPct val="0"/>
              </a:spcBef>
              <a:buClrTx/>
              <a:buSzPct val="100000"/>
              <a:buNone/>
            </a:pPr>
            <a:r>
              <a:rPr lang="zh-CN" altLang="en-US" sz="4000" dirty="0">
                <a:solidFill>
                  <a:srgbClr val="FF9933"/>
                </a:solidFill>
                <a:ea typeface="楷体_GB2312" pitchFamily="49" charset="-122"/>
              </a:rPr>
              <a:t>     遇除法，还需判别除数是否为零</a:t>
            </a:r>
            <a:r>
              <a:rPr lang="zh-CN" altLang="en-US" sz="3600" dirty="0">
                <a:solidFill>
                  <a:srgbClr val="FF9933"/>
                </a:solidFill>
                <a:ea typeface="楷体_GB2312" pitchFamily="49" charset="-122"/>
              </a:rPr>
              <a:t>。</a:t>
            </a:r>
            <a:endParaRPr lang="zh-CN" altLang="en-US" sz="4400" dirty="0">
              <a:solidFill>
                <a:srgbClr val="FF9933"/>
              </a:solidFill>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slide(fromLeft)">
                                      <p:cBhvr>
                                        <p:cTn id="7" dur="500"/>
                                        <p:tgtEl>
                                          <p:spTgt spid="13721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slide(fromLeft)">
                                      <p:cBhvr>
                                        <p:cTn id="12"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P spid="1372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Text Box 2"/>
          <p:cNvSpPr txBox="1"/>
          <p:nvPr/>
        </p:nvSpPr>
        <p:spPr>
          <a:xfrm>
            <a:off x="469900" y="1066800"/>
            <a:ext cx="7339013" cy="823913"/>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20000"/>
              </a:lnSpc>
              <a:spcBef>
                <a:spcPct val="0"/>
              </a:spcBef>
              <a:buClrTx/>
              <a:buSzPct val="100000"/>
              <a:buNone/>
            </a:pPr>
            <a:r>
              <a:rPr lang="en-US" altLang="zh-CN" sz="4000" dirty="0">
                <a:ea typeface="楷体_GB2312" pitchFamily="49" charset="-122"/>
              </a:rPr>
              <a:t>1) </a:t>
            </a:r>
            <a:r>
              <a:rPr lang="zh-CN" altLang="en-US" sz="4000" dirty="0">
                <a:ea typeface="楷体_GB2312" pitchFamily="49" charset="-122"/>
              </a:rPr>
              <a:t>尽可能少存或不存零值元素；</a:t>
            </a:r>
            <a:endParaRPr lang="zh-CN" altLang="en-US" sz="4000" dirty="0">
              <a:ea typeface="楷体_GB2312" pitchFamily="49" charset="-122"/>
            </a:endParaRPr>
          </a:p>
        </p:txBody>
      </p:sp>
      <p:sp>
        <p:nvSpPr>
          <p:cNvPr id="41987" name="Text Box 3"/>
          <p:cNvSpPr txBox="1"/>
          <p:nvPr/>
        </p:nvSpPr>
        <p:spPr>
          <a:xfrm>
            <a:off x="1524000" y="152400"/>
            <a:ext cx="5235575" cy="914400"/>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r>
              <a:rPr lang="zh-CN" altLang="en-US" sz="5400" dirty="0">
                <a:ea typeface="楷体_GB2312" pitchFamily="49" charset="-122"/>
              </a:rPr>
              <a:t>解决问题的原则</a:t>
            </a:r>
            <a:r>
              <a:rPr lang="en-US" altLang="zh-CN" sz="5400" dirty="0">
                <a:ea typeface="楷体_GB2312" pitchFamily="49" charset="-122"/>
              </a:rPr>
              <a:t>:</a:t>
            </a:r>
            <a:endParaRPr lang="en-US" altLang="zh-CN" sz="6000" dirty="0"/>
          </a:p>
        </p:txBody>
      </p:sp>
      <p:sp>
        <p:nvSpPr>
          <p:cNvPr id="138244" name="Text Box 4"/>
          <p:cNvSpPr txBox="1"/>
          <p:nvPr/>
        </p:nvSpPr>
        <p:spPr>
          <a:xfrm>
            <a:off x="469900" y="1905000"/>
            <a:ext cx="8355013" cy="823913"/>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20000"/>
              </a:lnSpc>
              <a:spcBef>
                <a:spcPct val="0"/>
              </a:spcBef>
              <a:buClrTx/>
              <a:buSzPct val="100000"/>
              <a:buNone/>
            </a:pPr>
            <a:r>
              <a:rPr lang="en-US" altLang="zh-CN" sz="4000" dirty="0">
                <a:ea typeface="楷体_GB2312" pitchFamily="49" charset="-122"/>
              </a:rPr>
              <a:t>2) </a:t>
            </a:r>
            <a:r>
              <a:rPr lang="zh-CN" altLang="en-US" sz="4000" dirty="0">
                <a:ea typeface="楷体_GB2312" pitchFamily="49" charset="-122"/>
              </a:rPr>
              <a:t>尽可能减少没有实际意义的运算；</a:t>
            </a:r>
            <a:endParaRPr lang="zh-CN" altLang="en-US" sz="4000" dirty="0">
              <a:ea typeface="楷体_GB2312" pitchFamily="49" charset="-122"/>
            </a:endParaRPr>
          </a:p>
        </p:txBody>
      </p:sp>
      <p:sp>
        <p:nvSpPr>
          <p:cNvPr id="138245" name="Text Box 5"/>
          <p:cNvSpPr txBox="1"/>
          <p:nvPr/>
        </p:nvSpPr>
        <p:spPr>
          <a:xfrm>
            <a:off x="512763" y="2819400"/>
            <a:ext cx="8059737" cy="375126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20000"/>
              </a:lnSpc>
              <a:spcBef>
                <a:spcPct val="0"/>
              </a:spcBef>
              <a:buClrTx/>
              <a:buSzPct val="100000"/>
              <a:buNone/>
            </a:pPr>
            <a:r>
              <a:rPr lang="en-US" altLang="zh-CN" sz="4000" dirty="0">
                <a:ea typeface="楷体_GB2312" pitchFamily="49" charset="-122"/>
              </a:rPr>
              <a:t>3) </a:t>
            </a:r>
            <a:r>
              <a:rPr lang="zh-CN" altLang="en-US" sz="4000" dirty="0">
                <a:ea typeface="楷体_GB2312" pitchFamily="49" charset="-122"/>
              </a:rPr>
              <a:t>操作方便。 即：</a:t>
            </a:r>
            <a:endParaRPr lang="zh-CN" altLang="en-US" sz="4000" dirty="0">
              <a:ea typeface="楷体_GB2312" pitchFamily="49" charset="-122"/>
            </a:endParaRPr>
          </a:p>
          <a:p>
            <a:pPr marL="0" lvl="0" indent="0" eaLnBrk="1" hangingPunct="1">
              <a:lnSpc>
                <a:spcPct val="120000"/>
              </a:lnSpc>
              <a:spcBef>
                <a:spcPct val="0"/>
              </a:spcBef>
              <a:buClrTx/>
              <a:buSzPct val="100000"/>
              <a:buNone/>
            </a:pPr>
            <a:r>
              <a:rPr lang="zh-CN" altLang="en-US" sz="4000" dirty="0">
                <a:ea typeface="楷体_GB2312" pitchFamily="49" charset="-122"/>
              </a:rPr>
              <a:t>       能尽可能快地找到与下标值</a:t>
            </a:r>
            <a:r>
              <a:rPr lang="en-US" altLang="zh-CN" sz="4000" dirty="0">
                <a:ea typeface="楷体_GB2312" pitchFamily="49" charset="-122"/>
              </a:rPr>
              <a:t>(i</a:t>
            </a:r>
            <a:r>
              <a:rPr lang="zh-CN" altLang="en-US" sz="4000" dirty="0">
                <a:ea typeface="楷体_GB2312" pitchFamily="49" charset="-122"/>
              </a:rPr>
              <a:t>，</a:t>
            </a:r>
            <a:r>
              <a:rPr lang="en-US" altLang="zh-CN" sz="4000" dirty="0">
                <a:ea typeface="楷体_GB2312" pitchFamily="49" charset="-122"/>
              </a:rPr>
              <a:t>j)</a:t>
            </a:r>
            <a:r>
              <a:rPr lang="zh-CN" altLang="en-US" sz="4000" dirty="0">
                <a:ea typeface="楷体_GB2312" pitchFamily="49" charset="-122"/>
              </a:rPr>
              <a:t>对应的元素，</a:t>
            </a:r>
            <a:endParaRPr lang="zh-CN" altLang="en-US" sz="4000" dirty="0">
              <a:ea typeface="楷体_GB2312" pitchFamily="49" charset="-122"/>
            </a:endParaRPr>
          </a:p>
          <a:p>
            <a:pPr marL="0" lvl="0" indent="0" eaLnBrk="1" hangingPunct="1">
              <a:lnSpc>
                <a:spcPct val="120000"/>
              </a:lnSpc>
              <a:spcBef>
                <a:spcPct val="0"/>
              </a:spcBef>
              <a:buClrTx/>
              <a:buSzPct val="100000"/>
              <a:buNone/>
            </a:pPr>
            <a:r>
              <a:rPr lang="zh-CN" altLang="en-US" sz="4000" dirty="0">
                <a:ea typeface="楷体_GB2312" pitchFamily="49" charset="-122"/>
              </a:rPr>
              <a:t>       能尽可能快地找到同一行或同一列的非零值元。</a:t>
            </a:r>
            <a:endParaRPr lang="zh-CN" altLang="en-US" sz="4400"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strips(downRight)">
                                      <p:cBhvr>
                                        <p:cTn id="7" dur="500"/>
                                        <p:tgtEl>
                                          <p:spTgt spid="13824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8244"/>
                                        </p:tgtEl>
                                        <p:attrNameLst>
                                          <p:attrName>style.visibility</p:attrName>
                                        </p:attrNameLst>
                                      </p:cBhvr>
                                      <p:to>
                                        <p:strVal val="visible"/>
                                      </p:to>
                                    </p:set>
                                    <p:animEffect transition="in" filter="strips(downRight)">
                                      <p:cBhvr>
                                        <p:cTn id="12" dur="500"/>
                                        <p:tgtEl>
                                          <p:spTgt spid="13824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8245"/>
                                        </p:tgtEl>
                                        <p:attrNameLst>
                                          <p:attrName>style.visibility</p:attrName>
                                        </p:attrNameLst>
                                      </p:cBhvr>
                                      <p:to>
                                        <p:strVal val="visible"/>
                                      </p:to>
                                    </p:set>
                                    <p:animEffect transition="in" filter="strips(downRight)">
                                      <p:cBhvr>
                                        <p:cTn id="17"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P spid="138244" grpId="0"/>
      <p:bldP spid="1382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29703" name="Rectangle 1031"/>
          <p:cNvSpPr>
            <a:spLocks noGrp="1"/>
          </p:cNvSpPr>
          <p:nvPr>
            <p:ph type="title"/>
          </p:nvPr>
        </p:nvSpPr>
        <p:spPr>
          <a:ln/>
        </p:spPr>
        <p:txBody>
          <a:bodyPr vert="horz" wrap="square" lIns="92075" tIns="46038" rIns="92075" bIns="46038" anchor="ctr"/>
          <a:p>
            <a:pPr eaLnBrk="1" hangingPunct="1"/>
            <a:r>
              <a:rPr lang="zh-CN" altLang="en-US" dirty="0"/>
              <a:t>5.1 数组的定义</a:t>
            </a:r>
            <a:endParaRPr lang="zh-CN" altLang="en-US" dirty="0"/>
          </a:p>
        </p:txBody>
      </p:sp>
      <p:sp>
        <p:nvSpPr>
          <p:cNvPr id="29704" name="Rectangle 1032"/>
          <p:cNvSpPr>
            <a:spLocks noGrp="1"/>
          </p:cNvSpPr>
          <p:nvPr>
            <p:ph idx="1"/>
          </p:nvPr>
        </p:nvSpPr>
        <p:spPr>
          <a:ln/>
        </p:spPr>
        <p:txBody>
          <a:bodyPr vert="horz" wrap="square" lIns="91440" tIns="45720" rIns="91440" bIns="45720" anchor="t"/>
          <a:p>
            <a:pPr eaLnBrk="1" hangingPunct="1"/>
            <a:r>
              <a:rPr lang="zh-CN" altLang="en-US" dirty="0"/>
              <a:t>一、数组的基本概念</a:t>
            </a:r>
            <a:endParaRPr lang="zh-CN" altLang="en-US" dirty="0"/>
          </a:p>
          <a:p>
            <a:pPr lvl="1" eaLnBrk="1" hangingPunct="1"/>
            <a:r>
              <a:rPr lang="zh-CN" altLang="en-US" dirty="0"/>
              <a:t>数组的定义</a:t>
            </a:r>
            <a:endParaRPr lang="zh-CN" altLang="en-US" dirty="0"/>
          </a:p>
          <a:p>
            <a:pPr lvl="2" eaLnBrk="1" hangingPunct="1"/>
            <a:r>
              <a:rPr lang="zh-CN" altLang="en-US" dirty="0"/>
              <a:t>即数组是由</a:t>
            </a:r>
            <a:r>
              <a:rPr lang="en-US" altLang="zh-CN" i="1" dirty="0"/>
              <a:t>n</a:t>
            </a:r>
            <a:r>
              <a:rPr lang="zh-CN" altLang="en-US" dirty="0"/>
              <a:t>个具有相同数据类型的数据元素</a:t>
            </a:r>
            <a:r>
              <a:rPr lang="en-US" altLang="zh-CN" i="1" dirty="0"/>
              <a:t>a</a:t>
            </a:r>
            <a:r>
              <a:rPr lang="en-US" altLang="zh-CN" i="1" baseline="-25000" dirty="0"/>
              <a:t>1</a:t>
            </a:r>
            <a:r>
              <a:rPr lang="en-US" altLang="zh-CN" i="1" dirty="0"/>
              <a:t>， a</a:t>
            </a:r>
            <a:r>
              <a:rPr lang="en-US" altLang="zh-CN" i="1" baseline="-25000" dirty="0"/>
              <a:t>2</a:t>
            </a:r>
            <a:r>
              <a:rPr lang="en-US" altLang="zh-CN" i="1" dirty="0"/>
              <a:t> ，…，a</a:t>
            </a:r>
            <a:r>
              <a:rPr lang="en-US" altLang="zh-CN" i="1" baseline="-25000" dirty="0"/>
              <a:t>n</a:t>
            </a:r>
            <a:r>
              <a:rPr lang="zh-CN" altLang="en-US" dirty="0"/>
              <a:t>组成的有限序列，且该有限序列必须存储在一块</a:t>
            </a:r>
            <a:r>
              <a:rPr lang="zh-CN" altLang="en-US" dirty="0">
                <a:solidFill>
                  <a:srgbClr val="FF0000"/>
                </a:solidFill>
              </a:rPr>
              <a:t>地址连续</a:t>
            </a:r>
            <a:r>
              <a:rPr lang="zh-CN" altLang="en-US" dirty="0"/>
              <a:t>的存储单元中。</a:t>
            </a:r>
            <a:endParaRPr lang="zh-CN" altLang="en-US" dirty="0"/>
          </a:p>
          <a:p>
            <a:pPr lvl="2" eaLnBrk="1" hangingPunct="1"/>
            <a:r>
              <a:rPr lang="zh-CN" altLang="en-US" dirty="0"/>
              <a:t>数组的下标：数组元素的位置</a:t>
            </a:r>
            <a:r>
              <a:rPr lang="zh-CN" altLang="en-US" sz="2000" dirty="0">
                <a:latin typeface="Arial" panose="020B0604020202020204" pitchFamily="34" charset="0"/>
                <a:ea typeface="楷体_GB2312" pitchFamily="49" charset="-122"/>
              </a:rPr>
              <a:t>。</a:t>
            </a:r>
            <a:endParaRPr lang="zh-CN" altLang="en-US" sz="2000" dirty="0">
              <a:latin typeface="Arial" panose="020B0604020202020204" pitchFamily="34" charset="0"/>
              <a:ea typeface="楷体_GB2312" pitchFamily="49" charset="-122"/>
            </a:endParaRPr>
          </a:p>
          <a:p>
            <a:pPr lvl="3" eaLnBrk="1" hangingPunct="1"/>
            <a:r>
              <a:rPr lang="zh-CN" altLang="en-US" dirty="0"/>
              <a:t>一维数组</a:t>
            </a:r>
            <a:endParaRPr lang="zh-CN" altLang="en-US" dirty="0"/>
          </a:p>
          <a:p>
            <a:pPr lvl="3" eaLnBrk="1" hangingPunct="1"/>
            <a:r>
              <a:rPr lang="zh-CN" altLang="en-US" dirty="0"/>
              <a:t>二维数组</a:t>
            </a:r>
            <a:endParaRPr lang="zh-CN" altLang="en-US" dirty="0"/>
          </a:p>
          <a:p>
            <a:pPr lvl="3" eaLnBrk="1" hangingPunct="1"/>
            <a:r>
              <a:rPr lang="zh-CN" altLang="en-US" dirty="0"/>
              <a:t>多维数组</a:t>
            </a:r>
            <a:endParaRPr lang="zh-CN" altLang="en-US"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p:cTn id="7" dur="1000" fill="hold"/>
                                        <p:tgtEl>
                                          <p:spTgt spid="29703"/>
                                        </p:tgtEl>
                                        <p:attrNameLst>
                                          <p:attrName>ppt_w</p:attrName>
                                        </p:attrNameLst>
                                      </p:cBhvr>
                                      <p:tavLst>
                                        <p:tav tm="0">
                                          <p:val>
                                            <p:fltVal val="0.000000"/>
                                          </p:val>
                                        </p:tav>
                                        <p:tav tm="100000">
                                          <p:val>
                                            <p:strVal val="#ppt_w"/>
                                          </p:val>
                                        </p:tav>
                                      </p:tavLst>
                                    </p:anim>
                                    <p:anim calcmode="lin" valueType="num">
                                      <p:cBhvr>
                                        <p:cTn id="8" dur="1000" fill="hold"/>
                                        <p:tgtEl>
                                          <p:spTgt spid="29703"/>
                                        </p:tgtEl>
                                        <p:attrNameLst>
                                          <p:attrName>ppt_h</p:attrName>
                                        </p:attrNameLst>
                                      </p:cBhvr>
                                      <p:tavLst>
                                        <p:tav tm="0">
                                          <p:val>
                                            <p:fltVal val="0.000000"/>
                                          </p:val>
                                        </p:tav>
                                        <p:tav tm="100000">
                                          <p:val>
                                            <p:strVal val="#ppt_h"/>
                                          </p:val>
                                        </p:tav>
                                      </p:tavLst>
                                    </p:anim>
                                    <p:anim calcmode="lin" valueType="num">
                                      <p:cBhvr>
                                        <p:cTn id="9" dur="1000" fill="hold"/>
                                        <p:tgtEl>
                                          <p:spTgt spid="29703"/>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970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9704">
                                            <p:txEl>
                                              <p:charRg st="0" end="10"/>
                                            </p:txEl>
                                          </p:spTgt>
                                        </p:tgtEl>
                                        <p:attrNameLst>
                                          <p:attrName>style.visibility</p:attrName>
                                        </p:attrNameLst>
                                      </p:cBhvr>
                                      <p:to>
                                        <p:strVal val="visible"/>
                                      </p:to>
                                    </p:set>
                                    <p:animEffect transition="in" filter="slide(fromBottom)">
                                      <p:cBhvr>
                                        <p:cTn id="15" dur="500"/>
                                        <p:tgtEl>
                                          <p:spTgt spid="29704">
                                            <p:txEl>
                                              <p:charRg st="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9704">
                                            <p:txEl>
                                              <p:charRg st="10" end="16"/>
                                            </p:txEl>
                                          </p:spTgt>
                                        </p:tgtEl>
                                        <p:attrNameLst>
                                          <p:attrName>style.visibility</p:attrName>
                                        </p:attrNameLst>
                                      </p:cBhvr>
                                      <p:to>
                                        <p:strVal val="visible"/>
                                      </p:to>
                                    </p:set>
                                    <p:animEffect transition="in" filter="slide(fromBottom)">
                                      <p:cBhvr>
                                        <p:cTn id="20" dur="500"/>
                                        <p:tgtEl>
                                          <p:spTgt spid="29704">
                                            <p:txEl>
                                              <p:charRg st="10" end="16"/>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9704">
                                            <p:txEl>
                                              <p:charRg st="16" end="81"/>
                                            </p:txEl>
                                          </p:spTgt>
                                        </p:tgtEl>
                                        <p:attrNameLst>
                                          <p:attrName>style.visibility</p:attrName>
                                        </p:attrNameLst>
                                      </p:cBhvr>
                                      <p:to>
                                        <p:strVal val="visible"/>
                                      </p:to>
                                    </p:set>
                                    <p:animEffect transition="in" filter="slide(fromBottom)">
                                      <p:cBhvr>
                                        <p:cTn id="23" dur="500"/>
                                        <p:tgtEl>
                                          <p:spTgt spid="29704">
                                            <p:txEl>
                                              <p:charRg st="16" end="81"/>
                                            </p:txEl>
                                          </p:spTgt>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29704">
                                            <p:txEl>
                                              <p:charRg st="81" end="96"/>
                                            </p:txEl>
                                          </p:spTgt>
                                        </p:tgtEl>
                                        <p:attrNameLst>
                                          <p:attrName>style.visibility</p:attrName>
                                        </p:attrNameLst>
                                      </p:cBhvr>
                                      <p:to>
                                        <p:strVal val="visible"/>
                                      </p:to>
                                    </p:set>
                                    <p:animEffect transition="in" filter="slide(fromBottom)">
                                      <p:cBhvr>
                                        <p:cTn id="26" dur="500"/>
                                        <p:tgtEl>
                                          <p:spTgt spid="29704">
                                            <p:txEl>
                                              <p:charRg st="81" end="96"/>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29704">
                                            <p:txEl>
                                              <p:charRg st="96" end="101"/>
                                            </p:txEl>
                                          </p:spTgt>
                                        </p:tgtEl>
                                        <p:attrNameLst>
                                          <p:attrName>style.visibility</p:attrName>
                                        </p:attrNameLst>
                                      </p:cBhvr>
                                      <p:to>
                                        <p:strVal val="visible"/>
                                      </p:to>
                                    </p:set>
                                    <p:animEffect transition="in" filter="slide(fromBottom)">
                                      <p:cBhvr>
                                        <p:cTn id="29" dur="500"/>
                                        <p:tgtEl>
                                          <p:spTgt spid="29704">
                                            <p:txEl>
                                              <p:charRg st="96" end="101"/>
                                            </p:txEl>
                                          </p:spTgt>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29704">
                                            <p:txEl>
                                              <p:charRg st="101" end="106"/>
                                            </p:txEl>
                                          </p:spTgt>
                                        </p:tgtEl>
                                        <p:attrNameLst>
                                          <p:attrName>style.visibility</p:attrName>
                                        </p:attrNameLst>
                                      </p:cBhvr>
                                      <p:to>
                                        <p:strVal val="visible"/>
                                      </p:to>
                                    </p:set>
                                    <p:animEffect transition="in" filter="slide(fromBottom)">
                                      <p:cBhvr>
                                        <p:cTn id="32" dur="500"/>
                                        <p:tgtEl>
                                          <p:spTgt spid="29704">
                                            <p:txEl>
                                              <p:charRg st="101" end="106"/>
                                            </p:txEl>
                                          </p:spTgt>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29704">
                                            <p:txEl>
                                              <p:charRg st="106" end="111"/>
                                            </p:txEl>
                                          </p:spTgt>
                                        </p:tgtEl>
                                        <p:attrNameLst>
                                          <p:attrName>style.visibility</p:attrName>
                                        </p:attrNameLst>
                                      </p:cBhvr>
                                      <p:to>
                                        <p:strVal val="visible"/>
                                      </p:to>
                                    </p:set>
                                    <p:animEffect transition="in" filter="slide(fromBottom)">
                                      <p:cBhvr>
                                        <p:cTn id="35" dur="500"/>
                                        <p:tgtEl>
                                          <p:spTgt spid="29704">
                                            <p:txEl>
                                              <p:charRg st="106" end="1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P spid="29704" grpId="0" bldLvl="2"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43011" name="Rectangle 12"/>
          <p:cNvSpPr>
            <a:spLocks noGrp="1"/>
          </p:cNvSpPr>
          <p:nvPr>
            <p:ph type="title"/>
          </p:nvPr>
        </p:nvSpPr>
        <p:spPr>
          <a:ln/>
        </p:spPr>
        <p:txBody>
          <a:bodyPr vert="horz" wrap="square" lIns="92075" tIns="46038" rIns="92075" bIns="46038" anchor="ctr"/>
          <a:p>
            <a:pPr eaLnBrk="1" hangingPunct="1"/>
            <a:r>
              <a:rPr lang="zh-CN" altLang="en-US" sz="2800" dirty="0">
                <a:ea typeface="宋体" panose="02010600030101010101" pitchFamily="2" charset="-122"/>
              </a:rPr>
              <a:t> </a:t>
            </a:r>
            <a:r>
              <a:rPr lang="zh-CN" altLang="en-US" dirty="0"/>
              <a:t>5.3.2 稀疏矩阵</a:t>
            </a:r>
            <a:endParaRPr lang="zh-CN" altLang="en-US" sz="2800" dirty="0">
              <a:ea typeface="宋体" panose="02010600030101010101" pitchFamily="2" charset="-122"/>
            </a:endParaRPr>
          </a:p>
        </p:txBody>
      </p:sp>
      <p:sp>
        <p:nvSpPr>
          <p:cNvPr id="43012" name="Rectangle 13"/>
          <p:cNvSpPr>
            <a:spLocks noGrp="1"/>
          </p:cNvSpPr>
          <p:nvPr>
            <p:ph idx="1"/>
          </p:nvPr>
        </p:nvSpPr>
        <p:spPr>
          <a:xfrm>
            <a:off x="533400" y="1143000"/>
            <a:ext cx="8534400" cy="5638800"/>
          </a:xfrm>
          <a:ln/>
        </p:spPr>
        <p:txBody>
          <a:bodyPr vert="horz" wrap="square" lIns="91440" tIns="45720" rIns="91440" bIns="45720" anchor="t"/>
          <a:p>
            <a:pPr eaLnBrk="1" hangingPunct="1">
              <a:lnSpc>
                <a:spcPct val="120000"/>
              </a:lnSpc>
              <a:buSzPct val="140000"/>
              <a:buFont typeface="Wingdings" panose="05000000000000000000" pitchFamily="2" charset="2"/>
              <a:buChar char="§"/>
            </a:pPr>
            <a:r>
              <a:rPr lang="zh-CN" altLang="en-US" dirty="0"/>
              <a:t>抽象数据类型稀疏矩阵的定义</a:t>
            </a:r>
            <a:endParaRPr lang="en-US" altLang="zh-CN" dirty="0"/>
          </a:p>
          <a:p>
            <a:pPr eaLnBrk="1" hangingPunct="1">
              <a:lnSpc>
                <a:spcPct val="120000"/>
              </a:lnSpc>
              <a:buNone/>
            </a:pPr>
            <a:r>
              <a:rPr lang="en-US" altLang="zh-CN" sz="2000" i="1" dirty="0"/>
              <a:t>ADT SparseMatrix{</a:t>
            </a:r>
            <a:endParaRPr lang="en-US" altLang="zh-CN" sz="2000" i="1" dirty="0"/>
          </a:p>
          <a:p>
            <a:pPr lvl="1" eaLnBrk="1" hangingPunct="1">
              <a:lnSpc>
                <a:spcPct val="120000"/>
              </a:lnSpc>
              <a:buNone/>
            </a:pPr>
            <a:r>
              <a:rPr lang="en-US" altLang="zh-CN" sz="2000" dirty="0"/>
              <a:t>	</a:t>
            </a:r>
            <a:r>
              <a:rPr lang="zh-CN" altLang="en-US" sz="2000" dirty="0"/>
              <a:t>数据对象：</a:t>
            </a:r>
            <a:r>
              <a:rPr lang="en-US" altLang="zh-CN" sz="2000" i="1" dirty="0"/>
              <a:t>D＝{a</a:t>
            </a:r>
            <a:r>
              <a:rPr lang="en-US" altLang="zh-CN" sz="2000" i="1" baseline="-25000" dirty="0"/>
              <a:t>ij</a:t>
            </a:r>
            <a:r>
              <a:rPr lang="en-US" altLang="zh-CN" sz="2000" i="1" dirty="0"/>
              <a:t>|a</a:t>
            </a:r>
            <a:r>
              <a:rPr lang="en-US" altLang="zh-CN" sz="2000" i="1" baseline="-25000" dirty="0"/>
              <a:t>ij</a:t>
            </a:r>
            <a:r>
              <a:rPr lang="en-US" altLang="zh-CN" sz="2000" i="1" dirty="0"/>
              <a:t>∈ElemSet,1≤i≤m,1≤j≤n}</a:t>
            </a:r>
            <a:endParaRPr lang="en-US" altLang="zh-CN" sz="2000" i="1" dirty="0"/>
          </a:p>
          <a:p>
            <a:pPr lvl="1" eaLnBrk="1" hangingPunct="1">
              <a:lnSpc>
                <a:spcPct val="120000"/>
              </a:lnSpc>
              <a:buNone/>
            </a:pPr>
            <a:r>
              <a:rPr lang="en-US" altLang="zh-CN" sz="2000" dirty="0"/>
              <a:t>	</a:t>
            </a:r>
            <a:r>
              <a:rPr lang="zh-CN" altLang="en-US" sz="2000" dirty="0"/>
              <a:t>数据关系：</a:t>
            </a:r>
            <a:r>
              <a:rPr lang="en-US" altLang="zh-CN" sz="2000" i="1" dirty="0"/>
              <a:t>S＝{Row,Col}</a:t>
            </a:r>
            <a:endParaRPr lang="en-US" altLang="zh-CN" sz="2000" i="1" dirty="0"/>
          </a:p>
          <a:p>
            <a:pPr lvl="2" eaLnBrk="1" hangingPunct="1">
              <a:lnSpc>
                <a:spcPct val="120000"/>
              </a:lnSpc>
              <a:buNone/>
            </a:pPr>
            <a:r>
              <a:rPr lang="en-US" altLang="zh-CN" sz="2000" dirty="0"/>
              <a:t>		  </a:t>
            </a:r>
            <a:r>
              <a:rPr lang="en-US" altLang="zh-CN" sz="2000" i="1" dirty="0"/>
              <a:t>Row＝{&lt; a</a:t>
            </a:r>
            <a:r>
              <a:rPr lang="en-US" altLang="zh-CN" sz="2000" i="1" baseline="-25000" dirty="0"/>
              <a:t>i,j</a:t>
            </a:r>
            <a:r>
              <a:rPr lang="en-US" altLang="zh-CN" sz="2000" i="1" dirty="0"/>
              <a:t> ,a</a:t>
            </a:r>
            <a:r>
              <a:rPr lang="en-US" altLang="zh-CN" sz="2000" i="1" baseline="-25000" dirty="0"/>
              <a:t>i,j+1</a:t>
            </a:r>
            <a:r>
              <a:rPr lang="en-US" altLang="zh-CN" sz="2000" i="1" dirty="0"/>
              <a:t>&gt;| 1≤i≤m, 1≤j＜n}</a:t>
            </a:r>
            <a:endParaRPr lang="en-US" altLang="zh-CN" sz="2000" i="1" dirty="0"/>
          </a:p>
          <a:p>
            <a:pPr lvl="2" eaLnBrk="1" hangingPunct="1">
              <a:lnSpc>
                <a:spcPct val="120000"/>
              </a:lnSpc>
              <a:buNone/>
            </a:pPr>
            <a:r>
              <a:rPr lang="en-US" altLang="zh-CN" sz="2000" i="1" dirty="0"/>
              <a:t>		  Col＝{&lt; a</a:t>
            </a:r>
            <a:r>
              <a:rPr lang="en-US" altLang="zh-CN" sz="2000" i="1" baseline="-25000" dirty="0"/>
              <a:t>i,j</a:t>
            </a:r>
            <a:r>
              <a:rPr lang="en-US" altLang="zh-CN" sz="2000" i="1" dirty="0"/>
              <a:t> ,a</a:t>
            </a:r>
            <a:r>
              <a:rPr lang="en-US" altLang="zh-CN" sz="2000" i="1" baseline="-25000" dirty="0"/>
              <a:t>i+1,j</a:t>
            </a:r>
            <a:r>
              <a:rPr lang="en-US" altLang="zh-CN" sz="2000" i="1" dirty="0"/>
              <a:t>&gt;| 1≤i＜m, 1≤j≤n}</a:t>
            </a:r>
            <a:endParaRPr lang="en-US" altLang="zh-CN" sz="2000" i="1" dirty="0"/>
          </a:p>
          <a:p>
            <a:pPr lvl="1" eaLnBrk="1" hangingPunct="1">
              <a:lnSpc>
                <a:spcPct val="120000"/>
              </a:lnSpc>
              <a:buNone/>
            </a:pPr>
            <a:r>
              <a:rPr lang="en-US" altLang="zh-CN" sz="2000" dirty="0"/>
              <a:t>	</a:t>
            </a:r>
            <a:r>
              <a:rPr lang="zh-CN" altLang="en-US" sz="2000" dirty="0"/>
              <a:t>基本操作：</a:t>
            </a:r>
            <a:endParaRPr lang="zh-CN" altLang="en-US" sz="2000" dirty="0"/>
          </a:p>
          <a:p>
            <a:pPr lvl="3" eaLnBrk="1" hangingPunct="1">
              <a:lnSpc>
                <a:spcPct val="120000"/>
              </a:lnSpc>
              <a:buNone/>
            </a:pPr>
            <a:r>
              <a:rPr lang="en-US" altLang="zh-CN" sz="2000" dirty="0"/>
              <a:t>      </a:t>
            </a:r>
            <a:r>
              <a:rPr lang="en-US" altLang="zh-CN" sz="2000" i="1" dirty="0"/>
              <a:t>CreateSMatrix(&amp;M)     	DestroySMatrix(&amp;M)</a:t>
            </a:r>
            <a:endParaRPr lang="en-US" altLang="zh-CN" sz="2000" i="1" dirty="0"/>
          </a:p>
          <a:p>
            <a:pPr lvl="3" eaLnBrk="1" hangingPunct="1">
              <a:lnSpc>
                <a:spcPct val="120000"/>
              </a:lnSpc>
              <a:buNone/>
            </a:pPr>
            <a:r>
              <a:rPr lang="en-US" altLang="zh-CN" sz="2000" i="1" dirty="0"/>
              <a:t>	  PrintSMatrix(M)		CopySMatrix(M,&amp;T)</a:t>
            </a:r>
            <a:endParaRPr lang="en-US" altLang="zh-CN" sz="2000" i="1" dirty="0"/>
          </a:p>
          <a:p>
            <a:pPr lvl="3" eaLnBrk="1" hangingPunct="1">
              <a:lnSpc>
                <a:spcPct val="120000"/>
              </a:lnSpc>
              <a:buNone/>
            </a:pPr>
            <a:r>
              <a:rPr lang="en-US" altLang="zh-CN" sz="2000" i="1" dirty="0"/>
              <a:t> 	  AddSMatrix(M,N,&amp;Q)	SubSMatrix(M,N,&amp;Q)</a:t>
            </a:r>
            <a:endParaRPr lang="en-US" altLang="zh-CN" sz="2000" i="1" dirty="0"/>
          </a:p>
          <a:p>
            <a:pPr lvl="3" eaLnBrk="1" hangingPunct="1">
              <a:lnSpc>
                <a:spcPct val="120000"/>
              </a:lnSpc>
              <a:buNone/>
            </a:pPr>
            <a:r>
              <a:rPr lang="en-US" altLang="zh-CN" sz="2000" i="1" dirty="0"/>
              <a:t>	  MultSMatrix(M,N,&amp;Q)	TransposeSMatrix(M,&amp;T)</a:t>
            </a:r>
            <a:endParaRPr lang="en-US" altLang="zh-CN" sz="2000" i="1" dirty="0"/>
          </a:p>
          <a:p>
            <a:pPr eaLnBrk="1" hangingPunct="1">
              <a:lnSpc>
                <a:spcPct val="120000"/>
              </a:lnSpc>
              <a:buNone/>
            </a:pPr>
            <a:r>
              <a:rPr lang="en-US" altLang="zh-CN" sz="2000" i="1" dirty="0"/>
              <a:t>} ADT SparseMatrix</a:t>
            </a:r>
            <a:endParaRPr lang="zh-CN" altLang="en-US" sz="2000" i="1" dirty="0"/>
          </a:p>
        </p:txBody>
      </p:sp>
    </p:spTree>
  </p:cSld>
  <p:clrMapOvr>
    <a:masterClrMapping/>
  </p:clrMapOvr>
  <p:transition>
    <p:checke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44035" name="Rectangle 2"/>
          <p:cNvSpPr>
            <a:spLocks noGrp="1"/>
          </p:cNvSpPr>
          <p:nvPr>
            <p:ph type="title"/>
          </p:nvPr>
        </p:nvSpPr>
        <p:spPr>
          <a:ln/>
        </p:spPr>
        <p:txBody>
          <a:bodyPr vert="horz" wrap="square" lIns="92075" tIns="46038" rIns="92075" bIns="46038" anchor="ctr"/>
          <a:p>
            <a:pPr eaLnBrk="1" hangingPunct="1"/>
            <a:r>
              <a:rPr lang="zh-CN" altLang="en-US" sz="2800" dirty="0">
                <a:ea typeface="宋体" panose="02010600030101010101" pitchFamily="2" charset="-122"/>
              </a:rPr>
              <a:t> </a:t>
            </a:r>
            <a:r>
              <a:rPr lang="zh-CN" altLang="en-US" dirty="0"/>
              <a:t>5.3.2 稀疏矩阵</a:t>
            </a:r>
            <a:endParaRPr lang="zh-CN" altLang="en-US" dirty="0"/>
          </a:p>
        </p:txBody>
      </p:sp>
      <p:sp>
        <p:nvSpPr>
          <p:cNvPr id="44036" name="Rectangle 3"/>
          <p:cNvSpPr>
            <a:spLocks noGrp="1"/>
          </p:cNvSpPr>
          <p:nvPr>
            <p:ph idx="1"/>
          </p:nvPr>
        </p:nvSpPr>
        <p:spPr>
          <a:ln/>
        </p:spPr>
        <p:txBody>
          <a:bodyPr vert="horz" wrap="square" lIns="91440" tIns="45720" rIns="91440" bIns="45720" anchor="t"/>
          <a:p>
            <a:pPr eaLnBrk="1" hangingPunct="1"/>
            <a:r>
              <a:rPr lang="zh-CN" altLang="en-US" dirty="0"/>
              <a:t>稀疏矩阵的压缩存储</a:t>
            </a:r>
            <a:endParaRPr lang="zh-CN" altLang="en-US" dirty="0"/>
          </a:p>
          <a:p>
            <a:pPr lvl="1" eaLnBrk="1" hangingPunct="1"/>
            <a:r>
              <a:rPr lang="zh-CN" altLang="en-US" dirty="0"/>
              <a:t>基本思想</a:t>
            </a:r>
            <a:endParaRPr lang="zh-CN" altLang="en-US" dirty="0"/>
          </a:p>
          <a:p>
            <a:pPr lvl="2" eaLnBrk="1" hangingPunct="1"/>
            <a:r>
              <a:rPr lang="zh-CN" altLang="en-US" dirty="0"/>
              <a:t>按照压缩存储的概念，要存放</a:t>
            </a:r>
            <a:r>
              <a:rPr lang="zh-CN" altLang="en-US" dirty="0">
                <a:solidFill>
                  <a:srgbClr val="FF0000"/>
                </a:solidFill>
              </a:rPr>
              <a:t>稀疏矩阵的元素</a:t>
            </a:r>
            <a:r>
              <a:rPr lang="zh-CN" altLang="en-US" dirty="0"/>
              <a:t>，由于没有某种规律，除存放非零元的值外，还必须存贮适当的辅助信息，才能迅速确定一个非零元是矩阵中的哪一个</a:t>
            </a:r>
            <a:r>
              <a:rPr lang="zh-CN" altLang="en-US" dirty="0">
                <a:solidFill>
                  <a:srgbClr val="FF0000"/>
                </a:solidFill>
              </a:rPr>
              <a:t>位置</a:t>
            </a:r>
            <a:r>
              <a:rPr lang="zh-CN" altLang="en-US" dirty="0"/>
              <a:t>上的元素。</a:t>
            </a:r>
            <a:endParaRPr lang="zh-CN" altLang="en-US" dirty="0"/>
          </a:p>
          <a:p>
            <a:pPr lvl="1" eaLnBrk="1" hangingPunct="1"/>
            <a:r>
              <a:rPr lang="zh-CN" altLang="en-US" dirty="0"/>
              <a:t>几种压缩存储方案</a:t>
            </a:r>
            <a:endParaRPr lang="zh-CN" altLang="en-US" dirty="0"/>
          </a:p>
          <a:p>
            <a:pPr lvl="2" eaLnBrk="1" hangingPunct="1"/>
            <a:r>
              <a:rPr lang="zh-CN" altLang="en-US" dirty="0">
                <a:hlinkClick r:id="rId1" action="ppaction://hlinksldjump"/>
              </a:rPr>
              <a:t>三元组顺序表</a:t>
            </a:r>
            <a:endParaRPr lang="zh-CN" altLang="en-US" dirty="0"/>
          </a:p>
          <a:p>
            <a:pPr lvl="2" eaLnBrk="1" hangingPunct="1"/>
            <a:r>
              <a:rPr lang="zh-CN" altLang="en-US" dirty="0">
                <a:hlinkClick r:id="rId2" action="ppaction://hlinksldjump"/>
              </a:rPr>
              <a:t>带行逻辑链接的顺序表</a:t>
            </a:r>
            <a:endParaRPr lang="zh-CN" altLang="en-US" dirty="0"/>
          </a:p>
          <a:p>
            <a:pPr lvl="2" eaLnBrk="1" hangingPunct="1"/>
            <a:r>
              <a:rPr lang="zh-CN" altLang="en-US" dirty="0">
                <a:hlinkClick r:id="rId3" action="ppaction://hlinksldjump"/>
              </a:rPr>
              <a:t>十字链表</a:t>
            </a:r>
            <a:endParaRPr lang="zh-CN" altLang="en-US" dirty="0"/>
          </a:p>
        </p:txBody>
      </p:sp>
    </p:spTree>
  </p:cSld>
  <p:clrMapOvr>
    <a:masterClrMapping/>
  </p:clrMapOvr>
  <p:transition>
    <p:checke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45059" name="Rectangle 68"/>
          <p:cNvSpPr>
            <a:spLocks noGrp="1"/>
          </p:cNvSpPr>
          <p:nvPr>
            <p:ph type="title"/>
          </p:nvPr>
        </p:nvSpPr>
        <p:spPr>
          <a:ln/>
        </p:spPr>
        <p:txBody>
          <a:bodyPr vert="horz" wrap="square" lIns="92075" tIns="46038" rIns="92075" bIns="46038" anchor="ctr"/>
          <a:p>
            <a:pPr eaLnBrk="1" hangingPunct="1"/>
            <a:r>
              <a:rPr lang="zh-CN" altLang="en-US" sz="2800" dirty="0">
                <a:ea typeface="宋体" panose="02010600030101010101" pitchFamily="2" charset="-122"/>
              </a:rPr>
              <a:t> 一、</a:t>
            </a:r>
            <a:r>
              <a:rPr lang="zh-CN" altLang="en-US" dirty="0"/>
              <a:t>三元组顺序表存储</a:t>
            </a:r>
            <a:endParaRPr lang="en-US" altLang="zh-CN" dirty="0"/>
          </a:p>
        </p:txBody>
      </p:sp>
      <p:sp>
        <p:nvSpPr>
          <p:cNvPr id="45060" name="Rectangle 69"/>
          <p:cNvSpPr>
            <a:spLocks noGrp="1"/>
          </p:cNvSpPr>
          <p:nvPr>
            <p:ph idx="1"/>
          </p:nvPr>
        </p:nvSpPr>
        <p:spPr>
          <a:ln/>
        </p:spPr>
        <p:txBody>
          <a:bodyPr vert="horz" wrap="square" lIns="91440" tIns="45720" rIns="91440" bIns="45720" anchor="t"/>
          <a:p>
            <a:pPr eaLnBrk="1" hangingPunct="1"/>
            <a:r>
              <a:rPr lang="zh-CN" altLang="en-US" dirty="0"/>
              <a:t>三元组顺序表</a:t>
            </a:r>
            <a:endParaRPr lang="zh-CN" altLang="en-US" dirty="0"/>
          </a:p>
          <a:p>
            <a:pPr lvl="1" eaLnBrk="1" hangingPunct="1"/>
            <a:r>
              <a:rPr lang="zh-CN" altLang="en-US" dirty="0"/>
              <a:t>三元组</a:t>
            </a:r>
            <a:endParaRPr lang="zh-CN" altLang="en-US" dirty="0"/>
          </a:p>
          <a:p>
            <a:pPr lvl="2" eaLnBrk="1" hangingPunct="1"/>
            <a:r>
              <a:rPr lang="zh-CN" altLang="en-US" dirty="0"/>
              <a:t>非零元的行号</a:t>
            </a:r>
            <a:r>
              <a:rPr lang="en-US" altLang="zh-CN" i="1" dirty="0"/>
              <a:t>i</a:t>
            </a:r>
            <a:r>
              <a:rPr lang="en-US" altLang="zh-CN" dirty="0"/>
              <a:t>、</a:t>
            </a:r>
            <a:r>
              <a:rPr lang="zh-CN" altLang="en-US" dirty="0"/>
              <a:t>列号</a:t>
            </a:r>
            <a:r>
              <a:rPr lang="en-US" altLang="zh-CN" i="1" dirty="0"/>
              <a:t>j</a:t>
            </a:r>
            <a:r>
              <a:rPr lang="en-US" altLang="zh-CN" dirty="0"/>
              <a:t>、</a:t>
            </a:r>
            <a:r>
              <a:rPr lang="zh-CN" altLang="en-US" dirty="0"/>
              <a:t>值</a:t>
            </a:r>
            <a:r>
              <a:rPr lang="en-US" altLang="zh-CN" i="1" dirty="0"/>
              <a:t>e</a:t>
            </a:r>
            <a:r>
              <a:rPr lang="zh-CN" altLang="en-US" dirty="0"/>
              <a:t>构成一个三元组（</a:t>
            </a:r>
            <a:r>
              <a:rPr lang="en-US" altLang="zh-CN" i="1" dirty="0"/>
              <a:t>i</a:t>
            </a:r>
            <a:r>
              <a:rPr lang="en-US" altLang="zh-CN" dirty="0"/>
              <a:t>,</a:t>
            </a:r>
            <a:r>
              <a:rPr lang="en-US" altLang="zh-CN" i="1" dirty="0"/>
              <a:t>j</a:t>
            </a:r>
            <a:r>
              <a:rPr lang="en-US" altLang="zh-CN" dirty="0"/>
              <a:t>,</a:t>
            </a:r>
            <a:r>
              <a:rPr lang="en-US" altLang="zh-CN" i="1" dirty="0"/>
              <a:t>e</a:t>
            </a:r>
            <a:r>
              <a:rPr lang="en-US" altLang="zh-CN" dirty="0"/>
              <a:t>）。</a:t>
            </a:r>
            <a:endParaRPr lang="en-US" altLang="zh-CN" dirty="0"/>
          </a:p>
          <a:p>
            <a:pPr lvl="1" eaLnBrk="1" hangingPunct="1"/>
            <a:r>
              <a:rPr lang="zh-CN" altLang="en-US" dirty="0"/>
              <a:t>三元组表示法</a:t>
            </a:r>
            <a:endParaRPr lang="zh-CN" altLang="en-US" dirty="0"/>
          </a:p>
          <a:p>
            <a:pPr lvl="2" eaLnBrk="1" hangingPunct="1"/>
            <a:r>
              <a:rPr lang="zh-CN" altLang="en-US" dirty="0"/>
              <a:t>整个稀疏矩阵中非零元的三元组合起来称为三元组表。</a:t>
            </a:r>
            <a:endParaRPr lang="zh-CN" altLang="en-US" dirty="0"/>
          </a:p>
          <a:p>
            <a:pPr lvl="2" eaLnBrk="1" hangingPunct="1"/>
            <a:r>
              <a:rPr lang="zh-CN" altLang="en-US" dirty="0"/>
              <a:t>一般规定以行序为主序，采用顺序存储结构依次存储稀疏矩阵中所有的非0元的三元组（</a:t>
            </a:r>
            <a:r>
              <a:rPr lang="en-US" altLang="zh-CN" i="1" dirty="0"/>
              <a:t>i</a:t>
            </a:r>
            <a:r>
              <a:rPr lang="en-US" altLang="zh-CN" dirty="0"/>
              <a:t>,</a:t>
            </a:r>
            <a:r>
              <a:rPr lang="en-US" altLang="zh-CN" i="1" dirty="0"/>
              <a:t>j</a:t>
            </a:r>
            <a:r>
              <a:rPr lang="en-US" altLang="zh-CN" dirty="0"/>
              <a:t>,</a:t>
            </a:r>
            <a:r>
              <a:rPr lang="en-US" altLang="zh-CN" i="1" dirty="0"/>
              <a:t>e</a:t>
            </a:r>
            <a:r>
              <a:rPr lang="en-US" altLang="zh-CN" dirty="0"/>
              <a:t>），</a:t>
            </a:r>
            <a:r>
              <a:rPr lang="zh-CN" altLang="en-US" dirty="0"/>
              <a:t>构成叙述矩阵的</a:t>
            </a:r>
            <a:r>
              <a:rPr lang="zh-CN" altLang="en-US" dirty="0">
                <a:solidFill>
                  <a:srgbClr val="FF0000"/>
                </a:solidFill>
              </a:rPr>
              <a:t>三元组顺序表</a:t>
            </a:r>
            <a:r>
              <a:rPr lang="zh-CN" altLang="en-US" dirty="0"/>
              <a:t>。</a:t>
            </a:r>
            <a:endParaRPr lang="zh-CN" altLang="en-US" dirty="0"/>
          </a:p>
          <a:p>
            <a:pPr lvl="1" eaLnBrk="1" hangingPunct="1"/>
            <a:r>
              <a:rPr lang="zh-CN" altLang="en-US" dirty="0"/>
              <a:t>看一个例子</a:t>
            </a:r>
            <a:endParaRPr lang="zh-CN" altLang="en-US" dirty="0"/>
          </a:p>
        </p:txBody>
      </p:sp>
    </p:spTree>
  </p:cSld>
  <p:clrMapOvr>
    <a:masterClrMapping/>
  </p:clrMapOvr>
  <p:transition>
    <p:checke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46083" name="Rectangle 393"/>
          <p:cNvSpPr>
            <a:spLocks noGrp="1"/>
          </p:cNvSpPr>
          <p:nvPr>
            <p:ph type="title"/>
          </p:nvPr>
        </p:nvSpPr>
        <p:spPr>
          <a:ln/>
        </p:spPr>
        <p:txBody>
          <a:bodyPr vert="horz" wrap="square" lIns="92075" tIns="46038" rIns="92075" bIns="46038" anchor="ctr"/>
          <a:p>
            <a:pPr eaLnBrk="1" hangingPunct="1"/>
            <a:r>
              <a:rPr lang="zh-CN" altLang="en-US" dirty="0"/>
              <a:t>  </a:t>
            </a:r>
            <a:endParaRPr lang="zh-CN" altLang="en-US" dirty="0"/>
          </a:p>
        </p:txBody>
      </p:sp>
      <p:sp>
        <p:nvSpPr>
          <p:cNvPr id="46084" name="Rectangle 394"/>
          <p:cNvSpPr>
            <a:spLocks noGrp="1"/>
          </p:cNvSpPr>
          <p:nvPr>
            <p:ph idx="1"/>
          </p:nvPr>
        </p:nvSpPr>
        <p:spPr>
          <a:ln/>
        </p:spPr>
        <p:txBody>
          <a:bodyPr vert="horz" wrap="square" lIns="91440" tIns="45720" rIns="91440" bIns="45720" anchor="t"/>
          <a:p>
            <a:pPr eaLnBrk="1" hangingPunct="1"/>
            <a:r>
              <a:rPr lang="zh-CN" altLang="en-US" dirty="0"/>
              <a:t>例1 ：稀疏矩阵的压缩存储</a:t>
            </a:r>
            <a:endParaRPr lang="zh-CN" altLang="en-US" dirty="0"/>
          </a:p>
        </p:txBody>
      </p:sp>
      <p:graphicFrame>
        <p:nvGraphicFramePr>
          <p:cNvPr id="147851" name="Group 395"/>
          <p:cNvGraphicFramePr>
            <a:graphicFrameLocks noGrp="1"/>
          </p:cNvGraphicFramePr>
          <p:nvPr/>
        </p:nvGraphicFramePr>
        <p:xfrm>
          <a:off x="6172200" y="1479550"/>
          <a:ext cx="1828800" cy="4176713"/>
        </p:xfrm>
        <a:graphic>
          <a:graphicData uri="http://schemas.openxmlformats.org/drawingml/2006/table">
            <a:tbl>
              <a:tblPr/>
              <a:tblGrid>
                <a:gridCol w="609600"/>
                <a:gridCol w="609600"/>
                <a:gridCol w="609600"/>
              </a:tblGrid>
              <a:tr h="5175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endPar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a:t>
                      </a:r>
                      <a:endPar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endPar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46990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12</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45561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9</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5561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5561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5561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24</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5561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18</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5561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15</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5561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-7</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147503" name="AutoShape 47"/>
          <p:cNvSpPr/>
          <p:nvPr/>
        </p:nvSpPr>
        <p:spPr>
          <a:xfrm>
            <a:off x="5105400" y="3200400"/>
            <a:ext cx="990600" cy="381000"/>
          </a:xfrm>
          <a:prstGeom prst="leftRightArrow">
            <a:avLst>
              <a:gd name="adj1" fmla="val 50000"/>
              <a:gd name="adj2" fmla="val 52000"/>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
        <p:nvSpPr>
          <p:cNvPr id="147504" name="Text Box 48"/>
          <p:cNvSpPr txBox="1"/>
          <p:nvPr/>
        </p:nvSpPr>
        <p:spPr>
          <a:xfrm>
            <a:off x="6324600" y="6019800"/>
            <a:ext cx="28956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i="1" dirty="0"/>
              <a:t>mu</a:t>
            </a:r>
            <a:r>
              <a:rPr lang="en-US" altLang="zh-CN" sz="2000" dirty="0">
                <a:latin typeface="Arial Narrow" panose="020B0506020202030204" pitchFamily="34" charset="0"/>
              </a:rPr>
              <a:t>＝6   </a:t>
            </a:r>
            <a:r>
              <a:rPr lang="en-US" altLang="zh-CN" sz="2400" i="1" dirty="0"/>
              <a:t>nu</a:t>
            </a:r>
            <a:r>
              <a:rPr lang="en-US" altLang="zh-CN" sz="2000" dirty="0">
                <a:latin typeface="Arial Narrow" panose="020B0506020202030204" pitchFamily="34" charset="0"/>
              </a:rPr>
              <a:t>＝7  </a:t>
            </a:r>
            <a:r>
              <a:rPr lang="en-US" altLang="zh-CN" sz="2400" i="1" dirty="0"/>
              <a:t>tu</a:t>
            </a:r>
            <a:r>
              <a:rPr lang="en-US" altLang="zh-CN" sz="2000" dirty="0">
                <a:latin typeface="Arial Narrow" panose="020B0506020202030204" pitchFamily="34" charset="0"/>
              </a:rPr>
              <a:t>＝8</a:t>
            </a:r>
            <a:endParaRPr lang="en-US" altLang="zh-CN" sz="2000" dirty="0">
              <a:latin typeface="Arial Narrow" panose="020B0506020202030204" pitchFamily="34" charset="0"/>
            </a:endParaRPr>
          </a:p>
        </p:txBody>
      </p:sp>
      <p:graphicFrame>
        <p:nvGraphicFramePr>
          <p:cNvPr id="147847" name="Group 391"/>
          <p:cNvGraphicFramePr>
            <a:graphicFrameLocks noGrp="1"/>
          </p:cNvGraphicFramePr>
          <p:nvPr/>
        </p:nvGraphicFramePr>
        <p:xfrm>
          <a:off x="914400" y="2133600"/>
          <a:ext cx="4114800" cy="3292475"/>
        </p:xfrm>
        <a:graphic>
          <a:graphicData uri="http://schemas.openxmlformats.org/drawingml/2006/table">
            <a:tbl>
              <a:tblPr/>
              <a:tblGrid>
                <a:gridCol w="604838"/>
                <a:gridCol w="604837"/>
                <a:gridCol w="603250"/>
                <a:gridCol w="604838"/>
                <a:gridCol w="604837"/>
                <a:gridCol w="604838"/>
                <a:gridCol w="487362"/>
              </a:tblGrid>
              <a:tr h="542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12</a:t>
                      </a:r>
                      <a:endPar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9</a:t>
                      </a:r>
                      <a:endPar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3975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42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endPar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endPar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8420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24</a:t>
                      </a:r>
                      <a:endPar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3975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18</a:t>
                      </a:r>
                      <a:endPar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42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15</a:t>
                      </a:r>
                      <a:endPar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-7</a:t>
                      </a:r>
                      <a:endParaRPr kumimoji="1" lang="zh-CN" altLang="en-US" sz="24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bl>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47847"/>
                                        </p:tgtEl>
                                        <p:attrNameLst>
                                          <p:attrName>style.visibility</p:attrName>
                                        </p:attrNameLst>
                                      </p:cBhvr>
                                      <p:to>
                                        <p:strVal val="visible"/>
                                      </p:to>
                                    </p:set>
                                    <p:anim calcmode="lin" valueType="num">
                                      <p:cBhvr>
                                        <p:cTn id="7" dur="1000" fill="hold"/>
                                        <p:tgtEl>
                                          <p:spTgt spid="147847"/>
                                        </p:tgtEl>
                                        <p:attrNameLst>
                                          <p:attrName>ppt_w</p:attrName>
                                        </p:attrNameLst>
                                      </p:cBhvr>
                                      <p:tavLst>
                                        <p:tav tm="0">
                                          <p:val>
                                            <p:fltVal val="0.000000"/>
                                          </p:val>
                                        </p:tav>
                                        <p:tav tm="100000">
                                          <p:val>
                                            <p:strVal val="#ppt_w"/>
                                          </p:val>
                                        </p:tav>
                                      </p:tavLst>
                                    </p:anim>
                                    <p:anim calcmode="lin" valueType="num">
                                      <p:cBhvr>
                                        <p:cTn id="8" dur="1000" fill="hold"/>
                                        <p:tgtEl>
                                          <p:spTgt spid="147847"/>
                                        </p:tgtEl>
                                        <p:attrNameLst>
                                          <p:attrName>ppt_h</p:attrName>
                                        </p:attrNameLst>
                                      </p:cBhvr>
                                      <p:tavLst>
                                        <p:tav tm="0">
                                          <p:val>
                                            <p:fltVal val="0.000000"/>
                                          </p:val>
                                        </p:tav>
                                        <p:tav tm="100000">
                                          <p:val>
                                            <p:strVal val="#ppt_h"/>
                                          </p:val>
                                        </p:tav>
                                      </p:tavLst>
                                    </p:anim>
                                    <p:anim calcmode="lin" valueType="num">
                                      <p:cBhvr>
                                        <p:cTn id="9" dur="1000" fill="hold"/>
                                        <p:tgtEl>
                                          <p:spTgt spid="147847"/>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4784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7503"/>
                                        </p:tgtEl>
                                        <p:attrNameLst>
                                          <p:attrName>style.visibility</p:attrName>
                                        </p:attrNameLst>
                                      </p:cBhvr>
                                      <p:to>
                                        <p:strVal val="visible"/>
                                      </p:to>
                                    </p:set>
                                    <p:animEffect transition="in" filter="randombar(horizontal)">
                                      <p:cBhvr>
                                        <p:cTn id="15" dur="500"/>
                                        <p:tgtEl>
                                          <p:spTgt spid="14750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7851"/>
                                        </p:tgtEl>
                                        <p:attrNameLst>
                                          <p:attrName>style.visibility</p:attrName>
                                        </p:attrNameLst>
                                      </p:cBhvr>
                                      <p:to>
                                        <p:strVal val="visible"/>
                                      </p:to>
                                    </p:set>
                                    <p:animEffect transition="in" filter="blinds(horizontal)">
                                      <p:cBhvr>
                                        <p:cTn id="20" dur="500"/>
                                        <p:tgtEl>
                                          <p:spTgt spid="14785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7504"/>
                                        </p:tgtEl>
                                        <p:attrNameLst>
                                          <p:attrName>style.visibility</p:attrName>
                                        </p:attrNameLst>
                                      </p:cBhvr>
                                      <p:to>
                                        <p:strVal val="visible"/>
                                      </p:to>
                                    </p:set>
                                    <p:animEffect transition="in" filter="dissolve">
                                      <p:cBhvr>
                                        <p:cTn id="25" dur="500"/>
                                        <p:tgtEl>
                                          <p:spTgt spid="147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03" grpId="0" animBg="1"/>
      <p:bldP spid="14750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47107" name="Rectangle 10"/>
          <p:cNvSpPr>
            <a:spLocks noGrp="1"/>
          </p:cNvSpPr>
          <p:nvPr>
            <p:ph type="title"/>
          </p:nvPr>
        </p:nvSpPr>
        <p:spPr>
          <a:ln/>
        </p:spPr>
        <p:txBody>
          <a:bodyPr vert="horz" wrap="square" lIns="92075" tIns="46038" rIns="92075" bIns="46038" anchor="ctr"/>
          <a:p>
            <a:pPr eaLnBrk="1" hangingPunct="1"/>
            <a:r>
              <a:rPr lang="zh-CN" altLang="en-US" sz="2800" dirty="0">
                <a:ea typeface="宋体" panose="02010600030101010101" pitchFamily="2" charset="-122"/>
              </a:rPr>
              <a:t> </a:t>
            </a:r>
            <a:endParaRPr lang="zh-CN" altLang="en-US" dirty="0"/>
          </a:p>
        </p:txBody>
      </p:sp>
      <p:sp>
        <p:nvSpPr>
          <p:cNvPr id="47108" name="Rectangle 11"/>
          <p:cNvSpPr>
            <a:spLocks noGrp="1"/>
          </p:cNvSpPr>
          <p:nvPr>
            <p:ph idx="1"/>
          </p:nvPr>
        </p:nvSpPr>
        <p:spPr>
          <a:ln/>
        </p:spPr>
        <p:txBody>
          <a:bodyPr vert="horz" wrap="square" lIns="91440" tIns="45720" rIns="91440" bIns="45720" anchor="t"/>
          <a:p>
            <a:pPr eaLnBrk="1" hangingPunct="1">
              <a:lnSpc>
                <a:spcPct val="120000"/>
              </a:lnSpc>
            </a:pPr>
            <a:r>
              <a:rPr lang="zh-CN" altLang="en-US" dirty="0"/>
              <a:t>//-----稀疏矩阵的三元组顺序表存储表示------</a:t>
            </a:r>
            <a:endParaRPr lang="zh-CN" altLang="en-US" dirty="0"/>
          </a:p>
          <a:p>
            <a:pPr lvl="2" eaLnBrk="1" hangingPunct="1">
              <a:lnSpc>
                <a:spcPct val="120000"/>
              </a:lnSpc>
              <a:buNone/>
            </a:pPr>
            <a:r>
              <a:rPr lang="zh-CN" altLang="en-US" i="1" dirty="0"/>
              <a:t>#</a:t>
            </a:r>
            <a:r>
              <a:rPr lang="en-US" altLang="zh-CN" i="1" dirty="0"/>
              <a:t>define  MAXSIZE  </a:t>
            </a:r>
            <a:r>
              <a:rPr lang="en-US" altLang="zh-CN" dirty="0"/>
              <a:t>&lt;</a:t>
            </a:r>
            <a:r>
              <a:rPr lang="zh-CN" altLang="en-US" dirty="0"/>
              <a:t>非0元素个数的最大值&gt;</a:t>
            </a:r>
            <a:endParaRPr lang="zh-CN" altLang="en-US" dirty="0"/>
          </a:p>
          <a:p>
            <a:pPr lvl="2" eaLnBrk="1" hangingPunct="1">
              <a:lnSpc>
                <a:spcPct val="120000"/>
              </a:lnSpc>
              <a:buNone/>
            </a:pPr>
            <a:r>
              <a:rPr lang="en-US" altLang="zh-CN" i="1" dirty="0"/>
              <a:t>typedef struct{</a:t>
            </a:r>
            <a:endParaRPr lang="en-US" altLang="zh-CN" i="1" dirty="0"/>
          </a:p>
          <a:p>
            <a:pPr lvl="3" eaLnBrk="1" hangingPunct="1">
              <a:lnSpc>
                <a:spcPct val="120000"/>
              </a:lnSpc>
              <a:buNone/>
            </a:pPr>
            <a:r>
              <a:rPr lang="en-US" altLang="zh-CN" sz="2800" i="1" dirty="0"/>
              <a:t>  </a:t>
            </a:r>
            <a:r>
              <a:rPr lang="en-US" altLang="zh-CN" i="1" dirty="0"/>
              <a:t>int i,j;</a:t>
            </a:r>
            <a:endParaRPr lang="en-US" altLang="zh-CN" i="1" dirty="0"/>
          </a:p>
          <a:p>
            <a:pPr lvl="3" eaLnBrk="1" hangingPunct="1">
              <a:lnSpc>
                <a:spcPct val="120000"/>
              </a:lnSpc>
              <a:buNone/>
            </a:pPr>
            <a:r>
              <a:rPr lang="en-US" altLang="zh-CN" i="1" dirty="0"/>
              <a:t>  ElemType e;</a:t>
            </a:r>
            <a:endParaRPr lang="en-US" altLang="zh-CN" i="1" dirty="0"/>
          </a:p>
          <a:p>
            <a:pPr lvl="2" eaLnBrk="1" hangingPunct="1">
              <a:lnSpc>
                <a:spcPct val="120000"/>
              </a:lnSpc>
              <a:buNone/>
            </a:pPr>
            <a:r>
              <a:rPr lang="en-US" altLang="zh-CN" i="1" dirty="0"/>
              <a:t>}Triple；</a:t>
            </a:r>
            <a:endParaRPr lang="en-US" altLang="zh-CN" i="1" dirty="0"/>
          </a:p>
          <a:p>
            <a:pPr lvl="2" eaLnBrk="1" hangingPunct="1">
              <a:lnSpc>
                <a:spcPct val="120000"/>
              </a:lnSpc>
              <a:buNone/>
            </a:pPr>
            <a:r>
              <a:rPr lang="en-US" altLang="zh-CN" i="1" dirty="0"/>
              <a:t>typedef struct{</a:t>
            </a:r>
            <a:endParaRPr lang="en-US" altLang="zh-CN" i="1" dirty="0"/>
          </a:p>
          <a:p>
            <a:pPr lvl="3" eaLnBrk="1" hangingPunct="1">
              <a:lnSpc>
                <a:spcPct val="120000"/>
              </a:lnSpc>
              <a:buNone/>
            </a:pPr>
            <a:r>
              <a:rPr lang="en-US" altLang="zh-CN" sz="2800" i="1" dirty="0"/>
              <a:t>  </a:t>
            </a:r>
            <a:r>
              <a:rPr lang="en-US" altLang="zh-CN" i="1" dirty="0"/>
              <a:t>Triple data[MAXSIZE+1];</a:t>
            </a:r>
            <a:endParaRPr lang="en-US" altLang="zh-CN" i="1" dirty="0"/>
          </a:p>
          <a:p>
            <a:pPr lvl="3" eaLnBrk="1" hangingPunct="1">
              <a:lnSpc>
                <a:spcPct val="120000"/>
              </a:lnSpc>
              <a:buNone/>
            </a:pPr>
            <a:r>
              <a:rPr lang="en-US" altLang="zh-CN" i="1" dirty="0"/>
              <a:t>  int mu,nu,tu;</a:t>
            </a:r>
            <a:endParaRPr lang="en-US" altLang="zh-CN" i="1" dirty="0"/>
          </a:p>
          <a:p>
            <a:pPr lvl="2" eaLnBrk="1" hangingPunct="1">
              <a:lnSpc>
                <a:spcPct val="120000"/>
              </a:lnSpc>
              <a:buNone/>
            </a:pPr>
            <a:r>
              <a:rPr lang="en-US" altLang="zh-CN" i="1" dirty="0"/>
              <a:t>}TSMatrix</a:t>
            </a:r>
            <a:r>
              <a:rPr lang="en-US" altLang="zh-CN" dirty="0"/>
              <a:t>；</a:t>
            </a:r>
            <a:endParaRPr lang="zh-CN" altLang="en-US" dirty="0"/>
          </a:p>
        </p:txBody>
      </p:sp>
    </p:spTree>
  </p:cSld>
  <p:clrMapOvr>
    <a:masterClrMapping/>
  </p:clrMapOvr>
  <p:transition>
    <p:checke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48131" name="Rectangle 393"/>
          <p:cNvSpPr>
            <a:spLocks noGrp="1"/>
          </p:cNvSpPr>
          <p:nvPr>
            <p:ph type="title"/>
          </p:nvPr>
        </p:nvSpPr>
        <p:spPr>
          <a:ln/>
        </p:spPr>
        <p:txBody>
          <a:bodyPr vert="horz" wrap="square" lIns="92075" tIns="46038" rIns="92075" bIns="46038" anchor="ctr"/>
          <a:p>
            <a:pPr eaLnBrk="1" hangingPunct="1"/>
            <a:r>
              <a:rPr lang="zh-CN" altLang="en-US" dirty="0"/>
              <a:t> </a:t>
            </a:r>
            <a:endParaRPr lang="en-US" altLang="zh-CN" dirty="0"/>
          </a:p>
        </p:txBody>
      </p:sp>
      <p:sp>
        <p:nvSpPr>
          <p:cNvPr id="48132" name="Rectangle 394"/>
          <p:cNvSpPr>
            <a:spLocks noGrp="1"/>
          </p:cNvSpPr>
          <p:nvPr>
            <p:ph idx="1"/>
          </p:nvPr>
        </p:nvSpPr>
        <p:spPr>
          <a:ln/>
        </p:spPr>
        <p:txBody>
          <a:bodyPr vert="horz" wrap="square" lIns="91440" tIns="45720" rIns="91440" bIns="45720" anchor="t"/>
          <a:p>
            <a:pPr eaLnBrk="1" hangingPunct="1"/>
            <a:r>
              <a:rPr lang="zh-CN" altLang="en-US" dirty="0"/>
              <a:t>例2：稀疏矩阵的三元组顺序表</a:t>
            </a:r>
            <a:endParaRPr lang="zh-CN" altLang="en-US" dirty="0"/>
          </a:p>
        </p:txBody>
      </p:sp>
      <p:graphicFrame>
        <p:nvGraphicFramePr>
          <p:cNvPr id="83333" name="Group 389"/>
          <p:cNvGraphicFramePr>
            <a:graphicFrameLocks noGrp="1"/>
          </p:cNvGraphicFramePr>
          <p:nvPr/>
        </p:nvGraphicFramePr>
        <p:xfrm>
          <a:off x="5715000" y="1709738"/>
          <a:ext cx="1828800" cy="4000500"/>
        </p:xfrm>
        <a:graphic>
          <a:graphicData uri="http://schemas.openxmlformats.org/drawingml/2006/table">
            <a:tbl>
              <a:tblPr/>
              <a:tblGrid>
                <a:gridCol w="609600"/>
                <a:gridCol w="533400"/>
                <a:gridCol w="685800"/>
              </a:tblGrid>
              <a:tr h="465101">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i</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j</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e</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12</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9</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24</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18</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15</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-7</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r>
            </a:tbl>
          </a:graphicData>
        </a:graphic>
      </p:graphicFrame>
      <p:graphicFrame>
        <p:nvGraphicFramePr>
          <p:cNvPr id="83330" name="Group 386"/>
          <p:cNvGraphicFramePr>
            <a:graphicFrameLocks noGrp="1"/>
          </p:cNvGraphicFramePr>
          <p:nvPr/>
        </p:nvGraphicFramePr>
        <p:xfrm>
          <a:off x="1143000" y="2133600"/>
          <a:ext cx="3200400" cy="2651125"/>
        </p:xfrm>
        <a:graphic>
          <a:graphicData uri="http://schemas.openxmlformats.org/drawingml/2006/table">
            <a:tbl>
              <a:tblPr/>
              <a:tblGrid>
                <a:gridCol w="469900"/>
                <a:gridCol w="471488"/>
                <a:gridCol w="468312"/>
                <a:gridCol w="471488"/>
                <a:gridCol w="471487"/>
                <a:gridCol w="469900"/>
                <a:gridCol w="377825"/>
              </a:tblGrid>
              <a:tr h="441854">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12</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9</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1854">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1854">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1854">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24</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1854">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18</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1854">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15</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-7</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bl>
          </a:graphicData>
        </a:graphic>
      </p:graphicFrame>
      <p:sp>
        <p:nvSpPr>
          <p:cNvPr id="83176" name="Text Box 232"/>
          <p:cNvSpPr txBox="1"/>
          <p:nvPr/>
        </p:nvSpPr>
        <p:spPr>
          <a:xfrm>
            <a:off x="590550" y="2938463"/>
            <a:ext cx="7620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i="1" dirty="0"/>
              <a:t>M=</a:t>
            </a:r>
            <a:endParaRPr lang="en-US" altLang="zh-CN" sz="2400" i="1" dirty="0"/>
          </a:p>
        </p:txBody>
      </p:sp>
      <p:sp>
        <p:nvSpPr>
          <p:cNvPr id="83245" name="Text Box 301"/>
          <p:cNvSpPr txBox="1"/>
          <p:nvPr/>
        </p:nvSpPr>
        <p:spPr>
          <a:xfrm>
            <a:off x="4529138" y="2270125"/>
            <a:ext cx="137160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M.data[1]</a:t>
            </a:r>
            <a:endParaRPr lang="en-US" altLang="zh-CN" sz="2000" i="1" dirty="0"/>
          </a:p>
        </p:txBody>
      </p:sp>
      <p:sp>
        <p:nvSpPr>
          <p:cNvPr id="83248" name="Text Box 304"/>
          <p:cNvSpPr txBox="1"/>
          <p:nvPr/>
        </p:nvSpPr>
        <p:spPr>
          <a:xfrm>
            <a:off x="4724400" y="6156325"/>
            <a:ext cx="373380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M.mu＝6，M.nu＝7， M.tu＝8</a:t>
            </a:r>
            <a:endParaRPr lang="en-US" altLang="zh-CN" sz="2000" i="1"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176"/>
                                        </p:tgtEl>
                                        <p:attrNameLst>
                                          <p:attrName>style.visibility</p:attrName>
                                        </p:attrNameLst>
                                      </p:cBhvr>
                                      <p:to>
                                        <p:strVal val="visible"/>
                                      </p:to>
                                    </p:set>
                                    <p:animEffect transition="in" filter="box(in)">
                                      <p:cBhvr>
                                        <p:cTn id="7" dur="500"/>
                                        <p:tgtEl>
                                          <p:spTgt spid="831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3330"/>
                                        </p:tgtEl>
                                        <p:attrNameLst>
                                          <p:attrName>style.visibility</p:attrName>
                                        </p:attrNameLst>
                                      </p:cBhvr>
                                      <p:to>
                                        <p:strVal val="visible"/>
                                      </p:to>
                                    </p:set>
                                    <p:animEffect transition="in" filter="checkerboard(across)">
                                      <p:cBhvr>
                                        <p:cTn id="12" dur="500"/>
                                        <p:tgtEl>
                                          <p:spTgt spid="833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3245"/>
                                        </p:tgtEl>
                                        <p:attrNameLst>
                                          <p:attrName>style.visibility</p:attrName>
                                        </p:attrNameLst>
                                      </p:cBhvr>
                                      <p:to>
                                        <p:strVal val="visible"/>
                                      </p:to>
                                    </p:set>
                                    <p:animEffect transition="in" filter="dissolve">
                                      <p:cBhvr>
                                        <p:cTn id="17" dur="500"/>
                                        <p:tgtEl>
                                          <p:spTgt spid="832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3333"/>
                                        </p:tgtEl>
                                        <p:attrNameLst>
                                          <p:attrName>style.visibility</p:attrName>
                                        </p:attrNameLst>
                                      </p:cBhvr>
                                      <p:to>
                                        <p:strVal val="visible"/>
                                      </p:to>
                                    </p:set>
                                    <p:animEffect transition="in" filter="blinds(horizontal)">
                                      <p:cBhvr>
                                        <p:cTn id="22" dur="500"/>
                                        <p:tgtEl>
                                          <p:spTgt spid="8333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3248"/>
                                        </p:tgtEl>
                                        <p:attrNameLst>
                                          <p:attrName>style.visibility</p:attrName>
                                        </p:attrNameLst>
                                      </p:cBhvr>
                                      <p:to>
                                        <p:strVal val="visible"/>
                                      </p:to>
                                    </p:set>
                                    <p:animEffect transition="in" filter="dissolve">
                                      <p:cBhvr>
                                        <p:cTn id="27" dur="500"/>
                                        <p:tgtEl>
                                          <p:spTgt spid="83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76" grpId="0"/>
      <p:bldP spid="83245" grpId="0"/>
      <p:bldP spid="8324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49155" name="Rectangle 142"/>
          <p:cNvSpPr>
            <a:spLocks noGrp="1"/>
          </p:cNvSpPr>
          <p:nvPr>
            <p:ph type="title"/>
          </p:nvPr>
        </p:nvSpPr>
        <p:spPr>
          <a:ln/>
        </p:spPr>
        <p:txBody>
          <a:bodyPr vert="horz" wrap="square" lIns="92075" tIns="46038" rIns="92075" bIns="46038" anchor="ctr"/>
          <a:p>
            <a:pPr eaLnBrk="1" hangingPunct="1"/>
            <a:r>
              <a:rPr lang="zh-CN" altLang="en-US" sz="2800" dirty="0">
                <a:ea typeface="宋体" panose="02010600030101010101" pitchFamily="2" charset="-122"/>
              </a:rPr>
              <a:t> 一、</a:t>
            </a:r>
            <a:r>
              <a:rPr lang="zh-CN" altLang="en-US" dirty="0"/>
              <a:t>三元组顺序表存储</a:t>
            </a:r>
            <a:endParaRPr lang="zh-CN" altLang="en-US" dirty="0"/>
          </a:p>
        </p:txBody>
      </p:sp>
      <p:sp>
        <p:nvSpPr>
          <p:cNvPr id="49156" name="Rectangle 143"/>
          <p:cNvSpPr>
            <a:spLocks noGrp="1"/>
          </p:cNvSpPr>
          <p:nvPr>
            <p:ph idx="1"/>
          </p:nvPr>
        </p:nvSpPr>
        <p:spPr>
          <a:ln/>
        </p:spPr>
        <p:txBody>
          <a:bodyPr vert="horz" wrap="square" lIns="91440" tIns="45720" rIns="91440" bIns="45720" anchor="t"/>
          <a:p>
            <a:pPr eaLnBrk="1" hangingPunct="1"/>
            <a:r>
              <a:rPr lang="zh-CN" altLang="en-US" dirty="0"/>
              <a:t>稀疏矩阵的转置运算</a:t>
            </a:r>
            <a:endParaRPr lang="en-US" altLang="zh-CN" dirty="0"/>
          </a:p>
          <a:p>
            <a:pPr lvl="1" eaLnBrk="1" hangingPunct="1"/>
            <a:r>
              <a:rPr lang="zh-CN" altLang="en-US" dirty="0"/>
              <a:t>例如：</a:t>
            </a:r>
            <a:endParaRPr lang="zh-CN" altLang="en-US" dirty="0"/>
          </a:p>
          <a:p>
            <a:pPr eaLnBrk="1" hangingPunct="1"/>
            <a:endParaRPr lang="zh-CN" altLang="en-US" dirty="0"/>
          </a:p>
          <a:p>
            <a:pPr eaLnBrk="1" hangingPunct="1"/>
            <a:endParaRPr lang="zh-CN" altLang="en-US" dirty="0"/>
          </a:p>
        </p:txBody>
      </p:sp>
      <p:graphicFrame>
        <p:nvGraphicFramePr>
          <p:cNvPr id="151696" name="Group 144"/>
          <p:cNvGraphicFramePr>
            <a:graphicFrameLocks noGrp="1"/>
          </p:cNvGraphicFramePr>
          <p:nvPr/>
        </p:nvGraphicFramePr>
        <p:xfrm>
          <a:off x="1143000" y="2590800"/>
          <a:ext cx="3200400" cy="2651125"/>
        </p:xfrm>
        <a:graphic>
          <a:graphicData uri="http://schemas.openxmlformats.org/drawingml/2006/table">
            <a:tbl>
              <a:tblPr/>
              <a:tblGrid>
                <a:gridCol w="469900"/>
                <a:gridCol w="444500"/>
                <a:gridCol w="495300"/>
                <a:gridCol w="471488"/>
                <a:gridCol w="471487"/>
                <a:gridCol w="469900"/>
                <a:gridCol w="377825"/>
              </a:tblGrid>
              <a:tr h="441854">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12</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9</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1854">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1854">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1854">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24</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1854">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18</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1854">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15</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-7</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9" marB="45709"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bl>
          </a:graphicData>
        </a:graphic>
      </p:graphicFrame>
      <p:sp>
        <p:nvSpPr>
          <p:cNvPr id="151618" name="Text Box 66"/>
          <p:cNvSpPr txBox="1"/>
          <p:nvPr/>
        </p:nvSpPr>
        <p:spPr>
          <a:xfrm>
            <a:off x="457200" y="3733800"/>
            <a:ext cx="7620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i="1" dirty="0"/>
              <a:t>M＝</a:t>
            </a:r>
            <a:endParaRPr lang="en-US" altLang="zh-CN" sz="2400" i="1" dirty="0"/>
          </a:p>
        </p:txBody>
      </p:sp>
      <p:graphicFrame>
        <p:nvGraphicFramePr>
          <p:cNvPr id="151619" name="Group 67"/>
          <p:cNvGraphicFramePr>
            <a:graphicFrameLocks noGrp="1"/>
          </p:cNvGraphicFramePr>
          <p:nvPr/>
        </p:nvGraphicFramePr>
        <p:xfrm>
          <a:off x="5486400" y="2209800"/>
          <a:ext cx="3429000" cy="3108325"/>
        </p:xfrm>
        <a:graphic>
          <a:graphicData uri="http://schemas.openxmlformats.org/drawingml/2006/table">
            <a:tbl>
              <a:tblPr/>
              <a:tblGrid>
                <a:gridCol w="504825"/>
                <a:gridCol w="485775"/>
                <a:gridCol w="519113"/>
                <a:gridCol w="506412"/>
                <a:gridCol w="503238"/>
                <a:gridCol w="452437"/>
                <a:gridCol w="457200"/>
              </a:tblGrid>
              <a:tr h="44187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15</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1" marB="4571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4187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12</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1" marB="4571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18</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4187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9</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1" marB="4571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24</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4187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-7</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1" marB="4571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4187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57107">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endPar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4187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151691" name="Text Box 139"/>
          <p:cNvSpPr txBox="1"/>
          <p:nvPr/>
        </p:nvSpPr>
        <p:spPr>
          <a:xfrm>
            <a:off x="4876800" y="3733800"/>
            <a:ext cx="7620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i="1" dirty="0"/>
              <a:t>T＝</a:t>
            </a:r>
            <a:endParaRPr lang="en-US" altLang="zh-CN" sz="2400" i="1"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618"/>
                                        </p:tgtEl>
                                        <p:attrNameLst>
                                          <p:attrName>style.visibility</p:attrName>
                                        </p:attrNameLst>
                                      </p:cBhvr>
                                      <p:to>
                                        <p:strVal val="visible"/>
                                      </p:to>
                                    </p:set>
                                    <p:animEffect transition="in" filter="box(in)">
                                      <p:cBhvr>
                                        <p:cTn id="7" dur="500"/>
                                        <p:tgtEl>
                                          <p:spTgt spid="1516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1696"/>
                                        </p:tgtEl>
                                        <p:attrNameLst>
                                          <p:attrName>style.visibility</p:attrName>
                                        </p:attrNameLst>
                                      </p:cBhvr>
                                      <p:to>
                                        <p:strVal val="visible"/>
                                      </p:to>
                                    </p:set>
                                    <p:animEffect transition="in" filter="checkerboard(across)">
                                      <p:cBhvr>
                                        <p:cTn id="12" dur="500"/>
                                        <p:tgtEl>
                                          <p:spTgt spid="1516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691"/>
                                        </p:tgtEl>
                                        <p:attrNameLst>
                                          <p:attrName>style.visibility</p:attrName>
                                        </p:attrNameLst>
                                      </p:cBhvr>
                                      <p:to>
                                        <p:strVal val="visible"/>
                                      </p:to>
                                    </p:set>
                                    <p:animEffect transition="in" filter="blinds(horizontal)">
                                      <p:cBhvr>
                                        <p:cTn id="17" dur="500"/>
                                        <p:tgtEl>
                                          <p:spTgt spid="15169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1619"/>
                                        </p:tgtEl>
                                        <p:attrNameLst>
                                          <p:attrName>style.visibility</p:attrName>
                                        </p:attrNameLst>
                                      </p:cBhvr>
                                      <p:to>
                                        <p:strVal val="visible"/>
                                      </p:to>
                                    </p:set>
                                    <p:animEffect transition="in" filter="checkerboard(across)">
                                      <p:cBhvr>
                                        <p:cTn id="22" dur="500"/>
                                        <p:tgtEl>
                                          <p:spTgt spid="15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18" grpId="0"/>
      <p:bldP spid="15169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50179" name="Rectangle 95"/>
          <p:cNvSpPr>
            <a:spLocks noGrp="1"/>
          </p:cNvSpPr>
          <p:nvPr>
            <p:ph type="title"/>
          </p:nvPr>
        </p:nvSpPr>
        <p:spPr>
          <a:ln/>
        </p:spPr>
        <p:txBody>
          <a:bodyPr vert="horz" wrap="square" lIns="92075" tIns="46038" rIns="92075" bIns="46038" anchor="ctr"/>
          <a:p>
            <a:pPr eaLnBrk="1" hangingPunct="1"/>
            <a:r>
              <a:rPr lang="zh-CN" altLang="en-US" sz="2800" dirty="0">
                <a:ea typeface="宋体" panose="02010600030101010101" pitchFamily="2" charset="-122"/>
              </a:rPr>
              <a:t> 一、</a:t>
            </a:r>
            <a:r>
              <a:rPr lang="zh-CN" altLang="en-US" dirty="0"/>
              <a:t>三元组顺序表存储</a:t>
            </a:r>
            <a:endParaRPr lang="zh-CN" altLang="en-US" dirty="0"/>
          </a:p>
        </p:txBody>
      </p:sp>
      <p:sp>
        <p:nvSpPr>
          <p:cNvPr id="50180" name="Rectangle 96"/>
          <p:cNvSpPr>
            <a:spLocks noGrp="1"/>
          </p:cNvSpPr>
          <p:nvPr>
            <p:ph idx="1"/>
          </p:nvPr>
        </p:nvSpPr>
        <p:spPr>
          <a:xfrm>
            <a:off x="381000" y="990600"/>
            <a:ext cx="8534400" cy="5410200"/>
          </a:xfrm>
          <a:ln/>
        </p:spPr>
        <p:txBody>
          <a:bodyPr vert="horz" wrap="square" lIns="91440" tIns="45720" rIns="91440" bIns="45720" anchor="t"/>
          <a:p>
            <a:pPr eaLnBrk="1" hangingPunct="1"/>
            <a:r>
              <a:rPr lang="zh-CN" altLang="en-US" dirty="0"/>
              <a:t>对应的稀疏矩阵如下：</a:t>
            </a:r>
            <a:endParaRPr lang="zh-CN" altLang="en-US" dirty="0"/>
          </a:p>
        </p:txBody>
      </p:sp>
      <p:graphicFrame>
        <p:nvGraphicFramePr>
          <p:cNvPr id="181252" name="Group 4"/>
          <p:cNvGraphicFramePr>
            <a:graphicFrameLocks noGrp="1"/>
          </p:cNvGraphicFramePr>
          <p:nvPr/>
        </p:nvGraphicFramePr>
        <p:xfrm>
          <a:off x="1871663" y="1628775"/>
          <a:ext cx="1828800" cy="4000500"/>
        </p:xfrm>
        <a:graphic>
          <a:graphicData uri="http://schemas.openxmlformats.org/drawingml/2006/table">
            <a:tbl>
              <a:tblPr/>
              <a:tblGrid>
                <a:gridCol w="609600"/>
                <a:gridCol w="533400"/>
                <a:gridCol w="685800"/>
              </a:tblGrid>
              <a:tr h="465101">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i</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j</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e</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12</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9</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14</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24</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18</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15</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r>
              <a:tr h="4419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-7</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16" marB="45716" horzOverflow="overflow">
                    <a:lnL>
                      <a:noFill/>
                    </a:lnL>
                    <a:lnR>
                      <a:noFill/>
                    </a:lnR>
                    <a:lnT>
                      <a:noFill/>
                    </a:lnT>
                    <a:lnB>
                      <a:noFill/>
                    </a:lnB>
                    <a:lnTlToBr>
                      <a:noFill/>
                    </a:lnTlToBr>
                    <a:lnBlToTr>
                      <a:noFill/>
                    </a:lnBlToTr>
                    <a:noFill/>
                  </a:tcPr>
                </a:tc>
              </a:tr>
            </a:tbl>
          </a:graphicData>
        </a:graphic>
      </p:graphicFrame>
      <p:sp>
        <p:nvSpPr>
          <p:cNvPr id="181294" name="Text Box 46"/>
          <p:cNvSpPr txBox="1"/>
          <p:nvPr/>
        </p:nvSpPr>
        <p:spPr>
          <a:xfrm>
            <a:off x="762000" y="2162175"/>
            <a:ext cx="137160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M.data[1]</a:t>
            </a:r>
            <a:endParaRPr lang="en-US" altLang="zh-CN" sz="2000" i="1" dirty="0"/>
          </a:p>
        </p:txBody>
      </p:sp>
      <p:sp>
        <p:nvSpPr>
          <p:cNvPr id="181295" name="Text Box 47"/>
          <p:cNvSpPr txBox="1"/>
          <p:nvPr/>
        </p:nvSpPr>
        <p:spPr>
          <a:xfrm>
            <a:off x="990600" y="6096000"/>
            <a:ext cx="3725863"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M.mu＝6，M.nu＝7， M.tu＝8</a:t>
            </a:r>
            <a:endParaRPr lang="en-US" altLang="zh-CN" sz="2000" i="1" dirty="0"/>
          </a:p>
        </p:txBody>
      </p:sp>
      <p:graphicFrame>
        <p:nvGraphicFramePr>
          <p:cNvPr id="181342" name="Group 94"/>
          <p:cNvGraphicFramePr>
            <a:graphicFrameLocks noGrp="1"/>
          </p:cNvGraphicFramePr>
          <p:nvPr/>
        </p:nvGraphicFramePr>
        <p:xfrm>
          <a:off x="5214938" y="1524000"/>
          <a:ext cx="1828800" cy="4343400"/>
        </p:xfrm>
        <a:graphic>
          <a:graphicData uri="http://schemas.openxmlformats.org/drawingml/2006/table">
            <a:tbl>
              <a:tblPr/>
              <a:tblGrid>
                <a:gridCol w="609600"/>
                <a:gridCol w="557212"/>
                <a:gridCol w="661988"/>
              </a:tblGrid>
              <a:tr h="53022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4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i</a:t>
                      </a:r>
                      <a:endParaRPr kumimoji="1" lang="en-US" altLang="zh-CN" sz="24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4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j</a:t>
                      </a:r>
                      <a:endParaRPr kumimoji="1" lang="en-US" altLang="zh-CN" sz="24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4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e</a:t>
                      </a:r>
                      <a:endParaRPr kumimoji="1" lang="en-US" altLang="zh-CN" sz="24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47625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477838">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15</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7625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12</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7625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18</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7625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9</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77838">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24</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7625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-7</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7625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14</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181338" name="Text Box 90"/>
          <p:cNvSpPr txBox="1"/>
          <p:nvPr/>
        </p:nvSpPr>
        <p:spPr>
          <a:xfrm>
            <a:off x="4300538" y="2116138"/>
            <a:ext cx="1371600" cy="36671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1800" i="1" dirty="0"/>
              <a:t>T.data[1]</a:t>
            </a:r>
            <a:endParaRPr lang="en-US" altLang="zh-CN" sz="1800" i="1" dirty="0"/>
          </a:p>
        </p:txBody>
      </p:sp>
      <p:sp>
        <p:nvSpPr>
          <p:cNvPr id="181339" name="Text Box 91"/>
          <p:cNvSpPr txBox="1"/>
          <p:nvPr/>
        </p:nvSpPr>
        <p:spPr>
          <a:xfrm>
            <a:off x="4953000" y="6080125"/>
            <a:ext cx="386715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T.mu＝7，T.nu＝6， T.tu＝8</a:t>
            </a:r>
            <a:endParaRPr lang="en-US" altLang="zh-CN" sz="2000" i="1"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1294"/>
                                        </p:tgtEl>
                                        <p:attrNameLst>
                                          <p:attrName>style.visibility</p:attrName>
                                        </p:attrNameLst>
                                      </p:cBhvr>
                                      <p:to>
                                        <p:strVal val="visible"/>
                                      </p:to>
                                    </p:set>
                                    <p:animEffect transition="in" filter="dissolve">
                                      <p:cBhvr>
                                        <p:cTn id="7" dur="500"/>
                                        <p:tgtEl>
                                          <p:spTgt spid="1812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1252"/>
                                        </p:tgtEl>
                                        <p:attrNameLst>
                                          <p:attrName>style.visibility</p:attrName>
                                        </p:attrNameLst>
                                      </p:cBhvr>
                                      <p:to>
                                        <p:strVal val="visible"/>
                                      </p:to>
                                    </p:set>
                                    <p:animEffect transition="in" filter="blinds(horizontal)">
                                      <p:cBhvr>
                                        <p:cTn id="12" dur="500"/>
                                        <p:tgtEl>
                                          <p:spTgt spid="1812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1295"/>
                                        </p:tgtEl>
                                        <p:attrNameLst>
                                          <p:attrName>style.visibility</p:attrName>
                                        </p:attrNameLst>
                                      </p:cBhvr>
                                      <p:to>
                                        <p:strVal val="visible"/>
                                      </p:to>
                                    </p:set>
                                    <p:animEffect transition="in" filter="dissolve">
                                      <p:cBhvr>
                                        <p:cTn id="17" dur="500"/>
                                        <p:tgtEl>
                                          <p:spTgt spid="18129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81338"/>
                                        </p:tgtEl>
                                        <p:attrNameLst>
                                          <p:attrName>style.visibility</p:attrName>
                                        </p:attrNameLst>
                                      </p:cBhvr>
                                      <p:to>
                                        <p:strVal val="visible"/>
                                      </p:to>
                                    </p:set>
                                    <p:animEffect transition="in" filter="barn(outHorizontal)">
                                      <p:cBhvr>
                                        <p:cTn id="22" dur="500"/>
                                        <p:tgtEl>
                                          <p:spTgt spid="1813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1342"/>
                                        </p:tgtEl>
                                        <p:attrNameLst>
                                          <p:attrName>style.visibility</p:attrName>
                                        </p:attrNameLst>
                                      </p:cBhvr>
                                      <p:to>
                                        <p:strVal val="visible"/>
                                      </p:to>
                                    </p:set>
                                    <p:animEffect transition="in" filter="blinds(horizontal)">
                                      <p:cBhvr>
                                        <p:cTn id="27" dur="500"/>
                                        <p:tgtEl>
                                          <p:spTgt spid="18134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1339"/>
                                        </p:tgtEl>
                                        <p:attrNameLst>
                                          <p:attrName>style.visibility</p:attrName>
                                        </p:attrNameLst>
                                      </p:cBhvr>
                                      <p:to>
                                        <p:strVal val="visible"/>
                                      </p:to>
                                    </p:set>
                                    <p:animEffect transition="in" filter="checkerboard(across)">
                                      <p:cBhvr>
                                        <p:cTn id="32" dur="500"/>
                                        <p:tgtEl>
                                          <p:spTgt spid="181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94" grpId="0"/>
      <p:bldP spid="181295" grpId="0"/>
      <p:bldP spid="181338" grpId="0"/>
      <p:bldP spid="18133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51203" name="Rectangle 4"/>
          <p:cNvSpPr>
            <a:spLocks noGrp="1"/>
          </p:cNvSpPr>
          <p:nvPr>
            <p:ph type="title"/>
          </p:nvPr>
        </p:nvSpPr>
        <p:spPr>
          <a:ln/>
        </p:spPr>
        <p:txBody>
          <a:bodyPr vert="horz" wrap="square" lIns="92075" tIns="46038" rIns="92075" bIns="46038" anchor="ctr"/>
          <a:p>
            <a:pPr eaLnBrk="1" hangingPunct="1"/>
            <a:r>
              <a:rPr lang="zh-CN" altLang="en-US" sz="2800" dirty="0">
                <a:ea typeface="宋体" panose="02010600030101010101" pitchFamily="2" charset="-122"/>
              </a:rPr>
              <a:t> 一、</a:t>
            </a:r>
            <a:r>
              <a:rPr lang="zh-CN" altLang="en-US" dirty="0"/>
              <a:t>三元组顺序表存储</a:t>
            </a:r>
            <a:endParaRPr lang="zh-CN" altLang="en-US" dirty="0"/>
          </a:p>
        </p:txBody>
      </p:sp>
      <p:sp>
        <p:nvSpPr>
          <p:cNvPr id="51204" name="Rectangle 5"/>
          <p:cNvSpPr>
            <a:spLocks noGrp="1"/>
          </p:cNvSpPr>
          <p:nvPr>
            <p:ph idx="1"/>
          </p:nvPr>
        </p:nvSpPr>
        <p:spPr>
          <a:ln/>
        </p:spPr>
        <p:txBody>
          <a:bodyPr vert="horz" wrap="square" lIns="91440" tIns="45720" rIns="91440" bIns="45720" anchor="t"/>
          <a:p>
            <a:pPr eaLnBrk="1" hangingPunct="1"/>
            <a:r>
              <a:rPr lang="zh-CN" altLang="en-US" sz="3200" dirty="0"/>
              <a:t>问题：</a:t>
            </a:r>
            <a:endParaRPr lang="zh-CN" altLang="en-US" sz="3200" dirty="0"/>
          </a:p>
          <a:p>
            <a:pPr lvl="1" eaLnBrk="1" hangingPunct="1"/>
            <a:r>
              <a:rPr lang="zh-CN" altLang="en-US" sz="2800" dirty="0"/>
              <a:t>在三元组表表示的稀疏矩阵中，怎样求得它的转置呢?</a:t>
            </a:r>
            <a:endParaRPr lang="zh-CN" altLang="en-US" sz="2800" dirty="0"/>
          </a:p>
          <a:p>
            <a:pPr eaLnBrk="1" hangingPunct="1"/>
            <a:r>
              <a:rPr lang="zh-CN" altLang="en-US" sz="3200" dirty="0"/>
              <a:t>分析</a:t>
            </a:r>
            <a:endParaRPr lang="zh-CN" altLang="en-US" sz="3200" dirty="0"/>
          </a:p>
          <a:p>
            <a:pPr lvl="1" eaLnBrk="1" hangingPunct="1"/>
            <a:r>
              <a:rPr lang="zh-CN" altLang="en-US" sz="2800" dirty="0"/>
              <a:t>方法1：</a:t>
            </a:r>
            <a:endParaRPr lang="en-US" altLang="zh-CN" sz="2800" dirty="0"/>
          </a:p>
          <a:p>
            <a:pPr lvl="1" eaLnBrk="1" hangingPunct="1"/>
            <a:r>
              <a:rPr lang="zh-CN" altLang="en-US" sz="2800" dirty="0"/>
              <a:t>方法2：按</a:t>
            </a:r>
            <a:r>
              <a:rPr lang="en-US" altLang="zh-CN" sz="2800" i="1" dirty="0"/>
              <a:t>M</a:t>
            </a:r>
            <a:r>
              <a:rPr lang="zh-CN" altLang="en-US" sz="2800" dirty="0"/>
              <a:t>的列序进行转置</a:t>
            </a:r>
            <a:endParaRPr lang="zh-CN" altLang="en-US" sz="2800" dirty="0"/>
          </a:p>
          <a:p>
            <a:pPr lvl="1" eaLnBrk="1" hangingPunct="1"/>
            <a:r>
              <a:rPr lang="zh-CN" altLang="en-US" sz="2800" dirty="0"/>
              <a:t>方法3：按</a:t>
            </a:r>
            <a:r>
              <a:rPr lang="en-US" altLang="zh-CN" sz="2800" i="1" dirty="0"/>
              <a:t>M</a:t>
            </a:r>
            <a:r>
              <a:rPr lang="zh-CN" altLang="en-US" sz="2800" dirty="0"/>
              <a:t>的行序进行转置</a:t>
            </a:r>
            <a:endParaRPr lang="zh-CN" altLang="en-US" sz="2800" dirty="0"/>
          </a:p>
        </p:txBody>
      </p:sp>
    </p:spTree>
  </p:cSld>
  <p:clrMapOvr>
    <a:masterClrMapping/>
  </p:clrMapOvr>
  <p:transition>
    <p:checke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52227" name="Rectangle 8"/>
          <p:cNvSpPr>
            <a:spLocks noGrp="1"/>
          </p:cNvSpPr>
          <p:nvPr>
            <p:ph type="title"/>
          </p:nvPr>
        </p:nvSpPr>
        <p:spPr>
          <a:ln/>
        </p:spPr>
        <p:txBody>
          <a:bodyPr vert="horz" wrap="square" lIns="92075" tIns="46038" rIns="92075" bIns="46038" anchor="ctr"/>
          <a:p>
            <a:pPr eaLnBrk="1" hangingPunct="1"/>
            <a:r>
              <a:rPr lang="zh-CN" altLang="en-US" dirty="0"/>
              <a:t>  </a:t>
            </a:r>
            <a:endParaRPr lang="zh-CN" altLang="en-US" dirty="0"/>
          </a:p>
        </p:txBody>
      </p:sp>
      <p:sp>
        <p:nvSpPr>
          <p:cNvPr id="52228" name="Rectangle 9"/>
          <p:cNvSpPr>
            <a:spLocks noGrp="1"/>
          </p:cNvSpPr>
          <p:nvPr>
            <p:ph idx="1"/>
          </p:nvPr>
        </p:nvSpPr>
        <p:spPr>
          <a:ln/>
        </p:spPr>
        <p:txBody>
          <a:bodyPr vert="horz" wrap="square" lIns="91440" tIns="45720" rIns="91440" bIns="45720" anchor="t"/>
          <a:p>
            <a:pPr eaLnBrk="1" hangingPunct="1"/>
            <a:r>
              <a:rPr lang="zh-CN" altLang="en-US" dirty="0"/>
              <a:t>方法2：按照</a:t>
            </a:r>
            <a:r>
              <a:rPr lang="en-US" altLang="zh-CN" i="1" dirty="0"/>
              <a:t>M</a:t>
            </a:r>
            <a:r>
              <a:rPr lang="zh-CN" altLang="en-US" dirty="0"/>
              <a:t>的列序进行转置</a:t>
            </a:r>
            <a:endParaRPr lang="zh-CN" altLang="en-US" dirty="0"/>
          </a:p>
          <a:p>
            <a:pPr lvl="1" eaLnBrk="1" hangingPunct="1"/>
            <a:r>
              <a:rPr lang="zh-CN" altLang="en-US" dirty="0"/>
              <a:t>分析：</a:t>
            </a:r>
            <a:endParaRPr lang="zh-CN" altLang="en-US" dirty="0"/>
          </a:p>
          <a:p>
            <a:pPr lvl="2" eaLnBrk="1" hangingPunct="1"/>
            <a:r>
              <a:rPr lang="zh-CN" altLang="en-US" dirty="0"/>
              <a:t>由于</a:t>
            </a:r>
            <a:r>
              <a:rPr lang="en-US" altLang="zh-CN" i="1" dirty="0"/>
              <a:t>M</a:t>
            </a:r>
            <a:r>
              <a:rPr lang="zh-CN" altLang="en-US" dirty="0"/>
              <a:t>的列即为</a:t>
            </a:r>
            <a:r>
              <a:rPr lang="en-US" altLang="zh-CN" i="1" dirty="0"/>
              <a:t>T</a:t>
            </a:r>
            <a:r>
              <a:rPr lang="zh-CN" altLang="en-US" dirty="0"/>
              <a:t>的行，在</a:t>
            </a:r>
            <a:r>
              <a:rPr lang="en-US" altLang="zh-CN" i="1" dirty="0"/>
              <a:t>M.data</a:t>
            </a:r>
            <a:r>
              <a:rPr lang="zh-CN" altLang="en-US" dirty="0"/>
              <a:t>中，按列扫描，则得到的</a:t>
            </a:r>
            <a:r>
              <a:rPr lang="en-US" altLang="zh-CN" i="1" dirty="0"/>
              <a:t>T.data</a:t>
            </a:r>
            <a:r>
              <a:rPr lang="zh-CN" altLang="en-US" dirty="0"/>
              <a:t>必按行优先存放。</a:t>
            </a:r>
            <a:endParaRPr lang="zh-CN" altLang="en-US" dirty="0"/>
          </a:p>
          <a:p>
            <a:pPr lvl="2" eaLnBrk="1" hangingPunct="1"/>
            <a:r>
              <a:rPr lang="zh-CN" altLang="en-US" dirty="0"/>
              <a:t>但为了找到</a:t>
            </a:r>
            <a:r>
              <a:rPr lang="en-US" altLang="zh-CN" i="1" dirty="0"/>
              <a:t>M</a:t>
            </a:r>
            <a:r>
              <a:rPr lang="zh-CN" altLang="en-US" dirty="0"/>
              <a:t>的每一列中所有的非零的元素，每次都必须从头到尾扫描</a:t>
            </a:r>
            <a:r>
              <a:rPr lang="en-US" altLang="zh-CN" i="1" dirty="0"/>
              <a:t>M</a:t>
            </a:r>
            <a:r>
              <a:rPr lang="zh-CN" altLang="en-US" dirty="0"/>
              <a:t>的三元组表(有多少列，则扫描多少遍)。</a:t>
            </a:r>
            <a:endParaRPr lang="zh-CN" altLang="en-US" dirty="0"/>
          </a:p>
          <a:p>
            <a:pPr lvl="1" eaLnBrk="1" hangingPunct="1"/>
            <a:r>
              <a:rPr lang="zh-CN" altLang="en-US" dirty="0"/>
              <a:t>算法描述如下（算法</a:t>
            </a:r>
            <a:r>
              <a:rPr lang="zh-CN" altLang="en-US" i="1" dirty="0"/>
              <a:t>5.1</a:t>
            </a:r>
            <a:r>
              <a:rPr lang="zh-CN" altLang="en-US" dirty="0"/>
              <a:t>）：</a:t>
            </a:r>
            <a:endParaRPr lang="zh-CN" altLang="en-US" dirty="0"/>
          </a:p>
          <a:p>
            <a:pPr eaLnBrk="1" hangingPunct="1"/>
            <a:endParaRPr lang="zh-CN" altLang="en-US" dirty="0"/>
          </a:p>
        </p:txBody>
      </p:sp>
    </p:spTree>
  </p:cSld>
  <p:clrMapOvr>
    <a:masterClrMapping/>
  </p:clrMapOvr>
  <p:transition>
    <p:checke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7171" name="Rectangle 4"/>
          <p:cNvSpPr>
            <a:spLocks noGrp="1"/>
          </p:cNvSpPr>
          <p:nvPr>
            <p:ph type="title"/>
          </p:nvPr>
        </p:nvSpPr>
        <p:spPr>
          <a:ln/>
        </p:spPr>
        <p:txBody>
          <a:bodyPr vert="horz" wrap="square" lIns="92075" tIns="46038" rIns="92075" bIns="46038" anchor="ctr"/>
          <a:p>
            <a:pPr eaLnBrk="1" hangingPunct="1"/>
            <a:endParaRPr lang="zh-CN" altLang="en-US" dirty="0"/>
          </a:p>
        </p:txBody>
      </p:sp>
      <p:sp>
        <p:nvSpPr>
          <p:cNvPr id="7172" name="Rectangle 5"/>
          <p:cNvSpPr>
            <a:spLocks noGrp="1"/>
          </p:cNvSpPr>
          <p:nvPr>
            <p:ph idx="1"/>
          </p:nvPr>
        </p:nvSpPr>
        <p:spPr>
          <a:ln/>
        </p:spPr>
        <p:txBody>
          <a:bodyPr vert="horz" wrap="square" lIns="91440" tIns="45720" rIns="91440" bIns="45720" anchor="t"/>
          <a:p>
            <a:pPr eaLnBrk="1" hangingPunct="1"/>
            <a:r>
              <a:rPr lang="zh-CN" altLang="en-US" dirty="0"/>
              <a:t>注意：</a:t>
            </a:r>
            <a:endParaRPr lang="zh-CN" altLang="en-US" dirty="0"/>
          </a:p>
          <a:p>
            <a:pPr lvl="1" eaLnBrk="1" hangingPunct="1"/>
            <a:r>
              <a:rPr lang="zh-CN" altLang="en-US" dirty="0"/>
              <a:t>(1)</a:t>
            </a:r>
            <a:r>
              <a:rPr lang="en-US" altLang="zh-CN" dirty="0"/>
              <a:t>C</a:t>
            </a:r>
            <a:r>
              <a:rPr lang="zh-CN" altLang="en-US" dirty="0"/>
              <a:t>语言的数组定义下标从0开始。</a:t>
            </a:r>
            <a:endParaRPr lang="zh-CN" altLang="en-US" dirty="0"/>
          </a:p>
          <a:p>
            <a:pPr lvl="1" eaLnBrk="1" hangingPunct="1"/>
            <a:r>
              <a:rPr lang="zh-CN" altLang="en-US" dirty="0"/>
              <a:t>(2) 数组的处理相比其它复杂的结构要简单。</a:t>
            </a:r>
            <a:endParaRPr lang="zh-CN" altLang="en-US" dirty="0"/>
          </a:p>
          <a:p>
            <a:pPr lvl="2" eaLnBrk="1" hangingPunct="1"/>
            <a:r>
              <a:rPr lang="zh-CN" altLang="en-US" dirty="0"/>
              <a:t>① 数组中各元素具有统一的类型；</a:t>
            </a:r>
            <a:endParaRPr lang="zh-CN" altLang="en-US" dirty="0"/>
          </a:p>
          <a:p>
            <a:pPr lvl="2" eaLnBrk="1" hangingPunct="1"/>
            <a:r>
              <a:rPr lang="zh-CN" altLang="en-US" dirty="0"/>
              <a:t>② 数组元素的下标一般具有固定的上界和下界，即数组一旦被定义，它的维数和维界就不再改变。</a:t>
            </a:r>
            <a:endParaRPr lang="zh-CN" altLang="en-US" dirty="0"/>
          </a:p>
          <a:p>
            <a:pPr lvl="2" eaLnBrk="1" hangingPunct="1"/>
            <a:r>
              <a:rPr lang="zh-CN" altLang="en-US" dirty="0"/>
              <a:t>③数组的基本操作比较简单。</a:t>
            </a:r>
            <a:endParaRPr lang="zh-CN" altLang="en-US" dirty="0"/>
          </a:p>
          <a:p>
            <a:pPr lvl="2" eaLnBrk="1" hangingPunct="1"/>
            <a:endParaRPr lang="zh-CN" altLang="en-US" dirty="0"/>
          </a:p>
          <a:p>
            <a:pPr eaLnBrk="1" hangingPunct="1"/>
            <a:endParaRPr lang="zh-CN" altLang="en-US" dirty="0"/>
          </a:p>
        </p:txBody>
      </p:sp>
    </p:spTree>
  </p:cSld>
  <p:clrMapOvr>
    <a:masterClrMapping/>
  </p:clrMapOvr>
  <p:transition>
    <p:checke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页脚占位符 2"/>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83971" name="Text Box 3"/>
          <p:cNvSpPr txBox="1"/>
          <p:nvPr/>
        </p:nvSpPr>
        <p:spPr>
          <a:xfrm>
            <a:off x="381000" y="1143000"/>
            <a:ext cx="8534400" cy="50196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ts val="1700"/>
              </a:lnSpc>
              <a:spcBef>
                <a:spcPct val="50000"/>
              </a:spcBef>
              <a:buClrTx/>
              <a:buSzPct val="100000"/>
              <a:buNone/>
            </a:pPr>
            <a:r>
              <a:rPr lang="en-US" altLang="zh-CN" sz="2000" i="1" dirty="0"/>
              <a:t>Status TransposeSMatrix(TSMatrix M,TSMatrxi &amp;T){</a:t>
            </a:r>
            <a:endParaRPr lang="en-US" altLang="zh-CN" sz="2000" i="1" dirty="0"/>
          </a:p>
          <a:p>
            <a:pPr marL="457200" lvl="1" indent="0" eaLnBrk="1" hangingPunct="1">
              <a:lnSpc>
                <a:spcPts val="1700"/>
              </a:lnSpc>
              <a:spcBef>
                <a:spcPct val="50000"/>
              </a:spcBef>
              <a:buClrTx/>
              <a:buSzPct val="100000"/>
              <a:buNone/>
            </a:pPr>
            <a:r>
              <a:rPr lang="en-US" altLang="zh-CN" sz="2000" i="1" dirty="0"/>
              <a:t> T.mu=M.nu;T.nu=M.mu;T.tu=M.tu;</a:t>
            </a:r>
            <a:endParaRPr lang="en-US" altLang="zh-CN" sz="2000" i="1" dirty="0"/>
          </a:p>
          <a:p>
            <a:pPr marL="457200" lvl="1" indent="0" eaLnBrk="1" hangingPunct="1">
              <a:lnSpc>
                <a:spcPts val="1700"/>
              </a:lnSpc>
              <a:spcBef>
                <a:spcPct val="50000"/>
              </a:spcBef>
              <a:buClrTx/>
              <a:buSzPct val="100000"/>
              <a:buNone/>
            </a:pPr>
            <a:r>
              <a:rPr lang="en-US" altLang="zh-CN" sz="2000" i="1" dirty="0"/>
              <a:t> if (T.tu){</a:t>
            </a:r>
            <a:endParaRPr lang="en-US" altLang="zh-CN" sz="2000" i="1" dirty="0"/>
          </a:p>
          <a:p>
            <a:pPr marL="457200" lvl="1" indent="0" eaLnBrk="1" hangingPunct="1">
              <a:lnSpc>
                <a:spcPts val="1700"/>
              </a:lnSpc>
              <a:spcBef>
                <a:spcPct val="50000"/>
              </a:spcBef>
              <a:buClrTx/>
              <a:buSzPct val="100000"/>
              <a:buNone/>
            </a:pPr>
            <a:r>
              <a:rPr lang="en-US" altLang="zh-CN" sz="2000" i="1" dirty="0"/>
              <a:t>     q=1;</a:t>
            </a:r>
            <a:endParaRPr lang="en-US" altLang="zh-CN" sz="2000" i="1" dirty="0"/>
          </a:p>
          <a:p>
            <a:pPr marL="457200" lvl="1" indent="0" eaLnBrk="1" hangingPunct="1">
              <a:lnSpc>
                <a:spcPts val="1700"/>
              </a:lnSpc>
              <a:spcBef>
                <a:spcPct val="50000"/>
              </a:spcBef>
              <a:buClrTx/>
              <a:buSzPct val="100000"/>
              <a:buNone/>
            </a:pPr>
            <a:r>
              <a:rPr lang="en-US" altLang="zh-CN" sz="2000" i="1" dirty="0"/>
              <a:t>     for (col=1;col&lt;=M.nu;col++) </a:t>
            </a:r>
            <a:endParaRPr lang="en-US" altLang="zh-CN" sz="2000" i="1" dirty="0"/>
          </a:p>
          <a:p>
            <a:pPr marL="457200" lvl="1" indent="0" eaLnBrk="1" hangingPunct="1">
              <a:lnSpc>
                <a:spcPts val="1700"/>
              </a:lnSpc>
              <a:spcBef>
                <a:spcPct val="50000"/>
              </a:spcBef>
              <a:buClrTx/>
              <a:buSzPct val="100000"/>
              <a:buNone/>
            </a:pPr>
            <a:r>
              <a:rPr lang="en-US" altLang="zh-CN" sz="2000" i="1" dirty="0"/>
              <a:t>       for (p=1;p&lt;=M.tu;p++) </a:t>
            </a:r>
            <a:endParaRPr lang="en-US" altLang="zh-CN" sz="2000" i="1" dirty="0"/>
          </a:p>
          <a:p>
            <a:pPr marL="457200" lvl="1" indent="0" eaLnBrk="1" hangingPunct="1">
              <a:lnSpc>
                <a:spcPts val="1700"/>
              </a:lnSpc>
              <a:spcBef>
                <a:spcPct val="50000"/>
              </a:spcBef>
              <a:buClrTx/>
              <a:buSzPct val="100000"/>
              <a:buNone/>
            </a:pPr>
            <a:r>
              <a:rPr lang="en-US" altLang="zh-CN" sz="2000" i="1" dirty="0"/>
              <a:t>            if (M.data[p].j==col){</a:t>
            </a:r>
            <a:endParaRPr lang="en-US" altLang="zh-CN" sz="2000" i="1" dirty="0"/>
          </a:p>
          <a:p>
            <a:pPr marL="457200" lvl="1" indent="0" eaLnBrk="1" hangingPunct="1">
              <a:lnSpc>
                <a:spcPts val="1700"/>
              </a:lnSpc>
              <a:spcBef>
                <a:spcPct val="50000"/>
              </a:spcBef>
              <a:buClrTx/>
              <a:buSzPct val="100000"/>
              <a:buNone/>
            </a:pPr>
            <a:r>
              <a:rPr lang="en-US" altLang="zh-CN" sz="2000" i="1" dirty="0"/>
              <a:t> 		T.data[q].i=M.data[p].j;</a:t>
            </a:r>
            <a:endParaRPr lang="en-US" altLang="zh-CN" sz="2000" i="1" dirty="0"/>
          </a:p>
          <a:p>
            <a:pPr marL="457200" lvl="1" indent="0" eaLnBrk="1" hangingPunct="1">
              <a:lnSpc>
                <a:spcPts val="1700"/>
              </a:lnSpc>
              <a:spcBef>
                <a:spcPct val="50000"/>
              </a:spcBef>
              <a:buClrTx/>
              <a:buSzPct val="100000"/>
              <a:buNone/>
            </a:pPr>
            <a:r>
              <a:rPr lang="en-US" altLang="zh-CN" sz="2000" i="1" dirty="0"/>
              <a:t>		T.data[q].j=M.data[p].i;</a:t>
            </a:r>
            <a:endParaRPr lang="en-US" altLang="zh-CN" sz="2000" i="1" dirty="0"/>
          </a:p>
          <a:p>
            <a:pPr marL="457200" lvl="1" indent="0" eaLnBrk="1" hangingPunct="1">
              <a:lnSpc>
                <a:spcPts val="1700"/>
              </a:lnSpc>
              <a:spcBef>
                <a:spcPct val="50000"/>
              </a:spcBef>
              <a:buClrTx/>
              <a:buSzPct val="100000"/>
              <a:buNone/>
            </a:pPr>
            <a:r>
              <a:rPr lang="en-US" altLang="zh-CN" sz="2000" i="1" dirty="0"/>
              <a:t>		T.data[q].e=M.data[p].e;</a:t>
            </a:r>
            <a:endParaRPr lang="en-US" altLang="zh-CN" sz="2000" i="1" dirty="0"/>
          </a:p>
          <a:p>
            <a:pPr marL="457200" lvl="1" indent="0" eaLnBrk="1" hangingPunct="1">
              <a:lnSpc>
                <a:spcPts val="1000"/>
              </a:lnSpc>
              <a:spcBef>
                <a:spcPct val="50000"/>
              </a:spcBef>
              <a:buClrTx/>
              <a:buSzPct val="100000"/>
              <a:buNone/>
            </a:pPr>
            <a:r>
              <a:rPr lang="en-US" altLang="zh-CN" sz="2000" i="1" dirty="0"/>
              <a:t>  		++q;</a:t>
            </a:r>
            <a:endParaRPr lang="en-US" altLang="zh-CN" sz="2000" i="1" dirty="0"/>
          </a:p>
          <a:p>
            <a:pPr marL="457200" lvl="1" indent="0" eaLnBrk="1" hangingPunct="1">
              <a:lnSpc>
                <a:spcPts val="1000"/>
              </a:lnSpc>
              <a:spcBef>
                <a:spcPct val="50000"/>
              </a:spcBef>
              <a:buClrTx/>
              <a:buSzPct val="100000"/>
              <a:buNone/>
            </a:pPr>
            <a:r>
              <a:rPr lang="en-US" altLang="zh-CN" sz="2000" i="1" dirty="0"/>
              <a:t> 	     }</a:t>
            </a:r>
            <a:endParaRPr lang="en-US" altLang="zh-CN" sz="2000" i="1" dirty="0"/>
          </a:p>
          <a:p>
            <a:pPr marL="457200" lvl="1" indent="0" eaLnBrk="1" hangingPunct="1">
              <a:lnSpc>
                <a:spcPts val="1000"/>
              </a:lnSpc>
              <a:spcBef>
                <a:spcPct val="50000"/>
              </a:spcBef>
              <a:buClrTx/>
              <a:buSzPct val="100000"/>
              <a:buNone/>
            </a:pPr>
            <a:r>
              <a:rPr lang="en-US" altLang="zh-CN" sz="2000" i="1" dirty="0"/>
              <a:t> }</a:t>
            </a:r>
            <a:endParaRPr lang="en-US" altLang="zh-CN" sz="2000" i="1" dirty="0"/>
          </a:p>
          <a:p>
            <a:pPr marL="457200" lvl="1" indent="0" eaLnBrk="1" hangingPunct="1">
              <a:lnSpc>
                <a:spcPts val="1000"/>
              </a:lnSpc>
              <a:spcBef>
                <a:spcPct val="50000"/>
              </a:spcBef>
              <a:buClrTx/>
              <a:buSzPct val="100000"/>
              <a:buNone/>
            </a:pPr>
            <a:r>
              <a:rPr lang="en-US" altLang="zh-CN" sz="2000" i="1" dirty="0"/>
              <a:t> return OK;</a:t>
            </a:r>
            <a:endParaRPr lang="en-US" altLang="zh-CN" sz="2000" i="1" dirty="0"/>
          </a:p>
          <a:p>
            <a:pPr marL="0" lvl="0" indent="0" eaLnBrk="1" hangingPunct="1">
              <a:lnSpc>
                <a:spcPts val="1000"/>
              </a:lnSpc>
              <a:spcBef>
                <a:spcPct val="50000"/>
              </a:spcBef>
              <a:buClrTx/>
              <a:buSzPct val="100000"/>
              <a:buNone/>
            </a:pPr>
            <a:r>
              <a:rPr lang="en-US" altLang="zh-CN" sz="2000" i="1" dirty="0"/>
              <a:t>}// TransposeSMatrix</a:t>
            </a:r>
            <a:endParaRPr lang="en-US" altLang="zh-CN" sz="2000" i="1" dirty="0"/>
          </a:p>
        </p:txBody>
      </p:sp>
      <p:sp>
        <p:nvSpPr>
          <p:cNvPr id="83972" name="Text Box 4"/>
          <p:cNvSpPr txBox="1"/>
          <p:nvPr/>
        </p:nvSpPr>
        <p:spPr>
          <a:xfrm>
            <a:off x="4648200" y="5257800"/>
            <a:ext cx="4267200" cy="10048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b="0" dirty="0">
                <a:latin typeface="Arial Narrow" panose="020B0506020202030204" pitchFamily="34" charset="0"/>
              </a:rPr>
              <a:t>  </a:t>
            </a:r>
            <a:r>
              <a:rPr lang="zh-CN" altLang="en-US" sz="2400" dirty="0">
                <a:solidFill>
                  <a:schemeClr val="tx2"/>
                </a:solidFill>
                <a:latin typeface="Arial Narrow" panose="020B0506020202030204" pitchFamily="34" charset="0"/>
              </a:rPr>
              <a:t>时间复杂度：</a:t>
            </a:r>
            <a:r>
              <a:rPr lang="en-US" altLang="zh-CN" sz="2400" dirty="0">
                <a:solidFill>
                  <a:schemeClr val="tx2"/>
                </a:solidFill>
                <a:latin typeface="Arial Narrow" panose="020B0506020202030204" pitchFamily="34" charset="0"/>
              </a:rPr>
              <a:t>O(mu×tu)</a:t>
            </a:r>
            <a:endParaRPr lang="en-US" altLang="zh-CN" sz="2400" dirty="0">
              <a:solidFill>
                <a:schemeClr val="tx2"/>
              </a:solidFill>
              <a:latin typeface="Arial Narrow" panose="020B0506020202030204" pitchFamily="34" charset="0"/>
            </a:endParaRPr>
          </a:p>
          <a:p>
            <a:pPr marL="0" lvl="0" indent="0" eaLnBrk="1" hangingPunct="1">
              <a:lnSpc>
                <a:spcPct val="100000"/>
              </a:lnSpc>
              <a:spcBef>
                <a:spcPct val="50000"/>
              </a:spcBef>
              <a:buClrTx/>
              <a:buSzPct val="100000"/>
              <a:buNone/>
            </a:pPr>
            <a:r>
              <a:rPr lang="zh-CN" altLang="en-US" sz="2400" dirty="0">
                <a:solidFill>
                  <a:schemeClr val="tx2"/>
                </a:solidFill>
                <a:latin typeface="Arial Narrow" panose="020B0506020202030204" pitchFamily="34" charset="0"/>
              </a:rPr>
              <a:t> 适用于</a:t>
            </a:r>
            <a:r>
              <a:rPr lang="en-US" altLang="zh-CN" sz="2400" dirty="0">
                <a:solidFill>
                  <a:schemeClr val="tx2"/>
                </a:solidFill>
                <a:latin typeface="Arial Narrow" panose="020B0506020202030204" pitchFamily="34" charset="0"/>
              </a:rPr>
              <a:t>tu＜＜mu×nu</a:t>
            </a:r>
            <a:r>
              <a:rPr lang="zh-CN" altLang="en-US" sz="2400" dirty="0">
                <a:solidFill>
                  <a:schemeClr val="tx2"/>
                </a:solidFill>
                <a:latin typeface="Arial Narrow" panose="020B0506020202030204" pitchFamily="34" charset="0"/>
              </a:rPr>
              <a:t>的情况</a:t>
            </a:r>
            <a:r>
              <a:rPr lang="zh-CN" altLang="en-US" sz="2400" dirty="0">
                <a:latin typeface="Arial Narrow" panose="020B0506020202030204" pitchFamily="34" charset="0"/>
              </a:rPr>
              <a:t>。</a:t>
            </a:r>
            <a:endParaRPr lang="zh-CN" altLang="en-US" sz="2400" dirty="0">
              <a:latin typeface="Arial Narrow" panose="020B0506020202030204" pitchFamily="34"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3971">
                                            <p:txEl>
                                              <p:charRg st="0" end="49"/>
                                            </p:txEl>
                                          </p:spTgt>
                                        </p:tgtEl>
                                        <p:attrNameLst>
                                          <p:attrName>style.visibility</p:attrName>
                                        </p:attrNameLst>
                                      </p:cBhvr>
                                      <p:to>
                                        <p:strVal val="visible"/>
                                      </p:to>
                                    </p:set>
                                    <p:animEffect transition="in" filter="barn(outHorizontal)">
                                      <p:cBhvr>
                                        <p:cTn id="7" dur="500"/>
                                        <p:tgtEl>
                                          <p:spTgt spid="83971">
                                            <p:txEl>
                                              <p:charRg st="0"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3971">
                                            <p:txEl>
                                              <p:charRg st="49" end="81"/>
                                            </p:txEl>
                                          </p:spTgt>
                                        </p:tgtEl>
                                        <p:attrNameLst>
                                          <p:attrName>style.visibility</p:attrName>
                                        </p:attrNameLst>
                                      </p:cBhvr>
                                      <p:to>
                                        <p:strVal val="visible"/>
                                      </p:to>
                                    </p:set>
                                    <p:animEffect transition="in" filter="barn(outHorizontal)">
                                      <p:cBhvr>
                                        <p:cTn id="12" dur="500"/>
                                        <p:tgtEl>
                                          <p:spTgt spid="83971">
                                            <p:txEl>
                                              <p:charRg st="49"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3971">
                                            <p:txEl>
                                              <p:charRg st="81" end="93"/>
                                            </p:txEl>
                                          </p:spTgt>
                                        </p:tgtEl>
                                        <p:attrNameLst>
                                          <p:attrName>style.visibility</p:attrName>
                                        </p:attrNameLst>
                                      </p:cBhvr>
                                      <p:to>
                                        <p:strVal val="visible"/>
                                      </p:to>
                                    </p:set>
                                    <p:animEffect transition="in" filter="barn(outHorizontal)">
                                      <p:cBhvr>
                                        <p:cTn id="17" dur="500"/>
                                        <p:tgtEl>
                                          <p:spTgt spid="83971">
                                            <p:txEl>
                                              <p:charRg st="81" end="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3971">
                                            <p:txEl>
                                              <p:charRg st="93" end="103"/>
                                            </p:txEl>
                                          </p:spTgt>
                                        </p:tgtEl>
                                        <p:attrNameLst>
                                          <p:attrName>style.visibility</p:attrName>
                                        </p:attrNameLst>
                                      </p:cBhvr>
                                      <p:to>
                                        <p:strVal val="visible"/>
                                      </p:to>
                                    </p:set>
                                    <p:animEffect transition="in" filter="barn(outHorizontal)">
                                      <p:cBhvr>
                                        <p:cTn id="22" dur="500"/>
                                        <p:tgtEl>
                                          <p:spTgt spid="83971">
                                            <p:txEl>
                                              <p:charRg st="93" end="10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83971">
                                            <p:txEl>
                                              <p:charRg st="103" end="137"/>
                                            </p:txEl>
                                          </p:spTgt>
                                        </p:tgtEl>
                                        <p:attrNameLst>
                                          <p:attrName>style.visibility</p:attrName>
                                        </p:attrNameLst>
                                      </p:cBhvr>
                                      <p:to>
                                        <p:strVal val="visible"/>
                                      </p:to>
                                    </p:set>
                                    <p:animEffect transition="in" filter="barn(outHorizontal)">
                                      <p:cBhvr>
                                        <p:cTn id="27" dur="500"/>
                                        <p:tgtEl>
                                          <p:spTgt spid="83971">
                                            <p:txEl>
                                              <p:charRg st="103" end="13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83971">
                                            <p:txEl>
                                              <p:charRg st="137" end="167"/>
                                            </p:txEl>
                                          </p:spTgt>
                                        </p:tgtEl>
                                        <p:attrNameLst>
                                          <p:attrName>style.visibility</p:attrName>
                                        </p:attrNameLst>
                                      </p:cBhvr>
                                      <p:to>
                                        <p:strVal val="visible"/>
                                      </p:to>
                                    </p:set>
                                    <p:animEffect transition="in" filter="barn(outHorizontal)">
                                      <p:cBhvr>
                                        <p:cTn id="32" dur="500"/>
                                        <p:tgtEl>
                                          <p:spTgt spid="83971">
                                            <p:txEl>
                                              <p:charRg st="137" end="16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83971">
                                            <p:txEl>
                                              <p:charRg st="167" end="202"/>
                                            </p:txEl>
                                          </p:spTgt>
                                        </p:tgtEl>
                                        <p:attrNameLst>
                                          <p:attrName>style.visibility</p:attrName>
                                        </p:attrNameLst>
                                      </p:cBhvr>
                                      <p:to>
                                        <p:strVal val="visible"/>
                                      </p:to>
                                    </p:set>
                                    <p:animEffect transition="in" filter="barn(outHorizontal)">
                                      <p:cBhvr>
                                        <p:cTn id="37" dur="500"/>
                                        <p:tgtEl>
                                          <p:spTgt spid="83971">
                                            <p:txEl>
                                              <p:charRg st="167" end="20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83971">
                                            <p:txEl>
                                              <p:charRg st="202" end="230"/>
                                            </p:txEl>
                                          </p:spTgt>
                                        </p:tgtEl>
                                        <p:attrNameLst>
                                          <p:attrName>style.visibility</p:attrName>
                                        </p:attrNameLst>
                                      </p:cBhvr>
                                      <p:to>
                                        <p:strVal val="visible"/>
                                      </p:to>
                                    </p:set>
                                    <p:animEffect transition="in" filter="barn(outHorizontal)">
                                      <p:cBhvr>
                                        <p:cTn id="42" dur="500"/>
                                        <p:tgtEl>
                                          <p:spTgt spid="83971">
                                            <p:txEl>
                                              <p:charRg st="202" end="23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83971">
                                            <p:txEl>
                                              <p:charRg st="230" end="257"/>
                                            </p:txEl>
                                          </p:spTgt>
                                        </p:tgtEl>
                                        <p:attrNameLst>
                                          <p:attrName>style.visibility</p:attrName>
                                        </p:attrNameLst>
                                      </p:cBhvr>
                                      <p:to>
                                        <p:strVal val="visible"/>
                                      </p:to>
                                    </p:set>
                                    <p:animEffect transition="in" filter="barn(outHorizontal)">
                                      <p:cBhvr>
                                        <p:cTn id="47" dur="500"/>
                                        <p:tgtEl>
                                          <p:spTgt spid="83971">
                                            <p:txEl>
                                              <p:charRg st="230" end="25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83971">
                                            <p:txEl>
                                              <p:charRg st="257" end="284"/>
                                            </p:txEl>
                                          </p:spTgt>
                                        </p:tgtEl>
                                        <p:attrNameLst>
                                          <p:attrName>style.visibility</p:attrName>
                                        </p:attrNameLst>
                                      </p:cBhvr>
                                      <p:to>
                                        <p:strVal val="visible"/>
                                      </p:to>
                                    </p:set>
                                    <p:animEffect transition="in" filter="barn(outHorizontal)">
                                      <p:cBhvr>
                                        <p:cTn id="52" dur="500"/>
                                        <p:tgtEl>
                                          <p:spTgt spid="83971">
                                            <p:txEl>
                                              <p:charRg st="257" end="28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83971">
                                            <p:txEl>
                                              <p:charRg st="284" end="293"/>
                                            </p:txEl>
                                          </p:spTgt>
                                        </p:tgtEl>
                                        <p:attrNameLst>
                                          <p:attrName>style.visibility</p:attrName>
                                        </p:attrNameLst>
                                      </p:cBhvr>
                                      <p:to>
                                        <p:strVal val="visible"/>
                                      </p:to>
                                    </p:set>
                                    <p:animEffect transition="in" filter="barn(outHorizontal)">
                                      <p:cBhvr>
                                        <p:cTn id="57" dur="500"/>
                                        <p:tgtEl>
                                          <p:spTgt spid="83971">
                                            <p:txEl>
                                              <p:charRg st="284" end="29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83971">
                                            <p:txEl>
                                              <p:charRg st="293" end="302"/>
                                            </p:txEl>
                                          </p:spTgt>
                                        </p:tgtEl>
                                        <p:attrNameLst>
                                          <p:attrName>style.visibility</p:attrName>
                                        </p:attrNameLst>
                                      </p:cBhvr>
                                      <p:to>
                                        <p:strVal val="visible"/>
                                      </p:to>
                                    </p:set>
                                    <p:animEffect transition="in" filter="barn(outHorizontal)">
                                      <p:cBhvr>
                                        <p:cTn id="62" dur="500"/>
                                        <p:tgtEl>
                                          <p:spTgt spid="83971">
                                            <p:txEl>
                                              <p:charRg st="293" end="30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83971">
                                            <p:txEl>
                                              <p:charRg st="302" end="305"/>
                                            </p:txEl>
                                          </p:spTgt>
                                        </p:tgtEl>
                                        <p:attrNameLst>
                                          <p:attrName>style.visibility</p:attrName>
                                        </p:attrNameLst>
                                      </p:cBhvr>
                                      <p:to>
                                        <p:strVal val="visible"/>
                                      </p:to>
                                    </p:set>
                                    <p:animEffect transition="in" filter="barn(outHorizontal)">
                                      <p:cBhvr>
                                        <p:cTn id="67" dur="500"/>
                                        <p:tgtEl>
                                          <p:spTgt spid="83971">
                                            <p:txEl>
                                              <p:charRg st="302" end="30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83971">
                                            <p:txEl>
                                              <p:charRg st="305" end="317"/>
                                            </p:txEl>
                                          </p:spTgt>
                                        </p:tgtEl>
                                        <p:attrNameLst>
                                          <p:attrName>style.visibility</p:attrName>
                                        </p:attrNameLst>
                                      </p:cBhvr>
                                      <p:to>
                                        <p:strVal val="visible"/>
                                      </p:to>
                                    </p:set>
                                    <p:animEffect transition="in" filter="barn(outHorizontal)">
                                      <p:cBhvr>
                                        <p:cTn id="72" dur="500"/>
                                        <p:tgtEl>
                                          <p:spTgt spid="83971">
                                            <p:txEl>
                                              <p:charRg st="305" end="31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42" fill="hold" grpId="0" nodeType="clickEffect">
                                  <p:stCondLst>
                                    <p:cond delay="0"/>
                                  </p:stCondLst>
                                  <p:childTnLst>
                                    <p:set>
                                      <p:cBhvr>
                                        <p:cTn id="76" dur="1" fill="hold">
                                          <p:stCondLst>
                                            <p:cond delay="0"/>
                                          </p:stCondLst>
                                        </p:cTn>
                                        <p:tgtEl>
                                          <p:spTgt spid="83971">
                                            <p:txEl>
                                              <p:charRg st="317" end="338"/>
                                            </p:txEl>
                                          </p:spTgt>
                                        </p:tgtEl>
                                        <p:attrNameLst>
                                          <p:attrName>style.visibility</p:attrName>
                                        </p:attrNameLst>
                                      </p:cBhvr>
                                      <p:to>
                                        <p:strVal val="visible"/>
                                      </p:to>
                                    </p:set>
                                    <p:animEffect transition="in" filter="barn(outHorizontal)">
                                      <p:cBhvr>
                                        <p:cTn id="77" dur="500"/>
                                        <p:tgtEl>
                                          <p:spTgt spid="83971">
                                            <p:txEl>
                                              <p:charRg st="317" end="33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83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ldLvl="2" build="p"/>
      <p:bldP spid="8397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54275" name="Rectangle 247"/>
          <p:cNvSpPr>
            <a:spLocks noGrp="1"/>
          </p:cNvSpPr>
          <p:nvPr>
            <p:ph type="title"/>
          </p:nvPr>
        </p:nvSpPr>
        <p:spPr>
          <a:ln/>
        </p:spPr>
        <p:txBody>
          <a:bodyPr vert="horz" wrap="square" lIns="92075" tIns="46038" rIns="92075" bIns="46038" anchor="ctr"/>
          <a:p>
            <a:pPr eaLnBrk="1" hangingPunct="1"/>
            <a:endParaRPr lang="zh-CN" altLang="en-US" dirty="0"/>
          </a:p>
        </p:txBody>
      </p:sp>
      <p:sp>
        <p:nvSpPr>
          <p:cNvPr id="54276" name="Rectangle 248"/>
          <p:cNvSpPr>
            <a:spLocks noGrp="1"/>
          </p:cNvSpPr>
          <p:nvPr>
            <p:ph idx="1"/>
          </p:nvPr>
        </p:nvSpPr>
        <p:spPr>
          <a:ln/>
        </p:spPr>
        <p:txBody>
          <a:bodyPr vert="horz" wrap="square" lIns="91440" tIns="45720" rIns="91440" bIns="45720" anchor="t"/>
          <a:p>
            <a:pPr eaLnBrk="1" hangingPunct="1"/>
            <a:r>
              <a:rPr lang="zh-CN" altLang="en-US" dirty="0"/>
              <a:t>方法3 ：按照</a:t>
            </a:r>
            <a:r>
              <a:rPr lang="en-US" altLang="zh-CN" i="1" dirty="0"/>
              <a:t>M</a:t>
            </a:r>
            <a:r>
              <a:rPr lang="zh-CN" altLang="en-US" dirty="0"/>
              <a:t>的行序进行转置（快速转置）</a:t>
            </a:r>
            <a:endParaRPr lang="zh-CN" altLang="en-US" dirty="0"/>
          </a:p>
          <a:p>
            <a:pPr lvl="1" eaLnBrk="1" hangingPunct="1"/>
            <a:r>
              <a:rPr lang="zh-CN" altLang="en-US" dirty="0"/>
              <a:t>分析：</a:t>
            </a:r>
            <a:endParaRPr lang="zh-CN" altLang="en-US" dirty="0"/>
          </a:p>
          <a:p>
            <a:pPr lvl="2" eaLnBrk="1" hangingPunct="1"/>
            <a:r>
              <a:rPr lang="zh-CN" altLang="en-US" dirty="0"/>
              <a:t>即按</a:t>
            </a:r>
            <a:r>
              <a:rPr lang="en-US" altLang="zh-CN" i="1" dirty="0"/>
              <a:t>M.data</a:t>
            </a:r>
            <a:r>
              <a:rPr lang="zh-CN" altLang="en-US" dirty="0"/>
              <a:t>中三元组的次序进行转置，并将转置后的三元组放入</a:t>
            </a:r>
            <a:r>
              <a:rPr lang="en-US" altLang="zh-CN" i="1" dirty="0"/>
              <a:t>T</a:t>
            </a:r>
            <a:r>
              <a:rPr lang="zh-CN" altLang="en-US" dirty="0"/>
              <a:t>中恰当的位置。按照</a:t>
            </a:r>
            <a:r>
              <a:rPr lang="en-US" altLang="zh-CN" i="1" dirty="0"/>
              <a:t>M</a:t>
            </a:r>
            <a:r>
              <a:rPr lang="zh-CN" altLang="en-US" dirty="0"/>
              <a:t>中三元组的顺序进行转置，并将转置后的三元组置入</a:t>
            </a:r>
            <a:r>
              <a:rPr lang="en-US" altLang="zh-CN" i="1" dirty="0"/>
              <a:t>T</a:t>
            </a:r>
            <a:r>
              <a:rPr lang="zh-CN" altLang="en-US" dirty="0"/>
              <a:t>中恰当的位置。</a:t>
            </a:r>
            <a:endParaRPr lang="zh-CN" altLang="en-US" dirty="0"/>
          </a:p>
          <a:p>
            <a:pPr lvl="2" eaLnBrk="1" hangingPunct="1"/>
            <a:r>
              <a:rPr lang="zh-CN" altLang="en-US" dirty="0"/>
              <a:t>引入两个辅助向量：</a:t>
            </a:r>
            <a:endParaRPr lang="zh-CN" altLang="en-US" dirty="0"/>
          </a:p>
          <a:p>
            <a:pPr lvl="3" eaLnBrk="1" hangingPunct="1"/>
            <a:r>
              <a:rPr lang="en-US" altLang="zh-CN" i="1" dirty="0"/>
              <a:t>num[col]</a:t>
            </a:r>
            <a:r>
              <a:rPr lang="en-US" altLang="zh-CN" dirty="0"/>
              <a:t>:</a:t>
            </a:r>
            <a:r>
              <a:rPr lang="zh-CN" altLang="en-US" dirty="0"/>
              <a:t>表</a:t>
            </a:r>
            <a:r>
              <a:rPr lang="en-US" altLang="zh-CN" i="1" dirty="0"/>
              <a:t>M</a:t>
            </a:r>
            <a:r>
              <a:rPr lang="zh-CN" altLang="en-US" dirty="0"/>
              <a:t>中第</a:t>
            </a:r>
            <a:r>
              <a:rPr lang="en-US" altLang="zh-CN" i="1" dirty="0"/>
              <a:t>col</a:t>
            </a:r>
            <a:r>
              <a:rPr lang="zh-CN" altLang="en-US" dirty="0"/>
              <a:t>列中非0元的个数；</a:t>
            </a:r>
            <a:endParaRPr lang="zh-CN" altLang="en-US" dirty="0"/>
          </a:p>
          <a:p>
            <a:pPr lvl="3" eaLnBrk="1" hangingPunct="1"/>
            <a:r>
              <a:rPr lang="en-US" altLang="zh-CN" i="1" dirty="0"/>
              <a:t>cpot[col]</a:t>
            </a:r>
            <a:r>
              <a:rPr lang="en-US" altLang="zh-CN" dirty="0"/>
              <a:t>:</a:t>
            </a:r>
            <a:r>
              <a:rPr lang="zh-CN" altLang="en-US" dirty="0"/>
              <a:t>表</a:t>
            </a:r>
            <a:r>
              <a:rPr lang="en-US" altLang="zh-CN" i="1" dirty="0"/>
              <a:t>M</a:t>
            </a:r>
            <a:r>
              <a:rPr lang="zh-CN" altLang="en-US" dirty="0"/>
              <a:t>中第</a:t>
            </a:r>
            <a:r>
              <a:rPr lang="en-US" altLang="zh-CN" i="1" dirty="0"/>
              <a:t>col</a:t>
            </a:r>
            <a:r>
              <a:rPr lang="zh-CN" altLang="en-US" dirty="0"/>
              <a:t>列的第一个非0元在</a:t>
            </a:r>
            <a:r>
              <a:rPr lang="en-US" altLang="zh-CN" i="1" dirty="0"/>
              <a:t>T.data</a:t>
            </a:r>
            <a:r>
              <a:rPr lang="zh-CN" altLang="en-US" dirty="0"/>
              <a:t>中的位置</a:t>
            </a:r>
            <a:r>
              <a:rPr lang="zh-CN" altLang="en-US" sz="2000" dirty="0"/>
              <a:t>。</a:t>
            </a:r>
            <a:endParaRPr lang="zh-CN" altLang="en-US" sz="2000" dirty="0"/>
          </a:p>
        </p:txBody>
      </p:sp>
    </p:spTree>
  </p:cSld>
  <p:clrMapOvr>
    <a:masterClrMapping/>
  </p:clrMapOvr>
  <p:transition>
    <p:checke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grpSp>
        <p:nvGrpSpPr>
          <p:cNvPr id="2" name="Group 42"/>
          <p:cNvGrpSpPr/>
          <p:nvPr/>
        </p:nvGrpSpPr>
        <p:grpSpPr>
          <a:xfrm>
            <a:off x="533400" y="5318125"/>
            <a:ext cx="8077200" cy="1082675"/>
            <a:chOff x="336" y="3360"/>
            <a:chExt cx="5232" cy="682"/>
          </a:xfrm>
        </p:grpSpPr>
        <p:sp>
          <p:nvSpPr>
            <p:cNvPr id="55387" name="AutoShape 43"/>
            <p:cNvSpPr/>
            <p:nvPr/>
          </p:nvSpPr>
          <p:spPr>
            <a:xfrm>
              <a:off x="336" y="3504"/>
              <a:ext cx="192" cy="480"/>
            </a:xfrm>
            <a:prstGeom prst="leftBrace">
              <a:avLst>
                <a:gd name="adj1" fmla="val 20833"/>
                <a:gd name="adj2" fmla="val 50000"/>
              </a:avLst>
            </a:prstGeom>
            <a:noFill/>
            <a:ln w="38100"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
          <p:nvSpPr>
            <p:cNvPr id="55388" name="Text Box 44"/>
            <p:cNvSpPr txBox="1"/>
            <p:nvPr/>
          </p:nvSpPr>
          <p:spPr>
            <a:xfrm>
              <a:off x="528" y="3360"/>
              <a:ext cx="2650"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cpot[1]＝1</a:t>
              </a:r>
              <a:endParaRPr lang="en-US" altLang="zh-CN" sz="2000" i="1" dirty="0"/>
            </a:p>
          </p:txBody>
        </p:sp>
        <p:sp>
          <p:nvSpPr>
            <p:cNvPr id="55389" name="Text Box 45"/>
            <p:cNvSpPr txBox="1"/>
            <p:nvPr/>
          </p:nvSpPr>
          <p:spPr>
            <a:xfrm>
              <a:off x="480" y="3792"/>
              <a:ext cx="5088"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cpot[col]＝cpot[col－1]＋num[col－1]    2≤col≤ m.nu</a:t>
              </a:r>
              <a:endParaRPr lang="en-US" altLang="zh-CN" sz="2000" i="1" dirty="0"/>
            </a:p>
          </p:txBody>
        </p:sp>
      </p:grpSp>
      <p:graphicFrame>
        <p:nvGraphicFramePr>
          <p:cNvPr id="154785" name="Group 161"/>
          <p:cNvGraphicFramePr>
            <a:graphicFrameLocks noGrp="1"/>
          </p:cNvGraphicFramePr>
          <p:nvPr/>
        </p:nvGraphicFramePr>
        <p:xfrm>
          <a:off x="762000" y="1800225"/>
          <a:ext cx="3200400" cy="2719388"/>
        </p:xfrm>
        <a:graphic>
          <a:graphicData uri="http://schemas.openxmlformats.org/drawingml/2006/table">
            <a:tbl>
              <a:tblPr/>
              <a:tblGrid>
                <a:gridCol w="457200"/>
                <a:gridCol w="484188"/>
                <a:gridCol w="468312"/>
                <a:gridCol w="495300"/>
                <a:gridCol w="457200"/>
                <a:gridCol w="460375"/>
                <a:gridCol w="377825"/>
              </a:tblGrid>
              <a:tr h="44206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12</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9</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93828">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206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-3</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14</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57307">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24</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206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18</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206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15</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-7</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bl>
          </a:graphicData>
        </a:graphic>
      </p:graphicFrame>
      <p:sp>
        <p:nvSpPr>
          <p:cNvPr id="154728" name="Text Box 104"/>
          <p:cNvSpPr txBox="1"/>
          <p:nvPr/>
        </p:nvSpPr>
        <p:spPr>
          <a:xfrm>
            <a:off x="152400" y="2895600"/>
            <a:ext cx="7620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dirty="0">
                <a:latin typeface="Arial Narrow" panose="020B0506020202030204" pitchFamily="34" charset="0"/>
              </a:rPr>
              <a:t>M＝</a:t>
            </a:r>
            <a:endParaRPr lang="en-US" altLang="zh-CN" sz="2400" dirty="0">
              <a:latin typeface="Arial Narrow" panose="020B0506020202030204" pitchFamily="34" charset="0"/>
            </a:endParaRPr>
          </a:p>
        </p:txBody>
      </p:sp>
      <p:graphicFrame>
        <p:nvGraphicFramePr>
          <p:cNvPr id="154784" name="Group 160"/>
          <p:cNvGraphicFramePr>
            <a:graphicFrameLocks noGrp="1"/>
          </p:cNvGraphicFramePr>
          <p:nvPr/>
        </p:nvGraphicFramePr>
        <p:xfrm>
          <a:off x="4343400" y="2740025"/>
          <a:ext cx="4495800" cy="1450975"/>
        </p:xfrm>
        <a:graphic>
          <a:graphicData uri="http://schemas.openxmlformats.org/drawingml/2006/table">
            <a:tbl>
              <a:tblPr/>
              <a:tblGrid>
                <a:gridCol w="1123950"/>
                <a:gridCol w="600075"/>
                <a:gridCol w="523875"/>
                <a:gridCol w="449263"/>
                <a:gridCol w="484187"/>
                <a:gridCol w="415925"/>
                <a:gridCol w="457200"/>
                <a:gridCol w="441325"/>
              </a:tblGrid>
              <a:tr h="45700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col</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208">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num[col]</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767">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cpot[col]</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772" name="Rectangle 148"/>
          <p:cNvSpPr/>
          <p:nvPr/>
        </p:nvSpPr>
        <p:spPr>
          <a:xfrm>
            <a:off x="457200" y="4800600"/>
            <a:ext cx="1409700" cy="457200"/>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r>
              <a:rPr lang="zh-CN" altLang="en-US" sz="2400" dirty="0">
                <a:latin typeface="Arial Narrow" panose="020B0506020202030204" pitchFamily="34" charset="0"/>
              </a:rPr>
              <a:t>一般地：</a:t>
            </a:r>
            <a:endParaRPr lang="zh-CN" altLang="en-US" sz="2400" dirty="0">
              <a:latin typeface="Arial Narrow" panose="020B0506020202030204" pitchFamily="34" charset="0"/>
            </a:endParaRPr>
          </a:p>
        </p:txBody>
      </p:sp>
      <p:sp>
        <p:nvSpPr>
          <p:cNvPr id="154779" name="Rectangle 155"/>
          <p:cNvSpPr>
            <a:spLocks noGrp="1"/>
          </p:cNvSpPr>
          <p:nvPr>
            <p:ph type="title"/>
          </p:nvPr>
        </p:nvSpPr>
        <p:spPr>
          <a:ln/>
        </p:spPr>
        <p:txBody>
          <a:bodyPr vert="horz" wrap="square" lIns="92075" tIns="46038" rIns="92075" bIns="46038" anchor="ctr"/>
          <a:p>
            <a:pPr eaLnBrk="1" hangingPunct="1"/>
            <a:r>
              <a:rPr lang="zh-CN" altLang="en-US" sz="2800" dirty="0">
                <a:ea typeface="宋体" panose="02010600030101010101" pitchFamily="2" charset="-122"/>
              </a:rPr>
              <a:t> 一、</a:t>
            </a:r>
            <a:r>
              <a:rPr lang="zh-CN" altLang="en-US" dirty="0"/>
              <a:t>三元组顺序表存储</a:t>
            </a:r>
            <a:endParaRPr lang="zh-CN" altLang="en-US" dirty="0"/>
          </a:p>
        </p:txBody>
      </p:sp>
      <p:sp>
        <p:nvSpPr>
          <p:cNvPr id="154780" name="Rectangle 156"/>
          <p:cNvSpPr>
            <a:spLocks noGrp="1"/>
          </p:cNvSpPr>
          <p:nvPr>
            <p:ph idx="1"/>
          </p:nvPr>
        </p:nvSpPr>
        <p:spPr>
          <a:ln/>
        </p:spPr>
        <p:txBody>
          <a:bodyPr vert="horz" wrap="square" lIns="91440" tIns="45720" rIns="91440" bIns="45720" anchor="t"/>
          <a:p>
            <a:pPr eaLnBrk="1" hangingPunct="1"/>
            <a:r>
              <a:rPr lang="zh-CN" altLang="en-US" dirty="0"/>
              <a:t>例如：</a:t>
            </a:r>
            <a:endParaRPr lang="zh-CN" altLang="en-US"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4780">
                                            <p:txEl>
                                              <p:charRg st="0" end="4"/>
                                            </p:txEl>
                                          </p:spTgt>
                                        </p:tgtEl>
                                        <p:attrNameLst>
                                          <p:attrName>style.visibility</p:attrName>
                                        </p:attrNameLst>
                                      </p:cBhvr>
                                      <p:to>
                                        <p:strVal val="visible"/>
                                      </p:to>
                                    </p:set>
                                    <p:animEffect transition="in" filter="dissolve">
                                      <p:cBhvr>
                                        <p:cTn id="7" dur="500"/>
                                        <p:tgtEl>
                                          <p:spTgt spid="154780">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4779"/>
                                        </p:tgtEl>
                                        <p:attrNameLst>
                                          <p:attrName>style.visibility</p:attrName>
                                        </p:attrNameLst>
                                      </p:cBhvr>
                                      <p:to>
                                        <p:strVal val="visible"/>
                                      </p:to>
                                    </p:set>
                                    <p:anim calcmode="lin" valueType="num">
                                      <p:cBhvr additive="base">
                                        <p:cTn id="12" dur="500" fill="hold"/>
                                        <p:tgtEl>
                                          <p:spTgt spid="154779"/>
                                        </p:tgtEl>
                                        <p:attrNameLst>
                                          <p:attrName>ppt_x</p:attrName>
                                        </p:attrNameLst>
                                      </p:cBhvr>
                                      <p:tavLst>
                                        <p:tav tm="0">
                                          <p:val>
                                            <p:strVal val="0-#ppt_w/2"/>
                                          </p:val>
                                        </p:tav>
                                        <p:tav tm="100000">
                                          <p:val>
                                            <p:strVal val="#ppt_x"/>
                                          </p:val>
                                        </p:tav>
                                      </p:tavLst>
                                    </p:anim>
                                    <p:anim calcmode="lin" valueType="num">
                                      <p:cBhvr additive="base">
                                        <p:cTn id="13" dur="500" fill="hold"/>
                                        <p:tgtEl>
                                          <p:spTgt spid="15477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54728"/>
                                        </p:tgtEl>
                                        <p:attrNameLst>
                                          <p:attrName>style.visibility</p:attrName>
                                        </p:attrNameLst>
                                      </p:cBhvr>
                                      <p:to>
                                        <p:strVal val="visible"/>
                                      </p:to>
                                    </p:set>
                                    <p:animEffect transition="in" filter="box(in)">
                                      <p:cBhvr>
                                        <p:cTn id="18" dur="500"/>
                                        <p:tgtEl>
                                          <p:spTgt spid="154728"/>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54785"/>
                                        </p:tgtEl>
                                        <p:attrNameLst>
                                          <p:attrName>style.visibility</p:attrName>
                                        </p:attrNameLst>
                                      </p:cBhvr>
                                      <p:to>
                                        <p:strVal val="visible"/>
                                      </p:to>
                                    </p:set>
                                    <p:animEffect transition="in" filter="checkerboard(across)">
                                      <p:cBhvr>
                                        <p:cTn id="23" dur="500"/>
                                        <p:tgtEl>
                                          <p:spTgt spid="15478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54784"/>
                                        </p:tgtEl>
                                        <p:attrNameLst>
                                          <p:attrName>style.visibility</p:attrName>
                                        </p:attrNameLst>
                                      </p:cBhvr>
                                      <p:to>
                                        <p:strVal val="visible"/>
                                      </p:to>
                                    </p:set>
                                    <p:animEffect transition="in" filter="box(in)">
                                      <p:cBhvr>
                                        <p:cTn id="28" dur="500"/>
                                        <p:tgtEl>
                                          <p:spTgt spid="15478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4772"/>
                                        </p:tgtEl>
                                        <p:attrNameLst>
                                          <p:attrName>style.visibility</p:attrName>
                                        </p:attrNameLst>
                                      </p:cBhvr>
                                      <p:to>
                                        <p:strVal val="visible"/>
                                      </p:to>
                                    </p:set>
                                    <p:anim calcmode="lin" valueType="num">
                                      <p:cBhvr additive="base">
                                        <p:cTn id="33" dur="500" fill="hold"/>
                                        <p:tgtEl>
                                          <p:spTgt spid="154772"/>
                                        </p:tgtEl>
                                        <p:attrNameLst>
                                          <p:attrName>ppt_x</p:attrName>
                                        </p:attrNameLst>
                                      </p:cBhvr>
                                      <p:tavLst>
                                        <p:tav tm="0">
                                          <p:val>
                                            <p:strVal val="0-#ppt_w/2"/>
                                          </p:val>
                                        </p:tav>
                                        <p:tav tm="100000">
                                          <p:val>
                                            <p:strVal val="#ppt_x"/>
                                          </p:val>
                                        </p:tav>
                                      </p:tavLst>
                                    </p:anim>
                                    <p:anim calcmode="lin" valueType="num">
                                      <p:cBhvr additive="base">
                                        <p:cTn id="34" dur="500" fill="hold"/>
                                        <p:tgtEl>
                                          <p:spTgt spid="15477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slide(fromBottom)">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28" grpId="0"/>
      <p:bldP spid="154772" grpId="0"/>
      <p:bldP spid="154779" grpId="0"/>
      <p:bldP spid="154780" grpId="0" bldLvl="5"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56323" name="Rectangle 10"/>
          <p:cNvSpPr>
            <a:spLocks noGrp="1"/>
          </p:cNvSpPr>
          <p:nvPr>
            <p:ph type="title"/>
          </p:nvPr>
        </p:nvSpPr>
        <p:spPr>
          <a:ln/>
        </p:spPr>
        <p:txBody>
          <a:bodyPr vert="horz" wrap="square" lIns="92075" tIns="46038" rIns="92075" bIns="46038" anchor="ctr"/>
          <a:p>
            <a:pPr eaLnBrk="1" hangingPunct="1"/>
            <a:endParaRPr lang="zh-CN" altLang="en-US" dirty="0"/>
          </a:p>
        </p:txBody>
      </p:sp>
      <p:sp>
        <p:nvSpPr>
          <p:cNvPr id="56324" name="Rectangle 11"/>
          <p:cNvSpPr>
            <a:spLocks noGrp="1"/>
          </p:cNvSpPr>
          <p:nvPr>
            <p:ph idx="1"/>
          </p:nvPr>
        </p:nvSpPr>
        <p:spPr>
          <a:ln/>
        </p:spPr>
        <p:txBody>
          <a:bodyPr vert="horz" wrap="square" lIns="91440" tIns="45720" rIns="91440" bIns="45720" anchor="t"/>
          <a:p>
            <a:pPr eaLnBrk="1" hangingPunct="1">
              <a:buNone/>
            </a:pPr>
            <a:r>
              <a:rPr lang="en-US" altLang="zh-CN" sz="2400" i="1" dirty="0"/>
              <a:t>Status FastTransposeSMatrix( TSMatix M,TSMatrix &amp;T){</a:t>
            </a:r>
            <a:endParaRPr lang="en-US" altLang="zh-CN" sz="2400" i="1" dirty="0"/>
          </a:p>
          <a:p>
            <a:pPr lvl="1" eaLnBrk="1" hangingPunct="1">
              <a:buNone/>
            </a:pPr>
            <a:r>
              <a:rPr lang="en-US" altLang="zh-CN" i="1" dirty="0"/>
              <a:t> T.mu=M.nu;T.nu=M.mu;T.tu=M.tu;</a:t>
            </a:r>
            <a:endParaRPr lang="en-US" altLang="zh-CN" i="1" dirty="0"/>
          </a:p>
          <a:p>
            <a:pPr lvl="1" eaLnBrk="1" hangingPunct="1">
              <a:buNone/>
            </a:pPr>
            <a:r>
              <a:rPr lang="en-US" altLang="zh-CN" i="1" dirty="0"/>
              <a:t> if (T.tu){</a:t>
            </a:r>
            <a:endParaRPr lang="en-US" altLang="zh-CN" i="1" dirty="0"/>
          </a:p>
          <a:p>
            <a:pPr lvl="2" eaLnBrk="1" hangingPunct="1">
              <a:buNone/>
            </a:pPr>
            <a:r>
              <a:rPr lang="en-US" altLang="zh-CN" i="1" dirty="0"/>
              <a:t>  for (col=1;col&lt;=M.nu;col++) num[col]=0;</a:t>
            </a:r>
            <a:endParaRPr lang="en-US" altLang="zh-CN" i="1" dirty="0"/>
          </a:p>
          <a:p>
            <a:pPr lvl="2" eaLnBrk="1" hangingPunct="1">
              <a:buNone/>
            </a:pPr>
            <a:r>
              <a:rPr lang="en-US" altLang="zh-CN" i="1" dirty="0"/>
              <a:t>  for (t=1;t&lt;=M.tu;t++)   ++num[M.data[t].j];</a:t>
            </a:r>
            <a:endParaRPr lang="en-US" altLang="zh-CN" i="1" dirty="0"/>
          </a:p>
          <a:p>
            <a:pPr lvl="2" eaLnBrk="1" hangingPunct="1">
              <a:buNone/>
            </a:pPr>
            <a:r>
              <a:rPr lang="en-US" altLang="zh-CN" i="1" dirty="0"/>
              <a:t>  cpot[1]=1;</a:t>
            </a:r>
            <a:endParaRPr lang="en-US" altLang="zh-CN" i="1" dirty="0"/>
          </a:p>
          <a:p>
            <a:pPr lvl="2" eaLnBrk="1" hangingPunct="1">
              <a:buNone/>
            </a:pPr>
            <a:r>
              <a:rPr lang="en-US" altLang="zh-CN" i="1" dirty="0"/>
              <a:t>  for (col=2;col&lt;=M.nu;col++) </a:t>
            </a:r>
            <a:endParaRPr lang="en-US" altLang="zh-CN" i="1" dirty="0"/>
          </a:p>
          <a:p>
            <a:pPr lvl="2" eaLnBrk="1" hangingPunct="1">
              <a:buNone/>
            </a:pPr>
            <a:r>
              <a:rPr lang="en-US" altLang="zh-CN" i="1" dirty="0"/>
              <a:t>           copt[col]=cpot[col-1]+num[col-1];</a:t>
            </a:r>
            <a:endParaRPr lang="en-US" altLang="zh-CN" i="1" dirty="0"/>
          </a:p>
          <a:p>
            <a:pPr lvl="2" eaLnBrk="1" hangingPunct="1">
              <a:buNone/>
            </a:pPr>
            <a:r>
              <a:rPr lang="en-US" altLang="zh-CN" i="1" dirty="0"/>
              <a:t>  </a:t>
            </a:r>
            <a:endParaRPr lang="zh-CN" altLang="en-US" i="1" dirty="0"/>
          </a:p>
        </p:txBody>
      </p:sp>
    </p:spTree>
  </p:cSld>
  <p:clrMapOvr>
    <a:masterClrMapping/>
  </p:clrMapOvr>
  <p:transition>
    <p:checke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57347" name="Rectangle 2"/>
          <p:cNvSpPr>
            <a:spLocks noGrp="1"/>
          </p:cNvSpPr>
          <p:nvPr>
            <p:ph type="title"/>
          </p:nvPr>
        </p:nvSpPr>
        <p:spPr>
          <a:ln/>
        </p:spPr>
        <p:txBody>
          <a:bodyPr vert="horz" wrap="square" lIns="92075" tIns="46038" rIns="92075" bIns="46038" anchor="ctr"/>
          <a:p>
            <a:pPr eaLnBrk="1" hangingPunct="1"/>
            <a:endParaRPr lang="zh-CN" altLang="en-US" dirty="0"/>
          </a:p>
        </p:txBody>
      </p:sp>
      <p:sp>
        <p:nvSpPr>
          <p:cNvPr id="57348" name="Rectangle 3"/>
          <p:cNvSpPr>
            <a:spLocks noGrp="1"/>
          </p:cNvSpPr>
          <p:nvPr>
            <p:ph idx="1"/>
          </p:nvPr>
        </p:nvSpPr>
        <p:spPr>
          <a:ln/>
        </p:spPr>
        <p:txBody>
          <a:bodyPr vert="horz" wrap="square" lIns="91440" tIns="45720" rIns="91440" bIns="45720" anchor="t"/>
          <a:p>
            <a:pPr lvl="2" eaLnBrk="1" hangingPunct="1">
              <a:buNone/>
            </a:pPr>
            <a:r>
              <a:rPr lang="en-US" altLang="zh-CN" i="1" dirty="0"/>
              <a:t>for (p=1;p&lt;=M.tu;p++) </a:t>
            </a:r>
            <a:endParaRPr lang="en-US" altLang="zh-CN" i="1" dirty="0"/>
          </a:p>
          <a:p>
            <a:pPr lvl="3" eaLnBrk="1" hangingPunct="1">
              <a:buNone/>
            </a:pPr>
            <a:r>
              <a:rPr lang="en-US" altLang="zh-CN" i="1" dirty="0"/>
              <a:t>    { col=M.data[p].j;                  q=cpot[col];</a:t>
            </a:r>
            <a:endParaRPr lang="en-US" altLang="zh-CN" i="1" dirty="0"/>
          </a:p>
          <a:p>
            <a:pPr lvl="3" eaLnBrk="1" hangingPunct="1">
              <a:buNone/>
            </a:pPr>
            <a:r>
              <a:rPr lang="en-US" altLang="zh-CN" i="1" dirty="0"/>
              <a:t>	  T.data[q].i=M.data[p].j;      T.data[q].j=M.data[p].i;</a:t>
            </a:r>
            <a:endParaRPr lang="en-US" altLang="zh-CN" i="1" dirty="0"/>
          </a:p>
          <a:p>
            <a:pPr lvl="3" eaLnBrk="1" hangingPunct="1">
              <a:buNone/>
            </a:pPr>
            <a:r>
              <a:rPr lang="en-US" altLang="zh-CN" i="1" dirty="0"/>
              <a:t>	  T.data[q].e=M.data[p].e;    ++cpot[col];</a:t>
            </a:r>
            <a:endParaRPr lang="en-US" altLang="zh-CN" i="1" dirty="0"/>
          </a:p>
          <a:p>
            <a:pPr lvl="3" eaLnBrk="1" hangingPunct="1">
              <a:buNone/>
            </a:pPr>
            <a:r>
              <a:rPr lang="en-US" altLang="zh-CN" i="1" dirty="0"/>
              <a:t>     }//for</a:t>
            </a:r>
            <a:endParaRPr lang="en-US" altLang="zh-CN" i="1" dirty="0"/>
          </a:p>
          <a:p>
            <a:pPr lvl="1" eaLnBrk="1" hangingPunct="1">
              <a:buNone/>
            </a:pPr>
            <a:r>
              <a:rPr lang="en-US" altLang="zh-CN" i="1" dirty="0"/>
              <a:t>}//if</a:t>
            </a:r>
            <a:endParaRPr lang="en-US" altLang="zh-CN" i="1" dirty="0"/>
          </a:p>
          <a:p>
            <a:pPr lvl="1" eaLnBrk="1" hangingPunct="1">
              <a:buNone/>
            </a:pPr>
            <a:r>
              <a:rPr lang="en-US" altLang="zh-CN" i="1" dirty="0"/>
              <a:t> return OK;</a:t>
            </a:r>
            <a:endParaRPr lang="en-US" altLang="zh-CN" i="1" dirty="0"/>
          </a:p>
          <a:p>
            <a:pPr eaLnBrk="1" hangingPunct="1">
              <a:buNone/>
            </a:pPr>
            <a:r>
              <a:rPr lang="en-US" altLang="zh-CN" sz="2400" i="1" dirty="0"/>
              <a:t>} //FastTransposeSMatrix</a:t>
            </a:r>
            <a:endParaRPr lang="en-US" altLang="zh-CN" sz="2400" i="1" dirty="0"/>
          </a:p>
          <a:p>
            <a:pPr eaLnBrk="1" hangingPunct="1"/>
            <a:endParaRPr lang="zh-CN" altLang="en-US" i="1" dirty="0"/>
          </a:p>
        </p:txBody>
      </p:sp>
      <p:sp>
        <p:nvSpPr>
          <p:cNvPr id="193540" name="Text Box 4"/>
          <p:cNvSpPr txBox="1"/>
          <p:nvPr/>
        </p:nvSpPr>
        <p:spPr>
          <a:xfrm>
            <a:off x="4191000" y="5334000"/>
            <a:ext cx="45720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dirty="0">
                <a:solidFill>
                  <a:schemeClr val="tx2"/>
                </a:solidFill>
                <a:latin typeface="Arial Narrow" panose="020B0506020202030204" pitchFamily="34" charset="0"/>
              </a:rPr>
              <a:t>时间复杂度</a:t>
            </a:r>
            <a:r>
              <a:rPr lang="en-US" altLang="zh-CN" sz="2400" dirty="0">
                <a:solidFill>
                  <a:schemeClr val="tx2"/>
                </a:solidFill>
                <a:latin typeface="Arial Narrow" panose="020B0506020202030204" pitchFamily="34" charset="0"/>
              </a:rPr>
              <a:t>O（ nu＋tu)</a:t>
            </a:r>
            <a:endParaRPr lang="en-US" altLang="zh-CN" sz="2400" dirty="0">
              <a:solidFill>
                <a:schemeClr val="tx2"/>
              </a:solidFill>
              <a:latin typeface="Arial Narrow" panose="020B0506020202030204" pitchFamily="34" charset="0"/>
            </a:endParaRPr>
          </a:p>
        </p:txBody>
      </p:sp>
      <p:sp>
        <p:nvSpPr>
          <p:cNvPr id="57350" name="AutoShape 5">
            <a:hlinkClick r:id="rId1" action="ppaction://hlinksldjump"/>
          </p:cNvPr>
          <p:cNvSpPr/>
          <p:nvPr/>
        </p:nvSpPr>
        <p:spPr>
          <a:xfrm>
            <a:off x="8459788" y="6524625"/>
            <a:ext cx="431800" cy="217488"/>
          </a:xfrm>
          <a:prstGeom prst="leftArrow">
            <a:avLst>
              <a:gd name="adj1" fmla="val 50000"/>
              <a:gd name="adj2" fmla="val 49634"/>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3540"/>
                                        </p:tgtEl>
                                        <p:attrNameLst>
                                          <p:attrName>style.visibility</p:attrName>
                                        </p:attrNameLst>
                                      </p:cBhvr>
                                      <p:to>
                                        <p:strVal val="visible"/>
                                      </p:to>
                                    </p:set>
                                    <p:anim calcmode="lin" valueType="num">
                                      <p:cBhvr additive="base">
                                        <p:cTn id="7" dur="500" fill="hold"/>
                                        <p:tgtEl>
                                          <p:spTgt spid="193540"/>
                                        </p:tgtEl>
                                        <p:attrNameLst>
                                          <p:attrName>ppt_x</p:attrName>
                                        </p:attrNameLst>
                                      </p:cBhvr>
                                      <p:tavLst>
                                        <p:tav tm="0">
                                          <p:val>
                                            <p:strVal val="0-#ppt_w/2"/>
                                          </p:val>
                                        </p:tav>
                                        <p:tav tm="100000">
                                          <p:val>
                                            <p:strVal val="#ppt_x"/>
                                          </p:val>
                                        </p:tav>
                                      </p:tavLst>
                                    </p:anim>
                                    <p:anim calcmode="lin" valueType="num">
                                      <p:cBhvr additive="base">
                                        <p:cTn id="8" dur="500" fill="hold"/>
                                        <p:tgtEl>
                                          <p:spTgt spid="1935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58371" name="Rectangle 11"/>
          <p:cNvSpPr>
            <a:spLocks noGrp="1"/>
          </p:cNvSpPr>
          <p:nvPr>
            <p:ph type="title"/>
          </p:nvPr>
        </p:nvSpPr>
        <p:spPr>
          <a:xfrm>
            <a:off x="900113" y="303213"/>
            <a:ext cx="7772400" cy="533400"/>
          </a:xfrm>
          <a:ln/>
        </p:spPr>
        <p:txBody>
          <a:bodyPr vert="horz" wrap="square" lIns="92075" tIns="46038" rIns="92075" bIns="46038" anchor="ctr"/>
          <a:p>
            <a:pPr eaLnBrk="1" hangingPunct="1"/>
            <a:r>
              <a:rPr lang="zh-CN" altLang="en-US" dirty="0"/>
              <a:t> 二、行逻辑链接的顺序表</a:t>
            </a:r>
            <a:endParaRPr lang="zh-CN" altLang="en-US" dirty="0"/>
          </a:p>
        </p:txBody>
      </p:sp>
      <p:sp>
        <p:nvSpPr>
          <p:cNvPr id="58372" name="Rectangle 12"/>
          <p:cNvSpPr>
            <a:spLocks noGrp="1"/>
          </p:cNvSpPr>
          <p:nvPr>
            <p:ph idx="1"/>
          </p:nvPr>
        </p:nvSpPr>
        <p:spPr>
          <a:ln/>
        </p:spPr>
        <p:txBody>
          <a:bodyPr vert="horz" wrap="square" lIns="91440" tIns="45720" rIns="91440" bIns="45720" anchor="t"/>
          <a:p>
            <a:pPr eaLnBrk="1" hangingPunct="1"/>
            <a:r>
              <a:rPr lang="zh-CN" altLang="en-US" dirty="0"/>
              <a:t>引入</a:t>
            </a:r>
            <a:endParaRPr lang="zh-CN" altLang="en-US" dirty="0"/>
          </a:p>
          <a:p>
            <a:pPr eaLnBrk="1" hangingPunct="1"/>
            <a:endParaRPr lang="zh-CN" altLang="en-US" dirty="0"/>
          </a:p>
          <a:p>
            <a:pPr lvl="1" eaLnBrk="1" hangingPunct="1"/>
            <a:endParaRPr lang="zh-CN" altLang="en-US" dirty="0"/>
          </a:p>
        </p:txBody>
      </p:sp>
      <p:graphicFrame>
        <p:nvGraphicFramePr>
          <p:cNvPr id="89101" name="Group 13"/>
          <p:cNvGraphicFramePr>
            <a:graphicFrameLocks noGrp="1"/>
          </p:cNvGraphicFramePr>
          <p:nvPr/>
        </p:nvGraphicFramePr>
        <p:xfrm>
          <a:off x="6415088" y="1557338"/>
          <a:ext cx="1828800" cy="4386263"/>
        </p:xfrm>
        <a:graphic>
          <a:graphicData uri="http://schemas.openxmlformats.org/drawingml/2006/table">
            <a:tbl>
              <a:tblPr/>
              <a:tblGrid>
                <a:gridCol w="609600"/>
                <a:gridCol w="533400"/>
                <a:gridCol w="685800"/>
              </a:tblGrid>
              <a:tr h="487362">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i</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j</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e</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487362">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12</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487362">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9</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87362">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87362">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14</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87362">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24</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87362">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18</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87362">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15</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87362">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-7</a:t>
                      </a:r>
                      <a:endParaRPr kumimoji="1" lang="zh-CN" altLang="en-US" sz="20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89143" name="Text Box 55"/>
          <p:cNvSpPr txBox="1"/>
          <p:nvPr/>
        </p:nvSpPr>
        <p:spPr>
          <a:xfrm>
            <a:off x="5154613" y="2090738"/>
            <a:ext cx="137160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M.data[1]</a:t>
            </a:r>
            <a:endParaRPr lang="en-US" altLang="zh-CN" sz="2000" i="1" dirty="0"/>
          </a:p>
        </p:txBody>
      </p:sp>
      <p:sp>
        <p:nvSpPr>
          <p:cNvPr id="89144" name="Text Box 56"/>
          <p:cNvSpPr txBox="1"/>
          <p:nvPr/>
        </p:nvSpPr>
        <p:spPr>
          <a:xfrm>
            <a:off x="5383213" y="6024563"/>
            <a:ext cx="3725862"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M.mu＝6，M.nu＝7， M.tu＝8</a:t>
            </a:r>
            <a:endParaRPr lang="en-US" altLang="zh-CN" sz="2000" i="1" dirty="0"/>
          </a:p>
        </p:txBody>
      </p:sp>
      <p:graphicFrame>
        <p:nvGraphicFramePr>
          <p:cNvPr id="89263" name="Group 175"/>
          <p:cNvGraphicFramePr>
            <a:graphicFrameLocks noGrp="1"/>
          </p:cNvGraphicFramePr>
          <p:nvPr/>
        </p:nvGraphicFramePr>
        <p:xfrm>
          <a:off x="977900" y="1989138"/>
          <a:ext cx="3200400" cy="2735263"/>
        </p:xfrm>
        <a:graphic>
          <a:graphicData uri="http://schemas.openxmlformats.org/drawingml/2006/table">
            <a:tbl>
              <a:tblPr/>
              <a:tblGrid>
                <a:gridCol w="457200"/>
                <a:gridCol w="484188"/>
                <a:gridCol w="468312"/>
                <a:gridCol w="495300"/>
                <a:gridCol w="457200"/>
                <a:gridCol w="460375"/>
                <a:gridCol w="377825"/>
              </a:tblGrid>
              <a:tr h="45873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12</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9</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9365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1908">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-3</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15" marB="45715"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14</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57147">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24</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1908">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18</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1908">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15</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15" marB="45715"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-7</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15" marB="45715"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bl>
          </a:graphicData>
        </a:graphic>
      </p:graphicFrame>
      <p:sp>
        <p:nvSpPr>
          <p:cNvPr id="89262" name="Text Box 174"/>
          <p:cNvSpPr txBox="1"/>
          <p:nvPr/>
        </p:nvSpPr>
        <p:spPr>
          <a:xfrm>
            <a:off x="368300" y="3111500"/>
            <a:ext cx="7620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dirty="0">
                <a:latin typeface="Arial Narrow" panose="020B0506020202030204" pitchFamily="34" charset="0"/>
              </a:rPr>
              <a:t>M＝</a:t>
            </a:r>
            <a:endParaRPr lang="en-US" altLang="zh-CN" sz="2400" dirty="0">
              <a:latin typeface="Arial Narrow" panose="020B0506020202030204" pitchFamily="34"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262"/>
                                        </p:tgtEl>
                                        <p:attrNameLst>
                                          <p:attrName>style.visibility</p:attrName>
                                        </p:attrNameLst>
                                      </p:cBhvr>
                                      <p:to>
                                        <p:strVal val="visible"/>
                                      </p:to>
                                    </p:set>
                                    <p:animEffect transition="in" filter="box(in)">
                                      <p:cBhvr>
                                        <p:cTn id="7" dur="500"/>
                                        <p:tgtEl>
                                          <p:spTgt spid="8926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9263"/>
                                        </p:tgtEl>
                                        <p:attrNameLst>
                                          <p:attrName>style.visibility</p:attrName>
                                        </p:attrNameLst>
                                      </p:cBhvr>
                                      <p:to>
                                        <p:strVal val="visible"/>
                                      </p:to>
                                    </p:set>
                                    <p:animEffect transition="in" filter="checkerboard(across)">
                                      <p:cBhvr>
                                        <p:cTn id="12" dur="500"/>
                                        <p:tgtEl>
                                          <p:spTgt spid="8926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9143"/>
                                        </p:tgtEl>
                                        <p:attrNameLst>
                                          <p:attrName>style.visibility</p:attrName>
                                        </p:attrNameLst>
                                      </p:cBhvr>
                                      <p:to>
                                        <p:strVal val="visible"/>
                                      </p:to>
                                    </p:set>
                                    <p:animEffect transition="in" filter="dissolve">
                                      <p:cBhvr>
                                        <p:cTn id="17" dur="500"/>
                                        <p:tgtEl>
                                          <p:spTgt spid="891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9101"/>
                                        </p:tgtEl>
                                        <p:attrNameLst>
                                          <p:attrName>style.visibility</p:attrName>
                                        </p:attrNameLst>
                                      </p:cBhvr>
                                      <p:to>
                                        <p:strVal val="visible"/>
                                      </p:to>
                                    </p:set>
                                    <p:animEffect transition="in" filter="blinds(horizontal)">
                                      <p:cBhvr>
                                        <p:cTn id="22" dur="500"/>
                                        <p:tgtEl>
                                          <p:spTgt spid="8910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9144"/>
                                        </p:tgtEl>
                                        <p:attrNameLst>
                                          <p:attrName>style.visibility</p:attrName>
                                        </p:attrNameLst>
                                      </p:cBhvr>
                                      <p:to>
                                        <p:strVal val="visible"/>
                                      </p:to>
                                    </p:set>
                                    <p:animEffect transition="in" filter="dissolve">
                                      <p:cBhvr>
                                        <p:cTn id="27" dur="500"/>
                                        <p:tgtEl>
                                          <p:spTgt spid="89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43" grpId="0"/>
      <p:bldP spid="89144" grpId="0"/>
      <p:bldP spid="8926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59395" name="Rectangle 2"/>
          <p:cNvSpPr>
            <a:spLocks noGrp="1"/>
          </p:cNvSpPr>
          <p:nvPr>
            <p:ph type="title"/>
          </p:nvPr>
        </p:nvSpPr>
        <p:spPr>
          <a:ln/>
        </p:spPr>
        <p:txBody>
          <a:bodyPr vert="horz" wrap="square" lIns="92075" tIns="46038" rIns="92075" bIns="46038" anchor="ctr"/>
          <a:p>
            <a:pPr eaLnBrk="1" hangingPunct="1"/>
            <a:r>
              <a:rPr lang="zh-CN" altLang="en-US" sz="3200" dirty="0"/>
              <a:t>二、行逻辑链接的顺序表</a:t>
            </a:r>
            <a:endParaRPr lang="zh-CN" altLang="en-US" sz="3200" dirty="0"/>
          </a:p>
        </p:txBody>
      </p:sp>
      <p:sp>
        <p:nvSpPr>
          <p:cNvPr id="59396" name="Rectangle 3"/>
          <p:cNvSpPr>
            <a:spLocks noGrp="1"/>
          </p:cNvSpPr>
          <p:nvPr>
            <p:ph idx="1"/>
          </p:nvPr>
        </p:nvSpPr>
        <p:spPr>
          <a:ln/>
        </p:spPr>
        <p:txBody>
          <a:bodyPr vert="horz" wrap="square" lIns="91440" tIns="45720" rIns="91440" bIns="45720" anchor="t"/>
          <a:p>
            <a:pPr eaLnBrk="1" hangingPunct="1"/>
            <a:r>
              <a:rPr lang="zh-CN" altLang="en-US" dirty="0"/>
              <a:t>行逻辑链接的顺序表存储定义</a:t>
            </a:r>
            <a:endParaRPr lang="zh-CN" altLang="en-US" dirty="0"/>
          </a:p>
          <a:p>
            <a:pPr lvl="1" eaLnBrk="1" hangingPunct="1">
              <a:buNone/>
            </a:pPr>
            <a:r>
              <a:rPr lang="en-US" altLang="zh-CN" i="1" dirty="0"/>
              <a:t>typedef struct{</a:t>
            </a:r>
            <a:endParaRPr lang="en-US" altLang="zh-CN" i="1" dirty="0"/>
          </a:p>
          <a:p>
            <a:pPr lvl="2" eaLnBrk="1" hangingPunct="1">
              <a:buNone/>
            </a:pPr>
            <a:r>
              <a:rPr lang="en-US" altLang="zh-CN" dirty="0"/>
              <a:t>  </a:t>
            </a:r>
            <a:r>
              <a:rPr lang="en-US" altLang="zh-CN" i="1" dirty="0"/>
              <a:t>Triple data[MAXSIZE+1];</a:t>
            </a:r>
            <a:r>
              <a:rPr lang="en-US" altLang="zh-CN" dirty="0"/>
              <a:t>	//</a:t>
            </a:r>
            <a:r>
              <a:rPr lang="zh-CN" altLang="en-US" dirty="0"/>
              <a:t>非0元三元组表</a:t>
            </a:r>
            <a:endParaRPr lang="zh-CN" altLang="en-US" dirty="0"/>
          </a:p>
          <a:p>
            <a:pPr lvl="2" eaLnBrk="1" hangingPunct="1">
              <a:buNone/>
            </a:pPr>
            <a:r>
              <a:rPr lang="en-US" altLang="zh-CN" dirty="0"/>
              <a:t>  </a:t>
            </a:r>
            <a:r>
              <a:rPr lang="en-US" altLang="zh-CN" i="1" dirty="0">
                <a:solidFill>
                  <a:srgbClr val="006600"/>
                </a:solidFill>
              </a:rPr>
              <a:t>int rpos[MAXC+1];</a:t>
            </a:r>
            <a:r>
              <a:rPr lang="en-US" altLang="zh-CN" i="1" dirty="0"/>
              <a:t>	</a:t>
            </a:r>
            <a:r>
              <a:rPr lang="en-US" altLang="zh-CN" dirty="0"/>
              <a:t> //</a:t>
            </a:r>
            <a:r>
              <a:rPr lang="zh-CN" altLang="en-US" dirty="0"/>
              <a:t>各行第一个非0元的位置表</a:t>
            </a:r>
            <a:endParaRPr lang="zh-CN" altLang="en-US" dirty="0"/>
          </a:p>
          <a:p>
            <a:pPr lvl="2" eaLnBrk="1" hangingPunct="1">
              <a:buNone/>
            </a:pPr>
            <a:r>
              <a:rPr lang="en-US" altLang="zh-CN" dirty="0"/>
              <a:t>  </a:t>
            </a:r>
            <a:r>
              <a:rPr lang="en-US" altLang="zh-CN" i="1" dirty="0"/>
              <a:t>int mu,nu,tu;</a:t>
            </a:r>
            <a:r>
              <a:rPr lang="en-US" altLang="zh-CN" dirty="0"/>
              <a:t>	  	 //</a:t>
            </a:r>
            <a:r>
              <a:rPr lang="zh-CN" altLang="en-US" dirty="0"/>
              <a:t>矩阵的行数、列数、非0元个数</a:t>
            </a:r>
            <a:endParaRPr lang="zh-CN" altLang="en-US" dirty="0"/>
          </a:p>
          <a:p>
            <a:pPr lvl="1" eaLnBrk="1" hangingPunct="1">
              <a:buNone/>
            </a:pPr>
            <a:r>
              <a:rPr lang="en-US" altLang="zh-CN" dirty="0"/>
              <a:t>}</a:t>
            </a:r>
            <a:r>
              <a:rPr lang="en-US" altLang="zh-CN" i="1" dirty="0"/>
              <a:t>RLSMatrix</a:t>
            </a:r>
            <a:endParaRPr lang="en-US" altLang="zh-CN" i="1" dirty="0"/>
          </a:p>
          <a:p>
            <a:pPr eaLnBrk="1" hangingPunct="1"/>
            <a:endParaRPr lang="zh-CN" altLang="en-US" dirty="0"/>
          </a:p>
        </p:txBody>
      </p:sp>
    </p:spTree>
  </p:cSld>
  <p:clrMapOvr>
    <a:masterClrMapping/>
  </p:clrMapOvr>
  <p:transition>
    <p:checke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页脚占位符 5"/>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grpSp>
        <p:nvGrpSpPr>
          <p:cNvPr id="2" name="Group 2"/>
          <p:cNvGrpSpPr/>
          <p:nvPr/>
        </p:nvGrpSpPr>
        <p:grpSpPr>
          <a:xfrm>
            <a:off x="533400" y="5318125"/>
            <a:ext cx="8077200" cy="1082675"/>
            <a:chOff x="336" y="3360"/>
            <a:chExt cx="5232" cy="682"/>
          </a:xfrm>
        </p:grpSpPr>
        <p:sp>
          <p:nvSpPr>
            <p:cNvPr id="60537" name="AutoShape 3"/>
            <p:cNvSpPr/>
            <p:nvPr/>
          </p:nvSpPr>
          <p:spPr>
            <a:xfrm>
              <a:off x="336" y="3504"/>
              <a:ext cx="192" cy="480"/>
            </a:xfrm>
            <a:prstGeom prst="leftBrace">
              <a:avLst>
                <a:gd name="adj1" fmla="val 20833"/>
                <a:gd name="adj2" fmla="val 50000"/>
              </a:avLst>
            </a:prstGeom>
            <a:noFill/>
            <a:ln w="38100" cap="flat" cmpd="sng">
              <a:solidFill>
                <a:schemeClr val="tx2"/>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
          <p:nvSpPr>
            <p:cNvPr id="60538" name="Text Box 4"/>
            <p:cNvSpPr txBox="1"/>
            <p:nvPr/>
          </p:nvSpPr>
          <p:spPr>
            <a:xfrm>
              <a:off x="528" y="3360"/>
              <a:ext cx="2650"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M.rpos[1]＝1</a:t>
              </a:r>
              <a:endParaRPr lang="en-US" altLang="zh-CN" sz="2000" i="1" dirty="0"/>
            </a:p>
          </p:txBody>
        </p:sp>
        <p:sp>
          <p:nvSpPr>
            <p:cNvPr id="60539" name="Text Box 5"/>
            <p:cNvSpPr txBox="1"/>
            <p:nvPr/>
          </p:nvSpPr>
          <p:spPr>
            <a:xfrm>
              <a:off x="480" y="3792"/>
              <a:ext cx="5088"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M.rpos[row]＝M.rpos[row－1]＋num[row－1]    2≤row≤ M.mu</a:t>
              </a:r>
              <a:endParaRPr lang="en-US" altLang="zh-CN" sz="2000" i="1" dirty="0"/>
            </a:p>
          </p:txBody>
        </p:sp>
      </p:grpSp>
      <p:graphicFrame>
        <p:nvGraphicFramePr>
          <p:cNvPr id="233478" name="Group 6"/>
          <p:cNvGraphicFramePr>
            <a:graphicFrameLocks noGrp="1"/>
          </p:cNvGraphicFramePr>
          <p:nvPr/>
        </p:nvGraphicFramePr>
        <p:xfrm>
          <a:off x="762000" y="1800225"/>
          <a:ext cx="3200400" cy="2719388"/>
        </p:xfrm>
        <a:graphic>
          <a:graphicData uri="http://schemas.openxmlformats.org/drawingml/2006/table">
            <a:tbl>
              <a:tblPr/>
              <a:tblGrid>
                <a:gridCol w="457200"/>
                <a:gridCol w="484188"/>
                <a:gridCol w="468312"/>
                <a:gridCol w="495300"/>
                <a:gridCol w="457200"/>
                <a:gridCol w="460375"/>
                <a:gridCol w="377825"/>
              </a:tblGrid>
              <a:tr h="44206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12</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9</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93828">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206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-3</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14</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57307">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24</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206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18</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4206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15</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rPr>
                        <a:t>-7</a:t>
                      </a:r>
                      <a:endParaRPr kumimoji="1" lang="zh-CN" altLang="en-US" sz="2000" b="1" i="0" u="none" strike="noStrike" cap="none" normalizeH="0" baseline="0" smtClean="0">
                        <a:ln>
                          <a:noFill/>
                        </a:ln>
                        <a:solidFill>
                          <a:srgbClr val="FF0000"/>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a:noFill/>
                    </a:lnR>
                    <a:lnT>
                      <a:noFill/>
                    </a:lnT>
                    <a:lnB>
                      <a:noFill/>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rPr>
                        <a:t>0</a:t>
                      </a:r>
                      <a:endParaRPr kumimoji="1" lang="zh-CN" altLang="en-US" sz="2000" b="1" i="0" u="none" strike="noStrike" cap="none" normalizeH="0" baseline="0" smtClean="0">
                        <a:ln>
                          <a:noFill/>
                        </a:ln>
                        <a:solidFill>
                          <a:schemeClr val="tx1"/>
                        </a:solidFill>
                        <a:effectLst/>
                        <a:latin typeface="Arial Narrow" panose="020B0506020202030204" pitchFamily="34" charset="0"/>
                        <a:ea typeface="黑体" panose="02010609060101010101" pitchFamily="2" charset="-122"/>
                      </a:endParaRPr>
                    </a:p>
                  </a:txBody>
                  <a:tcPr marT="45731" marB="45731"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bl>
          </a:graphicData>
        </a:graphic>
      </p:graphicFrame>
      <p:sp>
        <p:nvSpPr>
          <p:cNvPr id="233536" name="Text Box 64"/>
          <p:cNvSpPr txBox="1"/>
          <p:nvPr/>
        </p:nvSpPr>
        <p:spPr>
          <a:xfrm>
            <a:off x="152400" y="2895600"/>
            <a:ext cx="7620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dirty="0">
                <a:latin typeface="Arial Narrow" panose="020B0506020202030204" pitchFamily="34" charset="0"/>
              </a:rPr>
              <a:t>M＝</a:t>
            </a:r>
            <a:endParaRPr lang="en-US" altLang="zh-CN" sz="2400" dirty="0">
              <a:latin typeface="Arial Narrow" panose="020B0506020202030204" pitchFamily="34" charset="0"/>
            </a:endParaRPr>
          </a:p>
        </p:txBody>
      </p:sp>
      <p:graphicFrame>
        <p:nvGraphicFramePr>
          <p:cNvPr id="233638" name="Group 166"/>
          <p:cNvGraphicFramePr>
            <a:graphicFrameLocks noGrp="1"/>
          </p:cNvGraphicFramePr>
          <p:nvPr/>
        </p:nvGraphicFramePr>
        <p:xfrm>
          <a:off x="4140200" y="2754313"/>
          <a:ext cx="5003800" cy="1466850"/>
        </p:xfrm>
        <a:graphic>
          <a:graphicData uri="http://schemas.openxmlformats.org/drawingml/2006/table">
            <a:tbl>
              <a:tblPr/>
              <a:tblGrid>
                <a:gridCol w="1385888"/>
                <a:gridCol w="558800"/>
                <a:gridCol w="719137"/>
                <a:gridCol w="665163"/>
                <a:gridCol w="596900"/>
                <a:gridCol w="512762"/>
                <a:gridCol w="565150"/>
              </a:tblGrid>
              <a:tr h="472870">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row</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211">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num[row]</a:t>
                      </a:r>
                      <a:endPar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2</a:t>
                      </a:r>
                      <a:endParaRPr kumimoji="1" lang="zh-CN" altLang="en-US"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0</a:t>
                      </a:r>
                      <a:endPar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2</a:t>
                      </a:r>
                      <a:endParaRPr kumimoji="1" lang="zh-CN" altLang="en-US"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a:t>
                      </a:r>
                      <a:endParaRPr kumimoji="1" lang="zh-CN" altLang="en-US"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a:t>
                      </a:r>
                      <a:endPar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2</a:t>
                      </a:r>
                      <a:endPar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769">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M.rpos[row]</a:t>
                      </a:r>
                      <a:endParaRPr kumimoji="1"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a:t>
                      </a:r>
                      <a:endParaRPr kumimoji="1" lang="zh-CN" altLang="en-US"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3</a:t>
                      </a:r>
                      <a:endPar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3</a:t>
                      </a:r>
                      <a:endPar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5</a:t>
                      </a:r>
                      <a:endPar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6</a:t>
                      </a:r>
                      <a:endPar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7</a:t>
                      </a:r>
                      <a:endParaRPr kumimoji="1" lang="en-US" altLang="zh-CN"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3575" name="Rectangle 103"/>
          <p:cNvSpPr/>
          <p:nvPr/>
        </p:nvSpPr>
        <p:spPr>
          <a:xfrm>
            <a:off x="457200" y="4800600"/>
            <a:ext cx="1409700" cy="457200"/>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r>
              <a:rPr lang="zh-CN" altLang="en-US" sz="2400" dirty="0">
                <a:latin typeface="Arial Narrow" panose="020B0506020202030204" pitchFamily="34" charset="0"/>
              </a:rPr>
              <a:t>一般地：</a:t>
            </a:r>
            <a:endParaRPr lang="zh-CN" altLang="en-US" sz="2400" dirty="0">
              <a:latin typeface="Arial Narrow" panose="020B0506020202030204" pitchFamily="34" charset="0"/>
            </a:endParaRPr>
          </a:p>
        </p:txBody>
      </p:sp>
      <p:sp>
        <p:nvSpPr>
          <p:cNvPr id="60501" name="Rectangle 104"/>
          <p:cNvSpPr>
            <a:spLocks noGrp="1"/>
          </p:cNvSpPr>
          <p:nvPr>
            <p:ph type="title"/>
          </p:nvPr>
        </p:nvSpPr>
        <p:spPr>
          <a:ln/>
        </p:spPr>
        <p:txBody>
          <a:bodyPr vert="horz" wrap="square" lIns="92075" tIns="46038" rIns="92075" bIns="46038" anchor="ctr"/>
          <a:p>
            <a:pPr eaLnBrk="1" hangingPunct="1"/>
            <a:r>
              <a:rPr lang="zh-CN" altLang="en-US" dirty="0"/>
              <a:t>二、行逻辑链接的顺序表</a:t>
            </a:r>
            <a:endParaRPr lang="zh-CN" altLang="en-US" dirty="0"/>
          </a:p>
        </p:txBody>
      </p:sp>
      <p:sp>
        <p:nvSpPr>
          <p:cNvPr id="233577" name="Rectangle 105"/>
          <p:cNvSpPr>
            <a:spLocks noGrp="1"/>
          </p:cNvSpPr>
          <p:nvPr>
            <p:ph type="body" sz="half" idx="1"/>
          </p:nvPr>
        </p:nvSpPr>
        <p:spPr>
          <a:ln/>
        </p:spPr>
        <p:txBody>
          <a:bodyPr vert="horz" wrap="square" lIns="91440" tIns="45720" rIns="91440" bIns="45720" anchor="t"/>
          <a:p>
            <a:pPr eaLnBrk="1" hangingPunct="1"/>
            <a:r>
              <a:rPr lang="zh-CN" altLang="en-US" sz="2400" dirty="0"/>
              <a:t>例如：</a:t>
            </a:r>
            <a:endParaRPr lang="zh-CN" altLang="en-US" sz="2400" dirty="0"/>
          </a:p>
        </p:txBody>
      </p:sp>
      <p:graphicFrame>
        <p:nvGraphicFramePr>
          <p:cNvPr id="233636" name="Group 164"/>
          <p:cNvGraphicFramePr>
            <a:graphicFrameLocks noGrp="1"/>
          </p:cNvGraphicFramePr>
          <p:nvPr>
            <p:ph sz="half" idx="1"/>
          </p:nvPr>
        </p:nvGraphicFramePr>
        <p:xfrm>
          <a:off x="4067175" y="2789238"/>
          <a:ext cx="5076825" cy="1431925"/>
        </p:xfrm>
        <a:graphic>
          <a:graphicData uri="http://schemas.openxmlformats.org/drawingml/2006/table">
            <a:tbl>
              <a:tblPr/>
              <a:tblGrid>
                <a:gridCol w="1406525"/>
                <a:gridCol w="611188"/>
                <a:gridCol w="647700"/>
                <a:gridCol w="576262"/>
                <a:gridCol w="647700"/>
                <a:gridCol w="614363"/>
                <a:gridCol w="573087"/>
              </a:tblGrid>
              <a:tr h="441764">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row</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403">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num[row]</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758">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M.rpos[row]</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3577">
                                            <p:txEl>
                                              <p:charRg st="0" end="4"/>
                                            </p:txEl>
                                          </p:spTgt>
                                        </p:tgtEl>
                                        <p:attrNameLst>
                                          <p:attrName>style.visibility</p:attrName>
                                        </p:attrNameLst>
                                      </p:cBhvr>
                                      <p:to>
                                        <p:strVal val="visible"/>
                                      </p:to>
                                    </p:set>
                                    <p:animEffect transition="in" filter="dissolve">
                                      <p:cBhvr>
                                        <p:cTn id="7" dur="500"/>
                                        <p:tgtEl>
                                          <p:spTgt spid="233577">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33536"/>
                                        </p:tgtEl>
                                        <p:attrNameLst>
                                          <p:attrName>style.visibility</p:attrName>
                                        </p:attrNameLst>
                                      </p:cBhvr>
                                      <p:to>
                                        <p:strVal val="visible"/>
                                      </p:to>
                                    </p:set>
                                    <p:animEffect transition="in" filter="box(in)">
                                      <p:cBhvr>
                                        <p:cTn id="12" dur="500"/>
                                        <p:tgtEl>
                                          <p:spTgt spid="23353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3478"/>
                                        </p:tgtEl>
                                        <p:attrNameLst>
                                          <p:attrName>style.visibility</p:attrName>
                                        </p:attrNameLst>
                                      </p:cBhvr>
                                      <p:to>
                                        <p:strVal val="visible"/>
                                      </p:to>
                                    </p:set>
                                    <p:animEffect transition="in" filter="checkerboard(across)">
                                      <p:cBhvr>
                                        <p:cTn id="17" dur="500"/>
                                        <p:tgtEl>
                                          <p:spTgt spid="23347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33636"/>
                                        </p:tgtEl>
                                        <p:attrNameLst>
                                          <p:attrName>style.visibility</p:attrName>
                                        </p:attrNameLst>
                                      </p:cBhvr>
                                      <p:to>
                                        <p:strVal val="visible"/>
                                      </p:to>
                                    </p:set>
                                    <p:animEffect transition="in" filter="box(in)">
                                      <p:cBhvr>
                                        <p:cTn id="22" dur="500"/>
                                        <p:tgtEl>
                                          <p:spTgt spid="233636"/>
                                        </p:tgtEl>
                                      </p:cBhvr>
                                    </p:animEffect>
                                  </p:childTnLst>
                                  <p:subTnLst>
                                    <p:set>
                                      <p:cBhvr override="childStyle">
                                        <p:cTn dur="1" fill="hold" display="0" masterRel="nextClick" afterEffect="1"/>
                                        <p:tgtEl>
                                          <p:spTgt spid="23363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33638"/>
                                        </p:tgtEl>
                                        <p:attrNameLst>
                                          <p:attrName>style.visibility</p:attrName>
                                        </p:attrNameLst>
                                      </p:cBhvr>
                                      <p:to>
                                        <p:strVal val="visible"/>
                                      </p:to>
                                    </p:set>
                                    <p:animEffect transition="in" filter="box(in)">
                                      <p:cBhvr>
                                        <p:cTn id="27" dur="500"/>
                                        <p:tgtEl>
                                          <p:spTgt spid="23363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33575"/>
                                        </p:tgtEl>
                                        <p:attrNameLst>
                                          <p:attrName>style.visibility</p:attrName>
                                        </p:attrNameLst>
                                      </p:cBhvr>
                                      <p:to>
                                        <p:strVal val="visible"/>
                                      </p:to>
                                    </p:set>
                                    <p:anim calcmode="lin" valueType="num">
                                      <p:cBhvr additive="base">
                                        <p:cTn id="32" dur="500" fill="hold"/>
                                        <p:tgtEl>
                                          <p:spTgt spid="233575"/>
                                        </p:tgtEl>
                                        <p:attrNameLst>
                                          <p:attrName>ppt_x</p:attrName>
                                        </p:attrNameLst>
                                      </p:cBhvr>
                                      <p:tavLst>
                                        <p:tav tm="0">
                                          <p:val>
                                            <p:strVal val="0-#ppt_w/2"/>
                                          </p:val>
                                        </p:tav>
                                        <p:tav tm="100000">
                                          <p:val>
                                            <p:strVal val="#ppt_x"/>
                                          </p:val>
                                        </p:tav>
                                      </p:tavLst>
                                    </p:anim>
                                    <p:anim calcmode="lin" valueType="num">
                                      <p:cBhvr additive="base">
                                        <p:cTn id="33" dur="500" fill="hold"/>
                                        <p:tgtEl>
                                          <p:spTgt spid="23357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slide(fromBottom)">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6" grpId="0"/>
      <p:bldP spid="233575" grpId="0"/>
      <p:bldP spid="233577" grpId="0" bldLvl="5"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61443" name="Rectangle 4"/>
          <p:cNvSpPr>
            <a:spLocks noGrp="1"/>
          </p:cNvSpPr>
          <p:nvPr>
            <p:ph type="title"/>
          </p:nvPr>
        </p:nvSpPr>
        <p:spPr>
          <a:ln/>
        </p:spPr>
        <p:txBody>
          <a:bodyPr vert="horz" wrap="square" lIns="92075" tIns="46038" rIns="92075" bIns="46038" anchor="ctr"/>
          <a:p>
            <a:pPr eaLnBrk="1" hangingPunct="1"/>
            <a:r>
              <a:rPr lang="zh-CN" altLang="en-US" dirty="0"/>
              <a:t>二、行逻辑链接的顺序表</a:t>
            </a:r>
            <a:endParaRPr lang="zh-CN" altLang="en-US" dirty="0"/>
          </a:p>
        </p:txBody>
      </p:sp>
      <p:sp>
        <p:nvSpPr>
          <p:cNvPr id="61444" name="Rectangle 5"/>
          <p:cNvSpPr>
            <a:spLocks noGrp="1"/>
          </p:cNvSpPr>
          <p:nvPr>
            <p:ph idx="1"/>
          </p:nvPr>
        </p:nvSpPr>
        <p:spPr>
          <a:ln/>
        </p:spPr>
        <p:txBody>
          <a:bodyPr vert="horz" wrap="square" lIns="91440" tIns="45720" rIns="91440" bIns="45720" anchor="t"/>
          <a:p>
            <a:pPr lvl="1" eaLnBrk="1" hangingPunct="1"/>
            <a:r>
              <a:rPr lang="zh-CN" altLang="en-US" dirty="0"/>
              <a:t>思考：</a:t>
            </a:r>
            <a:r>
              <a:rPr lang="zh-CN" altLang="en-US" dirty="0">
                <a:solidFill>
                  <a:srgbClr val="FF3300"/>
                </a:solidFill>
              </a:rPr>
              <a:t>第</a:t>
            </a:r>
            <a:r>
              <a:rPr lang="en-US" altLang="zh-CN" i="1" dirty="0">
                <a:solidFill>
                  <a:srgbClr val="FF3300"/>
                </a:solidFill>
              </a:rPr>
              <a:t>row</a:t>
            </a:r>
            <a:r>
              <a:rPr lang="zh-CN" altLang="en-US" dirty="0">
                <a:solidFill>
                  <a:srgbClr val="FF3300"/>
                </a:solidFill>
              </a:rPr>
              <a:t>行元素在</a:t>
            </a:r>
            <a:r>
              <a:rPr lang="en-US" altLang="zh-CN" i="1" dirty="0">
                <a:solidFill>
                  <a:srgbClr val="FF3300"/>
                </a:solidFill>
              </a:rPr>
              <a:t>M.data</a:t>
            </a:r>
            <a:r>
              <a:rPr lang="zh-CN" altLang="en-US" dirty="0">
                <a:solidFill>
                  <a:srgbClr val="FF3300"/>
                </a:solidFill>
              </a:rPr>
              <a:t>表中的访问起止位置</a:t>
            </a:r>
            <a:r>
              <a:rPr lang="en-US" altLang="zh-CN" dirty="0">
                <a:solidFill>
                  <a:srgbClr val="FF3300"/>
                </a:solidFill>
              </a:rPr>
              <a:t>?</a:t>
            </a:r>
            <a:endParaRPr lang="en-US" altLang="zh-CN" dirty="0">
              <a:solidFill>
                <a:srgbClr val="FF3300"/>
              </a:solidFill>
            </a:endParaRPr>
          </a:p>
          <a:p>
            <a:pPr lvl="2" eaLnBrk="1" hangingPunct="1"/>
            <a:r>
              <a:rPr lang="zh-CN" altLang="en-US" dirty="0"/>
              <a:t>起始位置：</a:t>
            </a:r>
            <a:endParaRPr lang="zh-CN" altLang="en-US" dirty="0"/>
          </a:p>
          <a:p>
            <a:pPr lvl="3" eaLnBrk="1" hangingPunct="1"/>
            <a:r>
              <a:rPr lang="en-US" altLang="zh-CN" i="1" dirty="0"/>
              <a:t>M.rpos[row]</a:t>
            </a:r>
            <a:endParaRPr lang="en-US" altLang="zh-CN" i="1" dirty="0"/>
          </a:p>
          <a:p>
            <a:pPr lvl="2" eaLnBrk="1" hangingPunct="1"/>
            <a:r>
              <a:rPr lang="zh-CN" altLang="en-US" dirty="0"/>
              <a:t>终止位置</a:t>
            </a:r>
            <a:r>
              <a:rPr lang="zh-CN" altLang="en-US" i="1" dirty="0"/>
              <a:t>：</a:t>
            </a:r>
            <a:endParaRPr lang="zh-CN" altLang="en-US" i="1" dirty="0"/>
          </a:p>
          <a:p>
            <a:pPr lvl="3" eaLnBrk="1" hangingPunct="1"/>
            <a:r>
              <a:rPr lang="en-US" altLang="zh-CN" i="1" dirty="0"/>
              <a:t>M.rpos[row＋1]－1</a:t>
            </a:r>
            <a:r>
              <a:rPr lang="zh-CN" altLang="en-US" i="1" dirty="0">
                <a:solidFill>
                  <a:schemeClr val="tx2"/>
                </a:solidFill>
              </a:rPr>
              <a:t>（</a:t>
            </a:r>
            <a:r>
              <a:rPr lang="en-US" altLang="zh-CN" i="1" dirty="0">
                <a:solidFill>
                  <a:schemeClr val="tx2"/>
                </a:solidFill>
              </a:rPr>
              <a:t>1≤row≤M.mu－1</a:t>
            </a:r>
            <a:r>
              <a:rPr lang="en-US" altLang="zh-CN" dirty="0">
                <a:solidFill>
                  <a:schemeClr val="tx2"/>
                </a:solidFill>
              </a:rPr>
              <a:t>)</a:t>
            </a:r>
            <a:endParaRPr lang="en-US" altLang="zh-CN" dirty="0">
              <a:solidFill>
                <a:schemeClr val="tx2"/>
              </a:solidFill>
            </a:endParaRPr>
          </a:p>
          <a:p>
            <a:pPr lvl="3" eaLnBrk="1" hangingPunct="1"/>
            <a:r>
              <a:rPr lang="en-US" altLang="zh-CN" i="1" dirty="0"/>
              <a:t>M.tu                         </a:t>
            </a:r>
            <a:r>
              <a:rPr lang="zh-CN" altLang="en-US" i="1" dirty="0">
                <a:solidFill>
                  <a:schemeClr val="tx2"/>
                </a:solidFill>
              </a:rPr>
              <a:t>（</a:t>
            </a:r>
            <a:r>
              <a:rPr lang="en-US" altLang="zh-CN" i="1" dirty="0">
                <a:solidFill>
                  <a:schemeClr val="tx2"/>
                </a:solidFill>
              </a:rPr>
              <a:t>row</a:t>
            </a:r>
            <a:r>
              <a:rPr lang="zh-CN" altLang="en-US" i="1" dirty="0">
                <a:solidFill>
                  <a:schemeClr val="tx2"/>
                </a:solidFill>
              </a:rPr>
              <a:t>＝</a:t>
            </a:r>
            <a:r>
              <a:rPr lang="en-US" altLang="zh-CN" i="1" dirty="0">
                <a:solidFill>
                  <a:schemeClr val="tx2"/>
                </a:solidFill>
              </a:rPr>
              <a:t>M.mu            </a:t>
            </a:r>
            <a:r>
              <a:rPr lang="en-US" altLang="zh-CN" dirty="0">
                <a:solidFill>
                  <a:schemeClr val="tx2"/>
                </a:solidFill>
              </a:rPr>
              <a:t>)</a:t>
            </a:r>
            <a:r>
              <a:rPr lang="en-US" altLang="zh-CN" i="1" dirty="0"/>
              <a:t> </a:t>
            </a:r>
            <a:endParaRPr lang="zh-CN" altLang="en-US" dirty="0"/>
          </a:p>
        </p:txBody>
      </p:sp>
    </p:spTree>
  </p:cSld>
  <p:clrMapOvr>
    <a:masterClrMapping/>
  </p:clrMapOvr>
  <p:transition>
    <p:checke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90128" name="Rectangle 16"/>
          <p:cNvSpPr>
            <a:spLocks noGrp="1"/>
          </p:cNvSpPr>
          <p:nvPr>
            <p:ph type="title"/>
          </p:nvPr>
        </p:nvSpPr>
        <p:spPr>
          <a:ln/>
        </p:spPr>
        <p:txBody>
          <a:bodyPr vert="horz" wrap="square" lIns="92075" tIns="46038" rIns="92075" bIns="46038" anchor="ctr"/>
          <a:p>
            <a:pPr eaLnBrk="1" hangingPunct="1"/>
            <a:r>
              <a:rPr lang="zh-CN" altLang="en-US" dirty="0"/>
              <a:t>二、行逻辑链接的顺序表</a:t>
            </a:r>
            <a:endParaRPr lang="zh-CN" altLang="en-US" dirty="0"/>
          </a:p>
        </p:txBody>
      </p:sp>
      <p:sp>
        <p:nvSpPr>
          <p:cNvPr id="90129" name="Rectangle 17"/>
          <p:cNvSpPr>
            <a:spLocks noGrp="1"/>
          </p:cNvSpPr>
          <p:nvPr>
            <p:ph idx="1"/>
          </p:nvPr>
        </p:nvSpPr>
        <p:spPr>
          <a:ln/>
        </p:spPr>
        <p:txBody>
          <a:bodyPr vert="horz" wrap="square" lIns="91440" tIns="45720" rIns="91440" bIns="45720" anchor="t"/>
          <a:p>
            <a:pPr eaLnBrk="1" hangingPunct="1">
              <a:lnSpc>
                <a:spcPct val="105000"/>
              </a:lnSpc>
            </a:pPr>
            <a:r>
              <a:rPr lang="zh-CN" altLang="en-US" dirty="0"/>
              <a:t>稀疏矩阵的乘积运算</a:t>
            </a:r>
            <a:endParaRPr lang="zh-CN" altLang="en-US" dirty="0"/>
          </a:p>
          <a:p>
            <a:pPr lvl="1" eaLnBrk="1" hangingPunct="1">
              <a:lnSpc>
                <a:spcPct val="105000"/>
              </a:lnSpc>
            </a:pPr>
            <a:r>
              <a:rPr lang="zh-CN" altLang="en-US" dirty="0"/>
              <a:t>分析：</a:t>
            </a:r>
            <a:endParaRPr lang="zh-CN" altLang="en-US" dirty="0"/>
          </a:p>
          <a:p>
            <a:pPr lvl="1" eaLnBrk="1" hangingPunct="1">
              <a:lnSpc>
                <a:spcPct val="105000"/>
              </a:lnSpc>
            </a:pPr>
            <a:r>
              <a:rPr lang="en-US" altLang="zh-CN" i="1" dirty="0"/>
              <a:t>M</a:t>
            </a:r>
            <a:r>
              <a:rPr lang="zh-CN" altLang="en-US" dirty="0"/>
              <a:t>的每个非0元</a:t>
            </a:r>
            <a:r>
              <a:rPr lang="en-US" altLang="zh-CN" i="1" dirty="0"/>
              <a:t>M.data</a:t>
            </a:r>
            <a:r>
              <a:rPr lang="en-US" altLang="zh-CN" dirty="0"/>
              <a:t>[</a:t>
            </a:r>
            <a:r>
              <a:rPr lang="en-US" altLang="zh-CN" i="1" dirty="0"/>
              <a:t>p</a:t>
            </a:r>
            <a:r>
              <a:rPr lang="en-US" altLang="zh-CN" dirty="0"/>
              <a:t>]（</a:t>
            </a:r>
            <a:r>
              <a:rPr lang="en-US" altLang="zh-CN" i="1" dirty="0"/>
              <a:t>i,k,M</a:t>
            </a:r>
            <a:r>
              <a:rPr lang="en-US" altLang="zh-CN" i="1" baseline="-25000" dirty="0"/>
              <a:t>ik</a:t>
            </a:r>
            <a:r>
              <a:rPr lang="en-US" altLang="zh-CN" dirty="0"/>
              <a:t>）    （ </a:t>
            </a:r>
            <a:r>
              <a:rPr lang="en-US" altLang="zh-CN" i="1" dirty="0"/>
              <a:t>p</a:t>
            </a:r>
            <a:r>
              <a:rPr lang="en-US" altLang="zh-CN" dirty="0"/>
              <a:t>＝1,2,…,</a:t>
            </a:r>
            <a:r>
              <a:rPr lang="en-US" altLang="zh-CN" i="1" dirty="0"/>
              <a:t>M.tu</a:t>
            </a:r>
            <a:r>
              <a:rPr lang="zh-CN" altLang="en-US" dirty="0"/>
              <a:t>）</a:t>
            </a:r>
            <a:endParaRPr lang="zh-CN" altLang="en-US" dirty="0"/>
          </a:p>
          <a:p>
            <a:pPr lvl="1" eaLnBrk="1" hangingPunct="1">
              <a:lnSpc>
                <a:spcPct val="105000"/>
              </a:lnSpc>
            </a:pPr>
            <a:r>
              <a:rPr lang="zh-CN" altLang="en-US" dirty="0"/>
              <a:t>与</a:t>
            </a:r>
            <a:r>
              <a:rPr lang="en-US" altLang="zh-CN" i="1" dirty="0"/>
              <a:t>N</a:t>
            </a:r>
            <a:r>
              <a:rPr lang="zh-CN" altLang="en-US" dirty="0"/>
              <a:t>的所有相应元素</a:t>
            </a:r>
            <a:r>
              <a:rPr lang="en-US" altLang="zh-CN" i="1" dirty="0"/>
              <a:t>N</a:t>
            </a:r>
            <a:r>
              <a:rPr lang="en-US" altLang="zh-CN" dirty="0"/>
              <a:t>.</a:t>
            </a:r>
            <a:r>
              <a:rPr lang="en-US" altLang="zh-CN" i="1" dirty="0"/>
              <a:t>data</a:t>
            </a:r>
            <a:r>
              <a:rPr lang="en-US" altLang="zh-CN" dirty="0"/>
              <a:t>[</a:t>
            </a:r>
            <a:r>
              <a:rPr lang="en-US" altLang="zh-CN" i="1" dirty="0"/>
              <a:t>q</a:t>
            </a:r>
            <a:r>
              <a:rPr lang="en-US" altLang="zh-CN" dirty="0"/>
              <a:t>] (</a:t>
            </a:r>
            <a:r>
              <a:rPr lang="en-US" altLang="zh-CN" i="1" dirty="0"/>
              <a:t> k,j,M</a:t>
            </a:r>
            <a:r>
              <a:rPr lang="en-US" altLang="zh-CN" i="1" baseline="-25000" dirty="0"/>
              <a:t>kj</a:t>
            </a:r>
            <a:r>
              <a:rPr lang="en-US" altLang="zh-CN" dirty="0"/>
              <a:t> )（</a:t>
            </a:r>
            <a:r>
              <a:rPr lang="en-US" altLang="zh-CN" i="1" dirty="0"/>
              <a:t>q</a:t>
            </a:r>
            <a:r>
              <a:rPr lang="en-US" altLang="zh-CN" dirty="0"/>
              <a:t>＝1,2,…, </a:t>
            </a:r>
            <a:r>
              <a:rPr lang="en-US" altLang="zh-CN" i="1" dirty="0"/>
              <a:t>N.tu </a:t>
            </a:r>
            <a:r>
              <a:rPr lang="en-US" altLang="zh-CN" dirty="0"/>
              <a:t>）</a:t>
            </a:r>
            <a:r>
              <a:rPr lang="zh-CN" altLang="en-US" dirty="0"/>
              <a:t>相乘并累计求和即可。</a:t>
            </a:r>
            <a:endParaRPr lang="zh-CN" altLang="en-US" dirty="0"/>
          </a:p>
          <a:p>
            <a:pPr eaLnBrk="1" hangingPunct="1">
              <a:lnSpc>
                <a:spcPct val="105000"/>
              </a:lnSpc>
            </a:pPr>
            <a:endParaRPr lang="zh-CN" altLang="en-US" dirty="0"/>
          </a:p>
          <a:p>
            <a:pPr eaLnBrk="1" hangingPunct="1">
              <a:lnSpc>
                <a:spcPct val="105000"/>
              </a:lnSpc>
            </a:pPr>
            <a:endParaRPr lang="zh-CN" altLang="en-US" dirty="0"/>
          </a:p>
          <a:p>
            <a:pPr lvl="1" eaLnBrk="1" hangingPunct="1">
              <a:lnSpc>
                <a:spcPct val="105000"/>
              </a:lnSpc>
            </a:pPr>
            <a:endParaRPr lang="zh-CN" altLang="en-US" dirty="0"/>
          </a:p>
          <a:p>
            <a:pPr lvl="1" eaLnBrk="1" hangingPunct="1">
              <a:lnSpc>
                <a:spcPct val="105000"/>
              </a:lnSpc>
            </a:pPr>
            <a:r>
              <a:rPr lang="zh-CN" altLang="en-US" dirty="0"/>
              <a:t>累乘的结果可以先暂时存入一个临时数组</a:t>
            </a:r>
            <a:r>
              <a:rPr lang="en-US" altLang="zh-CN" i="1" dirty="0"/>
              <a:t>ctemp</a:t>
            </a:r>
            <a:r>
              <a:rPr lang="zh-CN" altLang="en-US" dirty="0"/>
              <a:t>中。</a:t>
            </a:r>
            <a:endParaRPr lang="zh-CN" altLang="en-US" dirty="0"/>
          </a:p>
          <a:p>
            <a:pPr lvl="1" eaLnBrk="1" hangingPunct="1">
              <a:lnSpc>
                <a:spcPct val="105000"/>
              </a:lnSpc>
            </a:pPr>
            <a:r>
              <a:rPr lang="zh-CN" altLang="en-US" dirty="0"/>
              <a:t>两个稀疏矩阵的乘积不一定为稀疏矩阵。</a:t>
            </a:r>
            <a:endParaRPr lang="zh-CN" altLang="en-US" dirty="0"/>
          </a:p>
        </p:txBody>
      </p:sp>
      <p:graphicFrame>
        <p:nvGraphicFramePr>
          <p:cNvPr id="90127" name="Object 15"/>
          <p:cNvGraphicFramePr>
            <a:graphicFrameLocks noChangeAspect="1"/>
          </p:cNvGraphicFramePr>
          <p:nvPr/>
        </p:nvGraphicFramePr>
        <p:xfrm>
          <a:off x="900113" y="3644900"/>
          <a:ext cx="7793037" cy="1079500"/>
        </p:xfrm>
        <a:graphic>
          <a:graphicData uri="http://schemas.openxmlformats.org/presentationml/2006/ole">
            <mc:AlternateContent xmlns:mc="http://schemas.openxmlformats.org/markup-compatibility/2006">
              <mc:Choice xmlns:v="urn:schemas-microsoft-com:vml" Requires="v">
                <p:oleObj spid="_x0000_s3086" name="" r:id="rId1" imgW="2844800" imgH="431800" progId="Equation.DSMT4">
                  <p:embed/>
                </p:oleObj>
              </mc:Choice>
              <mc:Fallback>
                <p:oleObj name="" r:id="rId1" imgW="2844800" imgH="431800" progId="Equation.DSMT4">
                  <p:embed/>
                  <p:pic>
                    <p:nvPicPr>
                      <p:cNvPr id="0" name="图片 3085"/>
                      <p:cNvPicPr/>
                      <p:nvPr/>
                    </p:nvPicPr>
                    <p:blipFill>
                      <a:blip r:embed="rId2"/>
                      <a:stretch>
                        <a:fillRect/>
                      </a:stretch>
                    </p:blipFill>
                    <p:spPr>
                      <a:xfrm>
                        <a:off x="900113" y="3644900"/>
                        <a:ext cx="7793037" cy="1079500"/>
                      </a:xfrm>
                      <a:prstGeom prst="rect">
                        <a:avLst/>
                      </a:prstGeom>
                      <a:noFill/>
                      <a:ln w="38100">
                        <a:noFill/>
                        <a:miter/>
                      </a:ln>
                    </p:spPr>
                  </p:pic>
                </p:oleObj>
              </mc:Fallback>
            </mc:AlternateContent>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0128"/>
                                        </p:tgtEl>
                                        <p:attrNameLst>
                                          <p:attrName>style.visibility</p:attrName>
                                        </p:attrNameLst>
                                      </p:cBhvr>
                                      <p:to>
                                        <p:strVal val="visible"/>
                                      </p:to>
                                    </p:set>
                                    <p:anim calcmode="lin" valueType="num">
                                      <p:cBhvr>
                                        <p:cTn id="7" dur="1000" fill="hold"/>
                                        <p:tgtEl>
                                          <p:spTgt spid="90128"/>
                                        </p:tgtEl>
                                        <p:attrNameLst>
                                          <p:attrName>ppt_w</p:attrName>
                                        </p:attrNameLst>
                                      </p:cBhvr>
                                      <p:tavLst>
                                        <p:tav tm="0">
                                          <p:val>
                                            <p:fltVal val="0.000000"/>
                                          </p:val>
                                        </p:tav>
                                        <p:tav tm="100000">
                                          <p:val>
                                            <p:strVal val="#ppt_w"/>
                                          </p:val>
                                        </p:tav>
                                      </p:tavLst>
                                    </p:anim>
                                    <p:anim calcmode="lin" valueType="num">
                                      <p:cBhvr>
                                        <p:cTn id="8" dur="1000" fill="hold"/>
                                        <p:tgtEl>
                                          <p:spTgt spid="90128"/>
                                        </p:tgtEl>
                                        <p:attrNameLst>
                                          <p:attrName>ppt_h</p:attrName>
                                        </p:attrNameLst>
                                      </p:cBhvr>
                                      <p:tavLst>
                                        <p:tav tm="0">
                                          <p:val>
                                            <p:fltVal val="0.000000"/>
                                          </p:val>
                                        </p:tav>
                                        <p:tav tm="100000">
                                          <p:val>
                                            <p:strVal val="#ppt_h"/>
                                          </p:val>
                                        </p:tav>
                                      </p:tavLst>
                                    </p:anim>
                                    <p:anim calcmode="lin" valueType="num">
                                      <p:cBhvr>
                                        <p:cTn id="9" dur="1000" fill="hold"/>
                                        <p:tgtEl>
                                          <p:spTgt spid="90128"/>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9012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90127"/>
                                        </p:tgtEl>
                                        <p:attrNameLst>
                                          <p:attrName>style.visibility</p:attrName>
                                        </p:attrNameLst>
                                      </p:cBhvr>
                                      <p:to>
                                        <p:strVal val="visible"/>
                                      </p:to>
                                    </p:set>
                                    <p:anim calcmode="lin" valueType="num">
                                      <p:cBhvr>
                                        <p:cTn id="15" dur="1000" fill="hold"/>
                                        <p:tgtEl>
                                          <p:spTgt spid="90127"/>
                                        </p:tgtEl>
                                        <p:attrNameLst>
                                          <p:attrName>ppt_w</p:attrName>
                                        </p:attrNameLst>
                                      </p:cBhvr>
                                      <p:tavLst>
                                        <p:tav tm="0">
                                          <p:val>
                                            <p:fltVal val="0.000000"/>
                                          </p:val>
                                        </p:tav>
                                        <p:tav tm="100000">
                                          <p:val>
                                            <p:strVal val="#ppt_w"/>
                                          </p:val>
                                        </p:tav>
                                      </p:tavLst>
                                    </p:anim>
                                    <p:anim calcmode="lin" valueType="num">
                                      <p:cBhvr>
                                        <p:cTn id="16" dur="1000" fill="hold"/>
                                        <p:tgtEl>
                                          <p:spTgt spid="90127"/>
                                        </p:tgtEl>
                                        <p:attrNameLst>
                                          <p:attrName>ppt_h</p:attrName>
                                        </p:attrNameLst>
                                      </p:cBhvr>
                                      <p:tavLst>
                                        <p:tav tm="0">
                                          <p:val>
                                            <p:fltVal val="0.000000"/>
                                          </p:val>
                                        </p:tav>
                                        <p:tav tm="100000">
                                          <p:val>
                                            <p:strVal val="#ppt_h"/>
                                          </p:val>
                                        </p:tav>
                                      </p:tavLst>
                                    </p:anim>
                                    <p:anim calcmode="lin" valueType="num">
                                      <p:cBhvr>
                                        <p:cTn id="17" dur="1000" fill="hold"/>
                                        <p:tgtEl>
                                          <p:spTgt spid="90127"/>
                                        </p:tgtEl>
                                        <p:attrNameLst>
                                          <p:attrName>ppt_x</p:attrName>
                                        </p:attrNameLst>
                                      </p:cBhvr>
                                      <p:tavLst>
                                        <p:tav tm="0" fmla="#ppt_x+(cos(-2*pi*(1-$))*-#ppt_x-sin(-2*pi*(1-$))*(1-#ppt_y))*(1-$)">
                                          <p:val>
                                            <p:fltVal val="0.000000"/>
                                          </p:val>
                                        </p:tav>
                                        <p:tav tm="100000">
                                          <p:val>
                                            <p:fltVal val="1.000000"/>
                                          </p:val>
                                        </p:tav>
                                      </p:tavLst>
                                    </p:anim>
                                    <p:anim calcmode="lin" valueType="num">
                                      <p:cBhvr>
                                        <p:cTn id="18" dur="1000" fill="hold"/>
                                        <p:tgtEl>
                                          <p:spTgt spid="9012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0129">
                                            <p:txEl>
                                              <p:charRg st="0" end="10"/>
                                            </p:txEl>
                                          </p:spTgt>
                                        </p:tgtEl>
                                        <p:attrNameLst>
                                          <p:attrName>style.visibility</p:attrName>
                                        </p:attrNameLst>
                                      </p:cBhvr>
                                      <p:to>
                                        <p:strVal val="visible"/>
                                      </p:to>
                                    </p:set>
                                    <p:animEffect transition="in" filter="dissolve">
                                      <p:cBhvr>
                                        <p:cTn id="23" dur="500"/>
                                        <p:tgtEl>
                                          <p:spTgt spid="90129">
                                            <p:txEl>
                                              <p:charRg st="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0129">
                                            <p:txEl>
                                              <p:charRg st="10" end="14"/>
                                            </p:txEl>
                                          </p:spTgt>
                                        </p:tgtEl>
                                        <p:attrNameLst>
                                          <p:attrName>style.visibility</p:attrName>
                                        </p:attrNameLst>
                                      </p:cBhvr>
                                      <p:to>
                                        <p:strVal val="visible"/>
                                      </p:to>
                                    </p:set>
                                    <p:animEffect transition="in" filter="dissolve">
                                      <p:cBhvr>
                                        <p:cTn id="28" dur="500"/>
                                        <p:tgtEl>
                                          <p:spTgt spid="90129">
                                            <p:txEl>
                                              <p:charRg st="10" end="1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90129">
                                            <p:txEl>
                                              <p:charRg st="14" end="59"/>
                                            </p:txEl>
                                          </p:spTgt>
                                        </p:tgtEl>
                                        <p:attrNameLst>
                                          <p:attrName>style.visibility</p:attrName>
                                        </p:attrNameLst>
                                      </p:cBhvr>
                                      <p:to>
                                        <p:strVal val="visible"/>
                                      </p:to>
                                    </p:set>
                                    <p:animEffect transition="in" filter="dissolve">
                                      <p:cBhvr>
                                        <p:cTn id="33" dur="500"/>
                                        <p:tgtEl>
                                          <p:spTgt spid="90129">
                                            <p:txEl>
                                              <p:charRg st="14" end="5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0129">
                                            <p:txEl>
                                              <p:charRg st="59" end="116"/>
                                            </p:txEl>
                                          </p:spTgt>
                                        </p:tgtEl>
                                        <p:attrNameLst>
                                          <p:attrName>style.visibility</p:attrName>
                                        </p:attrNameLst>
                                      </p:cBhvr>
                                      <p:to>
                                        <p:strVal val="visible"/>
                                      </p:to>
                                    </p:set>
                                    <p:animEffect transition="in" filter="dissolve">
                                      <p:cBhvr>
                                        <p:cTn id="38" dur="500"/>
                                        <p:tgtEl>
                                          <p:spTgt spid="90129">
                                            <p:txEl>
                                              <p:charRg st="59" end="11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0129">
                                            <p:txEl>
                                              <p:charRg st="119" end="145"/>
                                            </p:txEl>
                                          </p:spTgt>
                                        </p:tgtEl>
                                        <p:attrNameLst>
                                          <p:attrName>style.visibility</p:attrName>
                                        </p:attrNameLst>
                                      </p:cBhvr>
                                      <p:to>
                                        <p:strVal val="visible"/>
                                      </p:to>
                                    </p:set>
                                    <p:animEffect transition="in" filter="dissolve">
                                      <p:cBhvr>
                                        <p:cTn id="43" dur="500"/>
                                        <p:tgtEl>
                                          <p:spTgt spid="90129">
                                            <p:txEl>
                                              <p:charRg st="119" end="14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90129">
                                            <p:txEl>
                                              <p:charRg st="145" end="164"/>
                                            </p:txEl>
                                          </p:spTgt>
                                        </p:tgtEl>
                                        <p:attrNameLst>
                                          <p:attrName>style.visibility</p:attrName>
                                        </p:attrNameLst>
                                      </p:cBhvr>
                                      <p:to>
                                        <p:strVal val="visible"/>
                                      </p:to>
                                    </p:set>
                                    <p:animEffect transition="in" filter="dissolve">
                                      <p:cBhvr>
                                        <p:cTn id="48" dur="500"/>
                                        <p:tgtEl>
                                          <p:spTgt spid="90129">
                                            <p:txEl>
                                              <p:charRg st="145" end="1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8" grpId="0"/>
      <p:bldP spid="90129" grpId="0" bldLvl="5"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8195" name="Rectangle 4"/>
          <p:cNvSpPr>
            <a:spLocks noGrp="1"/>
          </p:cNvSpPr>
          <p:nvPr>
            <p:ph type="title"/>
          </p:nvPr>
        </p:nvSpPr>
        <p:spPr>
          <a:ln/>
        </p:spPr>
        <p:txBody>
          <a:bodyPr vert="horz" wrap="square" lIns="92075" tIns="46038" rIns="92075" bIns="46038" anchor="ctr"/>
          <a:p>
            <a:pPr eaLnBrk="1" hangingPunct="1"/>
            <a:endParaRPr lang="zh-CN" altLang="en-US" dirty="0"/>
          </a:p>
        </p:txBody>
      </p:sp>
      <p:sp>
        <p:nvSpPr>
          <p:cNvPr id="8196" name="Rectangle 5"/>
          <p:cNvSpPr>
            <a:spLocks noGrp="1"/>
          </p:cNvSpPr>
          <p:nvPr>
            <p:ph idx="1"/>
          </p:nvPr>
        </p:nvSpPr>
        <p:spPr>
          <a:ln/>
        </p:spPr>
        <p:txBody>
          <a:bodyPr vert="horz" wrap="square" lIns="91440" tIns="45720" rIns="91440" bIns="45720" anchor="t"/>
          <a:p>
            <a:pPr eaLnBrk="1" hangingPunct="1">
              <a:lnSpc>
                <a:spcPct val="120000"/>
              </a:lnSpc>
            </a:pPr>
            <a:r>
              <a:rPr lang="zh-CN" altLang="en-US" dirty="0"/>
              <a:t>问题：数组与线性表的区别与联系？</a:t>
            </a:r>
            <a:endParaRPr lang="zh-CN" altLang="en-US" dirty="0"/>
          </a:p>
          <a:p>
            <a:pPr lvl="1" eaLnBrk="1" hangingPunct="1">
              <a:lnSpc>
                <a:spcPct val="120000"/>
              </a:lnSpc>
            </a:pPr>
            <a:r>
              <a:rPr lang="zh-CN" altLang="en-US" dirty="0"/>
              <a:t>相同之处：</a:t>
            </a:r>
            <a:endParaRPr lang="zh-CN" altLang="en-US" dirty="0"/>
          </a:p>
          <a:p>
            <a:pPr lvl="2" eaLnBrk="1" hangingPunct="1">
              <a:lnSpc>
                <a:spcPct val="120000"/>
              </a:lnSpc>
            </a:pPr>
            <a:r>
              <a:rPr lang="zh-CN" altLang="en-US" dirty="0"/>
              <a:t>它们都是若干个</a:t>
            </a:r>
            <a:r>
              <a:rPr lang="zh-CN" altLang="en-US" dirty="0">
                <a:solidFill>
                  <a:srgbClr val="FF0000"/>
                </a:solidFill>
              </a:rPr>
              <a:t>相同数据类型</a:t>
            </a:r>
            <a:r>
              <a:rPr lang="zh-CN" altLang="en-US" dirty="0"/>
              <a:t>的数据元素</a:t>
            </a:r>
            <a:r>
              <a:rPr lang="en-US" altLang="zh-CN" i="1" dirty="0"/>
              <a:t>a</a:t>
            </a:r>
            <a:r>
              <a:rPr lang="en-US" altLang="zh-CN" i="1" baseline="-25000" dirty="0"/>
              <a:t>0</a:t>
            </a:r>
            <a:r>
              <a:rPr lang="en-US" altLang="zh-CN" i="1" dirty="0"/>
              <a:t>,a</a:t>
            </a:r>
            <a:r>
              <a:rPr lang="en-US" altLang="zh-CN" i="1" baseline="-25000" dirty="0"/>
              <a:t>1</a:t>
            </a:r>
            <a:r>
              <a:rPr lang="en-US" altLang="zh-CN" i="1" dirty="0"/>
              <a:t>,a</a:t>
            </a:r>
            <a:r>
              <a:rPr lang="en-US" altLang="zh-CN" i="1" baseline="-25000" dirty="0"/>
              <a:t>2</a:t>
            </a:r>
            <a:r>
              <a:rPr lang="en-US" altLang="zh-CN" i="1" dirty="0"/>
              <a:t>,…，a</a:t>
            </a:r>
            <a:r>
              <a:rPr lang="en-US" altLang="zh-CN" i="1" baseline="-25000" dirty="0"/>
              <a:t>n-1</a:t>
            </a:r>
            <a:r>
              <a:rPr lang="zh-CN" altLang="en-US" dirty="0"/>
              <a:t>构成的有限序列。</a:t>
            </a:r>
            <a:endParaRPr lang="zh-CN" altLang="en-US" dirty="0"/>
          </a:p>
          <a:p>
            <a:pPr lvl="1" eaLnBrk="1" hangingPunct="1">
              <a:lnSpc>
                <a:spcPct val="120000"/>
              </a:lnSpc>
            </a:pPr>
            <a:r>
              <a:rPr lang="zh-CN" altLang="en-US" dirty="0"/>
              <a:t>不同之处：</a:t>
            </a:r>
            <a:endParaRPr lang="zh-CN" altLang="en-US" dirty="0"/>
          </a:p>
          <a:p>
            <a:pPr lvl="2" eaLnBrk="1" hangingPunct="1">
              <a:lnSpc>
                <a:spcPct val="120000"/>
              </a:lnSpc>
            </a:pPr>
            <a:r>
              <a:rPr lang="zh-CN" altLang="en-US" sz="2200" dirty="0"/>
              <a:t>(1)数组要求其元素占用一块</a:t>
            </a:r>
            <a:r>
              <a:rPr lang="zh-CN" altLang="en-US" sz="2200" dirty="0">
                <a:solidFill>
                  <a:srgbClr val="FF0000"/>
                </a:solidFill>
              </a:rPr>
              <a:t>地址连续</a:t>
            </a:r>
            <a:r>
              <a:rPr lang="zh-CN" altLang="en-US" sz="2200" dirty="0"/>
              <a:t>的内存单元空间，而线性表无此要求；</a:t>
            </a:r>
            <a:endParaRPr lang="zh-CN" altLang="en-US" sz="2200" dirty="0"/>
          </a:p>
          <a:p>
            <a:pPr lvl="2" eaLnBrk="1" hangingPunct="1">
              <a:lnSpc>
                <a:spcPct val="120000"/>
              </a:lnSpc>
            </a:pPr>
            <a:r>
              <a:rPr lang="zh-CN" altLang="en-US" sz="2200" dirty="0"/>
              <a:t>(2)线性表的元素是</a:t>
            </a:r>
            <a:r>
              <a:rPr lang="zh-CN" altLang="en-US" sz="2200" dirty="0">
                <a:solidFill>
                  <a:srgbClr val="FF0000"/>
                </a:solidFill>
              </a:rPr>
              <a:t>逻辑意义上不可再分</a:t>
            </a:r>
            <a:r>
              <a:rPr lang="zh-CN" altLang="en-US" sz="2200" dirty="0"/>
              <a:t>的元素，而数组中的每个</a:t>
            </a:r>
            <a:r>
              <a:rPr lang="zh-CN" altLang="en-US" sz="2200" dirty="0">
                <a:solidFill>
                  <a:srgbClr val="FF0000"/>
                </a:solidFill>
              </a:rPr>
              <a:t>元素还可以是一个数组</a:t>
            </a:r>
            <a:r>
              <a:rPr lang="zh-CN" altLang="en-US" sz="2200" dirty="0"/>
              <a:t>；</a:t>
            </a:r>
            <a:endParaRPr lang="zh-CN" altLang="en-US" sz="2200" dirty="0"/>
          </a:p>
          <a:p>
            <a:pPr lvl="2" eaLnBrk="1" hangingPunct="1">
              <a:lnSpc>
                <a:spcPct val="120000"/>
              </a:lnSpc>
            </a:pPr>
            <a:r>
              <a:rPr lang="zh-CN" altLang="en-US" sz="2200" dirty="0"/>
              <a:t>(3)数组的操作主要是向某个下标的数组元素中存放数据和取某个下标的数组元素，这与线性表的插入和删除操作不同</a:t>
            </a:r>
            <a:r>
              <a:rPr lang="zh-CN" altLang="en-US" dirty="0"/>
              <a:t>。</a:t>
            </a:r>
            <a:endParaRPr lang="zh-CN" altLang="en-US" dirty="0"/>
          </a:p>
        </p:txBody>
      </p:sp>
    </p:spTree>
  </p:cSld>
  <p:clrMapOvr>
    <a:masterClrMapping/>
  </p:clrMapOvr>
  <p:transition>
    <p:checke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63491" name="Rectangle 12"/>
          <p:cNvSpPr>
            <a:spLocks noGrp="1"/>
          </p:cNvSpPr>
          <p:nvPr>
            <p:ph type="title"/>
          </p:nvPr>
        </p:nvSpPr>
        <p:spPr>
          <a:ln/>
        </p:spPr>
        <p:txBody>
          <a:bodyPr vert="horz" wrap="square" lIns="92075" tIns="46038" rIns="92075" bIns="46038" anchor="ctr"/>
          <a:p>
            <a:pPr eaLnBrk="1" hangingPunct="1"/>
            <a:r>
              <a:rPr lang="zh-CN" altLang="en-US" sz="3200" dirty="0"/>
              <a:t>二、行逻辑链接的顺序表</a:t>
            </a:r>
            <a:endParaRPr lang="zh-CN" altLang="en-US" sz="3200" dirty="0"/>
          </a:p>
        </p:txBody>
      </p:sp>
      <p:sp>
        <p:nvSpPr>
          <p:cNvPr id="63492" name="Rectangle 8"/>
          <p:cNvSpPr>
            <a:spLocks noGrp="1"/>
          </p:cNvSpPr>
          <p:nvPr>
            <p:ph idx="1"/>
          </p:nvPr>
        </p:nvSpPr>
        <p:spPr>
          <a:xfrm>
            <a:off x="322263" y="1052513"/>
            <a:ext cx="8664575" cy="5715000"/>
          </a:xfrm>
          <a:ln>
            <a:solidFill>
              <a:schemeClr val="tx1">
                <a:alpha val="100000"/>
              </a:schemeClr>
            </a:solidFill>
            <a:miter lim="800000"/>
          </a:ln>
        </p:spPr>
        <p:txBody>
          <a:bodyPr vert="horz" wrap="square" lIns="91440" tIns="45720" rIns="91440" bIns="45720" anchor="t"/>
          <a:p>
            <a:pPr eaLnBrk="1" hangingPunct="1">
              <a:lnSpc>
                <a:spcPct val="100000"/>
              </a:lnSpc>
              <a:spcBef>
                <a:spcPct val="50000"/>
              </a:spcBef>
              <a:buClrTx/>
              <a:buNone/>
            </a:pPr>
            <a:r>
              <a:rPr lang="en-US" altLang="zh-CN" sz="1800" i="1" dirty="0"/>
              <a:t>Status MultSMatrix(RLMatrix M,RLMatrix N,RLMatrix &amp;Q){</a:t>
            </a:r>
            <a:endParaRPr lang="en-US" altLang="zh-CN" sz="1800" i="1" dirty="0"/>
          </a:p>
          <a:p>
            <a:pPr eaLnBrk="1" hangingPunct="1">
              <a:lnSpc>
                <a:spcPct val="100000"/>
              </a:lnSpc>
              <a:spcBef>
                <a:spcPct val="50000"/>
              </a:spcBef>
              <a:buClrTx/>
              <a:buNone/>
            </a:pPr>
            <a:r>
              <a:rPr lang="en-US" altLang="zh-CN" sz="1800" i="1" dirty="0"/>
              <a:t> if (M.nu!=N.mu) return ERROR;</a:t>
            </a:r>
            <a:endParaRPr lang="en-US" altLang="zh-CN" sz="1800" i="1" dirty="0"/>
          </a:p>
          <a:p>
            <a:pPr eaLnBrk="1" hangingPunct="1">
              <a:lnSpc>
                <a:spcPct val="100000"/>
              </a:lnSpc>
              <a:spcBef>
                <a:spcPct val="50000"/>
              </a:spcBef>
              <a:buClrTx/>
              <a:buNone/>
            </a:pPr>
            <a:r>
              <a:rPr lang="en-US" altLang="zh-CN" sz="1800" i="1" dirty="0"/>
              <a:t> Q.mu=M.mu;Q.nu=N.nu;Q.tu=0;</a:t>
            </a:r>
            <a:endParaRPr lang="en-US" altLang="zh-CN" sz="1800" i="1" dirty="0"/>
          </a:p>
          <a:p>
            <a:pPr eaLnBrk="1" hangingPunct="1">
              <a:lnSpc>
                <a:spcPct val="100000"/>
              </a:lnSpc>
              <a:spcBef>
                <a:spcPct val="50000"/>
              </a:spcBef>
              <a:buClrTx/>
              <a:buNone/>
            </a:pPr>
            <a:r>
              <a:rPr lang="en-US" altLang="zh-CN" sz="1800" i="1" dirty="0"/>
              <a:t> if( M.tu*N.tu!=0) </a:t>
            </a:r>
            <a:r>
              <a:rPr lang="en-US" altLang="zh-CN" sz="1800" i="1" dirty="0">
                <a:solidFill>
                  <a:srgbClr val="FF0000"/>
                </a:solidFill>
              </a:rPr>
              <a:t>{</a:t>
            </a:r>
            <a:endParaRPr lang="en-US" altLang="zh-CN" sz="1800" i="1" dirty="0">
              <a:solidFill>
                <a:srgbClr val="FF0000"/>
              </a:solidFill>
            </a:endParaRPr>
          </a:p>
          <a:p>
            <a:pPr eaLnBrk="1" hangingPunct="1">
              <a:lnSpc>
                <a:spcPct val="100000"/>
              </a:lnSpc>
              <a:spcBef>
                <a:spcPct val="50000"/>
              </a:spcBef>
              <a:buClrTx/>
              <a:buNone/>
            </a:pPr>
            <a:r>
              <a:rPr lang="en-US" altLang="zh-CN" sz="1800" i="1" dirty="0"/>
              <a:t>  for (arow=1;arow&lt;=M.mu;arow++) </a:t>
            </a:r>
            <a:r>
              <a:rPr lang="en-US" altLang="zh-CN" sz="2000" i="1" dirty="0">
                <a:solidFill>
                  <a:schemeClr val="tx2"/>
                </a:solidFill>
              </a:rPr>
              <a:t>{</a:t>
            </a:r>
            <a:endParaRPr lang="en-US" altLang="zh-CN" sz="2000" i="1" dirty="0">
              <a:solidFill>
                <a:schemeClr val="tx2"/>
              </a:solidFill>
            </a:endParaRPr>
          </a:p>
          <a:p>
            <a:pPr eaLnBrk="1" hangingPunct="1">
              <a:lnSpc>
                <a:spcPct val="100000"/>
              </a:lnSpc>
              <a:spcBef>
                <a:spcPct val="50000"/>
              </a:spcBef>
              <a:buClrTx/>
              <a:buNone/>
            </a:pPr>
            <a:r>
              <a:rPr lang="en-US" altLang="zh-CN" sz="1800" i="1" dirty="0"/>
              <a:t>       ctemp[ ]=0;   Q.rpos[arow]=Q.tu+1;</a:t>
            </a:r>
            <a:endParaRPr lang="en-US" altLang="zh-CN" sz="1800" i="1" dirty="0"/>
          </a:p>
          <a:p>
            <a:pPr eaLnBrk="1" hangingPunct="1">
              <a:lnSpc>
                <a:spcPct val="100000"/>
              </a:lnSpc>
              <a:spcBef>
                <a:spcPct val="50000"/>
              </a:spcBef>
              <a:buClrTx/>
              <a:buNone/>
            </a:pPr>
            <a:r>
              <a:rPr lang="en-US" altLang="zh-CN" sz="1800" i="1" dirty="0"/>
              <a:t>      if </a:t>
            </a:r>
            <a:r>
              <a:rPr lang="zh-CN" altLang="en-US" sz="1800" i="1" dirty="0"/>
              <a:t>（</a:t>
            </a:r>
            <a:r>
              <a:rPr lang="en-US" altLang="zh-CN" sz="1800" i="1" dirty="0"/>
              <a:t>arow&lt;M.tu</a:t>
            </a:r>
            <a:r>
              <a:rPr lang="zh-CN" altLang="en-US" sz="1800" i="1" dirty="0"/>
              <a:t>）</a:t>
            </a:r>
            <a:r>
              <a:rPr lang="en-US" altLang="zh-CN" sz="1800" i="1" dirty="0"/>
              <a:t>tp=M.rpos[arow+1]; else tp=M.tu+1;</a:t>
            </a:r>
            <a:endParaRPr lang="en-US" altLang="zh-CN" sz="1800" i="1" dirty="0"/>
          </a:p>
          <a:p>
            <a:pPr eaLnBrk="1" hangingPunct="1">
              <a:lnSpc>
                <a:spcPct val="100000"/>
              </a:lnSpc>
              <a:spcBef>
                <a:spcPct val="50000"/>
              </a:spcBef>
              <a:buClrTx/>
              <a:buNone/>
            </a:pPr>
            <a:r>
              <a:rPr lang="en-US" altLang="zh-CN" sz="1800" i="1" dirty="0"/>
              <a:t>      for (p=M.rpos[arow];p&lt;tp ;++p) {</a:t>
            </a:r>
            <a:endParaRPr lang="en-US" altLang="zh-CN" sz="1800" i="1" dirty="0"/>
          </a:p>
          <a:p>
            <a:pPr lvl="1" eaLnBrk="1" hangingPunct="1">
              <a:lnSpc>
                <a:spcPct val="100000"/>
              </a:lnSpc>
              <a:spcBef>
                <a:spcPct val="50000"/>
              </a:spcBef>
              <a:buClrTx/>
              <a:buNone/>
            </a:pPr>
            <a:r>
              <a:rPr lang="en-US" altLang="zh-CN" sz="1600" i="1" dirty="0"/>
              <a:t>       brow=M.data[p].j;</a:t>
            </a:r>
            <a:endParaRPr lang="en-US" altLang="zh-CN" sz="1600" i="1" dirty="0"/>
          </a:p>
          <a:p>
            <a:pPr lvl="1" eaLnBrk="1" hangingPunct="1">
              <a:lnSpc>
                <a:spcPct val="100000"/>
              </a:lnSpc>
              <a:spcBef>
                <a:spcPct val="50000"/>
              </a:spcBef>
              <a:buClrTx/>
              <a:buNone/>
            </a:pPr>
            <a:r>
              <a:rPr lang="en-US" altLang="zh-CN" sz="1600" i="1" dirty="0"/>
              <a:t>       if (brow&lt;N.nu) t=N.rpos[brow+1];       else t=N.tu+1;</a:t>
            </a:r>
            <a:endParaRPr lang="en-US" altLang="zh-CN" sz="1600" i="1" dirty="0"/>
          </a:p>
          <a:p>
            <a:pPr lvl="1" eaLnBrk="1" hangingPunct="1">
              <a:lnSpc>
                <a:spcPct val="100000"/>
              </a:lnSpc>
              <a:spcBef>
                <a:spcPct val="50000"/>
              </a:spcBef>
              <a:buClrTx/>
              <a:buNone/>
            </a:pPr>
            <a:r>
              <a:rPr lang="en-US" altLang="zh-CN" sz="1600" i="1" dirty="0"/>
              <a:t>	 </a:t>
            </a:r>
            <a:r>
              <a:rPr lang="en-US" altLang="zh-CN" sz="1600" i="1" dirty="0">
                <a:solidFill>
                  <a:schemeClr val="tx2"/>
                </a:solidFill>
              </a:rPr>
              <a:t>for (q=N.rpos[brow];q&lt;t;++q) {</a:t>
            </a:r>
            <a:endParaRPr lang="en-US" altLang="zh-CN" sz="1600" i="1" dirty="0">
              <a:solidFill>
                <a:schemeClr val="tx2"/>
              </a:solidFill>
            </a:endParaRPr>
          </a:p>
          <a:p>
            <a:pPr lvl="1" eaLnBrk="1" hangingPunct="1">
              <a:lnSpc>
                <a:spcPct val="100000"/>
              </a:lnSpc>
              <a:spcBef>
                <a:spcPct val="50000"/>
              </a:spcBef>
              <a:buClrTx/>
              <a:buNone/>
            </a:pPr>
            <a:r>
              <a:rPr lang="en-US" altLang="zh-CN" sz="1600" i="1" dirty="0">
                <a:solidFill>
                  <a:schemeClr val="tx2"/>
                </a:solidFill>
              </a:rPr>
              <a:t>         ccol=N.data[q].j;    ctemp[ccol]+=M.data[p].e*N.data[q].e;</a:t>
            </a:r>
            <a:endParaRPr lang="en-US" altLang="zh-CN" sz="1600" i="1" dirty="0">
              <a:solidFill>
                <a:schemeClr val="tx2"/>
              </a:solidFill>
            </a:endParaRPr>
          </a:p>
          <a:p>
            <a:pPr eaLnBrk="1" hangingPunct="1">
              <a:lnSpc>
                <a:spcPct val="100000"/>
              </a:lnSpc>
              <a:spcBef>
                <a:spcPct val="50000"/>
              </a:spcBef>
              <a:buClrTx/>
              <a:buNone/>
            </a:pPr>
            <a:r>
              <a:rPr lang="en-US" altLang="zh-CN" sz="1800" i="1" dirty="0">
                <a:solidFill>
                  <a:schemeClr val="tx2"/>
                </a:solidFill>
              </a:rPr>
              <a:t>               }//for q</a:t>
            </a:r>
            <a:endParaRPr lang="en-US" altLang="zh-CN" sz="1800" i="1" dirty="0">
              <a:solidFill>
                <a:schemeClr val="tx2"/>
              </a:solidFill>
            </a:endParaRPr>
          </a:p>
          <a:p>
            <a:pPr eaLnBrk="1" hangingPunct="1">
              <a:lnSpc>
                <a:spcPct val="100000"/>
              </a:lnSpc>
              <a:spcBef>
                <a:spcPct val="50000"/>
              </a:spcBef>
              <a:buClrTx/>
              <a:buNone/>
            </a:pPr>
            <a:r>
              <a:rPr lang="en-US" altLang="zh-CN" sz="1800" i="1" dirty="0"/>
              <a:t>       }//for p</a:t>
            </a:r>
            <a:endParaRPr lang="zh-CN" altLang="en-US" sz="1800" i="1" dirty="0"/>
          </a:p>
        </p:txBody>
      </p:sp>
    </p:spTree>
  </p:cSld>
  <p:clrMapOvr>
    <a:masterClrMapping/>
  </p:clrMapOvr>
  <p:transition>
    <p:checke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64515" name="Rectangle 2"/>
          <p:cNvSpPr>
            <a:spLocks noGrp="1"/>
          </p:cNvSpPr>
          <p:nvPr>
            <p:ph type="title"/>
          </p:nvPr>
        </p:nvSpPr>
        <p:spPr>
          <a:ln/>
        </p:spPr>
        <p:txBody>
          <a:bodyPr vert="horz" wrap="square" lIns="92075" tIns="46038" rIns="92075" bIns="46038" anchor="ctr"/>
          <a:p>
            <a:pPr eaLnBrk="1" hangingPunct="1"/>
            <a:endParaRPr lang="zh-CN" altLang="en-US" sz="3200" dirty="0"/>
          </a:p>
        </p:txBody>
      </p:sp>
      <p:sp>
        <p:nvSpPr>
          <p:cNvPr id="64516" name="Rectangle 3"/>
          <p:cNvSpPr>
            <a:spLocks noGrp="1"/>
          </p:cNvSpPr>
          <p:nvPr>
            <p:ph idx="1"/>
          </p:nvPr>
        </p:nvSpPr>
        <p:spPr>
          <a:ln/>
        </p:spPr>
        <p:txBody>
          <a:bodyPr vert="horz" wrap="square" lIns="91440" tIns="45720" rIns="91440" bIns="45720" anchor="t"/>
          <a:p>
            <a:pPr lvl="2" eaLnBrk="1" hangingPunct="1">
              <a:lnSpc>
                <a:spcPct val="100000"/>
              </a:lnSpc>
              <a:spcBef>
                <a:spcPct val="50000"/>
              </a:spcBef>
              <a:buClrTx/>
              <a:buNone/>
            </a:pPr>
            <a:r>
              <a:rPr lang="en-US" altLang="zh-CN" sz="1800" i="1" dirty="0"/>
              <a:t>for (ccol=1;ccol&lt;=Q.nu;++ccol)</a:t>
            </a:r>
            <a:endParaRPr lang="en-US" altLang="zh-CN" sz="1800" i="1" dirty="0"/>
          </a:p>
          <a:p>
            <a:pPr lvl="2" eaLnBrk="1" hangingPunct="1">
              <a:lnSpc>
                <a:spcPct val="100000"/>
              </a:lnSpc>
              <a:spcBef>
                <a:spcPct val="50000"/>
              </a:spcBef>
              <a:buClrTx/>
              <a:buNone/>
            </a:pPr>
            <a:r>
              <a:rPr lang="en-US" altLang="zh-CN" sz="1800" i="1" dirty="0"/>
              <a:t>   if (ctemp[ccol]) </a:t>
            </a:r>
            <a:r>
              <a:rPr lang="en-US" altLang="zh-CN" sz="1800" i="1" dirty="0">
                <a:solidFill>
                  <a:srgbClr val="006600"/>
                </a:solidFill>
              </a:rPr>
              <a:t>{</a:t>
            </a:r>
            <a:endParaRPr lang="en-US" altLang="zh-CN" sz="1800" i="1" dirty="0">
              <a:solidFill>
                <a:srgbClr val="006600"/>
              </a:solidFill>
            </a:endParaRPr>
          </a:p>
          <a:p>
            <a:pPr lvl="2" eaLnBrk="1" hangingPunct="1">
              <a:lnSpc>
                <a:spcPct val="100000"/>
              </a:lnSpc>
              <a:spcBef>
                <a:spcPct val="50000"/>
              </a:spcBef>
              <a:buClrTx/>
              <a:buNone/>
            </a:pPr>
            <a:r>
              <a:rPr lang="en-US" altLang="zh-CN" sz="1800" i="1" dirty="0"/>
              <a:t>      if (++Q.tu&gt;MAXSIZE) return ERROR;</a:t>
            </a:r>
            <a:endParaRPr lang="en-US" altLang="zh-CN" sz="1800" i="1" dirty="0"/>
          </a:p>
          <a:p>
            <a:pPr lvl="2" eaLnBrk="1" hangingPunct="1">
              <a:lnSpc>
                <a:spcPct val="100000"/>
              </a:lnSpc>
              <a:spcBef>
                <a:spcPct val="50000"/>
              </a:spcBef>
              <a:buClrTx/>
              <a:buNone/>
            </a:pPr>
            <a:r>
              <a:rPr lang="en-US" altLang="zh-CN" sz="1800" i="1" dirty="0"/>
              <a:t>             	Q.data[Q.tu]=	 {arow,ccol,ctemp[ccol]};</a:t>
            </a:r>
            <a:endParaRPr lang="en-US" altLang="zh-CN" sz="1800" i="1" dirty="0"/>
          </a:p>
          <a:p>
            <a:pPr lvl="2" eaLnBrk="1" hangingPunct="1">
              <a:lnSpc>
                <a:spcPct val="100000"/>
              </a:lnSpc>
              <a:spcBef>
                <a:spcPct val="50000"/>
              </a:spcBef>
              <a:buClrTx/>
              <a:buNone/>
            </a:pPr>
            <a:r>
              <a:rPr lang="en-US" altLang="zh-CN" sz="1800" i="1" dirty="0"/>
              <a:t>   	</a:t>
            </a:r>
            <a:r>
              <a:rPr lang="en-US" altLang="zh-CN" sz="1800" i="1" dirty="0">
                <a:solidFill>
                  <a:srgbClr val="006600"/>
                </a:solidFill>
              </a:rPr>
              <a:t>}</a:t>
            </a:r>
            <a:r>
              <a:rPr lang="en-US" altLang="zh-CN" sz="1800" i="1" dirty="0"/>
              <a:t>//if</a:t>
            </a:r>
            <a:endParaRPr lang="en-US" altLang="zh-CN" sz="1800" i="1" dirty="0"/>
          </a:p>
          <a:p>
            <a:pPr lvl="2" eaLnBrk="1" hangingPunct="1">
              <a:lnSpc>
                <a:spcPct val="100000"/>
              </a:lnSpc>
              <a:spcBef>
                <a:spcPct val="50000"/>
              </a:spcBef>
              <a:buClrTx/>
              <a:buNone/>
            </a:pPr>
            <a:r>
              <a:rPr lang="en-US" altLang="zh-CN" sz="1800" i="1" dirty="0">
                <a:solidFill>
                  <a:schemeClr val="tx2"/>
                </a:solidFill>
              </a:rPr>
              <a:t>}</a:t>
            </a:r>
            <a:r>
              <a:rPr lang="en-US" altLang="zh-CN" sz="1800" i="1" dirty="0"/>
              <a:t>//for arow</a:t>
            </a:r>
            <a:r>
              <a:rPr lang="en-US" altLang="zh-CN" sz="1800" i="1" dirty="0">
                <a:solidFill>
                  <a:schemeClr val="hlink"/>
                </a:solidFill>
              </a:rPr>
              <a:t> </a:t>
            </a:r>
            <a:endParaRPr lang="en-US" altLang="zh-CN" sz="1800" i="1" dirty="0"/>
          </a:p>
          <a:p>
            <a:pPr eaLnBrk="1" hangingPunct="1">
              <a:lnSpc>
                <a:spcPct val="100000"/>
              </a:lnSpc>
              <a:spcBef>
                <a:spcPct val="50000"/>
              </a:spcBef>
              <a:buClrTx/>
              <a:buNone/>
            </a:pPr>
            <a:r>
              <a:rPr lang="en-US" altLang="zh-CN" sz="1800" i="1" dirty="0"/>
              <a:t>  }//if  </a:t>
            </a:r>
            <a:endParaRPr lang="en-US" altLang="zh-CN" sz="1800" i="1" dirty="0"/>
          </a:p>
          <a:p>
            <a:pPr eaLnBrk="1" hangingPunct="1">
              <a:lnSpc>
                <a:spcPct val="100000"/>
              </a:lnSpc>
              <a:spcBef>
                <a:spcPct val="50000"/>
              </a:spcBef>
              <a:buClrTx/>
              <a:buNone/>
            </a:pPr>
            <a:r>
              <a:rPr lang="en-US" altLang="zh-CN" sz="1800" i="1" dirty="0"/>
              <a:t>return OK;</a:t>
            </a:r>
            <a:endParaRPr lang="en-US" altLang="zh-CN" sz="1800" i="1" dirty="0"/>
          </a:p>
          <a:p>
            <a:pPr eaLnBrk="1" hangingPunct="1">
              <a:lnSpc>
                <a:spcPct val="100000"/>
              </a:lnSpc>
              <a:spcBef>
                <a:spcPct val="50000"/>
              </a:spcBef>
              <a:buClrTx/>
              <a:buNone/>
            </a:pPr>
            <a:r>
              <a:rPr lang="en-US" altLang="zh-CN" sz="1800" i="1" dirty="0"/>
              <a:t>}//MultSMatrix</a:t>
            </a:r>
            <a:endParaRPr lang="zh-CN" altLang="en-US" sz="1800" i="1" dirty="0"/>
          </a:p>
        </p:txBody>
      </p:sp>
      <p:sp>
        <p:nvSpPr>
          <p:cNvPr id="64517" name="AutoShape 4">
            <a:hlinkClick r:id="rId1" action="ppaction://hlinksldjump"/>
          </p:cNvPr>
          <p:cNvSpPr/>
          <p:nvPr/>
        </p:nvSpPr>
        <p:spPr>
          <a:xfrm>
            <a:off x="8459788" y="6524625"/>
            <a:ext cx="431800" cy="217488"/>
          </a:xfrm>
          <a:prstGeom prst="leftArrow">
            <a:avLst>
              <a:gd name="adj1" fmla="val 50000"/>
              <a:gd name="adj2" fmla="val 49634"/>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Tree>
  </p:cSld>
  <p:clrMapOvr>
    <a:masterClrMapping/>
  </p:clrMapOvr>
  <p:transition>
    <p:checke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93226" name="Rectangle 42"/>
          <p:cNvSpPr>
            <a:spLocks noGrp="1"/>
          </p:cNvSpPr>
          <p:nvPr>
            <p:ph type="title"/>
          </p:nvPr>
        </p:nvSpPr>
        <p:spPr>
          <a:ln/>
        </p:spPr>
        <p:txBody>
          <a:bodyPr vert="horz" wrap="square" lIns="92075" tIns="46038" rIns="92075" bIns="46038" anchor="ctr"/>
          <a:p>
            <a:pPr eaLnBrk="1" hangingPunct="1"/>
            <a:r>
              <a:rPr lang="zh-CN" altLang="en-US" dirty="0"/>
              <a:t>三、十字链表</a:t>
            </a:r>
            <a:r>
              <a:rPr lang="en-US" altLang="zh-CN" dirty="0"/>
              <a:t>(</a:t>
            </a:r>
            <a:r>
              <a:rPr lang="en-US" altLang="zh-CN" i="1" dirty="0">
                <a:latin typeface="Times New Roman" panose="02020603050405020304" pitchFamily="18" charset="0"/>
              </a:rPr>
              <a:t>orthogonal list</a:t>
            </a:r>
            <a:r>
              <a:rPr lang="en-US" altLang="zh-CN" dirty="0"/>
              <a:t> )</a:t>
            </a:r>
            <a:endParaRPr lang="en-US" altLang="zh-CN" dirty="0"/>
          </a:p>
        </p:txBody>
      </p:sp>
      <p:sp>
        <p:nvSpPr>
          <p:cNvPr id="93227" name="Rectangle 43"/>
          <p:cNvSpPr>
            <a:spLocks noGrp="1"/>
          </p:cNvSpPr>
          <p:nvPr>
            <p:ph idx="1"/>
          </p:nvPr>
        </p:nvSpPr>
        <p:spPr>
          <a:ln/>
        </p:spPr>
        <p:txBody>
          <a:bodyPr vert="horz" wrap="square" lIns="91440" tIns="45720" rIns="91440" bIns="45720" anchor="t"/>
          <a:p>
            <a:pPr eaLnBrk="1" hangingPunct="1">
              <a:lnSpc>
                <a:spcPct val="120000"/>
              </a:lnSpc>
            </a:pPr>
            <a:r>
              <a:rPr lang="zh-CN" altLang="en-US" dirty="0"/>
              <a:t>结点结构定义</a:t>
            </a:r>
            <a:endParaRPr lang="zh-CN" altLang="en-US" dirty="0"/>
          </a:p>
          <a:p>
            <a:pPr lvl="1" eaLnBrk="1" hangingPunct="1">
              <a:lnSpc>
                <a:spcPct val="120000"/>
              </a:lnSpc>
              <a:buNone/>
            </a:pPr>
            <a:r>
              <a:rPr lang="en-US" altLang="zh-CN" i="1" dirty="0"/>
              <a:t>typedef struct OLNode{</a:t>
            </a:r>
            <a:endParaRPr lang="en-US" altLang="zh-CN" i="1" dirty="0"/>
          </a:p>
          <a:p>
            <a:pPr lvl="2" eaLnBrk="1" hangingPunct="1">
              <a:lnSpc>
                <a:spcPct val="120000"/>
              </a:lnSpc>
              <a:buNone/>
            </a:pPr>
            <a:r>
              <a:rPr lang="en-US" altLang="zh-CN" i="1" dirty="0"/>
              <a:t>  int i,j;</a:t>
            </a:r>
            <a:endParaRPr lang="en-US" altLang="zh-CN" i="1" dirty="0"/>
          </a:p>
          <a:p>
            <a:pPr lvl="2" eaLnBrk="1" hangingPunct="1">
              <a:lnSpc>
                <a:spcPct val="120000"/>
              </a:lnSpc>
              <a:buNone/>
            </a:pPr>
            <a:r>
              <a:rPr lang="en-US" altLang="zh-CN" i="1" dirty="0"/>
              <a:t>  ElemType e;</a:t>
            </a:r>
            <a:endParaRPr lang="en-US" altLang="zh-CN" i="1" dirty="0"/>
          </a:p>
          <a:p>
            <a:pPr lvl="2" eaLnBrk="1" hangingPunct="1">
              <a:lnSpc>
                <a:spcPct val="120000"/>
              </a:lnSpc>
              <a:buNone/>
            </a:pPr>
            <a:r>
              <a:rPr lang="en-US" altLang="zh-CN" i="1" dirty="0"/>
              <a:t>  struct OLNode *right,*down ;</a:t>
            </a:r>
            <a:endParaRPr lang="en-US" altLang="zh-CN" i="1" dirty="0"/>
          </a:p>
          <a:p>
            <a:pPr lvl="1" eaLnBrk="1" hangingPunct="1">
              <a:lnSpc>
                <a:spcPct val="120000"/>
              </a:lnSpc>
              <a:buNone/>
            </a:pPr>
            <a:r>
              <a:rPr lang="en-US" altLang="zh-CN" i="1" dirty="0"/>
              <a:t>}OLNode,*OLink;</a:t>
            </a:r>
            <a:endParaRPr lang="en-US" altLang="zh-CN" i="1" dirty="0"/>
          </a:p>
          <a:p>
            <a:pPr lvl="1" eaLnBrk="1" hangingPunct="1">
              <a:lnSpc>
                <a:spcPct val="120000"/>
              </a:lnSpc>
              <a:buNone/>
            </a:pPr>
            <a:r>
              <a:rPr lang="en-US" altLang="zh-CN" i="1" dirty="0"/>
              <a:t>typedef struct{</a:t>
            </a:r>
            <a:endParaRPr lang="en-US" altLang="zh-CN" i="1" dirty="0"/>
          </a:p>
          <a:p>
            <a:pPr lvl="2" eaLnBrk="1" hangingPunct="1">
              <a:lnSpc>
                <a:spcPct val="120000"/>
              </a:lnSpc>
              <a:buNone/>
            </a:pPr>
            <a:r>
              <a:rPr lang="en-US" altLang="zh-CN" i="1" dirty="0"/>
              <a:t>  Olink *rhead,*chead;</a:t>
            </a:r>
            <a:endParaRPr lang="en-US" altLang="zh-CN" i="1" dirty="0"/>
          </a:p>
          <a:p>
            <a:pPr lvl="2" eaLnBrk="1" hangingPunct="1">
              <a:lnSpc>
                <a:spcPct val="120000"/>
              </a:lnSpc>
              <a:buNone/>
            </a:pPr>
            <a:r>
              <a:rPr lang="en-US" altLang="zh-CN" i="1" dirty="0"/>
              <a:t>  int mu,nu,tu;</a:t>
            </a:r>
            <a:endParaRPr lang="en-US" altLang="zh-CN" i="1" dirty="0"/>
          </a:p>
          <a:p>
            <a:pPr lvl="1" eaLnBrk="1" hangingPunct="1">
              <a:lnSpc>
                <a:spcPct val="120000"/>
              </a:lnSpc>
              <a:buNone/>
            </a:pPr>
            <a:r>
              <a:rPr lang="en-US" altLang="zh-CN" i="1" dirty="0"/>
              <a:t>}CrossList</a:t>
            </a:r>
            <a:endParaRPr lang="en-US" altLang="zh-CN" i="1" dirty="0"/>
          </a:p>
        </p:txBody>
      </p:sp>
      <p:grpSp>
        <p:nvGrpSpPr>
          <p:cNvPr id="2" name="Group 39"/>
          <p:cNvGrpSpPr/>
          <p:nvPr/>
        </p:nvGrpSpPr>
        <p:grpSpPr>
          <a:xfrm>
            <a:off x="5181600" y="1752600"/>
            <a:ext cx="2514600" cy="1828800"/>
            <a:chOff x="3552" y="1104"/>
            <a:chExt cx="1296" cy="864"/>
          </a:xfrm>
        </p:grpSpPr>
        <p:sp>
          <p:nvSpPr>
            <p:cNvPr id="65542" name="Rectangle 21"/>
            <p:cNvSpPr/>
            <p:nvPr/>
          </p:nvSpPr>
          <p:spPr>
            <a:xfrm>
              <a:off x="4089" y="1401"/>
              <a:ext cx="537" cy="325"/>
            </a:xfrm>
            <a:prstGeom prst="rect">
              <a:avLst/>
            </a:prstGeom>
            <a:noFill/>
            <a:ln w="9525" cap="flat" cmpd="sng">
              <a:solidFill>
                <a:schemeClr val="tx2"/>
              </a:solidFill>
              <a:prstDash val="solid"/>
              <a:miter/>
              <a:headEnd type="none" w="med" len="med"/>
              <a:tailEnd type="none" w="med" len="med"/>
            </a:ln>
          </p:spPr>
          <p:txBody>
            <a:bodyPr anchor="b"/>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right</a:t>
              </a:r>
              <a:endParaRPr lang="en-US" altLang="zh-CN" sz="2400" i="1" dirty="0"/>
            </a:p>
          </p:txBody>
        </p:sp>
        <p:sp>
          <p:nvSpPr>
            <p:cNvPr id="65543" name="Rectangle 18"/>
            <p:cNvSpPr/>
            <p:nvPr/>
          </p:nvSpPr>
          <p:spPr>
            <a:xfrm>
              <a:off x="4268" y="1104"/>
              <a:ext cx="358" cy="297"/>
            </a:xfrm>
            <a:prstGeom prst="rect">
              <a:avLst/>
            </a:prstGeom>
            <a:noFill/>
            <a:ln w="9525" cap="flat" cmpd="sng">
              <a:solidFill>
                <a:schemeClr val="tx2"/>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e</a:t>
              </a:r>
              <a:endParaRPr lang="en-US" altLang="zh-CN" sz="2400" i="1" dirty="0"/>
            </a:p>
          </p:txBody>
        </p:sp>
        <p:sp>
          <p:nvSpPr>
            <p:cNvPr id="65544" name="Rectangle 15"/>
            <p:cNvSpPr/>
            <p:nvPr/>
          </p:nvSpPr>
          <p:spPr>
            <a:xfrm>
              <a:off x="3961" y="1104"/>
              <a:ext cx="307" cy="297"/>
            </a:xfrm>
            <a:prstGeom prst="rect">
              <a:avLst/>
            </a:prstGeom>
            <a:noFill/>
            <a:ln w="9525" cap="flat" cmpd="sng">
              <a:solidFill>
                <a:schemeClr val="tx2"/>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j</a:t>
              </a:r>
              <a:endParaRPr lang="en-US" altLang="zh-CN" sz="2400" i="1" dirty="0"/>
            </a:p>
          </p:txBody>
        </p:sp>
        <p:sp>
          <p:nvSpPr>
            <p:cNvPr id="65545" name="Rectangle 12"/>
            <p:cNvSpPr/>
            <p:nvPr/>
          </p:nvSpPr>
          <p:spPr>
            <a:xfrm>
              <a:off x="3552" y="1401"/>
              <a:ext cx="537" cy="325"/>
            </a:xfrm>
            <a:prstGeom prst="rect">
              <a:avLst/>
            </a:prstGeom>
            <a:noFill/>
            <a:ln w="9525" cap="flat" cmpd="sng">
              <a:solidFill>
                <a:schemeClr val="tx2"/>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down</a:t>
              </a:r>
              <a:endParaRPr lang="en-US" altLang="zh-CN" sz="2400" i="1" dirty="0"/>
            </a:p>
          </p:txBody>
        </p:sp>
        <p:sp>
          <p:nvSpPr>
            <p:cNvPr id="65546" name="Rectangle 6"/>
            <p:cNvSpPr/>
            <p:nvPr/>
          </p:nvSpPr>
          <p:spPr>
            <a:xfrm>
              <a:off x="3552" y="1104"/>
              <a:ext cx="409" cy="297"/>
            </a:xfrm>
            <a:prstGeom prst="rect">
              <a:avLst/>
            </a:prstGeom>
            <a:noFill/>
            <a:ln w="9525" cap="flat" cmpd="sng">
              <a:solidFill>
                <a:schemeClr val="tx2"/>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t>i</a:t>
              </a:r>
              <a:endParaRPr lang="en-US" altLang="zh-CN" sz="2400" i="1" dirty="0"/>
            </a:p>
          </p:txBody>
        </p:sp>
        <p:sp>
          <p:nvSpPr>
            <p:cNvPr id="65547" name="Line 7"/>
            <p:cNvSpPr/>
            <p:nvPr/>
          </p:nvSpPr>
          <p:spPr>
            <a:xfrm>
              <a:off x="3552" y="1104"/>
              <a:ext cx="1074" cy="0"/>
            </a:xfrm>
            <a:prstGeom prst="line">
              <a:avLst/>
            </a:prstGeom>
            <a:ln w="28575" cap="sq" cmpd="sng">
              <a:solidFill>
                <a:schemeClr val="tx2"/>
              </a:solidFill>
              <a:prstDash val="solid"/>
              <a:headEnd type="none" w="med" len="med"/>
              <a:tailEnd type="none" w="med" len="med"/>
            </a:ln>
          </p:spPr>
        </p:sp>
        <p:sp>
          <p:nvSpPr>
            <p:cNvPr id="65548" name="Line 8"/>
            <p:cNvSpPr/>
            <p:nvPr/>
          </p:nvSpPr>
          <p:spPr>
            <a:xfrm>
              <a:off x="3552" y="1726"/>
              <a:ext cx="1074" cy="0"/>
            </a:xfrm>
            <a:prstGeom prst="line">
              <a:avLst/>
            </a:prstGeom>
            <a:ln w="28575" cap="sq" cmpd="sng">
              <a:solidFill>
                <a:schemeClr val="tx2"/>
              </a:solidFill>
              <a:prstDash val="solid"/>
              <a:headEnd type="none" w="med" len="med"/>
              <a:tailEnd type="none" w="med" len="med"/>
            </a:ln>
          </p:spPr>
        </p:sp>
        <p:sp>
          <p:nvSpPr>
            <p:cNvPr id="65549" name="Line 9"/>
            <p:cNvSpPr/>
            <p:nvPr/>
          </p:nvSpPr>
          <p:spPr>
            <a:xfrm>
              <a:off x="3552" y="1104"/>
              <a:ext cx="0" cy="622"/>
            </a:xfrm>
            <a:prstGeom prst="line">
              <a:avLst/>
            </a:prstGeom>
            <a:ln w="28575" cap="sq" cmpd="sng">
              <a:solidFill>
                <a:schemeClr val="tx2"/>
              </a:solidFill>
              <a:prstDash val="solid"/>
              <a:headEnd type="none" w="med" len="med"/>
              <a:tailEnd type="none" w="med" len="med"/>
            </a:ln>
          </p:spPr>
        </p:sp>
        <p:sp>
          <p:nvSpPr>
            <p:cNvPr id="65550" name="Line 10"/>
            <p:cNvSpPr/>
            <p:nvPr/>
          </p:nvSpPr>
          <p:spPr>
            <a:xfrm>
              <a:off x="4626" y="1104"/>
              <a:ext cx="0" cy="622"/>
            </a:xfrm>
            <a:prstGeom prst="line">
              <a:avLst/>
            </a:prstGeom>
            <a:ln w="28575" cap="sq" cmpd="sng">
              <a:solidFill>
                <a:schemeClr val="tx2"/>
              </a:solidFill>
              <a:prstDash val="solid"/>
              <a:headEnd type="none" w="med" len="med"/>
              <a:tailEnd type="none" w="med" len="med"/>
            </a:ln>
          </p:spPr>
        </p:sp>
        <p:sp>
          <p:nvSpPr>
            <p:cNvPr id="65551" name="Line 13"/>
            <p:cNvSpPr/>
            <p:nvPr/>
          </p:nvSpPr>
          <p:spPr>
            <a:xfrm>
              <a:off x="3552" y="1401"/>
              <a:ext cx="1074" cy="0"/>
            </a:xfrm>
            <a:prstGeom prst="line">
              <a:avLst/>
            </a:prstGeom>
            <a:ln w="19050" cap="flat" cmpd="sng">
              <a:solidFill>
                <a:schemeClr val="tx2"/>
              </a:solidFill>
              <a:prstDash val="solid"/>
              <a:headEnd type="none" w="med" len="med"/>
              <a:tailEnd type="none" w="med" len="med"/>
            </a:ln>
          </p:spPr>
        </p:sp>
        <p:sp>
          <p:nvSpPr>
            <p:cNvPr id="65552" name="Line 16"/>
            <p:cNvSpPr/>
            <p:nvPr/>
          </p:nvSpPr>
          <p:spPr>
            <a:xfrm>
              <a:off x="3961" y="1104"/>
              <a:ext cx="0" cy="297"/>
            </a:xfrm>
            <a:prstGeom prst="line">
              <a:avLst/>
            </a:prstGeom>
            <a:ln w="19050" cap="flat" cmpd="sng">
              <a:solidFill>
                <a:schemeClr val="tx2"/>
              </a:solidFill>
              <a:prstDash val="solid"/>
              <a:headEnd type="none" w="med" len="med"/>
              <a:tailEnd type="none" w="med" len="med"/>
            </a:ln>
          </p:spPr>
        </p:sp>
        <p:sp>
          <p:nvSpPr>
            <p:cNvPr id="65553" name="Line 19"/>
            <p:cNvSpPr/>
            <p:nvPr/>
          </p:nvSpPr>
          <p:spPr>
            <a:xfrm>
              <a:off x="4268" y="1104"/>
              <a:ext cx="0" cy="297"/>
            </a:xfrm>
            <a:prstGeom prst="line">
              <a:avLst/>
            </a:prstGeom>
            <a:ln w="19050" cap="flat" cmpd="sng">
              <a:solidFill>
                <a:schemeClr val="tx2"/>
              </a:solidFill>
              <a:prstDash val="solid"/>
              <a:headEnd type="none" w="med" len="med"/>
              <a:tailEnd type="none" w="med" len="med"/>
            </a:ln>
          </p:spPr>
        </p:sp>
        <p:sp>
          <p:nvSpPr>
            <p:cNvPr id="65554" name="Line 22"/>
            <p:cNvSpPr/>
            <p:nvPr/>
          </p:nvSpPr>
          <p:spPr>
            <a:xfrm>
              <a:off x="4089" y="1401"/>
              <a:ext cx="0" cy="325"/>
            </a:xfrm>
            <a:prstGeom prst="line">
              <a:avLst/>
            </a:prstGeom>
            <a:ln w="19050" cap="flat" cmpd="sng">
              <a:solidFill>
                <a:schemeClr val="tx2"/>
              </a:solidFill>
              <a:prstDash val="solid"/>
              <a:headEnd type="none" w="med" len="med"/>
              <a:tailEnd type="none" w="med" len="med"/>
            </a:ln>
          </p:spPr>
        </p:sp>
        <p:sp>
          <p:nvSpPr>
            <p:cNvPr id="65555" name="Line 24"/>
            <p:cNvSpPr/>
            <p:nvPr/>
          </p:nvSpPr>
          <p:spPr>
            <a:xfrm flipV="1">
              <a:off x="4464" y="1529"/>
              <a:ext cx="384" cy="7"/>
            </a:xfrm>
            <a:prstGeom prst="line">
              <a:avLst/>
            </a:prstGeom>
            <a:ln w="38100" cap="flat" cmpd="sng">
              <a:solidFill>
                <a:schemeClr val="tx2"/>
              </a:solidFill>
              <a:prstDash val="solid"/>
              <a:headEnd type="none" w="med" len="med"/>
              <a:tailEnd type="stealth" w="med" len="med"/>
            </a:ln>
          </p:spPr>
        </p:sp>
        <p:sp>
          <p:nvSpPr>
            <p:cNvPr id="65556" name="Line 38"/>
            <p:cNvSpPr/>
            <p:nvPr/>
          </p:nvSpPr>
          <p:spPr>
            <a:xfrm>
              <a:off x="3840" y="1632"/>
              <a:ext cx="0" cy="336"/>
            </a:xfrm>
            <a:prstGeom prst="line">
              <a:avLst/>
            </a:prstGeom>
            <a:ln w="28575" cap="flat" cmpd="sng">
              <a:solidFill>
                <a:schemeClr val="tx2"/>
              </a:solidFill>
              <a:prstDash val="solid"/>
              <a:headEnd type="none" w="med" len="med"/>
              <a:tailEnd type="stealth" w="med" len="med"/>
            </a:ln>
          </p:spPr>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3226"/>
                                        </p:tgtEl>
                                        <p:attrNameLst>
                                          <p:attrName>style.visibility</p:attrName>
                                        </p:attrNameLst>
                                      </p:cBhvr>
                                      <p:to>
                                        <p:strVal val="visible"/>
                                      </p:to>
                                    </p:set>
                                    <p:anim calcmode="lin" valueType="num">
                                      <p:cBhvr>
                                        <p:cTn id="7" dur="1000" fill="hold"/>
                                        <p:tgtEl>
                                          <p:spTgt spid="93226"/>
                                        </p:tgtEl>
                                        <p:attrNameLst>
                                          <p:attrName>ppt_w</p:attrName>
                                        </p:attrNameLst>
                                      </p:cBhvr>
                                      <p:tavLst>
                                        <p:tav tm="0">
                                          <p:val>
                                            <p:fltVal val="0.000000"/>
                                          </p:val>
                                        </p:tav>
                                        <p:tav tm="100000">
                                          <p:val>
                                            <p:strVal val="#ppt_w"/>
                                          </p:val>
                                        </p:tav>
                                      </p:tavLst>
                                    </p:anim>
                                    <p:anim calcmode="lin" valueType="num">
                                      <p:cBhvr>
                                        <p:cTn id="8" dur="1000" fill="hold"/>
                                        <p:tgtEl>
                                          <p:spTgt spid="93226"/>
                                        </p:tgtEl>
                                        <p:attrNameLst>
                                          <p:attrName>ppt_h</p:attrName>
                                        </p:attrNameLst>
                                      </p:cBhvr>
                                      <p:tavLst>
                                        <p:tav tm="0">
                                          <p:val>
                                            <p:fltVal val="0.000000"/>
                                          </p:val>
                                        </p:tav>
                                        <p:tav tm="100000">
                                          <p:val>
                                            <p:strVal val="#ppt_h"/>
                                          </p:val>
                                        </p:tav>
                                      </p:tavLst>
                                    </p:anim>
                                    <p:anim calcmode="lin" valueType="num">
                                      <p:cBhvr>
                                        <p:cTn id="9" dur="1000" fill="hold"/>
                                        <p:tgtEl>
                                          <p:spTgt spid="9322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9322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3227">
                                            <p:txEl>
                                              <p:charRg st="0" end="7"/>
                                            </p:txEl>
                                          </p:spTgt>
                                        </p:tgtEl>
                                        <p:attrNameLst>
                                          <p:attrName>style.visibility</p:attrName>
                                        </p:attrNameLst>
                                      </p:cBhvr>
                                      <p:to>
                                        <p:strVal val="visible"/>
                                      </p:to>
                                    </p:set>
                                    <p:animEffect transition="in" filter="dissolve">
                                      <p:cBhvr>
                                        <p:cTn id="20" dur="500"/>
                                        <p:tgtEl>
                                          <p:spTgt spid="93227">
                                            <p:txEl>
                                              <p:charRg st="0"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3227">
                                            <p:txEl>
                                              <p:charRg st="7" end="30"/>
                                            </p:txEl>
                                          </p:spTgt>
                                        </p:tgtEl>
                                        <p:attrNameLst>
                                          <p:attrName>style.visibility</p:attrName>
                                        </p:attrNameLst>
                                      </p:cBhvr>
                                      <p:to>
                                        <p:strVal val="visible"/>
                                      </p:to>
                                    </p:set>
                                    <p:animEffect transition="in" filter="dissolve">
                                      <p:cBhvr>
                                        <p:cTn id="25" dur="500"/>
                                        <p:tgtEl>
                                          <p:spTgt spid="93227">
                                            <p:txEl>
                                              <p:charRg st="7" end="3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3227">
                                            <p:txEl>
                                              <p:charRg st="30" end="41"/>
                                            </p:txEl>
                                          </p:spTgt>
                                        </p:tgtEl>
                                        <p:attrNameLst>
                                          <p:attrName>style.visibility</p:attrName>
                                        </p:attrNameLst>
                                      </p:cBhvr>
                                      <p:to>
                                        <p:strVal val="visible"/>
                                      </p:to>
                                    </p:set>
                                    <p:animEffect transition="in" filter="dissolve">
                                      <p:cBhvr>
                                        <p:cTn id="30" dur="500"/>
                                        <p:tgtEl>
                                          <p:spTgt spid="93227">
                                            <p:txEl>
                                              <p:charRg st="30" end="4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3227">
                                            <p:txEl>
                                              <p:charRg st="41" end="55"/>
                                            </p:txEl>
                                          </p:spTgt>
                                        </p:tgtEl>
                                        <p:attrNameLst>
                                          <p:attrName>style.visibility</p:attrName>
                                        </p:attrNameLst>
                                      </p:cBhvr>
                                      <p:to>
                                        <p:strVal val="visible"/>
                                      </p:to>
                                    </p:set>
                                    <p:animEffect transition="in" filter="dissolve">
                                      <p:cBhvr>
                                        <p:cTn id="35" dur="500"/>
                                        <p:tgtEl>
                                          <p:spTgt spid="93227">
                                            <p:txEl>
                                              <p:charRg st="41" end="5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3227">
                                            <p:txEl>
                                              <p:charRg st="55" end="86"/>
                                            </p:txEl>
                                          </p:spTgt>
                                        </p:tgtEl>
                                        <p:attrNameLst>
                                          <p:attrName>style.visibility</p:attrName>
                                        </p:attrNameLst>
                                      </p:cBhvr>
                                      <p:to>
                                        <p:strVal val="visible"/>
                                      </p:to>
                                    </p:set>
                                    <p:animEffect transition="in" filter="dissolve">
                                      <p:cBhvr>
                                        <p:cTn id="40" dur="500"/>
                                        <p:tgtEl>
                                          <p:spTgt spid="93227">
                                            <p:txEl>
                                              <p:charRg st="55" end="8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93227">
                                            <p:txEl>
                                              <p:charRg st="86" end="102"/>
                                            </p:txEl>
                                          </p:spTgt>
                                        </p:tgtEl>
                                        <p:attrNameLst>
                                          <p:attrName>style.visibility</p:attrName>
                                        </p:attrNameLst>
                                      </p:cBhvr>
                                      <p:to>
                                        <p:strVal val="visible"/>
                                      </p:to>
                                    </p:set>
                                    <p:animEffect transition="in" filter="dissolve">
                                      <p:cBhvr>
                                        <p:cTn id="45" dur="500"/>
                                        <p:tgtEl>
                                          <p:spTgt spid="93227">
                                            <p:txEl>
                                              <p:charRg st="86" end="10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3227">
                                            <p:txEl>
                                              <p:charRg st="102" end="118"/>
                                            </p:txEl>
                                          </p:spTgt>
                                        </p:tgtEl>
                                        <p:attrNameLst>
                                          <p:attrName>style.visibility</p:attrName>
                                        </p:attrNameLst>
                                      </p:cBhvr>
                                      <p:to>
                                        <p:strVal val="visible"/>
                                      </p:to>
                                    </p:set>
                                    <p:animEffect transition="in" filter="dissolve">
                                      <p:cBhvr>
                                        <p:cTn id="50" dur="500"/>
                                        <p:tgtEl>
                                          <p:spTgt spid="93227">
                                            <p:txEl>
                                              <p:charRg st="102" end="11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3227">
                                            <p:txEl>
                                              <p:charRg st="118" end="141"/>
                                            </p:txEl>
                                          </p:spTgt>
                                        </p:tgtEl>
                                        <p:attrNameLst>
                                          <p:attrName>style.visibility</p:attrName>
                                        </p:attrNameLst>
                                      </p:cBhvr>
                                      <p:to>
                                        <p:strVal val="visible"/>
                                      </p:to>
                                    </p:set>
                                    <p:animEffect transition="in" filter="dissolve">
                                      <p:cBhvr>
                                        <p:cTn id="55" dur="500"/>
                                        <p:tgtEl>
                                          <p:spTgt spid="93227">
                                            <p:txEl>
                                              <p:charRg st="118" end="14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93227">
                                            <p:txEl>
                                              <p:charRg st="141" end="157"/>
                                            </p:txEl>
                                          </p:spTgt>
                                        </p:tgtEl>
                                        <p:attrNameLst>
                                          <p:attrName>style.visibility</p:attrName>
                                        </p:attrNameLst>
                                      </p:cBhvr>
                                      <p:to>
                                        <p:strVal val="visible"/>
                                      </p:to>
                                    </p:set>
                                    <p:animEffect transition="in" filter="dissolve">
                                      <p:cBhvr>
                                        <p:cTn id="60" dur="500"/>
                                        <p:tgtEl>
                                          <p:spTgt spid="93227">
                                            <p:txEl>
                                              <p:charRg st="141" end="15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93227">
                                            <p:txEl>
                                              <p:charRg st="157" end="168"/>
                                            </p:txEl>
                                          </p:spTgt>
                                        </p:tgtEl>
                                        <p:attrNameLst>
                                          <p:attrName>style.visibility</p:attrName>
                                        </p:attrNameLst>
                                      </p:cBhvr>
                                      <p:to>
                                        <p:strVal val="visible"/>
                                      </p:to>
                                    </p:set>
                                    <p:animEffect transition="in" filter="dissolve">
                                      <p:cBhvr>
                                        <p:cTn id="65" dur="500"/>
                                        <p:tgtEl>
                                          <p:spTgt spid="93227">
                                            <p:txEl>
                                              <p:charRg st="157" end="1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26" grpId="0"/>
      <p:bldP spid="93227" grpId="0" bldLvl="5"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页脚占位符 2"/>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94210" name="Text Box 2"/>
          <p:cNvSpPr txBox="1"/>
          <p:nvPr/>
        </p:nvSpPr>
        <p:spPr>
          <a:xfrm>
            <a:off x="990600" y="533400"/>
            <a:ext cx="1565275" cy="51911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dirty="0"/>
              <a:t>示例：</a:t>
            </a:r>
            <a:endParaRPr lang="zh-CN" altLang="en-US" dirty="0"/>
          </a:p>
        </p:txBody>
      </p:sp>
      <p:grpSp>
        <p:nvGrpSpPr>
          <p:cNvPr id="2" name="Group 144"/>
          <p:cNvGrpSpPr/>
          <p:nvPr/>
        </p:nvGrpSpPr>
        <p:grpSpPr>
          <a:xfrm>
            <a:off x="5410200" y="4953000"/>
            <a:ext cx="3048000" cy="1524000"/>
            <a:chOff x="1008" y="240"/>
            <a:chExt cx="1536" cy="816"/>
          </a:xfrm>
        </p:grpSpPr>
        <p:graphicFrame>
          <p:nvGraphicFramePr>
            <p:cNvPr id="66620" name="Object 145"/>
            <p:cNvGraphicFramePr>
              <a:graphicFrameLocks noChangeAspect="1"/>
            </p:cNvGraphicFramePr>
            <p:nvPr/>
          </p:nvGraphicFramePr>
          <p:xfrm>
            <a:off x="1344" y="240"/>
            <a:ext cx="1200" cy="816"/>
          </p:xfrm>
          <a:graphic>
            <a:graphicData uri="http://schemas.openxmlformats.org/presentationml/2006/ole">
              <mc:AlternateContent xmlns:mc="http://schemas.openxmlformats.org/markup-compatibility/2006">
                <mc:Choice xmlns:v="urn:schemas-microsoft-com:vml" Requires="v">
                  <p:oleObj spid="_x0000_s3090" name="" r:id="rId1" imgW="1002665" imgH="673100" progId="Equation.3">
                    <p:embed/>
                  </p:oleObj>
                </mc:Choice>
                <mc:Fallback>
                  <p:oleObj name="" r:id="rId1" imgW="1002665" imgH="673100" progId="Equation.3">
                    <p:embed/>
                    <p:pic>
                      <p:nvPicPr>
                        <p:cNvPr id="0" name="图片 3089"/>
                        <p:cNvPicPr/>
                        <p:nvPr/>
                      </p:nvPicPr>
                      <p:blipFill>
                        <a:blip r:embed="rId2"/>
                        <a:stretch>
                          <a:fillRect/>
                        </a:stretch>
                      </p:blipFill>
                      <p:spPr>
                        <a:xfrm>
                          <a:off x="1344" y="240"/>
                          <a:ext cx="1200" cy="816"/>
                        </a:xfrm>
                        <a:prstGeom prst="rect">
                          <a:avLst/>
                        </a:prstGeom>
                        <a:noFill/>
                        <a:ln w="38100">
                          <a:noFill/>
                          <a:miter/>
                        </a:ln>
                      </p:spPr>
                    </p:pic>
                  </p:oleObj>
                </mc:Fallback>
              </mc:AlternateContent>
            </a:graphicData>
          </a:graphic>
        </p:graphicFrame>
        <p:sp>
          <p:nvSpPr>
            <p:cNvPr id="66621" name="Text Box 146"/>
            <p:cNvSpPr txBox="1"/>
            <p:nvPr/>
          </p:nvSpPr>
          <p:spPr>
            <a:xfrm>
              <a:off x="1008" y="480"/>
              <a:ext cx="432" cy="27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i="1" dirty="0"/>
                <a:t>M＝</a:t>
              </a:r>
              <a:endParaRPr lang="en-US" altLang="zh-CN" i="1" dirty="0"/>
            </a:p>
          </p:txBody>
        </p:sp>
      </p:grpSp>
      <p:sp>
        <p:nvSpPr>
          <p:cNvPr id="94357" name="Text Box 149"/>
          <p:cNvSpPr txBox="1"/>
          <p:nvPr/>
        </p:nvSpPr>
        <p:spPr>
          <a:xfrm>
            <a:off x="2514600" y="533400"/>
            <a:ext cx="4649788"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i="1" dirty="0"/>
              <a:t>M.mu=3  M.nu=4  M.tu=4</a:t>
            </a:r>
            <a:endParaRPr lang="en-US" altLang="zh-CN" sz="2400" i="1" dirty="0"/>
          </a:p>
        </p:txBody>
      </p:sp>
      <p:grpSp>
        <p:nvGrpSpPr>
          <p:cNvPr id="3" name="Group 207"/>
          <p:cNvGrpSpPr/>
          <p:nvPr/>
        </p:nvGrpSpPr>
        <p:grpSpPr>
          <a:xfrm>
            <a:off x="1498600" y="2163763"/>
            <a:ext cx="490538" cy="4160837"/>
            <a:chOff x="800" y="1171"/>
            <a:chExt cx="309" cy="2621"/>
          </a:xfrm>
        </p:grpSpPr>
        <p:sp>
          <p:nvSpPr>
            <p:cNvPr id="66616" name="Rectangle 160"/>
            <p:cNvSpPr/>
            <p:nvPr/>
          </p:nvSpPr>
          <p:spPr>
            <a:xfrm>
              <a:off x="800" y="2945"/>
              <a:ext cx="309" cy="847"/>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i="1" dirty="0"/>
            </a:p>
          </p:txBody>
        </p:sp>
        <p:sp>
          <p:nvSpPr>
            <p:cNvPr id="66617" name="Rectangle 161"/>
            <p:cNvSpPr/>
            <p:nvPr/>
          </p:nvSpPr>
          <p:spPr>
            <a:xfrm>
              <a:off x="800" y="2229"/>
              <a:ext cx="309" cy="716"/>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i="1" dirty="0"/>
            </a:p>
          </p:txBody>
        </p:sp>
        <p:sp>
          <p:nvSpPr>
            <p:cNvPr id="66618" name="Rectangle 162"/>
            <p:cNvSpPr/>
            <p:nvPr/>
          </p:nvSpPr>
          <p:spPr>
            <a:xfrm>
              <a:off x="800" y="1547"/>
              <a:ext cx="309" cy="682"/>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i="1" dirty="0"/>
            </a:p>
          </p:txBody>
        </p:sp>
        <p:sp>
          <p:nvSpPr>
            <p:cNvPr id="66619" name="Rectangle 163" descr="深色上对角线"/>
            <p:cNvSpPr/>
            <p:nvPr/>
          </p:nvSpPr>
          <p:spPr>
            <a:xfrm>
              <a:off x="800" y="1171"/>
              <a:ext cx="309" cy="376"/>
            </a:xfrm>
            <a:prstGeom prst="rect">
              <a:avLst/>
            </a:prstGeom>
            <a:pattFill prst="dkUpDiag">
              <a:fgClr>
                <a:srgbClr val="006600"/>
              </a:fgClr>
              <a:bgClr>
                <a:srgbClr val="FFFFFF"/>
              </a:bgClr>
            </a:patt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i="1" dirty="0"/>
            </a:p>
          </p:txBody>
        </p:sp>
      </p:grpSp>
      <p:grpSp>
        <p:nvGrpSpPr>
          <p:cNvPr id="4" name="Group 209"/>
          <p:cNvGrpSpPr/>
          <p:nvPr/>
        </p:nvGrpSpPr>
        <p:grpSpPr>
          <a:xfrm>
            <a:off x="2198688" y="1800225"/>
            <a:ext cx="6026150" cy="493713"/>
            <a:chOff x="1241" y="942"/>
            <a:chExt cx="3796" cy="311"/>
          </a:xfrm>
        </p:grpSpPr>
        <p:sp>
          <p:nvSpPr>
            <p:cNvPr id="66611" name="Rectangle 164"/>
            <p:cNvSpPr/>
            <p:nvPr/>
          </p:nvSpPr>
          <p:spPr>
            <a:xfrm>
              <a:off x="4278" y="942"/>
              <a:ext cx="759" cy="311"/>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i="1" dirty="0"/>
            </a:p>
          </p:txBody>
        </p:sp>
        <p:sp>
          <p:nvSpPr>
            <p:cNvPr id="66612" name="Rectangle 165"/>
            <p:cNvSpPr/>
            <p:nvPr/>
          </p:nvSpPr>
          <p:spPr>
            <a:xfrm>
              <a:off x="3360" y="942"/>
              <a:ext cx="918" cy="311"/>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solidFill>
                    <a:schemeClr val="tx2"/>
                  </a:solidFill>
                </a:rPr>
                <a:t>^</a:t>
              </a:r>
              <a:endParaRPr lang="zh-CN" altLang="en-US" sz="2400" i="1" dirty="0">
                <a:solidFill>
                  <a:schemeClr val="tx2"/>
                </a:solidFill>
              </a:endParaRPr>
            </a:p>
          </p:txBody>
        </p:sp>
        <p:sp>
          <p:nvSpPr>
            <p:cNvPr id="66613" name="Rectangle 166"/>
            <p:cNvSpPr/>
            <p:nvPr/>
          </p:nvSpPr>
          <p:spPr>
            <a:xfrm>
              <a:off x="2477" y="942"/>
              <a:ext cx="883" cy="311"/>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i="1" dirty="0"/>
            </a:p>
          </p:txBody>
        </p:sp>
        <p:sp>
          <p:nvSpPr>
            <p:cNvPr id="66614" name="Rectangle 167"/>
            <p:cNvSpPr/>
            <p:nvPr/>
          </p:nvSpPr>
          <p:spPr>
            <a:xfrm>
              <a:off x="1683" y="942"/>
              <a:ext cx="794" cy="311"/>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i="1" dirty="0"/>
            </a:p>
          </p:txBody>
        </p:sp>
        <p:sp>
          <p:nvSpPr>
            <p:cNvPr id="66615" name="Rectangle 168" descr="深色上对角线"/>
            <p:cNvSpPr/>
            <p:nvPr/>
          </p:nvSpPr>
          <p:spPr>
            <a:xfrm>
              <a:off x="1241" y="942"/>
              <a:ext cx="442" cy="311"/>
            </a:xfrm>
            <a:prstGeom prst="rect">
              <a:avLst/>
            </a:prstGeom>
            <a:pattFill prst="dkUpDiag">
              <a:fgClr>
                <a:srgbClr val="006600"/>
              </a:fgClr>
              <a:bgClr>
                <a:srgbClr val="FFFFFF"/>
              </a:bgClr>
            </a:patt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i="1" dirty="0"/>
            </a:p>
          </p:txBody>
        </p:sp>
      </p:grpSp>
      <p:grpSp>
        <p:nvGrpSpPr>
          <p:cNvPr id="5" name="Group 213"/>
          <p:cNvGrpSpPr/>
          <p:nvPr/>
        </p:nvGrpSpPr>
        <p:grpSpPr>
          <a:xfrm>
            <a:off x="4160838" y="3906838"/>
            <a:ext cx="1335087" cy="777875"/>
            <a:chOff x="2477" y="2269"/>
            <a:chExt cx="841" cy="490"/>
          </a:xfrm>
        </p:grpSpPr>
        <p:sp>
          <p:nvSpPr>
            <p:cNvPr id="66606" name="Rectangle 183"/>
            <p:cNvSpPr/>
            <p:nvPr/>
          </p:nvSpPr>
          <p:spPr>
            <a:xfrm>
              <a:off x="2898" y="2503"/>
              <a:ext cx="420" cy="256"/>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solidFill>
                    <a:schemeClr val="tx2"/>
                  </a:solidFill>
                </a:rPr>
                <a:t>^</a:t>
              </a:r>
              <a:endParaRPr lang="en-US" altLang="zh-CN" sz="2400" i="1" dirty="0">
                <a:solidFill>
                  <a:schemeClr val="tx2"/>
                </a:solidFill>
              </a:endParaRPr>
            </a:p>
          </p:txBody>
        </p:sp>
        <p:sp>
          <p:nvSpPr>
            <p:cNvPr id="66607" name="Rectangle 184"/>
            <p:cNvSpPr/>
            <p:nvPr/>
          </p:nvSpPr>
          <p:spPr>
            <a:xfrm>
              <a:off x="3038" y="2269"/>
              <a:ext cx="280" cy="234"/>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1600" i="1" dirty="0">
                  <a:solidFill>
                    <a:schemeClr val="tx2"/>
                  </a:solidFill>
                </a:rPr>
                <a:t>-1</a:t>
              </a:r>
              <a:endParaRPr lang="en-US" altLang="zh-CN" sz="1600" i="1" dirty="0">
                <a:solidFill>
                  <a:schemeClr val="tx2"/>
                </a:solidFill>
              </a:endParaRPr>
            </a:p>
          </p:txBody>
        </p:sp>
        <p:sp>
          <p:nvSpPr>
            <p:cNvPr id="66608" name="Rectangle 185"/>
            <p:cNvSpPr/>
            <p:nvPr/>
          </p:nvSpPr>
          <p:spPr>
            <a:xfrm>
              <a:off x="2798" y="2269"/>
              <a:ext cx="240" cy="234"/>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1800" i="1" dirty="0">
                  <a:solidFill>
                    <a:schemeClr val="tx2"/>
                  </a:solidFill>
                </a:rPr>
                <a:t>2</a:t>
              </a:r>
              <a:endParaRPr lang="en-US" altLang="zh-CN" sz="1800" i="1" dirty="0">
                <a:solidFill>
                  <a:schemeClr val="tx2"/>
                </a:solidFill>
              </a:endParaRPr>
            </a:p>
          </p:txBody>
        </p:sp>
        <p:sp>
          <p:nvSpPr>
            <p:cNvPr id="66609" name="Rectangle 186"/>
            <p:cNvSpPr/>
            <p:nvPr/>
          </p:nvSpPr>
          <p:spPr>
            <a:xfrm>
              <a:off x="2477" y="2503"/>
              <a:ext cx="421" cy="256"/>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solidFill>
                    <a:schemeClr val="tx2"/>
                  </a:solidFill>
                </a:rPr>
                <a:t>^</a:t>
              </a:r>
              <a:endParaRPr lang="en-US" altLang="zh-CN" sz="2400" i="1" dirty="0">
                <a:solidFill>
                  <a:schemeClr val="tx2"/>
                </a:solidFill>
              </a:endParaRPr>
            </a:p>
          </p:txBody>
        </p:sp>
        <p:sp>
          <p:nvSpPr>
            <p:cNvPr id="66610" name="Rectangle 187"/>
            <p:cNvSpPr/>
            <p:nvPr/>
          </p:nvSpPr>
          <p:spPr>
            <a:xfrm>
              <a:off x="2477" y="2269"/>
              <a:ext cx="321" cy="234"/>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1800" i="1" dirty="0">
                  <a:solidFill>
                    <a:schemeClr val="tx2"/>
                  </a:solidFill>
                </a:rPr>
                <a:t>2</a:t>
              </a:r>
              <a:endParaRPr lang="en-US" altLang="zh-CN" sz="1800" i="1" dirty="0">
                <a:solidFill>
                  <a:schemeClr val="tx2"/>
                </a:solidFill>
              </a:endParaRPr>
            </a:p>
          </p:txBody>
        </p:sp>
      </p:grpSp>
      <p:grpSp>
        <p:nvGrpSpPr>
          <p:cNvPr id="6" name="Group 211"/>
          <p:cNvGrpSpPr/>
          <p:nvPr/>
        </p:nvGrpSpPr>
        <p:grpSpPr>
          <a:xfrm>
            <a:off x="1709738" y="2817813"/>
            <a:ext cx="6519862" cy="776287"/>
            <a:chOff x="933" y="1583"/>
            <a:chExt cx="4107" cy="489"/>
          </a:xfrm>
        </p:grpSpPr>
        <p:sp>
          <p:nvSpPr>
            <p:cNvPr id="66594" name="Rectangle 171"/>
            <p:cNvSpPr/>
            <p:nvPr/>
          </p:nvSpPr>
          <p:spPr>
            <a:xfrm>
              <a:off x="2015" y="1817"/>
              <a:ext cx="421" cy="255"/>
            </a:xfrm>
            <a:prstGeom prst="rect">
              <a:avLst/>
            </a:prstGeom>
            <a:noFill/>
            <a:ln w="38100" cap="flat" cmpd="sng">
              <a:solidFill>
                <a:schemeClr val="tx1"/>
              </a:solidFill>
              <a:prstDash val="solid"/>
              <a:miter/>
              <a:headEnd type="none" w="med" len="med"/>
              <a:tailEnd type="none" w="med" len="med"/>
            </a:ln>
          </p:spPr>
          <p:txBody>
            <a:bodyPr anchor="b"/>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en-US" altLang="zh-CN" sz="2400" i="1" dirty="0">
                <a:solidFill>
                  <a:schemeClr val="tx2"/>
                </a:solidFill>
              </a:endParaRPr>
            </a:p>
          </p:txBody>
        </p:sp>
        <p:sp>
          <p:nvSpPr>
            <p:cNvPr id="66595" name="Rectangle 172"/>
            <p:cNvSpPr/>
            <p:nvPr/>
          </p:nvSpPr>
          <p:spPr>
            <a:xfrm>
              <a:off x="2156" y="1583"/>
              <a:ext cx="280" cy="234"/>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1800" i="1" dirty="0">
                  <a:solidFill>
                    <a:schemeClr val="tx2"/>
                  </a:solidFill>
                </a:rPr>
                <a:t>3</a:t>
              </a:r>
              <a:endParaRPr lang="en-US" altLang="zh-CN" sz="1800" i="1" dirty="0">
                <a:solidFill>
                  <a:schemeClr val="tx2"/>
                </a:solidFill>
              </a:endParaRPr>
            </a:p>
          </p:txBody>
        </p:sp>
        <p:sp>
          <p:nvSpPr>
            <p:cNvPr id="66596" name="Rectangle 173"/>
            <p:cNvSpPr/>
            <p:nvPr/>
          </p:nvSpPr>
          <p:spPr>
            <a:xfrm>
              <a:off x="1915" y="1583"/>
              <a:ext cx="241" cy="234"/>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1800" i="1" dirty="0">
                  <a:solidFill>
                    <a:schemeClr val="tx2"/>
                  </a:solidFill>
                </a:rPr>
                <a:t>1</a:t>
              </a:r>
              <a:endParaRPr lang="en-US" altLang="zh-CN" sz="1800" i="1" dirty="0">
                <a:solidFill>
                  <a:schemeClr val="tx2"/>
                </a:solidFill>
              </a:endParaRPr>
            </a:p>
          </p:txBody>
        </p:sp>
        <p:sp>
          <p:nvSpPr>
            <p:cNvPr id="66597" name="Rectangle 174"/>
            <p:cNvSpPr/>
            <p:nvPr/>
          </p:nvSpPr>
          <p:spPr>
            <a:xfrm>
              <a:off x="1595" y="1817"/>
              <a:ext cx="420" cy="255"/>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en-US" altLang="zh-CN" sz="2400" i="1" dirty="0">
                <a:solidFill>
                  <a:schemeClr val="tx2"/>
                </a:solidFill>
              </a:endParaRPr>
            </a:p>
          </p:txBody>
        </p:sp>
        <p:sp>
          <p:nvSpPr>
            <p:cNvPr id="66598" name="Rectangle 175"/>
            <p:cNvSpPr/>
            <p:nvPr/>
          </p:nvSpPr>
          <p:spPr>
            <a:xfrm>
              <a:off x="1595" y="1583"/>
              <a:ext cx="320" cy="234"/>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1800" i="1" dirty="0">
                  <a:solidFill>
                    <a:schemeClr val="tx2"/>
                  </a:solidFill>
                </a:rPr>
                <a:t>1</a:t>
              </a:r>
              <a:endParaRPr lang="en-US" altLang="zh-CN" sz="1800" i="1" dirty="0">
                <a:solidFill>
                  <a:schemeClr val="tx2"/>
                </a:solidFill>
              </a:endParaRPr>
            </a:p>
          </p:txBody>
        </p:sp>
        <p:sp>
          <p:nvSpPr>
            <p:cNvPr id="66599" name="Line 176"/>
            <p:cNvSpPr/>
            <p:nvPr/>
          </p:nvSpPr>
          <p:spPr>
            <a:xfrm flipV="1">
              <a:off x="2262" y="1903"/>
              <a:ext cx="1892" cy="14"/>
            </a:xfrm>
            <a:prstGeom prst="line">
              <a:avLst/>
            </a:prstGeom>
            <a:ln w="38100" cap="flat" cmpd="sng">
              <a:solidFill>
                <a:srgbClr val="FF0000"/>
              </a:solidFill>
              <a:prstDash val="solid"/>
              <a:headEnd type="none" w="med" len="med"/>
              <a:tailEnd type="stealth" w="med" len="med"/>
            </a:ln>
          </p:spPr>
        </p:sp>
        <p:sp>
          <p:nvSpPr>
            <p:cNvPr id="66600" name="Rectangle 178"/>
            <p:cNvSpPr/>
            <p:nvPr/>
          </p:nvSpPr>
          <p:spPr>
            <a:xfrm>
              <a:off x="4618" y="1817"/>
              <a:ext cx="422" cy="255"/>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solidFill>
                    <a:schemeClr val="tx2"/>
                  </a:solidFill>
                </a:rPr>
                <a:t>^</a:t>
              </a:r>
              <a:endParaRPr lang="en-US" altLang="zh-CN" sz="2400" i="1" dirty="0">
                <a:solidFill>
                  <a:schemeClr val="tx2"/>
                </a:solidFill>
              </a:endParaRPr>
            </a:p>
          </p:txBody>
        </p:sp>
        <p:sp>
          <p:nvSpPr>
            <p:cNvPr id="66601" name="Rectangle 179"/>
            <p:cNvSpPr/>
            <p:nvPr/>
          </p:nvSpPr>
          <p:spPr>
            <a:xfrm>
              <a:off x="4760" y="1583"/>
              <a:ext cx="280" cy="234"/>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1800" i="1" dirty="0">
                  <a:solidFill>
                    <a:schemeClr val="tx2"/>
                  </a:solidFill>
                </a:rPr>
                <a:t>5</a:t>
              </a:r>
              <a:endParaRPr lang="en-US" altLang="zh-CN" sz="1800" i="1" dirty="0">
                <a:solidFill>
                  <a:schemeClr val="tx2"/>
                </a:solidFill>
              </a:endParaRPr>
            </a:p>
          </p:txBody>
        </p:sp>
        <p:sp>
          <p:nvSpPr>
            <p:cNvPr id="66602" name="Rectangle 180"/>
            <p:cNvSpPr/>
            <p:nvPr/>
          </p:nvSpPr>
          <p:spPr>
            <a:xfrm>
              <a:off x="4519" y="1583"/>
              <a:ext cx="241" cy="234"/>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1800" i="1" dirty="0">
                  <a:solidFill>
                    <a:schemeClr val="tx2"/>
                  </a:solidFill>
                </a:rPr>
                <a:t>4</a:t>
              </a:r>
              <a:endParaRPr lang="en-US" altLang="zh-CN" sz="1800" i="1" dirty="0">
                <a:solidFill>
                  <a:schemeClr val="tx2"/>
                </a:solidFill>
              </a:endParaRPr>
            </a:p>
          </p:txBody>
        </p:sp>
        <p:sp>
          <p:nvSpPr>
            <p:cNvPr id="66603" name="Rectangle 181"/>
            <p:cNvSpPr/>
            <p:nvPr/>
          </p:nvSpPr>
          <p:spPr>
            <a:xfrm>
              <a:off x="4199" y="1817"/>
              <a:ext cx="419" cy="255"/>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solidFill>
                    <a:schemeClr val="tx2"/>
                  </a:solidFill>
                </a:rPr>
                <a:t>^</a:t>
              </a:r>
              <a:endParaRPr lang="en-US" altLang="zh-CN" sz="2400" i="1" dirty="0">
                <a:solidFill>
                  <a:schemeClr val="tx2"/>
                </a:solidFill>
              </a:endParaRPr>
            </a:p>
          </p:txBody>
        </p:sp>
        <p:sp>
          <p:nvSpPr>
            <p:cNvPr id="66604" name="Rectangle 182"/>
            <p:cNvSpPr/>
            <p:nvPr/>
          </p:nvSpPr>
          <p:spPr>
            <a:xfrm>
              <a:off x="4199" y="1583"/>
              <a:ext cx="320" cy="234"/>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1800" i="1" dirty="0">
                  <a:solidFill>
                    <a:schemeClr val="tx2"/>
                  </a:solidFill>
                </a:rPr>
                <a:t>1</a:t>
              </a:r>
              <a:endParaRPr lang="en-US" altLang="zh-CN" sz="1800" i="1" dirty="0">
                <a:solidFill>
                  <a:schemeClr val="tx2"/>
                </a:solidFill>
              </a:endParaRPr>
            </a:p>
          </p:txBody>
        </p:sp>
        <p:sp>
          <p:nvSpPr>
            <p:cNvPr id="66605" name="Line 193"/>
            <p:cNvSpPr/>
            <p:nvPr/>
          </p:nvSpPr>
          <p:spPr>
            <a:xfrm>
              <a:off x="933" y="1903"/>
              <a:ext cx="618" cy="0"/>
            </a:xfrm>
            <a:prstGeom prst="line">
              <a:avLst/>
            </a:prstGeom>
            <a:ln w="38100" cap="flat" cmpd="sng">
              <a:solidFill>
                <a:srgbClr val="FF0000"/>
              </a:solidFill>
              <a:prstDash val="solid"/>
              <a:headEnd type="none" w="med" len="med"/>
              <a:tailEnd type="stealth" w="med" len="med"/>
            </a:ln>
          </p:spPr>
        </p:sp>
      </p:grpSp>
      <p:sp>
        <p:nvSpPr>
          <p:cNvPr id="94402" name="Line 194"/>
          <p:cNvSpPr/>
          <p:nvPr/>
        </p:nvSpPr>
        <p:spPr>
          <a:xfrm>
            <a:off x="1709738" y="4414838"/>
            <a:ext cx="2382837" cy="0"/>
          </a:xfrm>
          <a:prstGeom prst="line">
            <a:avLst/>
          </a:prstGeom>
          <a:ln w="38100" cap="flat" cmpd="sng">
            <a:solidFill>
              <a:srgbClr val="FF0000"/>
            </a:solidFill>
            <a:prstDash val="solid"/>
            <a:headEnd type="none" w="med" len="med"/>
            <a:tailEnd type="stealth" w="med" len="med"/>
          </a:ln>
        </p:spPr>
      </p:sp>
      <p:grpSp>
        <p:nvGrpSpPr>
          <p:cNvPr id="7" name="Group 214"/>
          <p:cNvGrpSpPr/>
          <p:nvPr/>
        </p:nvGrpSpPr>
        <p:grpSpPr>
          <a:xfrm>
            <a:off x="1709738" y="5213350"/>
            <a:ext cx="2386012" cy="777875"/>
            <a:chOff x="1077" y="3284"/>
            <a:chExt cx="1503" cy="490"/>
          </a:xfrm>
        </p:grpSpPr>
        <p:sp>
          <p:nvSpPr>
            <p:cNvPr id="66588" name="Line 195"/>
            <p:cNvSpPr/>
            <p:nvPr/>
          </p:nvSpPr>
          <p:spPr>
            <a:xfrm>
              <a:off x="1077" y="3605"/>
              <a:ext cx="618" cy="0"/>
            </a:xfrm>
            <a:prstGeom prst="line">
              <a:avLst/>
            </a:prstGeom>
            <a:ln w="38100" cap="flat" cmpd="sng">
              <a:solidFill>
                <a:srgbClr val="FF0000"/>
              </a:solidFill>
              <a:prstDash val="solid"/>
              <a:headEnd type="none" w="med" len="med"/>
              <a:tailEnd type="stealth" w="med" len="med"/>
            </a:ln>
          </p:spPr>
        </p:sp>
        <p:sp>
          <p:nvSpPr>
            <p:cNvPr id="66589" name="Rectangle 188"/>
            <p:cNvSpPr/>
            <p:nvPr/>
          </p:nvSpPr>
          <p:spPr>
            <a:xfrm>
              <a:off x="2159" y="3519"/>
              <a:ext cx="421" cy="255"/>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solidFill>
                    <a:schemeClr val="tx2"/>
                  </a:solidFill>
                </a:rPr>
                <a:t>^</a:t>
              </a:r>
              <a:endParaRPr lang="en-US" altLang="zh-CN" sz="2400" i="1" dirty="0">
                <a:solidFill>
                  <a:schemeClr val="tx2"/>
                </a:solidFill>
              </a:endParaRPr>
            </a:p>
          </p:txBody>
        </p:sp>
        <p:sp>
          <p:nvSpPr>
            <p:cNvPr id="66590" name="Rectangle 189"/>
            <p:cNvSpPr/>
            <p:nvPr/>
          </p:nvSpPr>
          <p:spPr>
            <a:xfrm>
              <a:off x="2300" y="3284"/>
              <a:ext cx="280" cy="235"/>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1800" i="1" dirty="0">
                  <a:solidFill>
                    <a:schemeClr val="tx2"/>
                  </a:solidFill>
                </a:rPr>
                <a:t>2</a:t>
              </a:r>
              <a:endParaRPr lang="en-US" altLang="zh-CN" sz="1800" i="1" dirty="0">
                <a:solidFill>
                  <a:schemeClr val="tx2"/>
                </a:solidFill>
              </a:endParaRPr>
            </a:p>
          </p:txBody>
        </p:sp>
        <p:sp>
          <p:nvSpPr>
            <p:cNvPr id="66591" name="Rectangle 190"/>
            <p:cNvSpPr/>
            <p:nvPr/>
          </p:nvSpPr>
          <p:spPr>
            <a:xfrm>
              <a:off x="2059" y="3284"/>
              <a:ext cx="241" cy="235"/>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1800" i="1" dirty="0">
                  <a:solidFill>
                    <a:schemeClr val="tx2"/>
                  </a:solidFill>
                </a:rPr>
                <a:t>1</a:t>
              </a:r>
              <a:endParaRPr lang="en-US" altLang="zh-CN" sz="1800" i="1" dirty="0">
                <a:solidFill>
                  <a:schemeClr val="tx2"/>
                </a:solidFill>
              </a:endParaRPr>
            </a:p>
          </p:txBody>
        </p:sp>
        <p:sp>
          <p:nvSpPr>
            <p:cNvPr id="66592" name="Rectangle 191"/>
            <p:cNvSpPr/>
            <p:nvPr/>
          </p:nvSpPr>
          <p:spPr>
            <a:xfrm>
              <a:off x="1739" y="3519"/>
              <a:ext cx="420" cy="255"/>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400" i="1" dirty="0">
                  <a:solidFill>
                    <a:schemeClr val="tx2"/>
                  </a:solidFill>
                </a:rPr>
                <a:t>^</a:t>
              </a:r>
              <a:endParaRPr lang="en-US" altLang="zh-CN" sz="2400" i="1" dirty="0">
                <a:solidFill>
                  <a:schemeClr val="tx2"/>
                </a:solidFill>
              </a:endParaRPr>
            </a:p>
          </p:txBody>
        </p:sp>
        <p:sp>
          <p:nvSpPr>
            <p:cNvPr id="66593" name="Rectangle 192"/>
            <p:cNvSpPr/>
            <p:nvPr/>
          </p:nvSpPr>
          <p:spPr>
            <a:xfrm>
              <a:off x="1739" y="3284"/>
              <a:ext cx="320" cy="235"/>
            </a:xfrm>
            <a:prstGeom prst="rect">
              <a:avLst/>
            </a:prstGeom>
            <a:noFill/>
            <a:ln w="38100" cap="flat" cmpd="sng">
              <a:solidFill>
                <a:schemeClr val="tx1"/>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1800" i="1" dirty="0">
                  <a:solidFill>
                    <a:schemeClr val="tx2"/>
                  </a:solidFill>
                </a:rPr>
                <a:t>3</a:t>
              </a:r>
              <a:endParaRPr lang="en-US" altLang="zh-CN" sz="1800" i="1" dirty="0">
                <a:solidFill>
                  <a:schemeClr val="tx2"/>
                </a:solidFill>
              </a:endParaRPr>
            </a:p>
          </p:txBody>
        </p:sp>
      </p:grpSp>
      <p:grpSp>
        <p:nvGrpSpPr>
          <p:cNvPr id="8" name="Group 215"/>
          <p:cNvGrpSpPr/>
          <p:nvPr/>
        </p:nvGrpSpPr>
        <p:grpSpPr>
          <a:xfrm>
            <a:off x="3114675" y="2017713"/>
            <a:ext cx="66675" cy="3195637"/>
            <a:chOff x="1962" y="1271"/>
            <a:chExt cx="42" cy="2013"/>
          </a:xfrm>
        </p:grpSpPr>
        <p:sp>
          <p:nvSpPr>
            <p:cNvPr id="66586" name="Line 177"/>
            <p:cNvSpPr/>
            <p:nvPr/>
          </p:nvSpPr>
          <p:spPr>
            <a:xfrm>
              <a:off x="2004" y="1271"/>
              <a:ext cx="0" cy="458"/>
            </a:xfrm>
            <a:prstGeom prst="line">
              <a:avLst/>
            </a:prstGeom>
            <a:ln w="38100" cap="flat" cmpd="sng">
              <a:solidFill>
                <a:schemeClr val="tx1"/>
              </a:solidFill>
              <a:prstDash val="solid"/>
              <a:headEnd type="none" w="med" len="med"/>
              <a:tailEnd type="stealth" w="med" len="med"/>
            </a:ln>
          </p:spPr>
        </p:sp>
        <p:sp>
          <p:nvSpPr>
            <p:cNvPr id="66587" name="Line 196"/>
            <p:cNvSpPr/>
            <p:nvPr/>
          </p:nvSpPr>
          <p:spPr>
            <a:xfrm>
              <a:off x="1962" y="2186"/>
              <a:ext cx="0" cy="1098"/>
            </a:xfrm>
            <a:prstGeom prst="line">
              <a:avLst/>
            </a:prstGeom>
            <a:ln w="38100" cap="flat" cmpd="sng">
              <a:solidFill>
                <a:schemeClr val="tx1"/>
              </a:solidFill>
              <a:prstDash val="solid"/>
              <a:headEnd type="none" w="med" len="med"/>
              <a:tailEnd type="stealth" w="med" len="med"/>
            </a:ln>
          </p:spPr>
        </p:sp>
      </p:grpSp>
      <p:sp>
        <p:nvSpPr>
          <p:cNvPr id="94405" name="Line 197"/>
          <p:cNvSpPr/>
          <p:nvPr/>
        </p:nvSpPr>
        <p:spPr>
          <a:xfrm>
            <a:off x="4511675" y="2017713"/>
            <a:ext cx="0" cy="1889125"/>
          </a:xfrm>
          <a:prstGeom prst="line">
            <a:avLst/>
          </a:prstGeom>
          <a:ln w="38100" cap="flat" cmpd="sng">
            <a:solidFill>
              <a:schemeClr val="tx1"/>
            </a:solidFill>
            <a:prstDash val="solid"/>
            <a:headEnd type="none" w="med" len="med"/>
            <a:tailEnd type="stealth" w="med" len="med"/>
          </a:ln>
        </p:spPr>
      </p:sp>
      <p:sp>
        <p:nvSpPr>
          <p:cNvPr id="94406" name="Line 198"/>
          <p:cNvSpPr/>
          <p:nvPr/>
        </p:nvSpPr>
        <p:spPr>
          <a:xfrm>
            <a:off x="7385050" y="2090738"/>
            <a:ext cx="0" cy="727075"/>
          </a:xfrm>
          <a:prstGeom prst="line">
            <a:avLst/>
          </a:prstGeom>
          <a:ln w="38100" cap="flat" cmpd="sng">
            <a:solidFill>
              <a:schemeClr val="tx1"/>
            </a:solidFill>
            <a:prstDash val="solid"/>
            <a:headEnd type="none" w="med" len="med"/>
            <a:tailEnd type="stealth" w="med" len="med"/>
          </a:ln>
        </p:spPr>
      </p:sp>
      <p:grpSp>
        <p:nvGrpSpPr>
          <p:cNvPr id="9" name="Group 208"/>
          <p:cNvGrpSpPr/>
          <p:nvPr/>
        </p:nvGrpSpPr>
        <p:grpSpPr>
          <a:xfrm>
            <a:off x="122238" y="2133600"/>
            <a:ext cx="1477962" cy="3581400"/>
            <a:chOff x="-67" y="1152"/>
            <a:chExt cx="931" cy="2256"/>
          </a:xfrm>
        </p:grpSpPr>
        <p:sp>
          <p:nvSpPr>
            <p:cNvPr id="66582" name="Text Box 170"/>
            <p:cNvSpPr txBox="1"/>
            <p:nvPr/>
          </p:nvSpPr>
          <p:spPr>
            <a:xfrm>
              <a:off x="-48" y="1152"/>
              <a:ext cx="883" cy="250"/>
            </a:xfrm>
            <a:prstGeom prst="rect">
              <a:avLst/>
            </a:prstGeom>
            <a:noFill/>
            <a:ln w="38100">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lnSpc>
                  <a:spcPct val="100000"/>
                </a:lnSpc>
                <a:spcBef>
                  <a:spcPct val="50000"/>
                </a:spcBef>
                <a:buClrTx/>
                <a:buSzPct val="100000"/>
                <a:buNone/>
              </a:pPr>
              <a:r>
                <a:rPr lang="en-US" altLang="zh-CN" sz="2000" dirty="0">
                  <a:latin typeface="Arial Narrow" panose="020B0506020202030204" pitchFamily="34" charset="0"/>
                </a:rPr>
                <a:t>M.rhead[0]</a:t>
              </a:r>
              <a:endParaRPr lang="en-US" altLang="zh-CN" sz="2000" dirty="0">
                <a:latin typeface="Arial Narrow" panose="020B0506020202030204" pitchFamily="34" charset="0"/>
              </a:endParaRPr>
            </a:p>
          </p:txBody>
        </p:sp>
        <p:sp>
          <p:nvSpPr>
            <p:cNvPr id="66583" name="Text Box 200"/>
            <p:cNvSpPr txBox="1"/>
            <p:nvPr/>
          </p:nvSpPr>
          <p:spPr>
            <a:xfrm>
              <a:off x="-67" y="1776"/>
              <a:ext cx="883" cy="250"/>
            </a:xfrm>
            <a:prstGeom prst="rect">
              <a:avLst/>
            </a:prstGeom>
            <a:noFill/>
            <a:ln w="38100">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lnSpc>
                  <a:spcPct val="100000"/>
                </a:lnSpc>
                <a:spcBef>
                  <a:spcPct val="50000"/>
                </a:spcBef>
                <a:buClrTx/>
                <a:buSzPct val="100000"/>
                <a:buNone/>
              </a:pPr>
              <a:r>
                <a:rPr lang="en-US" altLang="zh-CN" sz="2000" dirty="0">
                  <a:latin typeface="Arial Narrow" panose="020B0506020202030204" pitchFamily="34" charset="0"/>
                </a:rPr>
                <a:t>M.rhead[1]</a:t>
              </a:r>
              <a:endParaRPr lang="en-US" altLang="zh-CN" sz="2000" dirty="0">
                <a:latin typeface="Arial Narrow" panose="020B0506020202030204" pitchFamily="34" charset="0"/>
              </a:endParaRPr>
            </a:p>
          </p:txBody>
        </p:sp>
        <p:sp>
          <p:nvSpPr>
            <p:cNvPr id="66584" name="Text Box 201"/>
            <p:cNvSpPr txBox="1"/>
            <p:nvPr/>
          </p:nvSpPr>
          <p:spPr>
            <a:xfrm>
              <a:off x="-48" y="2438"/>
              <a:ext cx="883" cy="250"/>
            </a:xfrm>
            <a:prstGeom prst="rect">
              <a:avLst/>
            </a:prstGeom>
            <a:noFill/>
            <a:ln w="38100">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lnSpc>
                  <a:spcPct val="100000"/>
                </a:lnSpc>
                <a:spcBef>
                  <a:spcPct val="50000"/>
                </a:spcBef>
                <a:buClrTx/>
                <a:buSzPct val="100000"/>
                <a:buNone/>
              </a:pPr>
              <a:r>
                <a:rPr lang="en-US" altLang="zh-CN" sz="2000" dirty="0">
                  <a:latin typeface="Arial Narrow" panose="020B0506020202030204" pitchFamily="34" charset="0"/>
                </a:rPr>
                <a:t>M.rhead[2]</a:t>
              </a:r>
              <a:endParaRPr lang="en-US" altLang="zh-CN" sz="2000" dirty="0">
                <a:latin typeface="Arial Narrow" panose="020B0506020202030204" pitchFamily="34" charset="0"/>
              </a:endParaRPr>
            </a:p>
          </p:txBody>
        </p:sp>
        <p:sp>
          <p:nvSpPr>
            <p:cNvPr id="66585" name="Text Box 202"/>
            <p:cNvSpPr txBox="1"/>
            <p:nvPr/>
          </p:nvSpPr>
          <p:spPr>
            <a:xfrm>
              <a:off x="-19" y="3158"/>
              <a:ext cx="883" cy="250"/>
            </a:xfrm>
            <a:prstGeom prst="rect">
              <a:avLst/>
            </a:prstGeom>
            <a:noFill/>
            <a:ln w="38100">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lnSpc>
                  <a:spcPct val="100000"/>
                </a:lnSpc>
                <a:spcBef>
                  <a:spcPct val="50000"/>
                </a:spcBef>
                <a:buClrTx/>
                <a:buSzPct val="100000"/>
                <a:buNone/>
              </a:pPr>
              <a:r>
                <a:rPr lang="en-US" altLang="zh-CN" sz="2000" dirty="0">
                  <a:latin typeface="Arial Narrow" panose="020B0506020202030204" pitchFamily="34" charset="0"/>
                </a:rPr>
                <a:t>M.rhead[3]</a:t>
              </a:r>
              <a:endParaRPr lang="en-US" altLang="zh-CN" sz="2000" dirty="0">
                <a:latin typeface="Arial Narrow" panose="020B0506020202030204" pitchFamily="34" charset="0"/>
              </a:endParaRPr>
            </a:p>
          </p:txBody>
        </p:sp>
      </p:grpSp>
      <p:grpSp>
        <p:nvGrpSpPr>
          <p:cNvPr id="10" name="Group 210"/>
          <p:cNvGrpSpPr/>
          <p:nvPr/>
        </p:nvGrpSpPr>
        <p:grpSpPr>
          <a:xfrm>
            <a:off x="1570038" y="1219200"/>
            <a:ext cx="6635750" cy="414338"/>
            <a:chOff x="845" y="576"/>
            <a:chExt cx="4180" cy="261"/>
          </a:xfrm>
        </p:grpSpPr>
        <p:sp>
          <p:nvSpPr>
            <p:cNvPr id="66577" name="Text Box 169"/>
            <p:cNvSpPr txBox="1"/>
            <p:nvPr/>
          </p:nvSpPr>
          <p:spPr>
            <a:xfrm>
              <a:off x="845" y="576"/>
              <a:ext cx="882" cy="250"/>
            </a:xfrm>
            <a:prstGeom prst="rect">
              <a:avLst/>
            </a:prstGeom>
            <a:noFill/>
            <a:ln w="38100">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lnSpc>
                  <a:spcPct val="100000"/>
                </a:lnSpc>
                <a:spcBef>
                  <a:spcPct val="50000"/>
                </a:spcBef>
                <a:buClrTx/>
                <a:buSzPct val="100000"/>
                <a:buNone/>
              </a:pPr>
              <a:r>
                <a:rPr lang="en-US" altLang="zh-CN" sz="2000" dirty="0">
                  <a:latin typeface="Arial Narrow" panose="020B0506020202030204" pitchFamily="34" charset="0"/>
                </a:rPr>
                <a:t>M.chead[0]</a:t>
              </a:r>
              <a:endParaRPr lang="en-US" altLang="zh-CN" sz="2000" dirty="0">
                <a:latin typeface="Arial Narrow" panose="020B0506020202030204" pitchFamily="34" charset="0"/>
              </a:endParaRPr>
            </a:p>
          </p:txBody>
        </p:sp>
        <p:sp>
          <p:nvSpPr>
            <p:cNvPr id="66578" name="Text Box 203"/>
            <p:cNvSpPr txBox="1"/>
            <p:nvPr/>
          </p:nvSpPr>
          <p:spPr>
            <a:xfrm>
              <a:off x="1614" y="576"/>
              <a:ext cx="882" cy="250"/>
            </a:xfrm>
            <a:prstGeom prst="rect">
              <a:avLst/>
            </a:prstGeom>
            <a:noFill/>
            <a:ln w="38100">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lnSpc>
                  <a:spcPct val="100000"/>
                </a:lnSpc>
                <a:spcBef>
                  <a:spcPct val="50000"/>
                </a:spcBef>
                <a:buClrTx/>
                <a:buSzPct val="100000"/>
                <a:buNone/>
              </a:pPr>
              <a:r>
                <a:rPr lang="en-US" altLang="zh-CN" sz="2000" dirty="0">
                  <a:latin typeface="Arial Narrow" panose="020B0506020202030204" pitchFamily="34" charset="0"/>
                </a:rPr>
                <a:t>M.chead[1]</a:t>
              </a:r>
              <a:endParaRPr lang="en-US" altLang="zh-CN" sz="2000" dirty="0">
                <a:latin typeface="Arial Narrow" panose="020B0506020202030204" pitchFamily="34" charset="0"/>
              </a:endParaRPr>
            </a:p>
          </p:txBody>
        </p:sp>
        <p:sp>
          <p:nvSpPr>
            <p:cNvPr id="66579" name="Text Box 204"/>
            <p:cNvSpPr txBox="1"/>
            <p:nvPr/>
          </p:nvSpPr>
          <p:spPr>
            <a:xfrm>
              <a:off x="2430" y="576"/>
              <a:ext cx="882" cy="250"/>
            </a:xfrm>
            <a:prstGeom prst="rect">
              <a:avLst/>
            </a:prstGeom>
            <a:noFill/>
            <a:ln w="38100">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lnSpc>
                  <a:spcPct val="100000"/>
                </a:lnSpc>
                <a:spcBef>
                  <a:spcPct val="50000"/>
                </a:spcBef>
                <a:buClrTx/>
                <a:buSzPct val="100000"/>
                <a:buNone/>
              </a:pPr>
              <a:r>
                <a:rPr lang="en-US" altLang="zh-CN" sz="2000" dirty="0">
                  <a:latin typeface="Arial Narrow" panose="020B0506020202030204" pitchFamily="34" charset="0"/>
                </a:rPr>
                <a:t>M.chead[2]</a:t>
              </a:r>
              <a:endParaRPr lang="en-US" altLang="zh-CN" sz="2000" dirty="0">
                <a:latin typeface="Arial Narrow" panose="020B0506020202030204" pitchFamily="34" charset="0"/>
              </a:endParaRPr>
            </a:p>
          </p:txBody>
        </p:sp>
        <p:sp>
          <p:nvSpPr>
            <p:cNvPr id="66580" name="Text Box 205"/>
            <p:cNvSpPr txBox="1"/>
            <p:nvPr/>
          </p:nvSpPr>
          <p:spPr>
            <a:xfrm>
              <a:off x="3246" y="576"/>
              <a:ext cx="882" cy="250"/>
            </a:xfrm>
            <a:prstGeom prst="rect">
              <a:avLst/>
            </a:prstGeom>
            <a:noFill/>
            <a:ln w="38100">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lnSpc>
                  <a:spcPct val="100000"/>
                </a:lnSpc>
                <a:spcBef>
                  <a:spcPct val="50000"/>
                </a:spcBef>
                <a:buClrTx/>
                <a:buSzPct val="100000"/>
                <a:buNone/>
              </a:pPr>
              <a:r>
                <a:rPr lang="en-US" altLang="zh-CN" sz="2000" dirty="0">
                  <a:latin typeface="Arial Narrow" panose="020B0506020202030204" pitchFamily="34" charset="0"/>
                </a:rPr>
                <a:t>M.chead[3]</a:t>
              </a:r>
              <a:endParaRPr lang="en-US" altLang="zh-CN" sz="2000" dirty="0">
                <a:latin typeface="Arial Narrow" panose="020B0506020202030204" pitchFamily="34" charset="0"/>
              </a:endParaRPr>
            </a:p>
          </p:txBody>
        </p:sp>
        <p:sp>
          <p:nvSpPr>
            <p:cNvPr id="66581" name="Text Box 206"/>
            <p:cNvSpPr txBox="1"/>
            <p:nvPr/>
          </p:nvSpPr>
          <p:spPr>
            <a:xfrm>
              <a:off x="4143" y="587"/>
              <a:ext cx="882" cy="250"/>
            </a:xfrm>
            <a:prstGeom prst="rect">
              <a:avLst/>
            </a:prstGeom>
            <a:noFill/>
            <a:ln w="38100">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lnSpc>
                  <a:spcPct val="100000"/>
                </a:lnSpc>
                <a:spcBef>
                  <a:spcPct val="50000"/>
                </a:spcBef>
                <a:buClrTx/>
                <a:buSzPct val="100000"/>
                <a:buNone/>
              </a:pPr>
              <a:r>
                <a:rPr lang="en-US" altLang="zh-CN" sz="2000" dirty="0">
                  <a:latin typeface="Arial Narrow" panose="020B0506020202030204" pitchFamily="34" charset="0"/>
                </a:rPr>
                <a:t>M.chead[4]</a:t>
              </a:r>
              <a:endParaRPr lang="en-US" altLang="zh-CN" sz="2000" dirty="0">
                <a:latin typeface="Arial Narrow" panose="020B0506020202030204" pitchFamily="34" charset="0"/>
              </a:endParaRP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 calcmode="lin" valueType="num">
                                      <p:cBhvr additive="base">
                                        <p:cTn id="7" dur="500" fill="hold"/>
                                        <p:tgtEl>
                                          <p:spTgt spid="94210"/>
                                        </p:tgtEl>
                                        <p:attrNameLst>
                                          <p:attrName>ppt_x</p:attrName>
                                        </p:attrNameLst>
                                      </p:cBhvr>
                                      <p:tavLst>
                                        <p:tav tm="0">
                                          <p:val>
                                            <p:strVal val="0-#ppt_w/2"/>
                                          </p:val>
                                        </p:tav>
                                        <p:tav tm="100000">
                                          <p:val>
                                            <p:strVal val="#ppt_x"/>
                                          </p:val>
                                        </p:tav>
                                      </p:tavLst>
                                    </p:anim>
                                    <p:anim calcmode="lin" valueType="num">
                                      <p:cBhvr additive="base">
                                        <p:cTn id="8" dur="500" fill="hold"/>
                                        <p:tgtEl>
                                          <p:spTgt spid="942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4357"/>
                                        </p:tgtEl>
                                        <p:attrNameLst>
                                          <p:attrName>style.visibility</p:attrName>
                                        </p:attrNameLst>
                                      </p:cBhvr>
                                      <p:to>
                                        <p:strVal val="visible"/>
                                      </p:to>
                                    </p:set>
                                    <p:anim calcmode="lin" valueType="num">
                                      <p:cBhvr additive="base">
                                        <p:cTn id="18" dur="500" fill="hold"/>
                                        <p:tgtEl>
                                          <p:spTgt spid="94357"/>
                                        </p:tgtEl>
                                        <p:attrNameLst>
                                          <p:attrName>ppt_x</p:attrName>
                                        </p:attrNameLst>
                                      </p:cBhvr>
                                      <p:tavLst>
                                        <p:tav tm="0">
                                          <p:val>
                                            <p:strVal val="0-#ppt_w/2"/>
                                          </p:val>
                                        </p:tav>
                                        <p:tav tm="100000">
                                          <p:val>
                                            <p:strVal val="#ppt_x"/>
                                          </p:val>
                                        </p:tav>
                                      </p:tavLst>
                                    </p:anim>
                                    <p:anim calcmode="lin" valueType="num">
                                      <p:cBhvr additive="base">
                                        <p:cTn id="19" dur="500" fill="hold"/>
                                        <p:tgtEl>
                                          <p:spTgt spid="9435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ox(in)">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trips(down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5"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1000" fill="hold"/>
                                        <p:tgtEl>
                                          <p:spTgt spid="6"/>
                                        </p:tgtEl>
                                        <p:attrNameLst>
                                          <p:attrName>ppt_w</p:attrName>
                                        </p:attrNameLst>
                                      </p:cBhvr>
                                      <p:tavLst>
                                        <p:tav tm="0">
                                          <p:val>
                                            <p:fltVal val="0.000000"/>
                                          </p:val>
                                        </p:tav>
                                        <p:tav tm="100000">
                                          <p:val>
                                            <p:strVal val="#ppt_w"/>
                                          </p:val>
                                        </p:tav>
                                      </p:tavLst>
                                    </p:anim>
                                    <p:anim calcmode="lin" valueType="num">
                                      <p:cBhvr>
                                        <p:cTn id="45" dur="1000" fill="hold"/>
                                        <p:tgtEl>
                                          <p:spTgt spid="6"/>
                                        </p:tgtEl>
                                        <p:attrNameLst>
                                          <p:attrName>ppt_h</p:attrName>
                                        </p:attrNameLst>
                                      </p:cBhvr>
                                      <p:tavLst>
                                        <p:tav tm="0">
                                          <p:val>
                                            <p:fltVal val="0.000000"/>
                                          </p:val>
                                        </p:tav>
                                        <p:tav tm="100000">
                                          <p:val>
                                            <p:strVal val="#ppt_h"/>
                                          </p:val>
                                        </p:tav>
                                      </p:tavLst>
                                    </p:anim>
                                    <p:anim calcmode="lin" valueType="num">
                                      <p:cBhvr>
                                        <p:cTn id="46" dur="1000" fill="hold"/>
                                        <p:tgtEl>
                                          <p:spTgt spid="6"/>
                                        </p:tgtEl>
                                        <p:attrNameLst>
                                          <p:attrName>ppt_x</p:attrName>
                                        </p:attrNameLst>
                                      </p:cBhvr>
                                      <p:tavLst>
                                        <p:tav tm="0" fmla="#ppt_x+(cos(-2*pi*(1-$))*-#ppt_x-sin(-2*pi*(1-$))*(1-#ppt_y))*(1-$)">
                                          <p:val>
                                            <p:fltVal val="0.000000"/>
                                          </p:val>
                                        </p:tav>
                                        <p:tav tm="100000">
                                          <p:val>
                                            <p:fltVal val="1.000000"/>
                                          </p:val>
                                        </p:tav>
                                      </p:tavLst>
                                    </p:anim>
                                    <p:anim calcmode="lin" valueType="num">
                                      <p:cBhvr>
                                        <p:cTn id="47" dur="1000" fill="hold"/>
                                        <p:tgtEl>
                                          <p:spTgt spid="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checkerboard(across)">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4402"/>
                                        </p:tgtEl>
                                        <p:attrNameLst>
                                          <p:attrName>style.visibility</p:attrName>
                                        </p:attrNameLst>
                                      </p:cBhvr>
                                      <p:to>
                                        <p:strVal val="visible"/>
                                      </p:to>
                                    </p:set>
                                    <p:animEffect transition="in" filter="blinds(horizontal)">
                                      <p:cBhvr>
                                        <p:cTn id="57" dur="500"/>
                                        <p:tgtEl>
                                          <p:spTgt spid="9440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box(in)">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94405"/>
                                        </p:tgtEl>
                                        <p:attrNameLst>
                                          <p:attrName>style.visibility</p:attrName>
                                        </p:attrNameLst>
                                      </p:cBhvr>
                                      <p:to>
                                        <p:strVal val="visible"/>
                                      </p:to>
                                    </p:set>
                                    <p:animEffect transition="in" filter="box(in)">
                                      <p:cBhvr>
                                        <p:cTn id="72" dur="500"/>
                                        <p:tgtEl>
                                          <p:spTgt spid="94405"/>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94406"/>
                                        </p:tgtEl>
                                        <p:attrNameLst>
                                          <p:attrName>style.visibility</p:attrName>
                                        </p:attrNameLst>
                                      </p:cBhvr>
                                      <p:to>
                                        <p:strVal val="visible"/>
                                      </p:to>
                                    </p:set>
                                    <p:animEffect transition="in" filter="slide(fromBottom)">
                                      <p:cBhvr>
                                        <p:cTn id="77" dur="500"/>
                                        <p:tgtEl>
                                          <p:spTgt spid="94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p:bldP spid="9435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67587" name="Rectangle 18"/>
          <p:cNvSpPr>
            <a:spLocks noGrp="1"/>
          </p:cNvSpPr>
          <p:nvPr>
            <p:ph type="title"/>
          </p:nvPr>
        </p:nvSpPr>
        <p:spPr>
          <a:ln/>
        </p:spPr>
        <p:txBody>
          <a:bodyPr vert="horz" wrap="square" lIns="92075" tIns="46038" rIns="92075" bIns="46038" anchor="ctr"/>
          <a:p>
            <a:pPr eaLnBrk="1" hangingPunct="1"/>
            <a:r>
              <a:rPr lang="zh-CN" altLang="en-US" dirty="0"/>
              <a:t>三、十字链表</a:t>
            </a:r>
            <a:endParaRPr lang="zh-CN" altLang="en-US" dirty="0"/>
          </a:p>
        </p:txBody>
      </p:sp>
      <p:sp>
        <p:nvSpPr>
          <p:cNvPr id="67588" name="Rectangle 19"/>
          <p:cNvSpPr>
            <a:spLocks noGrp="1"/>
          </p:cNvSpPr>
          <p:nvPr>
            <p:ph idx="1"/>
          </p:nvPr>
        </p:nvSpPr>
        <p:spPr>
          <a:ln/>
        </p:spPr>
        <p:txBody>
          <a:bodyPr vert="horz" wrap="square" lIns="91440" tIns="45720" rIns="91440" bIns="45720" anchor="t"/>
          <a:p>
            <a:pPr eaLnBrk="1" hangingPunct="1"/>
            <a:r>
              <a:rPr lang="zh-CN" altLang="en-US" dirty="0"/>
              <a:t>算法5.4 ：建立十字链表表示的稀疏矩阵</a:t>
            </a:r>
            <a:r>
              <a:rPr lang="en-US" altLang="zh-CN" i="1" dirty="0"/>
              <a:t>M</a:t>
            </a:r>
            <a:r>
              <a:rPr lang="en-US" altLang="zh-CN" dirty="0"/>
              <a:t> </a:t>
            </a:r>
            <a:endParaRPr lang="en-US" altLang="zh-CN" dirty="0"/>
          </a:p>
          <a:p>
            <a:pPr eaLnBrk="1" hangingPunct="1">
              <a:buNone/>
            </a:pPr>
            <a:r>
              <a:rPr lang="en-US" altLang="zh-CN" sz="2400" i="1" dirty="0"/>
              <a:t>Status CreateSMatrix_OL(CrossList &amp;M){</a:t>
            </a:r>
            <a:endParaRPr lang="en-US" altLang="zh-CN" sz="2400" i="1" dirty="0"/>
          </a:p>
          <a:p>
            <a:pPr lvl="1" eaLnBrk="1" hangingPunct="1">
              <a:buNone/>
            </a:pPr>
            <a:r>
              <a:rPr lang="en-US" altLang="zh-CN" i="1" dirty="0"/>
              <a:t>  scanf(&amp;m,&amp;n,&amp;t);</a:t>
            </a:r>
            <a:endParaRPr lang="en-US" altLang="zh-CN" i="1" dirty="0"/>
          </a:p>
          <a:p>
            <a:pPr lvl="1" eaLnBrk="1" hangingPunct="1">
              <a:buNone/>
            </a:pPr>
            <a:r>
              <a:rPr lang="en-US" altLang="zh-CN" i="1" dirty="0"/>
              <a:t>  M.mu=m;M.nu=n;N.tu=t;</a:t>
            </a:r>
            <a:endParaRPr lang="en-US" altLang="zh-CN" i="1" dirty="0"/>
          </a:p>
          <a:p>
            <a:pPr lvl="1" eaLnBrk="1" hangingPunct="1">
              <a:buNone/>
            </a:pPr>
            <a:r>
              <a:rPr lang="en-US" altLang="zh-CN" i="1" dirty="0"/>
              <a:t>  if(!(M.rhead=(OLink*)malloc((m+1)*sizeof(OLink)))) </a:t>
            </a:r>
            <a:endParaRPr lang="en-US" altLang="zh-CN" i="1" dirty="0"/>
          </a:p>
          <a:p>
            <a:pPr lvl="1" eaLnBrk="1" hangingPunct="1">
              <a:buNone/>
            </a:pPr>
            <a:r>
              <a:rPr lang="en-US" altLang="zh-CN" i="1" dirty="0"/>
              <a:t>      	exit OVERFLOW;  	</a:t>
            </a:r>
            <a:r>
              <a:rPr lang="en-US" altLang="zh-CN" dirty="0"/>
              <a:t>// </a:t>
            </a:r>
            <a:r>
              <a:rPr lang="zh-CN" altLang="en-US" dirty="0"/>
              <a:t>申请行头指针向量</a:t>
            </a:r>
            <a:endParaRPr lang="zh-CN" altLang="en-US" dirty="0"/>
          </a:p>
          <a:p>
            <a:pPr lvl="1" eaLnBrk="1" hangingPunct="1">
              <a:buNone/>
            </a:pPr>
            <a:r>
              <a:rPr lang="en-US" altLang="zh-CN" i="1" dirty="0"/>
              <a:t>  if(!(M.chead=(OLink*)malloc((n+1)*sizeof(OLink)))) </a:t>
            </a:r>
            <a:endParaRPr lang="en-US" altLang="zh-CN" i="1" dirty="0"/>
          </a:p>
          <a:p>
            <a:pPr lvl="1" eaLnBrk="1" hangingPunct="1">
              <a:buNone/>
            </a:pPr>
            <a:r>
              <a:rPr lang="en-US" altLang="zh-CN" i="1" dirty="0"/>
              <a:t>     	exit OVERFLOW;  		</a:t>
            </a:r>
            <a:r>
              <a:rPr lang="en-US" altLang="zh-CN" dirty="0"/>
              <a:t>//</a:t>
            </a:r>
            <a:r>
              <a:rPr lang="zh-CN" altLang="en-US" dirty="0"/>
              <a:t>申请列头指针向量</a:t>
            </a:r>
            <a:endParaRPr lang="zh-CN" altLang="en-US" dirty="0"/>
          </a:p>
          <a:p>
            <a:pPr lvl="1" eaLnBrk="1" hangingPunct="1">
              <a:buNone/>
            </a:pPr>
            <a:r>
              <a:rPr lang="en-US" altLang="zh-CN" i="1" dirty="0"/>
              <a:t>  M.rchead[ ]=M.chead[ ]=NULL; </a:t>
            </a:r>
            <a:r>
              <a:rPr lang="en-US" altLang="zh-CN" dirty="0"/>
              <a:t>//</a:t>
            </a:r>
            <a:r>
              <a:rPr lang="zh-CN" altLang="en-US" dirty="0"/>
              <a:t>初始化各行列链表为空表</a:t>
            </a:r>
            <a:endParaRPr lang="en-US" altLang="zh-CN" dirty="0"/>
          </a:p>
          <a:p>
            <a:pPr eaLnBrk="1" hangingPunct="1"/>
            <a:endParaRPr lang="zh-CN" altLang="en-US" dirty="0"/>
          </a:p>
        </p:txBody>
      </p:sp>
    </p:spTree>
  </p:cSld>
  <p:clrMapOvr>
    <a:masterClrMapping/>
  </p:clrMapOvr>
  <p:transition>
    <p:checke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98307" name="Rectangle 3"/>
          <p:cNvSpPr>
            <a:spLocks noGrp="1"/>
          </p:cNvSpPr>
          <p:nvPr>
            <p:ph idx="1"/>
          </p:nvPr>
        </p:nvSpPr>
        <p:spPr>
          <a:xfrm>
            <a:off x="0" y="1100138"/>
            <a:ext cx="9144000" cy="5453062"/>
          </a:xfrm>
          <a:ln/>
        </p:spPr>
        <p:txBody>
          <a:bodyPr vert="horz" wrap="square" lIns="91440" tIns="45720" rIns="91440" bIns="45720" anchor="t"/>
          <a:p>
            <a:pPr eaLnBrk="1" hangingPunct="1">
              <a:lnSpc>
                <a:spcPct val="120000"/>
              </a:lnSpc>
              <a:buNone/>
            </a:pPr>
            <a:r>
              <a:rPr lang="en-US" altLang="zh-CN" sz="2600" i="1" dirty="0"/>
              <a:t>	for (k=1;k&lt;=t;k++)</a:t>
            </a:r>
            <a:r>
              <a:rPr lang="en-US" altLang="zh-CN" sz="2600" i="1" dirty="0">
                <a:solidFill>
                  <a:srgbClr val="FF3300"/>
                </a:solidFill>
              </a:rPr>
              <a:t>{</a:t>
            </a:r>
            <a:br>
              <a:rPr lang="en-US" altLang="zh-CN" sz="2600" i="1" dirty="0"/>
            </a:br>
            <a:r>
              <a:rPr lang="en-US" altLang="zh-CN" sz="2600" i="1" dirty="0"/>
              <a:t>   scanf(&amp;i,&amp;j,&amp;e); </a:t>
            </a:r>
            <a:endParaRPr lang="en-US" altLang="zh-CN" sz="2600" i="1" dirty="0"/>
          </a:p>
          <a:p>
            <a:pPr eaLnBrk="1" hangingPunct="1">
              <a:lnSpc>
                <a:spcPct val="120000"/>
              </a:lnSpc>
              <a:buNone/>
            </a:pPr>
            <a:r>
              <a:rPr lang="en-US" altLang="zh-CN" sz="2600" i="1" dirty="0"/>
              <a:t>	  if (!(p=(Olink)malloc(sizeof(OLNode)))) exit OVERFLOW;</a:t>
            </a:r>
            <a:br>
              <a:rPr lang="en-US" altLang="zh-CN" sz="2600" i="1" dirty="0"/>
            </a:br>
            <a:r>
              <a:rPr lang="en-US" altLang="zh-CN" sz="2600" i="1" dirty="0"/>
              <a:t>  p-&gt;i=i;p-&gt;j=j;p-&gt;e=e; </a:t>
            </a:r>
            <a:endParaRPr lang="zh-CN" altLang="en-US" sz="2600" i="1" dirty="0"/>
          </a:p>
          <a:p>
            <a:pPr lvl="1" eaLnBrk="1" hangingPunct="1">
              <a:lnSpc>
                <a:spcPct val="120000"/>
              </a:lnSpc>
              <a:buNone/>
            </a:pPr>
            <a:r>
              <a:rPr lang="en-US" altLang="zh-CN" sz="2600" i="1" dirty="0"/>
              <a:t> </a:t>
            </a:r>
            <a:r>
              <a:rPr lang="en-US" altLang="zh-CN" sz="2600" i="1" dirty="0">
                <a:solidFill>
                  <a:schemeClr val="tx2"/>
                </a:solidFill>
              </a:rPr>
              <a:t>if (M.rhead[i]==NULL</a:t>
            </a:r>
            <a:r>
              <a:rPr lang="en-US" altLang="zh-CN" sz="2600" i="1" dirty="0"/>
              <a:t>||</a:t>
            </a:r>
            <a:r>
              <a:rPr lang="en-US" altLang="zh-CN" sz="2600" i="1" dirty="0">
                <a:solidFill>
                  <a:schemeClr val="tx2"/>
                </a:solidFill>
              </a:rPr>
              <a:t>M.rhead[i]-&gt;j</a:t>
            </a:r>
            <a:r>
              <a:rPr lang="en-US" altLang="zh-CN" sz="2600" i="1" dirty="0">
                <a:solidFill>
                  <a:srgbClr val="FF0000"/>
                </a:solidFill>
              </a:rPr>
              <a:t>&gt;</a:t>
            </a:r>
            <a:r>
              <a:rPr lang="en-US" altLang="zh-CN" sz="2600" i="1" dirty="0">
                <a:solidFill>
                  <a:schemeClr val="tx2"/>
                </a:solidFill>
              </a:rPr>
              <a:t>j)</a:t>
            </a:r>
            <a:endParaRPr lang="en-US" altLang="zh-CN" sz="2600" i="1" dirty="0">
              <a:solidFill>
                <a:schemeClr val="tx2"/>
              </a:solidFill>
            </a:endParaRPr>
          </a:p>
          <a:p>
            <a:pPr lvl="1" eaLnBrk="1" hangingPunct="1">
              <a:lnSpc>
                <a:spcPct val="120000"/>
              </a:lnSpc>
              <a:buNone/>
            </a:pPr>
            <a:r>
              <a:rPr lang="en-US" altLang="zh-CN" sz="2600" i="1" dirty="0">
                <a:solidFill>
                  <a:schemeClr val="tx2"/>
                </a:solidFill>
              </a:rPr>
              <a:t>	  { p-&gt;right=M.rhead[i];M.rhead[i]=p;}	</a:t>
            </a:r>
            <a:endParaRPr lang="en-US" altLang="zh-CN" sz="2600" i="1" dirty="0">
              <a:solidFill>
                <a:schemeClr val="tx2"/>
              </a:solidFill>
            </a:endParaRPr>
          </a:p>
          <a:p>
            <a:pPr eaLnBrk="1" hangingPunct="1">
              <a:lnSpc>
                <a:spcPct val="120000"/>
              </a:lnSpc>
              <a:buNone/>
            </a:pPr>
            <a:r>
              <a:rPr lang="en-US" altLang="zh-CN" sz="2600" i="1" dirty="0">
                <a:solidFill>
                  <a:schemeClr val="tx2"/>
                </a:solidFill>
              </a:rPr>
              <a:t>  	  else </a:t>
            </a:r>
            <a:r>
              <a:rPr lang="en-US" altLang="zh-CN" sz="2600" i="1" dirty="0"/>
              <a:t>//</a:t>
            </a:r>
            <a:r>
              <a:rPr lang="zh-CN" altLang="en-US" sz="2600" i="1" dirty="0"/>
              <a:t>否则寻找插入位置</a:t>
            </a:r>
            <a:r>
              <a:rPr lang="en-US" altLang="zh-CN" sz="2600" i="1" dirty="0"/>
              <a:t>q,</a:t>
            </a:r>
            <a:r>
              <a:rPr lang="zh-CN" altLang="en-US" sz="2600" i="1" dirty="0"/>
              <a:t>并在</a:t>
            </a:r>
            <a:r>
              <a:rPr lang="en-US" altLang="zh-CN" sz="2600" i="1" dirty="0"/>
              <a:t>q</a:t>
            </a:r>
            <a:r>
              <a:rPr lang="zh-CN" altLang="en-US" sz="2600" i="1" dirty="0"/>
              <a:t>后插入</a:t>
            </a:r>
            <a:r>
              <a:rPr lang="zh-CN" altLang="en-US" sz="2600" i="1" dirty="0">
                <a:solidFill>
                  <a:schemeClr val="tx2"/>
                </a:solidFill>
              </a:rPr>
              <a:t> </a:t>
            </a:r>
            <a:br>
              <a:rPr lang="zh-CN" altLang="en-US" sz="2600" i="1" dirty="0">
                <a:solidFill>
                  <a:schemeClr val="tx2"/>
                </a:solidFill>
              </a:rPr>
            </a:br>
            <a:r>
              <a:rPr lang="zh-CN" altLang="en-US" sz="2600" i="1" dirty="0">
                <a:solidFill>
                  <a:schemeClr val="tx2"/>
                </a:solidFill>
              </a:rPr>
              <a:t>    	  {</a:t>
            </a:r>
            <a:r>
              <a:rPr lang="en-US" altLang="zh-CN" sz="2600" i="1" dirty="0">
                <a:solidFill>
                  <a:schemeClr val="tx2"/>
                </a:solidFill>
              </a:rPr>
              <a:t>for (q=M.rhead[i];q-&gt;right &amp;&amp;q-&gt;right-&gt;j</a:t>
            </a:r>
            <a:r>
              <a:rPr lang="en-US" altLang="zh-CN" sz="2600" i="1" dirty="0">
                <a:solidFill>
                  <a:srgbClr val="FF0000"/>
                </a:solidFill>
              </a:rPr>
              <a:t>&lt;</a:t>
            </a:r>
            <a:r>
              <a:rPr lang="en-US" altLang="zh-CN" sz="2600" i="1" dirty="0">
                <a:solidFill>
                  <a:schemeClr val="tx2"/>
                </a:solidFill>
              </a:rPr>
              <a:t>j;q=q-&gt;right)</a:t>
            </a:r>
            <a:r>
              <a:rPr lang="en-US" altLang="zh-CN" sz="2600" i="1" dirty="0">
                <a:solidFill>
                  <a:srgbClr val="FF0000"/>
                </a:solidFill>
              </a:rPr>
              <a:t>;</a:t>
            </a:r>
            <a:br>
              <a:rPr lang="en-US" altLang="zh-CN" sz="2600" i="1" dirty="0">
                <a:solidFill>
                  <a:schemeClr val="tx2"/>
                </a:solidFill>
              </a:rPr>
            </a:br>
            <a:r>
              <a:rPr lang="en-US" altLang="zh-CN" sz="2600" i="1" dirty="0">
                <a:solidFill>
                  <a:schemeClr val="tx2"/>
                </a:solidFill>
              </a:rPr>
              <a:t>    	  p-&gt;right=q-&gt;right;q-&gt;right=p;</a:t>
            </a:r>
            <a:br>
              <a:rPr lang="en-US" altLang="zh-CN" sz="2600" i="1" dirty="0">
                <a:solidFill>
                  <a:schemeClr val="tx2"/>
                </a:solidFill>
              </a:rPr>
            </a:br>
            <a:r>
              <a:rPr lang="en-US" altLang="zh-CN" sz="2600" i="1" dirty="0">
                <a:solidFill>
                  <a:schemeClr val="tx2"/>
                </a:solidFill>
              </a:rPr>
              <a:t>    	 }  </a:t>
            </a:r>
            <a:endParaRPr lang="zh-CN" altLang="en-US" sz="2600" i="1" dirty="0">
              <a:solidFill>
                <a:schemeClr val="tx2"/>
              </a:solidFill>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7">
                                            <p:txEl>
                                              <p:charRg st="0" end="42"/>
                                            </p:txEl>
                                          </p:spTgt>
                                        </p:tgtEl>
                                        <p:attrNameLst>
                                          <p:attrName>style.visibility</p:attrName>
                                        </p:attrNameLst>
                                      </p:cBhvr>
                                      <p:to>
                                        <p:strVal val="visible"/>
                                      </p:to>
                                    </p:set>
                                    <p:animEffect transition="in" filter="blinds(horizontal)">
                                      <p:cBhvr>
                                        <p:cTn id="7" dur="500"/>
                                        <p:tgtEl>
                                          <p:spTgt spid="98307">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8307">
                                            <p:txEl>
                                              <p:charRg st="42" end="125"/>
                                            </p:txEl>
                                          </p:spTgt>
                                        </p:tgtEl>
                                        <p:attrNameLst>
                                          <p:attrName>style.visibility</p:attrName>
                                        </p:attrNameLst>
                                      </p:cBhvr>
                                      <p:to>
                                        <p:strVal val="visible"/>
                                      </p:to>
                                    </p:set>
                                    <p:animEffect transition="in" filter="blinds(horizontal)">
                                      <p:cBhvr>
                                        <p:cTn id="12" dur="500"/>
                                        <p:tgtEl>
                                          <p:spTgt spid="98307">
                                            <p:txEl>
                                              <p:charRg st="42" end="1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8307">
                                            <p:txEl>
                                              <p:charRg st="125" end="165"/>
                                            </p:txEl>
                                          </p:spTgt>
                                        </p:tgtEl>
                                        <p:attrNameLst>
                                          <p:attrName>style.visibility</p:attrName>
                                        </p:attrNameLst>
                                      </p:cBhvr>
                                      <p:to>
                                        <p:strVal val="visible"/>
                                      </p:to>
                                    </p:set>
                                    <p:animEffect transition="in" filter="blinds(horizontal)">
                                      <p:cBhvr>
                                        <p:cTn id="17" dur="500"/>
                                        <p:tgtEl>
                                          <p:spTgt spid="98307">
                                            <p:txEl>
                                              <p:charRg st="125" end="16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8307">
                                            <p:txEl>
                                              <p:charRg st="165" end="206"/>
                                            </p:txEl>
                                          </p:spTgt>
                                        </p:tgtEl>
                                        <p:attrNameLst>
                                          <p:attrName>style.visibility</p:attrName>
                                        </p:attrNameLst>
                                      </p:cBhvr>
                                      <p:to>
                                        <p:strVal val="visible"/>
                                      </p:to>
                                    </p:set>
                                    <p:animEffect transition="in" filter="blinds(horizontal)">
                                      <p:cBhvr>
                                        <p:cTn id="22" dur="500"/>
                                        <p:tgtEl>
                                          <p:spTgt spid="98307">
                                            <p:txEl>
                                              <p:charRg st="165" end="20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8307">
                                            <p:txEl>
                                              <p:charRg st="206" end="347"/>
                                            </p:txEl>
                                          </p:spTgt>
                                        </p:tgtEl>
                                        <p:attrNameLst>
                                          <p:attrName>style.visibility</p:attrName>
                                        </p:attrNameLst>
                                      </p:cBhvr>
                                      <p:to>
                                        <p:strVal val="visible"/>
                                      </p:to>
                                    </p:set>
                                    <p:animEffect transition="in" filter="blinds(horizontal)">
                                      <p:cBhvr>
                                        <p:cTn id="27" dur="500"/>
                                        <p:tgtEl>
                                          <p:spTgt spid="98307">
                                            <p:txEl>
                                              <p:charRg st="206" end="3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ldLvl="5"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69635" name="Rectangle 2"/>
          <p:cNvSpPr>
            <a:spLocks noGrp="1"/>
          </p:cNvSpPr>
          <p:nvPr>
            <p:ph type="title"/>
          </p:nvPr>
        </p:nvSpPr>
        <p:spPr>
          <a:ln/>
        </p:spPr>
        <p:txBody>
          <a:bodyPr vert="horz" wrap="square" lIns="92075" tIns="46038" rIns="92075" bIns="46038" anchor="ctr"/>
          <a:p>
            <a:pPr eaLnBrk="1" hangingPunct="1"/>
            <a:endParaRPr lang="zh-CN" altLang="en-US" dirty="0"/>
          </a:p>
        </p:txBody>
      </p:sp>
      <p:sp>
        <p:nvSpPr>
          <p:cNvPr id="69636" name="Rectangle 3"/>
          <p:cNvSpPr>
            <a:spLocks noGrp="1"/>
          </p:cNvSpPr>
          <p:nvPr>
            <p:ph idx="1"/>
          </p:nvPr>
        </p:nvSpPr>
        <p:spPr>
          <a:xfrm>
            <a:off x="533400" y="1143000"/>
            <a:ext cx="8610600" cy="5410200"/>
          </a:xfrm>
          <a:ln/>
        </p:spPr>
        <p:txBody>
          <a:bodyPr vert="horz" wrap="square" lIns="91440" tIns="45720" rIns="91440" bIns="45720" anchor="t"/>
          <a:p>
            <a:pPr eaLnBrk="1" hangingPunct="1">
              <a:lnSpc>
                <a:spcPct val="105000"/>
              </a:lnSpc>
              <a:buNone/>
            </a:pPr>
            <a:r>
              <a:rPr lang="en-US" altLang="zh-CN" sz="2600" i="1" dirty="0">
                <a:solidFill>
                  <a:schemeClr val="tx2"/>
                </a:solidFill>
              </a:rPr>
              <a:t>if (M.chead[j]==NULL||M.chead[j]-&gt;i</a:t>
            </a:r>
            <a:r>
              <a:rPr lang="en-US" altLang="zh-CN" sz="3400" i="1" dirty="0">
                <a:solidFill>
                  <a:srgbClr val="FF0000"/>
                </a:solidFill>
              </a:rPr>
              <a:t>&gt;</a:t>
            </a:r>
            <a:r>
              <a:rPr lang="en-US" altLang="zh-CN" sz="2600" i="1" dirty="0">
                <a:solidFill>
                  <a:schemeClr val="tx2"/>
                </a:solidFill>
              </a:rPr>
              <a:t>i) </a:t>
            </a:r>
            <a:endParaRPr lang="en-US" altLang="zh-CN" sz="2600" i="1" dirty="0">
              <a:solidFill>
                <a:schemeClr val="tx2"/>
              </a:solidFill>
            </a:endParaRPr>
          </a:p>
          <a:p>
            <a:pPr eaLnBrk="1" hangingPunct="1">
              <a:lnSpc>
                <a:spcPct val="105000"/>
              </a:lnSpc>
              <a:buNone/>
            </a:pPr>
            <a:r>
              <a:rPr lang="en-US" altLang="zh-CN" sz="2600" i="1" dirty="0">
                <a:solidFill>
                  <a:schemeClr val="tx2"/>
                </a:solidFill>
              </a:rPr>
              <a:t>	 {p-&gt;down=M.chead[j];M.chead[j]=p; }</a:t>
            </a:r>
            <a:endParaRPr lang="en-US" altLang="zh-CN" sz="2600" i="1" dirty="0">
              <a:solidFill>
                <a:schemeClr val="tx2"/>
              </a:solidFill>
            </a:endParaRPr>
          </a:p>
          <a:p>
            <a:pPr eaLnBrk="1" hangingPunct="1">
              <a:lnSpc>
                <a:spcPct val="105000"/>
              </a:lnSpc>
              <a:buNone/>
            </a:pPr>
            <a:r>
              <a:rPr lang="en-US" altLang="zh-CN" sz="2600" i="1" dirty="0">
                <a:solidFill>
                  <a:schemeClr val="tx2"/>
                </a:solidFill>
              </a:rPr>
              <a:t>else  </a:t>
            </a:r>
            <a:r>
              <a:rPr lang="en-US" altLang="zh-CN" sz="2600" i="1" dirty="0"/>
              <a:t>//</a:t>
            </a:r>
            <a:r>
              <a:rPr lang="zh-CN" altLang="en-US" sz="2600" i="1" dirty="0"/>
              <a:t>否则寻找插入位置</a:t>
            </a:r>
            <a:r>
              <a:rPr lang="en-US" altLang="zh-CN" sz="2600" i="1" dirty="0"/>
              <a:t>q,</a:t>
            </a:r>
            <a:r>
              <a:rPr lang="zh-CN" altLang="en-US" sz="2600" i="1" dirty="0"/>
              <a:t>并在</a:t>
            </a:r>
            <a:r>
              <a:rPr lang="en-US" altLang="zh-CN" sz="2600" i="1" dirty="0"/>
              <a:t>q</a:t>
            </a:r>
            <a:r>
              <a:rPr lang="zh-CN" altLang="en-US" sz="2600" i="1" dirty="0"/>
              <a:t>后插</a:t>
            </a:r>
            <a:r>
              <a:rPr lang="en-US" altLang="zh-CN" sz="2600" i="1" dirty="0">
                <a:solidFill>
                  <a:schemeClr val="tx2"/>
                </a:solidFill>
              </a:rPr>
              <a:t> </a:t>
            </a:r>
            <a:endParaRPr lang="en-US" altLang="zh-CN" sz="2600" i="1" dirty="0">
              <a:solidFill>
                <a:schemeClr val="tx2"/>
              </a:solidFill>
            </a:endParaRPr>
          </a:p>
          <a:p>
            <a:pPr eaLnBrk="1" hangingPunct="1">
              <a:lnSpc>
                <a:spcPct val="105000"/>
              </a:lnSpc>
              <a:buNone/>
            </a:pPr>
            <a:r>
              <a:rPr lang="en-US" altLang="zh-CN" sz="2600" i="1" dirty="0">
                <a:solidFill>
                  <a:schemeClr val="tx2"/>
                </a:solidFill>
              </a:rPr>
              <a:t>   { for (q=M.chead[j];q-&gt;down&amp;&amp;q-&gt;down-&gt;i</a:t>
            </a:r>
            <a:r>
              <a:rPr lang="en-US" altLang="zh-CN" sz="3000" i="1" dirty="0">
                <a:solidFill>
                  <a:srgbClr val="FF3300"/>
                </a:solidFill>
              </a:rPr>
              <a:t>&lt;</a:t>
            </a:r>
            <a:r>
              <a:rPr lang="en-US" altLang="zh-CN" sz="2600" i="1" dirty="0">
                <a:solidFill>
                  <a:schemeClr val="tx2"/>
                </a:solidFill>
              </a:rPr>
              <a:t>i;q=q-&gt;down)</a:t>
            </a:r>
            <a:r>
              <a:rPr lang="en-US" altLang="zh-CN" sz="2600" i="1" dirty="0">
                <a:solidFill>
                  <a:srgbClr val="FF0000"/>
                </a:solidFill>
              </a:rPr>
              <a:t>;</a:t>
            </a:r>
            <a:endParaRPr lang="en-US" altLang="zh-CN" sz="2600" i="1" dirty="0">
              <a:solidFill>
                <a:srgbClr val="FF0000"/>
              </a:solidFill>
            </a:endParaRPr>
          </a:p>
          <a:p>
            <a:pPr eaLnBrk="1" hangingPunct="1">
              <a:lnSpc>
                <a:spcPct val="105000"/>
              </a:lnSpc>
              <a:buNone/>
            </a:pPr>
            <a:r>
              <a:rPr lang="en-US" altLang="zh-CN" sz="2600" i="1" dirty="0">
                <a:solidFill>
                  <a:schemeClr val="tx2"/>
                </a:solidFill>
              </a:rPr>
              <a:t>      p-&gt;down=q-&gt;down;q-&gt;down=p;</a:t>
            </a:r>
            <a:br>
              <a:rPr lang="en-US" altLang="zh-CN" sz="2600" i="1" dirty="0">
                <a:solidFill>
                  <a:schemeClr val="tx2"/>
                </a:solidFill>
              </a:rPr>
            </a:br>
            <a:r>
              <a:rPr lang="en-US" altLang="zh-CN" sz="2600" i="1" dirty="0">
                <a:solidFill>
                  <a:schemeClr val="tx2"/>
                </a:solidFill>
              </a:rPr>
              <a:t>}</a:t>
            </a:r>
            <a:r>
              <a:rPr lang="en-US" altLang="zh-CN" sz="2600" i="1" dirty="0"/>
              <a:t> </a:t>
            </a:r>
            <a:endParaRPr lang="en-US" altLang="zh-CN" sz="2600" i="1" dirty="0"/>
          </a:p>
          <a:p>
            <a:pPr eaLnBrk="1" hangingPunct="1">
              <a:lnSpc>
                <a:spcPct val="100000"/>
              </a:lnSpc>
              <a:buNone/>
            </a:pPr>
            <a:r>
              <a:rPr lang="en-US" altLang="zh-CN" sz="2200" i="1" dirty="0"/>
              <a:t>	</a:t>
            </a:r>
            <a:r>
              <a:rPr lang="en-US" altLang="zh-CN" sz="2200" i="1" dirty="0">
                <a:solidFill>
                  <a:srgbClr val="FF3300"/>
                </a:solidFill>
              </a:rPr>
              <a:t>}</a:t>
            </a:r>
            <a:r>
              <a:rPr lang="en-US" altLang="zh-CN" sz="2200" i="1" dirty="0"/>
              <a:t>//for</a:t>
            </a:r>
            <a:endParaRPr lang="en-US" altLang="zh-CN" sz="2200" i="1" dirty="0"/>
          </a:p>
          <a:p>
            <a:pPr eaLnBrk="1" hangingPunct="1">
              <a:lnSpc>
                <a:spcPct val="100000"/>
              </a:lnSpc>
              <a:buNone/>
            </a:pPr>
            <a:r>
              <a:rPr lang="en-US" altLang="zh-CN" sz="2200" i="1" dirty="0"/>
              <a:t>return OK;</a:t>
            </a:r>
            <a:endParaRPr lang="en-US" altLang="zh-CN" sz="2200" i="1" dirty="0"/>
          </a:p>
          <a:p>
            <a:pPr eaLnBrk="1" hangingPunct="1">
              <a:lnSpc>
                <a:spcPct val="100000"/>
              </a:lnSpc>
              <a:buNone/>
            </a:pPr>
            <a:r>
              <a:rPr lang="en-US" altLang="zh-CN" sz="2200" i="1" dirty="0"/>
              <a:t>}</a:t>
            </a:r>
            <a:endParaRPr lang="zh-CN" altLang="en-US" sz="2200" i="1" dirty="0"/>
          </a:p>
          <a:p>
            <a:pPr eaLnBrk="1" hangingPunct="1">
              <a:lnSpc>
                <a:spcPct val="105000"/>
              </a:lnSpc>
            </a:pPr>
            <a:endParaRPr lang="zh-CN" altLang="en-US" sz="2400" i="1" dirty="0"/>
          </a:p>
        </p:txBody>
      </p:sp>
    </p:spTree>
  </p:cSld>
  <p:clrMapOvr>
    <a:masterClrMapping/>
  </p:clrMapOvr>
  <p:transition>
    <p:checke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70659" name="Rectangle 2"/>
          <p:cNvSpPr>
            <a:spLocks noGrp="1"/>
          </p:cNvSpPr>
          <p:nvPr>
            <p:ph type="title"/>
          </p:nvPr>
        </p:nvSpPr>
        <p:spPr>
          <a:ln/>
        </p:spPr>
        <p:txBody>
          <a:bodyPr vert="horz" wrap="square" lIns="92075" tIns="46038" rIns="92075" bIns="46038" anchor="ctr"/>
          <a:p>
            <a:pPr eaLnBrk="1" hangingPunct="1"/>
            <a:r>
              <a:rPr lang="zh-CN" altLang="en-US" dirty="0"/>
              <a:t>三、十字链表</a:t>
            </a:r>
            <a:endParaRPr lang="zh-CN" altLang="en-US" dirty="0"/>
          </a:p>
        </p:txBody>
      </p:sp>
      <p:sp>
        <p:nvSpPr>
          <p:cNvPr id="70660" name="Rectangle 3"/>
          <p:cNvSpPr>
            <a:spLocks noGrp="1"/>
          </p:cNvSpPr>
          <p:nvPr>
            <p:ph idx="1"/>
          </p:nvPr>
        </p:nvSpPr>
        <p:spPr>
          <a:ln/>
        </p:spPr>
        <p:txBody>
          <a:bodyPr vert="horz" wrap="square" lIns="91440" tIns="45720" rIns="91440" bIns="45720" anchor="t"/>
          <a:p>
            <a:pPr eaLnBrk="1" hangingPunct="1"/>
            <a:r>
              <a:rPr lang="zh-CN" altLang="en-US" dirty="0"/>
              <a:t>思考：</a:t>
            </a:r>
            <a:endParaRPr lang="zh-CN" altLang="en-US" dirty="0"/>
          </a:p>
          <a:p>
            <a:pPr lvl="1" eaLnBrk="1" hangingPunct="1">
              <a:buNone/>
            </a:pPr>
            <a:r>
              <a:rPr lang="zh-CN" altLang="en-US" dirty="0"/>
              <a:t>对建立好的十字链表表示的稀疏矩阵</a:t>
            </a:r>
            <a:r>
              <a:rPr lang="en-US" altLang="zh-CN" dirty="0"/>
              <a:t>M，</a:t>
            </a:r>
            <a:r>
              <a:rPr lang="zh-CN" altLang="en-US" dirty="0"/>
              <a:t>如何输出？</a:t>
            </a:r>
            <a:endParaRPr lang="zh-CN" altLang="en-US" dirty="0"/>
          </a:p>
          <a:p>
            <a:pPr lvl="1" eaLnBrk="1" hangingPunct="1"/>
            <a:r>
              <a:rPr lang="zh-CN" altLang="en-US" dirty="0"/>
              <a:t>按行主序</a:t>
            </a:r>
            <a:endParaRPr lang="zh-CN" altLang="en-US" dirty="0"/>
          </a:p>
          <a:p>
            <a:pPr lvl="1" eaLnBrk="1" hangingPunct="1"/>
            <a:r>
              <a:rPr lang="zh-CN" altLang="en-US" dirty="0"/>
              <a:t>按列主序</a:t>
            </a:r>
            <a:endParaRPr lang="zh-CN" altLang="en-US" dirty="0"/>
          </a:p>
          <a:p>
            <a:pPr lvl="1" eaLnBrk="1" hangingPunct="1"/>
            <a:r>
              <a:rPr lang="zh-CN" altLang="en-US" dirty="0"/>
              <a:t>按矩阵形式</a:t>
            </a:r>
            <a:endParaRPr lang="zh-CN" altLang="en-US" dirty="0"/>
          </a:p>
        </p:txBody>
      </p:sp>
    </p:spTree>
  </p:cSld>
  <p:clrMapOvr>
    <a:masterClrMapping/>
  </p:clrMapOvr>
  <p:transition>
    <p:checke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页脚占位符 2"/>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71683" name="Text Box 2"/>
          <p:cNvSpPr txBox="1"/>
          <p:nvPr/>
        </p:nvSpPr>
        <p:spPr>
          <a:xfrm>
            <a:off x="914400" y="1047750"/>
            <a:ext cx="4800600" cy="57943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3200" dirty="0">
                <a:solidFill>
                  <a:srgbClr val="FF0000"/>
                </a:solidFill>
                <a:latin typeface="Arial Narrow" panose="020B0506020202030204" pitchFamily="34" charset="0"/>
                <a:ea typeface="楷体_GB2312" pitchFamily="49" charset="-122"/>
              </a:rPr>
              <a:t>稀疏矩阵的相加运算</a:t>
            </a:r>
            <a:endParaRPr lang="zh-CN" altLang="en-US" sz="3200" dirty="0">
              <a:solidFill>
                <a:srgbClr val="FF0000"/>
              </a:solidFill>
              <a:latin typeface="Arial Narrow" panose="020B0506020202030204" pitchFamily="34" charset="0"/>
              <a:ea typeface="楷体_GB2312" pitchFamily="49" charset="-122"/>
            </a:endParaRPr>
          </a:p>
        </p:txBody>
      </p:sp>
      <p:sp>
        <p:nvSpPr>
          <p:cNvPr id="99331" name="Text Box 3"/>
          <p:cNvSpPr txBox="1"/>
          <p:nvPr/>
        </p:nvSpPr>
        <p:spPr>
          <a:xfrm>
            <a:off x="762000" y="1809750"/>
            <a:ext cx="11430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dirty="0">
                <a:latin typeface="宋体" panose="02010600030101010101" pitchFamily="2" charset="-122"/>
              </a:rPr>
              <a:t>A</a:t>
            </a:r>
            <a:r>
              <a:rPr lang="en-US" altLang="zh-CN" sz="2400" dirty="0"/>
              <a:t>’</a:t>
            </a:r>
            <a:r>
              <a:rPr lang="en-US" altLang="zh-CN" sz="2400" dirty="0">
                <a:latin typeface="宋体" panose="02010600030101010101" pitchFamily="2" charset="-122"/>
              </a:rPr>
              <a:t>=A+B</a:t>
            </a:r>
            <a:endParaRPr lang="en-US" altLang="zh-CN" sz="2400" dirty="0">
              <a:latin typeface="宋体" panose="02010600030101010101" pitchFamily="2" charset="-122"/>
            </a:endParaRPr>
          </a:p>
        </p:txBody>
      </p:sp>
      <p:grpSp>
        <p:nvGrpSpPr>
          <p:cNvPr id="2" name="Group 13"/>
          <p:cNvGrpSpPr/>
          <p:nvPr/>
        </p:nvGrpSpPr>
        <p:grpSpPr>
          <a:xfrm>
            <a:off x="838200" y="1733550"/>
            <a:ext cx="7467600" cy="2039938"/>
            <a:chOff x="1409" y="576"/>
            <a:chExt cx="3871" cy="1285"/>
          </a:xfrm>
        </p:grpSpPr>
        <p:sp>
          <p:nvSpPr>
            <p:cNvPr id="71693" name="Text Box 4"/>
            <p:cNvSpPr txBox="1"/>
            <p:nvPr/>
          </p:nvSpPr>
          <p:spPr>
            <a:xfrm>
              <a:off x="1409" y="1104"/>
              <a:ext cx="655" cy="2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dirty="0">
                  <a:latin typeface="Arial Narrow" panose="020B0506020202030204" pitchFamily="34" charset="0"/>
                </a:rPr>
                <a:t>a</a:t>
              </a:r>
              <a:r>
                <a:rPr lang="en-US" altLang="zh-CN" sz="2400" baseline="-25000" dirty="0">
                  <a:latin typeface="Arial Narrow" panose="020B0506020202030204" pitchFamily="34" charset="0"/>
                </a:rPr>
                <a:t>ij</a:t>
              </a:r>
              <a:r>
                <a:rPr lang="en-US" altLang="zh-CN" sz="2400" baseline="30000" dirty="0">
                  <a:latin typeface="Arial Narrow" panose="020B0506020202030204" pitchFamily="34" charset="0"/>
                </a:rPr>
                <a:t>’</a:t>
              </a:r>
              <a:r>
                <a:rPr lang="en-US" altLang="zh-CN" sz="2400" dirty="0">
                  <a:latin typeface="Arial Narrow" panose="020B0506020202030204" pitchFamily="34" charset="0"/>
                </a:rPr>
                <a:t>=</a:t>
              </a:r>
              <a:endParaRPr lang="en-US" altLang="zh-CN" sz="2400" dirty="0">
                <a:latin typeface="Arial Narrow" panose="020B0506020202030204" pitchFamily="34" charset="0"/>
              </a:endParaRPr>
            </a:p>
          </p:txBody>
        </p:sp>
        <p:sp>
          <p:nvSpPr>
            <p:cNvPr id="71694" name="AutoShape 5"/>
            <p:cNvSpPr/>
            <p:nvPr/>
          </p:nvSpPr>
          <p:spPr>
            <a:xfrm>
              <a:off x="1920" y="720"/>
              <a:ext cx="252" cy="1104"/>
            </a:xfrm>
            <a:prstGeom prst="leftBrace">
              <a:avLst>
                <a:gd name="adj1" fmla="val 36507"/>
                <a:gd name="adj2" fmla="val 50000"/>
              </a:avLst>
            </a:prstGeom>
            <a:no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
          <p:nvSpPr>
            <p:cNvPr id="71695" name="Text Box 6"/>
            <p:cNvSpPr txBox="1"/>
            <p:nvPr/>
          </p:nvSpPr>
          <p:spPr>
            <a:xfrm>
              <a:off x="2155" y="576"/>
              <a:ext cx="3125"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dirty="0">
                  <a:solidFill>
                    <a:schemeClr val="tx2"/>
                  </a:solidFill>
                  <a:latin typeface="Arial Narrow" panose="020B0506020202030204" pitchFamily="34" charset="0"/>
                </a:rPr>
                <a:t>①</a:t>
              </a:r>
              <a:r>
                <a:rPr lang="en-US" altLang="zh-CN" sz="2000" dirty="0">
                  <a:latin typeface="Arial Narrow" panose="020B0506020202030204" pitchFamily="34" charset="0"/>
                </a:rPr>
                <a:t>b</a:t>
              </a:r>
              <a:r>
                <a:rPr lang="en-US" altLang="zh-CN" sz="2000" baseline="-25000" dirty="0">
                  <a:latin typeface="Arial Narrow" panose="020B0506020202030204" pitchFamily="34" charset="0"/>
                </a:rPr>
                <a:t>ij       		 </a:t>
              </a:r>
              <a:r>
                <a:rPr lang="en-US" altLang="zh-CN" sz="2000" dirty="0">
                  <a:solidFill>
                    <a:schemeClr val="tx2"/>
                  </a:solidFill>
                  <a:latin typeface="Arial Narrow" panose="020B0506020202030204" pitchFamily="34" charset="0"/>
                </a:rPr>
                <a:t>( a</a:t>
              </a:r>
              <a:r>
                <a:rPr lang="en-US" altLang="zh-CN" sz="2000" baseline="-25000" dirty="0">
                  <a:solidFill>
                    <a:schemeClr val="tx2"/>
                  </a:solidFill>
                  <a:latin typeface="Arial Narrow" panose="020B0506020202030204" pitchFamily="34" charset="0"/>
                </a:rPr>
                <a:t>ij</a:t>
              </a:r>
              <a:r>
                <a:rPr lang="en-US" altLang="zh-CN" sz="2000" dirty="0">
                  <a:solidFill>
                    <a:schemeClr val="tx2"/>
                  </a:solidFill>
                  <a:latin typeface="Arial Narrow" panose="020B0506020202030204" pitchFamily="34" charset="0"/>
                </a:rPr>
                <a:t>＝0 b</a:t>
              </a:r>
              <a:r>
                <a:rPr lang="en-US" altLang="zh-CN" sz="2000" baseline="-25000" dirty="0">
                  <a:solidFill>
                    <a:schemeClr val="tx2"/>
                  </a:solidFill>
                  <a:latin typeface="Arial Narrow" panose="020B0506020202030204" pitchFamily="34" charset="0"/>
                </a:rPr>
                <a:t>ij</a:t>
              </a:r>
              <a:r>
                <a:rPr lang="en-US" altLang="zh-CN" sz="2000" dirty="0">
                  <a:solidFill>
                    <a:schemeClr val="tx2"/>
                  </a:solidFill>
                  <a:latin typeface="Arial Narrow" panose="020B0506020202030204" pitchFamily="34" charset="0"/>
                </a:rPr>
                <a:t>≠0      )</a:t>
              </a:r>
              <a:endParaRPr lang="zh-CN" altLang="en-US" sz="2000" dirty="0">
                <a:solidFill>
                  <a:schemeClr val="tx2"/>
                </a:solidFill>
                <a:latin typeface="Arial Narrow" panose="020B0506020202030204" pitchFamily="34" charset="0"/>
              </a:endParaRPr>
            </a:p>
          </p:txBody>
        </p:sp>
        <p:sp>
          <p:nvSpPr>
            <p:cNvPr id="71696" name="Text Box 7"/>
            <p:cNvSpPr txBox="1"/>
            <p:nvPr/>
          </p:nvSpPr>
          <p:spPr>
            <a:xfrm>
              <a:off x="2166" y="892"/>
              <a:ext cx="2922"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dirty="0">
                  <a:solidFill>
                    <a:schemeClr val="tx2"/>
                  </a:solidFill>
                  <a:latin typeface="Arial Narrow" panose="020B0506020202030204" pitchFamily="34" charset="0"/>
                </a:rPr>
                <a:t>② </a:t>
              </a:r>
              <a:r>
                <a:rPr lang="en-US" altLang="zh-CN" sz="2000" dirty="0">
                  <a:latin typeface="Arial Narrow" panose="020B0506020202030204" pitchFamily="34" charset="0"/>
                </a:rPr>
                <a:t>a</a:t>
              </a:r>
              <a:r>
                <a:rPr lang="en-US" altLang="zh-CN" sz="2000" baseline="-25000" dirty="0">
                  <a:latin typeface="Arial Narrow" panose="020B0506020202030204" pitchFamily="34" charset="0"/>
                </a:rPr>
                <a:t>ij      		</a:t>
              </a:r>
              <a:r>
                <a:rPr lang="en-US" altLang="zh-CN" sz="2000" dirty="0">
                  <a:solidFill>
                    <a:schemeClr val="tx2"/>
                  </a:solidFill>
                  <a:latin typeface="Arial Narrow" panose="020B0506020202030204" pitchFamily="34" charset="0"/>
                </a:rPr>
                <a:t>( a</a:t>
              </a:r>
              <a:r>
                <a:rPr lang="en-US" altLang="zh-CN" sz="2000" baseline="-25000" dirty="0">
                  <a:solidFill>
                    <a:schemeClr val="tx2"/>
                  </a:solidFill>
                  <a:latin typeface="Arial Narrow" panose="020B0506020202030204" pitchFamily="34" charset="0"/>
                </a:rPr>
                <a:t>ij</a:t>
              </a:r>
              <a:r>
                <a:rPr lang="en-US" altLang="zh-CN" sz="2000" dirty="0">
                  <a:solidFill>
                    <a:schemeClr val="tx2"/>
                  </a:solidFill>
                  <a:latin typeface="Arial Narrow" panose="020B0506020202030204" pitchFamily="34" charset="0"/>
                </a:rPr>
                <a:t>≠0 b</a:t>
              </a:r>
              <a:r>
                <a:rPr lang="en-US" altLang="zh-CN" sz="2000" baseline="-25000" dirty="0">
                  <a:solidFill>
                    <a:schemeClr val="tx2"/>
                  </a:solidFill>
                  <a:latin typeface="Arial Narrow" panose="020B0506020202030204" pitchFamily="34" charset="0"/>
                </a:rPr>
                <a:t>ij</a:t>
              </a:r>
              <a:r>
                <a:rPr lang="en-US" altLang="zh-CN" sz="2000" dirty="0">
                  <a:solidFill>
                    <a:schemeClr val="tx2"/>
                  </a:solidFill>
                  <a:latin typeface="Arial Narrow" panose="020B0506020202030204" pitchFamily="34" charset="0"/>
                </a:rPr>
                <a:t>＝0      )</a:t>
              </a:r>
              <a:endParaRPr lang="zh-CN" altLang="en-US" sz="2000" dirty="0">
                <a:solidFill>
                  <a:schemeClr val="tx2"/>
                </a:solidFill>
                <a:latin typeface="Arial Narrow" panose="020B0506020202030204" pitchFamily="34" charset="0"/>
              </a:endParaRPr>
            </a:p>
          </p:txBody>
        </p:sp>
        <p:sp>
          <p:nvSpPr>
            <p:cNvPr id="71697" name="Rectangle 8"/>
            <p:cNvSpPr/>
            <p:nvPr/>
          </p:nvSpPr>
          <p:spPr>
            <a:xfrm>
              <a:off x="2160" y="1180"/>
              <a:ext cx="3024"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r>
                <a:rPr lang="en-US" altLang="zh-CN" sz="2000" dirty="0">
                  <a:solidFill>
                    <a:schemeClr val="tx2"/>
                  </a:solidFill>
                  <a:latin typeface="Arial Narrow" panose="020B0506020202030204" pitchFamily="34" charset="0"/>
                </a:rPr>
                <a:t>③ </a:t>
              </a:r>
              <a:r>
                <a:rPr lang="en-US" altLang="zh-CN" sz="2000" dirty="0">
                  <a:latin typeface="Arial Narrow" panose="020B0506020202030204" pitchFamily="34" charset="0"/>
                </a:rPr>
                <a:t>a</a:t>
              </a:r>
              <a:r>
                <a:rPr lang="en-US" altLang="zh-CN" sz="2000" baseline="-25000" dirty="0">
                  <a:latin typeface="Arial Narrow" panose="020B0506020202030204" pitchFamily="34" charset="0"/>
                </a:rPr>
                <a:t>ij</a:t>
              </a:r>
              <a:r>
                <a:rPr lang="en-US" altLang="zh-CN" sz="2000" dirty="0">
                  <a:latin typeface="Arial Narrow" panose="020B0506020202030204" pitchFamily="34" charset="0"/>
                </a:rPr>
                <a:t>+</a:t>
              </a:r>
              <a:r>
                <a:rPr lang="en-US" altLang="zh-CN" sz="2000" baseline="-25000" dirty="0">
                  <a:latin typeface="Arial Narrow" panose="020B0506020202030204" pitchFamily="34" charset="0"/>
                </a:rPr>
                <a:t> </a:t>
              </a:r>
              <a:r>
                <a:rPr lang="en-US" altLang="zh-CN" sz="2000" dirty="0">
                  <a:latin typeface="Arial Narrow" panose="020B0506020202030204" pitchFamily="34" charset="0"/>
                </a:rPr>
                <a:t>b</a:t>
              </a:r>
              <a:r>
                <a:rPr lang="en-US" altLang="zh-CN" sz="2000" baseline="-25000" dirty="0">
                  <a:latin typeface="Arial Narrow" panose="020B0506020202030204" pitchFamily="34" charset="0"/>
                </a:rPr>
                <a:t>ij	 	</a:t>
              </a:r>
              <a:r>
                <a:rPr lang="en-US" altLang="zh-CN" sz="2000" dirty="0">
                  <a:solidFill>
                    <a:schemeClr val="tx2"/>
                  </a:solidFill>
                  <a:latin typeface="Arial Narrow" panose="020B0506020202030204" pitchFamily="34" charset="0"/>
                </a:rPr>
                <a:t>(a</a:t>
              </a:r>
              <a:r>
                <a:rPr lang="en-US" altLang="zh-CN" sz="2000" baseline="-25000" dirty="0">
                  <a:solidFill>
                    <a:schemeClr val="tx2"/>
                  </a:solidFill>
                  <a:latin typeface="Arial Narrow" panose="020B0506020202030204" pitchFamily="34" charset="0"/>
                </a:rPr>
                <a:t>ij,</a:t>
              </a:r>
              <a:r>
                <a:rPr lang="en-US" altLang="zh-CN" sz="2000" dirty="0">
                  <a:solidFill>
                    <a:schemeClr val="tx2"/>
                  </a:solidFill>
                  <a:latin typeface="Arial Narrow" panose="020B0506020202030204" pitchFamily="34" charset="0"/>
                </a:rPr>
                <a:t>b</a:t>
              </a:r>
              <a:r>
                <a:rPr lang="en-US" altLang="zh-CN" sz="2000" baseline="-25000" dirty="0">
                  <a:solidFill>
                    <a:schemeClr val="tx2"/>
                  </a:solidFill>
                  <a:latin typeface="Arial Narrow" panose="020B0506020202030204" pitchFamily="34" charset="0"/>
                </a:rPr>
                <a:t>ij</a:t>
              </a:r>
              <a:r>
                <a:rPr lang="en-US" altLang="zh-CN" sz="2000" dirty="0">
                  <a:solidFill>
                    <a:schemeClr val="tx2"/>
                  </a:solidFill>
                  <a:latin typeface="Arial Narrow" panose="020B0506020202030204" pitchFamily="34" charset="0"/>
                </a:rPr>
                <a:t>≠0 a</a:t>
              </a:r>
              <a:r>
                <a:rPr lang="en-US" altLang="zh-CN" sz="2000" baseline="-25000" dirty="0">
                  <a:solidFill>
                    <a:schemeClr val="tx2"/>
                  </a:solidFill>
                  <a:latin typeface="Arial Narrow" panose="020B0506020202030204" pitchFamily="34" charset="0"/>
                </a:rPr>
                <a:t>ij</a:t>
              </a:r>
              <a:r>
                <a:rPr lang="en-US" altLang="zh-CN" sz="2000" dirty="0">
                  <a:solidFill>
                    <a:schemeClr val="tx2"/>
                  </a:solidFill>
                  <a:latin typeface="Arial Narrow" panose="020B0506020202030204" pitchFamily="34" charset="0"/>
                </a:rPr>
                <a:t>+</a:t>
              </a:r>
              <a:r>
                <a:rPr lang="en-US" altLang="zh-CN" sz="2000" baseline="-25000" dirty="0">
                  <a:solidFill>
                    <a:schemeClr val="tx2"/>
                  </a:solidFill>
                  <a:latin typeface="Arial Narrow" panose="020B0506020202030204" pitchFamily="34" charset="0"/>
                </a:rPr>
                <a:t> </a:t>
              </a:r>
              <a:r>
                <a:rPr lang="en-US" altLang="zh-CN" sz="2000" dirty="0">
                  <a:solidFill>
                    <a:schemeClr val="tx2"/>
                  </a:solidFill>
                  <a:latin typeface="Arial Narrow" panose="020B0506020202030204" pitchFamily="34" charset="0"/>
                </a:rPr>
                <a:t>b</a:t>
              </a:r>
              <a:r>
                <a:rPr lang="en-US" altLang="zh-CN" sz="2000" baseline="-25000" dirty="0">
                  <a:solidFill>
                    <a:schemeClr val="tx2"/>
                  </a:solidFill>
                  <a:latin typeface="Arial Narrow" panose="020B0506020202030204" pitchFamily="34" charset="0"/>
                </a:rPr>
                <a:t>ij</a:t>
              </a:r>
              <a:r>
                <a:rPr lang="en-US" altLang="zh-CN" sz="2000" dirty="0">
                  <a:solidFill>
                    <a:schemeClr val="tx2"/>
                  </a:solidFill>
                  <a:latin typeface="Arial Narrow" panose="020B0506020202030204" pitchFamily="34" charset="0"/>
                </a:rPr>
                <a:t>≠0)</a:t>
              </a:r>
              <a:endParaRPr lang="zh-CN" altLang="en-US" sz="2000" dirty="0">
                <a:solidFill>
                  <a:schemeClr val="tx2"/>
                </a:solidFill>
                <a:latin typeface="Arial Narrow" panose="020B0506020202030204" pitchFamily="34" charset="0"/>
              </a:endParaRPr>
            </a:p>
          </p:txBody>
        </p:sp>
        <p:sp>
          <p:nvSpPr>
            <p:cNvPr id="71698" name="Text Box 9"/>
            <p:cNvSpPr txBox="1"/>
            <p:nvPr/>
          </p:nvSpPr>
          <p:spPr>
            <a:xfrm>
              <a:off x="2172" y="1573"/>
              <a:ext cx="2676" cy="2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dirty="0">
                  <a:solidFill>
                    <a:schemeClr val="tx2"/>
                  </a:solidFill>
                  <a:latin typeface="Arial Narrow" panose="020B0506020202030204" pitchFamily="34" charset="0"/>
                </a:rPr>
                <a:t>④ </a:t>
              </a:r>
              <a:r>
                <a:rPr lang="zh-CN" altLang="en-US" sz="2400" dirty="0">
                  <a:latin typeface="Arial Narrow" panose="020B0506020202030204" pitchFamily="34" charset="0"/>
                </a:rPr>
                <a:t>0</a:t>
              </a:r>
              <a:r>
                <a:rPr lang="zh-CN" altLang="en-US" sz="1800" dirty="0">
                  <a:latin typeface="Arial Narrow" panose="020B0506020202030204" pitchFamily="34" charset="0"/>
                </a:rPr>
                <a:t> </a:t>
              </a:r>
              <a:r>
                <a:rPr lang="zh-CN" altLang="en-US" sz="1800" b="0" dirty="0">
                  <a:latin typeface="Arial Narrow" panose="020B0506020202030204" pitchFamily="34" charset="0"/>
                </a:rPr>
                <a:t>           	</a:t>
              </a:r>
              <a:r>
                <a:rPr lang="zh-CN" altLang="en-US" sz="2000" dirty="0">
                  <a:solidFill>
                    <a:schemeClr val="tx2"/>
                  </a:solidFill>
                  <a:latin typeface="Arial Narrow" panose="020B0506020202030204" pitchFamily="34" charset="0"/>
                </a:rPr>
                <a:t>(</a:t>
              </a:r>
              <a:r>
                <a:rPr lang="en-US" altLang="zh-CN" sz="2000" dirty="0">
                  <a:solidFill>
                    <a:schemeClr val="tx2"/>
                  </a:solidFill>
                  <a:latin typeface="Arial Narrow" panose="020B0506020202030204" pitchFamily="34" charset="0"/>
                </a:rPr>
                <a:t>a</a:t>
              </a:r>
              <a:r>
                <a:rPr lang="en-US" altLang="zh-CN" sz="2000" baseline="-25000" dirty="0">
                  <a:solidFill>
                    <a:schemeClr val="tx2"/>
                  </a:solidFill>
                  <a:latin typeface="Arial Narrow" panose="020B0506020202030204" pitchFamily="34" charset="0"/>
                </a:rPr>
                <a:t>ij,</a:t>
              </a:r>
              <a:r>
                <a:rPr lang="en-US" altLang="zh-CN" sz="2000" dirty="0">
                  <a:solidFill>
                    <a:schemeClr val="tx2"/>
                  </a:solidFill>
                  <a:latin typeface="Arial Narrow" panose="020B0506020202030204" pitchFamily="34" charset="0"/>
                </a:rPr>
                <a:t>b</a:t>
              </a:r>
              <a:r>
                <a:rPr lang="en-US" altLang="zh-CN" sz="2000" baseline="-25000" dirty="0">
                  <a:solidFill>
                    <a:schemeClr val="tx2"/>
                  </a:solidFill>
                  <a:latin typeface="Arial Narrow" panose="020B0506020202030204" pitchFamily="34" charset="0"/>
                </a:rPr>
                <a:t>ij</a:t>
              </a:r>
              <a:r>
                <a:rPr lang="en-US" altLang="zh-CN" sz="2000" dirty="0">
                  <a:solidFill>
                    <a:schemeClr val="tx2"/>
                  </a:solidFill>
                  <a:latin typeface="Arial Narrow" panose="020B0506020202030204" pitchFamily="34" charset="0"/>
                </a:rPr>
                <a:t>≠0 </a:t>
              </a:r>
              <a:r>
                <a:rPr lang="en-US" altLang="zh-CN" sz="2400" dirty="0">
                  <a:solidFill>
                    <a:schemeClr val="tx2"/>
                  </a:solidFill>
                  <a:latin typeface="Arial Narrow" panose="020B0506020202030204" pitchFamily="34" charset="0"/>
                </a:rPr>
                <a:t>a</a:t>
              </a:r>
              <a:r>
                <a:rPr lang="en-US" altLang="zh-CN" sz="2400" baseline="-25000" dirty="0">
                  <a:solidFill>
                    <a:schemeClr val="tx2"/>
                  </a:solidFill>
                  <a:latin typeface="Arial Narrow" panose="020B0506020202030204" pitchFamily="34" charset="0"/>
                </a:rPr>
                <a:t>ij</a:t>
              </a:r>
              <a:r>
                <a:rPr lang="en-US" altLang="zh-CN" sz="2000" dirty="0">
                  <a:solidFill>
                    <a:schemeClr val="tx2"/>
                  </a:solidFill>
                  <a:latin typeface="Arial Narrow" panose="020B0506020202030204" pitchFamily="34" charset="0"/>
                </a:rPr>
                <a:t>+</a:t>
              </a:r>
              <a:r>
                <a:rPr lang="en-US" altLang="zh-CN" sz="2000" baseline="-25000" dirty="0">
                  <a:solidFill>
                    <a:schemeClr val="tx2"/>
                  </a:solidFill>
                  <a:latin typeface="Arial Narrow" panose="020B0506020202030204" pitchFamily="34" charset="0"/>
                </a:rPr>
                <a:t> </a:t>
              </a:r>
              <a:r>
                <a:rPr lang="en-US" altLang="zh-CN" sz="2000" dirty="0">
                  <a:solidFill>
                    <a:schemeClr val="tx2"/>
                  </a:solidFill>
                  <a:latin typeface="Arial Narrow" panose="020B0506020202030204" pitchFamily="34" charset="0"/>
                </a:rPr>
                <a:t>b</a:t>
              </a:r>
              <a:r>
                <a:rPr lang="en-US" altLang="zh-CN" sz="2000" baseline="-25000" dirty="0">
                  <a:solidFill>
                    <a:schemeClr val="tx2"/>
                  </a:solidFill>
                  <a:latin typeface="Arial Narrow" panose="020B0506020202030204" pitchFamily="34" charset="0"/>
                </a:rPr>
                <a:t>ij</a:t>
              </a:r>
              <a:r>
                <a:rPr lang="en-US" altLang="zh-CN" sz="2000" dirty="0">
                  <a:solidFill>
                    <a:schemeClr val="tx2"/>
                  </a:solidFill>
                  <a:latin typeface="Arial Narrow" panose="020B0506020202030204" pitchFamily="34" charset="0"/>
                </a:rPr>
                <a:t>＝0)</a:t>
              </a:r>
              <a:r>
                <a:rPr lang="en-US" altLang="zh-CN" sz="2400" dirty="0">
                  <a:latin typeface="Arial Narrow" panose="020B0506020202030204" pitchFamily="34" charset="0"/>
                </a:rPr>
                <a:t> </a:t>
              </a:r>
              <a:endParaRPr lang="zh-CN" altLang="en-US" sz="2400" dirty="0">
                <a:latin typeface="Arial Narrow" panose="020B0506020202030204" pitchFamily="34" charset="0"/>
              </a:endParaRPr>
            </a:p>
          </p:txBody>
        </p:sp>
      </p:grpSp>
      <p:sp>
        <p:nvSpPr>
          <p:cNvPr id="99340" name="Text Box 12"/>
          <p:cNvSpPr txBox="1"/>
          <p:nvPr/>
        </p:nvSpPr>
        <p:spPr>
          <a:xfrm>
            <a:off x="762000" y="3962400"/>
            <a:ext cx="7239000" cy="8540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25000"/>
              </a:lnSpc>
              <a:spcBef>
                <a:spcPct val="50000"/>
              </a:spcBef>
              <a:buClrTx/>
              <a:buSzPct val="100000"/>
              <a:buNone/>
            </a:pPr>
            <a:r>
              <a:rPr lang="zh-CN" altLang="en-US" sz="2000" b="0" dirty="0">
                <a:latin typeface="Arial Narrow" panose="020B0506020202030204" pitchFamily="34" charset="0"/>
              </a:rPr>
              <a:t>     </a:t>
            </a:r>
            <a:r>
              <a:rPr lang="zh-CN" altLang="en-US" sz="2000" dirty="0">
                <a:latin typeface="Arial Narrow" panose="020B0506020202030204" pitchFamily="34" charset="0"/>
              </a:rPr>
              <a:t>考虑稀疏矩阵</a:t>
            </a:r>
            <a:r>
              <a:rPr lang="en-US" altLang="zh-CN" sz="2000" dirty="0">
                <a:latin typeface="Arial Narrow" panose="020B0506020202030204" pitchFamily="34" charset="0"/>
              </a:rPr>
              <a:t>A</a:t>
            </a:r>
            <a:r>
              <a:rPr lang="zh-CN" altLang="en-US" sz="2000" dirty="0">
                <a:latin typeface="Arial Narrow" panose="020B0506020202030204" pitchFamily="34" charset="0"/>
              </a:rPr>
              <a:t>，</a:t>
            </a:r>
            <a:r>
              <a:rPr lang="en-US" altLang="zh-CN" sz="2000" dirty="0">
                <a:latin typeface="Arial Narrow" panose="020B0506020202030204" pitchFamily="34" charset="0"/>
              </a:rPr>
              <a:t>B</a:t>
            </a:r>
            <a:r>
              <a:rPr lang="zh-CN" altLang="en-US" sz="2000" dirty="0">
                <a:latin typeface="Arial Narrow" panose="020B0506020202030204" pitchFamily="34" charset="0"/>
              </a:rPr>
              <a:t>均采用十字链表表示，当</a:t>
            </a:r>
            <a:r>
              <a:rPr lang="en-US" altLang="zh-CN" sz="2000" dirty="0">
                <a:latin typeface="Arial Narrow" panose="020B0506020202030204" pitchFamily="34" charset="0"/>
              </a:rPr>
              <a:t>B</a:t>
            </a:r>
            <a:r>
              <a:rPr lang="zh-CN" altLang="en-US" sz="2000" dirty="0">
                <a:latin typeface="Arial Narrow" panose="020B0506020202030204" pitchFamily="34" charset="0"/>
              </a:rPr>
              <a:t>加入</a:t>
            </a:r>
            <a:r>
              <a:rPr lang="en-US" altLang="zh-CN" sz="2000" dirty="0">
                <a:latin typeface="Arial Narrow" panose="020B0506020202030204" pitchFamily="34" charset="0"/>
              </a:rPr>
              <a:t>A</a:t>
            </a:r>
            <a:r>
              <a:rPr lang="zh-CN" altLang="en-US" sz="2000" dirty="0">
                <a:latin typeface="Arial Narrow" panose="020B0506020202030204" pitchFamily="34" charset="0"/>
              </a:rPr>
              <a:t>中，对于</a:t>
            </a:r>
            <a:r>
              <a:rPr lang="en-US" altLang="zh-CN" sz="2000" dirty="0">
                <a:latin typeface="Arial Narrow" panose="020B0506020202030204" pitchFamily="34" charset="0"/>
              </a:rPr>
              <a:t>A</a:t>
            </a:r>
            <a:r>
              <a:rPr lang="zh-CN" altLang="en-US" sz="2000" dirty="0">
                <a:latin typeface="Arial Narrow" panose="020B0506020202030204" pitchFamily="34" charset="0"/>
              </a:rPr>
              <a:t>的十字链表来讲：</a:t>
            </a:r>
            <a:endParaRPr lang="zh-CN" altLang="en-US" sz="2000" dirty="0">
              <a:latin typeface="Arial Narrow" panose="020B0506020202030204" pitchFamily="34" charset="0"/>
            </a:endParaRPr>
          </a:p>
        </p:txBody>
      </p:sp>
      <p:grpSp>
        <p:nvGrpSpPr>
          <p:cNvPr id="3" name="Group 21"/>
          <p:cNvGrpSpPr/>
          <p:nvPr/>
        </p:nvGrpSpPr>
        <p:grpSpPr>
          <a:xfrm>
            <a:off x="1725613" y="4786313"/>
            <a:ext cx="7208837" cy="1995487"/>
            <a:chOff x="1219" y="2592"/>
            <a:chExt cx="4541" cy="1257"/>
          </a:xfrm>
        </p:grpSpPr>
        <p:sp>
          <p:nvSpPr>
            <p:cNvPr id="71688" name="AutoShape 16"/>
            <p:cNvSpPr/>
            <p:nvPr/>
          </p:nvSpPr>
          <p:spPr>
            <a:xfrm>
              <a:off x="1219" y="2736"/>
              <a:ext cx="340" cy="1104"/>
            </a:xfrm>
            <a:prstGeom prst="leftBrace">
              <a:avLst>
                <a:gd name="adj1" fmla="val 27058"/>
                <a:gd name="adj2" fmla="val 50000"/>
              </a:avLst>
            </a:prstGeom>
            <a:no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
          <p:nvSpPr>
            <p:cNvPr id="71689" name="Text Box 17"/>
            <p:cNvSpPr txBox="1"/>
            <p:nvPr/>
          </p:nvSpPr>
          <p:spPr>
            <a:xfrm>
              <a:off x="1536" y="2592"/>
              <a:ext cx="4224"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dirty="0">
                  <a:solidFill>
                    <a:schemeClr val="tx2"/>
                  </a:solidFill>
                  <a:latin typeface="Arial Narrow" panose="020B0506020202030204" pitchFamily="34" charset="0"/>
                </a:rPr>
                <a:t>①</a:t>
              </a:r>
              <a:r>
                <a:rPr lang="zh-CN" altLang="en-US" sz="2000" dirty="0">
                  <a:latin typeface="Arial Narrow" panose="020B0506020202030204" pitchFamily="34" charset="0"/>
                </a:rPr>
                <a:t>插入一个新结点，数据值为</a:t>
              </a:r>
              <a:r>
                <a:rPr lang="en-US" altLang="zh-CN" sz="2000" dirty="0">
                  <a:latin typeface="Arial Narrow" panose="020B0506020202030204" pitchFamily="34" charset="0"/>
                </a:rPr>
                <a:t>b</a:t>
              </a:r>
              <a:r>
                <a:rPr lang="en-US" altLang="zh-CN" sz="2000" baseline="-25000" dirty="0">
                  <a:latin typeface="Arial Narrow" panose="020B0506020202030204" pitchFamily="34" charset="0"/>
                </a:rPr>
                <a:t>ij</a:t>
              </a:r>
              <a:endParaRPr lang="zh-CN" altLang="en-US" sz="2000" dirty="0">
                <a:solidFill>
                  <a:schemeClr val="tx2"/>
                </a:solidFill>
                <a:latin typeface="Arial Narrow" panose="020B0506020202030204" pitchFamily="34" charset="0"/>
              </a:endParaRPr>
            </a:p>
          </p:txBody>
        </p:sp>
        <p:sp>
          <p:nvSpPr>
            <p:cNvPr id="71690" name="Text Box 18"/>
            <p:cNvSpPr txBox="1"/>
            <p:nvPr/>
          </p:nvSpPr>
          <p:spPr>
            <a:xfrm>
              <a:off x="1551" y="2880"/>
              <a:ext cx="3949"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dirty="0">
                  <a:solidFill>
                    <a:schemeClr val="tx2"/>
                  </a:solidFill>
                  <a:latin typeface="Arial Narrow" panose="020B0506020202030204" pitchFamily="34" charset="0"/>
                </a:rPr>
                <a:t>②</a:t>
              </a:r>
              <a:r>
                <a:rPr lang="zh-CN" altLang="en-US" sz="2000" dirty="0">
                  <a:latin typeface="Arial Narrow" panose="020B0506020202030204" pitchFamily="34" charset="0"/>
                </a:rPr>
                <a:t>不变</a:t>
              </a:r>
              <a:endParaRPr lang="zh-CN" altLang="en-US" sz="2000" dirty="0">
                <a:solidFill>
                  <a:schemeClr val="tx2"/>
                </a:solidFill>
                <a:latin typeface="Arial Narrow" panose="020B0506020202030204" pitchFamily="34" charset="0"/>
              </a:endParaRPr>
            </a:p>
          </p:txBody>
        </p:sp>
        <p:sp>
          <p:nvSpPr>
            <p:cNvPr id="71691" name="Rectangle 19"/>
            <p:cNvSpPr/>
            <p:nvPr/>
          </p:nvSpPr>
          <p:spPr>
            <a:xfrm>
              <a:off x="1543" y="3216"/>
              <a:ext cx="4087"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r>
                <a:rPr lang="en-US" altLang="zh-CN" sz="2000" dirty="0">
                  <a:solidFill>
                    <a:schemeClr val="tx2"/>
                  </a:solidFill>
                  <a:latin typeface="Arial Narrow" panose="020B0506020202030204" pitchFamily="34" charset="0"/>
                </a:rPr>
                <a:t>③</a:t>
              </a:r>
              <a:r>
                <a:rPr lang="zh-CN" altLang="en-US" sz="2000" dirty="0">
                  <a:latin typeface="Arial Narrow" panose="020B0506020202030204" pitchFamily="34" charset="0"/>
                </a:rPr>
                <a:t>修改结点的数据值为</a:t>
              </a:r>
              <a:r>
                <a:rPr lang="en-US" altLang="zh-CN" sz="2000" dirty="0">
                  <a:latin typeface="Arial Narrow" panose="020B0506020202030204" pitchFamily="34" charset="0"/>
                </a:rPr>
                <a:t>a</a:t>
              </a:r>
              <a:r>
                <a:rPr lang="en-US" altLang="zh-CN" sz="2000" baseline="-25000" dirty="0">
                  <a:latin typeface="Arial Narrow" panose="020B0506020202030204" pitchFamily="34" charset="0"/>
                </a:rPr>
                <a:t>ij</a:t>
              </a:r>
              <a:r>
                <a:rPr lang="zh-CN" altLang="en-US" sz="2000" dirty="0">
                  <a:latin typeface="Arial Narrow" panose="020B0506020202030204" pitchFamily="34" charset="0"/>
                </a:rPr>
                <a:t>＋</a:t>
              </a:r>
              <a:r>
                <a:rPr lang="en-US" altLang="zh-CN" sz="2000" dirty="0">
                  <a:latin typeface="Arial Narrow" panose="020B0506020202030204" pitchFamily="34" charset="0"/>
                </a:rPr>
                <a:t>b</a:t>
              </a:r>
              <a:r>
                <a:rPr lang="en-US" altLang="zh-CN" sz="2000" baseline="-25000" dirty="0">
                  <a:latin typeface="Arial Narrow" panose="020B0506020202030204" pitchFamily="34" charset="0"/>
                </a:rPr>
                <a:t>ij</a:t>
              </a:r>
              <a:endParaRPr lang="zh-CN" altLang="en-US" sz="2000" dirty="0">
                <a:solidFill>
                  <a:schemeClr val="tx2"/>
                </a:solidFill>
                <a:latin typeface="Arial Narrow" panose="020B0506020202030204" pitchFamily="34" charset="0"/>
              </a:endParaRPr>
            </a:p>
          </p:txBody>
        </p:sp>
        <p:sp>
          <p:nvSpPr>
            <p:cNvPr id="71692" name="Text Box 20"/>
            <p:cNvSpPr txBox="1"/>
            <p:nvPr/>
          </p:nvSpPr>
          <p:spPr>
            <a:xfrm>
              <a:off x="1559" y="3561"/>
              <a:ext cx="3617" cy="2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dirty="0">
                  <a:solidFill>
                    <a:schemeClr val="tx2"/>
                  </a:solidFill>
                  <a:latin typeface="Arial Narrow" panose="020B0506020202030204" pitchFamily="34" charset="0"/>
                </a:rPr>
                <a:t>④</a:t>
              </a:r>
              <a:r>
                <a:rPr lang="zh-CN" altLang="en-US" sz="2000" dirty="0">
                  <a:latin typeface="Arial Narrow" panose="020B0506020202030204" pitchFamily="34" charset="0"/>
                </a:rPr>
                <a:t>删除一个结点</a:t>
              </a:r>
              <a:endParaRPr lang="zh-CN" altLang="en-US" sz="2400" dirty="0">
                <a:latin typeface="Arial Narrow" panose="020B0506020202030204" pitchFamily="34" charset="0"/>
              </a:endParaRP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anim calcmode="lin" valueType="num">
                                      <p:cBhvr additive="base">
                                        <p:cTn id="7" dur="500" fill="hold"/>
                                        <p:tgtEl>
                                          <p:spTgt spid="99331"/>
                                        </p:tgtEl>
                                        <p:attrNameLst>
                                          <p:attrName>ppt_x</p:attrName>
                                        </p:attrNameLst>
                                      </p:cBhvr>
                                      <p:tavLst>
                                        <p:tav tm="0">
                                          <p:val>
                                            <p:strVal val="0-#ppt_w/2"/>
                                          </p:val>
                                        </p:tav>
                                        <p:tav tm="100000">
                                          <p:val>
                                            <p:strVal val="#ppt_x"/>
                                          </p:val>
                                        </p:tav>
                                      </p:tavLst>
                                    </p:anim>
                                    <p:anim calcmode="lin" valueType="num">
                                      <p:cBhvr additive="base">
                                        <p:cTn id="8" dur="500" fill="hold"/>
                                        <p:tgtEl>
                                          <p:spTgt spid="99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99340"/>
                                        </p:tgtEl>
                                        <p:attrNameLst>
                                          <p:attrName>style.visibility</p:attrName>
                                        </p:attrNameLst>
                                      </p:cBhvr>
                                      <p:to>
                                        <p:strVal val="visible"/>
                                      </p:to>
                                    </p:set>
                                    <p:animEffect transition="in" filter="slide(fromBottom)">
                                      <p:cBhvr>
                                        <p:cTn id="18" dur="500"/>
                                        <p:tgtEl>
                                          <p:spTgt spid="9934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p:bldP spid="9934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72707" name="Rectangle 7"/>
          <p:cNvSpPr>
            <a:spLocks noGrp="1"/>
          </p:cNvSpPr>
          <p:nvPr>
            <p:ph type="title"/>
          </p:nvPr>
        </p:nvSpPr>
        <p:spPr>
          <a:xfrm>
            <a:off x="838200" y="457200"/>
            <a:ext cx="7772400" cy="533400"/>
          </a:xfrm>
          <a:ln/>
        </p:spPr>
        <p:txBody>
          <a:bodyPr vert="horz" wrap="square" lIns="92075" tIns="46038" rIns="92075" bIns="46038" anchor="ctr"/>
          <a:p>
            <a:pPr eaLnBrk="1" hangingPunct="1"/>
            <a:r>
              <a:rPr lang="zh-CN" altLang="en-US" dirty="0"/>
              <a:t>实现分析</a:t>
            </a:r>
            <a:endParaRPr lang="zh-CN" altLang="en-US" dirty="0"/>
          </a:p>
        </p:txBody>
      </p:sp>
      <p:sp>
        <p:nvSpPr>
          <p:cNvPr id="72708" name="Rectangle 8"/>
          <p:cNvSpPr>
            <a:spLocks noGrp="1"/>
          </p:cNvSpPr>
          <p:nvPr>
            <p:ph idx="1"/>
          </p:nvPr>
        </p:nvSpPr>
        <p:spPr>
          <a:xfrm>
            <a:off x="381000" y="1143000"/>
            <a:ext cx="8534400" cy="5381625"/>
          </a:xfrm>
          <a:ln/>
        </p:spPr>
        <p:txBody>
          <a:bodyPr vert="horz" wrap="square" lIns="91440" tIns="45720" rIns="91440" bIns="45720" anchor="t"/>
          <a:p>
            <a:pPr eaLnBrk="1" hangingPunct="1">
              <a:lnSpc>
                <a:spcPct val="95000"/>
              </a:lnSpc>
            </a:pPr>
            <a:r>
              <a:rPr lang="zh-CN" altLang="en-US" sz="2400" dirty="0"/>
              <a:t>1.基本思想：      </a:t>
            </a:r>
            <a:endParaRPr lang="zh-CN" altLang="en-US" sz="2400" dirty="0"/>
          </a:p>
          <a:p>
            <a:pPr lvl="1" eaLnBrk="1" hangingPunct="1">
              <a:lnSpc>
                <a:spcPct val="95000"/>
              </a:lnSpc>
            </a:pPr>
            <a:r>
              <a:rPr lang="zh-CN" altLang="en-US" sz="2000" dirty="0"/>
              <a:t>从矩阵的第一行开始逐行进行比较，对每一行均从第一个非0元开始比较，令</a:t>
            </a:r>
            <a:r>
              <a:rPr lang="en-US" altLang="zh-CN" sz="2000" i="1" dirty="0"/>
              <a:t>pa</a:t>
            </a:r>
            <a:r>
              <a:rPr lang="zh-CN" altLang="en-US" sz="2000" dirty="0"/>
              <a:t>，</a:t>
            </a:r>
            <a:r>
              <a:rPr lang="en-US" altLang="zh-CN" sz="2000" i="1" dirty="0"/>
              <a:t>pb</a:t>
            </a:r>
            <a:r>
              <a:rPr lang="zh-CN" altLang="en-US" sz="2000" dirty="0"/>
              <a:t>分别指向矩阵</a:t>
            </a:r>
            <a:r>
              <a:rPr lang="en-US" altLang="zh-CN" sz="2000" i="1" dirty="0"/>
              <a:t>A</a:t>
            </a:r>
            <a:r>
              <a:rPr lang="zh-CN" altLang="en-US" sz="2000" dirty="0"/>
              <a:t>和</a:t>
            </a:r>
            <a:r>
              <a:rPr lang="en-US" altLang="zh-CN" sz="2000" i="1" dirty="0"/>
              <a:t>B</a:t>
            </a:r>
            <a:r>
              <a:rPr lang="zh-CN" altLang="en-US" sz="2000" dirty="0"/>
              <a:t>相同行的当前处理结点。</a:t>
            </a:r>
            <a:endParaRPr lang="zh-CN" altLang="en-US" sz="2000" dirty="0"/>
          </a:p>
          <a:p>
            <a:pPr lvl="1" eaLnBrk="1" hangingPunct="1">
              <a:lnSpc>
                <a:spcPct val="95000"/>
              </a:lnSpc>
            </a:pPr>
            <a:r>
              <a:rPr lang="zh-CN" altLang="en-US" dirty="0"/>
              <a:t>①若</a:t>
            </a:r>
            <a:r>
              <a:rPr lang="en-US" altLang="zh-CN" i="1" dirty="0"/>
              <a:t>pa-&gt;j</a:t>
            </a:r>
            <a:r>
              <a:rPr lang="en-US" altLang="zh-CN" i="1" dirty="0">
                <a:solidFill>
                  <a:srgbClr val="FF3300"/>
                </a:solidFill>
              </a:rPr>
              <a:t>&gt;</a:t>
            </a:r>
            <a:r>
              <a:rPr lang="en-US" altLang="zh-CN" i="1" dirty="0"/>
              <a:t>pb-&gt;j</a:t>
            </a:r>
            <a:r>
              <a:rPr lang="zh-CN" altLang="en-US" dirty="0"/>
              <a:t>或</a:t>
            </a:r>
            <a:r>
              <a:rPr lang="en-US" altLang="zh-CN" i="1" dirty="0"/>
              <a:t>pa==NULL,</a:t>
            </a:r>
            <a:r>
              <a:rPr lang="zh-CN" altLang="en-US" dirty="0"/>
              <a:t>则</a:t>
            </a:r>
            <a:r>
              <a:rPr lang="en-US" altLang="zh-CN" dirty="0"/>
              <a:t>:</a:t>
            </a:r>
            <a:endParaRPr lang="en-US" altLang="zh-CN" dirty="0"/>
          </a:p>
          <a:p>
            <a:pPr lvl="2" eaLnBrk="1" hangingPunct="1">
              <a:lnSpc>
                <a:spcPct val="95000"/>
              </a:lnSpc>
            </a:pPr>
            <a:r>
              <a:rPr lang="zh-CN" altLang="en-US" dirty="0"/>
              <a:t>在</a:t>
            </a:r>
            <a:r>
              <a:rPr lang="en-US" altLang="zh-CN" i="1" dirty="0"/>
              <a:t>A</a:t>
            </a:r>
            <a:r>
              <a:rPr lang="zh-CN" altLang="en-US" dirty="0"/>
              <a:t>中插入一个值为</a:t>
            </a:r>
            <a:r>
              <a:rPr lang="en-US" altLang="zh-CN" i="1" dirty="0"/>
              <a:t>pb-&gt;e</a:t>
            </a:r>
            <a:r>
              <a:rPr lang="zh-CN" altLang="en-US" dirty="0"/>
              <a:t>的结点，此时需要修改相应的指针。</a:t>
            </a:r>
            <a:endParaRPr lang="zh-CN" altLang="en-US" dirty="0"/>
          </a:p>
          <a:p>
            <a:pPr lvl="1" eaLnBrk="1" hangingPunct="1">
              <a:lnSpc>
                <a:spcPct val="95000"/>
              </a:lnSpc>
            </a:pPr>
            <a:r>
              <a:rPr lang="zh-CN" altLang="en-US" dirty="0"/>
              <a:t>② 若</a:t>
            </a:r>
            <a:r>
              <a:rPr lang="en-US" altLang="zh-CN" i="1" dirty="0"/>
              <a:t>pa-&gt;j</a:t>
            </a:r>
            <a:r>
              <a:rPr lang="en-US" altLang="zh-CN" i="1" dirty="0">
                <a:solidFill>
                  <a:srgbClr val="FF3300"/>
                </a:solidFill>
              </a:rPr>
              <a:t>&lt;</a:t>
            </a:r>
            <a:r>
              <a:rPr lang="en-US" altLang="zh-CN" i="1" dirty="0"/>
              <a:t>pb-&gt;j</a:t>
            </a:r>
            <a:r>
              <a:rPr lang="zh-CN" altLang="en-US" dirty="0"/>
              <a:t>，则</a:t>
            </a:r>
            <a:r>
              <a:rPr lang="en-US" altLang="zh-CN" dirty="0"/>
              <a:t>:</a:t>
            </a:r>
            <a:endParaRPr lang="en-US" altLang="zh-CN" dirty="0"/>
          </a:p>
          <a:p>
            <a:pPr lvl="2" eaLnBrk="1" hangingPunct="1">
              <a:lnSpc>
                <a:spcPct val="95000"/>
              </a:lnSpc>
            </a:pPr>
            <a:r>
              <a:rPr lang="en-US" altLang="zh-CN" i="1" dirty="0"/>
              <a:t>pa</a:t>
            </a:r>
            <a:r>
              <a:rPr lang="zh-CN" altLang="en-US" dirty="0"/>
              <a:t>下移，即</a:t>
            </a:r>
            <a:r>
              <a:rPr lang="en-US" altLang="zh-CN" i="1" dirty="0"/>
              <a:t>pa=pa-&gt;right</a:t>
            </a:r>
            <a:endParaRPr lang="en-US" altLang="zh-CN" i="1" dirty="0"/>
          </a:p>
          <a:p>
            <a:pPr lvl="1" eaLnBrk="1" hangingPunct="1">
              <a:lnSpc>
                <a:spcPct val="95000"/>
              </a:lnSpc>
            </a:pPr>
            <a:r>
              <a:rPr lang="zh-CN" altLang="en-US" dirty="0"/>
              <a:t>③若</a:t>
            </a:r>
            <a:r>
              <a:rPr lang="en-US" altLang="zh-CN" i="1" dirty="0"/>
              <a:t>pa-&gt;j</a:t>
            </a:r>
            <a:r>
              <a:rPr lang="en-US" altLang="zh-CN" i="1" dirty="0">
                <a:solidFill>
                  <a:srgbClr val="FF3300"/>
                </a:solidFill>
              </a:rPr>
              <a:t>=</a:t>
            </a:r>
            <a:r>
              <a:rPr lang="en-US" altLang="zh-CN" i="1" dirty="0"/>
              <a:t>pb-&gt;j</a:t>
            </a:r>
            <a:endParaRPr lang="en-US" altLang="zh-CN" i="1" dirty="0"/>
          </a:p>
          <a:p>
            <a:pPr lvl="2" eaLnBrk="1" hangingPunct="1">
              <a:lnSpc>
                <a:spcPct val="95000"/>
              </a:lnSpc>
            </a:pPr>
            <a:r>
              <a:rPr lang="en-US" altLang="zh-CN" i="1" dirty="0"/>
              <a:t>pa-&gt;e+pb-&gt;e ≠0</a:t>
            </a:r>
            <a:r>
              <a:rPr lang="zh-CN" altLang="en-US" dirty="0"/>
              <a:t>，则</a:t>
            </a:r>
            <a:r>
              <a:rPr lang="en-US" altLang="zh-CN" i="1" dirty="0"/>
              <a:t>pa-&gt;e+=pb-&gt;e</a:t>
            </a:r>
            <a:r>
              <a:rPr lang="en-US" altLang="zh-CN" dirty="0"/>
              <a:t>,</a:t>
            </a:r>
            <a:r>
              <a:rPr lang="zh-CN" altLang="en-US" dirty="0"/>
              <a:t>其它不变；</a:t>
            </a:r>
            <a:endParaRPr lang="zh-CN" altLang="en-US" dirty="0"/>
          </a:p>
          <a:p>
            <a:pPr lvl="2" eaLnBrk="1" hangingPunct="1">
              <a:lnSpc>
                <a:spcPct val="95000"/>
              </a:lnSpc>
            </a:pPr>
            <a:r>
              <a:rPr lang="en-US" altLang="zh-CN" i="1" dirty="0"/>
              <a:t>pa-&gt;e+pb-&gt;e ==0</a:t>
            </a:r>
            <a:r>
              <a:rPr lang="en-US" altLang="zh-CN" dirty="0"/>
              <a:t>，</a:t>
            </a:r>
            <a:r>
              <a:rPr lang="zh-CN" altLang="en-US" dirty="0"/>
              <a:t>则在</a:t>
            </a:r>
            <a:r>
              <a:rPr lang="en-US" altLang="zh-CN" i="1" dirty="0"/>
              <a:t>A</a:t>
            </a:r>
            <a:r>
              <a:rPr lang="zh-CN" altLang="en-US" dirty="0"/>
              <a:t>中删去</a:t>
            </a:r>
            <a:r>
              <a:rPr lang="en-US" altLang="zh-CN" i="1" dirty="0"/>
              <a:t>pa</a:t>
            </a:r>
            <a:r>
              <a:rPr lang="zh-CN" altLang="en-US" dirty="0"/>
              <a:t>指向的结点，并修改同行前一结点的</a:t>
            </a:r>
            <a:r>
              <a:rPr lang="en-US" altLang="zh-CN" i="1" dirty="0"/>
              <a:t>right</a:t>
            </a:r>
            <a:r>
              <a:rPr lang="zh-CN" altLang="en-US" dirty="0"/>
              <a:t>指针，以及同一列前一结点的</a:t>
            </a:r>
            <a:r>
              <a:rPr lang="en-US" altLang="zh-CN" i="1" dirty="0"/>
              <a:t>down</a:t>
            </a:r>
            <a:r>
              <a:rPr lang="zh-CN" altLang="en-US" dirty="0"/>
              <a:t>指针。</a:t>
            </a:r>
            <a:endParaRPr lang="zh-CN" altLang="en-US" dirty="0"/>
          </a:p>
        </p:txBody>
      </p:sp>
      <p:sp>
        <p:nvSpPr>
          <p:cNvPr id="72709" name="AutoShape 9">
            <a:hlinkClick r:id="rId1" action="ppaction://hlinksldjump"/>
          </p:cNvPr>
          <p:cNvSpPr/>
          <p:nvPr/>
        </p:nvSpPr>
        <p:spPr>
          <a:xfrm>
            <a:off x="8459788" y="6524625"/>
            <a:ext cx="431800" cy="217488"/>
          </a:xfrm>
          <a:prstGeom prst="leftArrow">
            <a:avLst>
              <a:gd name="adj1" fmla="val 50000"/>
              <a:gd name="adj2" fmla="val 49634"/>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Tree>
  </p:cSld>
  <p:clrMapOvr>
    <a:masterClrMapping/>
  </p:clrMapOvr>
  <p:transition>
    <p:checke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9219" name="Rectangle 16"/>
          <p:cNvSpPr>
            <a:spLocks noGrp="1"/>
          </p:cNvSpPr>
          <p:nvPr>
            <p:ph type="title"/>
          </p:nvPr>
        </p:nvSpPr>
        <p:spPr>
          <a:ln/>
        </p:spPr>
        <p:txBody>
          <a:bodyPr vert="horz" wrap="square" lIns="92075" tIns="46038" rIns="92075" bIns="46038" anchor="ctr"/>
          <a:p>
            <a:pPr eaLnBrk="1" hangingPunct="1"/>
            <a:r>
              <a:rPr lang="zh-CN" altLang="en-US" dirty="0"/>
              <a:t>5.1 数组的定义</a:t>
            </a:r>
            <a:endParaRPr lang="zh-CN" altLang="en-US" dirty="0"/>
          </a:p>
        </p:txBody>
      </p:sp>
      <p:sp>
        <p:nvSpPr>
          <p:cNvPr id="9220" name="Rectangle 17"/>
          <p:cNvSpPr>
            <a:spLocks noGrp="1"/>
          </p:cNvSpPr>
          <p:nvPr>
            <p:ph idx="1"/>
          </p:nvPr>
        </p:nvSpPr>
        <p:spPr>
          <a:ln/>
        </p:spPr>
        <p:txBody>
          <a:bodyPr vert="horz" wrap="square" lIns="91440" tIns="45720" rIns="91440" bIns="45720" anchor="t"/>
          <a:p>
            <a:pPr eaLnBrk="1" hangingPunct="1"/>
            <a:r>
              <a:rPr lang="zh-CN" altLang="en-US" dirty="0"/>
              <a:t>二维数组</a:t>
            </a:r>
            <a:endParaRPr lang="zh-CN" altLang="en-US" dirty="0"/>
          </a:p>
          <a:p>
            <a:pPr eaLnBrk="1" hangingPunct="1"/>
            <a:endParaRPr lang="zh-CN" altLang="en-US" dirty="0"/>
          </a:p>
        </p:txBody>
      </p:sp>
      <p:sp>
        <p:nvSpPr>
          <p:cNvPr id="118791" name="Text Box 7"/>
          <p:cNvSpPr txBox="1"/>
          <p:nvPr/>
        </p:nvSpPr>
        <p:spPr>
          <a:xfrm>
            <a:off x="457200" y="3048000"/>
            <a:ext cx="8458200" cy="35941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457200" lvl="0" indent="-457200" eaLnBrk="1" hangingPunct="1">
              <a:lnSpc>
                <a:spcPct val="100000"/>
              </a:lnSpc>
              <a:spcBef>
                <a:spcPct val="50000"/>
              </a:spcBef>
              <a:buSzPct val="100000"/>
              <a:buChar char="q"/>
            </a:pPr>
            <a:r>
              <a:rPr lang="zh-CN" altLang="en-US" sz="2400" dirty="0">
                <a:latin typeface="Arial Narrow" panose="020B0506020202030204" pitchFamily="34" charset="0"/>
              </a:rPr>
              <a:t>在此:</a:t>
            </a:r>
            <a:endParaRPr lang="zh-CN" altLang="en-US" sz="2400" dirty="0">
              <a:latin typeface="Arial Narrow" panose="020B0506020202030204" pitchFamily="34" charset="0"/>
            </a:endParaRPr>
          </a:p>
          <a:p>
            <a:pPr marL="457200" lvl="0" indent="-457200" eaLnBrk="1" hangingPunct="1">
              <a:lnSpc>
                <a:spcPct val="100000"/>
              </a:lnSpc>
              <a:spcBef>
                <a:spcPct val="50000"/>
              </a:spcBef>
              <a:buClrTx/>
              <a:buSzPct val="100000"/>
              <a:buAutoNum type="arabicPeriod"/>
            </a:pPr>
            <a:r>
              <a:rPr lang="zh-CN" altLang="en-US" sz="2200" dirty="0">
                <a:latin typeface="Arial Narrow" panose="020B0506020202030204" pitchFamily="34" charset="0"/>
              </a:rPr>
              <a:t>可以将二维数组</a:t>
            </a:r>
            <a:r>
              <a:rPr lang="en-US" altLang="zh-CN" sz="2200" dirty="0">
                <a:latin typeface="Arial Narrow" panose="020B0506020202030204" pitchFamily="34" charset="0"/>
              </a:rPr>
              <a:t>A</a:t>
            </a:r>
            <a:r>
              <a:rPr lang="zh-CN" altLang="en-US" sz="2200" dirty="0">
                <a:latin typeface="Arial Narrow" panose="020B0506020202030204" pitchFamily="34" charset="0"/>
              </a:rPr>
              <a:t>看成是由</a:t>
            </a:r>
            <a:r>
              <a:rPr lang="en-US" altLang="zh-CN" sz="2200" dirty="0">
                <a:latin typeface="Arial Narrow" panose="020B0506020202030204" pitchFamily="34" charset="0"/>
              </a:rPr>
              <a:t>m</a:t>
            </a:r>
            <a:r>
              <a:rPr lang="zh-CN" altLang="en-US" sz="2200" dirty="0">
                <a:latin typeface="Arial Narrow" panose="020B0506020202030204" pitchFamily="34" charset="0"/>
              </a:rPr>
              <a:t>个行向量</a:t>
            </a:r>
            <a:r>
              <a:rPr lang="zh-CN" altLang="en-US" sz="2200" dirty="0">
                <a:solidFill>
                  <a:srgbClr val="FF0000"/>
                </a:solidFill>
                <a:latin typeface="Arial Narrow" panose="020B0506020202030204" pitchFamily="34" charset="0"/>
              </a:rPr>
              <a:t>[</a:t>
            </a:r>
            <a:r>
              <a:rPr lang="en-US" altLang="zh-CN" sz="2200" dirty="0">
                <a:solidFill>
                  <a:srgbClr val="FF0000"/>
                </a:solidFill>
                <a:latin typeface="Arial Narrow" panose="020B0506020202030204" pitchFamily="34" charset="0"/>
              </a:rPr>
              <a:t>X</a:t>
            </a:r>
            <a:r>
              <a:rPr lang="en-US" altLang="zh-CN" sz="2200" baseline="-30000" dirty="0">
                <a:solidFill>
                  <a:srgbClr val="FF0000"/>
                </a:solidFill>
                <a:latin typeface="Arial Narrow" panose="020B0506020202030204" pitchFamily="34" charset="0"/>
              </a:rPr>
              <a:t>0</a:t>
            </a:r>
            <a:r>
              <a:rPr lang="en-US" altLang="zh-CN" sz="2200" dirty="0">
                <a:solidFill>
                  <a:srgbClr val="FF0000"/>
                </a:solidFill>
                <a:latin typeface="Arial Narrow" panose="020B0506020202030204" pitchFamily="34" charset="0"/>
              </a:rPr>
              <a:t>,X</a:t>
            </a:r>
            <a:r>
              <a:rPr lang="en-US" altLang="zh-CN" sz="2200" baseline="-30000" dirty="0">
                <a:solidFill>
                  <a:srgbClr val="FF0000"/>
                </a:solidFill>
                <a:latin typeface="Arial Narrow" panose="020B0506020202030204" pitchFamily="34" charset="0"/>
              </a:rPr>
              <a:t>1</a:t>
            </a:r>
            <a:r>
              <a:rPr lang="en-US" altLang="zh-CN" sz="2200" dirty="0">
                <a:solidFill>
                  <a:srgbClr val="FF0000"/>
                </a:solidFill>
                <a:latin typeface="Arial Narrow" panose="020B0506020202030204" pitchFamily="34" charset="0"/>
              </a:rPr>
              <a:t>, …,X</a:t>
            </a:r>
            <a:r>
              <a:rPr lang="en-US" altLang="zh-CN" sz="2200" baseline="-30000" dirty="0">
                <a:solidFill>
                  <a:srgbClr val="FF0000"/>
                </a:solidFill>
                <a:latin typeface="Arial Narrow" panose="020B0506020202030204" pitchFamily="34" charset="0"/>
              </a:rPr>
              <a:t>m-1</a:t>
            </a:r>
            <a:r>
              <a:rPr lang="en-US" altLang="zh-CN" sz="2200" dirty="0">
                <a:solidFill>
                  <a:srgbClr val="FF0000"/>
                </a:solidFill>
                <a:latin typeface="Arial Narrow" panose="020B0506020202030204" pitchFamily="34" charset="0"/>
              </a:rPr>
              <a:t>]</a:t>
            </a:r>
            <a:r>
              <a:rPr lang="en-US" altLang="zh-CN" sz="2200" baseline="30000" dirty="0">
                <a:solidFill>
                  <a:srgbClr val="FF0000"/>
                </a:solidFill>
                <a:latin typeface="Arial Narrow" panose="020B0506020202030204" pitchFamily="34" charset="0"/>
              </a:rPr>
              <a:t>T</a:t>
            </a:r>
            <a:r>
              <a:rPr lang="zh-CN" altLang="en-US" sz="2200" dirty="0">
                <a:latin typeface="Arial Narrow" panose="020B0506020202030204" pitchFamily="34" charset="0"/>
              </a:rPr>
              <a:t>组成，其中，</a:t>
            </a:r>
            <a:r>
              <a:rPr lang="en-US" altLang="zh-CN" sz="2200" i="1" dirty="0"/>
              <a:t>X</a:t>
            </a:r>
            <a:r>
              <a:rPr lang="en-US" altLang="zh-CN" sz="2200" baseline="-30000" dirty="0">
                <a:latin typeface="Arial Narrow" panose="020B0506020202030204" pitchFamily="34" charset="0"/>
              </a:rPr>
              <a:t>i</a:t>
            </a:r>
            <a:r>
              <a:rPr lang="en-US" altLang="zh-CN" sz="2200" dirty="0">
                <a:latin typeface="Arial Narrow" panose="020B0506020202030204" pitchFamily="34" charset="0"/>
              </a:rPr>
              <a:t>＝( </a:t>
            </a:r>
            <a:r>
              <a:rPr lang="en-US" altLang="zh-CN" sz="2200" i="1" dirty="0"/>
              <a:t>a</a:t>
            </a:r>
            <a:r>
              <a:rPr lang="en-US" altLang="zh-CN" sz="2200" i="1" baseline="-30000" dirty="0"/>
              <a:t>i0</a:t>
            </a:r>
            <a:r>
              <a:rPr lang="en-US" altLang="zh-CN" sz="2200" i="1" dirty="0"/>
              <a:t>, a</a:t>
            </a:r>
            <a:r>
              <a:rPr lang="en-US" altLang="zh-CN" sz="2200" i="1" baseline="-30000" dirty="0"/>
              <a:t>i1</a:t>
            </a:r>
            <a:r>
              <a:rPr lang="en-US" altLang="zh-CN" sz="2200" i="1" dirty="0"/>
              <a:t>, ….,a</a:t>
            </a:r>
            <a:r>
              <a:rPr lang="en-US" altLang="zh-CN" sz="2200" i="1" baseline="-30000" dirty="0"/>
              <a:t>in-1</a:t>
            </a:r>
            <a:r>
              <a:rPr lang="en-US" altLang="zh-CN" sz="2200" i="1" dirty="0"/>
              <a:t>)</a:t>
            </a:r>
            <a:r>
              <a:rPr lang="en-US" altLang="zh-CN" sz="2200" dirty="0">
                <a:latin typeface="Arial Narrow" panose="020B0506020202030204" pitchFamily="34" charset="0"/>
              </a:rPr>
              <a:t>， 0≤i≤m－1；</a:t>
            </a:r>
            <a:endParaRPr lang="en-US" altLang="zh-CN" sz="2200" dirty="0">
              <a:latin typeface="Arial Narrow" panose="020B0506020202030204" pitchFamily="34" charset="0"/>
            </a:endParaRPr>
          </a:p>
          <a:p>
            <a:pPr marL="457200" lvl="0" indent="-457200" eaLnBrk="1" hangingPunct="1">
              <a:lnSpc>
                <a:spcPct val="100000"/>
              </a:lnSpc>
              <a:spcBef>
                <a:spcPct val="50000"/>
              </a:spcBef>
              <a:buClrTx/>
              <a:buSzPct val="100000"/>
              <a:buAutoNum type="arabicPeriod"/>
            </a:pPr>
            <a:r>
              <a:rPr lang="zh-CN" altLang="en-US" sz="2200" dirty="0">
                <a:latin typeface="Arial Narrow" panose="020B0506020202030204" pitchFamily="34" charset="0"/>
              </a:rPr>
              <a:t>可以将二维数组</a:t>
            </a:r>
            <a:r>
              <a:rPr lang="en-US" altLang="zh-CN" sz="2200" dirty="0">
                <a:latin typeface="Arial Narrow" panose="020B0506020202030204" pitchFamily="34" charset="0"/>
              </a:rPr>
              <a:t>A</a:t>
            </a:r>
            <a:r>
              <a:rPr lang="zh-CN" altLang="en-US" sz="2200" dirty="0">
                <a:latin typeface="Arial Narrow" panose="020B0506020202030204" pitchFamily="34" charset="0"/>
              </a:rPr>
              <a:t>看成是由</a:t>
            </a:r>
            <a:r>
              <a:rPr lang="en-US" altLang="zh-CN" sz="2200" dirty="0">
                <a:latin typeface="Arial Narrow" panose="020B0506020202030204" pitchFamily="34" charset="0"/>
              </a:rPr>
              <a:t>n</a:t>
            </a:r>
            <a:r>
              <a:rPr lang="zh-CN" altLang="en-US" sz="2200" dirty="0">
                <a:latin typeface="Arial Narrow" panose="020B0506020202030204" pitchFamily="34" charset="0"/>
              </a:rPr>
              <a:t>个列向量</a:t>
            </a:r>
            <a:r>
              <a:rPr lang="zh-CN" altLang="en-US" sz="2200" dirty="0">
                <a:solidFill>
                  <a:srgbClr val="FF0000"/>
                </a:solidFill>
                <a:latin typeface="Arial Narrow" panose="020B0506020202030204" pitchFamily="34" charset="0"/>
              </a:rPr>
              <a:t>[</a:t>
            </a:r>
            <a:r>
              <a:rPr lang="en-US" altLang="zh-CN" sz="2200" dirty="0">
                <a:solidFill>
                  <a:srgbClr val="FF0000"/>
                </a:solidFill>
                <a:latin typeface="Arial Narrow" panose="020B0506020202030204" pitchFamily="34" charset="0"/>
              </a:rPr>
              <a:t>y</a:t>
            </a:r>
            <a:r>
              <a:rPr lang="en-US" altLang="zh-CN" sz="2200" baseline="-30000" dirty="0">
                <a:solidFill>
                  <a:srgbClr val="FF0000"/>
                </a:solidFill>
                <a:latin typeface="Arial Narrow" panose="020B0506020202030204" pitchFamily="34" charset="0"/>
              </a:rPr>
              <a:t>0</a:t>
            </a:r>
            <a:r>
              <a:rPr lang="en-US" altLang="zh-CN" sz="2200" dirty="0">
                <a:solidFill>
                  <a:srgbClr val="FF0000"/>
                </a:solidFill>
                <a:latin typeface="Arial Narrow" panose="020B0506020202030204" pitchFamily="34" charset="0"/>
              </a:rPr>
              <a:t>, y</a:t>
            </a:r>
            <a:r>
              <a:rPr lang="en-US" altLang="zh-CN" sz="2200" baseline="-30000" dirty="0">
                <a:solidFill>
                  <a:srgbClr val="FF0000"/>
                </a:solidFill>
                <a:latin typeface="Arial Narrow" panose="020B0506020202030204" pitchFamily="34" charset="0"/>
              </a:rPr>
              <a:t>1</a:t>
            </a:r>
            <a:r>
              <a:rPr lang="en-US" altLang="zh-CN" sz="2200" dirty="0">
                <a:solidFill>
                  <a:srgbClr val="FF0000"/>
                </a:solidFill>
                <a:latin typeface="Arial Narrow" panose="020B0506020202030204" pitchFamily="34" charset="0"/>
              </a:rPr>
              <a:t>, ……,y</a:t>
            </a:r>
            <a:r>
              <a:rPr lang="en-US" altLang="zh-CN" sz="2200" baseline="-30000" dirty="0">
                <a:solidFill>
                  <a:srgbClr val="FF0000"/>
                </a:solidFill>
                <a:latin typeface="Arial Narrow" panose="020B0506020202030204" pitchFamily="34" charset="0"/>
              </a:rPr>
              <a:t>n-1</a:t>
            </a:r>
            <a:r>
              <a:rPr lang="en-US" altLang="zh-CN" sz="2200" dirty="0">
                <a:solidFill>
                  <a:srgbClr val="FF0000"/>
                </a:solidFill>
                <a:latin typeface="Arial Narrow" panose="020B0506020202030204" pitchFamily="34" charset="0"/>
              </a:rPr>
              <a:t>]</a:t>
            </a:r>
            <a:r>
              <a:rPr lang="zh-CN" altLang="en-US" sz="2200" dirty="0">
                <a:latin typeface="Arial Narrow" panose="020B0506020202030204" pitchFamily="34" charset="0"/>
              </a:rPr>
              <a:t>组成，其中， </a:t>
            </a:r>
            <a:r>
              <a:rPr lang="en-US" altLang="zh-CN" sz="2200" i="1" dirty="0"/>
              <a:t>Y</a:t>
            </a:r>
            <a:r>
              <a:rPr lang="en-US" altLang="zh-CN" sz="2200" baseline="-30000" dirty="0">
                <a:latin typeface="Arial Narrow" panose="020B0506020202030204" pitchFamily="34" charset="0"/>
              </a:rPr>
              <a:t>j</a:t>
            </a:r>
            <a:r>
              <a:rPr lang="en-US" altLang="zh-CN" sz="2200" dirty="0">
                <a:latin typeface="Arial Narrow" panose="020B0506020202030204" pitchFamily="34" charset="0"/>
              </a:rPr>
              <a:t>＝(</a:t>
            </a:r>
            <a:r>
              <a:rPr lang="en-US" altLang="zh-CN" sz="2200" i="1" dirty="0"/>
              <a:t>a</a:t>
            </a:r>
            <a:r>
              <a:rPr lang="en-US" altLang="zh-CN" sz="2200" i="1" baseline="-30000" dirty="0"/>
              <a:t>0j</a:t>
            </a:r>
            <a:r>
              <a:rPr lang="en-US" altLang="zh-CN" sz="2200" i="1" dirty="0"/>
              <a:t>, a</a:t>
            </a:r>
            <a:r>
              <a:rPr lang="en-US" altLang="zh-CN" sz="2200" i="1" baseline="-30000" dirty="0"/>
              <a:t>1j</a:t>
            </a:r>
            <a:r>
              <a:rPr lang="en-US" altLang="zh-CN" sz="2200" i="1" dirty="0"/>
              <a:t>, …..,a</a:t>
            </a:r>
            <a:r>
              <a:rPr lang="en-US" altLang="zh-CN" sz="2200" i="1" baseline="-30000" dirty="0"/>
              <a:t>m-1j</a:t>
            </a:r>
            <a:r>
              <a:rPr lang="en-US" altLang="zh-CN" sz="2200" dirty="0">
                <a:latin typeface="Arial Narrow" panose="020B0506020202030204" pitchFamily="34" charset="0"/>
              </a:rPr>
              <a:t>) </a:t>
            </a:r>
            <a:r>
              <a:rPr lang="en-US" altLang="zh-CN" sz="2400" baseline="30000" dirty="0">
                <a:solidFill>
                  <a:srgbClr val="FF0000"/>
                </a:solidFill>
              </a:rPr>
              <a:t>T</a:t>
            </a:r>
            <a:r>
              <a:rPr lang="en-US" altLang="zh-CN" sz="2200" dirty="0">
                <a:latin typeface="Arial Narrow" panose="020B0506020202030204" pitchFamily="34" charset="0"/>
              </a:rPr>
              <a:t>， 0≤j≤n－1。</a:t>
            </a:r>
            <a:r>
              <a:rPr lang="en-US" altLang="zh-CN" sz="2400" dirty="0">
                <a:latin typeface="Arial Narrow" panose="020B0506020202030204" pitchFamily="34" charset="0"/>
              </a:rPr>
              <a:t> </a:t>
            </a:r>
            <a:endParaRPr lang="en-US" altLang="zh-CN" sz="2400" dirty="0">
              <a:latin typeface="Arial Narrow" panose="020B0506020202030204" pitchFamily="34" charset="0"/>
            </a:endParaRPr>
          </a:p>
          <a:p>
            <a:pPr marL="457200" lvl="0" indent="-457200" eaLnBrk="1" hangingPunct="1">
              <a:lnSpc>
                <a:spcPct val="100000"/>
              </a:lnSpc>
              <a:spcBef>
                <a:spcPct val="50000"/>
              </a:spcBef>
              <a:buSzPct val="100000"/>
              <a:buChar char="q"/>
            </a:pPr>
            <a:r>
              <a:rPr lang="zh-CN" altLang="en-US" sz="2400" dirty="0"/>
              <a:t>由此可知:</a:t>
            </a:r>
            <a:endParaRPr lang="zh-CN" altLang="en-US" sz="2400" dirty="0"/>
          </a:p>
          <a:p>
            <a:pPr marL="457200" lvl="0" indent="-457200" eaLnBrk="1" hangingPunct="1">
              <a:lnSpc>
                <a:spcPct val="100000"/>
              </a:lnSpc>
              <a:spcBef>
                <a:spcPct val="50000"/>
              </a:spcBef>
              <a:buClrTx/>
              <a:buSzPct val="100000"/>
              <a:buNone/>
            </a:pPr>
            <a:r>
              <a:rPr lang="zh-CN" altLang="en-US" sz="2400" dirty="0"/>
              <a:t>	</a:t>
            </a:r>
            <a:r>
              <a:rPr lang="zh-CN" altLang="en-US" sz="2200" dirty="0"/>
              <a:t>二维数组中的每一个元素 最多可有二个直接前驱和两个直接后继（边界除外），故是一种典型的非线性结构。</a:t>
            </a:r>
            <a:endParaRPr lang="en-US" altLang="zh-CN" sz="2200" dirty="0"/>
          </a:p>
        </p:txBody>
      </p:sp>
      <p:graphicFrame>
        <p:nvGraphicFramePr>
          <p:cNvPr id="118795" name="Object 11"/>
          <p:cNvGraphicFramePr>
            <a:graphicFrameLocks noChangeAspect="1"/>
          </p:cNvGraphicFramePr>
          <p:nvPr/>
        </p:nvGraphicFramePr>
        <p:xfrm>
          <a:off x="2708275" y="990600"/>
          <a:ext cx="5173663" cy="2455863"/>
        </p:xfrm>
        <a:graphic>
          <a:graphicData uri="http://schemas.openxmlformats.org/presentationml/2006/ole">
            <mc:AlternateContent xmlns:mc="http://schemas.openxmlformats.org/markup-compatibility/2006">
              <mc:Choice xmlns:v="urn:schemas-microsoft-com:vml" Requires="v">
                <p:oleObj spid="_x0000_s3076" name="" r:id="rId1" imgW="1943100" imgH="914400" progId="Equation.DSMT4">
                  <p:embed/>
                </p:oleObj>
              </mc:Choice>
              <mc:Fallback>
                <p:oleObj name="" r:id="rId1" imgW="1943100" imgH="914400" progId="Equation.DSMT4">
                  <p:embed/>
                  <p:pic>
                    <p:nvPicPr>
                      <p:cNvPr id="0" name="图片 3075"/>
                      <p:cNvPicPr/>
                      <p:nvPr/>
                    </p:nvPicPr>
                    <p:blipFill>
                      <a:blip r:embed="rId2"/>
                      <a:stretch>
                        <a:fillRect/>
                      </a:stretch>
                    </p:blipFill>
                    <p:spPr>
                      <a:xfrm>
                        <a:off x="2708275" y="990600"/>
                        <a:ext cx="5173663" cy="2455863"/>
                      </a:xfrm>
                      <a:prstGeom prst="rect">
                        <a:avLst/>
                      </a:prstGeom>
                      <a:noFill/>
                      <a:ln w="38100">
                        <a:noFill/>
                        <a:miter/>
                      </a:ln>
                    </p:spPr>
                  </p:pic>
                </p:oleObj>
              </mc:Fallback>
            </mc:AlternateContent>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18795"/>
                                        </p:tgtEl>
                                        <p:attrNameLst>
                                          <p:attrName>style.visibility</p:attrName>
                                        </p:attrNameLst>
                                      </p:cBhvr>
                                      <p:to>
                                        <p:strVal val="visible"/>
                                      </p:to>
                                    </p:set>
                                    <p:anim calcmode="lin" valueType="num">
                                      <p:cBhvr>
                                        <p:cTn id="7" dur="1000" fill="hold"/>
                                        <p:tgtEl>
                                          <p:spTgt spid="118795"/>
                                        </p:tgtEl>
                                        <p:attrNameLst>
                                          <p:attrName>ppt_w</p:attrName>
                                        </p:attrNameLst>
                                      </p:cBhvr>
                                      <p:tavLst>
                                        <p:tav tm="0">
                                          <p:val>
                                            <p:fltVal val="0.000000"/>
                                          </p:val>
                                        </p:tav>
                                        <p:tav tm="100000">
                                          <p:val>
                                            <p:strVal val="#ppt_w"/>
                                          </p:val>
                                        </p:tav>
                                      </p:tavLst>
                                    </p:anim>
                                    <p:anim calcmode="lin" valueType="num">
                                      <p:cBhvr>
                                        <p:cTn id="8" dur="1000" fill="hold"/>
                                        <p:tgtEl>
                                          <p:spTgt spid="118795"/>
                                        </p:tgtEl>
                                        <p:attrNameLst>
                                          <p:attrName>ppt_h</p:attrName>
                                        </p:attrNameLst>
                                      </p:cBhvr>
                                      <p:tavLst>
                                        <p:tav tm="0">
                                          <p:val>
                                            <p:fltVal val="0.000000"/>
                                          </p:val>
                                        </p:tav>
                                        <p:tav tm="100000">
                                          <p:val>
                                            <p:strVal val="#ppt_h"/>
                                          </p:val>
                                        </p:tav>
                                      </p:tavLst>
                                    </p:anim>
                                    <p:anim calcmode="lin" valueType="num">
                                      <p:cBhvr>
                                        <p:cTn id="9" dur="1000" fill="hold"/>
                                        <p:tgtEl>
                                          <p:spTgt spid="118795"/>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1879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18791">
                                            <p:txEl>
                                              <p:charRg st="0" end="4"/>
                                            </p:txEl>
                                          </p:spTgt>
                                        </p:tgtEl>
                                        <p:attrNameLst>
                                          <p:attrName>style.visibility</p:attrName>
                                        </p:attrNameLst>
                                      </p:cBhvr>
                                      <p:to>
                                        <p:strVal val="visible"/>
                                      </p:to>
                                    </p:set>
                                    <p:animEffect transition="in" filter="box(in)">
                                      <p:cBhvr>
                                        <p:cTn id="15" dur="500"/>
                                        <p:tgtEl>
                                          <p:spTgt spid="118791">
                                            <p:txEl>
                                              <p:charRg st="0"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18791">
                                            <p:txEl>
                                              <p:charRg st="4" end="78"/>
                                            </p:txEl>
                                          </p:spTgt>
                                        </p:tgtEl>
                                        <p:attrNameLst>
                                          <p:attrName>style.visibility</p:attrName>
                                        </p:attrNameLst>
                                      </p:cBhvr>
                                      <p:to>
                                        <p:strVal val="visible"/>
                                      </p:to>
                                    </p:set>
                                    <p:animEffect transition="in" filter="box(in)">
                                      <p:cBhvr>
                                        <p:cTn id="20" dur="500"/>
                                        <p:tgtEl>
                                          <p:spTgt spid="118791">
                                            <p:txEl>
                                              <p:charRg st="4" end="7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18791">
                                            <p:txEl>
                                              <p:charRg st="78" end="157"/>
                                            </p:txEl>
                                          </p:spTgt>
                                        </p:tgtEl>
                                        <p:attrNameLst>
                                          <p:attrName>style.visibility</p:attrName>
                                        </p:attrNameLst>
                                      </p:cBhvr>
                                      <p:to>
                                        <p:strVal val="visible"/>
                                      </p:to>
                                    </p:set>
                                    <p:animEffect transition="in" filter="box(in)">
                                      <p:cBhvr>
                                        <p:cTn id="25" dur="500"/>
                                        <p:tgtEl>
                                          <p:spTgt spid="118791">
                                            <p:txEl>
                                              <p:charRg st="78" end="15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18791">
                                            <p:txEl>
                                              <p:charRg st="157" end="163"/>
                                            </p:txEl>
                                          </p:spTgt>
                                        </p:tgtEl>
                                        <p:attrNameLst>
                                          <p:attrName>style.visibility</p:attrName>
                                        </p:attrNameLst>
                                      </p:cBhvr>
                                      <p:to>
                                        <p:strVal val="visible"/>
                                      </p:to>
                                    </p:set>
                                    <p:animEffect transition="in" filter="box(in)">
                                      <p:cBhvr>
                                        <p:cTn id="30" dur="500"/>
                                        <p:tgtEl>
                                          <p:spTgt spid="118791">
                                            <p:txEl>
                                              <p:charRg st="157" end="16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18791">
                                            <p:txEl>
                                              <p:charRg st="163" end="214"/>
                                            </p:txEl>
                                          </p:spTgt>
                                        </p:tgtEl>
                                        <p:attrNameLst>
                                          <p:attrName>style.visibility</p:attrName>
                                        </p:attrNameLst>
                                      </p:cBhvr>
                                      <p:to>
                                        <p:strVal val="visible"/>
                                      </p:to>
                                    </p:set>
                                    <p:animEffect transition="in" filter="box(in)">
                                      <p:cBhvr>
                                        <p:cTn id="35" dur="500"/>
                                        <p:tgtEl>
                                          <p:spTgt spid="118791">
                                            <p:txEl>
                                              <p:charRg st="163" end="2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页脚占位符 2"/>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73731" name="Text Box 2"/>
          <p:cNvSpPr txBox="1"/>
          <p:nvPr/>
        </p:nvSpPr>
        <p:spPr>
          <a:xfrm>
            <a:off x="914400" y="457200"/>
            <a:ext cx="3429000" cy="51911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457200" lvl="0" indent="-457200" eaLnBrk="1" hangingPunct="1">
              <a:lnSpc>
                <a:spcPct val="100000"/>
              </a:lnSpc>
              <a:spcBef>
                <a:spcPct val="50000"/>
              </a:spcBef>
              <a:buClrTx/>
              <a:buSzPct val="100000"/>
              <a:buAutoNum type="arabicPeriod" startAt="2"/>
            </a:pPr>
            <a:r>
              <a:rPr lang="zh-CN" altLang="en-US" dirty="0">
                <a:solidFill>
                  <a:schemeClr val="tx2"/>
                </a:solidFill>
                <a:latin typeface="Arial Narrow" panose="020B0506020202030204" pitchFamily="34" charset="0"/>
              </a:rPr>
              <a:t>算法描述</a:t>
            </a:r>
            <a:endParaRPr lang="zh-CN" altLang="en-US" dirty="0">
              <a:solidFill>
                <a:schemeClr val="tx2"/>
              </a:solidFill>
              <a:latin typeface="Arial Narrow" panose="020B0506020202030204" pitchFamily="34" charset="0"/>
            </a:endParaRPr>
          </a:p>
        </p:txBody>
      </p:sp>
      <p:sp>
        <p:nvSpPr>
          <p:cNvPr id="101379" name="Text Box 3"/>
          <p:cNvSpPr txBox="1"/>
          <p:nvPr/>
        </p:nvSpPr>
        <p:spPr>
          <a:xfrm>
            <a:off x="228600" y="1279525"/>
            <a:ext cx="8534400" cy="4968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dirty="0">
                <a:solidFill>
                  <a:srgbClr val="FF3300"/>
                </a:solidFill>
                <a:latin typeface="Arial Narrow" panose="020B0506020202030204" pitchFamily="34" charset="0"/>
              </a:rPr>
              <a:t>（</a:t>
            </a:r>
            <a:r>
              <a:rPr lang="en-US" altLang="zh-CN" sz="2000" dirty="0">
                <a:solidFill>
                  <a:srgbClr val="FF3300"/>
                </a:solidFill>
              </a:rPr>
              <a:t>1）</a:t>
            </a:r>
            <a:r>
              <a:rPr lang="en-US" altLang="zh-CN" sz="2000" i="1" dirty="0"/>
              <a:t>pa=A.rhead[1];  pb=B.rhead[1];  pre=NULL;</a:t>
            </a:r>
            <a:endParaRPr lang="en-US" altLang="zh-CN" sz="2000" i="1" dirty="0"/>
          </a:p>
          <a:p>
            <a:pPr marL="0" lvl="0" indent="0" eaLnBrk="1" hangingPunct="1">
              <a:lnSpc>
                <a:spcPct val="100000"/>
              </a:lnSpc>
              <a:spcBef>
                <a:spcPct val="50000"/>
              </a:spcBef>
              <a:buClrTx/>
              <a:buSzPct val="100000"/>
              <a:buNone/>
            </a:pPr>
            <a:r>
              <a:rPr lang="en-US" altLang="zh-CN" sz="2000" i="1" dirty="0"/>
              <a:t>           for(j=1;j&lt;=A.nu;j++) hl[j]=A.chead[j];</a:t>
            </a:r>
            <a:endParaRPr lang="en-US" altLang="zh-CN" sz="2000" i="1" dirty="0"/>
          </a:p>
          <a:p>
            <a:pPr marL="0" lvl="0" indent="0" eaLnBrk="1" hangingPunct="1">
              <a:lnSpc>
                <a:spcPct val="100000"/>
              </a:lnSpc>
              <a:spcBef>
                <a:spcPct val="50000"/>
              </a:spcBef>
              <a:buClrTx/>
              <a:buSzPct val="100000"/>
              <a:buNone/>
            </a:pPr>
            <a:r>
              <a:rPr lang="en-US" altLang="zh-CN" sz="2000" dirty="0">
                <a:solidFill>
                  <a:srgbClr val="FF3300"/>
                </a:solidFill>
                <a:latin typeface="Arial Narrow" panose="020B0506020202030204" pitchFamily="34" charset="0"/>
              </a:rPr>
              <a:t>（2）</a:t>
            </a:r>
            <a:r>
              <a:rPr lang="zh-CN" altLang="en-US" sz="2000" dirty="0">
                <a:latin typeface="Arial Narrow" panose="020B0506020202030204" pitchFamily="34" charset="0"/>
              </a:rPr>
              <a:t>若</a:t>
            </a:r>
            <a:r>
              <a:rPr lang="en-US" altLang="zh-CN" sz="2000" i="1" dirty="0"/>
              <a:t>pb ≠NULL</a:t>
            </a:r>
            <a:r>
              <a:rPr lang="en-US" altLang="zh-CN" sz="2000" dirty="0"/>
              <a:t>(</a:t>
            </a:r>
            <a:r>
              <a:rPr lang="en-US" altLang="zh-CN" sz="2000" i="1" dirty="0"/>
              <a:t>B</a:t>
            </a:r>
            <a:r>
              <a:rPr lang="zh-CN" altLang="en-US" sz="2000" dirty="0">
                <a:latin typeface="Arial Narrow" panose="020B0506020202030204" pitchFamily="34" charset="0"/>
              </a:rPr>
              <a:t>的当前行未处理完），则重复执行本步骤；</a:t>
            </a:r>
            <a:endParaRPr lang="zh-CN" altLang="en-US" sz="2000" dirty="0">
              <a:latin typeface="Arial Narrow" panose="020B0506020202030204" pitchFamily="34" charset="0"/>
            </a:endParaRPr>
          </a:p>
          <a:p>
            <a:pPr marL="0" lvl="0" indent="0" eaLnBrk="1" hangingPunct="1">
              <a:lnSpc>
                <a:spcPct val="100000"/>
              </a:lnSpc>
              <a:spcBef>
                <a:spcPct val="50000"/>
              </a:spcBef>
              <a:buClrTx/>
              <a:buSzPct val="100000"/>
              <a:buNone/>
            </a:pPr>
            <a:r>
              <a:rPr lang="zh-CN" altLang="en-US" sz="2000" dirty="0">
                <a:latin typeface="Arial Narrow" panose="020B0506020202030204" pitchFamily="34" charset="0"/>
              </a:rPr>
              <a:t>  	①</a:t>
            </a:r>
            <a:r>
              <a:rPr lang="en-US" altLang="zh-CN" sz="2000" i="1" dirty="0"/>
              <a:t>pa==NULL</a:t>
            </a:r>
            <a:r>
              <a:rPr lang="zh-CN" altLang="en-US" sz="2000" dirty="0">
                <a:latin typeface="Arial Narrow" panose="020B0506020202030204" pitchFamily="34" charset="0"/>
              </a:rPr>
              <a:t>或</a:t>
            </a:r>
            <a:r>
              <a:rPr lang="en-US" altLang="zh-CN" sz="2000" i="1" dirty="0"/>
              <a:t>pa-&gt;j&gt;pb-&gt;j</a:t>
            </a:r>
            <a:r>
              <a:rPr lang="en-US" altLang="zh-CN" sz="2000" dirty="0">
                <a:latin typeface="Arial Narrow" panose="020B0506020202030204" pitchFamily="34" charset="0"/>
              </a:rPr>
              <a:t>,</a:t>
            </a:r>
            <a:r>
              <a:rPr lang="zh-CN" altLang="en-US" sz="2000" dirty="0">
                <a:latin typeface="Arial Narrow" panose="020B0506020202030204" pitchFamily="34" charset="0"/>
              </a:rPr>
              <a:t>生成新结点</a:t>
            </a:r>
            <a:r>
              <a:rPr lang="en-US" altLang="zh-CN" sz="2000" i="1" dirty="0"/>
              <a:t>p</a:t>
            </a:r>
            <a:endParaRPr lang="en-US" altLang="zh-CN" sz="2000" i="1" dirty="0"/>
          </a:p>
          <a:p>
            <a:pPr marL="0" lvl="0" indent="0" eaLnBrk="1" hangingPunct="1">
              <a:lnSpc>
                <a:spcPct val="100000"/>
              </a:lnSpc>
              <a:spcBef>
                <a:spcPct val="50000"/>
              </a:spcBef>
              <a:buClrTx/>
              <a:buSzPct val="100000"/>
              <a:buNone/>
            </a:pPr>
            <a:r>
              <a:rPr lang="en-US" altLang="zh-CN" sz="2000" dirty="0">
                <a:solidFill>
                  <a:schemeClr val="tx2"/>
                </a:solidFill>
                <a:latin typeface="Arial Narrow" panose="020B0506020202030204" pitchFamily="34" charset="0"/>
              </a:rPr>
              <a:t>     (</a:t>
            </a:r>
            <a:r>
              <a:rPr lang="zh-CN" altLang="en-US" sz="2000" dirty="0">
                <a:solidFill>
                  <a:schemeClr val="tx2"/>
                </a:solidFill>
                <a:latin typeface="Arial Narrow" panose="020B0506020202030204" pitchFamily="34" charset="0"/>
              </a:rPr>
              <a:t>行表）</a:t>
            </a:r>
            <a:r>
              <a:rPr lang="en-US" altLang="zh-CN" sz="2000" i="1" dirty="0"/>
              <a:t>if (pre==NULL) A.rhead[p-&gt;i]=p</a:t>
            </a:r>
            <a:r>
              <a:rPr lang="en-US" altLang="zh-CN" sz="2000" dirty="0">
                <a:latin typeface="Arial Narrow" panose="020B0506020202030204" pitchFamily="34" charset="0"/>
              </a:rPr>
              <a:t>;//</a:t>
            </a:r>
            <a:r>
              <a:rPr lang="en-US" altLang="zh-CN" sz="2000" i="1" dirty="0"/>
              <a:t>A</a:t>
            </a:r>
            <a:r>
              <a:rPr lang="zh-CN" altLang="en-US" sz="2000" dirty="0">
                <a:latin typeface="Arial Narrow" panose="020B0506020202030204" pitchFamily="34" charset="0"/>
              </a:rPr>
              <a:t>中第</a:t>
            </a:r>
            <a:r>
              <a:rPr lang="en-US" altLang="zh-CN" sz="2000" dirty="0">
                <a:latin typeface="Arial Narrow" panose="020B0506020202030204" pitchFamily="34" charset="0"/>
              </a:rPr>
              <a:t>i</a:t>
            </a:r>
            <a:r>
              <a:rPr lang="zh-CN" altLang="en-US" sz="2000" dirty="0">
                <a:latin typeface="Arial Narrow" panose="020B0506020202030204" pitchFamily="34" charset="0"/>
              </a:rPr>
              <a:t>行为空</a:t>
            </a:r>
            <a:endParaRPr lang="zh-CN" altLang="en-US" sz="2000" dirty="0">
              <a:latin typeface="Arial Narrow" panose="020B0506020202030204" pitchFamily="34" charset="0"/>
            </a:endParaRPr>
          </a:p>
          <a:p>
            <a:pPr marL="0" lvl="0" indent="0" eaLnBrk="1" hangingPunct="1">
              <a:lnSpc>
                <a:spcPct val="100000"/>
              </a:lnSpc>
              <a:spcBef>
                <a:spcPct val="50000"/>
              </a:spcBef>
              <a:buClrTx/>
              <a:buSzPct val="100000"/>
              <a:buNone/>
            </a:pPr>
            <a:r>
              <a:rPr lang="en-US" altLang="zh-CN" sz="2000" dirty="0">
                <a:latin typeface="Arial Narrow" panose="020B0506020202030204" pitchFamily="34" charset="0"/>
              </a:rPr>
              <a:t>    	    </a:t>
            </a:r>
            <a:r>
              <a:rPr lang="en-US" altLang="zh-CN" sz="2000" i="1" dirty="0"/>
              <a:t>else pre-&gt;right=p ;</a:t>
            </a:r>
            <a:r>
              <a:rPr lang="en-US" altLang="zh-CN" sz="2000" dirty="0">
                <a:latin typeface="Arial Narrow" panose="020B0506020202030204" pitchFamily="34" charset="0"/>
              </a:rPr>
              <a:t>                        //</a:t>
            </a:r>
            <a:r>
              <a:rPr lang="zh-CN" altLang="en-US" sz="2000" dirty="0">
                <a:latin typeface="Arial Narrow" panose="020B0506020202030204" pitchFamily="34" charset="0"/>
              </a:rPr>
              <a:t>在</a:t>
            </a:r>
            <a:r>
              <a:rPr lang="en-US" altLang="zh-CN" sz="2000" i="1" dirty="0"/>
              <a:t>pre</a:t>
            </a:r>
            <a:r>
              <a:rPr lang="zh-CN" altLang="en-US" sz="2000" dirty="0">
                <a:latin typeface="Arial Narrow" panose="020B0506020202030204" pitchFamily="34" charset="0"/>
              </a:rPr>
              <a:t>和</a:t>
            </a:r>
            <a:r>
              <a:rPr lang="en-US" altLang="zh-CN" sz="2000" i="1" dirty="0"/>
              <a:t>pa</a:t>
            </a:r>
            <a:r>
              <a:rPr lang="zh-CN" altLang="en-US" sz="2000" dirty="0">
                <a:latin typeface="Arial Narrow" panose="020B0506020202030204" pitchFamily="34" charset="0"/>
              </a:rPr>
              <a:t>之间插入</a:t>
            </a:r>
            <a:r>
              <a:rPr lang="en-US" altLang="zh-CN" sz="2000" i="1" dirty="0"/>
              <a:t>p</a:t>
            </a:r>
            <a:endParaRPr lang="en-US" altLang="zh-CN" sz="2000" i="1" dirty="0"/>
          </a:p>
          <a:p>
            <a:pPr marL="0" lvl="0" indent="0" eaLnBrk="1" hangingPunct="1">
              <a:lnSpc>
                <a:spcPct val="100000"/>
              </a:lnSpc>
              <a:spcBef>
                <a:spcPct val="50000"/>
              </a:spcBef>
              <a:buClrTx/>
              <a:buSzPct val="100000"/>
              <a:buNone/>
            </a:pPr>
            <a:r>
              <a:rPr lang="zh-CN" altLang="en-US" sz="2000" dirty="0">
                <a:latin typeface="Arial Narrow" panose="020B0506020202030204" pitchFamily="34" charset="0"/>
              </a:rPr>
              <a:t>                     </a:t>
            </a:r>
            <a:r>
              <a:rPr lang="en-US" altLang="zh-CN" sz="2000" i="1" dirty="0"/>
              <a:t>p-&gt;right=pa;pre=p;</a:t>
            </a:r>
            <a:endParaRPr lang="en-US" altLang="zh-CN" sz="2000" i="1" dirty="0"/>
          </a:p>
          <a:p>
            <a:pPr marL="0" lvl="0" indent="0" eaLnBrk="1" hangingPunct="1">
              <a:lnSpc>
                <a:spcPct val="100000"/>
              </a:lnSpc>
              <a:spcBef>
                <a:spcPct val="50000"/>
              </a:spcBef>
              <a:buClrTx/>
              <a:buSzPct val="100000"/>
              <a:buNone/>
            </a:pPr>
            <a:r>
              <a:rPr lang="en-US" altLang="zh-CN" sz="2000" dirty="0">
                <a:solidFill>
                  <a:schemeClr val="tx2"/>
                </a:solidFill>
                <a:latin typeface="Arial Narrow" panose="020B0506020202030204" pitchFamily="34" charset="0"/>
              </a:rPr>
              <a:t>     (</a:t>
            </a:r>
            <a:r>
              <a:rPr lang="zh-CN" altLang="en-US" sz="2000" dirty="0">
                <a:solidFill>
                  <a:schemeClr val="tx2"/>
                </a:solidFill>
                <a:latin typeface="Arial Narrow" panose="020B0506020202030204" pitchFamily="34" charset="0"/>
              </a:rPr>
              <a:t>列表）</a:t>
            </a:r>
            <a:r>
              <a:rPr lang="zh-CN" altLang="en-US" sz="2000" dirty="0">
                <a:latin typeface="Arial Narrow" panose="020B0506020202030204" pitchFamily="34" charset="0"/>
              </a:rPr>
              <a:t>//先找到结点</a:t>
            </a:r>
            <a:r>
              <a:rPr lang="en-US" altLang="zh-CN" sz="2000" i="1" dirty="0"/>
              <a:t>p</a:t>
            </a:r>
            <a:r>
              <a:rPr lang="zh-CN" altLang="en-US" sz="2000" dirty="0">
                <a:latin typeface="Arial Narrow" panose="020B0506020202030204" pitchFamily="34" charset="0"/>
              </a:rPr>
              <a:t>的同一列的前驱结点，并让</a:t>
            </a:r>
            <a:r>
              <a:rPr lang="en-US" altLang="zh-CN" sz="2000" i="1" dirty="0"/>
              <a:t>hl[pa-&gt;j]</a:t>
            </a:r>
            <a:r>
              <a:rPr lang="zh-CN" altLang="en-US" sz="2000" dirty="0">
                <a:latin typeface="Arial Narrow" panose="020B0506020202030204" pitchFamily="34" charset="0"/>
              </a:rPr>
              <a:t>指向该结点</a:t>
            </a:r>
            <a:endParaRPr lang="zh-CN" altLang="en-US" sz="2000" dirty="0">
              <a:solidFill>
                <a:schemeClr val="tx2"/>
              </a:solidFill>
              <a:latin typeface="Arial Narrow" panose="020B0506020202030204" pitchFamily="34" charset="0"/>
            </a:endParaRPr>
          </a:p>
          <a:p>
            <a:pPr marL="0" lvl="0" indent="0" eaLnBrk="1" hangingPunct="1">
              <a:lnSpc>
                <a:spcPct val="100000"/>
              </a:lnSpc>
              <a:spcBef>
                <a:spcPct val="50000"/>
              </a:spcBef>
              <a:buClrTx/>
              <a:buSzPct val="100000"/>
              <a:buNone/>
            </a:pPr>
            <a:r>
              <a:rPr lang="en-US" altLang="zh-CN" sz="2000" dirty="0">
                <a:latin typeface="Arial Narrow" panose="020B0506020202030204" pitchFamily="34" charset="0"/>
              </a:rPr>
              <a:t>                   </a:t>
            </a:r>
            <a:r>
              <a:rPr lang="en-US" altLang="zh-CN" sz="2000" i="1" dirty="0"/>
              <a:t>for (q=hl[p-&gt;j];q-&gt;down&amp;&amp;q-&gt;down-&gt;i&lt;pa-&gt;i;q=q-&gt;down);</a:t>
            </a:r>
            <a:endParaRPr lang="en-US" altLang="zh-CN" sz="2000" i="1" dirty="0"/>
          </a:p>
          <a:p>
            <a:pPr marL="0" lvl="0" indent="0" eaLnBrk="1" hangingPunct="1">
              <a:lnSpc>
                <a:spcPct val="100000"/>
              </a:lnSpc>
              <a:spcBef>
                <a:spcPct val="50000"/>
              </a:spcBef>
              <a:buClrTx/>
              <a:buSzPct val="100000"/>
              <a:buNone/>
            </a:pPr>
            <a:r>
              <a:rPr lang="en-US" altLang="zh-CN" sz="2000" dirty="0">
                <a:latin typeface="Arial Narrow" panose="020B0506020202030204" pitchFamily="34" charset="0"/>
              </a:rPr>
              <a:t>	  </a:t>
            </a:r>
            <a:r>
              <a:rPr lang="en-US" altLang="zh-CN" sz="2000" i="1" dirty="0"/>
              <a:t>if (A.chead[p-&gt;j]==NULL) {A.chead[p-&gt;j]=p;p-&gt;down=NULL;}</a:t>
            </a:r>
            <a:endParaRPr lang="en-US" altLang="zh-CN" sz="2000" i="1" dirty="0"/>
          </a:p>
          <a:p>
            <a:pPr marL="0" lvl="0" indent="0" eaLnBrk="1" hangingPunct="1">
              <a:lnSpc>
                <a:spcPct val="100000"/>
              </a:lnSpc>
              <a:spcBef>
                <a:spcPct val="50000"/>
              </a:spcBef>
              <a:buClrTx/>
              <a:buSzPct val="100000"/>
              <a:buNone/>
            </a:pPr>
            <a:r>
              <a:rPr lang="en-US" altLang="zh-CN" sz="2000" dirty="0">
                <a:latin typeface="Arial Narrow" panose="020B0506020202030204" pitchFamily="34" charset="0"/>
              </a:rPr>
              <a:t>                  </a:t>
            </a:r>
            <a:r>
              <a:rPr lang="en-US" altLang="zh-CN" sz="2000" i="1" dirty="0"/>
              <a:t>else {p-&gt;down=hl[p-&gt;j]-&gt;down;hl[p-&gt;j]-&gt;down=p;}</a:t>
            </a:r>
            <a:r>
              <a:rPr lang="zh-CN" altLang="en-US" sz="2000" i="1" dirty="0"/>
              <a:t>  </a:t>
            </a:r>
            <a:endParaRPr lang="zh-CN" altLang="en-US" sz="2000" i="1"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9">
                                            <p:txEl>
                                              <p:charRg st="0" end="45"/>
                                            </p:txEl>
                                          </p:spTgt>
                                        </p:tgtEl>
                                        <p:attrNameLst>
                                          <p:attrName>style.visibility</p:attrName>
                                        </p:attrNameLst>
                                      </p:cBhvr>
                                      <p:to>
                                        <p:strVal val="visible"/>
                                      </p:to>
                                    </p:set>
                                    <p:animEffect transition="in" filter="blinds(horizontal)">
                                      <p:cBhvr>
                                        <p:cTn id="7" dur="500"/>
                                        <p:tgtEl>
                                          <p:spTgt spid="101379">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379">
                                            <p:txEl>
                                              <p:charRg st="45" end="95"/>
                                            </p:txEl>
                                          </p:spTgt>
                                        </p:tgtEl>
                                        <p:attrNameLst>
                                          <p:attrName>style.visibility</p:attrName>
                                        </p:attrNameLst>
                                      </p:cBhvr>
                                      <p:to>
                                        <p:strVal val="visible"/>
                                      </p:to>
                                    </p:set>
                                    <p:animEffect transition="in" filter="blinds(horizontal)">
                                      <p:cBhvr>
                                        <p:cTn id="12" dur="500"/>
                                        <p:tgtEl>
                                          <p:spTgt spid="101379">
                                            <p:txEl>
                                              <p:charRg st="45"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379">
                                            <p:txEl>
                                              <p:charRg st="95" end="129"/>
                                            </p:txEl>
                                          </p:spTgt>
                                        </p:tgtEl>
                                        <p:attrNameLst>
                                          <p:attrName>style.visibility</p:attrName>
                                        </p:attrNameLst>
                                      </p:cBhvr>
                                      <p:to>
                                        <p:strVal val="visible"/>
                                      </p:to>
                                    </p:set>
                                    <p:animEffect transition="in" filter="blinds(horizontal)">
                                      <p:cBhvr>
                                        <p:cTn id="17" dur="500"/>
                                        <p:tgtEl>
                                          <p:spTgt spid="101379">
                                            <p:txEl>
                                              <p:charRg st="95" end="1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379">
                                            <p:txEl>
                                              <p:charRg st="129" end="161"/>
                                            </p:txEl>
                                          </p:spTgt>
                                        </p:tgtEl>
                                        <p:attrNameLst>
                                          <p:attrName>style.visibility</p:attrName>
                                        </p:attrNameLst>
                                      </p:cBhvr>
                                      <p:to>
                                        <p:strVal val="visible"/>
                                      </p:to>
                                    </p:set>
                                    <p:animEffect transition="in" filter="blinds(horizontal)">
                                      <p:cBhvr>
                                        <p:cTn id="22" dur="500"/>
                                        <p:tgtEl>
                                          <p:spTgt spid="101379">
                                            <p:txEl>
                                              <p:charRg st="129" end="16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1379">
                                            <p:txEl>
                                              <p:charRg st="161" end="211"/>
                                            </p:txEl>
                                          </p:spTgt>
                                        </p:tgtEl>
                                        <p:attrNameLst>
                                          <p:attrName>style.visibility</p:attrName>
                                        </p:attrNameLst>
                                      </p:cBhvr>
                                      <p:to>
                                        <p:strVal val="visible"/>
                                      </p:to>
                                    </p:set>
                                    <p:animEffect transition="in" filter="blinds(horizontal)">
                                      <p:cBhvr>
                                        <p:cTn id="27" dur="500"/>
                                        <p:tgtEl>
                                          <p:spTgt spid="101379">
                                            <p:txEl>
                                              <p:charRg st="161" end="2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1379">
                                            <p:txEl>
                                              <p:charRg st="211" end="278"/>
                                            </p:txEl>
                                          </p:spTgt>
                                        </p:tgtEl>
                                        <p:attrNameLst>
                                          <p:attrName>style.visibility</p:attrName>
                                        </p:attrNameLst>
                                      </p:cBhvr>
                                      <p:to>
                                        <p:strVal val="visible"/>
                                      </p:to>
                                    </p:set>
                                    <p:animEffect transition="in" filter="blinds(horizontal)">
                                      <p:cBhvr>
                                        <p:cTn id="32" dur="500"/>
                                        <p:tgtEl>
                                          <p:spTgt spid="101379">
                                            <p:txEl>
                                              <p:charRg st="211" end="27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1379">
                                            <p:txEl>
                                              <p:charRg st="278" end="318"/>
                                            </p:txEl>
                                          </p:spTgt>
                                        </p:tgtEl>
                                        <p:attrNameLst>
                                          <p:attrName>style.visibility</p:attrName>
                                        </p:attrNameLst>
                                      </p:cBhvr>
                                      <p:to>
                                        <p:strVal val="visible"/>
                                      </p:to>
                                    </p:set>
                                    <p:animEffect transition="in" filter="blinds(horizontal)">
                                      <p:cBhvr>
                                        <p:cTn id="37" dur="500"/>
                                        <p:tgtEl>
                                          <p:spTgt spid="101379">
                                            <p:txEl>
                                              <p:charRg st="278" end="31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1379">
                                            <p:txEl>
                                              <p:charRg st="318" end="362"/>
                                            </p:txEl>
                                          </p:spTgt>
                                        </p:tgtEl>
                                        <p:attrNameLst>
                                          <p:attrName>style.visibility</p:attrName>
                                        </p:attrNameLst>
                                      </p:cBhvr>
                                      <p:to>
                                        <p:strVal val="visible"/>
                                      </p:to>
                                    </p:set>
                                    <p:animEffect transition="in" filter="blinds(horizontal)">
                                      <p:cBhvr>
                                        <p:cTn id="42" dur="500"/>
                                        <p:tgtEl>
                                          <p:spTgt spid="101379">
                                            <p:txEl>
                                              <p:charRg st="318" end="36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1379">
                                            <p:txEl>
                                              <p:charRg st="362" end="435"/>
                                            </p:txEl>
                                          </p:spTgt>
                                        </p:tgtEl>
                                        <p:attrNameLst>
                                          <p:attrName>style.visibility</p:attrName>
                                        </p:attrNameLst>
                                      </p:cBhvr>
                                      <p:to>
                                        <p:strVal val="visible"/>
                                      </p:to>
                                    </p:set>
                                    <p:animEffect transition="in" filter="blinds(horizontal)">
                                      <p:cBhvr>
                                        <p:cTn id="47" dur="500"/>
                                        <p:tgtEl>
                                          <p:spTgt spid="101379">
                                            <p:txEl>
                                              <p:charRg st="362" end="43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1379">
                                            <p:txEl>
                                              <p:charRg st="435" end="495"/>
                                            </p:txEl>
                                          </p:spTgt>
                                        </p:tgtEl>
                                        <p:attrNameLst>
                                          <p:attrName>style.visibility</p:attrName>
                                        </p:attrNameLst>
                                      </p:cBhvr>
                                      <p:to>
                                        <p:strVal val="visible"/>
                                      </p:to>
                                    </p:set>
                                    <p:animEffect transition="in" filter="blinds(horizontal)">
                                      <p:cBhvr>
                                        <p:cTn id="52" dur="500"/>
                                        <p:tgtEl>
                                          <p:spTgt spid="101379">
                                            <p:txEl>
                                              <p:charRg st="435" end="49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1379">
                                            <p:txEl>
                                              <p:charRg st="495" end="563"/>
                                            </p:txEl>
                                          </p:spTgt>
                                        </p:tgtEl>
                                        <p:attrNameLst>
                                          <p:attrName>style.visibility</p:attrName>
                                        </p:attrNameLst>
                                      </p:cBhvr>
                                      <p:to>
                                        <p:strVal val="visible"/>
                                      </p:to>
                                    </p:set>
                                    <p:animEffect transition="in" filter="blinds(horizontal)">
                                      <p:cBhvr>
                                        <p:cTn id="57" dur="500"/>
                                        <p:tgtEl>
                                          <p:spTgt spid="101379">
                                            <p:txEl>
                                              <p:charRg st="495" end="5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页脚占位符 2"/>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102402" name="Text Box 2"/>
          <p:cNvSpPr txBox="1"/>
          <p:nvPr/>
        </p:nvSpPr>
        <p:spPr>
          <a:xfrm>
            <a:off x="152400" y="1066800"/>
            <a:ext cx="8839200" cy="55245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95000"/>
              </a:lnSpc>
              <a:spcBef>
                <a:spcPct val="50000"/>
              </a:spcBef>
              <a:buClrTx/>
              <a:buSzPct val="100000"/>
              <a:buNone/>
            </a:pPr>
            <a:r>
              <a:rPr lang="en-US" altLang="zh-CN" sz="2000" dirty="0">
                <a:latin typeface="Arial Narrow" panose="020B0506020202030204" pitchFamily="34" charset="0"/>
              </a:rPr>
              <a:t>	②</a:t>
            </a:r>
            <a:r>
              <a:rPr lang="zh-CN" altLang="en-US" sz="2000" dirty="0">
                <a:latin typeface="Arial Narrow" panose="020B0506020202030204" pitchFamily="34" charset="0"/>
              </a:rPr>
              <a:t>若</a:t>
            </a:r>
            <a:r>
              <a:rPr lang="en-US" altLang="zh-CN" sz="2000" i="1" dirty="0"/>
              <a:t>pa ≠ NULL</a:t>
            </a:r>
            <a:r>
              <a:rPr lang="zh-CN" altLang="en-US" sz="2000" dirty="0">
                <a:latin typeface="Arial Narrow" panose="020B0506020202030204" pitchFamily="34" charset="0"/>
              </a:rPr>
              <a:t>或</a:t>
            </a:r>
            <a:r>
              <a:rPr lang="en-US" altLang="zh-CN" sz="2000" i="1" dirty="0"/>
              <a:t>pa-&gt;j&lt;pb-&gt;j</a:t>
            </a:r>
            <a:r>
              <a:rPr lang="en-US" altLang="zh-CN" sz="2000" dirty="0">
                <a:latin typeface="Arial Narrow" panose="020B0506020202030204" pitchFamily="34" charset="0"/>
              </a:rPr>
              <a:t>，</a:t>
            </a:r>
            <a:r>
              <a:rPr lang="zh-CN" altLang="en-US" sz="2000" dirty="0">
                <a:latin typeface="Arial Narrow" panose="020B0506020202030204" pitchFamily="34" charset="0"/>
              </a:rPr>
              <a:t>则 </a:t>
            </a:r>
            <a:r>
              <a:rPr lang="en-US" altLang="zh-CN" sz="2000" i="1" dirty="0"/>
              <a:t>pre=pa; pa=pa-&gt;right;</a:t>
            </a:r>
            <a:endParaRPr lang="en-US" altLang="zh-CN" sz="2000" i="1" dirty="0"/>
          </a:p>
          <a:p>
            <a:pPr marL="0" lvl="0" indent="0" eaLnBrk="1" hangingPunct="1">
              <a:lnSpc>
                <a:spcPct val="95000"/>
              </a:lnSpc>
              <a:spcBef>
                <a:spcPct val="50000"/>
              </a:spcBef>
              <a:buClrTx/>
              <a:buSzPct val="100000"/>
              <a:buNone/>
            </a:pPr>
            <a:endParaRPr lang="en-US" altLang="zh-CN" sz="2000" i="1" dirty="0"/>
          </a:p>
          <a:p>
            <a:pPr marL="0" lvl="0" indent="0" eaLnBrk="1" hangingPunct="1">
              <a:lnSpc>
                <a:spcPct val="95000"/>
              </a:lnSpc>
              <a:spcBef>
                <a:spcPct val="50000"/>
              </a:spcBef>
              <a:buClrTx/>
              <a:buSzPct val="100000"/>
              <a:buNone/>
            </a:pPr>
            <a:r>
              <a:rPr lang="en-US" altLang="zh-CN" sz="2000" dirty="0">
                <a:latin typeface="Arial Narrow" panose="020B0506020202030204" pitchFamily="34" charset="0"/>
              </a:rPr>
              <a:t>	③</a:t>
            </a:r>
            <a:r>
              <a:rPr lang="zh-CN" altLang="en-US" sz="2000" dirty="0">
                <a:latin typeface="Arial Narrow" panose="020B0506020202030204" pitchFamily="34" charset="0"/>
              </a:rPr>
              <a:t>若</a:t>
            </a:r>
            <a:r>
              <a:rPr lang="en-US" altLang="zh-CN" sz="2000" i="1" dirty="0"/>
              <a:t>pa-&gt;j==pb-&gt;j,</a:t>
            </a:r>
            <a:r>
              <a:rPr lang="zh-CN" altLang="en-US" sz="2000" dirty="0">
                <a:latin typeface="Arial Narrow" panose="020B0506020202030204" pitchFamily="34" charset="0"/>
              </a:rPr>
              <a:t>则</a:t>
            </a:r>
            <a:r>
              <a:rPr lang="en-US" altLang="zh-CN" sz="2000" i="1" dirty="0"/>
              <a:t>pa-&gt;e+=pb-&gt;e</a:t>
            </a:r>
            <a:r>
              <a:rPr lang="en-US" altLang="zh-CN" sz="2000" dirty="0">
                <a:latin typeface="Arial Narrow" panose="020B0506020202030204" pitchFamily="34" charset="0"/>
              </a:rPr>
              <a:t>;</a:t>
            </a:r>
            <a:endParaRPr lang="en-US" altLang="zh-CN" sz="2000" dirty="0">
              <a:latin typeface="Arial Narrow" panose="020B0506020202030204" pitchFamily="34" charset="0"/>
            </a:endParaRPr>
          </a:p>
          <a:p>
            <a:pPr marL="0" lvl="0" indent="0" eaLnBrk="1" hangingPunct="1">
              <a:lnSpc>
                <a:spcPct val="95000"/>
              </a:lnSpc>
              <a:spcBef>
                <a:spcPct val="50000"/>
              </a:spcBef>
              <a:buClrTx/>
              <a:buSzPct val="100000"/>
              <a:buNone/>
            </a:pPr>
            <a:r>
              <a:rPr lang="en-US" altLang="zh-CN" sz="2000" dirty="0">
                <a:latin typeface="Arial Narrow" panose="020B0506020202030204" pitchFamily="34" charset="0"/>
              </a:rPr>
              <a:t> 	a） </a:t>
            </a:r>
            <a:r>
              <a:rPr lang="en-US" altLang="zh-CN" sz="2000" i="1" dirty="0"/>
              <a:t>pa-&gt;e≠0，pa,pb</a:t>
            </a:r>
            <a:r>
              <a:rPr lang="zh-CN" altLang="en-US" sz="2000" dirty="0">
                <a:latin typeface="Arial Narrow" panose="020B0506020202030204" pitchFamily="34" charset="0"/>
              </a:rPr>
              <a:t>向右移</a:t>
            </a:r>
            <a:r>
              <a:rPr lang="zh-CN" altLang="en-US" sz="2000" i="1" dirty="0"/>
              <a:t>{</a:t>
            </a:r>
            <a:r>
              <a:rPr lang="en-US" altLang="zh-CN" sz="2000" i="1" dirty="0"/>
              <a:t>pre=pa;pa=pa-&gt;right;pb=pb-&gt;right;}</a:t>
            </a:r>
            <a:endParaRPr lang="en-US" altLang="zh-CN" sz="2000" i="1" dirty="0"/>
          </a:p>
          <a:p>
            <a:pPr marL="0" lvl="0" indent="0" eaLnBrk="1" hangingPunct="1">
              <a:lnSpc>
                <a:spcPct val="95000"/>
              </a:lnSpc>
              <a:spcBef>
                <a:spcPct val="50000"/>
              </a:spcBef>
              <a:buClrTx/>
              <a:buSzPct val="100000"/>
              <a:buNone/>
            </a:pPr>
            <a:r>
              <a:rPr lang="zh-CN" altLang="en-US" sz="2000" dirty="0">
                <a:latin typeface="Arial Narrow" panose="020B0506020202030204" pitchFamily="34" charset="0"/>
              </a:rPr>
              <a:t>	</a:t>
            </a:r>
            <a:r>
              <a:rPr lang="en-US" altLang="zh-CN" sz="2000" i="1" dirty="0"/>
              <a:t>b）pa-&gt;e==0</a:t>
            </a:r>
            <a:r>
              <a:rPr lang="en-US" altLang="zh-CN" sz="2000" dirty="0">
                <a:latin typeface="Arial Narrow" panose="020B0506020202030204" pitchFamily="34" charset="0"/>
              </a:rPr>
              <a:t>,</a:t>
            </a:r>
            <a:r>
              <a:rPr lang="zh-CN" altLang="en-US" sz="2000" dirty="0">
                <a:latin typeface="Arial Narrow" panose="020B0506020202030204" pitchFamily="34" charset="0"/>
              </a:rPr>
              <a:t>删除</a:t>
            </a:r>
            <a:r>
              <a:rPr lang="en-US" altLang="zh-CN" sz="2000" i="1" dirty="0"/>
              <a:t>pa</a:t>
            </a:r>
            <a:r>
              <a:rPr lang="en-US" altLang="zh-CN" sz="2000" dirty="0">
                <a:latin typeface="Arial Narrow" panose="020B0506020202030204" pitchFamily="34" charset="0"/>
              </a:rPr>
              <a:t>,</a:t>
            </a:r>
            <a:r>
              <a:rPr lang="zh-CN" altLang="en-US" sz="2000" dirty="0">
                <a:latin typeface="Arial Narrow" panose="020B0506020202030204" pitchFamily="34" charset="0"/>
              </a:rPr>
              <a:t>并作指针的相应修改。</a:t>
            </a:r>
            <a:endParaRPr lang="zh-CN" altLang="en-US" sz="2000" dirty="0">
              <a:latin typeface="Arial Narrow" panose="020B0506020202030204" pitchFamily="34" charset="0"/>
            </a:endParaRPr>
          </a:p>
          <a:p>
            <a:pPr marL="0" lvl="0" indent="0" eaLnBrk="1" hangingPunct="1">
              <a:lnSpc>
                <a:spcPct val="95000"/>
              </a:lnSpc>
              <a:spcBef>
                <a:spcPct val="50000"/>
              </a:spcBef>
              <a:buClrTx/>
              <a:buSzPct val="100000"/>
              <a:buNone/>
            </a:pPr>
            <a:r>
              <a:rPr lang="en-US" altLang="zh-CN" sz="2000" dirty="0">
                <a:solidFill>
                  <a:schemeClr val="tx2"/>
                </a:solidFill>
                <a:latin typeface="Arial Narrow" panose="020B0506020202030204" pitchFamily="34" charset="0"/>
              </a:rPr>
              <a:t>	(</a:t>
            </a:r>
            <a:r>
              <a:rPr lang="zh-CN" altLang="en-US" sz="2000" dirty="0">
                <a:solidFill>
                  <a:schemeClr val="tx2"/>
                </a:solidFill>
                <a:latin typeface="Arial Narrow" panose="020B0506020202030204" pitchFamily="34" charset="0"/>
              </a:rPr>
              <a:t>行表）</a:t>
            </a:r>
            <a:r>
              <a:rPr lang="en-US" altLang="zh-CN" sz="2000" i="1" dirty="0"/>
              <a:t>if (pre==NULL) A.rhead[pa-&gt;i]=pa-&gt;right;</a:t>
            </a:r>
            <a:endParaRPr lang="en-US" altLang="zh-CN" sz="2000" i="1" dirty="0"/>
          </a:p>
          <a:p>
            <a:pPr marL="0" lvl="0" indent="0" eaLnBrk="1" hangingPunct="1">
              <a:lnSpc>
                <a:spcPct val="95000"/>
              </a:lnSpc>
              <a:spcBef>
                <a:spcPct val="50000"/>
              </a:spcBef>
              <a:buClrTx/>
              <a:buSzPct val="100000"/>
              <a:buNone/>
            </a:pPr>
            <a:r>
              <a:rPr lang="en-US" altLang="zh-CN" sz="2000" i="1" dirty="0"/>
              <a:t> 	               else pre-&gt;right=pa-&gt;right</a:t>
            </a:r>
            <a:r>
              <a:rPr lang="zh-CN" altLang="en-US" sz="2000" i="1" dirty="0"/>
              <a:t>       </a:t>
            </a:r>
            <a:endParaRPr lang="zh-CN" altLang="en-US" sz="2000" i="1" dirty="0"/>
          </a:p>
          <a:p>
            <a:pPr marL="0" lvl="0" indent="0" eaLnBrk="1" hangingPunct="1">
              <a:lnSpc>
                <a:spcPct val="95000"/>
              </a:lnSpc>
              <a:spcBef>
                <a:spcPct val="50000"/>
              </a:spcBef>
              <a:buClrTx/>
              <a:buSzPct val="100000"/>
              <a:buNone/>
            </a:pPr>
            <a:r>
              <a:rPr lang="en-US" altLang="zh-CN" sz="2000" i="1" dirty="0"/>
              <a:t>      	               p=pa;pa=pa-&gt;right;</a:t>
            </a:r>
            <a:endParaRPr lang="en-US" altLang="zh-CN" sz="2000" i="1" dirty="0"/>
          </a:p>
          <a:p>
            <a:pPr marL="0" lvl="0" indent="0" eaLnBrk="1" hangingPunct="1">
              <a:lnSpc>
                <a:spcPct val="95000"/>
              </a:lnSpc>
              <a:spcBef>
                <a:spcPct val="50000"/>
              </a:spcBef>
              <a:buClrTx/>
              <a:buSzPct val="100000"/>
              <a:buNone/>
            </a:pPr>
            <a:r>
              <a:rPr lang="en-US" altLang="zh-CN" sz="2000" dirty="0">
                <a:solidFill>
                  <a:schemeClr val="tx2"/>
                </a:solidFill>
                <a:latin typeface="Arial Narrow" panose="020B0506020202030204" pitchFamily="34" charset="0"/>
              </a:rPr>
              <a:t>	(</a:t>
            </a:r>
            <a:r>
              <a:rPr lang="zh-CN" altLang="en-US" sz="2000" dirty="0">
                <a:solidFill>
                  <a:schemeClr val="tx2"/>
                </a:solidFill>
                <a:latin typeface="Arial Narrow" panose="020B0506020202030204" pitchFamily="34" charset="0"/>
              </a:rPr>
              <a:t>列表）</a:t>
            </a:r>
            <a:r>
              <a:rPr lang="zh-CN" altLang="en-US" sz="2000" dirty="0">
                <a:latin typeface="Arial Narrow" panose="020B0506020202030204" pitchFamily="34" charset="0"/>
              </a:rPr>
              <a:t>先找到结点</a:t>
            </a:r>
            <a:r>
              <a:rPr lang="en-US" altLang="zh-CN" sz="2000" dirty="0">
                <a:latin typeface="Arial Narrow" panose="020B0506020202030204" pitchFamily="34" charset="0"/>
              </a:rPr>
              <a:t>p</a:t>
            </a:r>
            <a:r>
              <a:rPr lang="zh-CN" altLang="en-US" sz="2000" dirty="0">
                <a:latin typeface="Arial Narrow" panose="020B0506020202030204" pitchFamily="34" charset="0"/>
              </a:rPr>
              <a:t>的同一列的前驱结点，并让</a:t>
            </a:r>
            <a:r>
              <a:rPr lang="en-US" altLang="zh-CN" sz="2000" dirty="0">
                <a:latin typeface="Arial Narrow" panose="020B0506020202030204" pitchFamily="34" charset="0"/>
              </a:rPr>
              <a:t>hl[pa-&gt;j]</a:t>
            </a:r>
            <a:r>
              <a:rPr lang="zh-CN" altLang="en-US" sz="2000" dirty="0">
                <a:latin typeface="Arial Narrow" panose="020B0506020202030204" pitchFamily="34" charset="0"/>
              </a:rPr>
              <a:t>指向			该结点</a:t>
            </a:r>
            <a:endParaRPr lang="zh-CN" altLang="en-US" sz="2000" dirty="0">
              <a:latin typeface="Arial Narrow" panose="020B0506020202030204" pitchFamily="34" charset="0"/>
            </a:endParaRPr>
          </a:p>
          <a:p>
            <a:pPr marL="0" lvl="0" indent="0" eaLnBrk="1" hangingPunct="1">
              <a:lnSpc>
                <a:spcPct val="95000"/>
              </a:lnSpc>
              <a:spcBef>
                <a:spcPct val="50000"/>
              </a:spcBef>
              <a:buClrTx/>
              <a:buSzPct val="100000"/>
              <a:buNone/>
            </a:pPr>
            <a:r>
              <a:rPr lang="en-US" altLang="zh-CN" sz="2000" dirty="0">
                <a:latin typeface="Arial Narrow" panose="020B0506020202030204" pitchFamily="34" charset="0"/>
              </a:rPr>
              <a:t>		 </a:t>
            </a:r>
            <a:r>
              <a:rPr lang="en-US" altLang="zh-CN" sz="2000" i="1" dirty="0"/>
              <a:t>if (A.chead[p-&gt;j]==p) {A.chead[p-&gt;j]=hl[p-&gt;j]=p-&gt;down;}</a:t>
            </a:r>
            <a:endParaRPr lang="en-US" altLang="zh-CN" sz="2000" i="1" dirty="0"/>
          </a:p>
          <a:p>
            <a:pPr marL="0" lvl="0" indent="0" eaLnBrk="1" hangingPunct="1">
              <a:lnSpc>
                <a:spcPct val="95000"/>
              </a:lnSpc>
              <a:spcBef>
                <a:spcPct val="50000"/>
              </a:spcBef>
              <a:buClrTx/>
              <a:buSzPct val="100000"/>
              <a:buNone/>
            </a:pPr>
            <a:r>
              <a:rPr lang="en-US" altLang="zh-CN" sz="2000" i="1" dirty="0"/>
              <a:t>       		else hl[p-&gt;j]-&gt;down=p-&gt;down;</a:t>
            </a:r>
            <a:endParaRPr lang="en-US" altLang="zh-CN" sz="2000" i="1" dirty="0"/>
          </a:p>
          <a:p>
            <a:pPr marL="0" lvl="0" indent="0" eaLnBrk="1" hangingPunct="1">
              <a:lnSpc>
                <a:spcPct val="95000"/>
              </a:lnSpc>
              <a:spcBef>
                <a:spcPct val="50000"/>
              </a:spcBef>
              <a:buClrTx/>
              <a:buSzPct val="100000"/>
              <a:buNone/>
            </a:pPr>
            <a:r>
              <a:rPr lang="en-US" altLang="zh-CN" sz="2000" i="1" dirty="0"/>
              <a:t>       		free(p);</a:t>
            </a:r>
            <a:endParaRPr lang="en-US" altLang="zh-CN" sz="2000" i="1"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2">
                                            <p:txEl>
                                              <p:charRg st="0" end="49"/>
                                            </p:txEl>
                                          </p:spTgt>
                                        </p:tgtEl>
                                        <p:attrNameLst>
                                          <p:attrName>style.visibility</p:attrName>
                                        </p:attrNameLst>
                                      </p:cBhvr>
                                      <p:to>
                                        <p:strVal val="visible"/>
                                      </p:to>
                                    </p:set>
                                    <p:animEffect transition="in" filter="slide(fromBottom)">
                                      <p:cBhvr>
                                        <p:cTn id="7" dur="500"/>
                                        <p:tgtEl>
                                          <p:spTgt spid="102402">
                                            <p:txEl>
                                              <p:charRg st="0"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402">
                                            <p:txEl>
                                              <p:charRg st="50" end="81"/>
                                            </p:txEl>
                                          </p:spTgt>
                                        </p:tgtEl>
                                        <p:attrNameLst>
                                          <p:attrName>style.visibility</p:attrName>
                                        </p:attrNameLst>
                                      </p:cBhvr>
                                      <p:to>
                                        <p:strVal val="visible"/>
                                      </p:to>
                                    </p:set>
                                    <p:animEffect transition="in" filter="slide(fromBottom)">
                                      <p:cBhvr>
                                        <p:cTn id="12" dur="500"/>
                                        <p:tgtEl>
                                          <p:spTgt spid="102402">
                                            <p:txEl>
                                              <p:charRg st="50"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2402">
                                            <p:txEl>
                                              <p:charRg st="81" end="138"/>
                                            </p:txEl>
                                          </p:spTgt>
                                        </p:tgtEl>
                                        <p:attrNameLst>
                                          <p:attrName>style.visibility</p:attrName>
                                        </p:attrNameLst>
                                      </p:cBhvr>
                                      <p:to>
                                        <p:strVal val="visible"/>
                                      </p:to>
                                    </p:set>
                                    <p:animEffect transition="in" filter="slide(fromBottom)">
                                      <p:cBhvr>
                                        <p:cTn id="17" dur="500"/>
                                        <p:tgtEl>
                                          <p:spTgt spid="102402">
                                            <p:txEl>
                                              <p:charRg st="81" end="13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2402">
                                            <p:txEl>
                                              <p:charRg st="138" end="166"/>
                                            </p:txEl>
                                          </p:spTgt>
                                        </p:tgtEl>
                                        <p:attrNameLst>
                                          <p:attrName>style.visibility</p:attrName>
                                        </p:attrNameLst>
                                      </p:cBhvr>
                                      <p:to>
                                        <p:strVal val="visible"/>
                                      </p:to>
                                    </p:set>
                                    <p:animEffect transition="in" filter="slide(fromBottom)">
                                      <p:cBhvr>
                                        <p:cTn id="22" dur="500"/>
                                        <p:tgtEl>
                                          <p:spTgt spid="102402">
                                            <p:txEl>
                                              <p:charRg st="138" end="1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2402">
                                            <p:txEl>
                                              <p:charRg st="166" end="212"/>
                                            </p:txEl>
                                          </p:spTgt>
                                        </p:tgtEl>
                                        <p:attrNameLst>
                                          <p:attrName>style.visibility</p:attrName>
                                        </p:attrNameLst>
                                      </p:cBhvr>
                                      <p:to>
                                        <p:strVal val="visible"/>
                                      </p:to>
                                    </p:set>
                                    <p:animEffect transition="in" filter="slide(fromBottom)">
                                      <p:cBhvr>
                                        <p:cTn id="27" dur="500"/>
                                        <p:tgtEl>
                                          <p:spTgt spid="102402">
                                            <p:txEl>
                                              <p:charRg st="166" end="2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2402">
                                            <p:txEl>
                                              <p:charRg st="212" end="262"/>
                                            </p:txEl>
                                          </p:spTgt>
                                        </p:tgtEl>
                                        <p:attrNameLst>
                                          <p:attrName>style.visibility</p:attrName>
                                        </p:attrNameLst>
                                      </p:cBhvr>
                                      <p:to>
                                        <p:strVal val="visible"/>
                                      </p:to>
                                    </p:set>
                                    <p:animEffect transition="in" filter="slide(fromBottom)">
                                      <p:cBhvr>
                                        <p:cTn id="32" dur="500"/>
                                        <p:tgtEl>
                                          <p:spTgt spid="102402">
                                            <p:txEl>
                                              <p:charRg st="212" end="26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2402">
                                            <p:txEl>
                                              <p:charRg st="262" end="303"/>
                                            </p:txEl>
                                          </p:spTgt>
                                        </p:tgtEl>
                                        <p:attrNameLst>
                                          <p:attrName>style.visibility</p:attrName>
                                        </p:attrNameLst>
                                      </p:cBhvr>
                                      <p:to>
                                        <p:strVal val="visible"/>
                                      </p:to>
                                    </p:set>
                                    <p:animEffect transition="in" filter="slide(fromBottom)">
                                      <p:cBhvr>
                                        <p:cTn id="37" dur="500"/>
                                        <p:tgtEl>
                                          <p:spTgt spid="102402">
                                            <p:txEl>
                                              <p:charRg st="262" end="30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02402">
                                            <p:txEl>
                                              <p:charRg st="303" end="344"/>
                                            </p:txEl>
                                          </p:spTgt>
                                        </p:tgtEl>
                                        <p:attrNameLst>
                                          <p:attrName>style.visibility</p:attrName>
                                        </p:attrNameLst>
                                      </p:cBhvr>
                                      <p:to>
                                        <p:strVal val="visible"/>
                                      </p:to>
                                    </p:set>
                                    <p:animEffect transition="in" filter="slide(fromBottom)">
                                      <p:cBhvr>
                                        <p:cTn id="42" dur="500"/>
                                        <p:tgtEl>
                                          <p:spTgt spid="102402">
                                            <p:txEl>
                                              <p:charRg st="303" end="34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02402">
                                            <p:txEl>
                                              <p:charRg st="344" end="403"/>
                                            </p:txEl>
                                          </p:spTgt>
                                        </p:tgtEl>
                                        <p:attrNameLst>
                                          <p:attrName>style.visibility</p:attrName>
                                        </p:attrNameLst>
                                      </p:cBhvr>
                                      <p:to>
                                        <p:strVal val="visible"/>
                                      </p:to>
                                    </p:set>
                                    <p:animEffect transition="in" filter="slide(fromBottom)">
                                      <p:cBhvr>
                                        <p:cTn id="47" dur="500"/>
                                        <p:tgtEl>
                                          <p:spTgt spid="102402">
                                            <p:txEl>
                                              <p:charRg st="344" end="40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02402">
                                            <p:txEl>
                                              <p:charRg st="403" end="441"/>
                                            </p:txEl>
                                          </p:spTgt>
                                        </p:tgtEl>
                                        <p:attrNameLst>
                                          <p:attrName>style.visibility</p:attrName>
                                        </p:attrNameLst>
                                      </p:cBhvr>
                                      <p:to>
                                        <p:strVal val="visible"/>
                                      </p:to>
                                    </p:set>
                                    <p:animEffect transition="in" filter="slide(fromBottom)">
                                      <p:cBhvr>
                                        <p:cTn id="52" dur="500"/>
                                        <p:tgtEl>
                                          <p:spTgt spid="102402">
                                            <p:txEl>
                                              <p:charRg st="403" end="44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02402">
                                            <p:txEl>
                                              <p:charRg st="441" end="459"/>
                                            </p:txEl>
                                          </p:spTgt>
                                        </p:tgtEl>
                                        <p:attrNameLst>
                                          <p:attrName>style.visibility</p:attrName>
                                        </p:attrNameLst>
                                      </p:cBhvr>
                                      <p:to>
                                        <p:strVal val="visible"/>
                                      </p:to>
                                    </p:set>
                                    <p:animEffect transition="in" filter="slide(fromBottom)">
                                      <p:cBhvr>
                                        <p:cTn id="57" dur="500"/>
                                        <p:tgtEl>
                                          <p:spTgt spid="102402">
                                            <p:txEl>
                                              <p:charRg st="441" end="4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75779" name="Rectangle 4"/>
          <p:cNvSpPr>
            <a:spLocks noGrp="1"/>
          </p:cNvSpPr>
          <p:nvPr>
            <p:ph type="title"/>
          </p:nvPr>
        </p:nvSpPr>
        <p:spPr>
          <a:ln/>
        </p:spPr>
        <p:txBody>
          <a:bodyPr vert="horz" wrap="square" lIns="92075" tIns="46038" rIns="92075" bIns="46038" anchor="ctr"/>
          <a:p>
            <a:pPr eaLnBrk="1" hangingPunct="1"/>
            <a:endParaRPr lang="zh-CN" altLang="en-US" sz="3200" dirty="0"/>
          </a:p>
        </p:txBody>
      </p:sp>
      <p:sp>
        <p:nvSpPr>
          <p:cNvPr id="75780" name="Rectangle 5"/>
          <p:cNvSpPr>
            <a:spLocks noGrp="1"/>
          </p:cNvSpPr>
          <p:nvPr>
            <p:ph idx="1"/>
          </p:nvPr>
        </p:nvSpPr>
        <p:spPr>
          <a:ln/>
        </p:spPr>
        <p:txBody>
          <a:bodyPr vert="horz" wrap="square" lIns="91440" tIns="45720" rIns="91440" bIns="45720" anchor="t"/>
          <a:p>
            <a:pPr lvl="1" eaLnBrk="1" hangingPunct="1"/>
            <a:r>
              <a:rPr lang="zh-CN" altLang="en-US" dirty="0">
                <a:solidFill>
                  <a:srgbClr val="FF3300"/>
                </a:solidFill>
              </a:rPr>
              <a:t>（3）</a:t>
            </a:r>
            <a:r>
              <a:rPr lang="zh-CN" altLang="en-US" dirty="0"/>
              <a:t>若本行不是</a:t>
            </a:r>
            <a:r>
              <a:rPr lang="en-US" altLang="zh-CN" dirty="0"/>
              <a:t>B</a:t>
            </a:r>
            <a:r>
              <a:rPr lang="zh-CN" altLang="en-US" dirty="0"/>
              <a:t>的最后一行，则令</a:t>
            </a:r>
            <a:r>
              <a:rPr lang="en-US" altLang="zh-CN" i="1" dirty="0"/>
              <a:t>pa,pb</a:t>
            </a:r>
            <a:r>
              <a:rPr lang="zh-CN" altLang="en-US" dirty="0"/>
              <a:t>分别指向下一行的第一个非0元，重复第（2）步，否则算法结束。</a:t>
            </a:r>
            <a:endParaRPr lang="zh-CN" altLang="en-US" dirty="0"/>
          </a:p>
          <a:p>
            <a:pPr eaLnBrk="1" hangingPunct="1"/>
            <a:endParaRPr lang="zh-CN" altLang="en-US" dirty="0"/>
          </a:p>
        </p:txBody>
      </p:sp>
      <p:sp>
        <p:nvSpPr>
          <p:cNvPr id="75781" name="AutoShape 6">
            <a:hlinkClick r:id="rId1" action="ppaction://hlinksldjump"/>
          </p:cNvPr>
          <p:cNvSpPr/>
          <p:nvPr/>
        </p:nvSpPr>
        <p:spPr>
          <a:xfrm>
            <a:off x="8459788" y="6524625"/>
            <a:ext cx="431800" cy="217488"/>
          </a:xfrm>
          <a:prstGeom prst="leftArrow">
            <a:avLst>
              <a:gd name="adj1" fmla="val 50000"/>
              <a:gd name="adj2" fmla="val 49634"/>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Tree>
  </p:cSld>
  <p:clrMapOvr>
    <a:masterClrMapping/>
  </p:clrMapOvr>
  <p:transition>
    <p:checker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76803" name="Rectangle 19"/>
          <p:cNvSpPr>
            <a:spLocks noGrp="1"/>
          </p:cNvSpPr>
          <p:nvPr>
            <p:ph type="title"/>
          </p:nvPr>
        </p:nvSpPr>
        <p:spPr>
          <a:ln/>
        </p:spPr>
        <p:txBody>
          <a:bodyPr vert="horz" wrap="square" lIns="92075" tIns="46038" rIns="92075" bIns="46038" anchor="ctr"/>
          <a:p>
            <a:pPr eaLnBrk="1" hangingPunct="1"/>
            <a:r>
              <a:rPr lang="en-US" altLang="zh-CN" dirty="0"/>
              <a:t>5.4 </a:t>
            </a:r>
            <a:r>
              <a:rPr lang="zh-CN" altLang="en-US" dirty="0"/>
              <a:t>广义表的定义</a:t>
            </a:r>
            <a:endParaRPr lang="zh-CN" altLang="en-US" dirty="0"/>
          </a:p>
        </p:txBody>
      </p:sp>
      <p:sp>
        <p:nvSpPr>
          <p:cNvPr id="76804" name="Rectangle 20"/>
          <p:cNvSpPr>
            <a:spLocks noGrp="1"/>
          </p:cNvSpPr>
          <p:nvPr>
            <p:ph idx="1"/>
          </p:nvPr>
        </p:nvSpPr>
        <p:spPr>
          <a:ln/>
        </p:spPr>
        <p:txBody>
          <a:bodyPr vert="horz" wrap="square" lIns="91440" tIns="45720" rIns="91440" bIns="45720" anchor="t"/>
          <a:p>
            <a:pPr eaLnBrk="1" hangingPunct="1"/>
            <a:r>
              <a:rPr lang="zh-CN" altLang="en-US" dirty="0"/>
              <a:t>概念引入：</a:t>
            </a:r>
            <a:endParaRPr lang="zh-CN" altLang="en-US" dirty="0"/>
          </a:p>
          <a:p>
            <a:pPr lvl="1" eaLnBrk="1" hangingPunct="1"/>
            <a:r>
              <a:rPr lang="zh-CN" altLang="en-US" dirty="0"/>
              <a:t>广义表（</a:t>
            </a:r>
            <a:r>
              <a:rPr lang="en-US" altLang="zh-CN" i="1" dirty="0"/>
              <a:t>Lists</a:t>
            </a:r>
            <a:r>
              <a:rPr lang="en-US" altLang="zh-CN" dirty="0"/>
              <a:t>，</a:t>
            </a:r>
            <a:r>
              <a:rPr lang="zh-CN" altLang="en-US" dirty="0"/>
              <a:t>又称列表）是线性表的推广。</a:t>
            </a:r>
            <a:endParaRPr lang="zh-CN" altLang="en-US" dirty="0"/>
          </a:p>
          <a:p>
            <a:pPr lvl="1" eaLnBrk="1" hangingPunct="1"/>
            <a:r>
              <a:rPr lang="zh-CN" altLang="en-US" dirty="0"/>
              <a:t>线性表：</a:t>
            </a:r>
            <a:endParaRPr lang="zh-CN" altLang="en-US" dirty="0"/>
          </a:p>
          <a:p>
            <a:pPr lvl="2" eaLnBrk="1" hangingPunct="1">
              <a:buNone/>
            </a:pPr>
            <a:r>
              <a:rPr lang="en-US" altLang="zh-CN" dirty="0"/>
              <a:t>                （</a:t>
            </a:r>
            <a:r>
              <a:rPr lang="en-US" altLang="zh-CN" i="1" dirty="0"/>
              <a:t>a</a:t>
            </a:r>
            <a:r>
              <a:rPr lang="en-US" altLang="zh-CN" i="1" baseline="-25000" dirty="0"/>
              <a:t>1</a:t>
            </a:r>
            <a:r>
              <a:rPr lang="en-US" altLang="zh-CN" i="1" dirty="0"/>
              <a:t>, a</a:t>
            </a:r>
            <a:r>
              <a:rPr lang="en-US" altLang="zh-CN" i="1" baseline="-25000" dirty="0"/>
              <a:t>2</a:t>
            </a:r>
            <a:r>
              <a:rPr lang="en-US" altLang="zh-CN" i="1" dirty="0"/>
              <a:t>, a</a:t>
            </a:r>
            <a:r>
              <a:rPr lang="en-US" altLang="zh-CN" i="1" baseline="-25000" dirty="0"/>
              <a:t>3</a:t>
            </a:r>
            <a:r>
              <a:rPr lang="en-US" altLang="zh-CN" i="1" dirty="0"/>
              <a:t>,…, a</a:t>
            </a:r>
            <a:r>
              <a:rPr lang="en-US" altLang="zh-CN" i="1" baseline="-25000" dirty="0"/>
              <a:t>n</a:t>
            </a:r>
            <a:r>
              <a:rPr lang="en-US" altLang="zh-CN" baseline="-25000" dirty="0"/>
              <a:t> </a:t>
            </a:r>
            <a:r>
              <a:rPr lang="en-US" altLang="zh-CN" dirty="0"/>
              <a:t>）</a:t>
            </a:r>
            <a:endParaRPr lang="zh-CN" altLang="en-US" dirty="0"/>
          </a:p>
          <a:p>
            <a:pPr lvl="2" eaLnBrk="1" hangingPunct="1"/>
            <a:r>
              <a:rPr lang="zh-CN" altLang="en-US" dirty="0"/>
              <a:t>线性表的元素仅限于原子项，不能是一张表。</a:t>
            </a:r>
            <a:endParaRPr lang="zh-CN" altLang="en-US" dirty="0"/>
          </a:p>
          <a:p>
            <a:pPr lvl="2" eaLnBrk="1" hangingPunct="1"/>
            <a:r>
              <a:rPr lang="zh-CN" altLang="en-US" dirty="0"/>
              <a:t>若放松对表元素的这种限制，允许它们具有其自身结构，这样就产生了广义表的概念。</a:t>
            </a:r>
            <a:endParaRPr lang="zh-CN" altLang="en-US" dirty="0"/>
          </a:p>
          <a:p>
            <a:pPr eaLnBrk="1" hangingPunct="1"/>
            <a:endParaRPr lang="zh-CN" altLang="en-US" dirty="0"/>
          </a:p>
        </p:txBody>
      </p:sp>
    </p:spTree>
  </p:cSld>
  <p:clrMapOvr>
    <a:masterClrMapping/>
  </p:clrMapOvr>
  <p:transition>
    <p:checker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77827" name="Rectangle 6"/>
          <p:cNvSpPr>
            <a:spLocks noGrp="1"/>
          </p:cNvSpPr>
          <p:nvPr>
            <p:ph type="title"/>
          </p:nvPr>
        </p:nvSpPr>
        <p:spPr>
          <a:ln/>
        </p:spPr>
        <p:txBody>
          <a:bodyPr vert="horz" wrap="square" lIns="92075" tIns="46038" rIns="92075" bIns="46038" anchor="ctr"/>
          <a:p>
            <a:pPr eaLnBrk="1" hangingPunct="1"/>
            <a:endParaRPr lang="zh-CN" altLang="en-US" dirty="0"/>
          </a:p>
        </p:txBody>
      </p:sp>
      <p:sp>
        <p:nvSpPr>
          <p:cNvPr id="77828" name="Rectangle 7"/>
          <p:cNvSpPr>
            <a:spLocks noGrp="1"/>
          </p:cNvSpPr>
          <p:nvPr>
            <p:ph idx="1"/>
          </p:nvPr>
        </p:nvSpPr>
        <p:spPr>
          <a:ln/>
        </p:spPr>
        <p:txBody>
          <a:bodyPr vert="horz" wrap="square" lIns="91440" tIns="45720" rIns="91440" bIns="45720" anchor="t"/>
          <a:p>
            <a:pPr eaLnBrk="1" hangingPunct="1">
              <a:lnSpc>
                <a:spcPct val="120000"/>
              </a:lnSpc>
            </a:pPr>
            <a:r>
              <a:rPr lang="zh-CN" altLang="en-US" dirty="0"/>
              <a:t>广义表：</a:t>
            </a:r>
            <a:endParaRPr lang="zh-CN" altLang="en-US" dirty="0"/>
          </a:p>
          <a:p>
            <a:pPr lvl="1" algn="ctr" eaLnBrk="1" hangingPunct="1">
              <a:lnSpc>
                <a:spcPct val="120000"/>
              </a:lnSpc>
              <a:buNone/>
            </a:pPr>
            <a:r>
              <a:rPr lang="en-US" altLang="zh-CN" sz="2800" i="1" dirty="0"/>
              <a:t>LS＝ （α</a:t>
            </a:r>
            <a:r>
              <a:rPr lang="en-US" altLang="zh-CN" sz="2800" i="1" baseline="-25000" dirty="0"/>
              <a:t>1</a:t>
            </a:r>
            <a:r>
              <a:rPr lang="en-US" altLang="zh-CN" sz="2800" i="1" dirty="0"/>
              <a:t>, α</a:t>
            </a:r>
            <a:r>
              <a:rPr lang="en-US" altLang="zh-CN" sz="2800" i="1" baseline="-25000" dirty="0"/>
              <a:t>2</a:t>
            </a:r>
            <a:r>
              <a:rPr lang="en-US" altLang="zh-CN" sz="2800" i="1" dirty="0"/>
              <a:t>, α</a:t>
            </a:r>
            <a:r>
              <a:rPr lang="en-US" altLang="zh-CN" sz="2800" i="1" baseline="-25000" dirty="0"/>
              <a:t>3</a:t>
            </a:r>
            <a:r>
              <a:rPr lang="en-US" altLang="zh-CN" sz="2800" i="1" dirty="0"/>
              <a:t>,…, α</a:t>
            </a:r>
            <a:r>
              <a:rPr lang="en-US" altLang="zh-CN" sz="2800" i="1" baseline="-25000" dirty="0"/>
              <a:t>n </a:t>
            </a:r>
            <a:r>
              <a:rPr lang="en-US" altLang="zh-CN" sz="2800" i="1" dirty="0"/>
              <a:t>）</a:t>
            </a:r>
            <a:r>
              <a:rPr lang="en-US" altLang="zh-CN" dirty="0"/>
              <a:t> （n≥0）</a:t>
            </a:r>
            <a:endParaRPr lang="en-US" altLang="zh-CN" dirty="0"/>
          </a:p>
          <a:p>
            <a:pPr lvl="1" eaLnBrk="1" hangingPunct="1">
              <a:lnSpc>
                <a:spcPct val="120000"/>
              </a:lnSpc>
            </a:pPr>
            <a:r>
              <a:rPr lang="zh-CN" altLang="en-US" dirty="0"/>
              <a:t>其中：</a:t>
            </a:r>
            <a:endParaRPr lang="zh-CN" altLang="en-US" dirty="0"/>
          </a:p>
          <a:p>
            <a:pPr lvl="2" eaLnBrk="1" hangingPunct="1">
              <a:lnSpc>
                <a:spcPct val="120000"/>
              </a:lnSpc>
            </a:pPr>
            <a:r>
              <a:rPr lang="en-US" altLang="zh-CN" i="1" dirty="0"/>
              <a:t>LS</a:t>
            </a:r>
            <a:r>
              <a:rPr lang="zh-CN" altLang="en-US" dirty="0"/>
              <a:t>是广义表的名字，</a:t>
            </a:r>
            <a:r>
              <a:rPr lang="en-US" altLang="zh-CN" dirty="0"/>
              <a:t>n</a:t>
            </a:r>
            <a:r>
              <a:rPr lang="zh-CN" altLang="en-US" dirty="0"/>
              <a:t>为表的长度。 </a:t>
            </a:r>
            <a:endParaRPr lang="zh-CN" altLang="en-US" dirty="0"/>
          </a:p>
          <a:p>
            <a:pPr lvl="2" eaLnBrk="1" hangingPunct="1">
              <a:lnSpc>
                <a:spcPct val="120000"/>
              </a:lnSpc>
            </a:pPr>
            <a:r>
              <a:rPr lang="en-US" altLang="zh-CN" i="1" dirty="0"/>
              <a:t>α</a:t>
            </a:r>
            <a:r>
              <a:rPr lang="en-US" altLang="zh-CN" i="1" baseline="-25000" dirty="0"/>
              <a:t>i</a:t>
            </a:r>
            <a:r>
              <a:rPr lang="en-US" altLang="zh-CN" i="1" dirty="0"/>
              <a:t> </a:t>
            </a:r>
            <a:r>
              <a:rPr lang="en-US" altLang="zh-CN" dirty="0"/>
              <a:t>(1≤</a:t>
            </a:r>
            <a:r>
              <a:rPr lang="en-US" altLang="zh-CN" i="1" dirty="0"/>
              <a:t> i </a:t>
            </a:r>
            <a:r>
              <a:rPr lang="en-US" altLang="zh-CN" dirty="0"/>
              <a:t>≤</a:t>
            </a:r>
            <a:r>
              <a:rPr lang="en-US" altLang="zh-CN" i="1" dirty="0"/>
              <a:t>n</a:t>
            </a:r>
            <a:r>
              <a:rPr lang="en-US" altLang="zh-CN" dirty="0"/>
              <a:t>）</a:t>
            </a:r>
            <a:r>
              <a:rPr lang="zh-CN" altLang="en-US" dirty="0"/>
              <a:t>可以为</a:t>
            </a:r>
            <a:r>
              <a:rPr lang="zh-CN" altLang="en-US" dirty="0">
                <a:solidFill>
                  <a:srgbClr val="FF0000"/>
                </a:solidFill>
              </a:rPr>
              <a:t>原子项</a:t>
            </a:r>
            <a:r>
              <a:rPr lang="zh-CN" altLang="en-US" dirty="0"/>
              <a:t>，也可以为</a:t>
            </a:r>
            <a:r>
              <a:rPr lang="zh-CN" altLang="en-US" dirty="0">
                <a:solidFill>
                  <a:srgbClr val="FF0000"/>
                </a:solidFill>
              </a:rPr>
              <a:t>广义表</a:t>
            </a:r>
            <a:r>
              <a:rPr lang="zh-CN" altLang="en-US" dirty="0"/>
              <a:t>，分别称为广义表</a:t>
            </a:r>
            <a:r>
              <a:rPr lang="en-US" altLang="zh-CN" i="1" dirty="0"/>
              <a:t>LS</a:t>
            </a:r>
            <a:r>
              <a:rPr lang="zh-CN" altLang="en-US" dirty="0"/>
              <a:t>的原子（</a:t>
            </a:r>
            <a:r>
              <a:rPr lang="en-US" altLang="zh-CN" i="1" dirty="0"/>
              <a:t>atom</a:t>
            </a:r>
            <a:r>
              <a:rPr lang="en-US" altLang="zh-CN" dirty="0"/>
              <a:t>)</a:t>
            </a:r>
            <a:r>
              <a:rPr lang="zh-CN" altLang="en-US" dirty="0"/>
              <a:t>和子表。</a:t>
            </a:r>
            <a:endParaRPr lang="zh-CN" altLang="en-US" dirty="0"/>
          </a:p>
          <a:p>
            <a:pPr lvl="2" eaLnBrk="1" hangingPunct="1">
              <a:lnSpc>
                <a:spcPct val="120000"/>
              </a:lnSpc>
            </a:pPr>
            <a:r>
              <a:rPr lang="zh-CN" altLang="en-US" dirty="0"/>
              <a:t>对任一非空广义表有： </a:t>
            </a:r>
            <a:endParaRPr lang="zh-CN" altLang="en-US" dirty="0"/>
          </a:p>
          <a:p>
            <a:pPr lvl="3" eaLnBrk="1" hangingPunct="1">
              <a:lnSpc>
                <a:spcPct val="120000"/>
              </a:lnSpc>
            </a:pPr>
            <a:r>
              <a:rPr lang="zh-CN" altLang="en-US" dirty="0"/>
              <a:t>唯一的表头元素</a:t>
            </a:r>
            <a:r>
              <a:rPr lang="en-US" altLang="zh-CN" i="1" dirty="0"/>
              <a:t>head:</a:t>
            </a:r>
            <a:r>
              <a:rPr lang="en-US" altLang="zh-CN" dirty="0"/>
              <a:t>      </a:t>
            </a:r>
            <a:r>
              <a:rPr lang="en-US" altLang="zh-CN" i="1" dirty="0"/>
              <a:t>α</a:t>
            </a:r>
            <a:r>
              <a:rPr lang="en-US" altLang="zh-CN" i="1" baseline="-25000" dirty="0"/>
              <a:t>1</a:t>
            </a:r>
            <a:endParaRPr lang="en-US" altLang="zh-CN" i="1" baseline="-25000" dirty="0"/>
          </a:p>
          <a:p>
            <a:pPr lvl="3" eaLnBrk="1" hangingPunct="1">
              <a:lnSpc>
                <a:spcPct val="120000"/>
              </a:lnSpc>
            </a:pPr>
            <a:r>
              <a:rPr lang="zh-CN" altLang="en-US" dirty="0"/>
              <a:t>唯一的表尾元素</a:t>
            </a:r>
            <a:r>
              <a:rPr lang="en-US" altLang="zh-CN" i="1" dirty="0"/>
              <a:t>tail    :</a:t>
            </a:r>
            <a:r>
              <a:rPr lang="en-US" altLang="zh-CN" dirty="0"/>
              <a:t>（ </a:t>
            </a:r>
            <a:r>
              <a:rPr lang="en-US" altLang="zh-CN" i="1" dirty="0"/>
              <a:t>α</a:t>
            </a:r>
            <a:r>
              <a:rPr lang="en-US" altLang="zh-CN" i="1" baseline="-25000" dirty="0"/>
              <a:t>2</a:t>
            </a:r>
            <a:r>
              <a:rPr lang="en-US" altLang="zh-CN" i="1" dirty="0"/>
              <a:t>, …,α</a:t>
            </a:r>
            <a:r>
              <a:rPr lang="en-US" altLang="zh-CN" i="1" baseline="-25000" dirty="0"/>
              <a:t>n</a:t>
            </a:r>
            <a:r>
              <a:rPr lang="en-US" altLang="zh-CN" dirty="0"/>
              <a:t>）</a:t>
            </a:r>
            <a:endParaRPr lang="zh-CN" altLang="en-US" dirty="0"/>
          </a:p>
          <a:p>
            <a:pPr lvl="2" eaLnBrk="1" hangingPunct="1">
              <a:lnSpc>
                <a:spcPct val="120000"/>
              </a:lnSpc>
            </a:pPr>
            <a:r>
              <a:rPr lang="zh-CN" altLang="en-US" dirty="0"/>
              <a:t>表的深度:指该广义表展开后所含括号的层数。</a:t>
            </a:r>
            <a:endParaRPr lang="zh-CN" altLang="en-US" dirty="0"/>
          </a:p>
        </p:txBody>
      </p:sp>
    </p:spTree>
  </p:cSld>
  <p:clrMapOvr>
    <a:masterClrMapping/>
  </p:clrMapOvr>
  <p:transition>
    <p:checker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页脚占位符 2"/>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78851" name="Text Box 4"/>
          <p:cNvSpPr txBox="1"/>
          <p:nvPr/>
        </p:nvSpPr>
        <p:spPr>
          <a:xfrm>
            <a:off x="609600" y="381000"/>
            <a:ext cx="2514600" cy="57943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3200" dirty="0"/>
              <a:t>   例如</a:t>
            </a:r>
            <a:r>
              <a:rPr lang="en-US" altLang="zh-CN" sz="3200" dirty="0"/>
              <a:t>：</a:t>
            </a:r>
            <a:endParaRPr lang="en-US" altLang="zh-CN" sz="3200" dirty="0"/>
          </a:p>
        </p:txBody>
      </p:sp>
      <p:graphicFrame>
        <p:nvGraphicFramePr>
          <p:cNvPr id="103662" name="Group 238"/>
          <p:cNvGraphicFramePr>
            <a:graphicFrameLocks noGrp="1"/>
          </p:cNvGraphicFramePr>
          <p:nvPr/>
        </p:nvGraphicFramePr>
        <p:xfrm>
          <a:off x="468313" y="1185863"/>
          <a:ext cx="8077200" cy="3535363"/>
        </p:xfrm>
        <a:graphic>
          <a:graphicData uri="http://schemas.openxmlformats.org/drawingml/2006/table">
            <a:tbl>
              <a:tblPr/>
              <a:tblGrid>
                <a:gridCol w="2305050"/>
                <a:gridCol w="1077912"/>
                <a:gridCol w="1296988"/>
                <a:gridCol w="1611312"/>
                <a:gridCol w="1785938"/>
              </a:tblGrid>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表长</a:t>
                      </a:r>
                      <a:endPar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表头</a:t>
                      </a:r>
                      <a:endPar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表尾</a:t>
                      </a:r>
                      <a:endPar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表的深度</a:t>
                      </a:r>
                      <a:endPar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B=（e）</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C=（a,（b,c,d））</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D=（A,B,C）</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E=（a,E）</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F=（（a）,a）</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41920">
                <a:tc>
                  <a:txBody>
                    <a:body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G=（（（a）））</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3662"/>
                                        </p:tgtEl>
                                        <p:attrNameLst>
                                          <p:attrName>style.visibility</p:attrName>
                                        </p:attrNameLst>
                                      </p:cBhvr>
                                      <p:to>
                                        <p:strVal val="visible"/>
                                      </p:to>
                                    </p:set>
                                    <p:animEffect transition="in" filter="dissolve">
                                      <p:cBhvr>
                                        <p:cTn id="7" dur="500"/>
                                        <p:tgtEl>
                                          <p:spTgt spid="103662"/>
                                        </p:tgtEl>
                                      </p:cBhvr>
                                    </p:animEffect>
                                  </p:childTnLst>
                                  <p:subTnLst>
                                    <p:set>
                                      <p:cBhvr override="childStyle">
                                        <p:cTn dur="1" fill="hold" display="0" masterRel="nextClick" afterEffect="1"/>
                                        <p:tgtEl>
                                          <p:spTgt spid="10366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224316" name="Rectangle 60"/>
          <p:cNvSpPr>
            <a:spLocks noGrp="1"/>
          </p:cNvSpPr>
          <p:nvPr>
            <p:ph type="title"/>
          </p:nvPr>
        </p:nvSpPr>
        <p:spPr>
          <a:ln/>
        </p:spPr>
        <p:txBody>
          <a:bodyPr vert="horz" wrap="square" lIns="92075" tIns="46038" rIns="92075" bIns="46038" anchor="ctr"/>
          <a:p>
            <a:pPr eaLnBrk="1" hangingPunct="1"/>
            <a:endParaRPr lang="zh-CN" altLang="en-US" dirty="0"/>
          </a:p>
        </p:txBody>
      </p:sp>
      <p:graphicFrame>
        <p:nvGraphicFramePr>
          <p:cNvPr id="224341" name="Group 85"/>
          <p:cNvGraphicFramePr>
            <a:graphicFrameLocks noGrp="1"/>
          </p:cNvGraphicFramePr>
          <p:nvPr>
            <p:ph idx="1"/>
          </p:nvPr>
        </p:nvGraphicFramePr>
        <p:xfrm>
          <a:off x="754063" y="1260475"/>
          <a:ext cx="7921625" cy="3746500"/>
        </p:xfrm>
        <a:graphic>
          <a:graphicData uri="http://schemas.openxmlformats.org/drawingml/2006/table">
            <a:tbl>
              <a:tblPr/>
              <a:tblGrid>
                <a:gridCol w="2282825"/>
                <a:gridCol w="928687"/>
                <a:gridCol w="1355725"/>
                <a:gridCol w="1712913"/>
                <a:gridCol w="1641475"/>
              </a:tblGrid>
              <a:tr h="44188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表长</a:t>
                      </a:r>
                      <a:endPar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表头</a:t>
                      </a:r>
                      <a:endPar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表尾</a:t>
                      </a:r>
                      <a:endPar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表的深度</a:t>
                      </a:r>
                      <a:endParaRPr kumimoji="1" lang="zh-CN" altLang="en-US" sz="20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88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88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B=（e）</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88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C=（a,（b,c,d））</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b,c,d</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88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D=（A,B,C）</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B,C</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885">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E=（a,E）</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39659">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F=（（a）,a）</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55531">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G=（（（a）））</a:t>
                      </a:r>
                      <a:endParaRPr kumimoji="1" lang="en-US" altLang="zh-CN" sz="20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spcBef>
                          <a:spcPct val="20000"/>
                        </a:spcBef>
                        <a:buClr>
                          <a:schemeClr val="folHlink"/>
                        </a:buClr>
                        <a:buSzPct val="80000"/>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115000"/>
                        </a:lnSpc>
                        <a:spcBef>
                          <a:spcPct val="20000"/>
                        </a:spcBef>
                        <a:buClr>
                          <a:srgbClr val="FF3300"/>
                        </a:buClr>
                        <a:buSzPct val="75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15000"/>
                        </a:lnSpc>
                        <a:spcBef>
                          <a:spcPct val="20000"/>
                        </a:spcBef>
                        <a:buClr>
                          <a:srgbClr val="006600"/>
                        </a:buClr>
                        <a:buSzPct val="8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115000"/>
                        </a:lnSpc>
                        <a:spcBef>
                          <a:spcPct val="20000"/>
                        </a:spcBef>
                        <a:buClr>
                          <a:schemeClr val="hlink"/>
                        </a:buClr>
                        <a:buSzPct val="100000"/>
                        <a:buFont typeface="Wingdings" panose="05000000000000000000" pitchFamily="2" charset="2"/>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115000"/>
                        </a:lnSpc>
                        <a:spcBef>
                          <a:spcPct val="20000"/>
                        </a:spcBef>
                        <a:buClr>
                          <a:schemeClr val="tx1"/>
                        </a:buClr>
                        <a:buSzPct val="1000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tx1"/>
                        </a:buClr>
                        <a:buSzPct val="100000"/>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5000"/>
                        </a:lnSpc>
                        <a:spcBef>
                          <a:spcPct val="20000"/>
                        </a:spcBef>
                        <a:spcAft>
                          <a:spcPct val="0"/>
                        </a:spcAft>
                        <a:buClr>
                          <a:schemeClr val="folHlink"/>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nodePh="1">
                                  <p:stCondLst>
                                    <p:cond delay="0"/>
                                  </p:stCondLst>
                                  <p:endCondLst>
                                    <p:cond evt="begin" delay="0">
                                      <p:tn val="5"/>
                                    </p:cond>
                                  </p:endCondLst>
                                  <p:childTnLst>
                                    <p:set>
                                      <p:cBhvr>
                                        <p:cTn id="6" dur="1" fill="hold">
                                          <p:stCondLst>
                                            <p:cond delay="0"/>
                                          </p:stCondLst>
                                        </p:cTn>
                                        <p:tgtEl>
                                          <p:spTgt spid="224316"/>
                                        </p:tgtEl>
                                        <p:attrNameLst>
                                          <p:attrName>style.visibility</p:attrName>
                                        </p:attrNameLst>
                                      </p:cBhvr>
                                      <p:to>
                                        <p:strVal val="visible"/>
                                      </p:to>
                                    </p:set>
                                    <p:anim calcmode="lin" valueType="num">
                                      <p:cBhvr>
                                        <p:cTn id="7" dur="1000" fill="hold"/>
                                        <p:tgtEl>
                                          <p:spTgt spid="224316"/>
                                        </p:tgtEl>
                                        <p:attrNameLst>
                                          <p:attrName>ppt_w</p:attrName>
                                        </p:attrNameLst>
                                      </p:cBhvr>
                                      <p:tavLst>
                                        <p:tav tm="0">
                                          <p:val>
                                            <p:fltVal val="0.000000"/>
                                          </p:val>
                                        </p:tav>
                                        <p:tav tm="100000">
                                          <p:val>
                                            <p:strVal val="#ppt_w"/>
                                          </p:val>
                                        </p:tav>
                                      </p:tavLst>
                                    </p:anim>
                                    <p:anim calcmode="lin" valueType="num">
                                      <p:cBhvr>
                                        <p:cTn id="8" dur="1000" fill="hold"/>
                                        <p:tgtEl>
                                          <p:spTgt spid="224316"/>
                                        </p:tgtEl>
                                        <p:attrNameLst>
                                          <p:attrName>ppt_h</p:attrName>
                                        </p:attrNameLst>
                                      </p:cBhvr>
                                      <p:tavLst>
                                        <p:tav tm="0">
                                          <p:val>
                                            <p:fltVal val="0.000000"/>
                                          </p:val>
                                        </p:tav>
                                        <p:tav tm="100000">
                                          <p:val>
                                            <p:strVal val="#ppt_h"/>
                                          </p:val>
                                        </p:tav>
                                      </p:tavLst>
                                    </p:anim>
                                    <p:anim calcmode="lin" valueType="num">
                                      <p:cBhvr>
                                        <p:cTn id="9" dur="1000" fill="hold"/>
                                        <p:tgtEl>
                                          <p:spTgt spid="22431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2431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24341"/>
                                        </p:tgtEl>
                                        <p:attrNameLst>
                                          <p:attrName>style.visibility</p:attrName>
                                        </p:attrNameLst>
                                      </p:cBhvr>
                                      <p:to>
                                        <p:strVal val="visible"/>
                                      </p:to>
                                    </p:set>
                                    <p:animEffect transition="in" filter="dissolve">
                                      <p:cBhvr>
                                        <p:cTn id="15" dur="500"/>
                                        <p:tgtEl>
                                          <p:spTgt spid="22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1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80899" name="Rectangle 2"/>
          <p:cNvSpPr>
            <a:spLocks noGrp="1"/>
          </p:cNvSpPr>
          <p:nvPr>
            <p:ph type="title"/>
          </p:nvPr>
        </p:nvSpPr>
        <p:spPr>
          <a:ln/>
        </p:spPr>
        <p:txBody>
          <a:bodyPr vert="horz" wrap="square" lIns="92075" tIns="46038" rIns="92075" bIns="46038" anchor="ctr"/>
          <a:p>
            <a:pPr eaLnBrk="1" hangingPunct="1"/>
            <a:endParaRPr lang="zh-CN" altLang="en-US" dirty="0"/>
          </a:p>
        </p:txBody>
      </p:sp>
      <p:sp>
        <p:nvSpPr>
          <p:cNvPr id="226308" name="Text Box 4"/>
          <p:cNvSpPr/>
          <p:nvPr>
            <p:ph idx="1"/>
          </p:nvPr>
        </p:nvSpPr>
        <p:spPr>
          <a:ln/>
        </p:spPr>
        <p:txBody>
          <a:bodyPr vert="horz" wrap="square" lIns="91440" tIns="45720" rIns="91440" bIns="45720" anchor="t"/>
          <a:p>
            <a:pPr eaLnBrk="1" hangingPunct="1"/>
            <a:r>
              <a:rPr lang="en-US" altLang="zh-CN" dirty="0"/>
              <a:t> </a:t>
            </a:r>
            <a:r>
              <a:rPr lang="zh-CN" altLang="en-US" dirty="0"/>
              <a:t>特点：</a:t>
            </a:r>
            <a:endParaRPr lang="zh-CN" altLang="en-US" dirty="0"/>
          </a:p>
          <a:p>
            <a:pPr lvl="1" eaLnBrk="1" hangingPunct="1"/>
            <a:r>
              <a:rPr lang="zh-CN" altLang="en-US" dirty="0"/>
              <a:t>  </a:t>
            </a:r>
            <a:r>
              <a:rPr lang="zh-CN" altLang="en-US" dirty="0">
                <a:sym typeface="Wingdings" panose="05000000000000000000" pitchFamily="2" charset="2"/>
              </a:rPr>
              <a:t>(1)层次结构</a:t>
            </a:r>
            <a:endParaRPr lang="en-US" altLang="zh-CN" dirty="0">
              <a:sym typeface="Wingdings" panose="05000000000000000000" pitchFamily="2" charset="2"/>
            </a:endParaRPr>
          </a:p>
          <a:p>
            <a:pPr lvl="1" eaLnBrk="1" hangingPunct="1"/>
            <a:r>
              <a:rPr lang="zh-CN" altLang="en-US" dirty="0">
                <a:sym typeface="Wingdings" panose="05000000000000000000" pitchFamily="2" charset="2"/>
              </a:rPr>
              <a:t>  (2)可共享</a:t>
            </a:r>
            <a:endParaRPr lang="zh-CN" altLang="en-US" dirty="0">
              <a:sym typeface="Wingdings" panose="05000000000000000000" pitchFamily="2" charset="2"/>
            </a:endParaRPr>
          </a:p>
          <a:p>
            <a:pPr lvl="1" eaLnBrk="1" hangingPunct="1"/>
            <a:r>
              <a:rPr lang="zh-CN" altLang="en-US" dirty="0">
                <a:sym typeface="Wingdings" panose="05000000000000000000" pitchFamily="2" charset="2"/>
              </a:rPr>
              <a:t>  (3)任意非空表的表头可以是原子或广义表，但表尾必为 广义表；</a:t>
            </a:r>
            <a:endParaRPr lang="en-US" altLang="zh-CN" dirty="0">
              <a:sym typeface="Wingdings" panose="05000000000000000000" pitchFamily="2" charset="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308">
                                            <p:txEl>
                                              <p:charRg st="0" end="5"/>
                                            </p:txEl>
                                          </p:spTgt>
                                        </p:tgtEl>
                                        <p:attrNameLst>
                                          <p:attrName>style.visibility</p:attrName>
                                        </p:attrNameLst>
                                      </p:cBhvr>
                                      <p:to>
                                        <p:strVal val="visible"/>
                                      </p:to>
                                    </p:set>
                                    <p:animEffect transition="in" filter="dissolve">
                                      <p:cBhvr>
                                        <p:cTn id="7" dur="500"/>
                                        <p:tgtEl>
                                          <p:spTgt spid="226308">
                                            <p:txEl>
                                              <p:charRg st="0" end="5"/>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6308">
                                            <p:txEl>
                                              <p:charRg st="5" end="15"/>
                                            </p:txEl>
                                          </p:spTgt>
                                        </p:tgtEl>
                                        <p:attrNameLst>
                                          <p:attrName>style.visibility</p:attrName>
                                        </p:attrNameLst>
                                      </p:cBhvr>
                                      <p:to>
                                        <p:strVal val="visible"/>
                                      </p:to>
                                    </p:set>
                                    <p:animEffect transition="in" filter="dissolve">
                                      <p:cBhvr>
                                        <p:cTn id="10" dur="500"/>
                                        <p:tgtEl>
                                          <p:spTgt spid="226308">
                                            <p:txEl>
                                              <p:charRg st="5" end="15"/>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6308">
                                            <p:txEl>
                                              <p:charRg st="15" end="24"/>
                                            </p:txEl>
                                          </p:spTgt>
                                        </p:tgtEl>
                                        <p:attrNameLst>
                                          <p:attrName>style.visibility</p:attrName>
                                        </p:attrNameLst>
                                      </p:cBhvr>
                                      <p:to>
                                        <p:strVal val="visible"/>
                                      </p:to>
                                    </p:set>
                                    <p:animEffect transition="in" filter="dissolve">
                                      <p:cBhvr>
                                        <p:cTn id="13" dur="500"/>
                                        <p:tgtEl>
                                          <p:spTgt spid="226308">
                                            <p:txEl>
                                              <p:charRg st="15" end="24"/>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6308">
                                            <p:txEl>
                                              <p:charRg st="24" end="58"/>
                                            </p:txEl>
                                          </p:spTgt>
                                        </p:tgtEl>
                                        <p:attrNameLst>
                                          <p:attrName>style.visibility</p:attrName>
                                        </p:attrNameLst>
                                      </p:cBhvr>
                                      <p:to>
                                        <p:strVal val="visible"/>
                                      </p:to>
                                    </p:set>
                                    <p:animEffect transition="in" filter="dissolve">
                                      <p:cBhvr>
                                        <p:cTn id="16" dur="500"/>
                                        <p:tgtEl>
                                          <p:spTgt spid="226308">
                                            <p:txEl>
                                              <p:charRg st="24"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107522" name="Text Box 2"/>
          <p:cNvSpPr txBox="1"/>
          <p:nvPr/>
        </p:nvSpPr>
        <p:spPr>
          <a:xfrm>
            <a:off x="755650" y="2025650"/>
            <a:ext cx="59436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dirty="0">
                <a:latin typeface="Arial Narrow" panose="020B0506020202030204" pitchFamily="34" charset="0"/>
              </a:rPr>
              <a:t>广义表</a:t>
            </a:r>
            <a:r>
              <a:rPr lang="en-US" altLang="zh-CN" sz="2400" i="1" dirty="0"/>
              <a:t>P</a:t>
            </a:r>
            <a:r>
              <a:rPr lang="zh-CN" altLang="en-US" sz="2400" dirty="0">
                <a:latin typeface="Arial Narrow" panose="020B0506020202030204" pitchFamily="34" charset="0"/>
              </a:rPr>
              <a:t>的长度</a:t>
            </a:r>
            <a:r>
              <a:rPr lang="en-US" altLang="zh-CN" sz="2400" i="1" dirty="0"/>
              <a:t>Length(P)</a:t>
            </a:r>
            <a:r>
              <a:rPr lang="zh-CN" altLang="en-US" sz="2400" dirty="0">
                <a:latin typeface="Arial Narrow" panose="020B0506020202030204" pitchFamily="34" charset="0"/>
              </a:rPr>
              <a:t>的递归定义</a:t>
            </a:r>
            <a:endParaRPr lang="zh-CN" altLang="en-US" sz="2400" dirty="0">
              <a:latin typeface="Arial Narrow" panose="020B0506020202030204" pitchFamily="34" charset="0"/>
            </a:endParaRPr>
          </a:p>
        </p:txBody>
      </p:sp>
      <p:grpSp>
        <p:nvGrpSpPr>
          <p:cNvPr id="2" name="Group 7"/>
          <p:cNvGrpSpPr/>
          <p:nvPr/>
        </p:nvGrpSpPr>
        <p:grpSpPr>
          <a:xfrm>
            <a:off x="755650" y="2711450"/>
            <a:ext cx="7391400" cy="1163638"/>
            <a:chOff x="768" y="864"/>
            <a:chExt cx="4656" cy="733"/>
          </a:xfrm>
        </p:grpSpPr>
        <p:sp>
          <p:nvSpPr>
            <p:cNvPr id="81934" name="Rectangle 3"/>
            <p:cNvSpPr/>
            <p:nvPr/>
          </p:nvSpPr>
          <p:spPr>
            <a:xfrm>
              <a:off x="768" y="1021"/>
              <a:ext cx="1119" cy="288"/>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r>
                <a:rPr lang="en-US" altLang="zh-CN" sz="2400" i="1" dirty="0"/>
                <a:t>Length(P)＝</a:t>
              </a:r>
              <a:endParaRPr lang="zh-CN" altLang="en-US" sz="2400" i="1" dirty="0"/>
            </a:p>
          </p:txBody>
        </p:sp>
        <p:sp>
          <p:nvSpPr>
            <p:cNvPr id="81935" name="AutoShape 4"/>
            <p:cNvSpPr/>
            <p:nvPr/>
          </p:nvSpPr>
          <p:spPr>
            <a:xfrm>
              <a:off x="1872" y="960"/>
              <a:ext cx="144" cy="480"/>
            </a:xfrm>
            <a:prstGeom prst="leftBrace">
              <a:avLst>
                <a:gd name="adj1" fmla="val 27777"/>
                <a:gd name="adj2" fmla="val 50000"/>
              </a:avLst>
            </a:prstGeom>
            <a:no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
          <p:nvSpPr>
            <p:cNvPr id="81936" name="Text Box 5"/>
            <p:cNvSpPr txBox="1"/>
            <p:nvPr/>
          </p:nvSpPr>
          <p:spPr>
            <a:xfrm>
              <a:off x="2016" y="864"/>
              <a:ext cx="3408" cy="2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i="1" dirty="0">
                  <a:latin typeface="Arial Narrow" panose="020B0506020202030204" pitchFamily="34" charset="0"/>
                </a:rPr>
                <a:t>0</a:t>
              </a:r>
              <a:r>
                <a:rPr lang="zh-CN" altLang="en-US" sz="2000" dirty="0">
                  <a:latin typeface="Arial Narrow" panose="020B0506020202030204" pitchFamily="34" charset="0"/>
                </a:rPr>
                <a:t>                     		                     </a:t>
              </a:r>
              <a:r>
                <a:rPr lang="en-US" altLang="zh-CN" sz="2400" i="1" dirty="0"/>
                <a:t>P</a:t>
              </a:r>
              <a:r>
                <a:rPr lang="en-US" altLang="zh-CN" sz="2000" i="1" dirty="0">
                  <a:latin typeface="Arial Narrow" panose="020B0506020202030204" pitchFamily="34" charset="0"/>
                </a:rPr>
                <a:t> </a:t>
              </a:r>
              <a:r>
                <a:rPr lang="zh-CN" altLang="en-US" sz="2000" dirty="0">
                  <a:latin typeface="Arial Narrow" panose="020B0506020202030204" pitchFamily="34" charset="0"/>
                </a:rPr>
                <a:t>为空表</a:t>
              </a:r>
              <a:endParaRPr lang="zh-CN" altLang="en-US" sz="2000" dirty="0">
                <a:latin typeface="Arial Narrow" panose="020B0506020202030204" pitchFamily="34" charset="0"/>
              </a:endParaRPr>
            </a:p>
          </p:txBody>
        </p:sp>
        <p:sp>
          <p:nvSpPr>
            <p:cNvPr id="81937" name="Rectangle 6"/>
            <p:cNvSpPr/>
            <p:nvPr/>
          </p:nvSpPr>
          <p:spPr>
            <a:xfrm>
              <a:off x="2051" y="1309"/>
              <a:ext cx="3371" cy="288"/>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r>
                <a:rPr lang="en-US" altLang="zh-CN" sz="2400" i="1" dirty="0"/>
                <a:t>Length（Tail（P））＋1</a:t>
              </a:r>
              <a:r>
                <a:rPr lang="en-US" altLang="zh-CN" sz="2000" dirty="0">
                  <a:latin typeface="Arial Narrow" panose="020B0506020202030204" pitchFamily="34" charset="0"/>
                </a:rPr>
                <a:t>           </a:t>
              </a:r>
              <a:r>
                <a:rPr lang="en-US" altLang="zh-CN" sz="2400" i="1" dirty="0"/>
                <a:t>P</a:t>
              </a:r>
              <a:r>
                <a:rPr lang="en-US" altLang="zh-CN" sz="2000" dirty="0">
                  <a:latin typeface="Arial Narrow" panose="020B0506020202030204" pitchFamily="34" charset="0"/>
                </a:rPr>
                <a:t> </a:t>
              </a:r>
              <a:r>
                <a:rPr lang="zh-CN" altLang="en-US" sz="2000" dirty="0">
                  <a:latin typeface="Arial Narrow" panose="020B0506020202030204" pitchFamily="34" charset="0"/>
                </a:rPr>
                <a:t>为非空表</a:t>
              </a:r>
              <a:endParaRPr lang="zh-CN" altLang="en-US" sz="2000" dirty="0">
                <a:latin typeface="Arial Narrow" panose="020B0506020202030204" pitchFamily="34" charset="0"/>
              </a:endParaRPr>
            </a:p>
          </p:txBody>
        </p:sp>
      </p:grpSp>
      <p:sp>
        <p:nvSpPr>
          <p:cNvPr id="107528" name="Text Box 8"/>
          <p:cNvSpPr txBox="1"/>
          <p:nvPr/>
        </p:nvSpPr>
        <p:spPr>
          <a:xfrm>
            <a:off x="755650" y="4221163"/>
            <a:ext cx="59436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400" dirty="0">
                <a:latin typeface="Arial Narrow" panose="020B0506020202030204" pitchFamily="34" charset="0"/>
              </a:rPr>
              <a:t>广义表</a:t>
            </a:r>
            <a:r>
              <a:rPr lang="en-US" altLang="zh-CN" sz="2400" i="1" dirty="0"/>
              <a:t>P</a:t>
            </a:r>
            <a:r>
              <a:rPr lang="zh-CN" altLang="en-US" sz="2400" dirty="0">
                <a:latin typeface="Arial Narrow" panose="020B0506020202030204" pitchFamily="34" charset="0"/>
              </a:rPr>
              <a:t>的深度</a:t>
            </a:r>
            <a:r>
              <a:rPr lang="en-US" altLang="zh-CN" sz="2400" i="1" dirty="0"/>
              <a:t>Depth(P)</a:t>
            </a:r>
            <a:r>
              <a:rPr lang="zh-CN" altLang="en-US" sz="2400" dirty="0">
                <a:latin typeface="Arial Narrow" panose="020B0506020202030204" pitchFamily="34" charset="0"/>
              </a:rPr>
              <a:t>的递归定义</a:t>
            </a:r>
            <a:endParaRPr lang="zh-CN" altLang="en-US" sz="2400" dirty="0">
              <a:latin typeface="Arial Narrow" panose="020B0506020202030204" pitchFamily="34" charset="0"/>
            </a:endParaRPr>
          </a:p>
        </p:txBody>
      </p:sp>
      <p:grpSp>
        <p:nvGrpSpPr>
          <p:cNvPr id="3" name="Group 16"/>
          <p:cNvGrpSpPr/>
          <p:nvPr/>
        </p:nvGrpSpPr>
        <p:grpSpPr>
          <a:xfrm>
            <a:off x="1116013" y="4697413"/>
            <a:ext cx="7561262" cy="1468437"/>
            <a:chOff x="432" y="2448"/>
            <a:chExt cx="4763" cy="925"/>
          </a:xfrm>
        </p:grpSpPr>
        <p:sp>
          <p:nvSpPr>
            <p:cNvPr id="81929" name="Rectangle 10"/>
            <p:cNvSpPr/>
            <p:nvPr/>
          </p:nvSpPr>
          <p:spPr>
            <a:xfrm>
              <a:off x="432" y="2749"/>
              <a:ext cx="1034" cy="288"/>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r>
                <a:rPr lang="en-US" altLang="zh-CN" sz="2400" i="1" dirty="0"/>
                <a:t>Depth(P)＝</a:t>
              </a:r>
              <a:endParaRPr lang="zh-CN" altLang="en-US" sz="2400" i="1" dirty="0"/>
            </a:p>
          </p:txBody>
        </p:sp>
        <p:sp>
          <p:nvSpPr>
            <p:cNvPr id="81930" name="AutoShape 11"/>
            <p:cNvSpPr/>
            <p:nvPr/>
          </p:nvSpPr>
          <p:spPr>
            <a:xfrm>
              <a:off x="1392" y="2544"/>
              <a:ext cx="96" cy="672"/>
            </a:xfrm>
            <a:prstGeom prst="leftBrace">
              <a:avLst>
                <a:gd name="adj1" fmla="val 58333"/>
                <a:gd name="adj2" fmla="val 50000"/>
              </a:avLst>
            </a:prstGeom>
            <a:no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endParaRPr lang="zh-CN" altLang="en-US" sz="2400" dirty="0"/>
            </a:p>
          </p:txBody>
        </p:sp>
        <p:sp>
          <p:nvSpPr>
            <p:cNvPr id="81931" name="Text Box 12"/>
            <p:cNvSpPr txBox="1"/>
            <p:nvPr/>
          </p:nvSpPr>
          <p:spPr>
            <a:xfrm>
              <a:off x="1488" y="2448"/>
              <a:ext cx="3408" cy="2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latin typeface="Arial Narrow" panose="020B0506020202030204" pitchFamily="34" charset="0"/>
                </a:rPr>
                <a:t>0                 		                   </a:t>
              </a:r>
              <a:r>
                <a:rPr lang="en-US" altLang="zh-CN" sz="2400" i="1" dirty="0"/>
                <a:t>P</a:t>
              </a:r>
              <a:r>
                <a:rPr lang="en-US" altLang="zh-CN" sz="2000" dirty="0">
                  <a:latin typeface="Arial Narrow" panose="020B0506020202030204" pitchFamily="34" charset="0"/>
                </a:rPr>
                <a:t> </a:t>
              </a:r>
              <a:r>
                <a:rPr lang="zh-CN" altLang="en-US" sz="2000" dirty="0">
                  <a:latin typeface="Arial Narrow" panose="020B0506020202030204" pitchFamily="34" charset="0"/>
                </a:rPr>
                <a:t>为原子</a:t>
              </a:r>
              <a:endParaRPr lang="en-US" altLang="zh-CN" sz="2000" dirty="0">
                <a:latin typeface="Arial Narrow" panose="020B0506020202030204" pitchFamily="34" charset="0"/>
              </a:endParaRPr>
            </a:p>
          </p:txBody>
        </p:sp>
        <p:sp>
          <p:nvSpPr>
            <p:cNvPr id="81932" name="Rectangle 13"/>
            <p:cNvSpPr/>
            <p:nvPr/>
          </p:nvSpPr>
          <p:spPr>
            <a:xfrm>
              <a:off x="1523" y="3085"/>
              <a:ext cx="3672" cy="288"/>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0"/>
                </a:spcBef>
                <a:buClrTx/>
                <a:buSzPct val="100000"/>
                <a:buNone/>
              </a:pPr>
              <a:r>
                <a:rPr lang="en-US" altLang="zh-CN" sz="2400" i="1" dirty="0"/>
                <a:t>1＋MAX（Depth（P</a:t>
              </a:r>
              <a:r>
                <a:rPr lang="en-US" altLang="zh-CN" sz="2000" i="1" baseline="-25000" dirty="0"/>
                <a:t>i</a:t>
              </a:r>
              <a:r>
                <a:rPr lang="en-US" altLang="zh-CN" sz="2400" i="1" dirty="0"/>
                <a:t>））      P</a:t>
              </a:r>
              <a:r>
                <a:rPr lang="en-US" altLang="zh-CN" sz="2000" dirty="0">
                  <a:latin typeface="Arial Narrow" panose="020B0506020202030204" pitchFamily="34" charset="0"/>
                </a:rPr>
                <a:t> </a:t>
              </a:r>
              <a:r>
                <a:rPr lang="zh-CN" altLang="en-US" sz="2000" dirty="0">
                  <a:latin typeface="Arial Narrow" panose="020B0506020202030204" pitchFamily="34" charset="0"/>
                </a:rPr>
                <a:t>＝(</a:t>
              </a:r>
              <a:r>
                <a:rPr lang="en-US" altLang="zh-CN" sz="2400" i="1" dirty="0"/>
                <a:t>P</a:t>
              </a:r>
              <a:r>
                <a:rPr lang="en-US" altLang="zh-CN" sz="2000" i="1" baseline="-25000" dirty="0"/>
                <a:t>1</a:t>
              </a:r>
              <a:r>
                <a:rPr lang="en-US" altLang="zh-CN" sz="2000" dirty="0">
                  <a:latin typeface="Arial Narrow" panose="020B0506020202030204" pitchFamily="34" charset="0"/>
                </a:rPr>
                <a:t>,</a:t>
              </a:r>
              <a:r>
                <a:rPr lang="en-US" altLang="zh-CN" sz="2400" i="1" dirty="0"/>
                <a:t>P</a:t>
              </a:r>
              <a:r>
                <a:rPr lang="en-US" altLang="zh-CN" sz="2000" i="1" baseline="-25000" dirty="0"/>
                <a:t>2</a:t>
              </a:r>
              <a:r>
                <a:rPr lang="en-US" altLang="zh-CN" sz="2000" dirty="0">
                  <a:latin typeface="Arial Narrow" panose="020B0506020202030204" pitchFamily="34" charset="0"/>
                </a:rPr>
                <a:t>,…,</a:t>
              </a:r>
              <a:r>
                <a:rPr lang="en-US" altLang="zh-CN" sz="2400" i="1" dirty="0"/>
                <a:t>P</a:t>
              </a:r>
              <a:r>
                <a:rPr lang="en-US" altLang="zh-CN" sz="2000" i="1" baseline="-25000" dirty="0"/>
                <a:t>n</a:t>
              </a:r>
              <a:r>
                <a:rPr lang="en-US" altLang="zh-CN" sz="2000" dirty="0">
                  <a:latin typeface="Arial Narrow" panose="020B0506020202030204" pitchFamily="34" charset="0"/>
                </a:rPr>
                <a:t>)</a:t>
              </a:r>
              <a:endParaRPr lang="en-US" altLang="zh-CN" sz="2000" dirty="0">
                <a:latin typeface="Arial Narrow" panose="020B0506020202030204" pitchFamily="34" charset="0"/>
              </a:endParaRPr>
            </a:p>
          </p:txBody>
        </p:sp>
        <p:sp>
          <p:nvSpPr>
            <p:cNvPr id="81933" name="Text Box 14"/>
            <p:cNvSpPr txBox="1"/>
            <p:nvPr/>
          </p:nvSpPr>
          <p:spPr>
            <a:xfrm>
              <a:off x="1488" y="2784"/>
              <a:ext cx="3408" cy="2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latin typeface="Arial Narrow" panose="020B0506020202030204" pitchFamily="34" charset="0"/>
                </a:rPr>
                <a:t>1                  		                   </a:t>
              </a:r>
              <a:r>
                <a:rPr lang="en-US" altLang="zh-CN" sz="2400" i="1" dirty="0"/>
                <a:t>P</a:t>
              </a:r>
              <a:r>
                <a:rPr lang="en-US" altLang="zh-CN" sz="2000" dirty="0">
                  <a:latin typeface="Arial Narrow" panose="020B0506020202030204" pitchFamily="34" charset="0"/>
                </a:rPr>
                <a:t> </a:t>
              </a:r>
              <a:r>
                <a:rPr lang="zh-CN" altLang="en-US" sz="2000" dirty="0">
                  <a:latin typeface="Arial Narrow" panose="020B0506020202030204" pitchFamily="34" charset="0"/>
                </a:rPr>
                <a:t>为空表</a:t>
              </a:r>
              <a:endParaRPr lang="en-US" altLang="zh-CN" sz="2000" dirty="0">
                <a:latin typeface="Arial Narrow" panose="020B0506020202030204" pitchFamily="34" charset="0"/>
              </a:endParaRPr>
            </a:p>
          </p:txBody>
        </p:sp>
      </p:grpSp>
      <p:sp>
        <p:nvSpPr>
          <p:cNvPr id="81927" name="Rectangle 21"/>
          <p:cNvSpPr>
            <a:spLocks noGrp="1"/>
          </p:cNvSpPr>
          <p:nvPr>
            <p:ph type="title"/>
          </p:nvPr>
        </p:nvSpPr>
        <p:spPr>
          <a:ln/>
        </p:spPr>
        <p:txBody>
          <a:bodyPr vert="horz" wrap="square" lIns="92075" tIns="46038" rIns="92075" bIns="46038" anchor="ctr"/>
          <a:p>
            <a:pPr eaLnBrk="1" hangingPunct="1"/>
            <a:endParaRPr lang="zh-CN" altLang="en-US" sz="3200" dirty="0"/>
          </a:p>
        </p:txBody>
      </p:sp>
      <p:sp>
        <p:nvSpPr>
          <p:cNvPr id="81928" name="Rectangle 22"/>
          <p:cNvSpPr>
            <a:spLocks noGrp="1"/>
          </p:cNvSpPr>
          <p:nvPr>
            <p:ph idx="1"/>
          </p:nvPr>
        </p:nvSpPr>
        <p:spPr>
          <a:ln/>
        </p:spPr>
        <p:txBody>
          <a:bodyPr vert="horz" wrap="square" lIns="91440" tIns="45720" rIns="91440" bIns="45720" anchor="t"/>
          <a:p>
            <a:pPr lvl="1" eaLnBrk="1" hangingPunct="1"/>
            <a:r>
              <a:rPr lang="zh-CN" altLang="en-US" dirty="0">
                <a:sym typeface="Wingdings" panose="05000000000000000000" pitchFamily="2" charset="2"/>
              </a:rPr>
              <a:t>(4)可递归（可以设计递归算法）</a:t>
            </a:r>
            <a:endParaRPr lang="zh-CN" altLang="en-US" dirty="0">
              <a:sym typeface="Wingdings" panose="05000000000000000000" pitchFamily="2" charset="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2"/>
                                        </p:tgtEl>
                                        <p:attrNameLst>
                                          <p:attrName>style.visibility</p:attrName>
                                        </p:attrNameLst>
                                      </p:cBhvr>
                                      <p:to>
                                        <p:strVal val="visible"/>
                                      </p:to>
                                    </p:set>
                                    <p:anim calcmode="lin" valueType="num">
                                      <p:cBhvr additive="base">
                                        <p:cTn id="7" dur="500" fill="hold"/>
                                        <p:tgtEl>
                                          <p:spTgt spid="107522"/>
                                        </p:tgtEl>
                                        <p:attrNameLst>
                                          <p:attrName>ppt_x</p:attrName>
                                        </p:attrNameLst>
                                      </p:cBhvr>
                                      <p:tavLst>
                                        <p:tav tm="0">
                                          <p:val>
                                            <p:strVal val="0-#ppt_w/2"/>
                                          </p:val>
                                        </p:tav>
                                        <p:tav tm="100000">
                                          <p:val>
                                            <p:strVal val="#ppt_x"/>
                                          </p:val>
                                        </p:tav>
                                      </p:tavLst>
                                    </p:anim>
                                    <p:anim calcmode="lin" valueType="num">
                                      <p:cBhvr additive="base">
                                        <p:cTn id="8" dur="500" fill="hold"/>
                                        <p:tgtEl>
                                          <p:spTgt spid="1075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7528"/>
                                        </p:tgtEl>
                                        <p:attrNameLst>
                                          <p:attrName>style.visibility</p:attrName>
                                        </p:attrNameLst>
                                      </p:cBhvr>
                                      <p:to>
                                        <p:strVal val="visible"/>
                                      </p:to>
                                    </p:set>
                                    <p:anim calcmode="lin" valueType="num">
                                      <p:cBhvr additive="base">
                                        <p:cTn id="19" dur="500" fill="hold"/>
                                        <p:tgtEl>
                                          <p:spTgt spid="107528"/>
                                        </p:tgtEl>
                                        <p:attrNameLst>
                                          <p:attrName>ppt_x</p:attrName>
                                        </p:attrNameLst>
                                      </p:cBhvr>
                                      <p:tavLst>
                                        <p:tav tm="0">
                                          <p:val>
                                            <p:strVal val="0-#ppt_w/2"/>
                                          </p:val>
                                        </p:tav>
                                        <p:tav tm="100000">
                                          <p:val>
                                            <p:strVal val="#ppt_x"/>
                                          </p:val>
                                        </p:tav>
                                      </p:tavLst>
                                    </p:anim>
                                    <p:anim calcmode="lin" valueType="num">
                                      <p:cBhvr additive="base">
                                        <p:cTn id="20" dur="500" fill="hold"/>
                                        <p:tgtEl>
                                          <p:spTgt spid="1075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P spid="10752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页脚占位符 2"/>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82947" name="Text Box 2"/>
          <p:cNvSpPr txBox="1"/>
          <p:nvPr/>
        </p:nvSpPr>
        <p:spPr>
          <a:xfrm>
            <a:off x="914400" y="334963"/>
            <a:ext cx="7391400" cy="57943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3200" dirty="0">
                <a:solidFill>
                  <a:schemeClr val="tx2"/>
                </a:solidFill>
                <a:latin typeface="Arial Narrow" panose="020B0506020202030204" pitchFamily="34" charset="0"/>
                <a:ea typeface="楷体_GB2312" pitchFamily="49" charset="-122"/>
              </a:rPr>
              <a:t>广义表的抽象数据类型定义</a:t>
            </a:r>
            <a:endParaRPr lang="zh-CN" altLang="en-US" sz="3200" dirty="0">
              <a:solidFill>
                <a:schemeClr val="tx2"/>
              </a:solidFill>
              <a:latin typeface="Arial Narrow" panose="020B0506020202030204" pitchFamily="34" charset="0"/>
              <a:ea typeface="楷体_GB2312" pitchFamily="49" charset="-122"/>
            </a:endParaRPr>
          </a:p>
        </p:txBody>
      </p:sp>
      <p:sp>
        <p:nvSpPr>
          <p:cNvPr id="106499" name="Text Box 3"/>
          <p:cNvSpPr txBox="1"/>
          <p:nvPr/>
        </p:nvSpPr>
        <p:spPr>
          <a:xfrm>
            <a:off x="304800" y="1125538"/>
            <a:ext cx="8610600" cy="557212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i="1" dirty="0"/>
              <a:t>ADT  Glist</a:t>
            </a:r>
            <a:r>
              <a:rPr lang="en-US" altLang="zh-CN" sz="2400" dirty="0">
                <a:latin typeface="Arial Narrow" panose="020B0506020202030204" pitchFamily="34" charset="0"/>
              </a:rPr>
              <a:t>{</a:t>
            </a:r>
            <a:endParaRPr lang="en-US" altLang="zh-CN" sz="2400" dirty="0">
              <a:latin typeface="Arial Narrow" panose="020B0506020202030204" pitchFamily="34" charset="0"/>
            </a:endParaRPr>
          </a:p>
          <a:p>
            <a:pPr marL="0" lvl="0" indent="0" eaLnBrk="1" hangingPunct="1">
              <a:lnSpc>
                <a:spcPct val="100000"/>
              </a:lnSpc>
              <a:spcBef>
                <a:spcPct val="50000"/>
              </a:spcBef>
              <a:buClrTx/>
              <a:buSzPct val="100000"/>
              <a:buNone/>
            </a:pPr>
            <a:r>
              <a:rPr lang="en-US" altLang="zh-CN" sz="2400" dirty="0">
                <a:latin typeface="Arial Narrow" panose="020B0506020202030204" pitchFamily="34" charset="0"/>
              </a:rPr>
              <a:t>  </a:t>
            </a:r>
            <a:r>
              <a:rPr lang="zh-CN" altLang="en-US" sz="2400" dirty="0">
                <a:latin typeface="Arial Narrow" panose="020B0506020202030204" pitchFamily="34" charset="0"/>
              </a:rPr>
              <a:t>数据对象：</a:t>
            </a:r>
            <a:endParaRPr lang="zh-CN" altLang="en-US" sz="2400" dirty="0">
              <a:latin typeface="Arial Narrow" panose="020B0506020202030204" pitchFamily="34" charset="0"/>
            </a:endParaRPr>
          </a:p>
          <a:p>
            <a:pPr marL="0" lvl="0" indent="0" eaLnBrk="1" hangingPunct="1">
              <a:lnSpc>
                <a:spcPct val="100000"/>
              </a:lnSpc>
              <a:spcBef>
                <a:spcPct val="50000"/>
              </a:spcBef>
              <a:buClrTx/>
              <a:buSzPct val="100000"/>
              <a:buNone/>
            </a:pPr>
            <a:r>
              <a:rPr lang="en-US" altLang="zh-CN" sz="2400" dirty="0">
                <a:latin typeface="Arial Narrow" panose="020B0506020202030204" pitchFamily="34" charset="0"/>
              </a:rPr>
              <a:t>	</a:t>
            </a:r>
            <a:r>
              <a:rPr lang="en-US" altLang="zh-CN" sz="2400" i="1" dirty="0"/>
              <a:t>D</a:t>
            </a:r>
            <a:r>
              <a:rPr lang="en-US" altLang="zh-CN" sz="2400" dirty="0">
                <a:latin typeface="Arial Narrow" panose="020B0506020202030204" pitchFamily="34" charset="0"/>
              </a:rPr>
              <a:t>＝{</a:t>
            </a:r>
            <a:r>
              <a:rPr lang="en-US" altLang="zh-CN" sz="2400" i="1" dirty="0"/>
              <a:t>α</a:t>
            </a:r>
            <a:r>
              <a:rPr lang="en-US" altLang="zh-CN" sz="2400" i="1" baseline="-25000" dirty="0"/>
              <a:t>i</a:t>
            </a:r>
            <a:r>
              <a:rPr lang="en-US" altLang="zh-CN" sz="2400" i="1" dirty="0"/>
              <a:t> </a:t>
            </a:r>
            <a:r>
              <a:rPr lang="en-US" altLang="zh-CN" sz="2400" dirty="0">
                <a:latin typeface="Arial Narrow" panose="020B0506020202030204" pitchFamily="34" charset="0"/>
              </a:rPr>
              <a:t>| </a:t>
            </a:r>
            <a:r>
              <a:rPr lang="en-US" altLang="zh-CN" sz="2400" i="1" dirty="0"/>
              <a:t>α</a:t>
            </a:r>
            <a:r>
              <a:rPr lang="en-US" altLang="zh-CN" sz="2400" i="1" baseline="-25000" dirty="0"/>
              <a:t>i</a:t>
            </a:r>
            <a:r>
              <a:rPr lang="en-US" altLang="zh-CN" sz="2400" i="1" dirty="0"/>
              <a:t> ∈AtomSet</a:t>
            </a:r>
            <a:r>
              <a:rPr lang="zh-CN" altLang="en-US" sz="2400" dirty="0">
                <a:latin typeface="Arial Narrow" panose="020B0506020202030204" pitchFamily="34" charset="0"/>
              </a:rPr>
              <a:t>或</a:t>
            </a:r>
            <a:r>
              <a:rPr lang="en-US" altLang="zh-CN" sz="2400" i="1" dirty="0"/>
              <a:t>α</a:t>
            </a:r>
            <a:r>
              <a:rPr lang="en-US" altLang="zh-CN" sz="2400" i="1" baseline="-25000" dirty="0"/>
              <a:t>i</a:t>
            </a:r>
            <a:r>
              <a:rPr lang="en-US" altLang="zh-CN" sz="2400" i="1" dirty="0"/>
              <a:t> </a:t>
            </a:r>
            <a:r>
              <a:rPr lang="zh-CN" altLang="en-US" sz="2400" i="1" dirty="0"/>
              <a:t>∈</a:t>
            </a:r>
            <a:r>
              <a:rPr lang="en-US" altLang="zh-CN" sz="2400" i="1" dirty="0"/>
              <a:t>Glist</a:t>
            </a:r>
            <a:r>
              <a:rPr lang="en-US" altLang="zh-CN" sz="2400" dirty="0">
                <a:latin typeface="Arial Narrow" panose="020B0506020202030204" pitchFamily="34" charset="0"/>
              </a:rPr>
              <a:t>, </a:t>
            </a:r>
            <a:r>
              <a:rPr lang="en-US" altLang="zh-CN" sz="2400" i="1" dirty="0"/>
              <a:t>i=1,2,…,n,n≥0</a:t>
            </a:r>
            <a:r>
              <a:rPr lang="en-US" altLang="zh-CN" sz="2400" dirty="0">
                <a:latin typeface="Arial Narrow" panose="020B0506020202030204" pitchFamily="34" charset="0"/>
              </a:rPr>
              <a:t>}</a:t>
            </a:r>
            <a:endParaRPr lang="en-US" altLang="zh-CN" sz="2400" dirty="0">
              <a:latin typeface="Arial Narrow" panose="020B0506020202030204" pitchFamily="34" charset="0"/>
            </a:endParaRPr>
          </a:p>
          <a:p>
            <a:pPr marL="0" lvl="0" indent="0" eaLnBrk="1" hangingPunct="1">
              <a:lnSpc>
                <a:spcPct val="100000"/>
              </a:lnSpc>
              <a:spcBef>
                <a:spcPct val="50000"/>
              </a:spcBef>
              <a:buClrTx/>
              <a:buSzPct val="100000"/>
              <a:buNone/>
            </a:pPr>
            <a:r>
              <a:rPr lang="en-US" altLang="zh-CN" sz="2400" dirty="0">
                <a:latin typeface="Arial Narrow" panose="020B0506020202030204" pitchFamily="34" charset="0"/>
              </a:rPr>
              <a:t>  </a:t>
            </a:r>
            <a:r>
              <a:rPr lang="zh-CN" altLang="en-US" sz="2400" dirty="0">
                <a:latin typeface="Arial Narrow" panose="020B0506020202030204" pitchFamily="34" charset="0"/>
              </a:rPr>
              <a:t>数据关系：</a:t>
            </a:r>
            <a:r>
              <a:rPr lang="en-US" altLang="zh-CN" sz="2400" i="1" dirty="0"/>
              <a:t>S</a:t>
            </a:r>
            <a:r>
              <a:rPr lang="en-US" altLang="zh-CN" sz="2400" dirty="0">
                <a:latin typeface="Arial Narrow" panose="020B0506020202030204" pitchFamily="34" charset="0"/>
              </a:rPr>
              <a:t>＝{&lt; </a:t>
            </a:r>
            <a:r>
              <a:rPr lang="en-US" altLang="zh-CN" sz="2400" i="1" dirty="0"/>
              <a:t>α</a:t>
            </a:r>
            <a:r>
              <a:rPr lang="en-US" altLang="zh-CN" sz="2400" i="1" baseline="-25000" dirty="0"/>
              <a:t>i-1</a:t>
            </a:r>
            <a:r>
              <a:rPr lang="en-US" altLang="zh-CN" sz="2400" i="1" dirty="0"/>
              <a:t> ,α</a:t>
            </a:r>
            <a:r>
              <a:rPr lang="en-US" altLang="zh-CN" sz="2400" i="1" baseline="-25000" dirty="0"/>
              <a:t>i</a:t>
            </a:r>
            <a:r>
              <a:rPr lang="en-US" altLang="zh-CN" sz="2400" dirty="0">
                <a:latin typeface="Arial Narrow" panose="020B0506020202030204" pitchFamily="34" charset="0"/>
              </a:rPr>
              <a:t> &gt; | </a:t>
            </a:r>
            <a:r>
              <a:rPr lang="en-US" altLang="zh-CN" sz="2400" i="1" dirty="0"/>
              <a:t>α</a:t>
            </a:r>
            <a:r>
              <a:rPr lang="en-US" altLang="zh-CN" sz="2400" i="1" baseline="-25000" dirty="0"/>
              <a:t>i-1</a:t>
            </a:r>
            <a:r>
              <a:rPr lang="en-US" altLang="zh-CN" sz="2400" i="1" dirty="0"/>
              <a:t> ,α</a:t>
            </a:r>
            <a:r>
              <a:rPr lang="en-US" altLang="zh-CN" sz="2400" i="1" baseline="-25000" dirty="0"/>
              <a:t>i</a:t>
            </a:r>
            <a:r>
              <a:rPr lang="en-US" altLang="zh-CN" sz="2400" dirty="0">
                <a:latin typeface="Arial Narrow" panose="020B0506020202030204" pitchFamily="34" charset="0"/>
              </a:rPr>
              <a:t> ∈</a:t>
            </a:r>
            <a:r>
              <a:rPr lang="en-US" altLang="zh-CN" sz="2400" i="1" dirty="0"/>
              <a:t>D</a:t>
            </a:r>
            <a:r>
              <a:rPr lang="en-US" altLang="zh-CN" sz="2400" dirty="0">
                <a:latin typeface="Arial Narrow" panose="020B0506020202030204" pitchFamily="34" charset="0"/>
              </a:rPr>
              <a:t>, </a:t>
            </a:r>
            <a:r>
              <a:rPr lang="en-US" altLang="zh-CN" sz="2400" i="1" dirty="0">
                <a:latin typeface="Arial Narrow" panose="020B0506020202030204" pitchFamily="34" charset="0"/>
              </a:rPr>
              <a:t>2</a:t>
            </a:r>
            <a:r>
              <a:rPr lang="en-US" altLang="zh-CN" sz="2400" dirty="0">
                <a:latin typeface="Arial Narrow" panose="020B0506020202030204" pitchFamily="34" charset="0"/>
              </a:rPr>
              <a:t>≤ </a:t>
            </a:r>
            <a:r>
              <a:rPr lang="en-US" altLang="zh-CN" sz="2400" i="1" dirty="0"/>
              <a:t>i </a:t>
            </a:r>
            <a:r>
              <a:rPr lang="en-US" altLang="zh-CN" sz="2400" dirty="0">
                <a:latin typeface="Arial Narrow" panose="020B0506020202030204" pitchFamily="34" charset="0"/>
              </a:rPr>
              <a:t>≤</a:t>
            </a:r>
            <a:r>
              <a:rPr lang="en-US" altLang="zh-CN" sz="2400" i="1" dirty="0"/>
              <a:t>n</a:t>
            </a:r>
            <a:r>
              <a:rPr lang="en-US" altLang="zh-CN" sz="2400" dirty="0">
                <a:latin typeface="Arial Narrow" panose="020B0506020202030204" pitchFamily="34" charset="0"/>
              </a:rPr>
              <a:t>}</a:t>
            </a:r>
            <a:endParaRPr lang="en-US" altLang="zh-CN" sz="2400" dirty="0">
              <a:latin typeface="Arial Narrow" panose="020B0506020202030204" pitchFamily="34" charset="0"/>
            </a:endParaRPr>
          </a:p>
          <a:p>
            <a:pPr marL="0" lvl="0" indent="0" eaLnBrk="1" hangingPunct="1">
              <a:lnSpc>
                <a:spcPct val="100000"/>
              </a:lnSpc>
              <a:spcBef>
                <a:spcPct val="50000"/>
              </a:spcBef>
              <a:buClrTx/>
              <a:buSzPct val="100000"/>
              <a:buNone/>
            </a:pPr>
            <a:r>
              <a:rPr lang="en-US" altLang="zh-CN" sz="2400" dirty="0">
                <a:latin typeface="Arial Narrow" panose="020B0506020202030204" pitchFamily="34" charset="0"/>
              </a:rPr>
              <a:t>  </a:t>
            </a:r>
            <a:r>
              <a:rPr lang="zh-CN" altLang="en-US" sz="2400" dirty="0">
                <a:latin typeface="Arial Narrow" panose="020B0506020202030204" pitchFamily="34" charset="0"/>
              </a:rPr>
              <a:t>基本操作：</a:t>
            </a:r>
            <a:endParaRPr lang="zh-CN" altLang="en-US" sz="2400" dirty="0">
              <a:latin typeface="Arial Narrow" panose="020B0506020202030204" pitchFamily="34" charset="0"/>
            </a:endParaRPr>
          </a:p>
          <a:p>
            <a:pPr marL="914400" lvl="2" indent="0" eaLnBrk="1" hangingPunct="1">
              <a:lnSpc>
                <a:spcPct val="100000"/>
              </a:lnSpc>
              <a:spcBef>
                <a:spcPct val="50000"/>
              </a:spcBef>
              <a:buClrTx/>
              <a:buSzPct val="100000"/>
              <a:buNone/>
            </a:pPr>
            <a:r>
              <a:rPr lang="en-US" altLang="zh-CN" dirty="0">
                <a:latin typeface="Arial Narrow" panose="020B0506020202030204" pitchFamily="34" charset="0"/>
              </a:rPr>
              <a:t>    </a:t>
            </a:r>
            <a:r>
              <a:rPr lang="en-US" altLang="zh-CN" sz="2000" i="1" dirty="0"/>
              <a:t>InitGList(&amp;L);    	CreateGList(&amp;L,S);</a:t>
            </a:r>
            <a:endParaRPr lang="en-US" altLang="zh-CN" sz="2000" i="1" dirty="0"/>
          </a:p>
          <a:p>
            <a:pPr marL="914400" lvl="2" indent="0" eaLnBrk="1" hangingPunct="1">
              <a:lnSpc>
                <a:spcPct val="100000"/>
              </a:lnSpc>
              <a:spcBef>
                <a:spcPct val="50000"/>
              </a:spcBef>
              <a:buClrTx/>
              <a:buSzPct val="100000"/>
              <a:buNone/>
            </a:pPr>
            <a:r>
              <a:rPr lang="en-US" altLang="zh-CN" sz="2000" i="1" dirty="0"/>
              <a:t>    DestroyGList(&amp;L); 	CopyGList(&amp;T,L);</a:t>
            </a:r>
            <a:endParaRPr lang="en-US" altLang="zh-CN" sz="2000" i="1" dirty="0"/>
          </a:p>
          <a:p>
            <a:pPr marL="914400" lvl="2" indent="0" eaLnBrk="1" hangingPunct="1">
              <a:lnSpc>
                <a:spcPct val="100000"/>
              </a:lnSpc>
              <a:spcBef>
                <a:spcPct val="50000"/>
              </a:spcBef>
              <a:buClrTx/>
              <a:buSzPct val="100000"/>
              <a:buNone/>
            </a:pPr>
            <a:r>
              <a:rPr lang="en-US" altLang="zh-CN" sz="2000" i="1" dirty="0"/>
              <a:t>   GListLength(L);   	GlistDepth(L);</a:t>
            </a:r>
            <a:endParaRPr lang="en-US" altLang="zh-CN" sz="2000" i="1" dirty="0"/>
          </a:p>
          <a:p>
            <a:pPr marL="914400" lvl="2" indent="0" eaLnBrk="1" hangingPunct="1">
              <a:lnSpc>
                <a:spcPct val="100000"/>
              </a:lnSpc>
              <a:spcBef>
                <a:spcPct val="50000"/>
              </a:spcBef>
              <a:buClrTx/>
              <a:buSzPct val="100000"/>
              <a:buNone/>
            </a:pPr>
            <a:r>
              <a:rPr lang="en-US" altLang="zh-CN" sz="2000" i="1" dirty="0"/>
              <a:t>    GListEmpty(L);    	</a:t>
            </a:r>
            <a:r>
              <a:rPr lang="en-US" altLang="zh-CN" sz="2000" i="1" dirty="0">
                <a:solidFill>
                  <a:srgbClr val="FF0000"/>
                </a:solidFill>
              </a:rPr>
              <a:t>GetHead(L)</a:t>
            </a:r>
            <a:r>
              <a:rPr lang="en-US" altLang="zh-CN" sz="2000" i="1" dirty="0"/>
              <a:t>;</a:t>
            </a:r>
            <a:endParaRPr lang="en-US" altLang="zh-CN" sz="2000" i="1" dirty="0"/>
          </a:p>
          <a:p>
            <a:pPr marL="914400" lvl="2" indent="0" eaLnBrk="1" hangingPunct="1">
              <a:lnSpc>
                <a:spcPct val="100000"/>
              </a:lnSpc>
              <a:spcBef>
                <a:spcPct val="50000"/>
              </a:spcBef>
              <a:buClrTx/>
              <a:buSzPct val="100000"/>
              <a:buNone/>
            </a:pPr>
            <a:r>
              <a:rPr lang="en-US" altLang="zh-CN" sz="2000" i="1" dirty="0"/>
              <a:t>    </a:t>
            </a:r>
            <a:r>
              <a:rPr lang="en-US" altLang="zh-CN" sz="2000" i="1" dirty="0">
                <a:solidFill>
                  <a:srgbClr val="FF0000"/>
                </a:solidFill>
              </a:rPr>
              <a:t>GetTail(L);</a:t>
            </a:r>
            <a:r>
              <a:rPr lang="en-US" altLang="zh-CN" sz="2000" i="1" dirty="0"/>
              <a:t>       	TraverseGList(L,visit());</a:t>
            </a:r>
            <a:endParaRPr lang="en-US" altLang="zh-CN" sz="2000" i="1" dirty="0"/>
          </a:p>
          <a:p>
            <a:pPr marL="0" lvl="0" indent="0" eaLnBrk="1" hangingPunct="1">
              <a:lnSpc>
                <a:spcPct val="100000"/>
              </a:lnSpc>
              <a:spcBef>
                <a:spcPct val="50000"/>
              </a:spcBef>
              <a:buClrTx/>
              <a:buSzPct val="100000"/>
              <a:buNone/>
            </a:pPr>
            <a:r>
              <a:rPr lang="en-US" altLang="zh-CN" sz="2400" dirty="0">
                <a:latin typeface="Arial Narrow" panose="020B0506020202030204" pitchFamily="34" charset="0"/>
              </a:rPr>
              <a:t>} </a:t>
            </a:r>
            <a:r>
              <a:rPr lang="en-US" altLang="zh-CN" sz="2400" i="1" dirty="0"/>
              <a:t>ADT  Glist</a:t>
            </a:r>
            <a:endParaRPr lang="en-US" altLang="zh-CN" sz="2400" i="1"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499">
                                            <p:txEl>
                                              <p:charRg st="0" end="12"/>
                                            </p:txEl>
                                          </p:spTgt>
                                        </p:tgtEl>
                                        <p:attrNameLst>
                                          <p:attrName>style.visibility</p:attrName>
                                        </p:attrNameLst>
                                      </p:cBhvr>
                                      <p:to>
                                        <p:strVal val="visible"/>
                                      </p:to>
                                    </p:set>
                                    <p:animEffect transition="in" filter="blinds(horizontal)">
                                      <p:cBhvr>
                                        <p:cTn id="7" dur="500"/>
                                        <p:tgtEl>
                                          <p:spTgt spid="106499">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6499">
                                            <p:txEl>
                                              <p:charRg st="12" end="20"/>
                                            </p:txEl>
                                          </p:spTgt>
                                        </p:tgtEl>
                                        <p:attrNameLst>
                                          <p:attrName>style.visibility</p:attrName>
                                        </p:attrNameLst>
                                      </p:cBhvr>
                                      <p:to>
                                        <p:strVal val="visible"/>
                                      </p:to>
                                    </p:set>
                                    <p:animEffect transition="in" filter="blinds(horizontal)">
                                      <p:cBhvr>
                                        <p:cTn id="12" dur="500"/>
                                        <p:tgtEl>
                                          <p:spTgt spid="106499">
                                            <p:txEl>
                                              <p:charRg st="12"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6499">
                                            <p:txEl>
                                              <p:charRg st="20" end="67"/>
                                            </p:txEl>
                                          </p:spTgt>
                                        </p:tgtEl>
                                        <p:attrNameLst>
                                          <p:attrName>style.visibility</p:attrName>
                                        </p:attrNameLst>
                                      </p:cBhvr>
                                      <p:to>
                                        <p:strVal val="visible"/>
                                      </p:to>
                                    </p:set>
                                    <p:animEffect transition="in" filter="blinds(horizontal)">
                                      <p:cBhvr>
                                        <p:cTn id="17" dur="500"/>
                                        <p:tgtEl>
                                          <p:spTgt spid="106499">
                                            <p:txEl>
                                              <p:charRg st="20" end="6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6499">
                                            <p:txEl>
                                              <p:charRg st="67" end="114"/>
                                            </p:txEl>
                                          </p:spTgt>
                                        </p:tgtEl>
                                        <p:attrNameLst>
                                          <p:attrName>style.visibility</p:attrName>
                                        </p:attrNameLst>
                                      </p:cBhvr>
                                      <p:to>
                                        <p:strVal val="visible"/>
                                      </p:to>
                                    </p:set>
                                    <p:animEffect transition="in" filter="blinds(horizontal)">
                                      <p:cBhvr>
                                        <p:cTn id="22" dur="500"/>
                                        <p:tgtEl>
                                          <p:spTgt spid="106499">
                                            <p:txEl>
                                              <p:charRg st="67" end="1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6499">
                                            <p:txEl>
                                              <p:charRg st="114" end="122"/>
                                            </p:txEl>
                                          </p:spTgt>
                                        </p:tgtEl>
                                        <p:attrNameLst>
                                          <p:attrName>style.visibility</p:attrName>
                                        </p:attrNameLst>
                                      </p:cBhvr>
                                      <p:to>
                                        <p:strVal val="visible"/>
                                      </p:to>
                                    </p:set>
                                    <p:animEffect transition="in" filter="blinds(horizontal)">
                                      <p:cBhvr>
                                        <p:cTn id="27" dur="500"/>
                                        <p:tgtEl>
                                          <p:spTgt spid="106499">
                                            <p:txEl>
                                              <p:charRg st="114" end="1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6499">
                                            <p:txEl>
                                              <p:charRg st="122" end="164"/>
                                            </p:txEl>
                                          </p:spTgt>
                                        </p:tgtEl>
                                        <p:attrNameLst>
                                          <p:attrName>style.visibility</p:attrName>
                                        </p:attrNameLst>
                                      </p:cBhvr>
                                      <p:to>
                                        <p:strVal val="visible"/>
                                      </p:to>
                                    </p:set>
                                    <p:animEffect transition="in" filter="blinds(horizontal)">
                                      <p:cBhvr>
                                        <p:cTn id="32" dur="500"/>
                                        <p:tgtEl>
                                          <p:spTgt spid="106499">
                                            <p:txEl>
                                              <p:charRg st="122" end="16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6499">
                                            <p:txEl>
                                              <p:charRg st="164" end="204"/>
                                            </p:txEl>
                                          </p:spTgt>
                                        </p:tgtEl>
                                        <p:attrNameLst>
                                          <p:attrName>style.visibility</p:attrName>
                                        </p:attrNameLst>
                                      </p:cBhvr>
                                      <p:to>
                                        <p:strVal val="visible"/>
                                      </p:to>
                                    </p:set>
                                    <p:animEffect transition="in" filter="blinds(horizontal)">
                                      <p:cBhvr>
                                        <p:cTn id="37" dur="500"/>
                                        <p:tgtEl>
                                          <p:spTgt spid="106499">
                                            <p:txEl>
                                              <p:charRg st="164" end="20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6499">
                                            <p:txEl>
                                              <p:charRg st="204" end="241"/>
                                            </p:txEl>
                                          </p:spTgt>
                                        </p:tgtEl>
                                        <p:attrNameLst>
                                          <p:attrName>style.visibility</p:attrName>
                                        </p:attrNameLst>
                                      </p:cBhvr>
                                      <p:to>
                                        <p:strVal val="visible"/>
                                      </p:to>
                                    </p:set>
                                    <p:animEffect transition="in" filter="blinds(horizontal)">
                                      <p:cBhvr>
                                        <p:cTn id="42" dur="500"/>
                                        <p:tgtEl>
                                          <p:spTgt spid="106499">
                                            <p:txEl>
                                              <p:charRg st="204" end="24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6499">
                                            <p:txEl>
                                              <p:charRg st="241" end="276"/>
                                            </p:txEl>
                                          </p:spTgt>
                                        </p:tgtEl>
                                        <p:attrNameLst>
                                          <p:attrName>style.visibility</p:attrName>
                                        </p:attrNameLst>
                                      </p:cBhvr>
                                      <p:to>
                                        <p:strVal val="visible"/>
                                      </p:to>
                                    </p:set>
                                    <p:animEffect transition="in" filter="blinds(horizontal)">
                                      <p:cBhvr>
                                        <p:cTn id="47" dur="500"/>
                                        <p:tgtEl>
                                          <p:spTgt spid="106499">
                                            <p:txEl>
                                              <p:charRg st="241" end="27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6499">
                                            <p:txEl>
                                              <p:charRg st="276" end="325"/>
                                            </p:txEl>
                                          </p:spTgt>
                                        </p:tgtEl>
                                        <p:attrNameLst>
                                          <p:attrName>style.visibility</p:attrName>
                                        </p:attrNameLst>
                                      </p:cBhvr>
                                      <p:to>
                                        <p:strVal val="visible"/>
                                      </p:to>
                                    </p:set>
                                    <p:animEffect transition="in" filter="blinds(horizontal)">
                                      <p:cBhvr>
                                        <p:cTn id="52" dur="500"/>
                                        <p:tgtEl>
                                          <p:spTgt spid="106499">
                                            <p:txEl>
                                              <p:charRg st="276" end="32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6499">
                                            <p:txEl>
                                              <p:charRg st="325" end="338"/>
                                            </p:txEl>
                                          </p:spTgt>
                                        </p:tgtEl>
                                        <p:attrNameLst>
                                          <p:attrName>style.visibility</p:attrName>
                                        </p:attrNameLst>
                                      </p:cBhvr>
                                      <p:to>
                                        <p:strVal val="visible"/>
                                      </p:to>
                                    </p:set>
                                    <p:animEffect transition="in" filter="blinds(horizontal)">
                                      <p:cBhvr>
                                        <p:cTn id="57" dur="500"/>
                                        <p:tgtEl>
                                          <p:spTgt spid="106499">
                                            <p:txEl>
                                              <p:charRg st="325" end="3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ldLvl="3"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32772" name="Rectangle 4"/>
          <p:cNvSpPr>
            <a:spLocks noGrp="1"/>
          </p:cNvSpPr>
          <p:nvPr>
            <p:ph type="title"/>
          </p:nvPr>
        </p:nvSpPr>
        <p:spPr>
          <a:xfrm>
            <a:off x="685800" y="457200"/>
            <a:ext cx="7772400" cy="533400"/>
          </a:xfrm>
          <a:ln/>
        </p:spPr>
        <p:txBody>
          <a:bodyPr vert="horz" wrap="square" lIns="92075" tIns="46038" rIns="92075" bIns="46038" anchor="ctr"/>
          <a:p>
            <a:pPr eaLnBrk="1" hangingPunct="1"/>
            <a:r>
              <a:rPr lang="zh-CN" altLang="en-US" dirty="0"/>
              <a:t>5.1 数组的定义</a:t>
            </a:r>
            <a:endParaRPr lang="zh-CN" altLang="en-US" dirty="0"/>
          </a:p>
        </p:txBody>
      </p:sp>
      <p:sp>
        <p:nvSpPr>
          <p:cNvPr id="32773" name="Rectangle 5"/>
          <p:cNvSpPr>
            <a:spLocks noGrp="1"/>
          </p:cNvSpPr>
          <p:nvPr>
            <p:ph idx="1"/>
          </p:nvPr>
        </p:nvSpPr>
        <p:spPr>
          <a:xfrm>
            <a:off x="381000" y="1143000"/>
            <a:ext cx="8534400" cy="5715000"/>
          </a:xfrm>
          <a:ln/>
        </p:spPr>
        <p:txBody>
          <a:bodyPr vert="horz" wrap="square" lIns="91440" tIns="45720" rIns="91440" bIns="45720" anchor="t"/>
          <a:p>
            <a:pPr eaLnBrk="1" hangingPunct="1">
              <a:lnSpc>
                <a:spcPct val="110000"/>
              </a:lnSpc>
              <a:buFont typeface="Wingdings" panose="05000000000000000000" pitchFamily="2" charset="2"/>
              <a:buChar char="§"/>
            </a:pPr>
            <a:r>
              <a:rPr lang="zh-CN" altLang="en-US" dirty="0"/>
              <a:t>二维数组的抽象数据类型定义</a:t>
            </a:r>
            <a:endParaRPr lang="en-US" altLang="zh-CN" dirty="0"/>
          </a:p>
          <a:p>
            <a:pPr eaLnBrk="1" hangingPunct="1">
              <a:lnSpc>
                <a:spcPct val="110000"/>
              </a:lnSpc>
              <a:buNone/>
            </a:pPr>
            <a:r>
              <a:rPr lang="en-US" altLang="zh-CN" sz="2400" i="1" dirty="0"/>
              <a:t>ADT Array2</a:t>
            </a:r>
            <a:r>
              <a:rPr lang="en-US" altLang="zh-CN" sz="2400" dirty="0"/>
              <a:t>{</a:t>
            </a:r>
            <a:endParaRPr lang="en-US" altLang="zh-CN" sz="2400" dirty="0"/>
          </a:p>
          <a:p>
            <a:pPr lvl="1" eaLnBrk="1" hangingPunct="1">
              <a:lnSpc>
                <a:spcPct val="110000"/>
              </a:lnSpc>
              <a:buNone/>
            </a:pPr>
            <a:r>
              <a:rPr lang="en-US" altLang="zh-CN" sz="2000" dirty="0"/>
              <a:t>  </a:t>
            </a:r>
            <a:r>
              <a:rPr lang="zh-CN" altLang="en-US" sz="2000" dirty="0"/>
              <a:t>数据对象 :</a:t>
            </a:r>
            <a:r>
              <a:rPr lang="en-US" altLang="zh-CN" sz="2000" i="1" dirty="0"/>
              <a:t>D＝{a</a:t>
            </a:r>
            <a:r>
              <a:rPr lang="en-US" altLang="zh-CN" sz="2000" i="1" baseline="-25000" dirty="0"/>
              <a:t>ij</a:t>
            </a:r>
            <a:r>
              <a:rPr lang="en-US" altLang="zh-CN" sz="2000" i="1" dirty="0"/>
              <a:t>|a</a:t>
            </a:r>
            <a:r>
              <a:rPr lang="en-US" altLang="zh-CN" sz="2000" i="1" baseline="-25000" dirty="0"/>
              <a:t>i</a:t>
            </a:r>
            <a:r>
              <a:rPr lang="en-US" altLang="zh-CN" sz="2000" b="0" i="1" baseline="-25000" dirty="0"/>
              <a:t>j</a:t>
            </a:r>
            <a:r>
              <a:rPr lang="en-US" altLang="zh-CN" sz="2000" i="1" dirty="0"/>
              <a:t>∈ElemSet,0≤i≤m－1,0≤j≤n－1}</a:t>
            </a:r>
            <a:endParaRPr lang="en-US" altLang="zh-CN" sz="2000" i="1" dirty="0"/>
          </a:p>
          <a:p>
            <a:pPr lvl="1" eaLnBrk="1" hangingPunct="1">
              <a:lnSpc>
                <a:spcPct val="110000"/>
              </a:lnSpc>
              <a:buNone/>
            </a:pPr>
            <a:r>
              <a:rPr lang="en-US" altLang="zh-CN" sz="2000" dirty="0"/>
              <a:t>  </a:t>
            </a:r>
            <a:r>
              <a:rPr lang="zh-CN" altLang="en-US" sz="2000" dirty="0"/>
              <a:t>数据关系:</a:t>
            </a:r>
            <a:r>
              <a:rPr lang="en-US" altLang="zh-CN" sz="2000" i="1" dirty="0"/>
              <a:t>S＝{R</a:t>
            </a:r>
            <a:r>
              <a:rPr lang="en-US" altLang="zh-CN" sz="2000" i="1" baseline="-25000" dirty="0"/>
              <a:t>1</a:t>
            </a:r>
            <a:r>
              <a:rPr lang="en-US" altLang="zh-CN" sz="2000" i="1" dirty="0"/>
              <a:t>,R</a:t>
            </a:r>
            <a:r>
              <a:rPr lang="en-US" altLang="zh-CN" sz="2000" i="1" baseline="-25000" dirty="0"/>
              <a:t>2</a:t>
            </a:r>
            <a:r>
              <a:rPr lang="en-US" altLang="zh-CN" sz="2000" i="1" dirty="0"/>
              <a:t>}</a:t>
            </a:r>
            <a:endParaRPr lang="en-US" altLang="zh-CN" sz="2000" i="1" dirty="0"/>
          </a:p>
          <a:p>
            <a:pPr lvl="1" eaLnBrk="1" hangingPunct="1">
              <a:lnSpc>
                <a:spcPct val="110000"/>
              </a:lnSpc>
              <a:buNone/>
            </a:pPr>
            <a:r>
              <a:rPr lang="en-US" altLang="zh-CN" sz="2000" dirty="0"/>
              <a:t> 		             </a:t>
            </a:r>
            <a:r>
              <a:rPr lang="en-US" altLang="zh-CN" sz="2000" i="1" dirty="0"/>
              <a:t>R</a:t>
            </a:r>
            <a:r>
              <a:rPr lang="en-US" altLang="zh-CN" sz="2000" i="1" baseline="-25000" dirty="0"/>
              <a:t>1</a:t>
            </a:r>
            <a:r>
              <a:rPr lang="en-US" altLang="zh-CN" sz="2000" i="1" dirty="0"/>
              <a:t>＝{&lt; a</a:t>
            </a:r>
            <a:r>
              <a:rPr lang="en-US" altLang="zh-CN" sz="2000" i="1" baseline="-25000" dirty="0"/>
              <a:t>i,j</a:t>
            </a:r>
            <a:r>
              <a:rPr lang="en-US" altLang="zh-CN" sz="2000" i="1" dirty="0"/>
              <a:t> ,a</a:t>
            </a:r>
            <a:r>
              <a:rPr lang="en-US" altLang="zh-CN" sz="2000" i="1" baseline="-25000" dirty="0"/>
              <a:t>i,j+1</a:t>
            </a:r>
            <a:r>
              <a:rPr lang="en-US" altLang="zh-CN" sz="2000" i="1" dirty="0"/>
              <a:t>&gt;| 0≤i≤m－1, 0≤j＜n－1}</a:t>
            </a:r>
            <a:endParaRPr lang="en-US" altLang="zh-CN" sz="2000" i="1" dirty="0"/>
          </a:p>
          <a:p>
            <a:pPr lvl="1" eaLnBrk="1" hangingPunct="1">
              <a:lnSpc>
                <a:spcPct val="110000"/>
              </a:lnSpc>
              <a:buNone/>
            </a:pPr>
            <a:r>
              <a:rPr lang="en-US" altLang="zh-CN" sz="2000" dirty="0"/>
              <a:t>		             </a:t>
            </a:r>
            <a:r>
              <a:rPr lang="en-US" altLang="zh-CN" sz="2000" i="1" dirty="0"/>
              <a:t>R</a:t>
            </a:r>
            <a:r>
              <a:rPr lang="en-US" altLang="zh-CN" sz="2000" i="1" baseline="-25000" dirty="0"/>
              <a:t>2</a:t>
            </a:r>
            <a:r>
              <a:rPr lang="en-US" altLang="zh-CN" sz="2000" i="1" dirty="0"/>
              <a:t>＝{&lt; a</a:t>
            </a:r>
            <a:r>
              <a:rPr lang="en-US" altLang="zh-CN" sz="2000" i="1" baseline="-25000" dirty="0"/>
              <a:t>i,j</a:t>
            </a:r>
            <a:r>
              <a:rPr lang="en-US" altLang="zh-CN" sz="2000" i="1" dirty="0"/>
              <a:t> ,a</a:t>
            </a:r>
            <a:r>
              <a:rPr lang="en-US" altLang="zh-CN" sz="2000" i="1" baseline="-25000" dirty="0"/>
              <a:t>i+1</a:t>
            </a:r>
            <a:r>
              <a:rPr lang="en-US" altLang="zh-CN" sz="2000" i="1" dirty="0"/>
              <a:t>,</a:t>
            </a:r>
            <a:r>
              <a:rPr lang="en-US" altLang="zh-CN" sz="2000" i="1" baseline="-25000" dirty="0"/>
              <a:t>j</a:t>
            </a:r>
            <a:r>
              <a:rPr lang="en-US" altLang="zh-CN" sz="2000" i="1" dirty="0"/>
              <a:t>&gt;| 0≤i＜m－1, 0≤j≤n－1}</a:t>
            </a:r>
            <a:endParaRPr lang="en-US" altLang="zh-CN" sz="2000" i="1" dirty="0"/>
          </a:p>
          <a:p>
            <a:pPr lvl="1" eaLnBrk="1" hangingPunct="1">
              <a:lnSpc>
                <a:spcPct val="110000"/>
              </a:lnSpc>
              <a:buNone/>
            </a:pPr>
            <a:r>
              <a:rPr lang="en-US" altLang="zh-CN" sz="2000" dirty="0"/>
              <a:t>  </a:t>
            </a:r>
            <a:r>
              <a:rPr lang="zh-CN" altLang="en-US" sz="2000" dirty="0"/>
              <a:t>基本操作:</a:t>
            </a:r>
            <a:endParaRPr lang="zh-CN" altLang="en-US" sz="2000" dirty="0"/>
          </a:p>
          <a:p>
            <a:pPr lvl="3" eaLnBrk="1" hangingPunct="1">
              <a:lnSpc>
                <a:spcPct val="110000"/>
              </a:lnSpc>
              <a:buNone/>
            </a:pPr>
            <a:r>
              <a:rPr lang="en-US" altLang="zh-CN" sz="2000" dirty="0"/>
              <a:t>      </a:t>
            </a:r>
            <a:r>
              <a:rPr lang="en-US" altLang="zh-CN" i="1" dirty="0"/>
              <a:t>InitArray(&amp;A,2,m,n)</a:t>
            </a:r>
            <a:r>
              <a:rPr lang="en-US" altLang="zh-CN" dirty="0"/>
              <a:t>   </a:t>
            </a:r>
            <a:endParaRPr lang="en-US" altLang="zh-CN" dirty="0"/>
          </a:p>
          <a:p>
            <a:pPr lvl="3" eaLnBrk="1" hangingPunct="1">
              <a:lnSpc>
                <a:spcPct val="110000"/>
              </a:lnSpc>
              <a:buNone/>
            </a:pPr>
            <a:r>
              <a:rPr lang="en-US" altLang="zh-CN" dirty="0"/>
              <a:t>      </a:t>
            </a:r>
            <a:r>
              <a:rPr lang="en-US" altLang="zh-CN" i="1" dirty="0"/>
              <a:t>DestroyArray(&amp;A)</a:t>
            </a:r>
            <a:endParaRPr lang="en-US" altLang="zh-CN" i="1" dirty="0"/>
          </a:p>
          <a:p>
            <a:pPr lvl="3" eaLnBrk="1" hangingPunct="1">
              <a:lnSpc>
                <a:spcPct val="110000"/>
              </a:lnSpc>
              <a:buNone/>
            </a:pPr>
            <a:r>
              <a:rPr lang="en-US" altLang="zh-CN" dirty="0"/>
              <a:t>      </a:t>
            </a:r>
            <a:r>
              <a:rPr lang="en-US" altLang="zh-CN" i="1" dirty="0"/>
              <a:t>value(A,&amp;e,i,j)</a:t>
            </a:r>
            <a:endParaRPr lang="en-US" altLang="zh-CN" i="1" dirty="0"/>
          </a:p>
          <a:p>
            <a:pPr lvl="3" eaLnBrk="1" hangingPunct="1">
              <a:lnSpc>
                <a:spcPct val="110000"/>
              </a:lnSpc>
              <a:buNone/>
            </a:pPr>
            <a:r>
              <a:rPr lang="en-US" altLang="zh-CN" i="1" dirty="0"/>
              <a:t>      Assign(&amp;A,e,i,j)</a:t>
            </a:r>
            <a:endParaRPr lang="en-US" altLang="zh-CN" i="1" dirty="0"/>
          </a:p>
          <a:p>
            <a:pPr eaLnBrk="1" hangingPunct="1">
              <a:lnSpc>
                <a:spcPct val="110000"/>
              </a:lnSpc>
              <a:buNone/>
            </a:pPr>
            <a:r>
              <a:rPr lang="en-US" altLang="zh-CN" sz="2400" dirty="0"/>
              <a:t>}</a:t>
            </a:r>
            <a:r>
              <a:rPr lang="en-US" altLang="zh-CN" sz="2400" i="1" dirty="0"/>
              <a:t> ADT Array2</a:t>
            </a:r>
            <a:endParaRPr lang="en-US" altLang="zh-CN" sz="2400" i="1"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p:cTn id="7" dur="1000" fill="hold"/>
                                        <p:tgtEl>
                                          <p:spTgt spid="32772"/>
                                        </p:tgtEl>
                                        <p:attrNameLst>
                                          <p:attrName>ppt_w</p:attrName>
                                        </p:attrNameLst>
                                      </p:cBhvr>
                                      <p:tavLst>
                                        <p:tav tm="0">
                                          <p:val>
                                            <p:fltVal val="0.000000"/>
                                          </p:val>
                                        </p:tav>
                                        <p:tav tm="100000">
                                          <p:val>
                                            <p:strVal val="#ppt_w"/>
                                          </p:val>
                                        </p:tav>
                                      </p:tavLst>
                                    </p:anim>
                                    <p:anim calcmode="lin" valueType="num">
                                      <p:cBhvr>
                                        <p:cTn id="8" dur="1000" fill="hold"/>
                                        <p:tgtEl>
                                          <p:spTgt spid="32772"/>
                                        </p:tgtEl>
                                        <p:attrNameLst>
                                          <p:attrName>ppt_h</p:attrName>
                                        </p:attrNameLst>
                                      </p:cBhvr>
                                      <p:tavLst>
                                        <p:tav tm="0">
                                          <p:val>
                                            <p:fltVal val="0.000000"/>
                                          </p:val>
                                        </p:tav>
                                        <p:tav tm="100000">
                                          <p:val>
                                            <p:strVal val="#ppt_h"/>
                                          </p:val>
                                        </p:tav>
                                      </p:tavLst>
                                    </p:anim>
                                    <p:anim calcmode="lin" valueType="num">
                                      <p:cBhvr>
                                        <p:cTn id="9" dur="1000" fill="hold"/>
                                        <p:tgtEl>
                                          <p:spTgt spid="3277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3277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grpId="0" nodeType="clickEffect">
                                  <p:stCondLst>
                                    <p:cond delay="0"/>
                                  </p:stCondLst>
                                  <p:childTnLst>
                                    <p:set>
                                      <p:cBhvr>
                                        <p:cTn id="14" dur="1" fill="hold">
                                          <p:stCondLst>
                                            <p:cond delay="0"/>
                                          </p:stCondLst>
                                        </p:cTn>
                                        <p:tgtEl>
                                          <p:spTgt spid="32773">
                                            <p:txEl>
                                              <p:charRg st="0" end="14"/>
                                            </p:txEl>
                                          </p:spTgt>
                                        </p:tgtEl>
                                        <p:attrNameLst>
                                          <p:attrName>style.visibility</p:attrName>
                                        </p:attrNameLst>
                                      </p:cBhvr>
                                      <p:to>
                                        <p:strVal val="visible"/>
                                      </p:to>
                                    </p:set>
                                    <p:animEffect transition="in" filter="barn(inHorizontal)">
                                      <p:cBhvr>
                                        <p:cTn id="15" dur="500"/>
                                        <p:tgtEl>
                                          <p:spTgt spid="32773">
                                            <p:txEl>
                                              <p:charRg st="0" end="1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32773">
                                            <p:txEl>
                                              <p:charRg st="14" end="26"/>
                                            </p:txEl>
                                          </p:spTgt>
                                        </p:tgtEl>
                                        <p:attrNameLst>
                                          <p:attrName>style.visibility</p:attrName>
                                        </p:attrNameLst>
                                      </p:cBhvr>
                                      <p:to>
                                        <p:strVal val="visible"/>
                                      </p:to>
                                    </p:set>
                                    <p:animEffect transition="in" filter="barn(inHorizontal)">
                                      <p:cBhvr>
                                        <p:cTn id="20" dur="500"/>
                                        <p:tgtEl>
                                          <p:spTgt spid="32773">
                                            <p:txEl>
                                              <p:charRg st="14" end="2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grpId="0" nodeType="clickEffect">
                                  <p:stCondLst>
                                    <p:cond delay="0"/>
                                  </p:stCondLst>
                                  <p:childTnLst>
                                    <p:set>
                                      <p:cBhvr>
                                        <p:cTn id="24" dur="1" fill="hold">
                                          <p:stCondLst>
                                            <p:cond delay="0"/>
                                          </p:stCondLst>
                                        </p:cTn>
                                        <p:tgtEl>
                                          <p:spTgt spid="32773">
                                            <p:txEl>
                                              <p:charRg st="26" end="70"/>
                                            </p:txEl>
                                          </p:spTgt>
                                        </p:tgtEl>
                                        <p:attrNameLst>
                                          <p:attrName>style.visibility</p:attrName>
                                        </p:attrNameLst>
                                      </p:cBhvr>
                                      <p:to>
                                        <p:strVal val="visible"/>
                                      </p:to>
                                    </p:set>
                                    <p:animEffect transition="in" filter="barn(inHorizontal)">
                                      <p:cBhvr>
                                        <p:cTn id="25" dur="500"/>
                                        <p:tgtEl>
                                          <p:spTgt spid="32773">
                                            <p:txEl>
                                              <p:charRg st="26" end="7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grpId="0" nodeType="clickEffect">
                                  <p:stCondLst>
                                    <p:cond delay="0"/>
                                  </p:stCondLst>
                                  <p:childTnLst>
                                    <p:set>
                                      <p:cBhvr>
                                        <p:cTn id="29" dur="1" fill="hold">
                                          <p:stCondLst>
                                            <p:cond delay="0"/>
                                          </p:stCondLst>
                                        </p:cTn>
                                        <p:tgtEl>
                                          <p:spTgt spid="32773">
                                            <p:txEl>
                                              <p:charRg st="70" end="87"/>
                                            </p:txEl>
                                          </p:spTgt>
                                        </p:tgtEl>
                                        <p:attrNameLst>
                                          <p:attrName>style.visibility</p:attrName>
                                        </p:attrNameLst>
                                      </p:cBhvr>
                                      <p:to>
                                        <p:strVal val="visible"/>
                                      </p:to>
                                    </p:set>
                                    <p:animEffect transition="in" filter="barn(inHorizontal)">
                                      <p:cBhvr>
                                        <p:cTn id="30" dur="500"/>
                                        <p:tgtEl>
                                          <p:spTgt spid="32773">
                                            <p:txEl>
                                              <p:charRg st="70" end="8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6" fill="hold" grpId="0" nodeType="clickEffect">
                                  <p:stCondLst>
                                    <p:cond delay="0"/>
                                  </p:stCondLst>
                                  <p:childTnLst>
                                    <p:set>
                                      <p:cBhvr>
                                        <p:cTn id="34" dur="1" fill="hold">
                                          <p:stCondLst>
                                            <p:cond delay="0"/>
                                          </p:stCondLst>
                                        </p:cTn>
                                        <p:tgtEl>
                                          <p:spTgt spid="32773">
                                            <p:txEl>
                                              <p:charRg st="87" end="142"/>
                                            </p:txEl>
                                          </p:spTgt>
                                        </p:tgtEl>
                                        <p:attrNameLst>
                                          <p:attrName>style.visibility</p:attrName>
                                        </p:attrNameLst>
                                      </p:cBhvr>
                                      <p:to>
                                        <p:strVal val="visible"/>
                                      </p:to>
                                    </p:set>
                                    <p:animEffect transition="in" filter="barn(inHorizontal)">
                                      <p:cBhvr>
                                        <p:cTn id="35" dur="500"/>
                                        <p:tgtEl>
                                          <p:spTgt spid="32773">
                                            <p:txEl>
                                              <p:charRg st="87" end="14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6" fill="hold" grpId="0" nodeType="clickEffect">
                                  <p:stCondLst>
                                    <p:cond delay="0"/>
                                  </p:stCondLst>
                                  <p:childTnLst>
                                    <p:set>
                                      <p:cBhvr>
                                        <p:cTn id="39" dur="1" fill="hold">
                                          <p:stCondLst>
                                            <p:cond delay="0"/>
                                          </p:stCondLst>
                                        </p:cTn>
                                        <p:tgtEl>
                                          <p:spTgt spid="32773">
                                            <p:txEl>
                                              <p:charRg st="142" end="196"/>
                                            </p:txEl>
                                          </p:spTgt>
                                        </p:tgtEl>
                                        <p:attrNameLst>
                                          <p:attrName>style.visibility</p:attrName>
                                        </p:attrNameLst>
                                      </p:cBhvr>
                                      <p:to>
                                        <p:strVal val="visible"/>
                                      </p:to>
                                    </p:set>
                                    <p:animEffect transition="in" filter="barn(inHorizontal)">
                                      <p:cBhvr>
                                        <p:cTn id="40" dur="500"/>
                                        <p:tgtEl>
                                          <p:spTgt spid="32773">
                                            <p:txEl>
                                              <p:charRg st="142" end="19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6" fill="hold" grpId="0" nodeType="clickEffect">
                                  <p:stCondLst>
                                    <p:cond delay="0"/>
                                  </p:stCondLst>
                                  <p:childTnLst>
                                    <p:set>
                                      <p:cBhvr>
                                        <p:cTn id="44" dur="1" fill="hold">
                                          <p:stCondLst>
                                            <p:cond delay="0"/>
                                          </p:stCondLst>
                                        </p:cTn>
                                        <p:tgtEl>
                                          <p:spTgt spid="32773">
                                            <p:txEl>
                                              <p:charRg st="196" end="204"/>
                                            </p:txEl>
                                          </p:spTgt>
                                        </p:tgtEl>
                                        <p:attrNameLst>
                                          <p:attrName>style.visibility</p:attrName>
                                        </p:attrNameLst>
                                      </p:cBhvr>
                                      <p:to>
                                        <p:strVal val="visible"/>
                                      </p:to>
                                    </p:set>
                                    <p:animEffect transition="in" filter="barn(inHorizontal)">
                                      <p:cBhvr>
                                        <p:cTn id="45" dur="500"/>
                                        <p:tgtEl>
                                          <p:spTgt spid="32773">
                                            <p:txEl>
                                              <p:charRg st="196" end="20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6" fill="hold" grpId="0" nodeType="clickEffect">
                                  <p:stCondLst>
                                    <p:cond delay="0"/>
                                  </p:stCondLst>
                                  <p:childTnLst>
                                    <p:set>
                                      <p:cBhvr>
                                        <p:cTn id="49" dur="1" fill="hold">
                                          <p:stCondLst>
                                            <p:cond delay="0"/>
                                          </p:stCondLst>
                                        </p:cTn>
                                        <p:tgtEl>
                                          <p:spTgt spid="32773">
                                            <p:txEl>
                                              <p:charRg st="204" end="233"/>
                                            </p:txEl>
                                          </p:spTgt>
                                        </p:tgtEl>
                                        <p:attrNameLst>
                                          <p:attrName>style.visibility</p:attrName>
                                        </p:attrNameLst>
                                      </p:cBhvr>
                                      <p:to>
                                        <p:strVal val="visible"/>
                                      </p:to>
                                    </p:set>
                                    <p:animEffect transition="in" filter="barn(inHorizontal)">
                                      <p:cBhvr>
                                        <p:cTn id="50" dur="500"/>
                                        <p:tgtEl>
                                          <p:spTgt spid="32773">
                                            <p:txEl>
                                              <p:charRg st="204" end="23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6" fill="hold" grpId="0" nodeType="clickEffect">
                                  <p:stCondLst>
                                    <p:cond delay="0"/>
                                  </p:stCondLst>
                                  <p:childTnLst>
                                    <p:set>
                                      <p:cBhvr>
                                        <p:cTn id="54" dur="1" fill="hold">
                                          <p:stCondLst>
                                            <p:cond delay="0"/>
                                          </p:stCondLst>
                                        </p:cTn>
                                        <p:tgtEl>
                                          <p:spTgt spid="32773">
                                            <p:txEl>
                                              <p:charRg st="233" end="256"/>
                                            </p:txEl>
                                          </p:spTgt>
                                        </p:tgtEl>
                                        <p:attrNameLst>
                                          <p:attrName>style.visibility</p:attrName>
                                        </p:attrNameLst>
                                      </p:cBhvr>
                                      <p:to>
                                        <p:strVal val="visible"/>
                                      </p:to>
                                    </p:set>
                                    <p:animEffect transition="in" filter="barn(inHorizontal)">
                                      <p:cBhvr>
                                        <p:cTn id="55" dur="500"/>
                                        <p:tgtEl>
                                          <p:spTgt spid="32773">
                                            <p:txEl>
                                              <p:charRg st="233" end="25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6" fill="hold" grpId="0" nodeType="clickEffect">
                                  <p:stCondLst>
                                    <p:cond delay="0"/>
                                  </p:stCondLst>
                                  <p:childTnLst>
                                    <p:set>
                                      <p:cBhvr>
                                        <p:cTn id="59" dur="1" fill="hold">
                                          <p:stCondLst>
                                            <p:cond delay="0"/>
                                          </p:stCondLst>
                                        </p:cTn>
                                        <p:tgtEl>
                                          <p:spTgt spid="32773">
                                            <p:txEl>
                                              <p:charRg st="256" end="278"/>
                                            </p:txEl>
                                          </p:spTgt>
                                        </p:tgtEl>
                                        <p:attrNameLst>
                                          <p:attrName>style.visibility</p:attrName>
                                        </p:attrNameLst>
                                      </p:cBhvr>
                                      <p:to>
                                        <p:strVal val="visible"/>
                                      </p:to>
                                    </p:set>
                                    <p:animEffect transition="in" filter="barn(inHorizontal)">
                                      <p:cBhvr>
                                        <p:cTn id="60" dur="500"/>
                                        <p:tgtEl>
                                          <p:spTgt spid="32773">
                                            <p:txEl>
                                              <p:charRg st="256" end="27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6" fill="hold" grpId="0" nodeType="clickEffect">
                                  <p:stCondLst>
                                    <p:cond delay="0"/>
                                  </p:stCondLst>
                                  <p:childTnLst>
                                    <p:set>
                                      <p:cBhvr>
                                        <p:cTn id="64" dur="1" fill="hold">
                                          <p:stCondLst>
                                            <p:cond delay="0"/>
                                          </p:stCondLst>
                                        </p:cTn>
                                        <p:tgtEl>
                                          <p:spTgt spid="32773">
                                            <p:txEl>
                                              <p:charRg st="278" end="301"/>
                                            </p:txEl>
                                          </p:spTgt>
                                        </p:tgtEl>
                                        <p:attrNameLst>
                                          <p:attrName>style.visibility</p:attrName>
                                        </p:attrNameLst>
                                      </p:cBhvr>
                                      <p:to>
                                        <p:strVal val="visible"/>
                                      </p:to>
                                    </p:set>
                                    <p:animEffect transition="in" filter="barn(inHorizontal)">
                                      <p:cBhvr>
                                        <p:cTn id="65" dur="500"/>
                                        <p:tgtEl>
                                          <p:spTgt spid="32773">
                                            <p:txEl>
                                              <p:charRg st="278" end="30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6" fill="hold" grpId="0" nodeType="clickEffect">
                                  <p:stCondLst>
                                    <p:cond delay="0"/>
                                  </p:stCondLst>
                                  <p:childTnLst>
                                    <p:set>
                                      <p:cBhvr>
                                        <p:cTn id="69" dur="1" fill="hold">
                                          <p:stCondLst>
                                            <p:cond delay="0"/>
                                          </p:stCondLst>
                                        </p:cTn>
                                        <p:tgtEl>
                                          <p:spTgt spid="32773">
                                            <p:txEl>
                                              <p:charRg st="301" end="314"/>
                                            </p:txEl>
                                          </p:spTgt>
                                        </p:tgtEl>
                                        <p:attrNameLst>
                                          <p:attrName>style.visibility</p:attrName>
                                        </p:attrNameLst>
                                      </p:cBhvr>
                                      <p:to>
                                        <p:strVal val="visible"/>
                                      </p:to>
                                    </p:set>
                                    <p:animEffect transition="in" filter="barn(inHorizontal)">
                                      <p:cBhvr>
                                        <p:cTn id="70" dur="500"/>
                                        <p:tgtEl>
                                          <p:spTgt spid="32773">
                                            <p:txEl>
                                              <p:charRg st="301" end="3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3" grpId="0" bldLvl="4"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83971" name="Rectangle 2"/>
          <p:cNvSpPr>
            <a:spLocks noGrp="1"/>
          </p:cNvSpPr>
          <p:nvPr>
            <p:ph type="title"/>
          </p:nvPr>
        </p:nvSpPr>
        <p:spPr>
          <a:ln/>
        </p:spPr>
        <p:txBody>
          <a:bodyPr vert="horz" wrap="square" lIns="92075" tIns="46038" rIns="92075" bIns="46038" anchor="ctr"/>
          <a:p>
            <a:pPr eaLnBrk="1" hangingPunct="1"/>
            <a:endParaRPr lang="zh-CN" altLang="en-US" dirty="0"/>
          </a:p>
        </p:txBody>
      </p:sp>
      <p:sp>
        <p:nvSpPr>
          <p:cNvPr id="83972" name="Rectangle 3"/>
          <p:cNvSpPr>
            <a:spLocks noGrp="1"/>
          </p:cNvSpPr>
          <p:nvPr>
            <p:ph idx="1"/>
          </p:nvPr>
        </p:nvSpPr>
        <p:spPr>
          <a:ln/>
        </p:spPr>
        <p:txBody>
          <a:bodyPr vert="horz" wrap="square" lIns="91440" tIns="45720" rIns="91440" bIns="45720" anchor="t"/>
          <a:p>
            <a:pPr eaLnBrk="1" hangingPunct="1"/>
            <a:r>
              <a:rPr lang="zh-CN" altLang="en-US" dirty="0"/>
              <a:t>练习：</a:t>
            </a:r>
            <a:endParaRPr lang="zh-CN" altLang="en-US" dirty="0"/>
          </a:p>
          <a:p>
            <a:pPr lvl="1" eaLnBrk="1" hangingPunct="1"/>
            <a:r>
              <a:rPr lang="zh-CN" altLang="en-US" dirty="0"/>
              <a:t>已知广义表</a:t>
            </a:r>
            <a:r>
              <a:rPr lang="en-US" altLang="zh-CN" i="1" dirty="0"/>
              <a:t>LS</a:t>
            </a:r>
            <a:r>
              <a:rPr lang="en-US" altLang="zh-CN" dirty="0"/>
              <a:t>＝(</a:t>
            </a:r>
            <a:r>
              <a:rPr lang="en-US" altLang="zh-CN" i="1" dirty="0"/>
              <a:t>a，(b，c，d)，e</a:t>
            </a:r>
            <a:r>
              <a:rPr lang="en-US" altLang="zh-CN" dirty="0"/>
              <a:t>)，</a:t>
            </a:r>
            <a:endParaRPr lang="en-US" altLang="zh-CN" dirty="0"/>
          </a:p>
          <a:p>
            <a:pPr lvl="2" eaLnBrk="1" hangingPunct="1"/>
            <a:r>
              <a:rPr lang="zh-CN" altLang="en-US" dirty="0"/>
              <a:t>(1)表的深度为</a:t>
            </a:r>
            <a:r>
              <a:rPr lang="zh-CN" altLang="en-US" u="sng" dirty="0"/>
              <a:t>                   </a:t>
            </a:r>
            <a:r>
              <a:rPr lang="zh-CN" altLang="en-US" dirty="0"/>
              <a:t>；</a:t>
            </a:r>
            <a:endParaRPr lang="zh-CN" altLang="en-US" dirty="0"/>
          </a:p>
          <a:p>
            <a:pPr lvl="2" eaLnBrk="1" hangingPunct="1"/>
            <a:r>
              <a:rPr lang="zh-CN" altLang="en-US" dirty="0"/>
              <a:t>(2)表的长度为</a:t>
            </a:r>
            <a:r>
              <a:rPr lang="zh-CN" altLang="en-US" u="sng" dirty="0"/>
              <a:t>                   </a:t>
            </a:r>
            <a:r>
              <a:rPr lang="zh-CN" altLang="en-US" dirty="0"/>
              <a:t>；</a:t>
            </a:r>
            <a:endParaRPr lang="zh-CN" altLang="en-US" dirty="0"/>
          </a:p>
          <a:p>
            <a:pPr lvl="2" eaLnBrk="1" hangingPunct="1"/>
            <a:r>
              <a:rPr lang="en-US" altLang="zh-CN" dirty="0"/>
              <a:t>(3) </a:t>
            </a:r>
            <a:r>
              <a:rPr lang="en-US" altLang="zh-CN" i="1" dirty="0"/>
              <a:t>GetHead(GetTail(GetTail(LS)))</a:t>
            </a:r>
            <a:r>
              <a:rPr lang="zh-CN" altLang="en-US" dirty="0"/>
              <a:t>的结果是</a:t>
            </a:r>
            <a:r>
              <a:rPr lang="zh-CN" altLang="en-US" u="sng" dirty="0"/>
              <a:t>               </a:t>
            </a:r>
            <a:r>
              <a:rPr lang="zh-CN" altLang="en-US" dirty="0"/>
              <a:t>。</a:t>
            </a:r>
            <a:endParaRPr lang="zh-CN" altLang="en-US" dirty="0"/>
          </a:p>
          <a:p>
            <a:pPr lvl="2" eaLnBrk="1" hangingPunct="1"/>
            <a:r>
              <a:rPr lang="zh-CN" altLang="en-US" dirty="0"/>
              <a:t>(4)运用</a:t>
            </a:r>
            <a:r>
              <a:rPr lang="en-US" altLang="zh-CN" i="1" dirty="0"/>
              <a:t>GetHead</a:t>
            </a:r>
            <a:r>
              <a:rPr lang="zh-CN" altLang="en-US" dirty="0"/>
              <a:t>和</a:t>
            </a:r>
            <a:r>
              <a:rPr lang="en-US" altLang="zh-CN" i="1" dirty="0"/>
              <a:t>GetTail</a:t>
            </a:r>
            <a:r>
              <a:rPr lang="zh-CN" altLang="en-US" dirty="0"/>
              <a:t>函数取出</a:t>
            </a:r>
            <a:r>
              <a:rPr lang="en-US" altLang="zh-CN" i="1" dirty="0"/>
              <a:t>LS</a:t>
            </a:r>
            <a:r>
              <a:rPr lang="zh-CN" altLang="en-US" dirty="0"/>
              <a:t>中单元素</a:t>
            </a:r>
            <a:r>
              <a:rPr lang="en-US" altLang="zh-CN" i="1" dirty="0"/>
              <a:t>b</a:t>
            </a:r>
            <a:r>
              <a:rPr lang="zh-CN" altLang="en-US" dirty="0"/>
              <a:t>的运算是</a:t>
            </a:r>
            <a:r>
              <a:rPr lang="zh-CN" altLang="en-US" u="sng" dirty="0"/>
              <a:t>                      </a:t>
            </a:r>
            <a:r>
              <a:rPr lang="zh-CN" altLang="en-US" dirty="0"/>
              <a:t>。</a:t>
            </a:r>
            <a:endParaRPr lang="zh-CN" altLang="en-US" dirty="0"/>
          </a:p>
          <a:p>
            <a:pPr lvl="2" eaLnBrk="1" hangingPunct="1">
              <a:buNone/>
            </a:pPr>
            <a:r>
              <a:rPr lang="zh-CN" altLang="en-US" dirty="0"/>
              <a:t>                             </a:t>
            </a:r>
            <a:endParaRPr lang="zh-CN" altLang="en-US" dirty="0"/>
          </a:p>
        </p:txBody>
      </p:sp>
    </p:spTree>
  </p:cSld>
  <p:clrMapOvr>
    <a:masterClrMapping/>
  </p:clrMapOvr>
  <p:transition>
    <p:checker dir="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84995" name="Rectangle 54"/>
          <p:cNvSpPr>
            <a:spLocks noGrp="1"/>
          </p:cNvSpPr>
          <p:nvPr>
            <p:ph type="title"/>
          </p:nvPr>
        </p:nvSpPr>
        <p:spPr>
          <a:ln/>
        </p:spPr>
        <p:txBody>
          <a:bodyPr vert="horz" wrap="square" lIns="92075" tIns="46038" rIns="92075" bIns="46038" anchor="ctr"/>
          <a:p>
            <a:pPr eaLnBrk="1" hangingPunct="1"/>
            <a:r>
              <a:rPr lang="en-US" altLang="zh-CN" dirty="0"/>
              <a:t>5.5 </a:t>
            </a:r>
            <a:r>
              <a:rPr lang="zh-CN" altLang="en-US" dirty="0"/>
              <a:t>广义表的存储结构</a:t>
            </a:r>
            <a:endParaRPr lang="en-US" altLang="zh-CN" dirty="0"/>
          </a:p>
        </p:txBody>
      </p:sp>
      <p:sp>
        <p:nvSpPr>
          <p:cNvPr id="110647" name="Rectangle 55"/>
          <p:cNvSpPr>
            <a:spLocks noGrp="1"/>
          </p:cNvSpPr>
          <p:nvPr>
            <p:ph idx="1"/>
          </p:nvPr>
        </p:nvSpPr>
        <p:spPr>
          <a:ln/>
        </p:spPr>
        <p:txBody>
          <a:bodyPr vert="horz" wrap="square" lIns="91440" tIns="45720" rIns="91440" bIns="45720" anchor="t"/>
          <a:p>
            <a:pPr eaLnBrk="1" hangingPunct="1">
              <a:lnSpc>
                <a:spcPct val="100000"/>
              </a:lnSpc>
              <a:spcBef>
                <a:spcPct val="50000"/>
              </a:spcBef>
              <a:buClr>
                <a:schemeClr val="tx2"/>
              </a:buClr>
              <a:buSzPct val="130000"/>
              <a:buFont typeface="Wingdings" panose="05000000000000000000" pitchFamily="2" charset="2"/>
              <a:buChar char="§"/>
            </a:pPr>
            <a:r>
              <a:rPr lang="zh-CN" altLang="en-US" sz="2400" dirty="0"/>
              <a:t>一、头尾链表存储结构</a:t>
            </a:r>
            <a:endParaRPr lang="zh-CN" altLang="en-US" sz="2400" dirty="0"/>
          </a:p>
          <a:p>
            <a:pPr eaLnBrk="1" hangingPunct="1">
              <a:buNone/>
            </a:pPr>
            <a:endParaRPr lang="zh-CN" altLang="en-US" dirty="0"/>
          </a:p>
        </p:txBody>
      </p:sp>
      <p:grpSp>
        <p:nvGrpSpPr>
          <p:cNvPr id="2" name="Group 52"/>
          <p:cNvGrpSpPr/>
          <p:nvPr/>
        </p:nvGrpSpPr>
        <p:grpSpPr>
          <a:xfrm>
            <a:off x="1371600" y="1828800"/>
            <a:ext cx="2209800" cy="1006475"/>
            <a:chOff x="864" y="1152"/>
            <a:chExt cx="1392" cy="634"/>
          </a:xfrm>
        </p:grpSpPr>
        <p:sp>
          <p:nvSpPr>
            <p:cNvPr id="85010" name="Rectangle 24"/>
            <p:cNvSpPr/>
            <p:nvPr/>
          </p:nvSpPr>
          <p:spPr>
            <a:xfrm>
              <a:off x="1632" y="1152"/>
              <a:ext cx="624" cy="28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en-US" altLang="zh-CN" sz="2000" i="1" dirty="0"/>
                <a:t>atom</a:t>
              </a:r>
              <a:endParaRPr lang="en-US" altLang="zh-CN" sz="2000" i="1" dirty="0"/>
            </a:p>
          </p:txBody>
        </p:sp>
        <p:sp>
          <p:nvSpPr>
            <p:cNvPr id="85011" name="Rectangle 26"/>
            <p:cNvSpPr/>
            <p:nvPr/>
          </p:nvSpPr>
          <p:spPr>
            <a:xfrm>
              <a:off x="864" y="1152"/>
              <a:ext cx="768" cy="28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1800" dirty="0"/>
                <a:t> </a:t>
              </a:r>
              <a:r>
                <a:rPr lang="en-US" altLang="zh-CN" sz="2000" i="1" dirty="0"/>
                <a:t>tag=0</a:t>
              </a:r>
              <a:endParaRPr lang="en-US" altLang="zh-CN" sz="2000" i="1" dirty="0"/>
            </a:p>
          </p:txBody>
        </p:sp>
        <p:sp>
          <p:nvSpPr>
            <p:cNvPr id="85012" name="Line 27"/>
            <p:cNvSpPr/>
            <p:nvPr/>
          </p:nvSpPr>
          <p:spPr>
            <a:xfrm>
              <a:off x="864" y="1152"/>
              <a:ext cx="1392" cy="0"/>
            </a:xfrm>
            <a:prstGeom prst="line">
              <a:avLst/>
            </a:prstGeom>
            <a:ln w="28575" cap="sq" cmpd="sng">
              <a:solidFill>
                <a:schemeClr val="tx1"/>
              </a:solidFill>
              <a:prstDash val="solid"/>
              <a:headEnd type="none" w="med" len="med"/>
              <a:tailEnd type="none" w="med" len="med"/>
            </a:ln>
          </p:spPr>
        </p:sp>
        <p:sp>
          <p:nvSpPr>
            <p:cNvPr id="85013" name="Line 28"/>
            <p:cNvSpPr/>
            <p:nvPr/>
          </p:nvSpPr>
          <p:spPr>
            <a:xfrm>
              <a:off x="864" y="1440"/>
              <a:ext cx="1392" cy="0"/>
            </a:xfrm>
            <a:prstGeom prst="line">
              <a:avLst/>
            </a:prstGeom>
            <a:ln w="28575" cap="sq" cmpd="sng">
              <a:solidFill>
                <a:schemeClr val="tx1"/>
              </a:solidFill>
              <a:prstDash val="solid"/>
              <a:headEnd type="none" w="med" len="med"/>
              <a:tailEnd type="none" w="med" len="med"/>
            </a:ln>
          </p:spPr>
        </p:sp>
        <p:sp>
          <p:nvSpPr>
            <p:cNvPr id="85014" name="Line 29"/>
            <p:cNvSpPr/>
            <p:nvPr/>
          </p:nvSpPr>
          <p:spPr>
            <a:xfrm>
              <a:off x="864" y="1152"/>
              <a:ext cx="0" cy="288"/>
            </a:xfrm>
            <a:prstGeom prst="line">
              <a:avLst/>
            </a:prstGeom>
            <a:ln w="28575" cap="sq" cmpd="sng">
              <a:solidFill>
                <a:schemeClr val="tx1"/>
              </a:solidFill>
              <a:prstDash val="solid"/>
              <a:headEnd type="none" w="med" len="med"/>
              <a:tailEnd type="none" w="med" len="med"/>
            </a:ln>
          </p:spPr>
        </p:sp>
        <p:sp>
          <p:nvSpPr>
            <p:cNvPr id="85015" name="Line 31"/>
            <p:cNvSpPr/>
            <p:nvPr/>
          </p:nvSpPr>
          <p:spPr>
            <a:xfrm>
              <a:off x="1632" y="1152"/>
              <a:ext cx="0" cy="288"/>
            </a:xfrm>
            <a:prstGeom prst="line">
              <a:avLst/>
            </a:prstGeom>
            <a:ln w="12700" cap="flat" cmpd="sng">
              <a:solidFill>
                <a:schemeClr val="tx1"/>
              </a:solidFill>
              <a:prstDash val="solid"/>
              <a:headEnd type="none" w="med" len="med"/>
              <a:tailEnd type="none" w="med" len="med"/>
            </a:ln>
          </p:spPr>
        </p:sp>
        <p:sp>
          <p:nvSpPr>
            <p:cNvPr id="85016" name="Line 32"/>
            <p:cNvSpPr/>
            <p:nvPr/>
          </p:nvSpPr>
          <p:spPr>
            <a:xfrm>
              <a:off x="2256" y="1152"/>
              <a:ext cx="0" cy="288"/>
            </a:xfrm>
            <a:prstGeom prst="line">
              <a:avLst/>
            </a:prstGeom>
            <a:ln w="28575" cap="sq" cmpd="sng">
              <a:solidFill>
                <a:schemeClr val="tx1"/>
              </a:solidFill>
              <a:prstDash val="solid"/>
              <a:headEnd type="none" w="med" len="med"/>
              <a:tailEnd type="none" w="med" len="med"/>
            </a:ln>
          </p:spPr>
        </p:sp>
        <p:sp>
          <p:nvSpPr>
            <p:cNvPr id="85017" name="Text Box 49"/>
            <p:cNvSpPr txBox="1"/>
            <p:nvPr/>
          </p:nvSpPr>
          <p:spPr>
            <a:xfrm>
              <a:off x="1056" y="1536"/>
              <a:ext cx="960"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latin typeface="Arial Narrow" panose="020B0506020202030204" pitchFamily="34" charset="0"/>
                </a:rPr>
                <a:t>原子结点</a:t>
              </a:r>
              <a:endParaRPr lang="zh-CN" altLang="en-US" sz="2000" dirty="0">
                <a:latin typeface="Arial Narrow" panose="020B0506020202030204" pitchFamily="34" charset="0"/>
              </a:endParaRPr>
            </a:p>
          </p:txBody>
        </p:sp>
      </p:grpSp>
      <p:grpSp>
        <p:nvGrpSpPr>
          <p:cNvPr id="3" name="Group 53"/>
          <p:cNvGrpSpPr/>
          <p:nvPr/>
        </p:nvGrpSpPr>
        <p:grpSpPr>
          <a:xfrm>
            <a:off x="4343400" y="1828800"/>
            <a:ext cx="3733800" cy="1006475"/>
            <a:chOff x="2736" y="1152"/>
            <a:chExt cx="2352" cy="634"/>
          </a:xfrm>
        </p:grpSpPr>
        <p:sp>
          <p:nvSpPr>
            <p:cNvPr id="85000" name="Rectangle 8"/>
            <p:cNvSpPr/>
            <p:nvPr/>
          </p:nvSpPr>
          <p:spPr>
            <a:xfrm>
              <a:off x="4224" y="1152"/>
              <a:ext cx="864"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i="1" dirty="0"/>
                <a:t>tp</a:t>
              </a:r>
              <a:endParaRPr lang="en-US" altLang="zh-CN" sz="2000" i="1" dirty="0"/>
            </a:p>
          </p:txBody>
        </p:sp>
        <p:sp>
          <p:nvSpPr>
            <p:cNvPr id="85001" name="Rectangle 7"/>
            <p:cNvSpPr/>
            <p:nvPr/>
          </p:nvSpPr>
          <p:spPr>
            <a:xfrm>
              <a:off x="3552" y="1152"/>
              <a:ext cx="672"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i="1" dirty="0"/>
                <a:t>hp</a:t>
              </a:r>
              <a:endParaRPr lang="en-US" altLang="zh-CN" sz="2000" i="1" dirty="0"/>
            </a:p>
          </p:txBody>
        </p:sp>
        <p:sp>
          <p:nvSpPr>
            <p:cNvPr id="85002" name="Rectangle 6"/>
            <p:cNvSpPr/>
            <p:nvPr/>
          </p:nvSpPr>
          <p:spPr>
            <a:xfrm>
              <a:off x="2736" y="1152"/>
              <a:ext cx="816"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i="1" dirty="0"/>
                <a:t>tag=1</a:t>
              </a:r>
              <a:endParaRPr lang="en-US" altLang="zh-CN" sz="2000" i="1" dirty="0"/>
            </a:p>
          </p:txBody>
        </p:sp>
        <p:sp>
          <p:nvSpPr>
            <p:cNvPr id="85003" name="Line 9"/>
            <p:cNvSpPr/>
            <p:nvPr/>
          </p:nvSpPr>
          <p:spPr>
            <a:xfrm>
              <a:off x="2736" y="1152"/>
              <a:ext cx="2352" cy="0"/>
            </a:xfrm>
            <a:prstGeom prst="line">
              <a:avLst/>
            </a:prstGeom>
            <a:ln w="28575" cap="sq" cmpd="sng">
              <a:solidFill>
                <a:schemeClr val="tx1"/>
              </a:solidFill>
              <a:prstDash val="solid"/>
              <a:headEnd type="none" w="med" len="med"/>
              <a:tailEnd type="none" w="med" len="med"/>
            </a:ln>
          </p:spPr>
        </p:sp>
        <p:sp>
          <p:nvSpPr>
            <p:cNvPr id="85004" name="Line 10"/>
            <p:cNvSpPr/>
            <p:nvPr/>
          </p:nvSpPr>
          <p:spPr>
            <a:xfrm>
              <a:off x="2736" y="1488"/>
              <a:ext cx="2352" cy="0"/>
            </a:xfrm>
            <a:prstGeom prst="line">
              <a:avLst/>
            </a:prstGeom>
            <a:ln w="28575" cap="sq" cmpd="sng">
              <a:solidFill>
                <a:schemeClr val="tx1"/>
              </a:solidFill>
              <a:prstDash val="solid"/>
              <a:headEnd type="none" w="med" len="med"/>
              <a:tailEnd type="none" w="med" len="med"/>
            </a:ln>
          </p:spPr>
        </p:sp>
        <p:sp>
          <p:nvSpPr>
            <p:cNvPr id="85005" name="Line 11"/>
            <p:cNvSpPr/>
            <p:nvPr/>
          </p:nvSpPr>
          <p:spPr>
            <a:xfrm>
              <a:off x="2736" y="1152"/>
              <a:ext cx="0" cy="336"/>
            </a:xfrm>
            <a:prstGeom prst="line">
              <a:avLst/>
            </a:prstGeom>
            <a:ln w="28575" cap="sq" cmpd="sng">
              <a:solidFill>
                <a:schemeClr val="tx1"/>
              </a:solidFill>
              <a:prstDash val="solid"/>
              <a:headEnd type="none" w="med" len="med"/>
              <a:tailEnd type="none" w="med" len="med"/>
            </a:ln>
          </p:spPr>
        </p:sp>
        <p:sp>
          <p:nvSpPr>
            <p:cNvPr id="85006" name="Line 12"/>
            <p:cNvSpPr/>
            <p:nvPr/>
          </p:nvSpPr>
          <p:spPr>
            <a:xfrm>
              <a:off x="3552" y="1152"/>
              <a:ext cx="0" cy="336"/>
            </a:xfrm>
            <a:prstGeom prst="line">
              <a:avLst/>
            </a:prstGeom>
            <a:ln w="12700" cap="flat" cmpd="sng">
              <a:solidFill>
                <a:schemeClr val="tx1"/>
              </a:solidFill>
              <a:prstDash val="solid"/>
              <a:headEnd type="none" w="med" len="med"/>
              <a:tailEnd type="none" w="med" len="med"/>
            </a:ln>
          </p:spPr>
        </p:sp>
        <p:sp>
          <p:nvSpPr>
            <p:cNvPr id="85007" name="Line 13"/>
            <p:cNvSpPr/>
            <p:nvPr/>
          </p:nvSpPr>
          <p:spPr>
            <a:xfrm>
              <a:off x="4224" y="1152"/>
              <a:ext cx="0" cy="336"/>
            </a:xfrm>
            <a:prstGeom prst="line">
              <a:avLst/>
            </a:prstGeom>
            <a:ln w="12700" cap="flat" cmpd="sng">
              <a:solidFill>
                <a:schemeClr val="tx1"/>
              </a:solidFill>
              <a:prstDash val="solid"/>
              <a:headEnd type="none" w="med" len="med"/>
              <a:tailEnd type="none" w="med" len="med"/>
            </a:ln>
          </p:spPr>
        </p:sp>
        <p:sp>
          <p:nvSpPr>
            <p:cNvPr id="85008" name="Line 14"/>
            <p:cNvSpPr/>
            <p:nvPr/>
          </p:nvSpPr>
          <p:spPr>
            <a:xfrm>
              <a:off x="5088" y="1152"/>
              <a:ext cx="0" cy="336"/>
            </a:xfrm>
            <a:prstGeom prst="line">
              <a:avLst/>
            </a:prstGeom>
            <a:ln w="28575" cap="sq" cmpd="sng">
              <a:solidFill>
                <a:schemeClr val="tx1"/>
              </a:solidFill>
              <a:prstDash val="solid"/>
              <a:headEnd type="none" w="med" len="med"/>
              <a:tailEnd type="none" w="med" len="med"/>
            </a:ln>
          </p:spPr>
        </p:sp>
        <p:sp>
          <p:nvSpPr>
            <p:cNvPr id="85009" name="Text Box 50"/>
            <p:cNvSpPr txBox="1"/>
            <p:nvPr/>
          </p:nvSpPr>
          <p:spPr>
            <a:xfrm>
              <a:off x="3456" y="1536"/>
              <a:ext cx="1488"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latin typeface="Arial Narrow" panose="020B0506020202030204" pitchFamily="34" charset="0"/>
                </a:rPr>
                <a:t>表结点</a:t>
              </a:r>
              <a:endParaRPr lang="zh-CN" altLang="en-US" sz="2000" dirty="0">
                <a:latin typeface="Arial Narrow" panose="020B0506020202030204" pitchFamily="34" charset="0"/>
              </a:endParaRPr>
            </a:p>
          </p:txBody>
        </p:sp>
      </p:grpSp>
      <p:sp>
        <p:nvSpPr>
          <p:cNvPr id="110643" name="Text Box 51"/>
          <p:cNvSpPr txBox="1"/>
          <p:nvPr/>
        </p:nvSpPr>
        <p:spPr>
          <a:xfrm>
            <a:off x="685800" y="2971800"/>
            <a:ext cx="7848600" cy="370681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80000"/>
              </a:lnSpc>
              <a:spcBef>
                <a:spcPct val="50000"/>
              </a:spcBef>
              <a:buClrTx/>
              <a:buSzPct val="100000"/>
              <a:buNone/>
            </a:pPr>
            <a:r>
              <a:rPr lang="en-US" altLang="zh-CN" sz="2400" i="1" dirty="0"/>
              <a:t>typedef  enum{ATOM,LIST}  ElemTag;</a:t>
            </a:r>
            <a:endParaRPr lang="en-US" altLang="zh-CN" sz="2400" i="1" dirty="0"/>
          </a:p>
          <a:p>
            <a:pPr marL="0" lvl="0" indent="0" eaLnBrk="1" hangingPunct="1">
              <a:lnSpc>
                <a:spcPct val="80000"/>
              </a:lnSpc>
              <a:spcBef>
                <a:spcPct val="50000"/>
              </a:spcBef>
              <a:buClrTx/>
              <a:buSzPct val="100000"/>
              <a:buNone/>
            </a:pPr>
            <a:r>
              <a:rPr lang="en-US" altLang="zh-CN" sz="2400" i="1" dirty="0"/>
              <a:t>typedef struct GLNode {</a:t>
            </a:r>
            <a:endParaRPr lang="en-US" altLang="zh-CN" sz="2400" i="1" dirty="0"/>
          </a:p>
          <a:p>
            <a:pPr marL="457200" lvl="1" indent="0" eaLnBrk="1" hangingPunct="1">
              <a:lnSpc>
                <a:spcPct val="80000"/>
              </a:lnSpc>
              <a:spcBef>
                <a:spcPct val="50000"/>
              </a:spcBef>
              <a:buClrTx/>
              <a:buSzPct val="100000"/>
              <a:buNone/>
            </a:pPr>
            <a:r>
              <a:rPr lang="en-US" altLang="zh-CN" i="1" dirty="0"/>
              <a:t> ElemTag tag;</a:t>
            </a:r>
            <a:endParaRPr lang="en-US" altLang="zh-CN" i="1" dirty="0"/>
          </a:p>
          <a:p>
            <a:pPr marL="457200" lvl="1" indent="0" eaLnBrk="1" hangingPunct="1">
              <a:lnSpc>
                <a:spcPct val="80000"/>
              </a:lnSpc>
              <a:spcBef>
                <a:spcPct val="50000"/>
              </a:spcBef>
              <a:buClrTx/>
              <a:buSzPct val="100000"/>
              <a:buNone/>
            </a:pPr>
            <a:r>
              <a:rPr lang="en-US" altLang="zh-CN" i="1" dirty="0"/>
              <a:t> union{ </a:t>
            </a:r>
            <a:endParaRPr lang="en-US" altLang="zh-CN" i="1" dirty="0"/>
          </a:p>
          <a:p>
            <a:pPr marL="457200" lvl="1" indent="0" eaLnBrk="1" hangingPunct="1">
              <a:lnSpc>
                <a:spcPct val="80000"/>
              </a:lnSpc>
              <a:spcBef>
                <a:spcPct val="50000"/>
              </a:spcBef>
              <a:buClrTx/>
              <a:buSzPct val="100000"/>
              <a:buNone/>
            </a:pPr>
            <a:r>
              <a:rPr lang="en-US" altLang="zh-CN" i="1" dirty="0"/>
              <a:t>    AtomType atom;</a:t>
            </a:r>
            <a:endParaRPr lang="en-US" altLang="zh-CN" i="1" dirty="0"/>
          </a:p>
          <a:p>
            <a:pPr marL="457200" lvl="1" indent="0" eaLnBrk="1" hangingPunct="1">
              <a:lnSpc>
                <a:spcPct val="80000"/>
              </a:lnSpc>
              <a:spcBef>
                <a:spcPct val="50000"/>
              </a:spcBef>
              <a:buClrTx/>
              <a:buSzPct val="100000"/>
              <a:buNone/>
            </a:pPr>
            <a:r>
              <a:rPr lang="en-US" altLang="zh-CN" i="1" dirty="0"/>
              <a:t>    struct {struct GLNode *hp,*tp;}ptr;</a:t>
            </a:r>
            <a:endParaRPr lang="en-US" altLang="zh-CN" i="1" dirty="0"/>
          </a:p>
          <a:p>
            <a:pPr marL="457200" lvl="1" indent="0" eaLnBrk="1" hangingPunct="1">
              <a:lnSpc>
                <a:spcPct val="80000"/>
              </a:lnSpc>
              <a:spcBef>
                <a:spcPct val="50000"/>
              </a:spcBef>
              <a:buClrTx/>
              <a:buSzPct val="100000"/>
              <a:buNone/>
            </a:pPr>
            <a:r>
              <a:rPr lang="en-US" altLang="zh-CN" i="1" dirty="0"/>
              <a:t> };</a:t>
            </a:r>
            <a:endParaRPr lang="en-US" altLang="zh-CN" i="1" dirty="0"/>
          </a:p>
          <a:p>
            <a:pPr marL="0" lvl="0" indent="0" eaLnBrk="1" hangingPunct="1">
              <a:lnSpc>
                <a:spcPct val="80000"/>
              </a:lnSpc>
              <a:spcBef>
                <a:spcPct val="50000"/>
              </a:spcBef>
              <a:buClrTx/>
              <a:buSzPct val="100000"/>
              <a:buNone/>
            </a:pPr>
            <a:r>
              <a:rPr lang="en-US" altLang="zh-CN" sz="2400" i="1" dirty="0"/>
              <a:t>}*  GList</a:t>
            </a:r>
            <a:endParaRPr lang="en-US" altLang="zh-CN" sz="2400" i="1"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647">
                                            <p:txEl>
                                              <p:charRg st="0" end="11"/>
                                            </p:txEl>
                                          </p:spTgt>
                                        </p:tgtEl>
                                        <p:attrNameLst>
                                          <p:attrName>style.visibility</p:attrName>
                                        </p:attrNameLst>
                                      </p:cBhvr>
                                      <p:to>
                                        <p:strVal val="visible"/>
                                      </p:to>
                                    </p:set>
                                    <p:animEffect transition="in" filter="dissolve">
                                      <p:cBhvr>
                                        <p:cTn id="7" dur="500"/>
                                        <p:tgtEl>
                                          <p:spTgt spid="11064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10643">
                                            <p:txEl>
                                              <p:charRg st="0" end="35"/>
                                            </p:txEl>
                                          </p:spTgt>
                                        </p:tgtEl>
                                        <p:attrNameLst>
                                          <p:attrName>style.visibility</p:attrName>
                                        </p:attrNameLst>
                                      </p:cBhvr>
                                      <p:to>
                                        <p:strVal val="visible"/>
                                      </p:to>
                                    </p:set>
                                    <p:anim calcmode="lin" valueType="num">
                                      <p:cBhvr additive="base">
                                        <p:cTn id="22" dur="500" fill="hold"/>
                                        <p:tgtEl>
                                          <p:spTgt spid="110643">
                                            <p:txEl>
                                              <p:charRg st="0" end="35"/>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0643">
                                            <p:txEl>
                                              <p:charRg st="0" end="35"/>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10643">
                                            <p:txEl>
                                              <p:charRg st="35" end="59"/>
                                            </p:txEl>
                                          </p:spTgt>
                                        </p:tgtEl>
                                        <p:attrNameLst>
                                          <p:attrName>style.visibility</p:attrName>
                                        </p:attrNameLst>
                                      </p:cBhvr>
                                      <p:to>
                                        <p:strVal val="visible"/>
                                      </p:to>
                                    </p:set>
                                    <p:anim calcmode="lin" valueType="num">
                                      <p:cBhvr additive="base">
                                        <p:cTn id="28" dur="500" fill="hold"/>
                                        <p:tgtEl>
                                          <p:spTgt spid="110643">
                                            <p:txEl>
                                              <p:charRg st="35" end="59"/>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10643">
                                            <p:txEl>
                                              <p:charRg st="35" end="59"/>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10643">
                                            <p:txEl>
                                              <p:charRg st="59" end="73"/>
                                            </p:txEl>
                                          </p:spTgt>
                                        </p:tgtEl>
                                        <p:attrNameLst>
                                          <p:attrName>style.visibility</p:attrName>
                                        </p:attrNameLst>
                                      </p:cBhvr>
                                      <p:to>
                                        <p:strVal val="visible"/>
                                      </p:to>
                                    </p:set>
                                    <p:anim calcmode="lin" valueType="num">
                                      <p:cBhvr additive="base">
                                        <p:cTn id="32" dur="500" fill="hold"/>
                                        <p:tgtEl>
                                          <p:spTgt spid="110643">
                                            <p:txEl>
                                              <p:charRg st="59" end="7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10643">
                                            <p:txEl>
                                              <p:charRg st="59" end="73"/>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10643">
                                            <p:txEl>
                                              <p:charRg st="73" end="82"/>
                                            </p:txEl>
                                          </p:spTgt>
                                        </p:tgtEl>
                                        <p:attrNameLst>
                                          <p:attrName>style.visibility</p:attrName>
                                        </p:attrNameLst>
                                      </p:cBhvr>
                                      <p:to>
                                        <p:strVal val="visible"/>
                                      </p:to>
                                    </p:set>
                                    <p:anim calcmode="lin" valueType="num">
                                      <p:cBhvr additive="base">
                                        <p:cTn id="36" dur="500" fill="hold"/>
                                        <p:tgtEl>
                                          <p:spTgt spid="110643">
                                            <p:txEl>
                                              <p:charRg st="73" end="8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10643">
                                            <p:txEl>
                                              <p:charRg st="73" end="82"/>
                                            </p:txEl>
                                          </p:spTgt>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10643">
                                            <p:txEl>
                                              <p:charRg st="82" end="101"/>
                                            </p:txEl>
                                          </p:spTgt>
                                        </p:tgtEl>
                                        <p:attrNameLst>
                                          <p:attrName>style.visibility</p:attrName>
                                        </p:attrNameLst>
                                      </p:cBhvr>
                                      <p:to>
                                        <p:strVal val="visible"/>
                                      </p:to>
                                    </p:set>
                                    <p:anim calcmode="lin" valueType="num">
                                      <p:cBhvr additive="base">
                                        <p:cTn id="40" dur="500" fill="hold"/>
                                        <p:tgtEl>
                                          <p:spTgt spid="110643">
                                            <p:txEl>
                                              <p:charRg st="82" end="101"/>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10643">
                                            <p:txEl>
                                              <p:charRg st="82" end="101"/>
                                            </p:txEl>
                                          </p:spTgt>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10643">
                                            <p:txEl>
                                              <p:charRg st="101" end="141"/>
                                            </p:txEl>
                                          </p:spTgt>
                                        </p:tgtEl>
                                        <p:attrNameLst>
                                          <p:attrName>style.visibility</p:attrName>
                                        </p:attrNameLst>
                                      </p:cBhvr>
                                      <p:to>
                                        <p:strVal val="visible"/>
                                      </p:to>
                                    </p:set>
                                    <p:anim calcmode="lin" valueType="num">
                                      <p:cBhvr additive="base">
                                        <p:cTn id="44" dur="500" fill="hold"/>
                                        <p:tgtEl>
                                          <p:spTgt spid="110643">
                                            <p:txEl>
                                              <p:charRg st="101" end="141"/>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10643">
                                            <p:txEl>
                                              <p:charRg st="101" end="141"/>
                                            </p:txEl>
                                          </p:spTgt>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10643">
                                            <p:txEl>
                                              <p:charRg st="141" end="145"/>
                                            </p:txEl>
                                          </p:spTgt>
                                        </p:tgtEl>
                                        <p:attrNameLst>
                                          <p:attrName>style.visibility</p:attrName>
                                        </p:attrNameLst>
                                      </p:cBhvr>
                                      <p:to>
                                        <p:strVal val="visible"/>
                                      </p:to>
                                    </p:set>
                                    <p:anim calcmode="lin" valueType="num">
                                      <p:cBhvr additive="base">
                                        <p:cTn id="48" dur="500" fill="hold"/>
                                        <p:tgtEl>
                                          <p:spTgt spid="110643">
                                            <p:txEl>
                                              <p:charRg st="141" end="145"/>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10643">
                                            <p:txEl>
                                              <p:charRg st="141" end="145"/>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10643">
                                            <p:txEl>
                                              <p:charRg st="145" end="155"/>
                                            </p:txEl>
                                          </p:spTgt>
                                        </p:tgtEl>
                                        <p:attrNameLst>
                                          <p:attrName>style.visibility</p:attrName>
                                        </p:attrNameLst>
                                      </p:cBhvr>
                                      <p:to>
                                        <p:strVal val="visible"/>
                                      </p:to>
                                    </p:set>
                                    <p:anim calcmode="lin" valueType="num">
                                      <p:cBhvr additive="base">
                                        <p:cTn id="54" dur="500" fill="hold"/>
                                        <p:tgtEl>
                                          <p:spTgt spid="110643">
                                            <p:txEl>
                                              <p:charRg st="145" end="155"/>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10643">
                                            <p:txEl>
                                              <p:charRg st="145" end="15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47" grpId="0" bldLvl="5" build="p"/>
      <p:bldP spid="11064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111619" name="Text Box 3"/>
          <p:cNvSpPr txBox="1"/>
          <p:nvPr/>
        </p:nvSpPr>
        <p:spPr>
          <a:xfrm>
            <a:off x="457200" y="1828800"/>
            <a:ext cx="2133600" cy="457200"/>
          </a:xfrm>
          <a:prstGeom prst="rect">
            <a:avLst/>
          </a:prstGeom>
          <a:noFill/>
          <a:ln w="9525">
            <a:noFill/>
          </a:ln>
        </p:spPr>
        <p:txBody>
          <a:bodyPr anchor="ct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400" i="1" dirty="0"/>
              <a:t>A＝NULL</a:t>
            </a:r>
            <a:endParaRPr lang="en-US" altLang="zh-CN" sz="2400" i="1" dirty="0"/>
          </a:p>
        </p:txBody>
      </p:sp>
      <p:grpSp>
        <p:nvGrpSpPr>
          <p:cNvPr id="2" name="Group 265"/>
          <p:cNvGrpSpPr/>
          <p:nvPr/>
        </p:nvGrpSpPr>
        <p:grpSpPr>
          <a:xfrm>
            <a:off x="381000" y="2438400"/>
            <a:ext cx="1676400" cy="1295400"/>
            <a:chOff x="480" y="1008"/>
            <a:chExt cx="1056" cy="816"/>
          </a:xfrm>
        </p:grpSpPr>
        <p:sp>
          <p:nvSpPr>
            <p:cNvPr id="86180" name="Text Box 4"/>
            <p:cNvSpPr txBox="1"/>
            <p:nvPr/>
          </p:nvSpPr>
          <p:spPr>
            <a:xfrm>
              <a:off x="480" y="1008"/>
              <a:ext cx="192" cy="288"/>
            </a:xfrm>
            <a:prstGeom prst="rect">
              <a:avLst/>
            </a:prstGeom>
            <a:noFill/>
            <a:ln w="9525">
              <a:noFill/>
            </a:ln>
          </p:spPr>
          <p:txBody>
            <a:bodyPr anchor="ct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lnSpc>
                  <a:spcPct val="100000"/>
                </a:lnSpc>
                <a:spcBef>
                  <a:spcPct val="50000"/>
                </a:spcBef>
                <a:buClrTx/>
                <a:buSzPct val="100000"/>
                <a:buNone/>
              </a:pPr>
              <a:r>
                <a:rPr lang="en-US" altLang="zh-CN" sz="2400" i="1" dirty="0"/>
                <a:t>B</a:t>
              </a:r>
              <a:endParaRPr lang="en-US" altLang="zh-CN" sz="2400" i="1" dirty="0"/>
            </a:p>
          </p:txBody>
        </p:sp>
        <p:sp>
          <p:nvSpPr>
            <p:cNvPr id="86181" name="Rectangle 19"/>
            <p:cNvSpPr/>
            <p:nvPr/>
          </p:nvSpPr>
          <p:spPr>
            <a:xfrm>
              <a:off x="1296" y="1008"/>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b="0" i="1" dirty="0"/>
                <a:t>^</a:t>
              </a:r>
              <a:endParaRPr lang="zh-CN" altLang="en-US" sz="2400" b="0" i="1" dirty="0"/>
            </a:p>
          </p:txBody>
        </p:sp>
        <p:sp>
          <p:nvSpPr>
            <p:cNvPr id="86182" name="Rectangle 18"/>
            <p:cNvSpPr/>
            <p:nvPr/>
          </p:nvSpPr>
          <p:spPr>
            <a:xfrm>
              <a:off x="1056" y="1008"/>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183" name="Rectangle 17"/>
            <p:cNvSpPr/>
            <p:nvPr/>
          </p:nvSpPr>
          <p:spPr>
            <a:xfrm>
              <a:off x="816" y="1008"/>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1</a:t>
              </a:r>
              <a:endParaRPr lang="zh-CN" altLang="en-US" sz="2400" i="1" dirty="0"/>
            </a:p>
          </p:txBody>
        </p:sp>
        <p:sp>
          <p:nvSpPr>
            <p:cNvPr id="86184" name="Line 20"/>
            <p:cNvSpPr/>
            <p:nvPr/>
          </p:nvSpPr>
          <p:spPr>
            <a:xfrm>
              <a:off x="816" y="1008"/>
              <a:ext cx="720" cy="0"/>
            </a:xfrm>
            <a:prstGeom prst="line">
              <a:avLst/>
            </a:prstGeom>
            <a:ln w="28575" cap="sq" cmpd="sng">
              <a:solidFill>
                <a:schemeClr val="tx1"/>
              </a:solidFill>
              <a:prstDash val="solid"/>
              <a:headEnd type="none" w="med" len="med"/>
              <a:tailEnd type="none" w="med" len="med"/>
            </a:ln>
          </p:spPr>
        </p:sp>
        <p:sp>
          <p:nvSpPr>
            <p:cNvPr id="86185" name="Line 21"/>
            <p:cNvSpPr/>
            <p:nvPr/>
          </p:nvSpPr>
          <p:spPr>
            <a:xfrm>
              <a:off x="816" y="1286"/>
              <a:ext cx="720" cy="0"/>
            </a:xfrm>
            <a:prstGeom prst="line">
              <a:avLst/>
            </a:prstGeom>
            <a:ln w="28575" cap="sq" cmpd="sng">
              <a:solidFill>
                <a:schemeClr val="tx1"/>
              </a:solidFill>
              <a:prstDash val="solid"/>
              <a:headEnd type="none" w="med" len="med"/>
              <a:tailEnd type="none" w="med" len="med"/>
            </a:ln>
          </p:spPr>
        </p:sp>
        <p:sp>
          <p:nvSpPr>
            <p:cNvPr id="86186" name="Line 22"/>
            <p:cNvSpPr/>
            <p:nvPr/>
          </p:nvSpPr>
          <p:spPr>
            <a:xfrm>
              <a:off x="816" y="1008"/>
              <a:ext cx="0" cy="278"/>
            </a:xfrm>
            <a:prstGeom prst="line">
              <a:avLst/>
            </a:prstGeom>
            <a:ln w="28575" cap="sq" cmpd="sng">
              <a:solidFill>
                <a:schemeClr val="tx1"/>
              </a:solidFill>
              <a:prstDash val="solid"/>
              <a:headEnd type="none" w="med" len="med"/>
              <a:tailEnd type="none" w="med" len="med"/>
            </a:ln>
          </p:spPr>
        </p:sp>
        <p:sp>
          <p:nvSpPr>
            <p:cNvPr id="86187" name="Line 23"/>
            <p:cNvSpPr/>
            <p:nvPr/>
          </p:nvSpPr>
          <p:spPr>
            <a:xfrm>
              <a:off x="1056" y="1008"/>
              <a:ext cx="0" cy="278"/>
            </a:xfrm>
            <a:prstGeom prst="line">
              <a:avLst/>
            </a:prstGeom>
            <a:ln w="12700" cap="flat" cmpd="sng">
              <a:solidFill>
                <a:schemeClr val="tx1"/>
              </a:solidFill>
              <a:prstDash val="solid"/>
              <a:headEnd type="none" w="med" len="med"/>
              <a:tailEnd type="none" w="med" len="med"/>
            </a:ln>
          </p:spPr>
        </p:sp>
        <p:sp>
          <p:nvSpPr>
            <p:cNvPr id="86188" name="Line 24"/>
            <p:cNvSpPr/>
            <p:nvPr/>
          </p:nvSpPr>
          <p:spPr>
            <a:xfrm>
              <a:off x="1296" y="1008"/>
              <a:ext cx="0" cy="278"/>
            </a:xfrm>
            <a:prstGeom prst="line">
              <a:avLst/>
            </a:prstGeom>
            <a:ln w="12700" cap="flat" cmpd="sng">
              <a:solidFill>
                <a:schemeClr val="tx1"/>
              </a:solidFill>
              <a:prstDash val="solid"/>
              <a:headEnd type="none" w="med" len="med"/>
              <a:tailEnd type="none" w="med" len="med"/>
            </a:ln>
          </p:spPr>
        </p:sp>
        <p:sp>
          <p:nvSpPr>
            <p:cNvPr id="86189" name="Line 25"/>
            <p:cNvSpPr/>
            <p:nvPr/>
          </p:nvSpPr>
          <p:spPr>
            <a:xfrm>
              <a:off x="1536" y="1008"/>
              <a:ext cx="0" cy="278"/>
            </a:xfrm>
            <a:prstGeom prst="line">
              <a:avLst/>
            </a:prstGeom>
            <a:ln w="28575" cap="sq" cmpd="sng">
              <a:solidFill>
                <a:schemeClr val="tx1"/>
              </a:solidFill>
              <a:prstDash val="solid"/>
              <a:headEnd type="none" w="med" len="med"/>
              <a:tailEnd type="none" w="med" len="med"/>
            </a:ln>
          </p:spPr>
        </p:sp>
        <p:sp>
          <p:nvSpPr>
            <p:cNvPr id="86190" name="Rectangle 132"/>
            <p:cNvSpPr/>
            <p:nvPr/>
          </p:nvSpPr>
          <p:spPr>
            <a:xfrm>
              <a:off x="1200" y="1536"/>
              <a:ext cx="240" cy="28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i="1" dirty="0"/>
                <a:t>e</a:t>
              </a:r>
              <a:endParaRPr lang="en-US" altLang="zh-CN" sz="2000" i="1" dirty="0"/>
            </a:p>
          </p:txBody>
        </p:sp>
        <p:sp>
          <p:nvSpPr>
            <p:cNvPr id="86191" name="Rectangle 133"/>
            <p:cNvSpPr/>
            <p:nvPr/>
          </p:nvSpPr>
          <p:spPr>
            <a:xfrm>
              <a:off x="960" y="1536"/>
              <a:ext cx="240" cy="28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000" i="1" dirty="0"/>
                <a:t>0</a:t>
              </a:r>
              <a:endParaRPr lang="zh-CN" altLang="en-US" sz="2000" i="1" dirty="0"/>
            </a:p>
          </p:txBody>
        </p:sp>
        <p:sp>
          <p:nvSpPr>
            <p:cNvPr id="86192" name="Line 134"/>
            <p:cNvSpPr/>
            <p:nvPr/>
          </p:nvSpPr>
          <p:spPr>
            <a:xfrm>
              <a:off x="960" y="1536"/>
              <a:ext cx="480" cy="0"/>
            </a:xfrm>
            <a:prstGeom prst="line">
              <a:avLst/>
            </a:prstGeom>
            <a:ln w="28575" cap="sq" cmpd="sng">
              <a:solidFill>
                <a:schemeClr val="tx1"/>
              </a:solidFill>
              <a:prstDash val="solid"/>
              <a:headEnd type="none" w="med" len="med"/>
              <a:tailEnd type="none" w="med" len="med"/>
            </a:ln>
          </p:spPr>
        </p:sp>
        <p:sp>
          <p:nvSpPr>
            <p:cNvPr id="86193" name="Line 135"/>
            <p:cNvSpPr/>
            <p:nvPr/>
          </p:nvSpPr>
          <p:spPr>
            <a:xfrm>
              <a:off x="960" y="1824"/>
              <a:ext cx="480" cy="0"/>
            </a:xfrm>
            <a:prstGeom prst="line">
              <a:avLst/>
            </a:prstGeom>
            <a:ln w="28575" cap="sq" cmpd="sng">
              <a:solidFill>
                <a:schemeClr val="tx1"/>
              </a:solidFill>
              <a:prstDash val="solid"/>
              <a:headEnd type="none" w="med" len="med"/>
              <a:tailEnd type="none" w="med" len="med"/>
            </a:ln>
          </p:spPr>
        </p:sp>
        <p:sp>
          <p:nvSpPr>
            <p:cNvPr id="86194" name="Line 136"/>
            <p:cNvSpPr/>
            <p:nvPr/>
          </p:nvSpPr>
          <p:spPr>
            <a:xfrm>
              <a:off x="960" y="1536"/>
              <a:ext cx="0" cy="288"/>
            </a:xfrm>
            <a:prstGeom prst="line">
              <a:avLst/>
            </a:prstGeom>
            <a:ln w="28575" cap="sq" cmpd="sng">
              <a:solidFill>
                <a:schemeClr val="tx1"/>
              </a:solidFill>
              <a:prstDash val="solid"/>
              <a:headEnd type="none" w="med" len="med"/>
              <a:tailEnd type="none" w="med" len="med"/>
            </a:ln>
          </p:spPr>
        </p:sp>
        <p:sp>
          <p:nvSpPr>
            <p:cNvPr id="86195" name="Line 137"/>
            <p:cNvSpPr/>
            <p:nvPr/>
          </p:nvSpPr>
          <p:spPr>
            <a:xfrm>
              <a:off x="1200" y="1536"/>
              <a:ext cx="0" cy="288"/>
            </a:xfrm>
            <a:prstGeom prst="line">
              <a:avLst/>
            </a:prstGeom>
            <a:ln w="12700" cap="flat" cmpd="sng">
              <a:solidFill>
                <a:schemeClr val="tx1"/>
              </a:solidFill>
              <a:prstDash val="solid"/>
              <a:headEnd type="none" w="med" len="med"/>
              <a:tailEnd type="none" w="med" len="med"/>
            </a:ln>
          </p:spPr>
        </p:sp>
        <p:sp>
          <p:nvSpPr>
            <p:cNvPr id="86196" name="Line 139"/>
            <p:cNvSpPr/>
            <p:nvPr/>
          </p:nvSpPr>
          <p:spPr>
            <a:xfrm>
              <a:off x="1440" y="1536"/>
              <a:ext cx="0" cy="288"/>
            </a:xfrm>
            <a:prstGeom prst="line">
              <a:avLst/>
            </a:prstGeom>
            <a:ln w="28575" cap="sq" cmpd="sng">
              <a:solidFill>
                <a:schemeClr val="tx1"/>
              </a:solidFill>
              <a:prstDash val="solid"/>
              <a:headEnd type="none" w="med" len="med"/>
              <a:tailEnd type="none" w="med" len="med"/>
            </a:ln>
          </p:spPr>
        </p:sp>
        <p:sp>
          <p:nvSpPr>
            <p:cNvPr id="86197" name="Line 215"/>
            <p:cNvSpPr/>
            <p:nvPr/>
          </p:nvSpPr>
          <p:spPr>
            <a:xfrm>
              <a:off x="1152" y="1200"/>
              <a:ext cx="0" cy="336"/>
            </a:xfrm>
            <a:prstGeom prst="line">
              <a:avLst/>
            </a:prstGeom>
            <a:ln w="28575" cap="flat" cmpd="sng">
              <a:solidFill>
                <a:schemeClr val="tx2"/>
              </a:solidFill>
              <a:prstDash val="solid"/>
              <a:headEnd type="none" w="med" len="med"/>
              <a:tailEnd type="stealth" w="med" len="med"/>
            </a:ln>
          </p:spPr>
        </p:sp>
        <p:sp>
          <p:nvSpPr>
            <p:cNvPr id="86198" name="Line 216"/>
            <p:cNvSpPr/>
            <p:nvPr/>
          </p:nvSpPr>
          <p:spPr>
            <a:xfrm>
              <a:off x="624" y="1104"/>
              <a:ext cx="192" cy="0"/>
            </a:xfrm>
            <a:prstGeom prst="line">
              <a:avLst/>
            </a:prstGeom>
            <a:ln w="28575" cap="flat" cmpd="sng">
              <a:solidFill>
                <a:schemeClr val="tx2"/>
              </a:solidFill>
              <a:prstDash val="solid"/>
              <a:headEnd type="none" w="med" len="med"/>
              <a:tailEnd type="stealth" w="med" len="med"/>
            </a:ln>
          </p:spPr>
        </p:sp>
      </p:grpSp>
      <p:grpSp>
        <p:nvGrpSpPr>
          <p:cNvPr id="3" name="Group 269"/>
          <p:cNvGrpSpPr/>
          <p:nvPr/>
        </p:nvGrpSpPr>
        <p:grpSpPr>
          <a:xfrm>
            <a:off x="304800" y="5029200"/>
            <a:ext cx="3124200" cy="1371600"/>
            <a:chOff x="432" y="2640"/>
            <a:chExt cx="1968" cy="864"/>
          </a:xfrm>
        </p:grpSpPr>
        <p:sp>
          <p:nvSpPr>
            <p:cNvPr id="86148" name="Rectangle 30"/>
            <p:cNvSpPr/>
            <p:nvPr/>
          </p:nvSpPr>
          <p:spPr>
            <a:xfrm>
              <a:off x="1296" y="2746"/>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149" name="Rectangle 31"/>
            <p:cNvSpPr/>
            <p:nvPr/>
          </p:nvSpPr>
          <p:spPr>
            <a:xfrm>
              <a:off x="1056" y="2746"/>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150" name="Rectangle 32"/>
            <p:cNvSpPr/>
            <p:nvPr/>
          </p:nvSpPr>
          <p:spPr>
            <a:xfrm>
              <a:off x="816" y="2746"/>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1</a:t>
              </a:r>
              <a:endParaRPr lang="zh-CN" altLang="en-US" sz="2400" i="1" dirty="0"/>
            </a:p>
          </p:txBody>
        </p:sp>
        <p:sp>
          <p:nvSpPr>
            <p:cNvPr id="86151" name="Line 33"/>
            <p:cNvSpPr/>
            <p:nvPr/>
          </p:nvSpPr>
          <p:spPr>
            <a:xfrm>
              <a:off x="816" y="2746"/>
              <a:ext cx="720" cy="0"/>
            </a:xfrm>
            <a:prstGeom prst="line">
              <a:avLst/>
            </a:prstGeom>
            <a:ln w="28575" cap="sq" cmpd="sng">
              <a:solidFill>
                <a:schemeClr val="tx1"/>
              </a:solidFill>
              <a:prstDash val="solid"/>
              <a:headEnd type="none" w="med" len="med"/>
              <a:tailEnd type="none" w="med" len="med"/>
            </a:ln>
          </p:spPr>
        </p:sp>
        <p:sp>
          <p:nvSpPr>
            <p:cNvPr id="86152" name="Line 34"/>
            <p:cNvSpPr/>
            <p:nvPr/>
          </p:nvSpPr>
          <p:spPr>
            <a:xfrm>
              <a:off x="816" y="3024"/>
              <a:ext cx="720" cy="0"/>
            </a:xfrm>
            <a:prstGeom prst="line">
              <a:avLst/>
            </a:prstGeom>
            <a:ln w="28575" cap="sq" cmpd="sng">
              <a:solidFill>
                <a:schemeClr val="tx1"/>
              </a:solidFill>
              <a:prstDash val="solid"/>
              <a:headEnd type="none" w="med" len="med"/>
              <a:tailEnd type="none" w="med" len="med"/>
            </a:ln>
          </p:spPr>
        </p:sp>
        <p:sp>
          <p:nvSpPr>
            <p:cNvPr id="86153" name="Line 35"/>
            <p:cNvSpPr/>
            <p:nvPr/>
          </p:nvSpPr>
          <p:spPr>
            <a:xfrm>
              <a:off x="816" y="2746"/>
              <a:ext cx="0" cy="278"/>
            </a:xfrm>
            <a:prstGeom prst="line">
              <a:avLst/>
            </a:prstGeom>
            <a:ln w="28575" cap="sq" cmpd="sng">
              <a:solidFill>
                <a:schemeClr val="tx1"/>
              </a:solidFill>
              <a:prstDash val="solid"/>
              <a:headEnd type="none" w="med" len="med"/>
              <a:tailEnd type="none" w="med" len="med"/>
            </a:ln>
          </p:spPr>
        </p:sp>
        <p:sp>
          <p:nvSpPr>
            <p:cNvPr id="86154" name="Line 36"/>
            <p:cNvSpPr/>
            <p:nvPr/>
          </p:nvSpPr>
          <p:spPr>
            <a:xfrm>
              <a:off x="1056" y="2746"/>
              <a:ext cx="0" cy="278"/>
            </a:xfrm>
            <a:prstGeom prst="line">
              <a:avLst/>
            </a:prstGeom>
            <a:ln w="12700" cap="flat" cmpd="sng">
              <a:solidFill>
                <a:schemeClr val="tx1"/>
              </a:solidFill>
              <a:prstDash val="solid"/>
              <a:headEnd type="none" w="med" len="med"/>
              <a:tailEnd type="none" w="med" len="med"/>
            </a:ln>
          </p:spPr>
        </p:sp>
        <p:sp>
          <p:nvSpPr>
            <p:cNvPr id="86155" name="Line 37"/>
            <p:cNvSpPr/>
            <p:nvPr/>
          </p:nvSpPr>
          <p:spPr>
            <a:xfrm>
              <a:off x="1296" y="2746"/>
              <a:ext cx="0" cy="278"/>
            </a:xfrm>
            <a:prstGeom prst="line">
              <a:avLst/>
            </a:prstGeom>
            <a:ln w="12700" cap="flat" cmpd="sng">
              <a:solidFill>
                <a:schemeClr val="tx1"/>
              </a:solidFill>
              <a:prstDash val="solid"/>
              <a:headEnd type="none" w="med" len="med"/>
              <a:tailEnd type="none" w="med" len="med"/>
            </a:ln>
          </p:spPr>
        </p:sp>
        <p:sp>
          <p:nvSpPr>
            <p:cNvPr id="86156" name="Line 38"/>
            <p:cNvSpPr/>
            <p:nvPr/>
          </p:nvSpPr>
          <p:spPr>
            <a:xfrm>
              <a:off x="1536" y="2746"/>
              <a:ext cx="0" cy="278"/>
            </a:xfrm>
            <a:prstGeom prst="line">
              <a:avLst/>
            </a:prstGeom>
            <a:ln w="28575" cap="sq" cmpd="sng">
              <a:solidFill>
                <a:schemeClr val="tx1"/>
              </a:solidFill>
              <a:prstDash val="solid"/>
              <a:headEnd type="none" w="med" len="med"/>
              <a:tailEnd type="none" w="med" len="med"/>
            </a:ln>
          </p:spPr>
        </p:sp>
        <p:sp>
          <p:nvSpPr>
            <p:cNvPr id="86157" name="Rectangle 121"/>
            <p:cNvSpPr/>
            <p:nvPr/>
          </p:nvSpPr>
          <p:spPr>
            <a:xfrm>
              <a:off x="2160" y="2746"/>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b="0" i="1" dirty="0"/>
                <a:t>^</a:t>
              </a:r>
              <a:endParaRPr lang="zh-CN" altLang="en-US" sz="2400" b="0" i="1" dirty="0"/>
            </a:p>
          </p:txBody>
        </p:sp>
        <p:sp>
          <p:nvSpPr>
            <p:cNvPr id="86158" name="Rectangle 122"/>
            <p:cNvSpPr/>
            <p:nvPr/>
          </p:nvSpPr>
          <p:spPr>
            <a:xfrm>
              <a:off x="1920" y="2746"/>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159" name="Rectangle 123"/>
            <p:cNvSpPr/>
            <p:nvPr/>
          </p:nvSpPr>
          <p:spPr>
            <a:xfrm>
              <a:off x="1680" y="2746"/>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1</a:t>
              </a:r>
              <a:endParaRPr lang="zh-CN" altLang="en-US" sz="2400" i="1" dirty="0"/>
            </a:p>
          </p:txBody>
        </p:sp>
        <p:sp>
          <p:nvSpPr>
            <p:cNvPr id="86160" name="Line 124"/>
            <p:cNvSpPr/>
            <p:nvPr/>
          </p:nvSpPr>
          <p:spPr>
            <a:xfrm>
              <a:off x="1680" y="2746"/>
              <a:ext cx="720" cy="0"/>
            </a:xfrm>
            <a:prstGeom prst="line">
              <a:avLst/>
            </a:prstGeom>
            <a:ln w="28575" cap="sq" cmpd="sng">
              <a:solidFill>
                <a:schemeClr val="tx1"/>
              </a:solidFill>
              <a:prstDash val="solid"/>
              <a:headEnd type="none" w="med" len="med"/>
              <a:tailEnd type="none" w="med" len="med"/>
            </a:ln>
          </p:spPr>
        </p:sp>
        <p:sp>
          <p:nvSpPr>
            <p:cNvPr id="86161" name="Line 125"/>
            <p:cNvSpPr/>
            <p:nvPr/>
          </p:nvSpPr>
          <p:spPr>
            <a:xfrm>
              <a:off x="1680" y="3024"/>
              <a:ext cx="720" cy="0"/>
            </a:xfrm>
            <a:prstGeom prst="line">
              <a:avLst/>
            </a:prstGeom>
            <a:ln w="28575" cap="sq" cmpd="sng">
              <a:solidFill>
                <a:schemeClr val="tx1"/>
              </a:solidFill>
              <a:prstDash val="solid"/>
              <a:headEnd type="none" w="med" len="med"/>
              <a:tailEnd type="none" w="med" len="med"/>
            </a:ln>
          </p:spPr>
        </p:sp>
        <p:sp>
          <p:nvSpPr>
            <p:cNvPr id="86162" name="Line 126"/>
            <p:cNvSpPr/>
            <p:nvPr/>
          </p:nvSpPr>
          <p:spPr>
            <a:xfrm>
              <a:off x="1680" y="2746"/>
              <a:ext cx="0" cy="278"/>
            </a:xfrm>
            <a:prstGeom prst="line">
              <a:avLst/>
            </a:prstGeom>
            <a:ln w="28575" cap="sq" cmpd="sng">
              <a:solidFill>
                <a:schemeClr val="tx1"/>
              </a:solidFill>
              <a:prstDash val="solid"/>
              <a:headEnd type="none" w="med" len="med"/>
              <a:tailEnd type="none" w="med" len="med"/>
            </a:ln>
          </p:spPr>
        </p:sp>
        <p:sp>
          <p:nvSpPr>
            <p:cNvPr id="86163" name="Line 127"/>
            <p:cNvSpPr/>
            <p:nvPr/>
          </p:nvSpPr>
          <p:spPr>
            <a:xfrm>
              <a:off x="1920" y="2746"/>
              <a:ext cx="0" cy="278"/>
            </a:xfrm>
            <a:prstGeom prst="line">
              <a:avLst/>
            </a:prstGeom>
            <a:ln w="12700" cap="flat" cmpd="sng">
              <a:solidFill>
                <a:schemeClr val="tx1"/>
              </a:solidFill>
              <a:prstDash val="solid"/>
              <a:headEnd type="none" w="med" len="med"/>
              <a:tailEnd type="none" w="med" len="med"/>
            </a:ln>
          </p:spPr>
        </p:sp>
        <p:sp>
          <p:nvSpPr>
            <p:cNvPr id="86164" name="Line 128"/>
            <p:cNvSpPr/>
            <p:nvPr/>
          </p:nvSpPr>
          <p:spPr>
            <a:xfrm>
              <a:off x="2160" y="2746"/>
              <a:ext cx="0" cy="278"/>
            </a:xfrm>
            <a:prstGeom prst="line">
              <a:avLst/>
            </a:prstGeom>
            <a:ln w="12700" cap="flat" cmpd="sng">
              <a:solidFill>
                <a:schemeClr val="tx1"/>
              </a:solidFill>
              <a:prstDash val="solid"/>
              <a:headEnd type="none" w="med" len="med"/>
              <a:tailEnd type="none" w="med" len="med"/>
            </a:ln>
          </p:spPr>
        </p:sp>
        <p:sp>
          <p:nvSpPr>
            <p:cNvPr id="86165" name="Line 129"/>
            <p:cNvSpPr/>
            <p:nvPr/>
          </p:nvSpPr>
          <p:spPr>
            <a:xfrm>
              <a:off x="2400" y="2746"/>
              <a:ext cx="0" cy="278"/>
            </a:xfrm>
            <a:prstGeom prst="line">
              <a:avLst/>
            </a:prstGeom>
            <a:ln w="28575" cap="sq" cmpd="sng">
              <a:solidFill>
                <a:schemeClr val="tx1"/>
              </a:solidFill>
              <a:prstDash val="solid"/>
              <a:headEnd type="none" w="med" len="med"/>
              <a:tailEnd type="none" w="med" len="med"/>
            </a:ln>
          </p:spPr>
        </p:sp>
        <p:sp>
          <p:nvSpPr>
            <p:cNvPr id="86166" name="Rectangle 181"/>
            <p:cNvSpPr/>
            <p:nvPr/>
          </p:nvSpPr>
          <p:spPr>
            <a:xfrm>
              <a:off x="1152" y="3216"/>
              <a:ext cx="240" cy="28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b="0" i="1" dirty="0"/>
                <a:t>a</a:t>
              </a:r>
              <a:endParaRPr lang="en-US" altLang="zh-CN" sz="2000" b="0" i="1" dirty="0"/>
            </a:p>
          </p:txBody>
        </p:sp>
        <p:sp>
          <p:nvSpPr>
            <p:cNvPr id="86167" name="Rectangle 182"/>
            <p:cNvSpPr/>
            <p:nvPr/>
          </p:nvSpPr>
          <p:spPr>
            <a:xfrm>
              <a:off x="912" y="3216"/>
              <a:ext cx="240" cy="28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000" i="1" dirty="0"/>
                <a:t>0</a:t>
              </a:r>
              <a:endParaRPr lang="zh-CN" altLang="en-US" sz="2000" i="1" dirty="0"/>
            </a:p>
          </p:txBody>
        </p:sp>
        <p:sp>
          <p:nvSpPr>
            <p:cNvPr id="86168" name="Line 183"/>
            <p:cNvSpPr/>
            <p:nvPr/>
          </p:nvSpPr>
          <p:spPr>
            <a:xfrm>
              <a:off x="912" y="3216"/>
              <a:ext cx="480" cy="0"/>
            </a:xfrm>
            <a:prstGeom prst="line">
              <a:avLst/>
            </a:prstGeom>
            <a:ln w="28575" cap="sq" cmpd="sng">
              <a:solidFill>
                <a:schemeClr val="tx1"/>
              </a:solidFill>
              <a:prstDash val="solid"/>
              <a:headEnd type="none" w="med" len="med"/>
              <a:tailEnd type="none" w="med" len="med"/>
            </a:ln>
          </p:spPr>
        </p:sp>
        <p:sp>
          <p:nvSpPr>
            <p:cNvPr id="86169" name="Line 184"/>
            <p:cNvSpPr/>
            <p:nvPr/>
          </p:nvSpPr>
          <p:spPr>
            <a:xfrm>
              <a:off x="912" y="3504"/>
              <a:ext cx="480" cy="0"/>
            </a:xfrm>
            <a:prstGeom prst="line">
              <a:avLst/>
            </a:prstGeom>
            <a:ln w="28575" cap="sq" cmpd="sng">
              <a:solidFill>
                <a:schemeClr val="tx1"/>
              </a:solidFill>
              <a:prstDash val="solid"/>
              <a:headEnd type="none" w="med" len="med"/>
              <a:tailEnd type="none" w="med" len="med"/>
            </a:ln>
          </p:spPr>
        </p:sp>
        <p:sp>
          <p:nvSpPr>
            <p:cNvPr id="86170" name="Line 185"/>
            <p:cNvSpPr/>
            <p:nvPr/>
          </p:nvSpPr>
          <p:spPr>
            <a:xfrm>
              <a:off x="912" y="3216"/>
              <a:ext cx="0" cy="288"/>
            </a:xfrm>
            <a:prstGeom prst="line">
              <a:avLst/>
            </a:prstGeom>
            <a:ln w="28575" cap="sq" cmpd="sng">
              <a:solidFill>
                <a:schemeClr val="tx1"/>
              </a:solidFill>
              <a:prstDash val="solid"/>
              <a:headEnd type="none" w="med" len="med"/>
              <a:tailEnd type="none" w="med" len="med"/>
            </a:ln>
          </p:spPr>
        </p:sp>
        <p:sp>
          <p:nvSpPr>
            <p:cNvPr id="86171" name="Line 186"/>
            <p:cNvSpPr/>
            <p:nvPr/>
          </p:nvSpPr>
          <p:spPr>
            <a:xfrm>
              <a:off x="1152" y="3216"/>
              <a:ext cx="0" cy="288"/>
            </a:xfrm>
            <a:prstGeom prst="line">
              <a:avLst/>
            </a:prstGeom>
            <a:ln w="12700" cap="flat" cmpd="sng">
              <a:solidFill>
                <a:schemeClr val="tx1"/>
              </a:solidFill>
              <a:prstDash val="solid"/>
              <a:headEnd type="none" w="med" len="med"/>
              <a:tailEnd type="none" w="med" len="med"/>
            </a:ln>
          </p:spPr>
        </p:sp>
        <p:sp>
          <p:nvSpPr>
            <p:cNvPr id="86172" name="Line 187"/>
            <p:cNvSpPr/>
            <p:nvPr/>
          </p:nvSpPr>
          <p:spPr>
            <a:xfrm>
              <a:off x="1392" y="3216"/>
              <a:ext cx="0" cy="288"/>
            </a:xfrm>
            <a:prstGeom prst="line">
              <a:avLst/>
            </a:prstGeom>
            <a:ln w="28575" cap="sq" cmpd="sng">
              <a:solidFill>
                <a:schemeClr val="tx1"/>
              </a:solidFill>
              <a:prstDash val="solid"/>
              <a:headEnd type="none" w="med" len="med"/>
              <a:tailEnd type="none" w="med" len="med"/>
            </a:ln>
          </p:spPr>
        </p:sp>
        <p:sp>
          <p:nvSpPr>
            <p:cNvPr id="86173" name="Text Box 213"/>
            <p:cNvSpPr txBox="1"/>
            <p:nvPr/>
          </p:nvSpPr>
          <p:spPr>
            <a:xfrm>
              <a:off x="432" y="2688"/>
              <a:ext cx="192" cy="288"/>
            </a:xfrm>
            <a:prstGeom prst="rect">
              <a:avLst/>
            </a:prstGeom>
            <a:noFill/>
            <a:ln w="9525">
              <a:noFill/>
            </a:ln>
          </p:spPr>
          <p:txBody>
            <a:bodyPr anchor="ct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lnSpc>
                  <a:spcPct val="100000"/>
                </a:lnSpc>
                <a:spcBef>
                  <a:spcPct val="50000"/>
                </a:spcBef>
                <a:buClrTx/>
                <a:buSzPct val="100000"/>
                <a:buNone/>
              </a:pPr>
              <a:r>
                <a:rPr lang="en-US" altLang="zh-CN" sz="2400" i="1" dirty="0"/>
                <a:t>E</a:t>
              </a:r>
              <a:endParaRPr lang="en-US" altLang="zh-CN" sz="2400" i="1" dirty="0"/>
            </a:p>
          </p:txBody>
        </p:sp>
        <p:sp>
          <p:nvSpPr>
            <p:cNvPr id="86174" name="Line 218"/>
            <p:cNvSpPr/>
            <p:nvPr/>
          </p:nvSpPr>
          <p:spPr>
            <a:xfrm>
              <a:off x="624" y="2880"/>
              <a:ext cx="192" cy="0"/>
            </a:xfrm>
            <a:prstGeom prst="line">
              <a:avLst/>
            </a:prstGeom>
            <a:ln w="28575" cap="flat" cmpd="sng">
              <a:solidFill>
                <a:schemeClr val="tx2"/>
              </a:solidFill>
              <a:prstDash val="solid"/>
              <a:headEnd type="none" w="med" len="med"/>
              <a:tailEnd type="stealth" w="med" len="med"/>
            </a:ln>
          </p:spPr>
        </p:sp>
        <p:sp>
          <p:nvSpPr>
            <p:cNvPr id="86175" name="Line 220"/>
            <p:cNvSpPr/>
            <p:nvPr/>
          </p:nvSpPr>
          <p:spPr>
            <a:xfrm>
              <a:off x="1440" y="2880"/>
              <a:ext cx="240" cy="0"/>
            </a:xfrm>
            <a:prstGeom prst="line">
              <a:avLst/>
            </a:prstGeom>
            <a:ln w="28575" cap="flat" cmpd="sng">
              <a:solidFill>
                <a:schemeClr val="tx2"/>
              </a:solidFill>
              <a:prstDash val="solid"/>
              <a:headEnd type="none" w="med" len="med"/>
              <a:tailEnd type="stealth" w="med" len="med"/>
            </a:ln>
          </p:spPr>
        </p:sp>
        <p:sp>
          <p:nvSpPr>
            <p:cNvPr id="86176" name="Line 223"/>
            <p:cNvSpPr/>
            <p:nvPr/>
          </p:nvSpPr>
          <p:spPr>
            <a:xfrm>
              <a:off x="1152" y="2928"/>
              <a:ext cx="0" cy="336"/>
            </a:xfrm>
            <a:prstGeom prst="line">
              <a:avLst/>
            </a:prstGeom>
            <a:ln w="28575" cap="flat" cmpd="sng">
              <a:solidFill>
                <a:schemeClr val="tx2"/>
              </a:solidFill>
              <a:prstDash val="solid"/>
              <a:headEnd type="none" w="med" len="med"/>
              <a:tailEnd type="stealth" w="med" len="med"/>
            </a:ln>
          </p:spPr>
        </p:sp>
        <p:sp>
          <p:nvSpPr>
            <p:cNvPr id="86177" name="Line 234"/>
            <p:cNvSpPr/>
            <p:nvPr/>
          </p:nvSpPr>
          <p:spPr>
            <a:xfrm>
              <a:off x="672" y="2640"/>
              <a:ext cx="0" cy="240"/>
            </a:xfrm>
            <a:prstGeom prst="line">
              <a:avLst/>
            </a:prstGeom>
            <a:ln w="28575" cap="flat" cmpd="sng">
              <a:solidFill>
                <a:schemeClr val="tx1"/>
              </a:solidFill>
              <a:prstDash val="solid"/>
              <a:headEnd type="none" w="med" len="med"/>
              <a:tailEnd type="none" w="med" len="med"/>
            </a:ln>
          </p:spPr>
        </p:sp>
        <p:sp>
          <p:nvSpPr>
            <p:cNvPr id="86178" name="Line 235"/>
            <p:cNvSpPr/>
            <p:nvPr/>
          </p:nvSpPr>
          <p:spPr>
            <a:xfrm>
              <a:off x="672" y="2640"/>
              <a:ext cx="1392" cy="0"/>
            </a:xfrm>
            <a:prstGeom prst="line">
              <a:avLst/>
            </a:prstGeom>
            <a:ln w="28575" cap="flat" cmpd="sng">
              <a:solidFill>
                <a:schemeClr val="tx1"/>
              </a:solidFill>
              <a:prstDash val="solid"/>
              <a:headEnd type="none" w="med" len="med"/>
              <a:tailEnd type="none" w="med" len="med"/>
            </a:ln>
          </p:spPr>
        </p:sp>
        <p:sp>
          <p:nvSpPr>
            <p:cNvPr id="86179" name="Line 242"/>
            <p:cNvSpPr/>
            <p:nvPr/>
          </p:nvSpPr>
          <p:spPr>
            <a:xfrm>
              <a:off x="2064" y="2640"/>
              <a:ext cx="0" cy="192"/>
            </a:xfrm>
            <a:prstGeom prst="line">
              <a:avLst/>
            </a:prstGeom>
            <a:ln w="28575" cap="flat" cmpd="sng">
              <a:solidFill>
                <a:schemeClr val="tx1"/>
              </a:solidFill>
              <a:prstDash val="solid"/>
              <a:headEnd type="none" w="med" len="med"/>
              <a:tailEnd type="none" w="med" len="med"/>
            </a:ln>
          </p:spPr>
        </p:sp>
      </p:grpSp>
      <p:grpSp>
        <p:nvGrpSpPr>
          <p:cNvPr id="4" name="Group 270"/>
          <p:cNvGrpSpPr/>
          <p:nvPr/>
        </p:nvGrpSpPr>
        <p:grpSpPr>
          <a:xfrm>
            <a:off x="2590800" y="2438400"/>
            <a:ext cx="5791200" cy="2133600"/>
            <a:chOff x="1872" y="1008"/>
            <a:chExt cx="3648" cy="1344"/>
          </a:xfrm>
        </p:grpSpPr>
        <p:sp>
          <p:nvSpPr>
            <p:cNvPr id="86064" name="Line 224"/>
            <p:cNvSpPr/>
            <p:nvPr/>
          </p:nvSpPr>
          <p:spPr>
            <a:xfrm>
              <a:off x="2592" y="1248"/>
              <a:ext cx="0" cy="288"/>
            </a:xfrm>
            <a:prstGeom prst="line">
              <a:avLst/>
            </a:prstGeom>
            <a:ln w="28575" cap="flat" cmpd="sng">
              <a:solidFill>
                <a:schemeClr val="tx2"/>
              </a:solidFill>
              <a:prstDash val="solid"/>
              <a:headEnd type="none" w="med" len="med"/>
              <a:tailEnd type="stealth" w="med" len="med"/>
            </a:ln>
          </p:spPr>
        </p:sp>
        <p:sp>
          <p:nvSpPr>
            <p:cNvPr id="86065" name="Line 226"/>
            <p:cNvSpPr/>
            <p:nvPr/>
          </p:nvSpPr>
          <p:spPr>
            <a:xfrm>
              <a:off x="3408" y="1728"/>
              <a:ext cx="0" cy="336"/>
            </a:xfrm>
            <a:prstGeom prst="line">
              <a:avLst/>
            </a:prstGeom>
            <a:ln w="28575" cap="flat" cmpd="sng">
              <a:solidFill>
                <a:schemeClr val="tx2"/>
              </a:solidFill>
              <a:prstDash val="solid"/>
              <a:headEnd type="none" w="med" len="med"/>
              <a:tailEnd type="stealth" w="med" len="med"/>
            </a:ln>
          </p:spPr>
        </p:sp>
        <p:grpSp>
          <p:nvGrpSpPr>
            <p:cNvPr id="86066" name="Group 267"/>
            <p:cNvGrpSpPr/>
            <p:nvPr/>
          </p:nvGrpSpPr>
          <p:grpSpPr>
            <a:xfrm>
              <a:off x="1872" y="1008"/>
              <a:ext cx="3648" cy="1344"/>
              <a:chOff x="1824" y="1008"/>
              <a:chExt cx="3648" cy="1344"/>
            </a:xfrm>
          </p:grpSpPr>
          <p:sp>
            <p:nvSpPr>
              <p:cNvPr id="86067" name="Rectangle 40"/>
              <p:cNvSpPr/>
              <p:nvPr/>
            </p:nvSpPr>
            <p:spPr>
              <a:xfrm>
                <a:off x="2688" y="1104"/>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068" name="Rectangle 41"/>
              <p:cNvSpPr/>
              <p:nvPr/>
            </p:nvSpPr>
            <p:spPr>
              <a:xfrm>
                <a:off x="2496" y="1104"/>
                <a:ext cx="192"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069" name="Rectangle 42"/>
              <p:cNvSpPr/>
              <p:nvPr/>
            </p:nvSpPr>
            <p:spPr>
              <a:xfrm>
                <a:off x="2208" y="1104"/>
                <a:ext cx="288"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1</a:t>
                </a:r>
                <a:endParaRPr lang="zh-CN" altLang="en-US" sz="2400" i="1" dirty="0"/>
              </a:p>
            </p:txBody>
          </p:sp>
          <p:sp>
            <p:nvSpPr>
              <p:cNvPr id="86070" name="Line 43"/>
              <p:cNvSpPr/>
              <p:nvPr/>
            </p:nvSpPr>
            <p:spPr>
              <a:xfrm>
                <a:off x="2208" y="1104"/>
                <a:ext cx="720" cy="0"/>
              </a:xfrm>
              <a:prstGeom prst="line">
                <a:avLst/>
              </a:prstGeom>
              <a:ln w="28575" cap="sq" cmpd="sng">
                <a:solidFill>
                  <a:schemeClr val="tx1"/>
                </a:solidFill>
                <a:prstDash val="solid"/>
                <a:headEnd type="none" w="med" len="med"/>
                <a:tailEnd type="none" w="med" len="med"/>
              </a:ln>
            </p:spPr>
          </p:sp>
          <p:sp>
            <p:nvSpPr>
              <p:cNvPr id="86071" name="Line 44"/>
              <p:cNvSpPr/>
              <p:nvPr/>
            </p:nvSpPr>
            <p:spPr>
              <a:xfrm>
                <a:off x="2208" y="1382"/>
                <a:ext cx="720" cy="0"/>
              </a:xfrm>
              <a:prstGeom prst="line">
                <a:avLst/>
              </a:prstGeom>
              <a:ln w="28575" cap="sq" cmpd="sng">
                <a:solidFill>
                  <a:schemeClr val="tx1"/>
                </a:solidFill>
                <a:prstDash val="solid"/>
                <a:headEnd type="none" w="med" len="med"/>
                <a:tailEnd type="none" w="med" len="med"/>
              </a:ln>
            </p:spPr>
          </p:sp>
          <p:sp>
            <p:nvSpPr>
              <p:cNvPr id="86072" name="Line 45"/>
              <p:cNvSpPr/>
              <p:nvPr/>
            </p:nvSpPr>
            <p:spPr>
              <a:xfrm>
                <a:off x="2208" y="1104"/>
                <a:ext cx="0" cy="278"/>
              </a:xfrm>
              <a:prstGeom prst="line">
                <a:avLst/>
              </a:prstGeom>
              <a:ln w="28575" cap="sq" cmpd="sng">
                <a:solidFill>
                  <a:schemeClr val="tx1"/>
                </a:solidFill>
                <a:prstDash val="solid"/>
                <a:headEnd type="none" w="med" len="med"/>
                <a:tailEnd type="none" w="med" len="med"/>
              </a:ln>
            </p:spPr>
          </p:sp>
          <p:sp>
            <p:nvSpPr>
              <p:cNvPr id="86073" name="Line 46"/>
              <p:cNvSpPr/>
              <p:nvPr/>
            </p:nvSpPr>
            <p:spPr>
              <a:xfrm>
                <a:off x="2496" y="1104"/>
                <a:ext cx="0" cy="278"/>
              </a:xfrm>
              <a:prstGeom prst="line">
                <a:avLst/>
              </a:prstGeom>
              <a:ln w="12700" cap="flat" cmpd="sng">
                <a:solidFill>
                  <a:schemeClr val="tx1"/>
                </a:solidFill>
                <a:prstDash val="solid"/>
                <a:headEnd type="none" w="med" len="med"/>
                <a:tailEnd type="none" w="med" len="med"/>
              </a:ln>
            </p:spPr>
          </p:sp>
          <p:sp>
            <p:nvSpPr>
              <p:cNvPr id="86074" name="Line 47"/>
              <p:cNvSpPr/>
              <p:nvPr/>
            </p:nvSpPr>
            <p:spPr>
              <a:xfrm>
                <a:off x="2688" y="1104"/>
                <a:ext cx="0" cy="278"/>
              </a:xfrm>
              <a:prstGeom prst="line">
                <a:avLst/>
              </a:prstGeom>
              <a:ln w="12700" cap="flat" cmpd="sng">
                <a:solidFill>
                  <a:schemeClr val="tx1"/>
                </a:solidFill>
                <a:prstDash val="solid"/>
                <a:headEnd type="none" w="med" len="med"/>
                <a:tailEnd type="none" w="med" len="med"/>
              </a:ln>
            </p:spPr>
          </p:sp>
          <p:sp>
            <p:nvSpPr>
              <p:cNvPr id="86075" name="Line 48"/>
              <p:cNvSpPr/>
              <p:nvPr/>
            </p:nvSpPr>
            <p:spPr>
              <a:xfrm>
                <a:off x="2928" y="1104"/>
                <a:ext cx="0" cy="278"/>
              </a:xfrm>
              <a:prstGeom prst="line">
                <a:avLst/>
              </a:prstGeom>
              <a:ln w="28575" cap="sq" cmpd="sng">
                <a:solidFill>
                  <a:schemeClr val="tx1"/>
                </a:solidFill>
                <a:prstDash val="solid"/>
                <a:headEnd type="none" w="med" len="med"/>
                <a:tailEnd type="none" w="med" len="med"/>
              </a:ln>
            </p:spPr>
          </p:sp>
          <p:sp>
            <p:nvSpPr>
              <p:cNvPr id="86076" name="Rectangle 50"/>
              <p:cNvSpPr/>
              <p:nvPr/>
            </p:nvSpPr>
            <p:spPr>
              <a:xfrm>
                <a:off x="3537" y="1104"/>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b="0" i="1" dirty="0"/>
                  <a:t>^</a:t>
                </a:r>
                <a:endParaRPr lang="zh-CN" altLang="en-US" sz="2400" b="0" i="1" dirty="0"/>
              </a:p>
            </p:txBody>
          </p:sp>
          <p:sp>
            <p:nvSpPr>
              <p:cNvPr id="86077" name="Rectangle 51"/>
              <p:cNvSpPr/>
              <p:nvPr/>
            </p:nvSpPr>
            <p:spPr>
              <a:xfrm>
                <a:off x="3297" y="1104"/>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078" name="Rectangle 52"/>
              <p:cNvSpPr/>
              <p:nvPr/>
            </p:nvSpPr>
            <p:spPr>
              <a:xfrm>
                <a:off x="3057" y="1104"/>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1</a:t>
                </a:r>
                <a:endParaRPr lang="zh-CN" altLang="en-US" sz="2400" i="1" dirty="0"/>
              </a:p>
            </p:txBody>
          </p:sp>
          <p:sp>
            <p:nvSpPr>
              <p:cNvPr id="86079" name="Line 53"/>
              <p:cNvSpPr/>
              <p:nvPr/>
            </p:nvSpPr>
            <p:spPr>
              <a:xfrm>
                <a:off x="3057" y="1104"/>
                <a:ext cx="720" cy="0"/>
              </a:xfrm>
              <a:prstGeom prst="line">
                <a:avLst/>
              </a:prstGeom>
              <a:ln w="28575" cap="sq" cmpd="sng">
                <a:solidFill>
                  <a:schemeClr val="tx1"/>
                </a:solidFill>
                <a:prstDash val="solid"/>
                <a:headEnd type="none" w="med" len="med"/>
                <a:tailEnd type="none" w="med" len="med"/>
              </a:ln>
            </p:spPr>
          </p:sp>
          <p:sp>
            <p:nvSpPr>
              <p:cNvPr id="86080" name="Line 54"/>
              <p:cNvSpPr/>
              <p:nvPr/>
            </p:nvSpPr>
            <p:spPr>
              <a:xfrm>
                <a:off x="3057" y="1382"/>
                <a:ext cx="720" cy="0"/>
              </a:xfrm>
              <a:prstGeom prst="line">
                <a:avLst/>
              </a:prstGeom>
              <a:ln w="28575" cap="sq" cmpd="sng">
                <a:solidFill>
                  <a:schemeClr val="tx1"/>
                </a:solidFill>
                <a:prstDash val="solid"/>
                <a:headEnd type="none" w="med" len="med"/>
                <a:tailEnd type="none" w="med" len="med"/>
              </a:ln>
            </p:spPr>
          </p:sp>
          <p:sp>
            <p:nvSpPr>
              <p:cNvPr id="86081" name="Line 55"/>
              <p:cNvSpPr/>
              <p:nvPr/>
            </p:nvSpPr>
            <p:spPr>
              <a:xfrm>
                <a:off x="3057" y="1104"/>
                <a:ext cx="0" cy="278"/>
              </a:xfrm>
              <a:prstGeom prst="line">
                <a:avLst/>
              </a:prstGeom>
              <a:ln w="28575" cap="sq" cmpd="sng">
                <a:solidFill>
                  <a:schemeClr val="tx1"/>
                </a:solidFill>
                <a:prstDash val="solid"/>
                <a:headEnd type="none" w="med" len="med"/>
                <a:tailEnd type="none" w="med" len="med"/>
              </a:ln>
            </p:spPr>
          </p:sp>
          <p:sp>
            <p:nvSpPr>
              <p:cNvPr id="86082" name="Line 56"/>
              <p:cNvSpPr/>
              <p:nvPr/>
            </p:nvSpPr>
            <p:spPr>
              <a:xfrm>
                <a:off x="3297" y="1104"/>
                <a:ext cx="0" cy="278"/>
              </a:xfrm>
              <a:prstGeom prst="line">
                <a:avLst/>
              </a:prstGeom>
              <a:ln w="12700" cap="flat" cmpd="sng">
                <a:solidFill>
                  <a:schemeClr val="tx1"/>
                </a:solidFill>
                <a:prstDash val="solid"/>
                <a:headEnd type="none" w="med" len="med"/>
                <a:tailEnd type="none" w="med" len="med"/>
              </a:ln>
            </p:spPr>
          </p:sp>
          <p:sp>
            <p:nvSpPr>
              <p:cNvPr id="86083" name="Line 57"/>
              <p:cNvSpPr/>
              <p:nvPr/>
            </p:nvSpPr>
            <p:spPr>
              <a:xfrm>
                <a:off x="3537" y="1104"/>
                <a:ext cx="0" cy="278"/>
              </a:xfrm>
              <a:prstGeom prst="line">
                <a:avLst/>
              </a:prstGeom>
              <a:ln w="12700" cap="flat" cmpd="sng">
                <a:solidFill>
                  <a:schemeClr val="tx1"/>
                </a:solidFill>
                <a:prstDash val="solid"/>
                <a:headEnd type="none" w="med" len="med"/>
                <a:tailEnd type="none" w="med" len="med"/>
              </a:ln>
            </p:spPr>
          </p:sp>
          <p:sp>
            <p:nvSpPr>
              <p:cNvPr id="86084" name="Line 58"/>
              <p:cNvSpPr/>
              <p:nvPr/>
            </p:nvSpPr>
            <p:spPr>
              <a:xfrm>
                <a:off x="3777" y="1104"/>
                <a:ext cx="0" cy="278"/>
              </a:xfrm>
              <a:prstGeom prst="line">
                <a:avLst/>
              </a:prstGeom>
              <a:ln w="28575" cap="sq" cmpd="sng">
                <a:solidFill>
                  <a:schemeClr val="tx1"/>
                </a:solidFill>
                <a:prstDash val="solid"/>
                <a:headEnd type="none" w="med" len="med"/>
                <a:tailEnd type="none" w="med" len="med"/>
              </a:ln>
            </p:spPr>
          </p:sp>
          <p:sp>
            <p:nvSpPr>
              <p:cNvPr id="86085" name="Rectangle 60"/>
              <p:cNvSpPr/>
              <p:nvPr/>
            </p:nvSpPr>
            <p:spPr>
              <a:xfrm>
                <a:off x="5232" y="1594"/>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b="0" i="1" dirty="0"/>
                  <a:t>^</a:t>
                </a:r>
                <a:endParaRPr lang="zh-CN" altLang="en-US" sz="2400" b="0" i="1" dirty="0"/>
              </a:p>
            </p:txBody>
          </p:sp>
          <p:sp>
            <p:nvSpPr>
              <p:cNvPr id="86086" name="Rectangle 61"/>
              <p:cNvSpPr/>
              <p:nvPr/>
            </p:nvSpPr>
            <p:spPr>
              <a:xfrm>
                <a:off x="4992" y="1594"/>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087" name="Rectangle 62"/>
              <p:cNvSpPr/>
              <p:nvPr/>
            </p:nvSpPr>
            <p:spPr>
              <a:xfrm>
                <a:off x="4752" y="1594"/>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1</a:t>
                </a:r>
                <a:endParaRPr lang="zh-CN" altLang="en-US" sz="2400" i="1" dirty="0"/>
              </a:p>
            </p:txBody>
          </p:sp>
          <p:sp>
            <p:nvSpPr>
              <p:cNvPr id="86088" name="Line 63"/>
              <p:cNvSpPr/>
              <p:nvPr/>
            </p:nvSpPr>
            <p:spPr>
              <a:xfrm>
                <a:off x="4752" y="1594"/>
                <a:ext cx="720" cy="0"/>
              </a:xfrm>
              <a:prstGeom prst="line">
                <a:avLst/>
              </a:prstGeom>
              <a:ln w="28575" cap="sq" cmpd="sng">
                <a:solidFill>
                  <a:schemeClr val="tx1"/>
                </a:solidFill>
                <a:prstDash val="solid"/>
                <a:headEnd type="none" w="med" len="med"/>
                <a:tailEnd type="none" w="med" len="med"/>
              </a:ln>
            </p:spPr>
          </p:sp>
          <p:sp>
            <p:nvSpPr>
              <p:cNvPr id="86089" name="Line 64"/>
              <p:cNvSpPr/>
              <p:nvPr/>
            </p:nvSpPr>
            <p:spPr>
              <a:xfrm>
                <a:off x="4752" y="1872"/>
                <a:ext cx="720" cy="0"/>
              </a:xfrm>
              <a:prstGeom prst="line">
                <a:avLst/>
              </a:prstGeom>
              <a:ln w="28575" cap="sq" cmpd="sng">
                <a:solidFill>
                  <a:schemeClr val="tx1"/>
                </a:solidFill>
                <a:prstDash val="solid"/>
                <a:headEnd type="none" w="med" len="med"/>
                <a:tailEnd type="none" w="med" len="med"/>
              </a:ln>
            </p:spPr>
          </p:sp>
          <p:sp>
            <p:nvSpPr>
              <p:cNvPr id="86090" name="Line 65"/>
              <p:cNvSpPr/>
              <p:nvPr/>
            </p:nvSpPr>
            <p:spPr>
              <a:xfrm>
                <a:off x="4752" y="1594"/>
                <a:ext cx="0" cy="278"/>
              </a:xfrm>
              <a:prstGeom prst="line">
                <a:avLst/>
              </a:prstGeom>
              <a:ln w="28575" cap="sq" cmpd="sng">
                <a:solidFill>
                  <a:schemeClr val="tx1"/>
                </a:solidFill>
                <a:prstDash val="solid"/>
                <a:headEnd type="none" w="med" len="med"/>
                <a:tailEnd type="none" w="med" len="med"/>
              </a:ln>
            </p:spPr>
          </p:sp>
          <p:sp>
            <p:nvSpPr>
              <p:cNvPr id="86091" name="Line 66"/>
              <p:cNvSpPr/>
              <p:nvPr/>
            </p:nvSpPr>
            <p:spPr>
              <a:xfrm>
                <a:off x="4992" y="1594"/>
                <a:ext cx="0" cy="278"/>
              </a:xfrm>
              <a:prstGeom prst="line">
                <a:avLst/>
              </a:prstGeom>
              <a:ln w="12700" cap="flat" cmpd="sng">
                <a:solidFill>
                  <a:schemeClr val="tx1"/>
                </a:solidFill>
                <a:prstDash val="solid"/>
                <a:headEnd type="none" w="med" len="med"/>
                <a:tailEnd type="none" w="med" len="med"/>
              </a:ln>
            </p:spPr>
          </p:sp>
          <p:sp>
            <p:nvSpPr>
              <p:cNvPr id="86092" name="Line 67"/>
              <p:cNvSpPr/>
              <p:nvPr/>
            </p:nvSpPr>
            <p:spPr>
              <a:xfrm>
                <a:off x="5232" y="1594"/>
                <a:ext cx="0" cy="278"/>
              </a:xfrm>
              <a:prstGeom prst="line">
                <a:avLst/>
              </a:prstGeom>
              <a:ln w="12700" cap="flat" cmpd="sng">
                <a:solidFill>
                  <a:schemeClr val="tx1"/>
                </a:solidFill>
                <a:prstDash val="solid"/>
                <a:headEnd type="none" w="med" len="med"/>
                <a:tailEnd type="none" w="med" len="med"/>
              </a:ln>
            </p:spPr>
          </p:sp>
          <p:sp>
            <p:nvSpPr>
              <p:cNvPr id="86093" name="Line 68"/>
              <p:cNvSpPr/>
              <p:nvPr/>
            </p:nvSpPr>
            <p:spPr>
              <a:xfrm>
                <a:off x="5472" y="1594"/>
                <a:ext cx="0" cy="278"/>
              </a:xfrm>
              <a:prstGeom prst="line">
                <a:avLst/>
              </a:prstGeom>
              <a:ln w="28575" cap="sq" cmpd="sng">
                <a:solidFill>
                  <a:schemeClr val="tx1"/>
                </a:solidFill>
                <a:prstDash val="solid"/>
                <a:headEnd type="none" w="med" len="med"/>
                <a:tailEnd type="none" w="med" len="med"/>
              </a:ln>
            </p:spPr>
          </p:sp>
          <p:sp>
            <p:nvSpPr>
              <p:cNvPr id="86094" name="Rectangle 70"/>
              <p:cNvSpPr/>
              <p:nvPr/>
            </p:nvSpPr>
            <p:spPr>
              <a:xfrm>
                <a:off x="4352" y="1584"/>
                <a:ext cx="208"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095" name="Rectangle 71"/>
              <p:cNvSpPr/>
              <p:nvPr/>
            </p:nvSpPr>
            <p:spPr>
              <a:xfrm>
                <a:off x="4144" y="1584"/>
                <a:ext cx="208"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096" name="Rectangle 72"/>
              <p:cNvSpPr/>
              <p:nvPr/>
            </p:nvSpPr>
            <p:spPr>
              <a:xfrm>
                <a:off x="3936" y="1584"/>
                <a:ext cx="208"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1</a:t>
                </a:r>
                <a:endParaRPr lang="zh-CN" altLang="en-US" sz="2400" i="1" dirty="0"/>
              </a:p>
            </p:txBody>
          </p:sp>
          <p:sp>
            <p:nvSpPr>
              <p:cNvPr id="86097" name="Line 73"/>
              <p:cNvSpPr/>
              <p:nvPr/>
            </p:nvSpPr>
            <p:spPr>
              <a:xfrm>
                <a:off x="3936" y="1584"/>
                <a:ext cx="624" cy="0"/>
              </a:xfrm>
              <a:prstGeom prst="line">
                <a:avLst/>
              </a:prstGeom>
              <a:ln w="28575" cap="sq" cmpd="sng">
                <a:solidFill>
                  <a:schemeClr val="tx1"/>
                </a:solidFill>
                <a:prstDash val="solid"/>
                <a:headEnd type="none" w="med" len="med"/>
                <a:tailEnd type="none" w="med" len="med"/>
              </a:ln>
            </p:spPr>
          </p:sp>
          <p:sp>
            <p:nvSpPr>
              <p:cNvPr id="86098" name="Line 74"/>
              <p:cNvSpPr/>
              <p:nvPr/>
            </p:nvSpPr>
            <p:spPr>
              <a:xfrm>
                <a:off x="3936" y="1862"/>
                <a:ext cx="624" cy="0"/>
              </a:xfrm>
              <a:prstGeom prst="line">
                <a:avLst/>
              </a:prstGeom>
              <a:ln w="28575" cap="sq" cmpd="sng">
                <a:solidFill>
                  <a:schemeClr val="tx1"/>
                </a:solidFill>
                <a:prstDash val="solid"/>
                <a:headEnd type="none" w="med" len="med"/>
                <a:tailEnd type="none" w="med" len="med"/>
              </a:ln>
            </p:spPr>
          </p:sp>
          <p:sp>
            <p:nvSpPr>
              <p:cNvPr id="86099" name="Line 75"/>
              <p:cNvSpPr/>
              <p:nvPr/>
            </p:nvSpPr>
            <p:spPr>
              <a:xfrm>
                <a:off x="3936" y="1584"/>
                <a:ext cx="0" cy="278"/>
              </a:xfrm>
              <a:prstGeom prst="line">
                <a:avLst/>
              </a:prstGeom>
              <a:ln w="28575" cap="sq" cmpd="sng">
                <a:solidFill>
                  <a:schemeClr val="tx1"/>
                </a:solidFill>
                <a:prstDash val="solid"/>
                <a:headEnd type="none" w="med" len="med"/>
                <a:tailEnd type="none" w="med" len="med"/>
              </a:ln>
            </p:spPr>
          </p:sp>
          <p:sp>
            <p:nvSpPr>
              <p:cNvPr id="86100" name="Line 76"/>
              <p:cNvSpPr/>
              <p:nvPr/>
            </p:nvSpPr>
            <p:spPr>
              <a:xfrm>
                <a:off x="4144" y="1584"/>
                <a:ext cx="0" cy="278"/>
              </a:xfrm>
              <a:prstGeom prst="line">
                <a:avLst/>
              </a:prstGeom>
              <a:ln w="12700" cap="flat" cmpd="sng">
                <a:solidFill>
                  <a:schemeClr val="tx1"/>
                </a:solidFill>
                <a:prstDash val="solid"/>
                <a:headEnd type="none" w="med" len="med"/>
                <a:tailEnd type="none" w="med" len="med"/>
              </a:ln>
            </p:spPr>
          </p:sp>
          <p:sp>
            <p:nvSpPr>
              <p:cNvPr id="86101" name="Line 77"/>
              <p:cNvSpPr/>
              <p:nvPr/>
            </p:nvSpPr>
            <p:spPr>
              <a:xfrm>
                <a:off x="4352" y="1584"/>
                <a:ext cx="0" cy="278"/>
              </a:xfrm>
              <a:prstGeom prst="line">
                <a:avLst/>
              </a:prstGeom>
              <a:ln w="12700" cap="flat" cmpd="sng">
                <a:solidFill>
                  <a:schemeClr val="tx1"/>
                </a:solidFill>
                <a:prstDash val="solid"/>
                <a:headEnd type="none" w="med" len="med"/>
                <a:tailEnd type="none" w="med" len="med"/>
              </a:ln>
            </p:spPr>
          </p:sp>
          <p:sp>
            <p:nvSpPr>
              <p:cNvPr id="86102" name="Line 78"/>
              <p:cNvSpPr/>
              <p:nvPr/>
            </p:nvSpPr>
            <p:spPr>
              <a:xfrm>
                <a:off x="4560" y="1584"/>
                <a:ext cx="0" cy="278"/>
              </a:xfrm>
              <a:prstGeom prst="line">
                <a:avLst/>
              </a:prstGeom>
              <a:ln w="28575" cap="sq" cmpd="sng">
                <a:solidFill>
                  <a:schemeClr val="tx1"/>
                </a:solidFill>
                <a:prstDash val="solid"/>
                <a:headEnd type="none" w="med" len="med"/>
                <a:tailEnd type="none" w="med" len="med"/>
              </a:ln>
            </p:spPr>
          </p:sp>
          <p:sp>
            <p:nvSpPr>
              <p:cNvPr id="86103" name="Rectangle 80"/>
              <p:cNvSpPr/>
              <p:nvPr/>
            </p:nvSpPr>
            <p:spPr>
              <a:xfrm>
                <a:off x="3552" y="1584"/>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104" name="Rectangle 81"/>
              <p:cNvSpPr/>
              <p:nvPr/>
            </p:nvSpPr>
            <p:spPr>
              <a:xfrm>
                <a:off x="3312" y="1584"/>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105" name="Rectangle 82"/>
              <p:cNvSpPr/>
              <p:nvPr/>
            </p:nvSpPr>
            <p:spPr>
              <a:xfrm>
                <a:off x="3072" y="1584"/>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1</a:t>
                </a:r>
                <a:endParaRPr lang="zh-CN" altLang="en-US" sz="2400" i="1" dirty="0"/>
              </a:p>
            </p:txBody>
          </p:sp>
          <p:sp>
            <p:nvSpPr>
              <p:cNvPr id="86106" name="Line 83"/>
              <p:cNvSpPr/>
              <p:nvPr/>
            </p:nvSpPr>
            <p:spPr>
              <a:xfrm>
                <a:off x="3072" y="1584"/>
                <a:ext cx="720" cy="0"/>
              </a:xfrm>
              <a:prstGeom prst="line">
                <a:avLst/>
              </a:prstGeom>
              <a:ln w="28575" cap="sq" cmpd="sng">
                <a:solidFill>
                  <a:schemeClr val="tx1"/>
                </a:solidFill>
                <a:prstDash val="solid"/>
                <a:headEnd type="none" w="med" len="med"/>
                <a:tailEnd type="none" w="med" len="med"/>
              </a:ln>
            </p:spPr>
          </p:sp>
          <p:sp>
            <p:nvSpPr>
              <p:cNvPr id="86107" name="Line 84"/>
              <p:cNvSpPr/>
              <p:nvPr/>
            </p:nvSpPr>
            <p:spPr>
              <a:xfrm>
                <a:off x="3072" y="1862"/>
                <a:ext cx="720" cy="0"/>
              </a:xfrm>
              <a:prstGeom prst="line">
                <a:avLst/>
              </a:prstGeom>
              <a:ln w="28575" cap="sq" cmpd="sng">
                <a:solidFill>
                  <a:schemeClr val="tx1"/>
                </a:solidFill>
                <a:prstDash val="solid"/>
                <a:headEnd type="none" w="med" len="med"/>
                <a:tailEnd type="none" w="med" len="med"/>
              </a:ln>
            </p:spPr>
          </p:sp>
          <p:sp>
            <p:nvSpPr>
              <p:cNvPr id="86108" name="Line 85"/>
              <p:cNvSpPr/>
              <p:nvPr/>
            </p:nvSpPr>
            <p:spPr>
              <a:xfrm>
                <a:off x="3072" y="1584"/>
                <a:ext cx="0" cy="278"/>
              </a:xfrm>
              <a:prstGeom prst="line">
                <a:avLst/>
              </a:prstGeom>
              <a:ln w="28575" cap="sq" cmpd="sng">
                <a:solidFill>
                  <a:schemeClr val="tx1"/>
                </a:solidFill>
                <a:prstDash val="solid"/>
                <a:headEnd type="none" w="med" len="med"/>
                <a:tailEnd type="none" w="med" len="med"/>
              </a:ln>
            </p:spPr>
          </p:sp>
          <p:sp>
            <p:nvSpPr>
              <p:cNvPr id="86109" name="Line 86"/>
              <p:cNvSpPr/>
              <p:nvPr/>
            </p:nvSpPr>
            <p:spPr>
              <a:xfrm>
                <a:off x="3312" y="1584"/>
                <a:ext cx="0" cy="278"/>
              </a:xfrm>
              <a:prstGeom prst="line">
                <a:avLst/>
              </a:prstGeom>
              <a:ln w="12700" cap="flat" cmpd="sng">
                <a:solidFill>
                  <a:schemeClr val="tx1"/>
                </a:solidFill>
                <a:prstDash val="solid"/>
                <a:headEnd type="none" w="med" len="med"/>
                <a:tailEnd type="none" w="med" len="med"/>
              </a:ln>
            </p:spPr>
          </p:sp>
          <p:sp>
            <p:nvSpPr>
              <p:cNvPr id="86110" name="Line 87"/>
              <p:cNvSpPr/>
              <p:nvPr/>
            </p:nvSpPr>
            <p:spPr>
              <a:xfrm>
                <a:off x="3552" y="1584"/>
                <a:ext cx="0" cy="278"/>
              </a:xfrm>
              <a:prstGeom prst="line">
                <a:avLst/>
              </a:prstGeom>
              <a:ln w="12700" cap="flat" cmpd="sng">
                <a:solidFill>
                  <a:schemeClr val="tx1"/>
                </a:solidFill>
                <a:prstDash val="solid"/>
                <a:headEnd type="none" w="med" len="med"/>
                <a:tailEnd type="none" w="med" len="med"/>
              </a:ln>
            </p:spPr>
          </p:sp>
          <p:sp>
            <p:nvSpPr>
              <p:cNvPr id="86111" name="Line 88"/>
              <p:cNvSpPr/>
              <p:nvPr/>
            </p:nvSpPr>
            <p:spPr>
              <a:xfrm>
                <a:off x="3792" y="1584"/>
                <a:ext cx="0" cy="278"/>
              </a:xfrm>
              <a:prstGeom prst="line">
                <a:avLst/>
              </a:prstGeom>
              <a:ln w="28575" cap="sq" cmpd="sng">
                <a:solidFill>
                  <a:schemeClr val="tx1"/>
                </a:solidFill>
                <a:prstDash val="solid"/>
                <a:headEnd type="none" w="med" len="med"/>
                <a:tailEnd type="none" w="med" len="med"/>
              </a:ln>
            </p:spPr>
          </p:sp>
          <p:sp>
            <p:nvSpPr>
              <p:cNvPr id="86112" name="Rectangle 149"/>
              <p:cNvSpPr/>
              <p:nvPr/>
            </p:nvSpPr>
            <p:spPr>
              <a:xfrm>
                <a:off x="2592" y="1536"/>
                <a:ext cx="240" cy="28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b="0" i="1" dirty="0"/>
                  <a:t>a</a:t>
                </a:r>
                <a:endParaRPr lang="en-US" altLang="zh-CN" sz="2000" b="0" i="1" dirty="0"/>
              </a:p>
            </p:txBody>
          </p:sp>
          <p:sp>
            <p:nvSpPr>
              <p:cNvPr id="86113" name="Rectangle 150"/>
              <p:cNvSpPr/>
              <p:nvPr/>
            </p:nvSpPr>
            <p:spPr>
              <a:xfrm>
                <a:off x="2352" y="1536"/>
                <a:ext cx="240" cy="28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000" i="1" dirty="0"/>
                  <a:t>0</a:t>
                </a:r>
                <a:endParaRPr lang="zh-CN" altLang="en-US" sz="2000" i="1" dirty="0"/>
              </a:p>
            </p:txBody>
          </p:sp>
          <p:sp>
            <p:nvSpPr>
              <p:cNvPr id="86114" name="Line 151"/>
              <p:cNvSpPr/>
              <p:nvPr/>
            </p:nvSpPr>
            <p:spPr>
              <a:xfrm>
                <a:off x="2352" y="1536"/>
                <a:ext cx="480" cy="0"/>
              </a:xfrm>
              <a:prstGeom prst="line">
                <a:avLst/>
              </a:prstGeom>
              <a:ln w="28575" cap="sq" cmpd="sng">
                <a:solidFill>
                  <a:schemeClr val="tx1"/>
                </a:solidFill>
                <a:prstDash val="solid"/>
                <a:headEnd type="none" w="med" len="med"/>
                <a:tailEnd type="none" w="med" len="med"/>
              </a:ln>
            </p:spPr>
          </p:sp>
          <p:sp>
            <p:nvSpPr>
              <p:cNvPr id="86115" name="Line 152"/>
              <p:cNvSpPr/>
              <p:nvPr/>
            </p:nvSpPr>
            <p:spPr>
              <a:xfrm>
                <a:off x="2352" y="1824"/>
                <a:ext cx="480" cy="0"/>
              </a:xfrm>
              <a:prstGeom prst="line">
                <a:avLst/>
              </a:prstGeom>
              <a:ln w="28575" cap="sq" cmpd="sng">
                <a:solidFill>
                  <a:schemeClr val="tx1"/>
                </a:solidFill>
                <a:prstDash val="solid"/>
                <a:headEnd type="none" w="med" len="med"/>
                <a:tailEnd type="none" w="med" len="med"/>
              </a:ln>
            </p:spPr>
          </p:sp>
          <p:sp>
            <p:nvSpPr>
              <p:cNvPr id="86116" name="Line 153"/>
              <p:cNvSpPr/>
              <p:nvPr/>
            </p:nvSpPr>
            <p:spPr>
              <a:xfrm>
                <a:off x="2352" y="1536"/>
                <a:ext cx="0" cy="288"/>
              </a:xfrm>
              <a:prstGeom prst="line">
                <a:avLst/>
              </a:prstGeom>
              <a:ln w="28575" cap="sq" cmpd="sng">
                <a:solidFill>
                  <a:schemeClr val="tx1"/>
                </a:solidFill>
                <a:prstDash val="solid"/>
                <a:headEnd type="none" w="med" len="med"/>
                <a:tailEnd type="none" w="med" len="med"/>
              </a:ln>
            </p:spPr>
          </p:sp>
          <p:sp>
            <p:nvSpPr>
              <p:cNvPr id="86117" name="Line 154"/>
              <p:cNvSpPr/>
              <p:nvPr/>
            </p:nvSpPr>
            <p:spPr>
              <a:xfrm>
                <a:off x="2592" y="1536"/>
                <a:ext cx="0" cy="288"/>
              </a:xfrm>
              <a:prstGeom prst="line">
                <a:avLst/>
              </a:prstGeom>
              <a:ln w="12700" cap="flat" cmpd="sng">
                <a:solidFill>
                  <a:schemeClr val="tx1"/>
                </a:solidFill>
                <a:prstDash val="solid"/>
                <a:headEnd type="none" w="med" len="med"/>
                <a:tailEnd type="none" w="med" len="med"/>
              </a:ln>
            </p:spPr>
          </p:sp>
          <p:sp>
            <p:nvSpPr>
              <p:cNvPr id="86118" name="Line 155"/>
              <p:cNvSpPr/>
              <p:nvPr/>
            </p:nvSpPr>
            <p:spPr>
              <a:xfrm>
                <a:off x="2832" y="1536"/>
                <a:ext cx="0" cy="288"/>
              </a:xfrm>
              <a:prstGeom prst="line">
                <a:avLst/>
              </a:prstGeom>
              <a:ln w="28575" cap="sq" cmpd="sng">
                <a:solidFill>
                  <a:schemeClr val="tx1"/>
                </a:solidFill>
                <a:prstDash val="solid"/>
                <a:headEnd type="none" w="med" len="med"/>
                <a:tailEnd type="none" w="med" len="med"/>
              </a:ln>
            </p:spPr>
          </p:sp>
          <p:sp>
            <p:nvSpPr>
              <p:cNvPr id="86119" name="Rectangle 157"/>
              <p:cNvSpPr/>
              <p:nvPr/>
            </p:nvSpPr>
            <p:spPr>
              <a:xfrm>
                <a:off x="5088" y="2064"/>
                <a:ext cx="240" cy="28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b="0" i="1" dirty="0"/>
                  <a:t>d</a:t>
                </a:r>
                <a:endParaRPr lang="en-US" altLang="zh-CN" sz="2000" b="0" i="1" dirty="0"/>
              </a:p>
            </p:txBody>
          </p:sp>
          <p:sp>
            <p:nvSpPr>
              <p:cNvPr id="86120" name="Rectangle 158"/>
              <p:cNvSpPr/>
              <p:nvPr/>
            </p:nvSpPr>
            <p:spPr>
              <a:xfrm>
                <a:off x="4848" y="2064"/>
                <a:ext cx="240" cy="28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000" i="1" dirty="0"/>
                  <a:t>0</a:t>
                </a:r>
                <a:endParaRPr lang="zh-CN" altLang="en-US" sz="2000" i="1" dirty="0"/>
              </a:p>
            </p:txBody>
          </p:sp>
          <p:sp>
            <p:nvSpPr>
              <p:cNvPr id="86121" name="Line 159"/>
              <p:cNvSpPr/>
              <p:nvPr/>
            </p:nvSpPr>
            <p:spPr>
              <a:xfrm>
                <a:off x="4848" y="2064"/>
                <a:ext cx="480" cy="0"/>
              </a:xfrm>
              <a:prstGeom prst="line">
                <a:avLst/>
              </a:prstGeom>
              <a:ln w="28575" cap="sq" cmpd="sng">
                <a:solidFill>
                  <a:schemeClr val="tx1"/>
                </a:solidFill>
                <a:prstDash val="solid"/>
                <a:headEnd type="none" w="med" len="med"/>
                <a:tailEnd type="none" w="med" len="med"/>
              </a:ln>
            </p:spPr>
          </p:sp>
          <p:sp>
            <p:nvSpPr>
              <p:cNvPr id="86122" name="Line 160"/>
              <p:cNvSpPr/>
              <p:nvPr/>
            </p:nvSpPr>
            <p:spPr>
              <a:xfrm>
                <a:off x="4848" y="2352"/>
                <a:ext cx="480" cy="0"/>
              </a:xfrm>
              <a:prstGeom prst="line">
                <a:avLst/>
              </a:prstGeom>
              <a:ln w="28575" cap="sq" cmpd="sng">
                <a:solidFill>
                  <a:schemeClr val="tx1"/>
                </a:solidFill>
                <a:prstDash val="solid"/>
                <a:headEnd type="none" w="med" len="med"/>
                <a:tailEnd type="none" w="med" len="med"/>
              </a:ln>
            </p:spPr>
          </p:sp>
          <p:sp>
            <p:nvSpPr>
              <p:cNvPr id="86123" name="Line 161"/>
              <p:cNvSpPr/>
              <p:nvPr/>
            </p:nvSpPr>
            <p:spPr>
              <a:xfrm>
                <a:off x="4848" y="2064"/>
                <a:ext cx="0" cy="288"/>
              </a:xfrm>
              <a:prstGeom prst="line">
                <a:avLst/>
              </a:prstGeom>
              <a:ln w="28575" cap="sq" cmpd="sng">
                <a:solidFill>
                  <a:schemeClr val="tx1"/>
                </a:solidFill>
                <a:prstDash val="solid"/>
                <a:headEnd type="none" w="med" len="med"/>
                <a:tailEnd type="none" w="med" len="med"/>
              </a:ln>
            </p:spPr>
          </p:sp>
          <p:sp>
            <p:nvSpPr>
              <p:cNvPr id="86124" name="Line 162"/>
              <p:cNvSpPr/>
              <p:nvPr/>
            </p:nvSpPr>
            <p:spPr>
              <a:xfrm>
                <a:off x="5088" y="2064"/>
                <a:ext cx="0" cy="288"/>
              </a:xfrm>
              <a:prstGeom prst="line">
                <a:avLst/>
              </a:prstGeom>
              <a:ln w="12700" cap="flat" cmpd="sng">
                <a:solidFill>
                  <a:schemeClr val="tx1"/>
                </a:solidFill>
                <a:prstDash val="solid"/>
                <a:headEnd type="none" w="med" len="med"/>
                <a:tailEnd type="none" w="med" len="med"/>
              </a:ln>
            </p:spPr>
          </p:sp>
          <p:sp>
            <p:nvSpPr>
              <p:cNvPr id="86125" name="Line 163"/>
              <p:cNvSpPr/>
              <p:nvPr/>
            </p:nvSpPr>
            <p:spPr>
              <a:xfrm>
                <a:off x="5328" y="2064"/>
                <a:ext cx="0" cy="288"/>
              </a:xfrm>
              <a:prstGeom prst="line">
                <a:avLst/>
              </a:prstGeom>
              <a:ln w="28575" cap="sq" cmpd="sng">
                <a:solidFill>
                  <a:schemeClr val="tx1"/>
                </a:solidFill>
                <a:prstDash val="solid"/>
                <a:headEnd type="none" w="med" len="med"/>
                <a:tailEnd type="none" w="med" len="med"/>
              </a:ln>
            </p:spPr>
          </p:sp>
          <p:sp>
            <p:nvSpPr>
              <p:cNvPr id="86126" name="Rectangle 165"/>
              <p:cNvSpPr/>
              <p:nvPr/>
            </p:nvSpPr>
            <p:spPr>
              <a:xfrm>
                <a:off x="4272" y="2064"/>
                <a:ext cx="240" cy="28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b="0" i="1" dirty="0"/>
                  <a:t>c</a:t>
                </a:r>
                <a:endParaRPr lang="en-US" altLang="zh-CN" sz="2000" b="0" i="1" dirty="0"/>
              </a:p>
            </p:txBody>
          </p:sp>
          <p:sp>
            <p:nvSpPr>
              <p:cNvPr id="86127" name="Rectangle 166"/>
              <p:cNvSpPr/>
              <p:nvPr/>
            </p:nvSpPr>
            <p:spPr>
              <a:xfrm>
                <a:off x="4032" y="2064"/>
                <a:ext cx="240" cy="28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000" i="1" dirty="0"/>
                  <a:t>0</a:t>
                </a:r>
                <a:endParaRPr lang="zh-CN" altLang="en-US" sz="2000" i="1" dirty="0"/>
              </a:p>
            </p:txBody>
          </p:sp>
          <p:sp>
            <p:nvSpPr>
              <p:cNvPr id="86128" name="Line 167"/>
              <p:cNvSpPr/>
              <p:nvPr/>
            </p:nvSpPr>
            <p:spPr>
              <a:xfrm>
                <a:off x="4032" y="2064"/>
                <a:ext cx="480" cy="0"/>
              </a:xfrm>
              <a:prstGeom prst="line">
                <a:avLst/>
              </a:prstGeom>
              <a:ln w="28575" cap="sq" cmpd="sng">
                <a:solidFill>
                  <a:schemeClr val="tx1"/>
                </a:solidFill>
                <a:prstDash val="solid"/>
                <a:headEnd type="none" w="med" len="med"/>
                <a:tailEnd type="none" w="med" len="med"/>
              </a:ln>
            </p:spPr>
          </p:sp>
          <p:sp>
            <p:nvSpPr>
              <p:cNvPr id="86129" name="Line 168"/>
              <p:cNvSpPr/>
              <p:nvPr/>
            </p:nvSpPr>
            <p:spPr>
              <a:xfrm>
                <a:off x="4032" y="2352"/>
                <a:ext cx="480" cy="0"/>
              </a:xfrm>
              <a:prstGeom prst="line">
                <a:avLst/>
              </a:prstGeom>
              <a:ln w="28575" cap="sq" cmpd="sng">
                <a:solidFill>
                  <a:schemeClr val="tx1"/>
                </a:solidFill>
                <a:prstDash val="solid"/>
                <a:headEnd type="none" w="med" len="med"/>
                <a:tailEnd type="none" w="med" len="med"/>
              </a:ln>
            </p:spPr>
          </p:sp>
          <p:sp>
            <p:nvSpPr>
              <p:cNvPr id="86130" name="Line 169"/>
              <p:cNvSpPr/>
              <p:nvPr/>
            </p:nvSpPr>
            <p:spPr>
              <a:xfrm>
                <a:off x="4032" y="2064"/>
                <a:ext cx="0" cy="288"/>
              </a:xfrm>
              <a:prstGeom prst="line">
                <a:avLst/>
              </a:prstGeom>
              <a:ln w="28575" cap="sq" cmpd="sng">
                <a:solidFill>
                  <a:schemeClr val="tx1"/>
                </a:solidFill>
                <a:prstDash val="solid"/>
                <a:headEnd type="none" w="med" len="med"/>
                <a:tailEnd type="none" w="med" len="med"/>
              </a:ln>
            </p:spPr>
          </p:sp>
          <p:sp>
            <p:nvSpPr>
              <p:cNvPr id="86131" name="Line 170"/>
              <p:cNvSpPr/>
              <p:nvPr/>
            </p:nvSpPr>
            <p:spPr>
              <a:xfrm>
                <a:off x="4272" y="2064"/>
                <a:ext cx="0" cy="288"/>
              </a:xfrm>
              <a:prstGeom prst="line">
                <a:avLst/>
              </a:prstGeom>
              <a:ln w="12700" cap="flat" cmpd="sng">
                <a:solidFill>
                  <a:schemeClr val="tx1"/>
                </a:solidFill>
                <a:prstDash val="solid"/>
                <a:headEnd type="none" w="med" len="med"/>
                <a:tailEnd type="none" w="med" len="med"/>
              </a:ln>
            </p:spPr>
          </p:sp>
          <p:sp>
            <p:nvSpPr>
              <p:cNvPr id="86132" name="Line 171"/>
              <p:cNvSpPr/>
              <p:nvPr/>
            </p:nvSpPr>
            <p:spPr>
              <a:xfrm>
                <a:off x="4512" y="2064"/>
                <a:ext cx="0" cy="288"/>
              </a:xfrm>
              <a:prstGeom prst="line">
                <a:avLst/>
              </a:prstGeom>
              <a:ln w="28575" cap="sq" cmpd="sng">
                <a:solidFill>
                  <a:schemeClr val="tx1"/>
                </a:solidFill>
                <a:prstDash val="solid"/>
                <a:headEnd type="none" w="med" len="med"/>
                <a:tailEnd type="none" w="med" len="med"/>
              </a:ln>
            </p:spPr>
          </p:sp>
          <p:sp>
            <p:nvSpPr>
              <p:cNvPr id="86133" name="Rectangle 173"/>
              <p:cNvSpPr/>
              <p:nvPr/>
            </p:nvSpPr>
            <p:spPr>
              <a:xfrm>
                <a:off x="3552" y="2064"/>
                <a:ext cx="240" cy="28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b="0" i="1" dirty="0"/>
                  <a:t>b</a:t>
                </a:r>
                <a:endParaRPr lang="en-US" altLang="zh-CN" sz="2000" b="0" i="1" dirty="0"/>
              </a:p>
            </p:txBody>
          </p:sp>
          <p:sp>
            <p:nvSpPr>
              <p:cNvPr id="86134" name="Rectangle 174"/>
              <p:cNvSpPr/>
              <p:nvPr/>
            </p:nvSpPr>
            <p:spPr>
              <a:xfrm>
                <a:off x="3312" y="2064"/>
                <a:ext cx="240" cy="28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000" i="1" dirty="0"/>
                  <a:t>0</a:t>
                </a:r>
                <a:endParaRPr lang="zh-CN" altLang="en-US" sz="2000" i="1" dirty="0"/>
              </a:p>
            </p:txBody>
          </p:sp>
          <p:sp>
            <p:nvSpPr>
              <p:cNvPr id="86135" name="Line 175"/>
              <p:cNvSpPr/>
              <p:nvPr/>
            </p:nvSpPr>
            <p:spPr>
              <a:xfrm>
                <a:off x="3312" y="2064"/>
                <a:ext cx="480" cy="0"/>
              </a:xfrm>
              <a:prstGeom prst="line">
                <a:avLst/>
              </a:prstGeom>
              <a:ln w="28575" cap="sq" cmpd="sng">
                <a:solidFill>
                  <a:schemeClr val="tx1"/>
                </a:solidFill>
                <a:prstDash val="solid"/>
                <a:headEnd type="none" w="med" len="med"/>
                <a:tailEnd type="none" w="med" len="med"/>
              </a:ln>
            </p:spPr>
          </p:sp>
          <p:sp>
            <p:nvSpPr>
              <p:cNvPr id="86136" name="Line 176"/>
              <p:cNvSpPr/>
              <p:nvPr/>
            </p:nvSpPr>
            <p:spPr>
              <a:xfrm>
                <a:off x="3312" y="2352"/>
                <a:ext cx="480" cy="0"/>
              </a:xfrm>
              <a:prstGeom prst="line">
                <a:avLst/>
              </a:prstGeom>
              <a:ln w="28575" cap="sq" cmpd="sng">
                <a:solidFill>
                  <a:schemeClr val="tx1"/>
                </a:solidFill>
                <a:prstDash val="solid"/>
                <a:headEnd type="none" w="med" len="med"/>
                <a:tailEnd type="none" w="med" len="med"/>
              </a:ln>
            </p:spPr>
          </p:sp>
          <p:sp>
            <p:nvSpPr>
              <p:cNvPr id="86137" name="Line 177"/>
              <p:cNvSpPr/>
              <p:nvPr/>
            </p:nvSpPr>
            <p:spPr>
              <a:xfrm>
                <a:off x="3312" y="2064"/>
                <a:ext cx="0" cy="288"/>
              </a:xfrm>
              <a:prstGeom prst="line">
                <a:avLst/>
              </a:prstGeom>
              <a:ln w="28575" cap="sq" cmpd="sng">
                <a:solidFill>
                  <a:schemeClr val="tx1"/>
                </a:solidFill>
                <a:prstDash val="solid"/>
                <a:headEnd type="none" w="med" len="med"/>
                <a:tailEnd type="none" w="med" len="med"/>
              </a:ln>
            </p:spPr>
          </p:sp>
          <p:sp>
            <p:nvSpPr>
              <p:cNvPr id="86138" name="Line 178"/>
              <p:cNvSpPr/>
              <p:nvPr/>
            </p:nvSpPr>
            <p:spPr>
              <a:xfrm>
                <a:off x="3552" y="2064"/>
                <a:ext cx="0" cy="288"/>
              </a:xfrm>
              <a:prstGeom prst="line">
                <a:avLst/>
              </a:prstGeom>
              <a:ln w="12700" cap="flat" cmpd="sng">
                <a:solidFill>
                  <a:schemeClr val="tx1"/>
                </a:solidFill>
                <a:prstDash val="solid"/>
                <a:headEnd type="none" w="med" len="med"/>
                <a:tailEnd type="none" w="med" len="med"/>
              </a:ln>
            </p:spPr>
          </p:sp>
          <p:sp>
            <p:nvSpPr>
              <p:cNvPr id="86139" name="Line 179"/>
              <p:cNvSpPr/>
              <p:nvPr/>
            </p:nvSpPr>
            <p:spPr>
              <a:xfrm>
                <a:off x="3792" y="2064"/>
                <a:ext cx="0" cy="288"/>
              </a:xfrm>
              <a:prstGeom prst="line">
                <a:avLst/>
              </a:prstGeom>
              <a:ln w="28575" cap="sq" cmpd="sng">
                <a:solidFill>
                  <a:schemeClr val="tx1"/>
                </a:solidFill>
                <a:prstDash val="solid"/>
                <a:headEnd type="none" w="med" len="med"/>
                <a:tailEnd type="none" w="med" len="med"/>
              </a:ln>
            </p:spPr>
          </p:sp>
          <p:sp>
            <p:nvSpPr>
              <p:cNvPr id="86140" name="Text Box 214"/>
              <p:cNvSpPr txBox="1"/>
              <p:nvPr/>
            </p:nvSpPr>
            <p:spPr>
              <a:xfrm>
                <a:off x="1824" y="1008"/>
                <a:ext cx="192" cy="288"/>
              </a:xfrm>
              <a:prstGeom prst="rect">
                <a:avLst/>
              </a:prstGeom>
              <a:noFill/>
              <a:ln w="9525">
                <a:noFill/>
              </a:ln>
            </p:spPr>
            <p:txBody>
              <a:bodyPr anchor="ct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lnSpc>
                    <a:spcPct val="100000"/>
                  </a:lnSpc>
                  <a:spcBef>
                    <a:spcPct val="50000"/>
                  </a:spcBef>
                  <a:buClrTx/>
                  <a:buSzPct val="100000"/>
                  <a:buNone/>
                </a:pPr>
                <a:r>
                  <a:rPr lang="en-US" altLang="zh-CN" sz="2400" i="1" dirty="0"/>
                  <a:t>C</a:t>
                </a:r>
                <a:endParaRPr lang="en-US" altLang="zh-CN" sz="2400" i="1" dirty="0"/>
              </a:p>
            </p:txBody>
          </p:sp>
          <p:sp>
            <p:nvSpPr>
              <p:cNvPr id="86141" name="Line 225"/>
              <p:cNvSpPr/>
              <p:nvPr/>
            </p:nvSpPr>
            <p:spPr>
              <a:xfrm>
                <a:off x="3408" y="1248"/>
                <a:ext cx="0" cy="336"/>
              </a:xfrm>
              <a:prstGeom prst="line">
                <a:avLst/>
              </a:prstGeom>
              <a:ln w="28575" cap="flat" cmpd="sng">
                <a:solidFill>
                  <a:schemeClr val="tx2"/>
                </a:solidFill>
                <a:prstDash val="solid"/>
                <a:headEnd type="none" w="med" len="med"/>
                <a:tailEnd type="stealth" w="med" len="med"/>
              </a:ln>
            </p:spPr>
          </p:sp>
          <p:sp>
            <p:nvSpPr>
              <p:cNvPr id="86142" name="Line 227"/>
              <p:cNvSpPr/>
              <p:nvPr/>
            </p:nvSpPr>
            <p:spPr>
              <a:xfrm>
                <a:off x="4272" y="1728"/>
                <a:ext cx="0" cy="336"/>
              </a:xfrm>
              <a:prstGeom prst="line">
                <a:avLst/>
              </a:prstGeom>
              <a:ln w="28575" cap="flat" cmpd="sng">
                <a:solidFill>
                  <a:schemeClr val="tx2"/>
                </a:solidFill>
                <a:prstDash val="solid"/>
                <a:headEnd type="none" w="med" len="med"/>
                <a:tailEnd type="stealth" w="med" len="med"/>
              </a:ln>
            </p:spPr>
          </p:sp>
          <p:sp>
            <p:nvSpPr>
              <p:cNvPr id="86143" name="Line 228"/>
              <p:cNvSpPr/>
              <p:nvPr/>
            </p:nvSpPr>
            <p:spPr>
              <a:xfrm>
                <a:off x="5088" y="1728"/>
                <a:ext cx="0" cy="336"/>
              </a:xfrm>
              <a:prstGeom prst="line">
                <a:avLst/>
              </a:prstGeom>
              <a:ln w="28575" cap="flat" cmpd="sng">
                <a:solidFill>
                  <a:schemeClr val="tx2"/>
                </a:solidFill>
                <a:prstDash val="solid"/>
                <a:headEnd type="none" w="med" len="med"/>
                <a:tailEnd type="stealth" w="med" len="med"/>
              </a:ln>
            </p:spPr>
          </p:sp>
          <p:sp>
            <p:nvSpPr>
              <p:cNvPr id="86144" name="Line 229"/>
              <p:cNvSpPr/>
              <p:nvPr/>
            </p:nvSpPr>
            <p:spPr>
              <a:xfrm>
                <a:off x="3696" y="1728"/>
                <a:ext cx="240" cy="0"/>
              </a:xfrm>
              <a:prstGeom prst="line">
                <a:avLst/>
              </a:prstGeom>
              <a:ln w="28575" cap="flat" cmpd="sng">
                <a:solidFill>
                  <a:schemeClr val="tx1"/>
                </a:solidFill>
                <a:prstDash val="solid"/>
                <a:headEnd type="none" w="med" len="med"/>
                <a:tailEnd type="stealth" w="med" len="med"/>
              </a:ln>
            </p:spPr>
          </p:sp>
          <p:sp>
            <p:nvSpPr>
              <p:cNvPr id="86145" name="Line 230"/>
              <p:cNvSpPr/>
              <p:nvPr/>
            </p:nvSpPr>
            <p:spPr>
              <a:xfrm>
                <a:off x="4512" y="1728"/>
                <a:ext cx="240" cy="0"/>
              </a:xfrm>
              <a:prstGeom prst="line">
                <a:avLst/>
              </a:prstGeom>
              <a:ln w="28575" cap="flat" cmpd="sng">
                <a:solidFill>
                  <a:schemeClr val="tx2"/>
                </a:solidFill>
                <a:prstDash val="solid"/>
                <a:headEnd type="none" w="med" len="med"/>
                <a:tailEnd type="stealth" w="med" len="med"/>
              </a:ln>
            </p:spPr>
          </p:sp>
          <p:sp>
            <p:nvSpPr>
              <p:cNvPr id="86146" name="Line 233"/>
              <p:cNvSpPr/>
              <p:nvPr/>
            </p:nvSpPr>
            <p:spPr>
              <a:xfrm>
                <a:off x="2832" y="1248"/>
                <a:ext cx="240" cy="0"/>
              </a:xfrm>
              <a:prstGeom prst="line">
                <a:avLst/>
              </a:prstGeom>
              <a:ln w="28575" cap="flat" cmpd="sng">
                <a:solidFill>
                  <a:schemeClr val="tx1"/>
                </a:solidFill>
                <a:prstDash val="solid"/>
                <a:headEnd type="none" w="med" len="med"/>
                <a:tailEnd type="stealth" w="med" len="med"/>
              </a:ln>
            </p:spPr>
          </p:sp>
          <p:sp>
            <p:nvSpPr>
              <p:cNvPr id="86147" name="Line 249"/>
              <p:cNvSpPr/>
              <p:nvPr/>
            </p:nvSpPr>
            <p:spPr>
              <a:xfrm>
                <a:off x="1968" y="1152"/>
                <a:ext cx="240" cy="0"/>
              </a:xfrm>
              <a:prstGeom prst="line">
                <a:avLst/>
              </a:prstGeom>
              <a:ln w="28575" cap="flat" cmpd="sng">
                <a:solidFill>
                  <a:schemeClr val="tx2"/>
                </a:solidFill>
                <a:prstDash val="solid"/>
                <a:headEnd type="none" w="med" len="med"/>
                <a:tailEnd type="stealth" w="med" len="med"/>
              </a:ln>
            </p:spPr>
          </p:sp>
        </p:grpSp>
      </p:grpSp>
      <p:grpSp>
        <p:nvGrpSpPr>
          <p:cNvPr id="6" name="Group 268"/>
          <p:cNvGrpSpPr/>
          <p:nvPr/>
        </p:nvGrpSpPr>
        <p:grpSpPr>
          <a:xfrm>
            <a:off x="342900" y="2590800"/>
            <a:ext cx="4457700" cy="2209800"/>
            <a:chOff x="456" y="1104"/>
            <a:chExt cx="2808" cy="1392"/>
          </a:xfrm>
        </p:grpSpPr>
        <p:sp>
          <p:nvSpPr>
            <p:cNvPr id="86027" name="Rectangle 90"/>
            <p:cNvSpPr/>
            <p:nvPr/>
          </p:nvSpPr>
          <p:spPr>
            <a:xfrm>
              <a:off x="3024" y="2218"/>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b="0" i="1" dirty="0"/>
                <a:t>^</a:t>
              </a:r>
              <a:endParaRPr lang="zh-CN" altLang="en-US" sz="2400" b="0" i="1" dirty="0"/>
            </a:p>
          </p:txBody>
        </p:sp>
        <p:sp>
          <p:nvSpPr>
            <p:cNvPr id="86028" name="Rectangle 91"/>
            <p:cNvSpPr/>
            <p:nvPr/>
          </p:nvSpPr>
          <p:spPr>
            <a:xfrm>
              <a:off x="2784" y="2218"/>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029" name="Rectangle 92"/>
            <p:cNvSpPr/>
            <p:nvPr/>
          </p:nvSpPr>
          <p:spPr>
            <a:xfrm>
              <a:off x="2544" y="2218"/>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1</a:t>
              </a:r>
              <a:endParaRPr lang="zh-CN" altLang="en-US" sz="2400" i="1" dirty="0"/>
            </a:p>
          </p:txBody>
        </p:sp>
        <p:sp>
          <p:nvSpPr>
            <p:cNvPr id="86030" name="Line 93"/>
            <p:cNvSpPr/>
            <p:nvPr/>
          </p:nvSpPr>
          <p:spPr>
            <a:xfrm>
              <a:off x="2544" y="2218"/>
              <a:ext cx="720" cy="0"/>
            </a:xfrm>
            <a:prstGeom prst="line">
              <a:avLst/>
            </a:prstGeom>
            <a:ln w="28575" cap="sq" cmpd="sng">
              <a:solidFill>
                <a:schemeClr val="tx1"/>
              </a:solidFill>
              <a:prstDash val="solid"/>
              <a:headEnd type="none" w="med" len="med"/>
              <a:tailEnd type="none" w="med" len="med"/>
            </a:ln>
          </p:spPr>
        </p:sp>
        <p:sp>
          <p:nvSpPr>
            <p:cNvPr id="86031" name="Line 94"/>
            <p:cNvSpPr/>
            <p:nvPr/>
          </p:nvSpPr>
          <p:spPr>
            <a:xfrm>
              <a:off x="2544" y="2496"/>
              <a:ext cx="720" cy="0"/>
            </a:xfrm>
            <a:prstGeom prst="line">
              <a:avLst/>
            </a:prstGeom>
            <a:ln w="28575" cap="sq" cmpd="sng">
              <a:solidFill>
                <a:schemeClr val="tx1"/>
              </a:solidFill>
              <a:prstDash val="solid"/>
              <a:headEnd type="none" w="med" len="med"/>
              <a:tailEnd type="none" w="med" len="med"/>
            </a:ln>
          </p:spPr>
        </p:sp>
        <p:sp>
          <p:nvSpPr>
            <p:cNvPr id="86032" name="Line 95"/>
            <p:cNvSpPr/>
            <p:nvPr/>
          </p:nvSpPr>
          <p:spPr>
            <a:xfrm>
              <a:off x="2544" y="2218"/>
              <a:ext cx="0" cy="278"/>
            </a:xfrm>
            <a:prstGeom prst="line">
              <a:avLst/>
            </a:prstGeom>
            <a:ln w="28575" cap="sq" cmpd="sng">
              <a:solidFill>
                <a:schemeClr val="tx1"/>
              </a:solidFill>
              <a:prstDash val="solid"/>
              <a:headEnd type="none" w="med" len="med"/>
              <a:tailEnd type="none" w="med" len="med"/>
            </a:ln>
          </p:spPr>
        </p:sp>
        <p:sp>
          <p:nvSpPr>
            <p:cNvPr id="86033" name="Line 96"/>
            <p:cNvSpPr/>
            <p:nvPr/>
          </p:nvSpPr>
          <p:spPr>
            <a:xfrm>
              <a:off x="2784" y="2218"/>
              <a:ext cx="0" cy="278"/>
            </a:xfrm>
            <a:prstGeom prst="line">
              <a:avLst/>
            </a:prstGeom>
            <a:ln w="12700" cap="flat" cmpd="sng">
              <a:solidFill>
                <a:schemeClr val="tx1"/>
              </a:solidFill>
              <a:prstDash val="solid"/>
              <a:headEnd type="none" w="med" len="med"/>
              <a:tailEnd type="none" w="med" len="med"/>
            </a:ln>
          </p:spPr>
        </p:sp>
        <p:sp>
          <p:nvSpPr>
            <p:cNvPr id="86034" name="Line 97"/>
            <p:cNvSpPr/>
            <p:nvPr/>
          </p:nvSpPr>
          <p:spPr>
            <a:xfrm>
              <a:off x="3024" y="2218"/>
              <a:ext cx="0" cy="278"/>
            </a:xfrm>
            <a:prstGeom prst="line">
              <a:avLst/>
            </a:prstGeom>
            <a:ln w="12700" cap="flat" cmpd="sng">
              <a:solidFill>
                <a:schemeClr val="tx1"/>
              </a:solidFill>
              <a:prstDash val="solid"/>
              <a:headEnd type="none" w="med" len="med"/>
              <a:tailEnd type="none" w="med" len="med"/>
            </a:ln>
          </p:spPr>
        </p:sp>
        <p:sp>
          <p:nvSpPr>
            <p:cNvPr id="86035" name="Line 98"/>
            <p:cNvSpPr/>
            <p:nvPr/>
          </p:nvSpPr>
          <p:spPr>
            <a:xfrm>
              <a:off x="3264" y="2218"/>
              <a:ext cx="0" cy="278"/>
            </a:xfrm>
            <a:prstGeom prst="line">
              <a:avLst/>
            </a:prstGeom>
            <a:ln w="28575" cap="sq" cmpd="sng">
              <a:solidFill>
                <a:schemeClr val="tx1"/>
              </a:solidFill>
              <a:prstDash val="solid"/>
              <a:headEnd type="none" w="med" len="med"/>
              <a:tailEnd type="none" w="med" len="med"/>
            </a:ln>
          </p:spPr>
        </p:sp>
        <p:sp>
          <p:nvSpPr>
            <p:cNvPr id="86036" name="Rectangle 100"/>
            <p:cNvSpPr/>
            <p:nvPr/>
          </p:nvSpPr>
          <p:spPr>
            <a:xfrm>
              <a:off x="2160" y="2218"/>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037" name="Rectangle 101"/>
            <p:cNvSpPr/>
            <p:nvPr/>
          </p:nvSpPr>
          <p:spPr>
            <a:xfrm>
              <a:off x="1920" y="2218"/>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038" name="Rectangle 102"/>
            <p:cNvSpPr/>
            <p:nvPr/>
          </p:nvSpPr>
          <p:spPr>
            <a:xfrm>
              <a:off x="1680" y="2218"/>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1</a:t>
              </a:r>
              <a:endParaRPr lang="zh-CN" altLang="en-US" sz="2400" i="1" dirty="0"/>
            </a:p>
          </p:txBody>
        </p:sp>
        <p:sp>
          <p:nvSpPr>
            <p:cNvPr id="86039" name="Line 103"/>
            <p:cNvSpPr/>
            <p:nvPr/>
          </p:nvSpPr>
          <p:spPr>
            <a:xfrm>
              <a:off x="1680" y="2218"/>
              <a:ext cx="720" cy="0"/>
            </a:xfrm>
            <a:prstGeom prst="line">
              <a:avLst/>
            </a:prstGeom>
            <a:ln w="28575" cap="sq" cmpd="sng">
              <a:solidFill>
                <a:schemeClr val="tx1"/>
              </a:solidFill>
              <a:prstDash val="solid"/>
              <a:headEnd type="none" w="med" len="med"/>
              <a:tailEnd type="none" w="med" len="med"/>
            </a:ln>
          </p:spPr>
        </p:sp>
        <p:sp>
          <p:nvSpPr>
            <p:cNvPr id="86040" name="Line 104"/>
            <p:cNvSpPr/>
            <p:nvPr/>
          </p:nvSpPr>
          <p:spPr>
            <a:xfrm>
              <a:off x="1680" y="2496"/>
              <a:ext cx="720" cy="0"/>
            </a:xfrm>
            <a:prstGeom prst="line">
              <a:avLst/>
            </a:prstGeom>
            <a:ln w="28575" cap="sq" cmpd="sng">
              <a:solidFill>
                <a:schemeClr val="tx1"/>
              </a:solidFill>
              <a:prstDash val="solid"/>
              <a:headEnd type="none" w="med" len="med"/>
              <a:tailEnd type="none" w="med" len="med"/>
            </a:ln>
          </p:spPr>
        </p:sp>
        <p:sp>
          <p:nvSpPr>
            <p:cNvPr id="86041" name="Line 105"/>
            <p:cNvSpPr/>
            <p:nvPr/>
          </p:nvSpPr>
          <p:spPr>
            <a:xfrm>
              <a:off x="1680" y="2218"/>
              <a:ext cx="0" cy="278"/>
            </a:xfrm>
            <a:prstGeom prst="line">
              <a:avLst/>
            </a:prstGeom>
            <a:ln w="28575" cap="sq" cmpd="sng">
              <a:solidFill>
                <a:schemeClr val="tx1"/>
              </a:solidFill>
              <a:prstDash val="solid"/>
              <a:headEnd type="none" w="med" len="med"/>
              <a:tailEnd type="none" w="med" len="med"/>
            </a:ln>
          </p:spPr>
        </p:sp>
        <p:sp>
          <p:nvSpPr>
            <p:cNvPr id="86042" name="Line 106"/>
            <p:cNvSpPr/>
            <p:nvPr/>
          </p:nvSpPr>
          <p:spPr>
            <a:xfrm>
              <a:off x="1920" y="2218"/>
              <a:ext cx="0" cy="278"/>
            </a:xfrm>
            <a:prstGeom prst="line">
              <a:avLst/>
            </a:prstGeom>
            <a:ln w="12700" cap="flat" cmpd="sng">
              <a:solidFill>
                <a:schemeClr val="tx1"/>
              </a:solidFill>
              <a:prstDash val="solid"/>
              <a:headEnd type="none" w="med" len="med"/>
              <a:tailEnd type="none" w="med" len="med"/>
            </a:ln>
          </p:spPr>
        </p:sp>
        <p:sp>
          <p:nvSpPr>
            <p:cNvPr id="86043" name="Line 107"/>
            <p:cNvSpPr/>
            <p:nvPr/>
          </p:nvSpPr>
          <p:spPr>
            <a:xfrm>
              <a:off x="2160" y="2218"/>
              <a:ext cx="0" cy="278"/>
            </a:xfrm>
            <a:prstGeom prst="line">
              <a:avLst/>
            </a:prstGeom>
            <a:ln w="12700" cap="flat" cmpd="sng">
              <a:solidFill>
                <a:schemeClr val="tx1"/>
              </a:solidFill>
              <a:prstDash val="solid"/>
              <a:headEnd type="none" w="med" len="med"/>
              <a:tailEnd type="none" w="med" len="med"/>
            </a:ln>
          </p:spPr>
        </p:sp>
        <p:sp>
          <p:nvSpPr>
            <p:cNvPr id="86044" name="Line 108"/>
            <p:cNvSpPr/>
            <p:nvPr/>
          </p:nvSpPr>
          <p:spPr>
            <a:xfrm>
              <a:off x="2400" y="2218"/>
              <a:ext cx="0" cy="278"/>
            </a:xfrm>
            <a:prstGeom prst="line">
              <a:avLst/>
            </a:prstGeom>
            <a:ln w="28575" cap="sq" cmpd="sng">
              <a:solidFill>
                <a:schemeClr val="tx1"/>
              </a:solidFill>
              <a:prstDash val="solid"/>
              <a:headEnd type="none" w="med" len="med"/>
              <a:tailEnd type="none" w="med" len="med"/>
            </a:ln>
          </p:spPr>
        </p:sp>
        <p:sp>
          <p:nvSpPr>
            <p:cNvPr id="86045" name="Rectangle 110"/>
            <p:cNvSpPr/>
            <p:nvPr/>
          </p:nvSpPr>
          <p:spPr>
            <a:xfrm>
              <a:off x="1296" y="2208"/>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endParaRPr lang="zh-CN" altLang="en-US" sz="2400" b="0" i="1" dirty="0"/>
            </a:p>
          </p:txBody>
        </p:sp>
        <p:sp>
          <p:nvSpPr>
            <p:cNvPr id="86046" name="Rectangle 111"/>
            <p:cNvSpPr/>
            <p:nvPr/>
          </p:nvSpPr>
          <p:spPr>
            <a:xfrm>
              <a:off x="1056" y="2208"/>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b="0" i="1" dirty="0"/>
                <a:t>^</a:t>
              </a:r>
              <a:endParaRPr lang="zh-CN" altLang="en-US" sz="2400" b="0" i="1" dirty="0"/>
            </a:p>
          </p:txBody>
        </p:sp>
        <p:sp>
          <p:nvSpPr>
            <p:cNvPr id="86047" name="Rectangle 112"/>
            <p:cNvSpPr/>
            <p:nvPr/>
          </p:nvSpPr>
          <p:spPr>
            <a:xfrm>
              <a:off x="816" y="2208"/>
              <a:ext cx="240" cy="278"/>
            </a:xfrm>
            <a:prstGeom prst="rect">
              <a:avLst/>
            </a:prstGeom>
            <a:noFill/>
            <a:ln w="9525">
              <a:noFill/>
            </a:ln>
          </p:spPr>
          <p:txBody>
            <a:bodyPr anchor="ct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zh-CN" altLang="en-US" sz="2400" i="1" dirty="0"/>
                <a:t>1</a:t>
              </a:r>
              <a:endParaRPr lang="zh-CN" altLang="en-US" sz="2400" i="1" dirty="0"/>
            </a:p>
          </p:txBody>
        </p:sp>
        <p:sp>
          <p:nvSpPr>
            <p:cNvPr id="86048" name="Line 113"/>
            <p:cNvSpPr/>
            <p:nvPr/>
          </p:nvSpPr>
          <p:spPr>
            <a:xfrm>
              <a:off x="816" y="2208"/>
              <a:ext cx="720" cy="0"/>
            </a:xfrm>
            <a:prstGeom prst="line">
              <a:avLst/>
            </a:prstGeom>
            <a:ln w="28575" cap="sq" cmpd="sng">
              <a:solidFill>
                <a:schemeClr val="tx1"/>
              </a:solidFill>
              <a:prstDash val="solid"/>
              <a:headEnd type="none" w="med" len="med"/>
              <a:tailEnd type="none" w="med" len="med"/>
            </a:ln>
          </p:spPr>
        </p:sp>
        <p:sp>
          <p:nvSpPr>
            <p:cNvPr id="86049" name="Line 114"/>
            <p:cNvSpPr/>
            <p:nvPr/>
          </p:nvSpPr>
          <p:spPr>
            <a:xfrm>
              <a:off x="816" y="2486"/>
              <a:ext cx="720" cy="0"/>
            </a:xfrm>
            <a:prstGeom prst="line">
              <a:avLst/>
            </a:prstGeom>
            <a:ln w="28575" cap="sq" cmpd="sng">
              <a:solidFill>
                <a:schemeClr val="tx1"/>
              </a:solidFill>
              <a:prstDash val="solid"/>
              <a:headEnd type="none" w="med" len="med"/>
              <a:tailEnd type="none" w="med" len="med"/>
            </a:ln>
          </p:spPr>
        </p:sp>
        <p:sp>
          <p:nvSpPr>
            <p:cNvPr id="86050" name="Line 115"/>
            <p:cNvSpPr/>
            <p:nvPr/>
          </p:nvSpPr>
          <p:spPr>
            <a:xfrm>
              <a:off x="816" y="2208"/>
              <a:ext cx="0" cy="278"/>
            </a:xfrm>
            <a:prstGeom prst="line">
              <a:avLst/>
            </a:prstGeom>
            <a:ln w="28575" cap="sq" cmpd="sng">
              <a:solidFill>
                <a:schemeClr val="tx1"/>
              </a:solidFill>
              <a:prstDash val="solid"/>
              <a:headEnd type="none" w="med" len="med"/>
              <a:tailEnd type="none" w="med" len="med"/>
            </a:ln>
          </p:spPr>
        </p:sp>
        <p:sp>
          <p:nvSpPr>
            <p:cNvPr id="86051" name="Line 116"/>
            <p:cNvSpPr/>
            <p:nvPr/>
          </p:nvSpPr>
          <p:spPr>
            <a:xfrm>
              <a:off x="1056" y="2208"/>
              <a:ext cx="0" cy="278"/>
            </a:xfrm>
            <a:prstGeom prst="line">
              <a:avLst/>
            </a:prstGeom>
            <a:ln w="12700" cap="flat" cmpd="sng">
              <a:solidFill>
                <a:schemeClr val="tx1"/>
              </a:solidFill>
              <a:prstDash val="solid"/>
              <a:headEnd type="none" w="med" len="med"/>
              <a:tailEnd type="none" w="med" len="med"/>
            </a:ln>
          </p:spPr>
        </p:sp>
        <p:sp>
          <p:nvSpPr>
            <p:cNvPr id="86052" name="Line 117"/>
            <p:cNvSpPr/>
            <p:nvPr/>
          </p:nvSpPr>
          <p:spPr>
            <a:xfrm>
              <a:off x="1296" y="2208"/>
              <a:ext cx="0" cy="278"/>
            </a:xfrm>
            <a:prstGeom prst="line">
              <a:avLst/>
            </a:prstGeom>
            <a:ln w="12700" cap="flat" cmpd="sng">
              <a:solidFill>
                <a:schemeClr val="tx1"/>
              </a:solidFill>
              <a:prstDash val="solid"/>
              <a:headEnd type="none" w="med" len="med"/>
              <a:tailEnd type="none" w="med" len="med"/>
            </a:ln>
          </p:spPr>
        </p:sp>
        <p:sp>
          <p:nvSpPr>
            <p:cNvPr id="86053" name="Line 118"/>
            <p:cNvSpPr/>
            <p:nvPr/>
          </p:nvSpPr>
          <p:spPr>
            <a:xfrm>
              <a:off x="1536" y="2208"/>
              <a:ext cx="0" cy="278"/>
            </a:xfrm>
            <a:prstGeom prst="line">
              <a:avLst/>
            </a:prstGeom>
            <a:ln w="28575" cap="sq" cmpd="sng">
              <a:solidFill>
                <a:schemeClr val="tx1"/>
              </a:solidFill>
              <a:prstDash val="solid"/>
              <a:headEnd type="none" w="med" len="med"/>
              <a:tailEnd type="none" w="med" len="med"/>
            </a:ln>
          </p:spPr>
        </p:sp>
        <p:sp>
          <p:nvSpPr>
            <p:cNvPr id="86054" name="Text Box 212"/>
            <p:cNvSpPr txBox="1"/>
            <p:nvPr/>
          </p:nvSpPr>
          <p:spPr>
            <a:xfrm>
              <a:off x="456" y="2160"/>
              <a:ext cx="192" cy="288"/>
            </a:xfrm>
            <a:prstGeom prst="rect">
              <a:avLst/>
            </a:prstGeom>
            <a:noFill/>
            <a:ln w="9525">
              <a:noFill/>
            </a:ln>
          </p:spPr>
          <p:txBody>
            <a:bodyPr anchor="ct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lnSpc>
                  <a:spcPct val="100000"/>
                </a:lnSpc>
                <a:spcBef>
                  <a:spcPct val="50000"/>
                </a:spcBef>
                <a:buClrTx/>
                <a:buSzPct val="100000"/>
                <a:buNone/>
              </a:pPr>
              <a:r>
                <a:rPr lang="en-US" altLang="zh-CN" sz="2400" i="1" dirty="0"/>
                <a:t>D</a:t>
              </a:r>
              <a:endParaRPr lang="en-US" altLang="zh-CN" sz="2400" i="1" dirty="0"/>
            </a:p>
          </p:txBody>
        </p:sp>
        <p:sp>
          <p:nvSpPr>
            <p:cNvPr id="86055" name="Line 217"/>
            <p:cNvSpPr/>
            <p:nvPr/>
          </p:nvSpPr>
          <p:spPr>
            <a:xfrm>
              <a:off x="624" y="2304"/>
              <a:ext cx="192" cy="0"/>
            </a:xfrm>
            <a:prstGeom prst="line">
              <a:avLst/>
            </a:prstGeom>
            <a:ln w="28575" cap="flat" cmpd="sng">
              <a:solidFill>
                <a:schemeClr val="tx2"/>
              </a:solidFill>
              <a:prstDash val="solid"/>
              <a:headEnd type="none" w="med" len="med"/>
              <a:tailEnd type="stealth" w="med" len="med"/>
            </a:ln>
          </p:spPr>
        </p:sp>
        <p:sp>
          <p:nvSpPr>
            <p:cNvPr id="86056" name="Line 221"/>
            <p:cNvSpPr/>
            <p:nvPr/>
          </p:nvSpPr>
          <p:spPr>
            <a:xfrm>
              <a:off x="1440" y="2352"/>
              <a:ext cx="240" cy="0"/>
            </a:xfrm>
            <a:prstGeom prst="line">
              <a:avLst/>
            </a:prstGeom>
            <a:ln w="28575" cap="flat" cmpd="sng">
              <a:solidFill>
                <a:schemeClr val="tx1"/>
              </a:solidFill>
              <a:prstDash val="solid"/>
              <a:headEnd type="none" w="med" len="med"/>
              <a:tailEnd type="stealth" w="med" len="med"/>
            </a:ln>
          </p:spPr>
        </p:sp>
        <p:sp>
          <p:nvSpPr>
            <p:cNvPr id="86057" name="Line 222"/>
            <p:cNvSpPr/>
            <p:nvPr/>
          </p:nvSpPr>
          <p:spPr>
            <a:xfrm>
              <a:off x="2304" y="2352"/>
              <a:ext cx="240" cy="0"/>
            </a:xfrm>
            <a:prstGeom prst="line">
              <a:avLst/>
            </a:prstGeom>
            <a:ln w="28575" cap="flat" cmpd="sng">
              <a:solidFill>
                <a:schemeClr val="tx2"/>
              </a:solidFill>
              <a:prstDash val="solid"/>
              <a:headEnd type="none" w="med" len="med"/>
              <a:tailEnd type="stealth" w="med" len="med"/>
            </a:ln>
          </p:spPr>
        </p:sp>
        <p:sp>
          <p:nvSpPr>
            <p:cNvPr id="86058" name="Line 243"/>
            <p:cNvSpPr/>
            <p:nvPr/>
          </p:nvSpPr>
          <p:spPr>
            <a:xfrm>
              <a:off x="2016" y="2016"/>
              <a:ext cx="0" cy="288"/>
            </a:xfrm>
            <a:prstGeom prst="line">
              <a:avLst/>
            </a:prstGeom>
            <a:ln w="28575" cap="flat" cmpd="sng">
              <a:solidFill>
                <a:schemeClr val="tx1"/>
              </a:solidFill>
              <a:prstDash val="solid"/>
              <a:headEnd type="none" w="med" len="med"/>
              <a:tailEnd type="none" w="med" len="med"/>
            </a:ln>
          </p:spPr>
        </p:sp>
        <p:sp>
          <p:nvSpPr>
            <p:cNvPr id="86059" name="Line 245"/>
            <p:cNvSpPr/>
            <p:nvPr/>
          </p:nvSpPr>
          <p:spPr>
            <a:xfrm>
              <a:off x="672" y="2016"/>
              <a:ext cx="1344" cy="0"/>
            </a:xfrm>
            <a:prstGeom prst="line">
              <a:avLst/>
            </a:prstGeom>
            <a:ln w="28575" cap="flat" cmpd="sng">
              <a:solidFill>
                <a:schemeClr val="tx1"/>
              </a:solidFill>
              <a:prstDash val="solid"/>
              <a:headEnd type="none" w="med" len="med"/>
              <a:tailEnd type="none" w="med" len="med"/>
            </a:ln>
          </p:spPr>
        </p:sp>
        <p:sp>
          <p:nvSpPr>
            <p:cNvPr id="86060" name="Line 246"/>
            <p:cNvSpPr/>
            <p:nvPr/>
          </p:nvSpPr>
          <p:spPr>
            <a:xfrm>
              <a:off x="672" y="1104"/>
              <a:ext cx="0" cy="912"/>
            </a:xfrm>
            <a:prstGeom prst="line">
              <a:avLst/>
            </a:prstGeom>
            <a:ln w="28575" cap="flat" cmpd="sng">
              <a:solidFill>
                <a:schemeClr val="tx1"/>
              </a:solidFill>
              <a:prstDash val="solid"/>
              <a:headEnd type="none" w="med" len="med"/>
              <a:tailEnd type="none" w="med" len="med"/>
            </a:ln>
          </p:spPr>
        </p:sp>
        <p:sp>
          <p:nvSpPr>
            <p:cNvPr id="86061" name="Line 247"/>
            <p:cNvSpPr/>
            <p:nvPr/>
          </p:nvSpPr>
          <p:spPr>
            <a:xfrm>
              <a:off x="2880" y="2016"/>
              <a:ext cx="0" cy="288"/>
            </a:xfrm>
            <a:prstGeom prst="line">
              <a:avLst/>
            </a:prstGeom>
            <a:ln w="28575" cap="flat" cmpd="sng">
              <a:solidFill>
                <a:schemeClr val="tx1"/>
              </a:solidFill>
              <a:prstDash val="solid"/>
              <a:headEnd type="none" w="med" len="med"/>
              <a:tailEnd type="none" w="med" len="med"/>
            </a:ln>
          </p:spPr>
        </p:sp>
        <p:sp>
          <p:nvSpPr>
            <p:cNvPr id="86062" name="Line 248"/>
            <p:cNvSpPr/>
            <p:nvPr/>
          </p:nvSpPr>
          <p:spPr>
            <a:xfrm>
              <a:off x="2112" y="2016"/>
              <a:ext cx="768" cy="0"/>
            </a:xfrm>
            <a:prstGeom prst="line">
              <a:avLst/>
            </a:prstGeom>
            <a:ln w="28575" cap="flat" cmpd="sng">
              <a:solidFill>
                <a:schemeClr val="tx1"/>
              </a:solidFill>
              <a:prstDash val="solid"/>
              <a:headEnd type="none" w="med" len="med"/>
              <a:tailEnd type="none" w="med" len="med"/>
            </a:ln>
          </p:spPr>
        </p:sp>
        <p:sp>
          <p:nvSpPr>
            <p:cNvPr id="86063" name="Line 250"/>
            <p:cNvSpPr/>
            <p:nvPr/>
          </p:nvSpPr>
          <p:spPr>
            <a:xfrm>
              <a:off x="2112" y="1152"/>
              <a:ext cx="0" cy="864"/>
            </a:xfrm>
            <a:prstGeom prst="line">
              <a:avLst/>
            </a:prstGeom>
            <a:ln w="28575" cap="flat" cmpd="sng">
              <a:solidFill>
                <a:schemeClr val="tx1"/>
              </a:solidFill>
              <a:prstDash val="solid"/>
              <a:headEnd type="none" w="med" len="med"/>
              <a:tailEnd type="none" w="med" len="med"/>
            </a:ln>
          </p:spPr>
        </p:sp>
      </p:grpSp>
      <p:sp>
        <p:nvSpPr>
          <p:cNvPr id="111868" name="Text Box 252"/>
          <p:cNvSpPr txBox="1"/>
          <p:nvPr/>
        </p:nvSpPr>
        <p:spPr>
          <a:xfrm>
            <a:off x="2451100" y="114300"/>
            <a:ext cx="6629400" cy="2090738"/>
          </a:xfrm>
          <a:prstGeom prst="rect">
            <a:avLst/>
          </a:prstGeom>
          <a:solidFill>
            <a:srgbClr val="FFFFFF"/>
          </a:solidFill>
          <a:ln w="38100" cap="flat" cmpd="sng">
            <a:solidFill>
              <a:schemeClr val="hlink"/>
            </a:solidFill>
            <a:prstDash val="solid"/>
            <a:miter/>
            <a:headEnd type="none" w="med" len="med"/>
            <a:tailEnd type="none" w="med" len="med"/>
          </a:ln>
        </p:spPr>
        <p:txBody>
          <a:bodyPr anchor="ct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457200" lvl="0" indent="-457200" eaLnBrk="1" hangingPunct="1">
              <a:lnSpc>
                <a:spcPct val="95000"/>
              </a:lnSpc>
              <a:spcBef>
                <a:spcPct val="50000"/>
              </a:spcBef>
              <a:buClrTx/>
              <a:buSzPct val="100000"/>
              <a:buNone/>
            </a:pPr>
            <a:r>
              <a:rPr lang="zh-CN" altLang="en-US" sz="2400" dirty="0">
                <a:solidFill>
                  <a:srgbClr val="FF0000"/>
                </a:solidFill>
                <a:latin typeface="Arial Narrow" panose="020B0506020202030204" pitchFamily="34" charset="0"/>
              </a:rPr>
              <a:t>特点：</a:t>
            </a:r>
            <a:endParaRPr lang="zh-CN" altLang="en-US" sz="2400" dirty="0">
              <a:solidFill>
                <a:srgbClr val="FF0000"/>
              </a:solidFill>
              <a:latin typeface="Arial Narrow" panose="020B0506020202030204" pitchFamily="34" charset="0"/>
            </a:endParaRPr>
          </a:p>
          <a:p>
            <a:pPr marL="457200" lvl="0" indent="-457200" eaLnBrk="1" hangingPunct="1">
              <a:lnSpc>
                <a:spcPct val="95000"/>
              </a:lnSpc>
              <a:spcBef>
                <a:spcPct val="50000"/>
              </a:spcBef>
              <a:buClrTx/>
              <a:buSzPct val="100000"/>
              <a:buNone/>
            </a:pPr>
            <a:r>
              <a:rPr lang="zh-CN" altLang="en-US" sz="2000" dirty="0">
                <a:latin typeface="Arial Narrow" panose="020B0506020202030204" pitchFamily="34" charset="0"/>
              </a:rPr>
              <a:t>（1）若广义表为空，则表头指针为空；否则表头指针始终指向一个表结点。</a:t>
            </a:r>
            <a:endParaRPr lang="zh-CN" altLang="en-US" sz="2000" dirty="0">
              <a:latin typeface="Arial Narrow" panose="020B0506020202030204" pitchFamily="34" charset="0"/>
            </a:endParaRPr>
          </a:p>
          <a:p>
            <a:pPr marL="457200" lvl="0" indent="-457200" eaLnBrk="1" hangingPunct="1">
              <a:lnSpc>
                <a:spcPct val="95000"/>
              </a:lnSpc>
              <a:spcBef>
                <a:spcPct val="50000"/>
              </a:spcBef>
              <a:buClrTx/>
              <a:buSzPct val="100000"/>
              <a:buNone/>
            </a:pPr>
            <a:r>
              <a:rPr lang="zh-CN" altLang="en-US" sz="2000" dirty="0">
                <a:latin typeface="Arial Narrow" panose="020B0506020202030204" pitchFamily="34" charset="0"/>
              </a:rPr>
              <a:t>（2）求表的长度、深度、取表头和表尾运算十分方便。</a:t>
            </a:r>
            <a:endParaRPr lang="zh-CN" altLang="en-US" sz="2000" dirty="0">
              <a:latin typeface="Arial Narrow" panose="020B0506020202030204" pitchFamily="34" charset="0"/>
            </a:endParaRPr>
          </a:p>
          <a:p>
            <a:pPr marL="457200" lvl="0" indent="-457200" eaLnBrk="1" hangingPunct="1">
              <a:lnSpc>
                <a:spcPct val="95000"/>
              </a:lnSpc>
              <a:spcBef>
                <a:spcPct val="50000"/>
              </a:spcBef>
              <a:buClrTx/>
              <a:buSzPct val="100000"/>
              <a:buNone/>
            </a:pPr>
            <a:r>
              <a:rPr lang="zh-CN" altLang="en-US" sz="2000" dirty="0">
                <a:latin typeface="Arial Narrow" panose="020B0506020202030204" pitchFamily="34" charset="0"/>
              </a:rPr>
              <a:t>（3）表结点太多，造成浪费。</a:t>
            </a:r>
            <a:endParaRPr lang="zh-CN" altLang="en-US" sz="2000" dirty="0">
              <a:latin typeface="Arial Narrow" panose="020B0506020202030204" pitchFamily="34" charset="0"/>
            </a:endParaRPr>
          </a:p>
        </p:txBody>
      </p:sp>
      <p:sp>
        <p:nvSpPr>
          <p:cNvPr id="111910" name="Rectangle 294"/>
          <p:cNvSpPr/>
          <p:nvPr/>
        </p:nvSpPr>
        <p:spPr>
          <a:xfrm>
            <a:off x="4038600" y="5353050"/>
            <a:ext cx="4953000" cy="1428750"/>
          </a:xfrm>
          <a:prstGeom prst="rect">
            <a:avLst/>
          </a:prstGeom>
          <a:noFill/>
          <a:ln w="38100" cap="flat" cmpd="sng">
            <a:solidFill>
              <a:srgbClr val="0066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85000"/>
              </a:lnSpc>
              <a:spcBef>
                <a:spcPct val="50000"/>
              </a:spcBef>
              <a:buClr>
                <a:schemeClr val="tx2"/>
              </a:buClr>
              <a:buSzPct val="75000"/>
              <a:buNone/>
            </a:pPr>
            <a:r>
              <a:rPr lang="en-US" altLang="zh-CN" sz="2400" i="1" dirty="0">
                <a:solidFill>
                  <a:schemeClr val="tx2"/>
                </a:solidFill>
              </a:rPr>
              <a:t>A＝</a:t>
            </a:r>
            <a:r>
              <a:rPr lang="en-US" altLang="zh-CN" sz="2400" dirty="0">
                <a:solidFill>
                  <a:schemeClr val="tx2"/>
                </a:solidFill>
              </a:rPr>
              <a:t>（）</a:t>
            </a:r>
            <a:r>
              <a:rPr lang="en-US" altLang="zh-CN" sz="2400" i="1" dirty="0">
                <a:solidFill>
                  <a:schemeClr val="tx2"/>
                </a:solidFill>
              </a:rPr>
              <a:t>	    	B＝</a:t>
            </a:r>
            <a:r>
              <a:rPr lang="en-US" altLang="zh-CN" sz="2400" dirty="0">
                <a:solidFill>
                  <a:schemeClr val="tx2"/>
                </a:solidFill>
              </a:rPr>
              <a:t>（</a:t>
            </a:r>
            <a:r>
              <a:rPr lang="en-US" altLang="zh-CN" sz="2400" i="1" dirty="0">
                <a:solidFill>
                  <a:schemeClr val="tx2"/>
                </a:solidFill>
              </a:rPr>
              <a:t>e</a:t>
            </a:r>
            <a:r>
              <a:rPr lang="en-US" altLang="zh-CN" sz="2400" dirty="0">
                <a:solidFill>
                  <a:schemeClr val="tx2"/>
                </a:solidFill>
              </a:rPr>
              <a:t>）</a:t>
            </a:r>
            <a:endParaRPr lang="en-US" altLang="zh-CN" sz="2400" dirty="0">
              <a:solidFill>
                <a:schemeClr val="tx2"/>
              </a:solidFill>
            </a:endParaRPr>
          </a:p>
          <a:p>
            <a:pPr marL="0" lvl="0" indent="0" eaLnBrk="1" hangingPunct="1">
              <a:lnSpc>
                <a:spcPct val="85000"/>
              </a:lnSpc>
              <a:spcBef>
                <a:spcPct val="50000"/>
              </a:spcBef>
              <a:buClr>
                <a:schemeClr val="tx2"/>
              </a:buClr>
              <a:buSzPct val="75000"/>
              <a:buNone/>
            </a:pPr>
            <a:r>
              <a:rPr lang="en-US" altLang="zh-CN" sz="2400" i="1" dirty="0">
                <a:solidFill>
                  <a:schemeClr val="tx2"/>
                </a:solidFill>
              </a:rPr>
              <a:t>C＝</a:t>
            </a:r>
            <a:r>
              <a:rPr lang="en-US" altLang="zh-CN" sz="2400" dirty="0">
                <a:solidFill>
                  <a:schemeClr val="tx2"/>
                </a:solidFill>
              </a:rPr>
              <a:t>（</a:t>
            </a:r>
            <a:r>
              <a:rPr lang="en-US" altLang="zh-CN" sz="2400" i="1" dirty="0">
                <a:solidFill>
                  <a:schemeClr val="tx2"/>
                </a:solidFill>
              </a:rPr>
              <a:t>a,</a:t>
            </a:r>
            <a:r>
              <a:rPr lang="en-US" altLang="zh-CN" sz="2400" dirty="0">
                <a:solidFill>
                  <a:schemeClr val="tx2"/>
                </a:solidFill>
              </a:rPr>
              <a:t>（</a:t>
            </a:r>
            <a:r>
              <a:rPr lang="en-US" altLang="zh-CN" sz="2400" i="1" dirty="0">
                <a:solidFill>
                  <a:schemeClr val="tx2"/>
                </a:solidFill>
              </a:rPr>
              <a:t>b,c,d</a:t>
            </a:r>
            <a:r>
              <a:rPr lang="en-US" altLang="zh-CN" sz="2400" dirty="0">
                <a:solidFill>
                  <a:schemeClr val="tx2"/>
                </a:solidFill>
              </a:rPr>
              <a:t>））</a:t>
            </a:r>
            <a:r>
              <a:rPr lang="en-US" altLang="zh-CN" sz="2400" i="1" dirty="0">
                <a:solidFill>
                  <a:schemeClr val="tx2"/>
                </a:solidFill>
              </a:rPr>
              <a:t>  	D＝（A,B,C）</a:t>
            </a:r>
            <a:endParaRPr lang="en-US" altLang="zh-CN" sz="2400" i="1" dirty="0">
              <a:solidFill>
                <a:schemeClr val="tx2"/>
              </a:solidFill>
            </a:endParaRPr>
          </a:p>
          <a:p>
            <a:pPr marL="0" lvl="0" indent="0" eaLnBrk="1" hangingPunct="1">
              <a:lnSpc>
                <a:spcPct val="85000"/>
              </a:lnSpc>
              <a:spcBef>
                <a:spcPct val="50000"/>
              </a:spcBef>
              <a:buClr>
                <a:schemeClr val="tx2"/>
              </a:buClr>
              <a:buSzPct val="75000"/>
              <a:buNone/>
            </a:pPr>
            <a:r>
              <a:rPr lang="en-US" altLang="zh-CN" sz="2400" i="1" dirty="0">
                <a:solidFill>
                  <a:schemeClr val="tx2"/>
                </a:solidFill>
              </a:rPr>
              <a:t>E＝</a:t>
            </a:r>
            <a:r>
              <a:rPr lang="en-US" altLang="zh-CN" sz="2400" dirty="0">
                <a:solidFill>
                  <a:schemeClr val="tx2"/>
                </a:solidFill>
              </a:rPr>
              <a:t>（</a:t>
            </a:r>
            <a:r>
              <a:rPr lang="en-US" altLang="zh-CN" sz="2400" i="1" dirty="0">
                <a:solidFill>
                  <a:schemeClr val="tx2"/>
                </a:solidFill>
              </a:rPr>
              <a:t>a,E</a:t>
            </a:r>
            <a:r>
              <a:rPr lang="en-US" altLang="zh-CN" sz="2400" dirty="0">
                <a:solidFill>
                  <a:schemeClr val="tx2"/>
                </a:solidFill>
              </a:rPr>
              <a:t>）</a:t>
            </a:r>
            <a:r>
              <a:rPr lang="en-US" altLang="zh-CN" sz="2400" i="1" dirty="0">
                <a:solidFill>
                  <a:schemeClr val="tx2"/>
                </a:solidFill>
              </a:rPr>
              <a:t> 	</a:t>
            </a:r>
            <a:endParaRPr lang="en-US" altLang="zh-CN" sz="2400" i="1" dirty="0">
              <a:solidFill>
                <a:schemeClr val="tx2"/>
              </a:solidFill>
            </a:endParaRPr>
          </a:p>
        </p:txBody>
      </p:sp>
      <p:sp>
        <p:nvSpPr>
          <p:cNvPr id="86026" name="Rectangle 298"/>
          <p:cNvSpPr>
            <a:spLocks noGrp="1"/>
          </p:cNvSpPr>
          <p:nvPr>
            <p:ph idx="1"/>
          </p:nvPr>
        </p:nvSpPr>
        <p:spPr>
          <a:ln/>
        </p:spPr>
        <p:txBody>
          <a:bodyPr vert="horz" wrap="square" lIns="91440" tIns="45720" rIns="91440" bIns="45720" anchor="t"/>
          <a:p>
            <a:pPr eaLnBrk="1" hangingPunct="1"/>
            <a:r>
              <a:rPr lang="zh-CN" altLang="en-US" dirty="0"/>
              <a:t>示例</a:t>
            </a:r>
            <a:endParaRPr lang="zh-CN" altLang="en-US"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910"/>
                                        </p:tgtEl>
                                        <p:attrNameLst>
                                          <p:attrName>style.visibility</p:attrName>
                                        </p:attrNameLst>
                                      </p:cBhvr>
                                      <p:to>
                                        <p:strVal val="visible"/>
                                      </p:to>
                                    </p:set>
                                    <p:anim calcmode="lin" valueType="num">
                                      <p:cBhvr additive="base">
                                        <p:cTn id="7" dur="500" fill="hold"/>
                                        <p:tgtEl>
                                          <p:spTgt spid="111910"/>
                                        </p:tgtEl>
                                        <p:attrNameLst>
                                          <p:attrName>ppt_x</p:attrName>
                                        </p:attrNameLst>
                                      </p:cBhvr>
                                      <p:tavLst>
                                        <p:tav tm="0">
                                          <p:val>
                                            <p:strVal val="0-#ppt_w/2"/>
                                          </p:val>
                                        </p:tav>
                                        <p:tav tm="100000">
                                          <p:val>
                                            <p:strVal val="#ppt_x"/>
                                          </p:val>
                                        </p:tav>
                                      </p:tavLst>
                                    </p:anim>
                                    <p:anim calcmode="lin" valueType="num">
                                      <p:cBhvr additive="base">
                                        <p:cTn id="8" dur="500" fill="hold"/>
                                        <p:tgtEl>
                                          <p:spTgt spid="1119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11619"/>
                                        </p:tgtEl>
                                        <p:attrNameLst>
                                          <p:attrName>style.visibility</p:attrName>
                                        </p:attrNameLst>
                                      </p:cBhvr>
                                      <p:to>
                                        <p:strVal val="visible"/>
                                      </p:to>
                                    </p:set>
                                    <p:animEffect transition="in" filter="checkerboard(across)">
                                      <p:cBhvr>
                                        <p:cTn id="13" dur="500"/>
                                        <p:tgtEl>
                                          <p:spTgt spid="11161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1868"/>
                                        </p:tgtEl>
                                        <p:attrNameLst>
                                          <p:attrName>style.visibility</p:attrName>
                                        </p:attrNameLst>
                                      </p:cBhvr>
                                      <p:to>
                                        <p:strVal val="visible"/>
                                      </p:to>
                                    </p:set>
                                    <p:animEffect transition="in" filter="dissolve">
                                      <p:cBhvr>
                                        <p:cTn id="38" dur="500"/>
                                        <p:tgtEl>
                                          <p:spTgt spid="11186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1868">
                                            <p:txEl>
                                              <p:charRg st="0" end="4"/>
                                            </p:txEl>
                                          </p:spTgt>
                                        </p:tgtEl>
                                        <p:attrNameLst>
                                          <p:attrName>style.visibility</p:attrName>
                                        </p:attrNameLst>
                                      </p:cBhvr>
                                      <p:to>
                                        <p:strVal val="visible"/>
                                      </p:to>
                                    </p:set>
                                    <p:animEffect transition="in" filter="dissolve">
                                      <p:cBhvr>
                                        <p:cTn id="43" dur="500"/>
                                        <p:tgtEl>
                                          <p:spTgt spid="111868">
                                            <p:txEl>
                                              <p:charRg st="0"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868">
                                            <p:txEl>
                                              <p:charRg st="4" end="39"/>
                                            </p:txEl>
                                          </p:spTgt>
                                        </p:tgtEl>
                                        <p:attrNameLst>
                                          <p:attrName>style.visibility</p:attrName>
                                        </p:attrNameLst>
                                      </p:cBhvr>
                                      <p:to>
                                        <p:strVal val="visible"/>
                                      </p:to>
                                    </p:set>
                                    <p:animEffect transition="in" filter="dissolve">
                                      <p:cBhvr>
                                        <p:cTn id="48" dur="500"/>
                                        <p:tgtEl>
                                          <p:spTgt spid="111868">
                                            <p:txEl>
                                              <p:charRg st="4" end="3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1868">
                                            <p:txEl>
                                              <p:charRg st="39" end="65"/>
                                            </p:txEl>
                                          </p:spTgt>
                                        </p:tgtEl>
                                        <p:attrNameLst>
                                          <p:attrName>style.visibility</p:attrName>
                                        </p:attrNameLst>
                                      </p:cBhvr>
                                      <p:to>
                                        <p:strVal val="visible"/>
                                      </p:to>
                                    </p:set>
                                    <p:animEffect transition="in" filter="dissolve">
                                      <p:cBhvr>
                                        <p:cTn id="53" dur="500"/>
                                        <p:tgtEl>
                                          <p:spTgt spid="111868">
                                            <p:txEl>
                                              <p:charRg st="39" end="6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1868">
                                            <p:txEl>
                                              <p:charRg st="65" end="80"/>
                                            </p:txEl>
                                          </p:spTgt>
                                        </p:tgtEl>
                                        <p:attrNameLst>
                                          <p:attrName>style.visibility</p:attrName>
                                        </p:attrNameLst>
                                      </p:cBhvr>
                                      <p:to>
                                        <p:strVal val="visible"/>
                                      </p:to>
                                    </p:set>
                                    <p:animEffect transition="in" filter="dissolve">
                                      <p:cBhvr>
                                        <p:cTn id="58" dur="500"/>
                                        <p:tgtEl>
                                          <p:spTgt spid="111868">
                                            <p:txEl>
                                              <p:charRg st="65"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P spid="111868" grpId="0" animBg="1" build="p"/>
      <p:bldP spid="11191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112643" name="Text Box 3"/>
          <p:cNvSpPr txBox="1"/>
          <p:nvPr/>
        </p:nvSpPr>
        <p:spPr>
          <a:xfrm>
            <a:off x="381000" y="990600"/>
            <a:ext cx="7772400" cy="51911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
                <a:schemeClr val="tx2"/>
              </a:buClr>
              <a:buSzPct val="100000"/>
              <a:buChar char="§"/>
            </a:pPr>
            <a:r>
              <a:rPr lang="zh-CN" altLang="en-US" dirty="0">
                <a:solidFill>
                  <a:schemeClr val="tx2"/>
                </a:solidFill>
                <a:latin typeface="Arial Narrow" panose="020B0506020202030204" pitchFamily="34" charset="0"/>
                <a:ea typeface="楷体_GB2312" pitchFamily="49" charset="-122"/>
              </a:rPr>
              <a:t>二、广义表的另一种链表存储结构</a:t>
            </a:r>
            <a:endParaRPr lang="zh-CN" altLang="en-US" dirty="0">
              <a:solidFill>
                <a:schemeClr val="tx2"/>
              </a:solidFill>
              <a:latin typeface="Arial Narrow" panose="020B0506020202030204" pitchFamily="34" charset="0"/>
              <a:ea typeface="楷体_GB2312" pitchFamily="49" charset="-122"/>
            </a:endParaRPr>
          </a:p>
        </p:txBody>
      </p:sp>
      <p:grpSp>
        <p:nvGrpSpPr>
          <p:cNvPr id="2" name="Group 13"/>
          <p:cNvGrpSpPr/>
          <p:nvPr/>
        </p:nvGrpSpPr>
        <p:grpSpPr>
          <a:xfrm>
            <a:off x="4419600" y="1660525"/>
            <a:ext cx="2743200" cy="1006475"/>
            <a:chOff x="2736" y="1152"/>
            <a:chExt cx="2352" cy="634"/>
          </a:xfrm>
        </p:grpSpPr>
        <p:sp>
          <p:nvSpPr>
            <p:cNvPr id="87057" name="Rectangle 14"/>
            <p:cNvSpPr/>
            <p:nvPr/>
          </p:nvSpPr>
          <p:spPr>
            <a:xfrm>
              <a:off x="4224" y="1152"/>
              <a:ext cx="864"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i="1" dirty="0"/>
                <a:t>tp</a:t>
              </a:r>
              <a:endParaRPr lang="en-US" altLang="zh-CN" sz="2000" i="1" dirty="0"/>
            </a:p>
          </p:txBody>
        </p:sp>
        <p:sp>
          <p:nvSpPr>
            <p:cNvPr id="87058" name="Rectangle 15"/>
            <p:cNvSpPr/>
            <p:nvPr/>
          </p:nvSpPr>
          <p:spPr>
            <a:xfrm>
              <a:off x="3552" y="1152"/>
              <a:ext cx="672"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i="1" dirty="0"/>
                <a:t>atom</a:t>
              </a:r>
              <a:endParaRPr lang="en-US" altLang="zh-CN" sz="2000" i="1" dirty="0"/>
            </a:p>
          </p:txBody>
        </p:sp>
        <p:sp>
          <p:nvSpPr>
            <p:cNvPr id="87059" name="Rectangle 16"/>
            <p:cNvSpPr/>
            <p:nvPr/>
          </p:nvSpPr>
          <p:spPr>
            <a:xfrm>
              <a:off x="2736" y="1152"/>
              <a:ext cx="816"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i="1" dirty="0"/>
                <a:t>tag=0</a:t>
              </a:r>
              <a:endParaRPr lang="en-US" altLang="zh-CN" sz="2000" i="1" dirty="0"/>
            </a:p>
          </p:txBody>
        </p:sp>
        <p:sp>
          <p:nvSpPr>
            <p:cNvPr id="87060" name="Line 17"/>
            <p:cNvSpPr/>
            <p:nvPr/>
          </p:nvSpPr>
          <p:spPr>
            <a:xfrm>
              <a:off x="2736" y="1152"/>
              <a:ext cx="2352" cy="0"/>
            </a:xfrm>
            <a:prstGeom prst="line">
              <a:avLst/>
            </a:prstGeom>
            <a:ln w="28575" cap="sq" cmpd="sng">
              <a:solidFill>
                <a:schemeClr val="tx1"/>
              </a:solidFill>
              <a:prstDash val="solid"/>
              <a:headEnd type="none" w="med" len="med"/>
              <a:tailEnd type="none" w="med" len="med"/>
            </a:ln>
          </p:spPr>
        </p:sp>
        <p:sp>
          <p:nvSpPr>
            <p:cNvPr id="87061" name="Line 18"/>
            <p:cNvSpPr/>
            <p:nvPr/>
          </p:nvSpPr>
          <p:spPr>
            <a:xfrm>
              <a:off x="2736" y="1488"/>
              <a:ext cx="2352" cy="0"/>
            </a:xfrm>
            <a:prstGeom prst="line">
              <a:avLst/>
            </a:prstGeom>
            <a:ln w="28575" cap="sq" cmpd="sng">
              <a:solidFill>
                <a:schemeClr val="tx1"/>
              </a:solidFill>
              <a:prstDash val="solid"/>
              <a:headEnd type="none" w="med" len="med"/>
              <a:tailEnd type="none" w="med" len="med"/>
            </a:ln>
          </p:spPr>
        </p:sp>
        <p:sp>
          <p:nvSpPr>
            <p:cNvPr id="87062" name="Line 19"/>
            <p:cNvSpPr/>
            <p:nvPr/>
          </p:nvSpPr>
          <p:spPr>
            <a:xfrm>
              <a:off x="2736" y="1152"/>
              <a:ext cx="0" cy="336"/>
            </a:xfrm>
            <a:prstGeom prst="line">
              <a:avLst/>
            </a:prstGeom>
            <a:ln w="28575" cap="sq" cmpd="sng">
              <a:solidFill>
                <a:schemeClr val="tx1"/>
              </a:solidFill>
              <a:prstDash val="solid"/>
              <a:headEnd type="none" w="med" len="med"/>
              <a:tailEnd type="none" w="med" len="med"/>
            </a:ln>
          </p:spPr>
        </p:sp>
        <p:sp>
          <p:nvSpPr>
            <p:cNvPr id="87063" name="Line 20"/>
            <p:cNvSpPr/>
            <p:nvPr/>
          </p:nvSpPr>
          <p:spPr>
            <a:xfrm>
              <a:off x="3552" y="1152"/>
              <a:ext cx="0" cy="336"/>
            </a:xfrm>
            <a:prstGeom prst="line">
              <a:avLst/>
            </a:prstGeom>
            <a:ln w="12700" cap="flat" cmpd="sng">
              <a:solidFill>
                <a:schemeClr val="tx1"/>
              </a:solidFill>
              <a:prstDash val="solid"/>
              <a:headEnd type="none" w="med" len="med"/>
              <a:tailEnd type="none" w="med" len="med"/>
            </a:ln>
          </p:spPr>
        </p:sp>
        <p:sp>
          <p:nvSpPr>
            <p:cNvPr id="87064" name="Line 21"/>
            <p:cNvSpPr/>
            <p:nvPr/>
          </p:nvSpPr>
          <p:spPr>
            <a:xfrm>
              <a:off x="4224" y="1152"/>
              <a:ext cx="0" cy="336"/>
            </a:xfrm>
            <a:prstGeom prst="line">
              <a:avLst/>
            </a:prstGeom>
            <a:ln w="12700" cap="flat" cmpd="sng">
              <a:solidFill>
                <a:schemeClr val="tx1"/>
              </a:solidFill>
              <a:prstDash val="solid"/>
              <a:headEnd type="none" w="med" len="med"/>
              <a:tailEnd type="none" w="med" len="med"/>
            </a:ln>
          </p:spPr>
        </p:sp>
        <p:sp>
          <p:nvSpPr>
            <p:cNvPr id="87065" name="Line 22"/>
            <p:cNvSpPr/>
            <p:nvPr/>
          </p:nvSpPr>
          <p:spPr>
            <a:xfrm>
              <a:off x="5088" y="1152"/>
              <a:ext cx="0" cy="336"/>
            </a:xfrm>
            <a:prstGeom prst="line">
              <a:avLst/>
            </a:prstGeom>
            <a:ln w="28575" cap="sq" cmpd="sng">
              <a:solidFill>
                <a:schemeClr val="tx1"/>
              </a:solidFill>
              <a:prstDash val="solid"/>
              <a:headEnd type="none" w="med" len="med"/>
              <a:tailEnd type="none" w="med" len="med"/>
            </a:ln>
          </p:spPr>
        </p:sp>
        <p:sp>
          <p:nvSpPr>
            <p:cNvPr id="87066" name="Text Box 23"/>
            <p:cNvSpPr txBox="1"/>
            <p:nvPr/>
          </p:nvSpPr>
          <p:spPr>
            <a:xfrm>
              <a:off x="3455" y="1536"/>
              <a:ext cx="1490"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latin typeface="Arial Narrow" panose="020B0506020202030204" pitchFamily="34" charset="0"/>
                </a:rPr>
                <a:t>原子结点</a:t>
              </a:r>
              <a:endParaRPr lang="zh-CN" altLang="en-US" sz="2000" dirty="0">
                <a:latin typeface="Arial Narrow" panose="020B0506020202030204" pitchFamily="34" charset="0"/>
              </a:endParaRPr>
            </a:p>
          </p:txBody>
        </p:sp>
      </p:grpSp>
      <p:sp>
        <p:nvSpPr>
          <p:cNvPr id="112664" name="Text Box 24"/>
          <p:cNvSpPr txBox="1"/>
          <p:nvPr/>
        </p:nvSpPr>
        <p:spPr>
          <a:xfrm>
            <a:off x="1295400" y="2852738"/>
            <a:ext cx="6400800" cy="385286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80000"/>
              </a:lnSpc>
              <a:spcBef>
                <a:spcPct val="50000"/>
              </a:spcBef>
              <a:buClrTx/>
              <a:buSzPct val="100000"/>
              <a:buNone/>
            </a:pPr>
            <a:r>
              <a:rPr lang="en-US" altLang="zh-CN" sz="2200" i="1" dirty="0"/>
              <a:t>typedef enum{ATOM,LIST} ElemTag;</a:t>
            </a:r>
            <a:endParaRPr lang="en-US" altLang="zh-CN" sz="2200" i="1" dirty="0"/>
          </a:p>
          <a:p>
            <a:pPr marL="0" lvl="0" indent="0" eaLnBrk="1" hangingPunct="1">
              <a:lnSpc>
                <a:spcPct val="80000"/>
              </a:lnSpc>
              <a:spcBef>
                <a:spcPct val="50000"/>
              </a:spcBef>
              <a:buClrTx/>
              <a:buSzPct val="100000"/>
              <a:buNone/>
            </a:pPr>
            <a:r>
              <a:rPr lang="en-US" altLang="zh-CN" sz="2200" i="1" dirty="0"/>
              <a:t>typedef struct GLNode {</a:t>
            </a:r>
            <a:endParaRPr lang="en-US" altLang="zh-CN" sz="2200" i="1" dirty="0"/>
          </a:p>
          <a:p>
            <a:pPr marL="457200" lvl="1" indent="0" eaLnBrk="1" hangingPunct="1">
              <a:lnSpc>
                <a:spcPct val="80000"/>
              </a:lnSpc>
              <a:spcBef>
                <a:spcPct val="50000"/>
              </a:spcBef>
              <a:buClrTx/>
              <a:buSzPct val="100000"/>
              <a:buNone/>
            </a:pPr>
            <a:r>
              <a:rPr lang="en-US" altLang="zh-CN" sz="2200" i="1" dirty="0"/>
              <a:t> ElemTag tag;</a:t>
            </a:r>
            <a:endParaRPr lang="en-US" altLang="zh-CN" sz="2200" i="1" dirty="0"/>
          </a:p>
          <a:p>
            <a:pPr marL="457200" lvl="1" indent="0" eaLnBrk="1" hangingPunct="1">
              <a:lnSpc>
                <a:spcPct val="80000"/>
              </a:lnSpc>
              <a:spcBef>
                <a:spcPct val="50000"/>
              </a:spcBef>
              <a:buClrTx/>
              <a:buSzPct val="100000"/>
              <a:buNone/>
            </a:pPr>
            <a:r>
              <a:rPr lang="en-US" altLang="zh-CN" sz="2200" i="1" dirty="0"/>
              <a:t> union{ </a:t>
            </a:r>
            <a:endParaRPr lang="en-US" altLang="zh-CN" sz="2200" i="1" dirty="0"/>
          </a:p>
          <a:p>
            <a:pPr marL="457200" lvl="1" indent="0" eaLnBrk="1" hangingPunct="1">
              <a:lnSpc>
                <a:spcPct val="80000"/>
              </a:lnSpc>
              <a:spcBef>
                <a:spcPct val="50000"/>
              </a:spcBef>
              <a:buClrTx/>
              <a:buSzPct val="100000"/>
              <a:buNone/>
            </a:pPr>
            <a:r>
              <a:rPr lang="en-US" altLang="zh-CN" sz="2200" i="1" dirty="0"/>
              <a:t>    AtomType atom;</a:t>
            </a:r>
            <a:endParaRPr lang="en-US" altLang="zh-CN" sz="2200" i="1" dirty="0"/>
          </a:p>
          <a:p>
            <a:pPr marL="457200" lvl="1" indent="0" eaLnBrk="1" hangingPunct="1">
              <a:lnSpc>
                <a:spcPct val="80000"/>
              </a:lnSpc>
              <a:spcBef>
                <a:spcPct val="50000"/>
              </a:spcBef>
              <a:buClrTx/>
              <a:buSzPct val="100000"/>
              <a:buNone/>
            </a:pPr>
            <a:r>
              <a:rPr lang="en-US" altLang="zh-CN" sz="2200" i="1" dirty="0"/>
              <a:t>    struct GLNode *hp;</a:t>
            </a:r>
            <a:endParaRPr lang="en-US" altLang="zh-CN" sz="2200" i="1" dirty="0"/>
          </a:p>
          <a:p>
            <a:pPr marL="457200" lvl="1" indent="0" eaLnBrk="1" hangingPunct="1">
              <a:lnSpc>
                <a:spcPct val="80000"/>
              </a:lnSpc>
              <a:spcBef>
                <a:spcPct val="50000"/>
              </a:spcBef>
              <a:buClrTx/>
              <a:buSzPct val="100000"/>
              <a:buNone/>
            </a:pPr>
            <a:r>
              <a:rPr lang="en-US" altLang="zh-CN" sz="2200" i="1" dirty="0"/>
              <a:t>  };</a:t>
            </a:r>
            <a:endParaRPr lang="en-US" altLang="zh-CN" sz="2200" i="1" dirty="0"/>
          </a:p>
          <a:p>
            <a:pPr marL="0" lvl="0" indent="0" eaLnBrk="1" hangingPunct="1">
              <a:lnSpc>
                <a:spcPct val="80000"/>
              </a:lnSpc>
              <a:spcBef>
                <a:spcPct val="50000"/>
              </a:spcBef>
              <a:buClrTx/>
              <a:buSzPct val="100000"/>
              <a:buNone/>
            </a:pPr>
            <a:r>
              <a:rPr lang="en-US" altLang="zh-CN" sz="2200" i="1" dirty="0"/>
              <a:t>          struct GLNode *tp;//</a:t>
            </a:r>
            <a:r>
              <a:rPr lang="zh-CN" altLang="en-US" sz="2200" i="1" dirty="0"/>
              <a:t>指向下一元素结点</a:t>
            </a:r>
            <a:endParaRPr lang="zh-CN" altLang="en-US" sz="2200" i="1" dirty="0"/>
          </a:p>
          <a:p>
            <a:pPr marL="0" lvl="0" indent="0" eaLnBrk="1" hangingPunct="1">
              <a:lnSpc>
                <a:spcPct val="80000"/>
              </a:lnSpc>
              <a:spcBef>
                <a:spcPct val="50000"/>
              </a:spcBef>
              <a:buClrTx/>
              <a:buSzPct val="100000"/>
              <a:buNone/>
            </a:pPr>
            <a:r>
              <a:rPr lang="en-US" altLang="zh-CN" sz="2200" i="1" dirty="0"/>
              <a:t>}*GList</a:t>
            </a:r>
            <a:endParaRPr lang="en-US" altLang="zh-CN" sz="2200" i="1" dirty="0"/>
          </a:p>
        </p:txBody>
      </p:sp>
      <p:grpSp>
        <p:nvGrpSpPr>
          <p:cNvPr id="3" name="Group 26"/>
          <p:cNvGrpSpPr/>
          <p:nvPr/>
        </p:nvGrpSpPr>
        <p:grpSpPr>
          <a:xfrm>
            <a:off x="1295400" y="1736725"/>
            <a:ext cx="2438400" cy="1006475"/>
            <a:chOff x="2736" y="1152"/>
            <a:chExt cx="2352" cy="634"/>
          </a:xfrm>
        </p:grpSpPr>
        <p:sp>
          <p:nvSpPr>
            <p:cNvPr id="87047" name="Rectangle 27"/>
            <p:cNvSpPr/>
            <p:nvPr/>
          </p:nvSpPr>
          <p:spPr>
            <a:xfrm>
              <a:off x="4224" y="1152"/>
              <a:ext cx="864"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i="1" dirty="0"/>
                <a:t>tp</a:t>
              </a:r>
              <a:endParaRPr lang="en-US" altLang="zh-CN" sz="2000" i="1" dirty="0"/>
            </a:p>
          </p:txBody>
        </p:sp>
        <p:sp>
          <p:nvSpPr>
            <p:cNvPr id="87048" name="Rectangle 28"/>
            <p:cNvSpPr/>
            <p:nvPr/>
          </p:nvSpPr>
          <p:spPr>
            <a:xfrm>
              <a:off x="3552" y="1152"/>
              <a:ext cx="672"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i="1" dirty="0"/>
                <a:t>hp</a:t>
              </a:r>
              <a:endParaRPr lang="en-US" altLang="zh-CN" sz="2000" i="1" dirty="0"/>
            </a:p>
          </p:txBody>
        </p:sp>
        <p:sp>
          <p:nvSpPr>
            <p:cNvPr id="87049" name="Rectangle 29"/>
            <p:cNvSpPr/>
            <p:nvPr/>
          </p:nvSpPr>
          <p:spPr>
            <a:xfrm>
              <a:off x="2736" y="1152"/>
              <a:ext cx="816"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algn="ctr" eaLnBrk="1" hangingPunct="1">
                <a:buNone/>
              </a:pPr>
              <a:r>
                <a:rPr lang="en-US" altLang="zh-CN" sz="2000" i="1" dirty="0"/>
                <a:t>tag=1</a:t>
              </a:r>
              <a:endParaRPr lang="en-US" altLang="zh-CN" sz="2000" i="1" dirty="0"/>
            </a:p>
          </p:txBody>
        </p:sp>
        <p:sp>
          <p:nvSpPr>
            <p:cNvPr id="87050" name="Line 30"/>
            <p:cNvSpPr/>
            <p:nvPr/>
          </p:nvSpPr>
          <p:spPr>
            <a:xfrm>
              <a:off x="2736" y="1152"/>
              <a:ext cx="2352" cy="0"/>
            </a:xfrm>
            <a:prstGeom prst="line">
              <a:avLst/>
            </a:prstGeom>
            <a:ln w="28575" cap="sq" cmpd="sng">
              <a:solidFill>
                <a:schemeClr val="tx1"/>
              </a:solidFill>
              <a:prstDash val="solid"/>
              <a:headEnd type="none" w="med" len="med"/>
              <a:tailEnd type="none" w="med" len="med"/>
            </a:ln>
          </p:spPr>
        </p:sp>
        <p:sp>
          <p:nvSpPr>
            <p:cNvPr id="87051" name="Line 31"/>
            <p:cNvSpPr/>
            <p:nvPr/>
          </p:nvSpPr>
          <p:spPr>
            <a:xfrm>
              <a:off x="2736" y="1488"/>
              <a:ext cx="2352" cy="0"/>
            </a:xfrm>
            <a:prstGeom prst="line">
              <a:avLst/>
            </a:prstGeom>
            <a:ln w="28575" cap="sq" cmpd="sng">
              <a:solidFill>
                <a:schemeClr val="tx1"/>
              </a:solidFill>
              <a:prstDash val="solid"/>
              <a:headEnd type="none" w="med" len="med"/>
              <a:tailEnd type="none" w="med" len="med"/>
            </a:ln>
          </p:spPr>
        </p:sp>
        <p:sp>
          <p:nvSpPr>
            <p:cNvPr id="87052" name="Line 32"/>
            <p:cNvSpPr/>
            <p:nvPr/>
          </p:nvSpPr>
          <p:spPr>
            <a:xfrm>
              <a:off x="2736" y="1152"/>
              <a:ext cx="0" cy="336"/>
            </a:xfrm>
            <a:prstGeom prst="line">
              <a:avLst/>
            </a:prstGeom>
            <a:ln w="28575" cap="sq" cmpd="sng">
              <a:solidFill>
                <a:schemeClr val="tx1"/>
              </a:solidFill>
              <a:prstDash val="solid"/>
              <a:headEnd type="none" w="med" len="med"/>
              <a:tailEnd type="none" w="med" len="med"/>
            </a:ln>
          </p:spPr>
        </p:sp>
        <p:sp>
          <p:nvSpPr>
            <p:cNvPr id="87053" name="Line 33"/>
            <p:cNvSpPr/>
            <p:nvPr/>
          </p:nvSpPr>
          <p:spPr>
            <a:xfrm>
              <a:off x="3552" y="1152"/>
              <a:ext cx="0" cy="336"/>
            </a:xfrm>
            <a:prstGeom prst="line">
              <a:avLst/>
            </a:prstGeom>
            <a:ln w="12700" cap="flat" cmpd="sng">
              <a:solidFill>
                <a:schemeClr val="tx1"/>
              </a:solidFill>
              <a:prstDash val="solid"/>
              <a:headEnd type="none" w="med" len="med"/>
              <a:tailEnd type="none" w="med" len="med"/>
            </a:ln>
          </p:spPr>
        </p:sp>
        <p:sp>
          <p:nvSpPr>
            <p:cNvPr id="87054" name="Line 34"/>
            <p:cNvSpPr/>
            <p:nvPr/>
          </p:nvSpPr>
          <p:spPr>
            <a:xfrm>
              <a:off x="4224" y="1152"/>
              <a:ext cx="0" cy="336"/>
            </a:xfrm>
            <a:prstGeom prst="line">
              <a:avLst/>
            </a:prstGeom>
            <a:ln w="12700" cap="flat" cmpd="sng">
              <a:solidFill>
                <a:schemeClr val="tx1"/>
              </a:solidFill>
              <a:prstDash val="solid"/>
              <a:headEnd type="none" w="med" len="med"/>
              <a:tailEnd type="none" w="med" len="med"/>
            </a:ln>
          </p:spPr>
        </p:sp>
        <p:sp>
          <p:nvSpPr>
            <p:cNvPr id="87055" name="Line 35"/>
            <p:cNvSpPr/>
            <p:nvPr/>
          </p:nvSpPr>
          <p:spPr>
            <a:xfrm>
              <a:off x="5088" y="1152"/>
              <a:ext cx="0" cy="336"/>
            </a:xfrm>
            <a:prstGeom prst="line">
              <a:avLst/>
            </a:prstGeom>
            <a:ln w="28575" cap="sq" cmpd="sng">
              <a:solidFill>
                <a:schemeClr val="tx1"/>
              </a:solidFill>
              <a:prstDash val="solid"/>
              <a:headEnd type="none" w="med" len="med"/>
              <a:tailEnd type="none" w="med" len="med"/>
            </a:ln>
          </p:spPr>
        </p:sp>
        <p:sp>
          <p:nvSpPr>
            <p:cNvPr id="87056" name="Text Box 36"/>
            <p:cNvSpPr txBox="1"/>
            <p:nvPr/>
          </p:nvSpPr>
          <p:spPr>
            <a:xfrm>
              <a:off x="3456" y="1536"/>
              <a:ext cx="1488"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2000" dirty="0">
                  <a:latin typeface="Arial Narrow" panose="020B0506020202030204" pitchFamily="34" charset="0"/>
                </a:rPr>
                <a:t>表结点</a:t>
              </a:r>
              <a:endParaRPr lang="zh-CN" altLang="en-US" sz="2000" dirty="0">
                <a:latin typeface="Arial Narrow" panose="020B0506020202030204" pitchFamily="34" charset="0"/>
              </a:endParaRP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12664">
                                            <p:txEl>
                                              <p:charRg st="0" end="33"/>
                                            </p:txEl>
                                          </p:spTgt>
                                        </p:tgtEl>
                                        <p:attrNameLst>
                                          <p:attrName>style.visibility</p:attrName>
                                        </p:attrNameLst>
                                      </p:cBhvr>
                                      <p:to>
                                        <p:strVal val="visible"/>
                                      </p:to>
                                    </p:set>
                                    <p:anim calcmode="lin" valueType="num">
                                      <p:cBhvr additive="base">
                                        <p:cTn id="21" dur="500" fill="hold"/>
                                        <p:tgtEl>
                                          <p:spTgt spid="112664">
                                            <p:txEl>
                                              <p:charRg st="0" end="3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2664">
                                            <p:txEl>
                                              <p:charRg st="0" end="3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2664">
                                            <p:txEl>
                                              <p:charRg st="33" end="57"/>
                                            </p:txEl>
                                          </p:spTgt>
                                        </p:tgtEl>
                                        <p:attrNameLst>
                                          <p:attrName>style.visibility</p:attrName>
                                        </p:attrNameLst>
                                      </p:cBhvr>
                                      <p:to>
                                        <p:strVal val="visible"/>
                                      </p:to>
                                    </p:set>
                                    <p:anim calcmode="lin" valueType="num">
                                      <p:cBhvr additive="base">
                                        <p:cTn id="27" dur="500" fill="hold"/>
                                        <p:tgtEl>
                                          <p:spTgt spid="112664">
                                            <p:txEl>
                                              <p:charRg st="33" end="5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2664">
                                            <p:txEl>
                                              <p:charRg st="33" end="57"/>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2664">
                                            <p:txEl>
                                              <p:charRg st="57" end="71"/>
                                            </p:txEl>
                                          </p:spTgt>
                                        </p:tgtEl>
                                        <p:attrNameLst>
                                          <p:attrName>style.visibility</p:attrName>
                                        </p:attrNameLst>
                                      </p:cBhvr>
                                      <p:to>
                                        <p:strVal val="visible"/>
                                      </p:to>
                                    </p:set>
                                    <p:anim calcmode="lin" valueType="num">
                                      <p:cBhvr additive="base">
                                        <p:cTn id="31" dur="500" fill="hold"/>
                                        <p:tgtEl>
                                          <p:spTgt spid="112664">
                                            <p:txEl>
                                              <p:charRg st="57" end="7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64">
                                            <p:txEl>
                                              <p:charRg st="57" end="71"/>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12664">
                                            <p:txEl>
                                              <p:charRg st="71" end="80"/>
                                            </p:txEl>
                                          </p:spTgt>
                                        </p:tgtEl>
                                        <p:attrNameLst>
                                          <p:attrName>style.visibility</p:attrName>
                                        </p:attrNameLst>
                                      </p:cBhvr>
                                      <p:to>
                                        <p:strVal val="visible"/>
                                      </p:to>
                                    </p:set>
                                    <p:anim calcmode="lin" valueType="num">
                                      <p:cBhvr additive="base">
                                        <p:cTn id="35" dur="500" fill="hold"/>
                                        <p:tgtEl>
                                          <p:spTgt spid="112664">
                                            <p:txEl>
                                              <p:charRg st="71" end="8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2664">
                                            <p:txEl>
                                              <p:charRg st="71" end="80"/>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12664">
                                            <p:txEl>
                                              <p:charRg st="80" end="99"/>
                                            </p:txEl>
                                          </p:spTgt>
                                        </p:tgtEl>
                                        <p:attrNameLst>
                                          <p:attrName>style.visibility</p:attrName>
                                        </p:attrNameLst>
                                      </p:cBhvr>
                                      <p:to>
                                        <p:strVal val="visible"/>
                                      </p:to>
                                    </p:set>
                                    <p:anim calcmode="lin" valueType="num">
                                      <p:cBhvr additive="base">
                                        <p:cTn id="39" dur="500" fill="hold"/>
                                        <p:tgtEl>
                                          <p:spTgt spid="112664">
                                            <p:txEl>
                                              <p:charRg st="80" end="9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12664">
                                            <p:txEl>
                                              <p:charRg st="80" end="99"/>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12664">
                                            <p:txEl>
                                              <p:charRg st="99" end="122"/>
                                            </p:txEl>
                                          </p:spTgt>
                                        </p:tgtEl>
                                        <p:attrNameLst>
                                          <p:attrName>style.visibility</p:attrName>
                                        </p:attrNameLst>
                                      </p:cBhvr>
                                      <p:to>
                                        <p:strVal val="visible"/>
                                      </p:to>
                                    </p:set>
                                    <p:anim calcmode="lin" valueType="num">
                                      <p:cBhvr additive="base">
                                        <p:cTn id="43" dur="500" fill="hold"/>
                                        <p:tgtEl>
                                          <p:spTgt spid="112664">
                                            <p:txEl>
                                              <p:charRg st="99" end="12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2664">
                                            <p:txEl>
                                              <p:charRg st="99" end="122"/>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12664">
                                            <p:txEl>
                                              <p:charRg st="122" end="127"/>
                                            </p:txEl>
                                          </p:spTgt>
                                        </p:tgtEl>
                                        <p:attrNameLst>
                                          <p:attrName>style.visibility</p:attrName>
                                        </p:attrNameLst>
                                      </p:cBhvr>
                                      <p:to>
                                        <p:strVal val="visible"/>
                                      </p:to>
                                    </p:set>
                                    <p:anim calcmode="lin" valueType="num">
                                      <p:cBhvr additive="base">
                                        <p:cTn id="47" dur="500" fill="hold"/>
                                        <p:tgtEl>
                                          <p:spTgt spid="112664">
                                            <p:txEl>
                                              <p:charRg st="122" end="12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12664">
                                            <p:txEl>
                                              <p:charRg st="122" end="12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12664">
                                            <p:txEl>
                                              <p:charRg st="127" end="166"/>
                                            </p:txEl>
                                          </p:spTgt>
                                        </p:tgtEl>
                                        <p:attrNameLst>
                                          <p:attrName>style.visibility</p:attrName>
                                        </p:attrNameLst>
                                      </p:cBhvr>
                                      <p:to>
                                        <p:strVal val="visible"/>
                                      </p:to>
                                    </p:set>
                                    <p:anim calcmode="lin" valueType="num">
                                      <p:cBhvr additive="base">
                                        <p:cTn id="53" dur="500" fill="hold"/>
                                        <p:tgtEl>
                                          <p:spTgt spid="112664">
                                            <p:txEl>
                                              <p:charRg st="127" end="166"/>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12664">
                                            <p:txEl>
                                              <p:charRg st="127" end="16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12664">
                                            <p:txEl>
                                              <p:charRg st="166" end="174"/>
                                            </p:txEl>
                                          </p:spTgt>
                                        </p:tgtEl>
                                        <p:attrNameLst>
                                          <p:attrName>style.visibility</p:attrName>
                                        </p:attrNameLst>
                                      </p:cBhvr>
                                      <p:to>
                                        <p:strVal val="visible"/>
                                      </p:to>
                                    </p:set>
                                    <p:anim calcmode="lin" valueType="num">
                                      <p:cBhvr additive="base">
                                        <p:cTn id="59" dur="500" fill="hold"/>
                                        <p:tgtEl>
                                          <p:spTgt spid="112664">
                                            <p:txEl>
                                              <p:charRg st="166" end="174"/>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12664">
                                            <p:txEl>
                                              <p:charRg st="166" end="17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P spid="112664"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页脚占位符 2"/>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88067" name="Text Box 2"/>
          <p:cNvSpPr txBox="1"/>
          <p:nvPr/>
        </p:nvSpPr>
        <p:spPr>
          <a:xfrm>
            <a:off x="609600" y="1020763"/>
            <a:ext cx="1447800" cy="57943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zh-CN" altLang="en-US" sz="3200" dirty="0">
                <a:solidFill>
                  <a:schemeClr val="tx2"/>
                </a:solidFill>
                <a:latin typeface="Arial Narrow" panose="020B0506020202030204" pitchFamily="34" charset="0"/>
                <a:ea typeface="楷体_GB2312" pitchFamily="49" charset="-122"/>
              </a:rPr>
              <a:t>示例</a:t>
            </a:r>
            <a:endParaRPr lang="zh-CN" altLang="en-US" sz="3200" dirty="0">
              <a:solidFill>
                <a:schemeClr val="tx2"/>
              </a:solidFill>
              <a:latin typeface="Arial Narrow" panose="020B0506020202030204" pitchFamily="34" charset="0"/>
              <a:ea typeface="楷体_GB2312" pitchFamily="49" charset="-122"/>
            </a:endParaRPr>
          </a:p>
        </p:txBody>
      </p:sp>
      <p:grpSp>
        <p:nvGrpSpPr>
          <p:cNvPr id="2" name="Group 277"/>
          <p:cNvGrpSpPr/>
          <p:nvPr/>
        </p:nvGrpSpPr>
        <p:grpSpPr>
          <a:xfrm>
            <a:off x="755650" y="1828800"/>
            <a:ext cx="1752600" cy="533400"/>
            <a:chOff x="528" y="672"/>
            <a:chExt cx="1104" cy="336"/>
          </a:xfrm>
        </p:grpSpPr>
        <p:sp>
          <p:nvSpPr>
            <p:cNvPr id="88238" name="Text Box 3"/>
            <p:cNvSpPr txBox="1"/>
            <p:nvPr/>
          </p:nvSpPr>
          <p:spPr>
            <a:xfrm>
              <a:off x="528" y="672"/>
              <a:ext cx="192"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A</a:t>
              </a:r>
              <a:endParaRPr lang="en-US" altLang="zh-CN" sz="2000" i="1" dirty="0"/>
            </a:p>
          </p:txBody>
        </p:sp>
        <p:sp>
          <p:nvSpPr>
            <p:cNvPr id="88239" name="Rectangle 196"/>
            <p:cNvSpPr/>
            <p:nvPr/>
          </p:nvSpPr>
          <p:spPr>
            <a:xfrm>
              <a:off x="1392" y="682"/>
              <a:ext cx="240"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b="0" i="1" dirty="0"/>
                <a:t>^</a:t>
              </a:r>
              <a:endParaRPr lang="zh-CN" altLang="en-US" sz="2400" b="0" i="1" dirty="0"/>
            </a:p>
          </p:txBody>
        </p:sp>
        <p:sp>
          <p:nvSpPr>
            <p:cNvPr id="88240" name="Rectangle 197"/>
            <p:cNvSpPr/>
            <p:nvPr/>
          </p:nvSpPr>
          <p:spPr>
            <a:xfrm>
              <a:off x="1152" y="682"/>
              <a:ext cx="240"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b="0" i="1" dirty="0"/>
                <a:t>^</a:t>
              </a:r>
              <a:endParaRPr lang="zh-CN" altLang="en-US" sz="2400" b="0" i="1" dirty="0"/>
            </a:p>
          </p:txBody>
        </p:sp>
        <p:sp>
          <p:nvSpPr>
            <p:cNvPr id="88241" name="Rectangle 198"/>
            <p:cNvSpPr/>
            <p:nvPr/>
          </p:nvSpPr>
          <p:spPr>
            <a:xfrm>
              <a:off x="912" y="682"/>
              <a:ext cx="240"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1</a:t>
              </a:r>
              <a:endParaRPr lang="zh-CN" altLang="en-US" sz="2400" i="1" dirty="0"/>
            </a:p>
          </p:txBody>
        </p:sp>
        <p:sp>
          <p:nvSpPr>
            <p:cNvPr id="88242" name="Line 199"/>
            <p:cNvSpPr/>
            <p:nvPr/>
          </p:nvSpPr>
          <p:spPr>
            <a:xfrm>
              <a:off x="912" y="682"/>
              <a:ext cx="720" cy="0"/>
            </a:xfrm>
            <a:prstGeom prst="line">
              <a:avLst/>
            </a:prstGeom>
            <a:ln w="28575" cap="sq" cmpd="sng">
              <a:solidFill>
                <a:schemeClr val="tx1"/>
              </a:solidFill>
              <a:prstDash val="solid"/>
              <a:headEnd type="none" w="med" len="med"/>
              <a:tailEnd type="none" w="med" len="med"/>
            </a:ln>
          </p:spPr>
        </p:sp>
        <p:sp>
          <p:nvSpPr>
            <p:cNvPr id="88243" name="Line 200"/>
            <p:cNvSpPr/>
            <p:nvPr/>
          </p:nvSpPr>
          <p:spPr>
            <a:xfrm>
              <a:off x="912" y="1008"/>
              <a:ext cx="720" cy="0"/>
            </a:xfrm>
            <a:prstGeom prst="line">
              <a:avLst/>
            </a:prstGeom>
            <a:ln w="28575" cap="sq" cmpd="sng">
              <a:solidFill>
                <a:schemeClr val="tx1"/>
              </a:solidFill>
              <a:prstDash val="solid"/>
              <a:headEnd type="none" w="med" len="med"/>
              <a:tailEnd type="none" w="med" len="med"/>
            </a:ln>
          </p:spPr>
        </p:sp>
        <p:sp>
          <p:nvSpPr>
            <p:cNvPr id="88244" name="Line 201"/>
            <p:cNvSpPr/>
            <p:nvPr/>
          </p:nvSpPr>
          <p:spPr>
            <a:xfrm>
              <a:off x="912" y="682"/>
              <a:ext cx="0" cy="326"/>
            </a:xfrm>
            <a:prstGeom prst="line">
              <a:avLst/>
            </a:prstGeom>
            <a:ln w="28575" cap="sq" cmpd="sng">
              <a:solidFill>
                <a:schemeClr val="tx1"/>
              </a:solidFill>
              <a:prstDash val="solid"/>
              <a:headEnd type="none" w="med" len="med"/>
              <a:tailEnd type="none" w="med" len="med"/>
            </a:ln>
          </p:spPr>
        </p:sp>
        <p:sp>
          <p:nvSpPr>
            <p:cNvPr id="88245" name="Line 202"/>
            <p:cNvSpPr/>
            <p:nvPr/>
          </p:nvSpPr>
          <p:spPr>
            <a:xfrm>
              <a:off x="1152" y="682"/>
              <a:ext cx="0" cy="326"/>
            </a:xfrm>
            <a:prstGeom prst="line">
              <a:avLst/>
            </a:prstGeom>
            <a:ln w="12700" cap="flat" cmpd="sng">
              <a:solidFill>
                <a:schemeClr val="tx1"/>
              </a:solidFill>
              <a:prstDash val="solid"/>
              <a:headEnd type="none" w="med" len="med"/>
              <a:tailEnd type="none" w="med" len="med"/>
            </a:ln>
          </p:spPr>
        </p:sp>
        <p:sp>
          <p:nvSpPr>
            <p:cNvPr id="88246" name="Line 203"/>
            <p:cNvSpPr/>
            <p:nvPr/>
          </p:nvSpPr>
          <p:spPr>
            <a:xfrm>
              <a:off x="1392" y="682"/>
              <a:ext cx="0" cy="326"/>
            </a:xfrm>
            <a:prstGeom prst="line">
              <a:avLst/>
            </a:prstGeom>
            <a:ln w="12700" cap="flat" cmpd="sng">
              <a:solidFill>
                <a:schemeClr val="tx1"/>
              </a:solidFill>
              <a:prstDash val="solid"/>
              <a:headEnd type="none" w="med" len="med"/>
              <a:tailEnd type="none" w="med" len="med"/>
            </a:ln>
          </p:spPr>
        </p:sp>
        <p:sp>
          <p:nvSpPr>
            <p:cNvPr id="88247" name="Line 204"/>
            <p:cNvSpPr/>
            <p:nvPr/>
          </p:nvSpPr>
          <p:spPr>
            <a:xfrm>
              <a:off x="1632" y="682"/>
              <a:ext cx="0" cy="326"/>
            </a:xfrm>
            <a:prstGeom prst="line">
              <a:avLst/>
            </a:prstGeom>
            <a:ln w="28575" cap="sq" cmpd="sng">
              <a:solidFill>
                <a:schemeClr val="tx1"/>
              </a:solidFill>
              <a:prstDash val="solid"/>
              <a:headEnd type="none" w="med" len="med"/>
              <a:tailEnd type="none" w="med" len="med"/>
            </a:ln>
          </p:spPr>
        </p:sp>
        <p:sp>
          <p:nvSpPr>
            <p:cNvPr id="88248" name="Line 207"/>
            <p:cNvSpPr/>
            <p:nvPr/>
          </p:nvSpPr>
          <p:spPr>
            <a:xfrm>
              <a:off x="720" y="816"/>
              <a:ext cx="192" cy="0"/>
            </a:xfrm>
            <a:prstGeom prst="line">
              <a:avLst/>
            </a:prstGeom>
            <a:ln w="28575" cap="flat" cmpd="sng">
              <a:solidFill>
                <a:schemeClr val="tx1"/>
              </a:solidFill>
              <a:prstDash val="solid"/>
              <a:headEnd type="none" w="med" len="med"/>
              <a:tailEnd type="triangle" w="med" len="med"/>
            </a:ln>
          </p:spPr>
        </p:sp>
      </p:grpSp>
      <p:grpSp>
        <p:nvGrpSpPr>
          <p:cNvPr id="3" name="Group 288"/>
          <p:cNvGrpSpPr/>
          <p:nvPr/>
        </p:nvGrpSpPr>
        <p:grpSpPr>
          <a:xfrm>
            <a:off x="825500" y="2438400"/>
            <a:ext cx="1689100" cy="1355725"/>
            <a:chOff x="568" y="1056"/>
            <a:chExt cx="1064" cy="854"/>
          </a:xfrm>
        </p:grpSpPr>
        <p:sp>
          <p:nvSpPr>
            <p:cNvPr id="88217" name="Text Box 4"/>
            <p:cNvSpPr txBox="1"/>
            <p:nvPr/>
          </p:nvSpPr>
          <p:spPr>
            <a:xfrm>
              <a:off x="568" y="1056"/>
              <a:ext cx="192"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B</a:t>
              </a:r>
              <a:endParaRPr lang="en-US" altLang="zh-CN" sz="2000" i="1" dirty="0"/>
            </a:p>
          </p:txBody>
        </p:sp>
        <p:sp>
          <p:nvSpPr>
            <p:cNvPr id="88218" name="Rectangle 6"/>
            <p:cNvSpPr/>
            <p:nvPr/>
          </p:nvSpPr>
          <p:spPr>
            <a:xfrm>
              <a:off x="1392" y="1104"/>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b="0" i="1" dirty="0"/>
                <a:t>^</a:t>
              </a:r>
              <a:endParaRPr lang="zh-CN" altLang="en-US" sz="2400" b="0" i="1" dirty="0"/>
            </a:p>
          </p:txBody>
        </p:sp>
        <p:sp>
          <p:nvSpPr>
            <p:cNvPr id="88219" name="Rectangle 7"/>
            <p:cNvSpPr/>
            <p:nvPr/>
          </p:nvSpPr>
          <p:spPr>
            <a:xfrm>
              <a:off x="1152" y="1104"/>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endParaRPr lang="zh-CN" altLang="en-US" sz="2400" b="0" i="1" dirty="0"/>
            </a:p>
          </p:txBody>
        </p:sp>
        <p:sp>
          <p:nvSpPr>
            <p:cNvPr id="88220" name="Rectangle 8"/>
            <p:cNvSpPr/>
            <p:nvPr/>
          </p:nvSpPr>
          <p:spPr>
            <a:xfrm>
              <a:off x="912" y="1104"/>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1</a:t>
              </a:r>
              <a:endParaRPr lang="zh-CN" altLang="en-US" sz="2400" i="1" dirty="0"/>
            </a:p>
          </p:txBody>
        </p:sp>
        <p:sp>
          <p:nvSpPr>
            <p:cNvPr id="88221" name="Line 9"/>
            <p:cNvSpPr/>
            <p:nvPr/>
          </p:nvSpPr>
          <p:spPr>
            <a:xfrm>
              <a:off x="912" y="1104"/>
              <a:ext cx="720" cy="0"/>
            </a:xfrm>
            <a:prstGeom prst="line">
              <a:avLst/>
            </a:prstGeom>
            <a:ln w="28575" cap="sq" cmpd="sng">
              <a:solidFill>
                <a:schemeClr val="tx1"/>
              </a:solidFill>
              <a:prstDash val="solid"/>
              <a:headEnd type="none" w="med" len="med"/>
              <a:tailEnd type="none" w="med" len="med"/>
            </a:ln>
          </p:spPr>
        </p:sp>
        <p:sp>
          <p:nvSpPr>
            <p:cNvPr id="88222" name="Line 10"/>
            <p:cNvSpPr/>
            <p:nvPr/>
          </p:nvSpPr>
          <p:spPr>
            <a:xfrm>
              <a:off x="912" y="1382"/>
              <a:ext cx="720" cy="0"/>
            </a:xfrm>
            <a:prstGeom prst="line">
              <a:avLst/>
            </a:prstGeom>
            <a:ln w="28575" cap="sq" cmpd="sng">
              <a:solidFill>
                <a:schemeClr val="tx1"/>
              </a:solidFill>
              <a:prstDash val="solid"/>
              <a:headEnd type="none" w="med" len="med"/>
              <a:tailEnd type="none" w="med" len="med"/>
            </a:ln>
          </p:spPr>
        </p:sp>
        <p:sp>
          <p:nvSpPr>
            <p:cNvPr id="88223" name="Line 11"/>
            <p:cNvSpPr/>
            <p:nvPr/>
          </p:nvSpPr>
          <p:spPr>
            <a:xfrm>
              <a:off x="912" y="1104"/>
              <a:ext cx="0" cy="278"/>
            </a:xfrm>
            <a:prstGeom prst="line">
              <a:avLst/>
            </a:prstGeom>
            <a:ln w="28575" cap="sq" cmpd="sng">
              <a:solidFill>
                <a:schemeClr val="tx1"/>
              </a:solidFill>
              <a:prstDash val="solid"/>
              <a:headEnd type="none" w="med" len="med"/>
              <a:tailEnd type="none" w="med" len="med"/>
            </a:ln>
          </p:spPr>
        </p:sp>
        <p:sp>
          <p:nvSpPr>
            <p:cNvPr id="88224" name="Line 12"/>
            <p:cNvSpPr/>
            <p:nvPr/>
          </p:nvSpPr>
          <p:spPr>
            <a:xfrm>
              <a:off x="1152" y="1104"/>
              <a:ext cx="0" cy="278"/>
            </a:xfrm>
            <a:prstGeom prst="line">
              <a:avLst/>
            </a:prstGeom>
            <a:ln w="12700" cap="flat" cmpd="sng">
              <a:solidFill>
                <a:schemeClr val="tx1"/>
              </a:solidFill>
              <a:prstDash val="solid"/>
              <a:headEnd type="none" w="med" len="med"/>
              <a:tailEnd type="none" w="med" len="med"/>
            </a:ln>
          </p:spPr>
        </p:sp>
        <p:sp>
          <p:nvSpPr>
            <p:cNvPr id="88225" name="Line 13"/>
            <p:cNvSpPr/>
            <p:nvPr/>
          </p:nvSpPr>
          <p:spPr>
            <a:xfrm>
              <a:off x="1392" y="1104"/>
              <a:ext cx="0" cy="278"/>
            </a:xfrm>
            <a:prstGeom prst="line">
              <a:avLst/>
            </a:prstGeom>
            <a:ln w="12700" cap="flat" cmpd="sng">
              <a:solidFill>
                <a:schemeClr val="tx1"/>
              </a:solidFill>
              <a:prstDash val="solid"/>
              <a:headEnd type="none" w="med" len="med"/>
              <a:tailEnd type="none" w="med" len="med"/>
            </a:ln>
          </p:spPr>
        </p:sp>
        <p:sp>
          <p:nvSpPr>
            <p:cNvPr id="88226" name="Line 14"/>
            <p:cNvSpPr/>
            <p:nvPr/>
          </p:nvSpPr>
          <p:spPr>
            <a:xfrm>
              <a:off x="1632" y="1104"/>
              <a:ext cx="0" cy="278"/>
            </a:xfrm>
            <a:prstGeom prst="line">
              <a:avLst/>
            </a:prstGeom>
            <a:ln w="28575" cap="sq" cmpd="sng">
              <a:solidFill>
                <a:schemeClr val="tx1"/>
              </a:solidFill>
              <a:prstDash val="solid"/>
              <a:headEnd type="none" w="med" len="med"/>
              <a:tailEnd type="none" w="med" len="med"/>
            </a:ln>
          </p:spPr>
        </p:sp>
        <p:sp>
          <p:nvSpPr>
            <p:cNvPr id="88227" name="Line 166"/>
            <p:cNvSpPr/>
            <p:nvPr/>
          </p:nvSpPr>
          <p:spPr>
            <a:xfrm>
              <a:off x="1248" y="1296"/>
              <a:ext cx="0" cy="336"/>
            </a:xfrm>
            <a:prstGeom prst="line">
              <a:avLst/>
            </a:prstGeom>
            <a:ln w="28575" cap="flat" cmpd="sng">
              <a:solidFill>
                <a:schemeClr val="tx2"/>
              </a:solidFill>
              <a:prstDash val="solid"/>
              <a:headEnd type="none" w="med" len="med"/>
              <a:tailEnd type="stealth" w="med" len="med"/>
            </a:ln>
          </p:spPr>
        </p:sp>
        <p:sp>
          <p:nvSpPr>
            <p:cNvPr id="88228" name="Line 167"/>
            <p:cNvSpPr/>
            <p:nvPr/>
          </p:nvSpPr>
          <p:spPr>
            <a:xfrm>
              <a:off x="720" y="1200"/>
              <a:ext cx="192" cy="0"/>
            </a:xfrm>
            <a:prstGeom prst="line">
              <a:avLst/>
            </a:prstGeom>
            <a:ln w="28575" cap="flat" cmpd="sng">
              <a:solidFill>
                <a:schemeClr val="tx2"/>
              </a:solidFill>
              <a:prstDash val="solid"/>
              <a:headEnd type="none" w="med" len="med"/>
              <a:tailEnd type="stealth" w="med" len="med"/>
            </a:ln>
          </p:spPr>
        </p:sp>
        <p:sp>
          <p:nvSpPr>
            <p:cNvPr id="88229" name="Rectangle 209"/>
            <p:cNvSpPr/>
            <p:nvPr/>
          </p:nvSpPr>
          <p:spPr>
            <a:xfrm>
              <a:off x="1392" y="1632"/>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b="0" i="1" dirty="0"/>
                <a:t>^</a:t>
              </a:r>
              <a:endParaRPr lang="zh-CN" altLang="en-US" sz="2400" b="0" i="1" dirty="0"/>
            </a:p>
          </p:txBody>
        </p:sp>
        <p:sp>
          <p:nvSpPr>
            <p:cNvPr id="88230" name="Rectangle 210"/>
            <p:cNvSpPr/>
            <p:nvPr/>
          </p:nvSpPr>
          <p:spPr>
            <a:xfrm>
              <a:off x="1152" y="1632"/>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en-US" altLang="zh-CN" sz="2400" b="0" i="1" dirty="0"/>
                <a:t>e</a:t>
              </a:r>
              <a:endParaRPr lang="en-US" altLang="zh-CN" sz="2400" b="0" i="1" dirty="0"/>
            </a:p>
          </p:txBody>
        </p:sp>
        <p:sp>
          <p:nvSpPr>
            <p:cNvPr id="88231" name="Rectangle 211"/>
            <p:cNvSpPr/>
            <p:nvPr/>
          </p:nvSpPr>
          <p:spPr>
            <a:xfrm>
              <a:off x="912" y="1632"/>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0</a:t>
              </a:r>
              <a:endParaRPr lang="zh-CN" altLang="en-US" sz="2400" i="1" dirty="0"/>
            </a:p>
          </p:txBody>
        </p:sp>
        <p:sp>
          <p:nvSpPr>
            <p:cNvPr id="88232" name="Line 212"/>
            <p:cNvSpPr/>
            <p:nvPr/>
          </p:nvSpPr>
          <p:spPr>
            <a:xfrm>
              <a:off x="912" y="1632"/>
              <a:ext cx="720" cy="0"/>
            </a:xfrm>
            <a:prstGeom prst="line">
              <a:avLst/>
            </a:prstGeom>
            <a:ln w="28575" cap="sq" cmpd="sng">
              <a:solidFill>
                <a:schemeClr val="tx1"/>
              </a:solidFill>
              <a:prstDash val="solid"/>
              <a:headEnd type="none" w="med" len="med"/>
              <a:tailEnd type="none" w="med" len="med"/>
            </a:ln>
          </p:spPr>
        </p:sp>
        <p:sp>
          <p:nvSpPr>
            <p:cNvPr id="88233" name="Line 213"/>
            <p:cNvSpPr/>
            <p:nvPr/>
          </p:nvSpPr>
          <p:spPr>
            <a:xfrm>
              <a:off x="912" y="1910"/>
              <a:ext cx="720" cy="0"/>
            </a:xfrm>
            <a:prstGeom prst="line">
              <a:avLst/>
            </a:prstGeom>
            <a:ln w="28575" cap="sq" cmpd="sng">
              <a:solidFill>
                <a:schemeClr val="tx1"/>
              </a:solidFill>
              <a:prstDash val="solid"/>
              <a:headEnd type="none" w="med" len="med"/>
              <a:tailEnd type="none" w="med" len="med"/>
            </a:ln>
          </p:spPr>
        </p:sp>
        <p:sp>
          <p:nvSpPr>
            <p:cNvPr id="88234" name="Line 214"/>
            <p:cNvSpPr/>
            <p:nvPr/>
          </p:nvSpPr>
          <p:spPr>
            <a:xfrm>
              <a:off x="912" y="1632"/>
              <a:ext cx="0" cy="278"/>
            </a:xfrm>
            <a:prstGeom prst="line">
              <a:avLst/>
            </a:prstGeom>
            <a:ln w="28575" cap="sq" cmpd="sng">
              <a:solidFill>
                <a:schemeClr val="tx1"/>
              </a:solidFill>
              <a:prstDash val="solid"/>
              <a:headEnd type="none" w="med" len="med"/>
              <a:tailEnd type="none" w="med" len="med"/>
            </a:ln>
          </p:spPr>
        </p:sp>
        <p:sp>
          <p:nvSpPr>
            <p:cNvPr id="88235" name="Line 215"/>
            <p:cNvSpPr/>
            <p:nvPr/>
          </p:nvSpPr>
          <p:spPr>
            <a:xfrm>
              <a:off x="1152" y="1632"/>
              <a:ext cx="0" cy="278"/>
            </a:xfrm>
            <a:prstGeom prst="line">
              <a:avLst/>
            </a:prstGeom>
            <a:ln w="12700" cap="flat" cmpd="sng">
              <a:solidFill>
                <a:schemeClr val="tx1"/>
              </a:solidFill>
              <a:prstDash val="solid"/>
              <a:headEnd type="none" w="med" len="med"/>
              <a:tailEnd type="none" w="med" len="med"/>
            </a:ln>
          </p:spPr>
        </p:sp>
        <p:sp>
          <p:nvSpPr>
            <p:cNvPr id="88236" name="Line 216"/>
            <p:cNvSpPr/>
            <p:nvPr/>
          </p:nvSpPr>
          <p:spPr>
            <a:xfrm>
              <a:off x="1392" y="1632"/>
              <a:ext cx="0" cy="278"/>
            </a:xfrm>
            <a:prstGeom prst="line">
              <a:avLst/>
            </a:prstGeom>
            <a:ln w="12700" cap="flat" cmpd="sng">
              <a:solidFill>
                <a:schemeClr val="tx1"/>
              </a:solidFill>
              <a:prstDash val="solid"/>
              <a:headEnd type="none" w="med" len="med"/>
              <a:tailEnd type="none" w="med" len="med"/>
            </a:ln>
          </p:spPr>
        </p:sp>
        <p:sp>
          <p:nvSpPr>
            <p:cNvPr id="88237" name="Line 217"/>
            <p:cNvSpPr/>
            <p:nvPr/>
          </p:nvSpPr>
          <p:spPr>
            <a:xfrm>
              <a:off x="1632" y="1632"/>
              <a:ext cx="0" cy="278"/>
            </a:xfrm>
            <a:prstGeom prst="line">
              <a:avLst/>
            </a:prstGeom>
            <a:ln w="28575" cap="sq" cmpd="sng">
              <a:solidFill>
                <a:schemeClr val="tx1"/>
              </a:solidFill>
              <a:prstDash val="solid"/>
              <a:headEnd type="none" w="med" len="med"/>
              <a:tailEnd type="none" w="med" len="med"/>
            </a:ln>
          </p:spPr>
        </p:sp>
      </p:grpSp>
      <p:grpSp>
        <p:nvGrpSpPr>
          <p:cNvPr id="4" name="Group 289"/>
          <p:cNvGrpSpPr/>
          <p:nvPr/>
        </p:nvGrpSpPr>
        <p:grpSpPr>
          <a:xfrm>
            <a:off x="2971800" y="2590800"/>
            <a:ext cx="5562600" cy="2286000"/>
            <a:chOff x="1920" y="1104"/>
            <a:chExt cx="3504" cy="1440"/>
          </a:xfrm>
        </p:grpSpPr>
        <p:sp>
          <p:nvSpPr>
            <p:cNvPr id="88156" name="Rectangle 26"/>
            <p:cNvSpPr/>
            <p:nvPr/>
          </p:nvSpPr>
          <p:spPr>
            <a:xfrm>
              <a:off x="2784" y="1200"/>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endParaRPr lang="zh-CN" altLang="en-US" sz="2400" b="0" i="1" dirty="0"/>
            </a:p>
          </p:txBody>
        </p:sp>
        <p:sp>
          <p:nvSpPr>
            <p:cNvPr id="88157" name="Rectangle 27"/>
            <p:cNvSpPr/>
            <p:nvPr/>
          </p:nvSpPr>
          <p:spPr>
            <a:xfrm>
              <a:off x="2592" y="1200"/>
              <a:ext cx="192"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endParaRPr lang="zh-CN" altLang="en-US" sz="2400" b="0" i="1" dirty="0"/>
            </a:p>
          </p:txBody>
        </p:sp>
        <p:sp>
          <p:nvSpPr>
            <p:cNvPr id="88158" name="Rectangle 28"/>
            <p:cNvSpPr/>
            <p:nvPr/>
          </p:nvSpPr>
          <p:spPr>
            <a:xfrm>
              <a:off x="2304" y="1200"/>
              <a:ext cx="288"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1</a:t>
              </a:r>
              <a:endParaRPr lang="zh-CN" altLang="en-US" sz="2400" i="1" dirty="0"/>
            </a:p>
          </p:txBody>
        </p:sp>
        <p:sp>
          <p:nvSpPr>
            <p:cNvPr id="88159" name="Line 29"/>
            <p:cNvSpPr/>
            <p:nvPr/>
          </p:nvSpPr>
          <p:spPr>
            <a:xfrm>
              <a:off x="2304" y="1200"/>
              <a:ext cx="720" cy="0"/>
            </a:xfrm>
            <a:prstGeom prst="line">
              <a:avLst/>
            </a:prstGeom>
            <a:ln w="28575" cap="sq" cmpd="sng">
              <a:solidFill>
                <a:schemeClr val="tx1"/>
              </a:solidFill>
              <a:prstDash val="solid"/>
              <a:headEnd type="none" w="med" len="med"/>
              <a:tailEnd type="none" w="med" len="med"/>
            </a:ln>
          </p:spPr>
        </p:sp>
        <p:sp>
          <p:nvSpPr>
            <p:cNvPr id="88160" name="Line 30"/>
            <p:cNvSpPr/>
            <p:nvPr/>
          </p:nvSpPr>
          <p:spPr>
            <a:xfrm>
              <a:off x="2304" y="1478"/>
              <a:ext cx="720" cy="0"/>
            </a:xfrm>
            <a:prstGeom prst="line">
              <a:avLst/>
            </a:prstGeom>
            <a:ln w="28575" cap="sq" cmpd="sng">
              <a:solidFill>
                <a:schemeClr val="tx1"/>
              </a:solidFill>
              <a:prstDash val="solid"/>
              <a:headEnd type="none" w="med" len="med"/>
              <a:tailEnd type="none" w="med" len="med"/>
            </a:ln>
          </p:spPr>
        </p:sp>
        <p:sp>
          <p:nvSpPr>
            <p:cNvPr id="88161" name="Line 31"/>
            <p:cNvSpPr/>
            <p:nvPr/>
          </p:nvSpPr>
          <p:spPr>
            <a:xfrm>
              <a:off x="2304" y="1200"/>
              <a:ext cx="0" cy="278"/>
            </a:xfrm>
            <a:prstGeom prst="line">
              <a:avLst/>
            </a:prstGeom>
            <a:ln w="28575" cap="sq" cmpd="sng">
              <a:solidFill>
                <a:schemeClr val="tx1"/>
              </a:solidFill>
              <a:prstDash val="solid"/>
              <a:headEnd type="none" w="med" len="med"/>
              <a:tailEnd type="none" w="med" len="med"/>
            </a:ln>
          </p:spPr>
        </p:sp>
        <p:sp>
          <p:nvSpPr>
            <p:cNvPr id="88162" name="Line 32"/>
            <p:cNvSpPr/>
            <p:nvPr/>
          </p:nvSpPr>
          <p:spPr>
            <a:xfrm>
              <a:off x="2592" y="1200"/>
              <a:ext cx="0" cy="278"/>
            </a:xfrm>
            <a:prstGeom prst="line">
              <a:avLst/>
            </a:prstGeom>
            <a:ln w="12700" cap="flat" cmpd="sng">
              <a:solidFill>
                <a:schemeClr val="tx1"/>
              </a:solidFill>
              <a:prstDash val="solid"/>
              <a:headEnd type="none" w="med" len="med"/>
              <a:tailEnd type="none" w="med" len="med"/>
            </a:ln>
          </p:spPr>
        </p:sp>
        <p:sp>
          <p:nvSpPr>
            <p:cNvPr id="88163" name="Line 33"/>
            <p:cNvSpPr/>
            <p:nvPr/>
          </p:nvSpPr>
          <p:spPr>
            <a:xfrm>
              <a:off x="2784" y="1200"/>
              <a:ext cx="0" cy="278"/>
            </a:xfrm>
            <a:prstGeom prst="line">
              <a:avLst/>
            </a:prstGeom>
            <a:ln w="12700" cap="flat" cmpd="sng">
              <a:solidFill>
                <a:schemeClr val="tx1"/>
              </a:solidFill>
              <a:prstDash val="solid"/>
              <a:headEnd type="none" w="med" len="med"/>
              <a:tailEnd type="none" w="med" len="med"/>
            </a:ln>
          </p:spPr>
        </p:sp>
        <p:sp>
          <p:nvSpPr>
            <p:cNvPr id="88164" name="Line 34"/>
            <p:cNvSpPr/>
            <p:nvPr/>
          </p:nvSpPr>
          <p:spPr>
            <a:xfrm>
              <a:off x="3024" y="1200"/>
              <a:ext cx="0" cy="278"/>
            </a:xfrm>
            <a:prstGeom prst="line">
              <a:avLst/>
            </a:prstGeom>
            <a:ln w="28575" cap="sq" cmpd="sng">
              <a:solidFill>
                <a:schemeClr val="tx1"/>
              </a:solidFill>
              <a:prstDash val="solid"/>
              <a:headEnd type="none" w="med" len="med"/>
              <a:tailEnd type="none" w="med" len="med"/>
            </a:ln>
          </p:spPr>
        </p:sp>
        <p:sp>
          <p:nvSpPr>
            <p:cNvPr id="88165" name="Rectangle 66"/>
            <p:cNvSpPr/>
            <p:nvPr/>
          </p:nvSpPr>
          <p:spPr>
            <a:xfrm>
              <a:off x="3648" y="1680"/>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b="0" i="1" dirty="0"/>
                <a:t>^</a:t>
              </a:r>
              <a:endParaRPr lang="zh-CN" altLang="en-US" sz="2400" b="0" i="1" dirty="0"/>
            </a:p>
          </p:txBody>
        </p:sp>
        <p:sp>
          <p:nvSpPr>
            <p:cNvPr id="88166" name="Rectangle 67"/>
            <p:cNvSpPr/>
            <p:nvPr/>
          </p:nvSpPr>
          <p:spPr>
            <a:xfrm>
              <a:off x="3408" y="1680"/>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endParaRPr lang="zh-CN" altLang="en-US" sz="2400" b="0" i="1" dirty="0"/>
            </a:p>
          </p:txBody>
        </p:sp>
        <p:sp>
          <p:nvSpPr>
            <p:cNvPr id="88167" name="Rectangle 68"/>
            <p:cNvSpPr/>
            <p:nvPr/>
          </p:nvSpPr>
          <p:spPr>
            <a:xfrm>
              <a:off x="3168" y="1680"/>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1</a:t>
              </a:r>
              <a:endParaRPr lang="zh-CN" altLang="en-US" sz="2400" i="1" dirty="0"/>
            </a:p>
          </p:txBody>
        </p:sp>
        <p:sp>
          <p:nvSpPr>
            <p:cNvPr id="88168" name="Line 69"/>
            <p:cNvSpPr/>
            <p:nvPr/>
          </p:nvSpPr>
          <p:spPr>
            <a:xfrm>
              <a:off x="3168" y="1680"/>
              <a:ext cx="720" cy="0"/>
            </a:xfrm>
            <a:prstGeom prst="line">
              <a:avLst/>
            </a:prstGeom>
            <a:ln w="28575" cap="sq" cmpd="sng">
              <a:solidFill>
                <a:schemeClr val="tx1"/>
              </a:solidFill>
              <a:prstDash val="solid"/>
              <a:headEnd type="none" w="med" len="med"/>
              <a:tailEnd type="none" w="med" len="med"/>
            </a:ln>
          </p:spPr>
        </p:sp>
        <p:sp>
          <p:nvSpPr>
            <p:cNvPr id="88169" name="Line 70"/>
            <p:cNvSpPr/>
            <p:nvPr/>
          </p:nvSpPr>
          <p:spPr>
            <a:xfrm>
              <a:off x="3168" y="1958"/>
              <a:ext cx="720" cy="0"/>
            </a:xfrm>
            <a:prstGeom prst="line">
              <a:avLst/>
            </a:prstGeom>
            <a:ln w="28575" cap="sq" cmpd="sng">
              <a:solidFill>
                <a:schemeClr val="tx1"/>
              </a:solidFill>
              <a:prstDash val="solid"/>
              <a:headEnd type="none" w="med" len="med"/>
              <a:tailEnd type="none" w="med" len="med"/>
            </a:ln>
          </p:spPr>
        </p:sp>
        <p:sp>
          <p:nvSpPr>
            <p:cNvPr id="88170" name="Line 71"/>
            <p:cNvSpPr/>
            <p:nvPr/>
          </p:nvSpPr>
          <p:spPr>
            <a:xfrm>
              <a:off x="3168" y="1680"/>
              <a:ext cx="0" cy="278"/>
            </a:xfrm>
            <a:prstGeom prst="line">
              <a:avLst/>
            </a:prstGeom>
            <a:ln w="28575" cap="sq" cmpd="sng">
              <a:solidFill>
                <a:schemeClr val="tx1"/>
              </a:solidFill>
              <a:prstDash val="solid"/>
              <a:headEnd type="none" w="med" len="med"/>
              <a:tailEnd type="none" w="med" len="med"/>
            </a:ln>
          </p:spPr>
        </p:sp>
        <p:sp>
          <p:nvSpPr>
            <p:cNvPr id="88171" name="Line 72"/>
            <p:cNvSpPr/>
            <p:nvPr/>
          </p:nvSpPr>
          <p:spPr>
            <a:xfrm>
              <a:off x="3408" y="1680"/>
              <a:ext cx="0" cy="278"/>
            </a:xfrm>
            <a:prstGeom prst="line">
              <a:avLst/>
            </a:prstGeom>
            <a:ln w="12700" cap="flat" cmpd="sng">
              <a:solidFill>
                <a:schemeClr val="tx1"/>
              </a:solidFill>
              <a:prstDash val="solid"/>
              <a:headEnd type="none" w="med" len="med"/>
              <a:tailEnd type="none" w="med" len="med"/>
            </a:ln>
          </p:spPr>
        </p:sp>
        <p:sp>
          <p:nvSpPr>
            <p:cNvPr id="88172" name="Line 73"/>
            <p:cNvSpPr/>
            <p:nvPr/>
          </p:nvSpPr>
          <p:spPr>
            <a:xfrm>
              <a:off x="3648" y="1680"/>
              <a:ext cx="0" cy="278"/>
            </a:xfrm>
            <a:prstGeom prst="line">
              <a:avLst/>
            </a:prstGeom>
            <a:ln w="12700" cap="flat" cmpd="sng">
              <a:solidFill>
                <a:schemeClr val="tx1"/>
              </a:solidFill>
              <a:prstDash val="solid"/>
              <a:headEnd type="none" w="med" len="med"/>
              <a:tailEnd type="none" w="med" len="med"/>
            </a:ln>
          </p:spPr>
        </p:sp>
        <p:sp>
          <p:nvSpPr>
            <p:cNvPr id="88173" name="Line 74"/>
            <p:cNvSpPr/>
            <p:nvPr/>
          </p:nvSpPr>
          <p:spPr>
            <a:xfrm>
              <a:off x="3888" y="1680"/>
              <a:ext cx="0" cy="278"/>
            </a:xfrm>
            <a:prstGeom prst="line">
              <a:avLst/>
            </a:prstGeom>
            <a:ln w="28575" cap="sq" cmpd="sng">
              <a:solidFill>
                <a:schemeClr val="tx1"/>
              </a:solidFill>
              <a:prstDash val="solid"/>
              <a:headEnd type="none" w="med" len="med"/>
              <a:tailEnd type="none" w="med" len="med"/>
            </a:ln>
          </p:spPr>
        </p:sp>
        <p:sp>
          <p:nvSpPr>
            <p:cNvPr id="88174" name="Text Box 165"/>
            <p:cNvSpPr txBox="1"/>
            <p:nvPr/>
          </p:nvSpPr>
          <p:spPr>
            <a:xfrm>
              <a:off x="1920" y="1104"/>
              <a:ext cx="192"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C</a:t>
              </a:r>
              <a:endParaRPr lang="en-US" altLang="zh-CN" sz="2000" i="1" dirty="0"/>
            </a:p>
          </p:txBody>
        </p:sp>
        <p:sp>
          <p:nvSpPr>
            <p:cNvPr id="88175" name="Line 174"/>
            <p:cNvSpPr/>
            <p:nvPr/>
          </p:nvSpPr>
          <p:spPr>
            <a:xfrm>
              <a:off x="2688" y="1344"/>
              <a:ext cx="0" cy="384"/>
            </a:xfrm>
            <a:prstGeom prst="line">
              <a:avLst/>
            </a:prstGeom>
            <a:ln w="28575" cap="flat" cmpd="sng">
              <a:solidFill>
                <a:schemeClr val="tx2"/>
              </a:solidFill>
              <a:prstDash val="solid"/>
              <a:headEnd type="none" w="med" len="med"/>
              <a:tailEnd type="stealth" w="med" len="med"/>
            </a:ln>
          </p:spPr>
        </p:sp>
        <p:sp>
          <p:nvSpPr>
            <p:cNvPr id="88176" name="Line 176"/>
            <p:cNvSpPr/>
            <p:nvPr/>
          </p:nvSpPr>
          <p:spPr>
            <a:xfrm>
              <a:off x="3504" y="1824"/>
              <a:ext cx="0" cy="384"/>
            </a:xfrm>
            <a:prstGeom prst="line">
              <a:avLst/>
            </a:prstGeom>
            <a:ln w="28575" cap="flat" cmpd="sng">
              <a:solidFill>
                <a:schemeClr val="tx2"/>
              </a:solidFill>
              <a:prstDash val="solid"/>
              <a:headEnd type="none" w="med" len="med"/>
              <a:tailEnd type="stealth" w="med" len="med"/>
            </a:ln>
          </p:spPr>
        </p:sp>
        <p:sp>
          <p:nvSpPr>
            <p:cNvPr id="88177" name="Line 181"/>
            <p:cNvSpPr/>
            <p:nvPr/>
          </p:nvSpPr>
          <p:spPr>
            <a:xfrm>
              <a:off x="2928" y="1824"/>
              <a:ext cx="240" cy="0"/>
            </a:xfrm>
            <a:prstGeom prst="line">
              <a:avLst/>
            </a:prstGeom>
            <a:ln w="28575" cap="flat" cmpd="sng">
              <a:solidFill>
                <a:schemeClr val="tx1"/>
              </a:solidFill>
              <a:prstDash val="solid"/>
              <a:headEnd type="none" w="med" len="med"/>
              <a:tailEnd type="triangle" w="med" len="med"/>
            </a:ln>
          </p:spPr>
        </p:sp>
        <p:sp>
          <p:nvSpPr>
            <p:cNvPr id="88178" name="Line 190"/>
            <p:cNvSpPr/>
            <p:nvPr/>
          </p:nvSpPr>
          <p:spPr>
            <a:xfrm>
              <a:off x="2064" y="1248"/>
              <a:ext cx="240" cy="0"/>
            </a:xfrm>
            <a:prstGeom prst="line">
              <a:avLst/>
            </a:prstGeom>
            <a:ln w="28575" cap="flat" cmpd="sng">
              <a:solidFill>
                <a:schemeClr val="tx2"/>
              </a:solidFill>
              <a:prstDash val="solid"/>
              <a:headEnd type="none" w="med" len="med"/>
              <a:tailEnd type="stealth" w="med" len="med"/>
            </a:ln>
          </p:spPr>
        </p:sp>
        <p:sp>
          <p:nvSpPr>
            <p:cNvPr id="88179" name="Rectangle 219"/>
            <p:cNvSpPr/>
            <p:nvPr/>
          </p:nvSpPr>
          <p:spPr>
            <a:xfrm>
              <a:off x="2800" y="1680"/>
              <a:ext cx="224"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endParaRPr lang="zh-CN" altLang="en-US" sz="2400" b="0" i="1" dirty="0"/>
            </a:p>
          </p:txBody>
        </p:sp>
        <p:sp>
          <p:nvSpPr>
            <p:cNvPr id="88180" name="Rectangle 220"/>
            <p:cNvSpPr/>
            <p:nvPr/>
          </p:nvSpPr>
          <p:spPr>
            <a:xfrm>
              <a:off x="2576" y="1680"/>
              <a:ext cx="224"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en-US" altLang="zh-CN" sz="2400" b="0" i="1" dirty="0"/>
                <a:t>a</a:t>
              </a:r>
              <a:endParaRPr lang="en-US" altLang="zh-CN" sz="2400" b="0" i="1" dirty="0"/>
            </a:p>
          </p:txBody>
        </p:sp>
        <p:sp>
          <p:nvSpPr>
            <p:cNvPr id="88181" name="Rectangle 221"/>
            <p:cNvSpPr/>
            <p:nvPr/>
          </p:nvSpPr>
          <p:spPr>
            <a:xfrm>
              <a:off x="2352" y="1680"/>
              <a:ext cx="224"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0</a:t>
              </a:r>
              <a:endParaRPr lang="zh-CN" altLang="en-US" sz="2400" i="1" dirty="0"/>
            </a:p>
          </p:txBody>
        </p:sp>
        <p:sp>
          <p:nvSpPr>
            <p:cNvPr id="88182" name="Line 222"/>
            <p:cNvSpPr/>
            <p:nvPr/>
          </p:nvSpPr>
          <p:spPr>
            <a:xfrm>
              <a:off x="2352" y="1680"/>
              <a:ext cx="672" cy="0"/>
            </a:xfrm>
            <a:prstGeom prst="line">
              <a:avLst/>
            </a:prstGeom>
            <a:ln w="28575" cap="sq" cmpd="sng">
              <a:solidFill>
                <a:schemeClr val="tx1"/>
              </a:solidFill>
              <a:prstDash val="solid"/>
              <a:headEnd type="none" w="med" len="med"/>
              <a:tailEnd type="none" w="med" len="med"/>
            </a:ln>
          </p:spPr>
        </p:sp>
        <p:sp>
          <p:nvSpPr>
            <p:cNvPr id="88183" name="Line 223"/>
            <p:cNvSpPr/>
            <p:nvPr/>
          </p:nvSpPr>
          <p:spPr>
            <a:xfrm>
              <a:off x="2352" y="1958"/>
              <a:ext cx="672" cy="0"/>
            </a:xfrm>
            <a:prstGeom prst="line">
              <a:avLst/>
            </a:prstGeom>
            <a:ln w="28575" cap="sq" cmpd="sng">
              <a:solidFill>
                <a:schemeClr val="tx1"/>
              </a:solidFill>
              <a:prstDash val="solid"/>
              <a:headEnd type="none" w="med" len="med"/>
              <a:tailEnd type="none" w="med" len="med"/>
            </a:ln>
          </p:spPr>
        </p:sp>
        <p:sp>
          <p:nvSpPr>
            <p:cNvPr id="88184" name="Line 224"/>
            <p:cNvSpPr/>
            <p:nvPr/>
          </p:nvSpPr>
          <p:spPr>
            <a:xfrm>
              <a:off x="2352" y="1680"/>
              <a:ext cx="0" cy="278"/>
            </a:xfrm>
            <a:prstGeom prst="line">
              <a:avLst/>
            </a:prstGeom>
            <a:ln w="28575" cap="sq" cmpd="sng">
              <a:solidFill>
                <a:schemeClr val="tx1"/>
              </a:solidFill>
              <a:prstDash val="solid"/>
              <a:headEnd type="none" w="med" len="med"/>
              <a:tailEnd type="none" w="med" len="med"/>
            </a:ln>
          </p:spPr>
        </p:sp>
        <p:sp>
          <p:nvSpPr>
            <p:cNvPr id="88185" name="Line 225"/>
            <p:cNvSpPr/>
            <p:nvPr/>
          </p:nvSpPr>
          <p:spPr>
            <a:xfrm>
              <a:off x="2576" y="1680"/>
              <a:ext cx="0" cy="278"/>
            </a:xfrm>
            <a:prstGeom prst="line">
              <a:avLst/>
            </a:prstGeom>
            <a:ln w="12700" cap="flat" cmpd="sng">
              <a:solidFill>
                <a:schemeClr val="tx1"/>
              </a:solidFill>
              <a:prstDash val="solid"/>
              <a:headEnd type="none" w="med" len="med"/>
              <a:tailEnd type="none" w="med" len="med"/>
            </a:ln>
          </p:spPr>
        </p:sp>
        <p:sp>
          <p:nvSpPr>
            <p:cNvPr id="88186" name="Line 226"/>
            <p:cNvSpPr/>
            <p:nvPr/>
          </p:nvSpPr>
          <p:spPr>
            <a:xfrm>
              <a:off x="2800" y="1680"/>
              <a:ext cx="0" cy="278"/>
            </a:xfrm>
            <a:prstGeom prst="line">
              <a:avLst/>
            </a:prstGeom>
            <a:ln w="12700" cap="flat" cmpd="sng">
              <a:solidFill>
                <a:schemeClr val="tx1"/>
              </a:solidFill>
              <a:prstDash val="solid"/>
              <a:headEnd type="none" w="med" len="med"/>
              <a:tailEnd type="none" w="med" len="med"/>
            </a:ln>
          </p:spPr>
        </p:sp>
        <p:sp>
          <p:nvSpPr>
            <p:cNvPr id="88187" name="Line 227"/>
            <p:cNvSpPr/>
            <p:nvPr/>
          </p:nvSpPr>
          <p:spPr>
            <a:xfrm>
              <a:off x="3024" y="1680"/>
              <a:ext cx="0" cy="278"/>
            </a:xfrm>
            <a:prstGeom prst="line">
              <a:avLst/>
            </a:prstGeom>
            <a:ln w="28575" cap="sq" cmpd="sng">
              <a:solidFill>
                <a:schemeClr val="tx1"/>
              </a:solidFill>
              <a:prstDash val="solid"/>
              <a:headEnd type="none" w="med" len="med"/>
              <a:tailEnd type="none" w="med" len="med"/>
            </a:ln>
          </p:spPr>
        </p:sp>
        <p:sp>
          <p:nvSpPr>
            <p:cNvPr id="88188" name="Rectangle 231"/>
            <p:cNvSpPr/>
            <p:nvPr/>
          </p:nvSpPr>
          <p:spPr>
            <a:xfrm>
              <a:off x="3808" y="2208"/>
              <a:ext cx="176"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endParaRPr lang="zh-CN" altLang="en-US" sz="2400" b="0" i="1" dirty="0"/>
            </a:p>
          </p:txBody>
        </p:sp>
        <p:sp>
          <p:nvSpPr>
            <p:cNvPr id="88189" name="Rectangle 232"/>
            <p:cNvSpPr/>
            <p:nvPr/>
          </p:nvSpPr>
          <p:spPr>
            <a:xfrm>
              <a:off x="3632" y="2208"/>
              <a:ext cx="176"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en-US" altLang="zh-CN" sz="2400" b="0" i="1" dirty="0"/>
                <a:t>b</a:t>
              </a:r>
              <a:endParaRPr lang="en-US" altLang="zh-CN" sz="2400" b="0" i="1" dirty="0"/>
            </a:p>
          </p:txBody>
        </p:sp>
        <p:sp>
          <p:nvSpPr>
            <p:cNvPr id="88190" name="Rectangle 233"/>
            <p:cNvSpPr/>
            <p:nvPr/>
          </p:nvSpPr>
          <p:spPr>
            <a:xfrm>
              <a:off x="3456" y="2208"/>
              <a:ext cx="176"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0</a:t>
              </a:r>
              <a:endParaRPr lang="zh-CN" altLang="en-US" sz="2400" i="1" dirty="0"/>
            </a:p>
          </p:txBody>
        </p:sp>
        <p:sp>
          <p:nvSpPr>
            <p:cNvPr id="88191" name="Line 234"/>
            <p:cNvSpPr/>
            <p:nvPr/>
          </p:nvSpPr>
          <p:spPr>
            <a:xfrm>
              <a:off x="3456" y="2208"/>
              <a:ext cx="528" cy="0"/>
            </a:xfrm>
            <a:prstGeom prst="line">
              <a:avLst/>
            </a:prstGeom>
            <a:ln w="28575" cap="sq" cmpd="sng">
              <a:solidFill>
                <a:schemeClr val="tx1"/>
              </a:solidFill>
              <a:prstDash val="solid"/>
              <a:headEnd type="none" w="med" len="med"/>
              <a:tailEnd type="none" w="med" len="med"/>
            </a:ln>
          </p:spPr>
        </p:sp>
        <p:sp>
          <p:nvSpPr>
            <p:cNvPr id="88192" name="Line 235"/>
            <p:cNvSpPr/>
            <p:nvPr/>
          </p:nvSpPr>
          <p:spPr>
            <a:xfrm>
              <a:off x="3456" y="2534"/>
              <a:ext cx="528" cy="0"/>
            </a:xfrm>
            <a:prstGeom prst="line">
              <a:avLst/>
            </a:prstGeom>
            <a:ln w="28575" cap="sq" cmpd="sng">
              <a:solidFill>
                <a:schemeClr val="tx1"/>
              </a:solidFill>
              <a:prstDash val="solid"/>
              <a:headEnd type="none" w="med" len="med"/>
              <a:tailEnd type="none" w="med" len="med"/>
            </a:ln>
          </p:spPr>
        </p:sp>
        <p:sp>
          <p:nvSpPr>
            <p:cNvPr id="88193" name="Line 236"/>
            <p:cNvSpPr/>
            <p:nvPr/>
          </p:nvSpPr>
          <p:spPr>
            <a:xfrm>
              <a:off x="3456" y="2208"/>
              <a:ext cx="0" cy="326"/>
            </a:xfrm>
            <a:prstGeom prst="line">
              <a:avLst/>
            </a:prstGeom>
            <a:ln w="28575" cap="sq" cmpd="sng">
              <a:solidFill>
                <a:schemeClr val="tx1"/>
              </a:solidFill>
              <a:prstDash val="solid"/>
              <a:headEnd type="none" w="med" len="med"/>
              <a:tailEnd type="none" w="med" len="med"/>
            </a:ln>
          </p:spPr>
        </p:sp>
        <p:sp>
          <p:nvSpPr>
            <p:cNvPr id="88194" name="Line 237"/>
            <p:cNvSpPr/>
            <p:nvPr/>
          </p:nvSpPr>
          <p:spPr>
            <a:xfrm>
              <a:off x="3632" y="2208"/>
              <a:ext cx="0" cy="326"/>
            </a:xfrm>
            <a:prstGeom prst="line">
              <a:avLst/>
            </a:prstGeom>
            <a:ln w="12700" cap="flat" cmpd="sng">
              <a:solidFill>
                <a:schemeClr val="tx1"/>
              </a:solidFill>
              <a:prstDash val="solid"/>
              <a:headEnd type="none" w="med" len="med"/>
              <a:tailEnd type="none" w="med" len="med"/>
            </a:ln>
          </p:spPr>
        </p:sp>
        <p:sp>
          <p:nvSpPr>
            <p:cNvPr id="88195" name="Line 238"/>
            <p:cNvSpPr/>
            <p:nvPr/>
          </p:nvSpPr>
          <p:spPr>
            <a:xfrm>
              <a:off x="3808" y="2208"/>
              <a:ext cx="0" cy="326"/>
            </a:xfrm>
            <a:prstGeom prst="line">
              <a:avLst/>
            </a:prstGeom>
            <a:ln w="12700" cap="flat" cmpd="sng">
              <a:solidFill>
                <a:schemeClr val="tx1"/>
              </a:solidFill>
              <a:prstDash val="solid"/>
              <a:headEnd type="none" w="med" len="med"/>
              <a:tailEnd type="none" w="med" len="med"/>
            </a:ln>
          </p:spPr>
        </p:sp>
        <p:sp>
          <p:nvSpPr>
            <p:cNvPr id="88196" name="Line 239"/>
            <p:cNvSpPr/>
            <p:nvPr/>
          </p:nvSpPr>
          <p:spPr>
            <a:xfrm>
              <a:off x="3984" y="2208"/>
              <a:ext cx="0" cy="326"/>
            </a:xfrm>
            <a:prstGeom prst="line">
              <a:avLst/>
            </a:prstGeom>
            <a:ln w="28575" cap="sq" cmpd="sng">
              <a:solidFill>
                <a:schemeClr val="tx1"/>
              </a:solidFill>
              <a:prstDash val="solid"/>
              <a:headEnd type="none" w="med" len="med"/>
              <a:tailEnd type="none" w="med" len="med"/>
            </a:ln>
          </p:spPr>
        </p:sp>
        <p:sp>
          <p:nvSpPr>
            <p:cNvPr id="88197" name="Line 240"/>
            <p:cNvSpPr/>
            <p:nvPr/>
          </p:nvSpPr>
          <p:spPr>
            <a:xfrm>
              <a:off x="3936" y="2352"/>
              <a:ext cx="192" cy="0"/>
            </a:xfrm>
            <a:prstGeom prst="line">
              <a:avLst/>
            </a:prstGeom>
            <a:ln w="28575" cap="flat" cmpd="sng">
              <a:solidFill>
                <a:schemeClr val="tx2"/>
              </a:solidFill>
              <a:prstDash val="solid"/>
              <a:headEnd type="none" w="med" len="med"/>
              <a:tailEnd type="stealth" w="med" len="med"/>
            </a:ln>
          </p:spPr>
        </p:sp>
        <p:sp>
          <p:nvSpPr>
            <p:cNvPr id="88198" name="Rectangle 242"/>
            <p:cNvSpPr/>
            <p:nvPr/>
          </p:nvSpPr>
          <p:spPr>
            <a:xfrm>
              <a:off x="4480" y="2208"/>
              <a:ext cx="176"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endParaRPr lang="zh-CN" altLang="en-US" sz="2400" b="0" i="1" dirty="0"/>
            </a:p>
          </p:txBody>
        </p:sp>
        <p:sp>
          <p:nvSpPr>
            <p:cNvPr id="88199" name="Rectangle 243"/>
            <p:cNvSpPr/>
            <p:nvPr/>
          </p:nvSpPr>
          <p:spPr>
            <a:xfrm>
              <a:off x="4304" y="2208"/>
              <a:ext cx="176"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en-US" altLang="zh-CN" sz="2400" b="0" i="1" dirty="0"/>
                <a:t>c</a:t>
              </a:r>
              <a:endParaRPr lang="en-US" altLang="zh-CN" sz="2400" b="0" i="1" dirty="0"/>
            </a:p>
          </p:txBody>
        </p:sp>
        <p:sp>
          <p:nvSpPr>
            <p:cNvPr id="88200" name="Rectangle 244"/>
            <p:cNvSpPr/>
            <p:nvPr/>
          </p:nvSpPr>
          <p:spPr>
            <a:xfrm>
              <a:off x="4128" y="2208"/>
              <a:ext cx="176"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0</a:t>
              </a:r>
              <a:endParaRPr lang="zh-CN" altLang="en-US" sz="2400" i="1" dirty="0"/>
            </a:p>
          </p:txBody>
        </p:sp>
        <p:sp>
          <p:nvSpPr>
            <p:cNvPr id="88201" name="Line 245"/>
            <p:cNvSpPr/>
            <p:nvPr/>
          </p:nvSpPr>
          <p:spPr>
            <a:xfrm>
              <a:off x="4128" y="2208"/>
              <a:ext cx="528" cy="0"/>
            </a:xfrm>
            <a:prstGeom prst="line">
              <a:avLst/>
            </a:prstGeom>
            <a:ln w="28575" cap="sq" cmpd="sng">
              <a:solidFill>
                <a:schemeClr val="tx1"/>
              </a:solidFill>
              <a:prstDash val="solid"/>
              <a:headEnd type="none" w="med" len="med"/>
              <a:tailEnd type="none" w="med" len="med"/>
            </a:ln>
          </p:spPr>
        </p:sp>
        <p:sp>
          <p:nvSpPr>
            <p:cNvPr id="88202" name="Line 246"/>
            <p:cNvSpPr/>
            <p:nvPr/>
          </p:nvSpPr>
          <p:spPr>
            <a:xfrm>
              <a:off x="4128" y="2544"/>
              <a:ext cx="528" cy="0"/>
            </a:xfrm>
            <a:prstGeom prst="line">
              <a:avLst/>
            </a:prstGeom>
            <a:ln w="28575" cap="sq" cmpd="sng">
              <a:solidFill>
                <a:schemeClr val="tx1"/>
              </a:solidFill>
              <a:prstDash val="solid"/>
              <a:headEnd type="none" w="med" len="med"/>
              <a:tailEnd type="none" w="med" len="med"/>
            </a:ln>
          </p:spPr>
        </p:sp>
        <p:sp>
          <p:nvSpPr>
            <p:cNvPr id="88203" name="Line 247"/>
            <p:cNvSpPr/>
            <p:nvPr/>
          </p:nvSpPr>
          <p:spPr>
            <a:xfrm>
              <a:off x="4128" y="2208"/>
              <a:ext cx="0" cy="336"/>
            </a:xfrm>
            <a:prstGeom prst="line">
              <a:avLst/>
            </a:prstGeom>
            <a:ln w="28575" cap="sq" cmpd="sng">
              <a:solidFill>
                <a:schemeClr val="tx1"/>
              </a:solidFill>
              <a:prstDash val="solid"/>
              <a:headEnd type="none" w="med" len="med"/>
              <a:tailEnd type="none" w="med" len="med"/>
            </a:ln>
          </p:spPr>
        </p:sp>
        <p:sp>
          <p:nvSpPr>
            <p:cNvPr id="88204" name="Line 248"/>
            <p:cNvSpPr/>
            <p:nvPr/>
          </p:nvSpPr>
          <p:spPr>
            <a:xfrm>
              <a:off x="4304" y="2208"/>
              <a:ext cx="0" cy="336"/>
            </a:xfrm>
            <a:prstGeom prst="line">
              <a:avLst/>
            </a:prstGeom>
            <a:ln w="12700" cap="flat" cmpd="sng">
              <a:solidFill>
                <a:schemeClr val="tx1"/>
              </a:solidFill>
              <a:prstDash val="solid"/>
              <a:headEnd type="none" w="med" len="med"/>
              <a:tailEnd type="none" w="med" len="med"/>
            </a:ln>
          </p:spPr>
        </p:sp>
        <p:sp>
          <p:nvSpPr>
            <p:cNvPr id="88205" name="Line 249"/>
            <p:cNvSpPr/>
            <p:nvPr/>
          </p:nvSpPr>
          <p:spPr>
            <a:xfrm>
              <a:off x="4480" y="2208"/>
              <a:ext cx="0" cy="336"/>
            </a:xfrm>
            <a:prstGeom prst="line">
              <a:avLst/>
            </a:prstGeom>
            <a:ln w="12700" cap="flat" cmpd="sng">
              <a:solidFill>
                <a:schemeClr val="tx1"/>
              </a:solidFill>
              <a:prstDash val="solid"/>
              <a:headEnd type="none" w="med" len="med"/>
              <a:tailEnd type="none" w="med" len="med"/>
            </a:ln>
          </p:spPr>
        </p:sp>
        <p:sp>
          <p:nvSpPr>
            <p:cNvPr id="88206" name="Line 250"/>
            <p:cNvSpPr/>
            <p:nvPr/>
          </p:nvSpPr>
          <p:spPr>
            <a:xfrm>
              <a:off x="4656" y="2208"/>
              <a:ext cx="0" cy="336"/>
            </a:xfrm>
            <a:prstGeom prst="line">
              <a:avLst/>
            </a:prstGeom>
            <a:ln w="28575" cap="sq" cmpd="sng">
              <a:solidFill>
                <a:schemeClr val="tx1"/>
              </a:solidFill>
              <a:prstDash val="solid"/>
              <a:headEnd type="none" w="med" len="med"/>
              <a:tailEnd type="none" w="med" len="med"/>
            </a:ln>
          </p:spPr>
        </p:sp>
        <p:sp>
          <p:nvSpPr>
            <p:cNvPr id="88207" name="Line 251"/>
            <p:cNvSpPr/>
            <p:nvPr/>
          </p:nvSpPr>
          <p:spPr>
            <a:xfrm>
              <a:off x="4608" y="2352"/>
              <a:ext cx="192" cy="0"/>
            </a:xfrm>
            <a:prstGeom prst="line">
              <a:avLst/>
            </a:prstGeom>
            <a:ln w="28575" cap="flat" cmpd="sng">
              <a:solidFill>
                <a:schemeClr val="tx2"/>
              </a:solidFill>
              <a:prstDash val="solid"/>
              <a:headEnd type="none" w="med" len="med"/>
              <a:tailEnd type="stealth" w="med" len="med"/>
            </a:ln>
          </p:spPr>
        </p:sp>
        <p:sp>
          <p:nvSpPr>
            <p:cNvPr id="88208" name="Rectangle 253"/>
            <p:cNvSpPr/>
            <p:nvPr/>
          </p:nvSpPr>
          <p:spPr>
            <a:xfrm>
              <a:off x="5216" y="2208"/>
              <a:ext cx="208"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b="0" i="1" dirty="0"/>
                <a:t>^</a:t>
              </a:r>
              <a:endParaRPr lang="zh-CN" altLang="en-US" sz="2400" b="0" i="1" dirty="0"/>
            </a:p>
          </p:txBody>
        </p:sp>
        <p:sp>
          <p:nvSpPr>
            <p:cNvPr id="88209" name="Rectangle 254"/>
            <p:cNvSpPr/>
            <p:nvPr/>
          </p:nvSpPr>
          <p:spPr>
            <a:xfrm>
              <a:off x="5008" y="2208"/>
              <a:ext cx="208"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en-US" altLang="zh-CN" sz="2400" b="0" i="1" dirty="0"/>
                <a:t>d</a:t>
              </a:r>
              <a:endParaRPr lang="en-US" altLang="zh-CN" sz="2400" b="0" i="1" dirty="0"/>
            </a:p>
          </p:txBody>
        </p:sp>
        <p:sp>
          <p:nvSpPr>
            <p:cNvPr id="88210" name="Rectangle 255"/>
            <p:cNvSpPr/>
            <p:nvPr/>
          </p:nvSpPr>
          <p:spPr>
            <a:xfrm>
              <a:off x="4800" y="2208"/>
              <a:ext cx="208" cy="33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0</a:t>
              </a:r>
              <a:endParaRPr lang="zh-CN" altLang="en-US" sz="2400" i="1" dirty="0"/>
            </a:p>
          </p:txBody>
        </p:sp>
        <p:sp>
          <p:nvSpPr>
            <p:cNvPr id="88211" name="Line 256"/>
            <p:cNvSpPr/>
            <p:nvPr/>
          </p:nvSpPr>
          <p:spPr>
            <a:xfrm>
              <a:off x="4800" y="2208"/>
              <a:ext cx="624" cy="0"/>
            </a:xfrm>
            <a:prstGeom prst="line">
              <a:avLst/>
            </a:prstGeom>
            <a:ln w="28575" cap="sq" cmpd="sng">
              <a:solidFill>
                <a:schemeClr val="tx1"/>
              </a:solidFill>
              <a:prstDash val="solid"/>
              <a:headEnd type="none" w="med" len="med"/>
              <a:tailEnd type="none" w="med" len="med"/>
            </a:ln>
          </p:spPr>
        </p:sp>
        <p:sp>
          <p:nvSpPr>
            <p:cNvPr id="88212" name="Line 257"/>
            <p:cNvSpPr/>
            <p:nvPr/>
          </p:nvSpPr>
          <p:spPr>
            <a:xfrm>
              <a:off x="4800" y="2544"/>
              <a:ext cx="624" cy="0"/>
            </a:xfrm>
            <a:prstGeom prst="line">
              <a:avLst/>
            </a:prstGeom>
            <a:ln w="28575" cap="sq" cmpd="sng">
              <a:solidFill>
                <a:schemeClr val="tx1"/>
              </a:solidFill>
              <a:prstDash val="solid"/>
              <a:headEnd type="none" w="med" len="med"/>
              <a:tailEnd type="none" w="med" len="med"/>
            </a:ln>
          </p:spPr>
        </p:sp>
        <p:sp>
          <p:nvSpPr>
            <p:cNvPr id="88213" name="Line 258"/>
            <p:cNvSpPr/>
            <p:nvPr/>
          </p:nvSpPr>
          <p:spPr>
            <a:xfrm>
              <a:off x="4800" y="2208"/>
              <a:ext cx="0" cy="336"/>
            </a:xfrm>
            <a:prstGeom prst="line">
              <a:avLst/>
            </a:prstGeom>
            <a:ln w="28575" cap="sq" cmpd="sng">
              <a:solidFill>
                <a:schemeClr val="tx1"/>
              </a:solidFill>
              <a:prstDash val="solid"/>
              <a:headEnd type="none" w="med" len="med"/>
              <a:tailEnd type="none" w="med" len="med"/>
            </a:ln>
          </p:spPr>
        </p:sp>
        <p:sp>
          <p:nvSpPr>
            <p:cNvPr id="88214" name="Line 259"/>
            <p:cNvSpPr/>
            <p:nvPr/>
          </p:nvSpPr>
          <p:spPr>
            <a:xfrm>
              <a:off x="5008" y="2208"/>
              <a:ext cx="0" cy="336"/>
            </a:xfrm>
            <a:prstGeom prst="line">
              <a:avLst/>
            </a:prstGeom>
            <a:ln w="12700" cap="flat" cmpd="sng">
              <a:solidFill>
                <a:schemeClr val="tx1"/>
              </a:solidFill>
              <a:prstDash val="solid"/>
              <a:headEnd type="none" w="med" len="med"/>
              <a:tailEnd type="none" w="med" len="med"/>
            </a:ln>
          </p:spPr>
        </p:sp>
        <p:sp>
          <p:nvSpPr>
            <p:cNvPr id="88215" name="Line 260"/>
            <p:cNvSpPr/>
            <p:nvPr/>
          </p:nvSpPr>
          <p:spPr>
            <a:xfrm>
              <a:off x="5216" y="2208"/>
              <a:ext cx="0" cy="336"/>
            </a:xfrm>
            <a:prstGeom prst="line">
              <a:avLst/>
            </a:prstGeom>
            <a:ln w="12700" cap="flat" cmpd="sng">
              <a:solidFill>
                <a:schemeClr val="tx1"/>
              </a:solidFill>
              <a:prstDash val="solid"/>
              <a:headEnd type="none" w="med" len="med"/>
              <a:tailEnd type="none" w="med" len="med"/>
            </a:ln>
          </p:spPr>
        </p:sp>
        <p:sp>
          <p:nvSpPr>
            <p:cNvPr id="88216" name="Line 261"/>
            <p:cNvSpPr/>
            <p:nvPr/>
          </p:nvSpPr>
          <p:spPr>
            <a:xfrm>
              <a:off x="5424" y="2208"/>
              <a:ext cx="0" cy="336"/>
            </a:xfrm>
            <a:prstGeom prst="line">
              <a:avLst/>
            </a:prstGeom>
            <a:ln w="28575" cap="sq" cmpd="sng">
              <a:solidFill>
                <a:schemeClr val="tx1"/>
              </a:solidFill>
              <a:prstDash val="solid"/>
              <a:headEnd type="none" w="med" len="med"/>
              <a:tailEnd type="none" w="med" len="med"/>
            </a:ln>
          </p:spPr>
        </p:sp>
      </p:grpSp>
      <p:grpSp>
        <p:nvGrpSpPr>
          <p:cNvPr id="5" name="Group 291"/>
          <p:cNvGrpSpPr/>
          <p:nvPr/>
        </p:nvGrpSpPr>
        <p:grpSpPr>
          <a:xfrm>
            <a:off x="3540125" y="5300663"/>
            <a:ext cx="3048000" cy="1258887"/>
            <a:chOff x="576" y="2832"/>
            <a:chExt cx="1920" cy="975"/>
          </a:xfrm>
        </p:grpSpPr>
        <p:sp>
          <p:nvSpPr>
            <p:cNvPr id="88122" name="Rectangle 16"/>
            <p:cNvSpPr/>
            <p:nvPr/>
          </p:nvSpPr>
          <p:spPr>
            <a:xfrm>
              <a:off x="1392" y="2842"/>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b="0" i="1" dirty="0"/>
                <a:t>^</a:t>
              </a:r>
              <a:endParaRPr lang="zh-CN" altLang="en-US" sz="2400" b="0" i="1" dirty="0"/>
            </a:p>
          </p:txBody>
        </p:sp>
        <p:sp>
          <p:nvSpPr>
            <p:cNvPr id="88123" name="Rectangle 17"/>
            <p:cNvSpPr/>
            <p:nvPr/>
          </p:nvSpPr>
          <p:spPr>
            <a:xfrm>
              <a:off x="1152" y="2842"/>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endParaRPr lang="zh-CN" altLang="en-US" sz="2400" b="0" i="1" dirty="0"/>
            </a:p>
          </p:txBody>
        </p:sp>
        <p:sp>
          <p:nvSpPr>
            <p:cNvPr id="88124" name="Rectangle 18"/>
            <p:cNvSpPr/>
            <p:nvPr/>
          </p:nvSpPr>
          <p:spPr>
            <a:xfrm>
              <a:off x="912" y="2842"/>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1</a:t>
              </a:r>
              <a:endParaRPr lang="zh-CN" altLang="en-US" sz="2400" i="1" dirty="0"/>
            </a:p>
          </p:txBody>
        </p:sp>
        <p:sp>
          <p:nvSpPr>
            <p:cNvPr id="88125" name="Line 19"/>
            <p:cNvSpPr/>
            <p:nvPr/>
          </p:nvSpPr>
          <p:spPr>
            <a:xfrm>
              <a:off x="912" y="2842"/>
              <a:ext cx="720" cy="0"/>
            </a:xfrm>
            <a:prstGeom prst="line">
              <a:avLst/>
            </a:prstGeom>
            <a:ln w="28575" cap="sq" cmpd="sng">
              <a:solidFill>
                <a:schemeClr val="tx1"/>
              </a:solidFill>
              <a:prstDash val="solid"/>
              <a:headEnd type="none" w="med" len="med"/>
              <a:tailEnd type="none" w="med" len="med"/>
            </a:ln>
          </p:spPr>
        </p:sp>
        <p:sp>
          <p:nvSpPr>
            <p:cNvPr id="88126" name="Line 20"/>
            <p:cNvSpPr/>
            <p:nvPr/>
          </p:nvSpPr>
          <p:spPr>
            <a:xfrm>
              <a:off x="912" y="3120"/>
              <a:ext cx="720" cy="0"/>
            </a:xfrm>
            <a:prstGeom prst="line">
              <a:avLst/>
            </a:prstGeom>
            <a:ln w="28575" cap="sq" cmpd="sng">
              <a:solidFill>
                <a:schemeClr val="tx1"/>
              </a:solidFill>
              <a:prstDash val="solid"/>
              <a:headEnd type="none" w="med" len="med"/>
              <a:tailEnd type="none" w="med" len="med"/>
            </a:ln>
          </p:spPr>
        </p:sp>
        <p:sp>
          <p:nvSpPr>
            <p:cNvPr id="88127" name="Line 21"/>
            <p:cNvSpPr/>
            <p:nvPr/>
          </p:nvSpPr>
          <p:spPr>
            <a:xfrm>
              <a:off x="912" y="2842"/>
              <a:ext cx="0" cy="278"/>
            </a:xfrm>
            <a:prstGeom prst="line">
              <a:avLst/>
            </a:prstGeom>
            <a:ln w="28575" cap="sq" cmpd="sng">
              <a:solidFill>
                <a:schemeClr val="tx1"/>
              </a:solidFill>
              <a:prstDash val="solid"/>
              <a:headEnd type="none" w="med" len="med"/>
              <a:tailEnd type="none" w="med" len="med"/>
            </a:ln>
          </p:spPr>
        </p:sp>
        <p:sp>
          <p:nvSpPr>
            <p:cNvPr id="88128" name="Line 22"/>
            <p:cNvSpPr/>
            <p:nvPr/>
          </p:nvSpPr>
          <p:spPr>
            <a:xfrm>
              <a:off x="1152" y="2842"/>
              <a:ext cx="0" cy="278"/>
            </a:xfrm>
            <a:prstGeom prst="line">
              <a:avLst/>
            </a:prstGeom>
            <a:ln w="12700" cap="flat" cmpd="sng">
              <a:solidFill>
                <a:schemeClr val="tx1"/>
              </a:solidFill>
              <a:prstDash val="solid"/>
              <a:headEnd type="none" w="med" len="med"/>
              <a:tailEnd type="none" w="med" len="med"/>
            </a:ln>
          </p:spPr>
        </p:sp>
        <p:sp>
          <p:nvSpPr>
            <p:cNvPr id="88129" name="Line 23"/>
            <p:cNvSpPr/>
            <p:nvPr/>
          </p:nvSpPr>
          <p:spPr>
            <a:xfrm>
              <a:off x="1392" y="2842"/>
              <a:ext cx="0" cy="278"/>
            </a:xfrm>
            <a:prstGeom prst="line">
              <a:avLst/>
            </a:prstGeom>
            <a:ln w="12700" cap="flat" cmpd="sng">
              <a:solidFill>
                <a:schemeClr val="tx1"/>
              </a:solidFill>
              <a:prstDash val="solid"/>
              <a:headEnd type="none" w="med" len="med"/>
              <a:tailEnd type="none" w="med" len="med"/>
            </a:ln>
          </p:spPr>
        </p:sp>
        <p:sp>
          <p:nvSpPr>
            <p:cNvPr id="88130" name="Line 24"/>
            <p:cNvSpPr/>
            <p:nvPr/>
          </p:nvSpPr>
          <p:spPr>
            <a:xfrm>
              <a:off x="1632" y="2842"/>
              <a:ext cx="0" cy="278"/>
            </a:xfrm>
            <a:prstGeom prst="line">
              <a:avLst/>
            </a:prstGeom>
            <a:ln w="28575" cap="sq" cmpd="sng">
              <a:solidFill>
                <a:schemeClr val="tx1"/>
              </a:solidFill>
              <a:prstDash val="solid"/>
              <a:headEnd type="none" w="med" len="med"/>
              <a:tailEnd type="none" w="med" len="med"/>
            </a:ln>
          </p:spPr>
        </p:sp>
        <p:sp>
          <p:nvSpPr>
            <p:cNvPr id="88131" name="Rectangle 106"/>
            <p:cNvSpPr/>
            <p:nvPr/>
          </p:nvSpPr>
          <p:spPr>
            <a:xfrm>
              <a:off x="2256" y="3322"/>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b="0" i="1" dirty="0"/>
                <a:t>^</a:t>
              </a:r>
              <a:endParaRPr lang="zh-CN" altLang="en-US" sz="2400" b="0" i="1" dirty="0"/>
            </a:p>
          </p:txBody>
        </p:sp>
        <p:sp>
          <p:nvSpPr>
            <p:cNvPr id="88132" name="Rectangle 107"/>
            <p:cNvSpPr/>
            <p:nvPr/>
          </p:nvSpPr>
          <p:spPr>
            <a:xfrm>
              <a:off x="2016" y="3322"/>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endParaRPr lang="zh-CN" altLang="en-US" sz="2400" b="0" i="1" dirty="0"/>
            </a:p>
          </p:txBody>
        </p:sp>
        <p:sp>
          <p:nvSpPr>
            <p:cNvPr id="88133" name="Rectangle 108"/>
            <p:cNvSpPr/>
            <p:nvPr/>
          </p:nvSpPr>
          <p:spPr>
            <a:xfrm>
              <a:off x="1776" y="3322"/>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1</a:t>
              </a:r>
              <a:endParaRPr lang="zh-CN" altLang="en-US" sz="2400" i="1" dirty="0"/>
            </a:p>
          </p:txBody>
        </p:sp>
        <p:sp>
          <p:nvSpPr>
            <p:cNvPr id="88134" name="Line 109"/>
            <p:cNvSpPr/>
            <p:nvPr/>
          </p:nvSpPr>
          <p:spPr>
            <a:xfrm>
              <a:off x="1776" y="3322"/>
              <a:ext cx="720" cy="0"/>
            </a:xfrm>
            <a:prstGeom prst="line">
              <a:avLst/>
            </a:prstGeom>
            <a:ln w="28575" cap="sq" cmpd="sng">
              <a:solidFill>
                <a:schemeClr val="tx1"/>
              </a:solidFill>
              <a:prstDash val="solid"/>
              <a:headEnd type="none" w="med" len="med"/>
              <a:tailEnd type="none" w="med" len="med"/>
            </a:ln>
          </p:spPr>
        </p:sp>
        <p:sp>
          <p:nvSpPr>
            <p:cNvPr id="88135" name="Line 110"/>
            <p:cNvSpPr/>
            <p:nvPr/>
          </p:nvSpPr>
          <p:spPr>
            <a:xfrm>
              <a:off x="1776" y="3600"/>
              <a:ext cx="720" cy="0"/>
            </a:xfrm>
            <a:prstGeom prst="line">
              <a:avLst/>
            </a:prstGeom>
            <a:ln w="28575" cap="sq" cmpd="sng">
              <a:solidFill>
                <a:schemeClr val="tx1"/>
              </a:solidFill>
              <a:prstDash val="solid"/>
              <a:headEnd type="none" w="med" len="med"/>
              <a:tailEnd type="none" w="med" len="med"/>
            </a:ln>
          </p:spPr>
        </p:sp>
        <p:sp>
          <p:nvSpPr>
            <p:cNvPr id="88136" name="Line 111"/>
            <p:cNvSpPr/>
            <p:nvPr/>
          </p:nvSpPr>
          <p:spPr>
            <a:xfrm>
              <a:off x="1776" y="3322"/>
              <a:ext cx="0" cy="278"/>
            </a:xfrm>
            <a:prstGeom prst="line">
              <a:avLst/>
            </a:prstGeom>
            <a:ln w="28575" cap="sq" cmpd="sng">
              <a:solidFill>
                <a:schemeClr val="tx1"/>
              </a:solidFill>
              <a:prstDash val="solid"/>
              <a:headEnd type="none" w="med" len="med"/>
              <a:tailEnd type="none" w="med" len="med"/>
            </a:ln>
          </p:spPr>
        </p:sp>
        <p:sp>
          <p:nvSpPr>
            <p:cNvPr id="88137" name="Line 112"/>
            <p:cNvSpPr/>
            <p:nvPr/>
          </p:nvSpPr>
          <p:spPr>
            <a:xfrm>
              <a:off x="2016" y="3322"/>
              <a:ext cx="0" cy="278"/>
            </a:xfrm>
            <a:prstGeom prst="line">
              <a:avLst/>
            </a:prstGeom>
            <a:ln w="12700" cap="flat" cmpd="sng">
              <a:solidFill>
                <a:schemeClr val="tx1"/>
              </a:solidFill>
              <a:prstDash val="solid"/>
              <a:headEnd type="none" w="med" len="med"/>
              <a:tailEnd type="none" w="med" len="med"/>
            </a:ln>
          </p:spPr>
        </p:sp>
        <p:sp>
          <p:nvSpPr>
            <p:cNvPr id="88138" name="Line 113"/>
            <p:cNvSpPr/>
            <p:nvPr/>
          </p:nvSpPr>
          <p:spPr>
            <a:xfrm>
              <a:off x="2256" y="3322"/>
              <a:ext cx="0" cy="278"/>
            </a:xfrm>
            <a:prstGeom prst="line">
              <a:avLst/>
            </a:prstGeom>
            <a:ln w="12700" cap="flat" cmpd="sng">
              <a:solidFill>
                <a:schemeClr val="tx1"/>
              </a:solidFill>
              <a:prstDash val="solid"/>
              <a:headEnd type="none" w="med" len="med"/>
              <a:tailEnd type="none" w="med" len="med"/>
            </a:ln>
          </p:spPr>
        </p:sp>
        <p:sp>
          <p:nvSpPr>
            <p:cNvPr id="88139" name="Line 114"/>
            <p:cNvSpPr/>
            <p:nvPr/>
          </p:nvSpPr>
          <p:spPr>
            <a:xfrm>
              <a:off x="2496" y="3322"/>
              <a:ext cx="0" cy="278"/>
            </a:xfrm>
            <a:prstGeom prst="line">
              <a:avLst/>
            </a:prstGeom>
            <a:ln w="28575" cap="sq" cmpd="sng">
              <a:solidFill>
                <a:schemeClr val="tx1"/>
              </a:solidFill>
              <a:prstDash val="solid"/>
              <a:headEnd type="none" w="med" len="med"/>
              <a:tailEnd type="none" w="med" len="med"/>
            </a:ln>
          </p:spPr>
        </p:sp>
        <p:sp>
          <p:nvSpPr>
            <p:cNvPr id="88140" name="Text Box 164"/>
            <p:cNvSpPr txBox="1"/>
            <p:nvPr/>
          </p:nvSpPr>
          <p:spPr>
            <a:xfrm>
              <a:off x="576" y="2832"/>
              <a:ext cx="192" cy="30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E</a:t>
              </a:r>
              <a:endParaRPr lang="en-US" altLang="zh-CN" sz="2000" i="1" dirty="0"/>
            </a:p>
          </p:txBody>
        </p:sp>
        <p:sp>
          <p:nvSpPr>
            <p:cNvPr id="88141" name="Line 169"/>
            <p:cNvSpPr/>
            <p:nvPr/>
          </p:nvSpPr>
          <p:spPr>
            <a:xfrm>
              <a:off x="720" y="2976"/>
              <a:ext cx="192" cy="0"/>
            </a:xfrm>
            <a:prstGeom prst="line">
              <a:avLst/>
            </a:prstGeom>
            <a:ln w="28575" cap="flat" cmpd="sng">
              <a:solidFill>
                <a:schemeClr val="tx2"/>
              </a:solidFill>
              <a:prstDash val="solid"/>
              <a:headEnd type="none" w="med" len="med"/>
              <a:tailEnd type="stealth" w="med" len="med"/>
            </a:ln>
          </p:spPr>
        </p:sp>
        <p:sp>
          <p:nvSpPr>
            <p:cNvPr id="88142" name="Line 170"/>
            <p:cNvSpPr/>
            <p:nvPr/>
          </p:nvSpPr>
          <p:spPr>
            <a:xfrm>
              <a:off x="1536" y="3456"/>
              <a:ext cx="240" cy="0"/>
            </a:xfrm>
            <a:prstGeom prst="line">
              <a:avLst/>
            </a:prstGeom>
            <a:ln w="28575" cap="flat" cmpd="sng">
              <a:solidFill>
                <a:schemeClr val="tx2"/>
              </a:solidFill>
              <a:prstDash val="solid"/>
              <a:headEnd type="none" w="med" len="med"/>
              <a:tailEnd type="stealth" w="med" len="med"/>
            </a:ln>
          </p:spPr>
        </p:sp>
        <p:sp>
          <p:nvSpPr>
            <p:cNvPr id="88143" name="Line 173"/>
            <p:cNvSpPr/>
            <p:nvPr/>
          </p:nvSpPr>
          <p:spPr>
            <a:xfrm>
              <a:off x="1248" y="2976"/>
              <a:ext cx="0" cy="336"/>
            </a:xfrm>
            <a:prstGeom prst="line">
              <a:avLst/>
            </a:prstGeom>
            <a:ln w="28575" cap="flat" cmpd="sng">
              <a:solidFill>
                <a:schemeClr val="tx2"/>
              </a:solidFill>
              <a:prstDash val="solid"/>
              <a:headEnd type="none" w="med" len="med"/>
              <a:tailEnd type="stealth" w="med" len="med"/>
            </a:ln>
          </p:spPr>
        </p:sp>
        <p:sp>
          <p:nvSpPr>
            <p:cNvPr id="88144" name="Line 182"/>
            <p:cNvSpPr/>
            <p:nvPr/>
          </p:nvSpPr>
          <p:spPr>
            <a:xfrm>
              <a:off x="768" y="2976"/>
              <a:ext cx="0" cy="816"/>
            </a:xfrm>
            <a:prstGeom prst="line">
              <a:avLst/>
            </a:prstGeom>
            <a:ln w="28575" cap="flat" cmpd="sng">
              <a:solidFill>
                <a:schemeClr val="tx1"/>
              </a:solidFill>
              <a:prstDash val="solid"/>
              <a:headEnd type="none" w="med" len="med"/>
              <a:tailEnd type="none" w="med" len="med"/>
            </a:ln>
          </p:spPr>
        </p:sp>
        <p:sp>
          <p:nvSpPr>
            <p:cNvPr id="88145" name="Line 183"/>
            <p:cNvSpPr/>
            <p:nvPr/>
          </p:nvSpPr>
          <p:spPr>
            <a:xfrm>
              <a:off x="768" y="3792"/>
              <a:ext cx="1392" cy="0"/>
            </a:xfrm>
            <a:prstGeom prst="line">
              <a:avLst/>
            </a:prstGeom>
            <a:ln w="28575" cap="flat" cmpd="sng">
              <a:solidFill>
                <a:schemeClr val="tx1"/>
              </a:solidFill>
              <a:prstDash val="solid"/>
              <a:headEnd type="none" w="med" len="med"/>
              <a:tailEnd type="none" w="med" len="med"/>
            </a:ln>
          </p:spPr>
        </p:sp>
        <p:sp>
          <p:nvSpPr>
            <p:cNvPr id="88146" name="Line 184"/>
            <p:cNvSpPr/>
            <p:nvPr/>
          </p:nvSpPr>
          <p:spPr>
            <a:xfrm>
              <a:off x="2160" y="3519"/>
              <a:ext cx="0" cy="288"/>
            </a:xfrm>
            <a:prstGeom prst="line">
              <a:avLst/>
            </a:prstGeom>
            <a:ln w="28575" cap="flat" cmpd="sng">
              <a:solidFill>
                <a:schemeClr val="tx1"/>
              </a:solidFill>
              <a:prstDash val="solid"/>
              <a:headEnd type="none" w="med" len="med"/>
              <a:tailEnd type="none" w="med" len="med"/>
            </a:ln>
          </p:spPr>
        </p:sp>
        <p:sp>
          <p:nvSpPr>
            <p:cNvPr id="88147" name="Rectangle 267"/>
            <p:cNvSpPr/>
            <p:nvPr/>
          </p:nvSpPr>
          <p:spPr>
            <a:xfrm>
              <a:off x="1360" y="3322"/>
              <a:ext cx="224"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endParaRPr lang="zh-CN" altLang="en-US" sz="2400" b="0" i="1" dirty="0"/>
            </a:p>
          </p:txBody>
        </p:sp>
        <p:sp>
          <p:nvSpPr>
            <p:cNvPr id="88148" name="Rectangle 268"/>
            <p:cNvSpPr/>
            <p:nvPr/>
          </p:nvSpPr>
          <p:spPr>
            <a:xfrm>
              <a:off x="1104" y="3322"/>
              <a:ext cx="256"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en-US" altLang="zh-CN" sz="2400" b="0" i="1" dirty="0"/>
                <a:t>a</a:t>
              </a:r>
              <a:endParaRPr lang="en-US" altLang="zh-CN" sz="2400" b="0" i="1" dirty="0"/>
            </a:p>
          </p:txBody>
        </p:sp>
        <p:sp>
          <p:nvSpPr>
            <p:cNvPr id="88149" name="Rectangle 269"/>
            <p:cNvSpPr/>
            <p:nvPr/>
          </p:nvSpPr>
          <p:spPr>
            <a:xfrm>
              <a:off x="912" y="3322"/>
              <a:ext cx="192" cy="326"/>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0</a:t>
              </a:r>
              <a:endParaRPr lang="zh-CN" altLang="en-US" sz="2400" i="1" dirty="0"/>
            </a:p>
          </p:txBody>
        </p:sp>
        <p:sp>
          <p:nvSpPr>
            <p:cNvPr id="88150" name="Line 270"/>
            <p:cNvSpPr/>
            <p:nvPr/>
          </p:nvSpPr>
          <p:spPr>
            <a:xfrm>
              <a:off x="912" y="3322"/>
              <a:ext cx="672" cy="0"/>
            </a:xfrm>
            <a:prstGeom prst="line">
              <a:avLst/>
            </a:prstGeom>
            <a:ln w="28575" cap="sq" cmpd="sng">
              <a:solidFill>
                <a:schemeClr val="tx1"/>
              </a:solidFill>
              <a:prstDash val="solid"/>
              <a:headEnd type="none" w="med" len="med"/>
              <a:tailEnd type="none" w="med" len="med"/>
            </a:ln>
          </p:spPr>
        </p:sp>
        <p:sp>
          <p:nvSpPr>
            <p:cNvPr id="88151" name="Line 271"/>
            <p:cNvSpPr/>
            <p:nvPr/>
          </p:nvSpPr>
          <p:spPr>
            <a:xfrm>
              <a:off x="912" y="3648"/>
              <a:ext cx="672" cy="0"/>
            </a:xfrm>
            <a:prstGeom prst="line">
              <a:avLst/>
            </a:prstGeom>
            <a:ln w="28575" cap="sq" cmpd="sng">
              <a:solidFill>
                <a:schemeClr val="tx1"/>
              </a:solidFill>
              <a:prstDash val="solid"/>
              <a:headEnd type="none" w="med" len="med"/>
              <a:tailEnd type="none" w="med" len="med"/>
            </a:ln>
          </p:spPr>
        </p:sp>
        <p:sp>
          <p:nvSpPr>
            <p:cNvPr id="88152" name="Line 272"/>
            <p:cNvSpPr/>
            <p:nvPr/>
          </p:nvSpPr>
          <p:spPr>
            <a:xfrm>
              <a:off x="912" y="3322"/>
              <a:ext cx="0" cy="326"/>
            </a:xfrm>
            <a:prstGeom prst="line">
              <a:avLst/>
            </a:prstGeom>
            <a:ln w="28575" cap="sq" cmpd="sng">
              <a:solidFill>
                <a:schemeClr val="tx1"/>
              </a:solidFill>
              <a:prstDash val="solid"/>
              <a:headEnd type="none" w="med" len="med"/>
              <a:tailEnd type="none" w="med" len="med"/>
            </a:ln>
          </p:spPr>
        </p:sp>
        <p:sp>
          <p:nvSpPr>
            <p:cNvPr id="88153" name="Line 273"/>
            <p:cNvSpPr/>
            <p:nvPr/>
          </p:nvSpPr>
          <p:spPr>
            <a:xfrm>
              <a:off x="1104" y="3322"/>
              <a:ext cx="0" cy="326"/>
            </a:xfrm>
            <a:prstGeom prst="line">
              <a:avLst/>
            </a:prstGeom>
            <a:ln w="12700" cap="flat" cmpd="sng">
              <a:solidFill>
                <a:schemeClr val="tx1"/>
              </a:solidFill>
              <a:prstDash val="solid"/>
              <a:headEnd type="none" w="med" len="med"/>
              <a:tailEnd type="none" w="med" len="med"/>
            </a:ln>
          </p:spPr>
        </p:sp>
        <p:sp>
          <p:nvSpPr>
            <p:cNvPr id="88154" name="Line 274"/>
            <p:cNvSpPr/>
            <p:nvPr/>
          </p:nvSpPr>
          <p:spPr>
            <a:xfrm>
              <a:off x="1360" y="3322"/>
              <a:ext cx="0" cy="326"/>
            </a:xfrm>
            <a:prstGeom prst="line">
              <a:avLst/>
            </a:prstGeom>
            <a:ln w="12700" cap="flat" cmpd="sng">
              <a:solidFill>
                <a:schemeClr val="tx1"/>
              </a:solidFill>
              <a:prstDash val="solid"/>
              <a:headEnd type="none" w="med" len="med"/>
              <a:tailEnd type="none" w="med" len="med"/>
            </a:ln>
          </p:spPr>
        </p:sp>
        <p:sp>
          <p:nvSpPr>
            <p:cNvPr id="88155" name="Line 275"/>
            <p:cNvSpPr/>
            <p:nvPr/>
          </p:nvSpPr>
          <p:spPr>
            <a:xfrm>
              <a:off x="1584" y="3322"/>
              <a:ext cx="0" cy="326"/>
            </a:xfrm>
            <a:prstGeom prst="line">
              <a:avLst/>
            </a:prstGeom>
            <a:ln w="28575" cap="sq" cmpd="sng">
              <a:solidFill>
                <a:schemeClr val="tx1"/>
              </a:solidFill>
              <a:prstDash val="solid"/>
              <a:headEnd type="none" w="med" len="med"/>
              <a:tailEnd type="none" w="med" len="med"/>
            </a:ln>
          </p:spPr>
        </p:sp>
      </p:grpSp>
      <p:sp>
        <p:nvSpPr>
          <p:cNvPr id="113957" name="Rectangle 293"/>
          <p:cNvSpPr/>
          <p:nvPr/>
        </p:nvSpPr>
        <p:spPr>
          <a:xfrm>
            <a:off x="4067175" y="692150"/>
            <a:ext cx="4953000" cy="1428750"/>
          </a:xfrm>
          <a:prstGeom prst="rect">
            <a:avLst/>
          </a:prstGeom>
          <a:solidFill>
            <a:srgbClr val="FFFFFF"/>
          </a:solidFill>
          <a:ln w="38100" cap="flat" cmpd="sng">
            <a:solidFill>
              <a:srgbClr val="0066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85000"/>
              </a:lnSpc>
              <a:spcBef>
                <a:spcPct val="50000"/>
              </a:spcBef>
              <a:buClr>
                <a:schemeClr val="tx2"/>
              </a:buClr>
              <a:buSzPct val="75000"/>
              <a:buNone/>
            </a:pPr>
            <a:r>
              <a:rPr lang="en-US" altLang="zh-CN" sz="2400" i="1" dirty="0">
                <a:solidFill>
                  <a:schemeClr val="tx2"/>
                </a:solidFill>
              </a:rPr>
              <a:t>A＝（）	    	B＝（e）</a:t>
            </a:r>
            <a:endParaRPr lang="en-US" altLang="zh-CN" sz="2400" i="1" dirty="0">
              <a:solidFill>
                <a:schemeClr val="tx2"/>
              </a:solidFill>
            </a:endParaRPr>
          </a:p>
          <a:p>
            <a:pPr marL="0" lvl="0" indent="0" eaLnBrk="1" hangingPunct="1">
              <a:lnSpc>
                <a:spcPct val="85000"/>
              </a:lnSpc>
              <a:spcBef>
                <a:spcPct val="50000"/>
              </a:spcBef>
              <a:buClr>
                <a:schemeClr val="tx2"/>
              </a:buClr>
              <a:buSzPct val="75000"/>
              <a:buNone/>
            </a:pPr>
            <a:r>
              <a:rPr lang="en-US" altLang="zh-CN" sz="2400" i="1" dirty="0">
                <a:solidFill>
                  <a:schemeClr val="tx2"/>
                </a:solidFill>
              </a:rPr>
              <a:t>C＝（a,（b,c,d））  	D＝（A,B,C）</a:t>
            </a:r>
            <a:endParaRPr lang="en-US" altLang="zh-CN" sz="2400" i="1" dirty="0">
              <a:solidFill>
                <a:schemeClr val="tx2"/>
              </a:solidFill>
            </a:endParaRPr>
          </a:p>
          <a:p>
            <a:pPr marL="0" lvl="0" indent="0" eaLnBrk="1" hangingPunct="1">
              <a:lnSpc>
                <a:spcPct val="85000"/>
              </a:lnSpc>
              <a:spcBef>
                <a:spcPct val="50000"/>
              </a:spcBef>
              <a:buClr>
                <a:schemeClr val="tx2"/>
              </a:buClr>
              <a:buSzPct val="75000"/>
              <a:buNone/>
            </a:pPr>
            <a:r>
              <a:rPr lang="en-US" altLang="zh-CN" sz="2400" i="1" dirty="0">
                <a:solidFill>
                  <a:schemeClr val="tx2"/>
                </a:solidFill>
              </a:rPr>
              <a:t>E＝（a,E） 	</a:t>
            </a:r>
            <a:endParaRPr lang="en-US" altLang="zh-CN" sz="2400" i="1" dirty="0">
              <a:solidFill>
                <a:schemeClr val="tx2"/>
              </a:solidFill>
            </a:endParaRPr>
          </a:p>
        </p:txBody>
      </p:sp>
      <p:grpSp>
        <p:nvGrpSpPr>
          <p:cNvPr id="6" name="Group 307"/>
          <p:cNvGrpSpPr/>
          <p:nvPr/>
        </p:nvGrpSpPr>
        <p:grpSpPr>
          <a:xfrm>
            <a:off x="755650" y="3124200"/>
            <a:ext cx="4502150" cy="2609850"/>
            <a:chOff x="476" y="1968"/>
            <a:chExt cx="2836" cy="1644"/>
          </a:xfrm>
        </p:grpSpPr>
        <p:sp>
          <p:nvSpPr>
            <p:cNvPr id="88074" name="Rectangle 76"/>
            <p:cNvSpPr/>
            <p:nvPr/>
          </p:nvSpPr>
          <p:spPr>
            <a:xfrm>
              <a:off x="3072" y="2794"/>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b="0" i="1" dirty="0"/>
                <a:t>^</a:t>
              </a:r>
              <a:endParaRPr lang="zh-CN" altLang="en-US" sz="2400" b="0" i="1" dirty="0"/>
            </a:p>
          </p:txBody>
        </p:sp>
        <p:sp>
          <p:nvSpPr>
            <p:cNvPr id="88075" name="Rectangle 77"/>
            <p:cNvSpPr/>
            <p:nvPr/>
          </p:nvSpPr>
          <p:spPr>
            <a:xfrm>
              <a:off x="2832" y="2794"/>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endParaRPr lang="zh-CN" altLang="en-US" sz="2400" b="0" i="1" dirty="0"/>
            </a:p>
          </p:txBody>
        </p:sp>
        <p:sp>
          <p:nvSpPr>
            <p:cNvPr id="88076" name="Rectangle 78"/>
            <p:cNvSpPr/>
            <p:nvPr/>
          </p:nvSpPr>
          <p:spPr>
            <a:xfrm>
              <a:off x="2592" y="2794"/>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1</a:t>
              </a:r>
              <a:endParaRPr lang="zh-CN" altLang="en-US" sz="2400" i="1" dirty="0"/>
            </a:p>
          </p:txBody>
        </p:sp>
        <p:sp>
          <p:nvSpPr>
            <p:cNvPr id="88077" name="Line 79"/>
            <p:cNvSpPr/>
            <p:nvPr/>
          </p:nvSpPr>
          <p:spPr>
            <a:xfrm>
              <a:off x="2592" y="2794"/>
              <a:ext cx="720" cy="0"/>
            </a:xfrm>
            <a:prstGeom prst="line">
              <a:avLst/>
            </a:prstGeom>
            <a:ln w="28575" cap="sq" cmpd="sng">
              <a:solidFill>
                <a:schemeClr val="tx1"/>
              </a:solidFill>
              <a:prstDash val="solid"/>
              <a:headEnd type="none" w="med" len="med"/>
              <a:tailEnd type="none" w="med" len="med"/>
            </a:ln>
          </p:spPr>
        </p:sp>
        <p:sp>
          <p:nvSpPr>
            <p:cNvPr id="88078" name="Line 80"/>
            <p:cNvSpPr/>
            <p:nvPr/>
          </p:nvSpPr>
          <p:spPr>
            <a:xfrm>
              <a:off x="2592" y="3072"/>
              <a:ext cx="720" cy="0"/>
            </a:xfrm>
            <a:prstGeom prst="line">
              <a:avLst/>
            </a:prstGeom>
            <a:ln w="28575" cap="sq" cmpd="sng">
              <a:solidFill>
                <a:schemeClr val="tx1"/>
              </a:solidFill>
              <a:prstDash val="solid"/>
              <a:headEnd type="none" w="med" len="med"/>
              <a:tailEnd type="none" w="med" len="med"/>
            </a:ln>
          </p:spPr>
        </p:sp>
        <p:sp>
          <p:nvSpPr>
            <p:cNvPr id="88079" name="Line 81"/>
            <p:cNvSpPr/>
            <p:nvPr/>
          </p:nvSpPr>
          <p:spPr>
            <a:xfrm>
              <a:off x="2592" y="2794"/>
              <a:ext cx="0" cy="278"/>
            </a:xfrm>
            <a:prstGeom prst="line">
              <a:avLst/>
            </a:prstGeom>
            <a:ln w="28575" cap="sq" cmpd="sng">
              <a:solidFill>
                <a:schemeClr val="tx1"/>
              </a:solidFill>
              <a:prstDash val="solid"/>
              <a:headEnd type="none" w="med" len="med"/>
              <a:tailEnd type="none" w="med" len="med"/>
            </a:ln>
          </p:spPr>
        </p:sp>
        <p:sp>
          <p:nvSpPr>
            <p:cNvPr id="88080" name="Line 82"/>
            <p:cNvSpPr/>
            <p:nvPr/>
          </p:nvSpPr>
          <p:spPr>
            <a:xfrm>
              <a:off x="2832" y="2794"/>
              <a:ext cx="0" cy="278"/>
            </a:xfrm>
            <a:prstGeom prst="line">
              <a:avLst/>
            </a:prstGeom>
            <a:ln w="12700" cap="flat" cmpd="sng">
              <a:solidFill>
                <a:schemeClr val="tx1"/>
              </a:solidFill>
              <a:prstDash val="solid"/>
              <a:headEnd type="none" w="med" len="med"/>
              <a:tailEnd type="none" w="med" len="med"/>
            </a:ln>
          </p:spPr>
        </p:sp>
        <p:sp>
          <p:nvSpPr>
            <p:cNvPr id="88081" name="Line 83"/>
            <p:cNvSpPr/>
            <p:nvPr/>
          </p:nvSpPr>
          <p:spPr>
            <a:xfrm>
              <a:off x="3072" y="2794"/>
              <a:ext cx="0" cy="278"/>
            </a:xfrm>
            <a:prstGeom prst="line">
              <a:avLst/>
            </a:prstGeom>
            <a:ln w="12700" cap="flat" cmpd="sng">
              <a:solidFill>
                <a:schemeClr val="tx1"/>
              </a:solidFill>
              <a:prstDash val="solid"/>
              <a:headEnd type="none" w="med" len="med"/>
              <a:tailEnd type="none" w="med" len="med"/>
            </a:ln>
          </p:spPr>
        </p:sp>
        <p:sp>
          <p:nvSpPr>
            <p:cNvPr id="88082" name="Line 84"/>
            <p:cNvSpPr/>
            <p:nvPr/>
          </p:nvSpPr>
          <p:spPr>
            <a:xfrm>
              <a:off x="3312" y="2794"/>
              <a:ext cx="0" cy="278"/>
            </a:xfrm>
            <a:prstGeom prst="line">
              <a:avLst/>
            </a:prstGeom>
            <a:ln w="28575" cap="sq" cmpd="sng">
              <a:solidFill>
                <a:schemeClr val="tx1"/>
              </a:solidFill>
              <a:prstDash val="solid"/>
              <a:headEnd type="none" w="med" len="med"/>
              <a:tailEnd type="none" w="med" len="med"/>
            </a:ln>
          </p:spPr>
        </p:sp>
        <p:sp>
          <p:nvSpPr>
            <p:cNvPr id="88083" name="Rectangle 86"/>
            <p:cNvSpPr/>
            <p:nvPr/>
          </p:nvSpPr>
          <p:spPr>
            <a:xfrm>
              <a:off x="2208" y="2794"/>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endParaRPr lang="zh-CN" altLang="en-US" sz="2400" b="0" i="1" dirty="0"/>
            </a:p>
          </p:txBody>
        </p:sp>
        <p:sp>
          <p:nvSpPr>
            <p:cNvPr id="88084" name="Rectangle 87"/>
            <p:cNvSpPr/>
            <p:nvPr/>
          </p:nvSpPr>
          <p:spPr>
            <a:xfrm>
              <a:off x="1968" y="2794"/>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endParaRPr lang="zh-CN" altLang="en-US" sz="2400" b="0" i="1" dirty="0"/>
            </a:p>
          </p:txBody>
        </p:sp>
        <p:sp>
          <p:nvSpPr>
            <p:cNvPr id="88085" name="Rectangle 88"/>
            <p:cNvSpPr/>
            <p:nvPr/>
          </p:nvSpPr>
          <p:spPr>
            <a:xfrm>
              <a:off x="1728" y="2794"/>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1</a:t>
              </a:r>
              <a:endParaRPr lang="zh-CN" altLang="en-US" sz="2400" i="1" dirty="0"/>
            </a:p>
          </p:txBody>
        </p:sp>
        <p:sp>
          <p:nvSpPr>
            <p:cNvPr id="88086" name="Line 89"/>
            <p:cNvSpPr/>
            <p:nvPr/>
          </p:nvSpPr>
          <p:spPr>
            <a:xfrm>
              <a:off x="1728" y="2794"/>
              <a:ext cx="720" cy="0"/>
            </a:xfrm>
            <a:prstGeom prst="line">
              <a:avLst/>
            </a:prstGeom>
            <a:ln w="28575" cap="sq" cmpd="sng">
              <a:solidFill>
                <a:schemeClr val="tx1"/>
              </a:solidFill>
              <a:prstDash val="solid"/>
              <a:headEnd type="none" w="med" len="med"/>
              <a:tailEnd type="none" w="med" len="med"/>
            </a:ln>
          </p:spPr>
        </p:sp>
        <p:sp>
          <p:nvSpPr>
            <p:cNvPr id="88087" name="Line 90"/>
            <p:cNvSpPr/>
            <p:nvPr/>
          </p:nvSpPr>
          <p:spPr>
            <a:xfrm>
              <a:off x="1728" y="3072"/>
              <a:ext cx="720" cy="0"/>
            </a:xfrm>
            <a:prstGeom prst="line">
              <a:avLst/>
            </a:prstGeom>
            <a:ln w="28575" cap="sq" cmpd="sng">
              <a:solidFill>
                <a:schemeClr val="tx1"/>
              </a:solidFill>
              <a:prstDash val="solid"/>
              <a:headEnd type="none" w="med" len="med"/>
              <a:tailEnd type="none" w="med" len="med"/>
            </a:ln>
          </p:spPr>
        </p:sp>
        <p:sp>
          <p:nvSpPr>
            <p:cNvPr id="88088" name="Line 91"/>
            <p:cNvSpPr/>
            <p:nvPr/>
          </p:nvSpPr>
          <p:spPr>
            <a:xfrm>
              <a:off x="1728" y="2794"/>
              <a:ext cx="0" cy="278"/>
            </a:xfrm>
            <a:prstGeom prst="line">
              <a:avLst/>
            </a:prstGeom>
            <a:ln w="28575" cap="sq" cmpd="sng">
              <a:solidFill>
                <a:schemeClr val="tx1"/>
              </a:solidFill>
              <a:prstDash val="solid"/>
              <a:headEnd type="none" w="med" len="med"/>
              <a:tailEnd type="none" w="med" len="med"/>
            </a:ln>
          </p:spPr>
        </p:sp>
        <p:sp>
          <p:nvSpPr>
            <p:cNvPr id="88089" name="Line 92"/>
            <p:cNvSpPr/>
            <p:nvPr/>
          </p:nvSpPr>
          <p:spPr>
            <a:xfrm>
              <a:off x="1968" y="2794"/>
              <a:ext cx="0" cy="278"/>
            </a:xfrm>
            <a:prstGeom prst="line">
              <a:avLst/>
            </a:prstGeom>
            <a:ln w="12700" cap="flat" cmpd="sng">
              <a:solidFill>
                <a:schemeClr val="tx1"/>
              </a:solidFill>
              <a:prstDash val="solid"/>
              <a:headEnd type="none" w="med" len="med"/>
              <a:tailEnd type="none" w="med" len="med"/>
            </a:ln>
          </p:spPr>
        </p:sp>
        <p:sp>
          <p:nvSpPr>
            <p:cNvPr id="88090" name="Line 93"/>
            <p:cNvSpPr/>
            <p:nvPr/>
          </p:nvSpPr>
          <p:spPr>
            <a:xfrm>
              <a:off x="2208" y="2794"/>
              <a:ext cx="0" cy="278"/>
            </a:xfrm>
            <a:prstGeom prst="line">
              <a:avLst/>
            </a:prstGeom>
            <a:ln w="12700" cap="flat" cmpd="sng">
              <a:solidFill>
                <a:schemeClr val="tx1"/>
              </a:solidFill>
              <a:prstDash val="solid"/>
              <a:headEnd type="none" w="med" len="med"/>
              <a:tailEnd type="none" w="med" len="med"/>
            </a:ln>
          </p:spPr>
        </p:sp>
        <p:sp>
          <p:nvSpPr>
            <p:cNvPr id="88091" name="Line 94"/>
            <p:cNvSpPr/>
            <p:nvPr/>
          </p:nvSpPr>
          <p:spPr>
            <a:xfrm>
              <a:off x="2448" y="2794"/>
              <a:ext cx="0" cy="278"/>
            </a:xfrm>
            <a:prstGeom prst="line">
              <a:avLst/>
            </a:prstGeom>
            <a:ln w="28575" cap="sq" cmpd="sng">
              <a:solidFill>
                <a:schemeClr val="tx1"/>
              </a:solidFill>
              <a:prstDash val="solid"/>
              <a:headEnd type="none" w="med" len="med"/>
              <a:tailEnd type="none" w="med" len="med"/>
            </a:ln>
          </p:spPr>
        </p:sp>
        <p:sp>
          <p:nvSpPr>
            <p:cNvPr id="88092" name="Rectangle 96"/>
            <p:cNvSpPr/>
            <p:nvPr/>
          </p:nvSpPr>
          <p:spPr>
            <a:xfrm>
              <a:off x="1344" y="2784"/>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endParaRPr lang="zh-CN" altLang="en-US" sz="2400" b="0" i="1" dirty="0"/>
            </a:p>
          </p:txBody>
        </p:sp>
        <p:sp>
          <p:nvSpPr>
            <p:cNvPr id="88093" name="Rectangle 98"/>
            <p:cNvSpPr/>
            <p:nvPr/>
          </p:nvSpPr>
          <p:spPr>
            <a:xfrm>
              <a:off x="864" y="2784"/>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1</a:t>
              </a:r>
              <a:endParaRPr lang="zh-CN" altLang="en-US" sz="2400" i="1" dirty="0"/>
            </a:p>
          </p:txBody>
        </p:sp>
        <p:sp>
          <p:nvSpPr>
            <p:cNvPr id="88094" name="Line 99"/>
            <p:cNvSpPr/>
            <p:nvPr/>
          </p:nvSpPr>
          <p:spPr>
            <a:xfrm>
              <a:off x="864" y="3061"/>
              <a:ext cx="720" cy="0"/>
            </a:xfrm>
            <a:prstGeom prst="line">
              <a:avLst/>
            </a:prstGeom>
            <a:ln w="28575" cap="sq" cmpd="sng">
              <a:solidFill>
                <a:schemeClr val="tx1"/>
              </a:solidFill>
              <a:prstDash val="solid"/>
              <a:headEnd type="none" w="med" len="med"/>
              <a:tailEnd type="none" w="med" len="med"/>
            </a:ln>
          </p:spPr>
        </p:sp>
        <p:sp>
          <p:nvSpPr>
            <p:cNvPr id="88095" name="Line 100"/>
            <p:cNvSpPr/>
            <p:nvPr/>
          </p:nvSpPr>
          <p:spPr>
            <a:xfrm>
              <a:off x="864" y="3612"/>
              <a:ext cx="720" cy="0"/>
            </a:xfrm>
            <a:prstGeom prst="line">
              <a:avLst/>
            </a:prstGeom>
            <a:ln w="28575" cap="sq" cmpd="sng">
              <a:solidFill>
                <a:schemeClr val="tx1"/>
              </a:solidFill>
              <a:prstDash val="solid"/>
              <a:headEnd type="none" w="med" len="med"/>
              <a:tailEnd type="none" w="med" len="med"/>
            </a:ln>
          </p:spPr>
        </p:sp>
        <p:sp>
          <p:nvSpPr>
            <p:cNvPr id="88096" name="Line 101"/>
            <p:cNvSpPr/>
            <p:nvPr/>
          </p:nvSpPr>
          <p:spPr>
            <a:xfrm>
              <a:off x="864" y="3334"/>
              <a:ext cx="0" cy="278"/>
            </a:xfrm>
            <a:prstGeom prst="line">
              <a:avLst/>
            </a:prstGeom>
            <a:ln w="28575" cap="sq" cmpd="sng">
              <a:solidFill>
                <a:schemeClr val="tx1"/>
              </a:solidFill>
              <a:prstDash val="solid"/>
              <a:headEnd type="none" w="med" len="med"/>
              <a:tailEnd type="none" w="med" len="med"/>
            </a:ln>
          </p:spPr>
        </p:sp>
        <p:sp>
          <p:nvSpPr>
            <p:cNvPr id="88097" name="Line 102"/>
            <p:cNvSpPr/>
            <p:nvPr/>
          </p:nvSpPr>
          <p:spPr>
            <a:xfrm>
              <a:off x="1104" y="3334"/>
              <a:ext cx="0" cy="278"/>
            </a:xfrm>
            <a:prstGeom prst="line">
              <a:avLst/>
            </a:prstGeom>
            <a:ln w="12700" cap="flat" cmpd="sng">
              <a:solidFill>
                <a:schemeClr val="tx1"/>
              </a:solidFill>
              <a:prstDash val="solid"/>
              <a:headEnd type="none" w="med" len="med"/>
              <a:tailEnd type="none" w="med" len="med"/>
            </a:ln>
          </p:spPr>
        </p:sp>
        <p:sp>
          <p:nvSpPr>
            <p:cNvPr id="88098" name="Line 103"/>
            <p:cNvSpPr/>
            <p:nvPr/>
          </p:nvSpPr>
          <p:spPr>
            <a:xfrm>
              <a:off x="1344" y="3334"/>
              <a:ext cx="0" cy="278"/>
            </a:xfrm>
            <a:prstGeom prst="line">
              <a:avLst/>
            </a:prstGeom>
            <a:ln w="12700" cap="flat" cmpd="sng">
              <a:solidFill>
                <a:schemeClr val="tx1"/>
              </a:solidFill>
              <a:prstDash val="solid"/>
              <a:headEnd type="none" w="med" len="med"/>
              <a:tailEnd type="none" w="med" len="med"/>
            </a:ln>
          </p:spPr>
        </p:sp>
        <p:sp>
          <p:nvSpPr>
            <p:cNvPr id="88099" name="Line 104"/>
            <p:cNvSpPr/>
            <p:nvPr/>
          </p:nvSpPr>
          <p:spPr>
            <a:xfrm>
              <a:off x="1584" y="3334"/>
              <a:ext cx="0" cy="278"/>
            </a:xfrm>
            <a:prstGeom prst="line">
              <a:avLst/>
            </a:prstGeom>
            <a:ln w="28575" cap="sq" cmpd="sng">
              <a:solidFill>
                <a:schemeClr val="tx1"/>
              </a:solidFill>
              <a:prstDash val="solid"/>
              <a:headEnd type="none" w="med" len="med"/>
              <a:tailEnd type="none" w="med" len="med"/>
            </a:ln>
          </p:spPr>
        </p:sp>
        <p:sp>
          <p:nvSpPr>
            <p:cNvPr id="88100" name="Text Box 163"/>
            <p:cNvSpPr txBox="1"/>
            <p:nvPr/>
          </p:nvSpPr>
          <p:spPr>
            <a:xfrm>
              <a:off x="476" y="3242"/>
              <a:ext cx="244"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lnSpc>
                  <a:spcPct val="100000"/>
                </a:lnSpc>
                <a:spcBef>
                  <a:spcPct val="50000"/>
                </a:spcBef>
                <a:buClrTx/>
                <a:buSzPct val="100000"/>
                <a:buNone/>
              </a:pPr>
              <a:r>
                <a:rPr lang="en-US" altLang="zh-CN" sz="2000" i="1" dirty="0"/>
                <a:t>D</a:t>
              </a:r>
              <a:endParaRPr lang="en-US" altLang="zh-CN" sz="2000" i="1" dirty="0"/>
            </a:p>
          </p:txBody>
        </p:sp>
        <p:sp>
          <p:nvSpPr>
            <p:cNvPr id="88101" name="Line 168"/>
            <p:cNvSpPr/>
            <p:nvPr/>
          </p:nvSpPr>
          <p:spPr>
            <a:xfrm>
              <a:off x="657" y="3390"/>
              <a:ext cx="207" cy="0"/>
            </a:xfrm>
            <a:prstGeom prst="line">
              <a:avLst/>
            </a:prstGeom>
            <a:ln w="28575" cap="flat" cmpd="sng">
              <a:solidFill>
                <a:schemeClr val="tx2"/>
              </a:solidFill>
              <a:prstDash val="solid"/>
              <a:headEnd type="none" w="med" len="med"/>
              <a:tailEnd type="stealth" w="med" len="med"/>
            </a:ln>
          </p:spPr>
        </p:sp>
        <p:sp>
          <p:nvSpPr>
            <p:cNvPr id="88102" name="Line 171"/>
            <p:cNvSpPr/>
            <p:nvPr/>
          </p:nvSpPr>
          <p:spPr>
            <a:xfrm flipV="1">
              <a:off x="1247" y="3067"/>
              <a:ext cx="0" cy="363"/>
            </a:xfrm>
            <a:prstGeom prst="line">
              <a:avLst/>
            </a:prstGeom>
            <a:ln w="28575" cap="flat" cmpd="sng">
              <a:solidFill>
                <a:schemeClr val="tx2"/>
              </a:solidFill>
              <a:prstDash val="solid"/>
              <a:headEnd type="none" w="med" len="med"/>
              <a:tailEnd type="stealth" w="med" len="med"/>
            </a:ln>
          </p:spPr>
        </p:sp>
        <p:sp>
          <p:nvSpPr>
            <p:cNvPr id="88103" name="Line 172"/>
            <p:cNvSpPr/>
            <p:nvPr/>
          </p:nvSpPr>
          <p:spPr>
            <a:xfrm>
              <a:off x="2352" y="2928"/>
              <a:ext cx="240" cy="0"/>
            </a:xfrm>
            <a:prstGeom prst="line">
              <a:avLst/>
            </a:prstGeom>
            <a:ln w="28575" cap="flat" cmpd="sng">
              <a:solidFill>
                <a:schemeClr val="tx2"/>
              </a:solidFill>
              <a:prstDash val="solid"/>
              <a:headEnd type="none" w="med" len="med"/>
              <a:tailEnd type="stealth" w="med" len="med"/>
            </a:ln>
          </p:spPr>
        </p:sp>
        <p:sp>
          <p:nvSpPr>
            <p:cNvPr id="88104" name="Line 185"/>
            <p:cNvSpPr/>
            <p:nvPr/>
          </p:nvSpPr>
          <p:spPr>
            <a:xfrm>
              <a:off x="2064" y="2592"/>
              <a:ext cx="0" cy="288"/>
            </a:xfrm>
            <a:prstGeom prst="line">
              <a:avLst/>
            </a:prstGeom>
            <a:ln w="28575" cap="flat" cmpd="sng">
              <a:solidFill>
                <a:schemeClr val="tx1"/>
              </a:solidFill>
              <a:prstDash val="solid"/>
              <a:headEnd type="none" w="med" len="med"/>
              <a:tailEnd type="none" w="med" len="med"/>
            </a:ln>
          </p:spPr>
        </p:sp>
        <p:sp>
          <p:nvSpPr>
            <p:cNvPr id="88105" name="Line 186"/>
            <p:cNvSpPr/>
            <p:nvPr/>
          </p:nvSpPr>
          <p:spPr>
            <a:xfrm>
              <a:off x="720" y="2592"/>
              <a:ext cx="1344" cy="0"/>
            </a:xfrm>
            <a:prstGeom prst="line">
              <a:avLst/>
            </a:prstGeom>
            <a:ln w="28575" cap="flat" cmpd="sng">
              <a:solidFill>
                <a:schemeClr val="tx1"/>
              </a:solidFill>
              <a:prstDash val="solid"/>
              <a:headEnd type="none" w="med" len="med"/>
              <a:tailEnd type="none" w="med" len="med"/>
            </a:ln>
          </p:spPr>
        </p:sp>
        <p:sp>
          <p:nvSpPr>
            <p:cNvPr id="88106" name="Line 187"/>
            <p:cNvSpPr/>
            <p:nvPr/>
          </p:nvSpPr>
          <p:spPr>
            <a:xfrm>
              <a:off x="720" y="1968"/>
              <a:ext cx="0" cy="624"/>
            </a:xfrm>
            <a:prstGeom prst="line">
              <a:avLst/>
            </a:prstGeom>
            <a:ln w="28575" cap="flat" cmpd="sng">
              <a:solidFill>
                <a:schemeClr val="tx1"/>
              </a:solidFill>
              <a:prstDash val="solid"/>
              <a:headEnd type="none" w="med" len="med"/>
              <a:tailEnd type="none" w="med" len="med"/>
            </a:ln>
          </p:spPr>
        </p:sp>
        <p:sp>
          <p:nvSpPr>
            <p:cNvPr id="88107" name="Line 188"/>
            <p:cNvSpPr/>
            <p:nvPr/>
          </p:nvSpPr>
          <p:spPr>
            <a:xfrm>
              <a:off x="2928" y="2592"/>
              <a:ext cx="0" cy="288"/>
            </a:xfrm>
            <a:prstGeom prst="line">
              <a:avLst/>
            </a:prstGeom>
            <a:ln w="28575" cap="flat" cmpd="sng">
              <a:solidFill>
                <a:schemeClr val="tx1"/>
              </a:solidFill>
              <a:prstDash val="solid"/>
              <a:headEnd type="none" w="med" len="med"/>
              <a:tailEnd type="none" w="med" len="med"/>
            </a:ln>
          </p:spPr>
        </p:sp>
        <p:sp>
          <p:nvSpPr>
            <p:cNvPr id="88108" name="Line 189"/>
            <p:cNvSpPr/>
            <p:nvPr/>
          </p:nvSpPr>
          <p:spPr>
            <a:xfrm>
              <a:off x="2160" y="2592"/>
              <a:ext cx="768" cy="0"/>
            </a:xfrm>
            <a:prstGeom prst="line">
              <a:avLst/>
            </a:prstGeom>
            <a:ln w="28575" cap="flat" cmpd="sng">
              <a:solidFill>
                <a:schemeClr val="tx1"/>
              </a:solidFill>
              <a:prstDash val="solid"/>
              <a:headEnd type="none" w="med" len="med"/>
              <a:tailEnd type="none" w="med" len="med"/>
            </a:ln>
          </p:spPr>
        </p:sp>
        <p:sp>
          <p:nvSpPr>
            <p:cNvPr id="88109" name="Line 263"/>
            <p:cNvSpPr/>
            <p:nvPr/>
          </p:nvSpPr>
          <p:spPr>
            <a:xfrm>
              <a:off x="2160" y="2064"/>
              <a:ext cx="0" cy="528"/>
            </a:xfrm>
            <a:prstGeom prst="line">
              <a:avLst/>
            </a:prstGeom>
            <a:ln w="28575" cap="flat" cmpd="sng">
              <a:solidFill>
                <a:schemeClr val="tx1"/>
              </a:solidFill>
              <a:prstDash val="solid"/>
              <a:headEnd type="none" w="med" len="med"/>
              <a:tailEnd type="none" w="med" len="med"/>
            </a:ln>
          </p:spPr>
        </p:sp>
        <p:sp>
          <p:nvSpPr>
            <p:cNvPr id="88110" name="Line 264"/>
            <p:cNvSpPr/>
            <p:nvPr/>
          </p:nvSpPr>
          <p:spPr>
            <a:xfrm>
              <a:off x="2160" y="2064"/>
              <a:ext cx="480" cy="0"/>
            </a:xfrm>
            <a:prstGeom prst="line">
              <a:avLst/>
            </a:prstGeom>
            <a:ln w="28575" cap="flat" cmpd="sng">
              <a:solidFill>
                <a:schemeClr val="tx1"/>
              </a:solidFill>
              <a:prstDash val="solid"/>
              <a:headEnd type="none" w="med" len="med"/>
              <a:tailEnd type="none" w="med" len="med"/>
            </a:ln>
          </p:spPr>
        </p:sp>
        <p:sp>
          <p:nvSpPr>
            <p:cNvPr id="88111" name="Line 265"/>
            <p:cNvSpPr/>
            <p:nvPr/>
          </p:nvSpPr>
          <p:spPr>
            <a:xfrm>
              <a:off x="720" y="1976"/>
              <a:ext cx="480" cy="0"/>
            </a:xfrm>
            <a:prstGeom prst="line">
              <a:avLst/>
            </a:prstGeom>
            <a:ln w="28575" cap="flat" cmpd="sng">
              <a:solidFill>
                <a:schemeClr val="tx1"/>
              </a:solidFill>
              <a:prstDash val="solid"/>
              <a:headEnd type="none" w="med" len="med"/>
              <a:tailEnd type="none" w="med" len="med"/>
            </a:ln>
          </p:spPr>
        </p:sp>
        <p:sp>
          <p:nvSpPr>
            <p:cNvPr id="88112" name="Line 295"/>
            <p:cNvSpPr/>
            <p:nvPr/>
          </p:nvSpPr>
          <p:spPr>
            <a:xfrm>
              <a:off x="857" y="2789"/>
              <a:ext cx="720" cy="0"/>
            </a:xfrm>
            <a:prstGeom prst="line">
              <a:avLst/>
            </a:prstGeom>
            <a:ln w="28575" cap="sq" cmpd="sng">
              <a:solidFill>
                <a:schemeClr val="tx1"/>
              </a:solidFill>
              <a:prstDash val="solid"/>
              <a:headEnd type="none" w="med" len="med"/>
              <a:tailEnd type="none" w="med" len="med"/>
            </a:ln>
          </p:spPr>
        </p:sp>
        <p:sp>
          <p:nvSpPr>
            <p:cNvPr id="88113" name="Line 296"/>
            <p:cNvSpPr/>
            <p:nvPr/>
          </p:nvSpPr>
          <p:spPr>
            <a:xfrm>
              <a:off x="857" y="3340"/>
              <a:ext cx="720" cy="0"/>
            </a:xfrm>
            <a:prstGeom prst="line">
              <a:avLst/>
            </a:prstGeom>
            <a:ln w="28575" cap="sq" cmpd="sng">
              <a:solidFill>
                <a:schemeClr val="tx1"/>
              </a:solidFill>
              <a:prstDash val="solid"/>
              <a:headEnd type="none" w="med" len="med"/>
              <a:tailEnd type="none" w="med" len="med"/>
            </a:ln>
          </p:spPr>
        </p:sp>
        <p:sp>
          <p:nvSpPr>
            <p:cNvPr id="88114" name="Line 297"/>
            <p:cNvSpPr/>
            <p:nvPr/>
          </p:nvSpPr>
          <p:spPr>
            <a:xfrm>
              <a:off x="857" y="2789"/>
              <a:ext cx="0" cy="278"/>
            </a:xfrm>
            <a:prstGeom prst="line">
              <a:avLst/>
            </a:prstGeom>
            <a:ln w="28575" cap="sq" cmpd="sng">
              <a:solidFill>
                <a:schemeClr val="tx1"/>
              </a:solidFill>
              <a:prstDash val="solid"/>
              <a:headEnd type="none" w="med" len="med"/>
              <a:tailEnd type="none" w="med" len="med"/>
            </a:ln>
          </p:spPr>
        </p:sp>
        <p:sp>
          <p:nvSpPr>
            <p:cNvPr id="88115" name="Line 298"/>
            <p:cNvSpPr/>
            <p:nvPr/>
          </p:nvSpPr>
          <p:spPr>
            <a:xfrm>
              <a:off x="1097" y="2789"/>
              <a:ext cx="0" cy="278"/>
            </a:xfrm>
            <a:prstGeom prst="line">
              <a:avLst/>
            </a:prstGeom>
            <a:ln w="12700" cap="flat" cmpd="sng">
              <a:solidFill>
                <a:schemeClr val="tx1"/>
              </a:solidFill>
              <a:prstDash val="solid"/>
              <a:headEnd type="none" w="med" len="med"/>
              <a:tailEnd type="none" w="med" len="med"/>
            </a:ln>
          </p:spPr>
        </p:sp>
        <p:sp>
          <p:nvSpPr>
            <p:cNvPr id="88116" name="Line 299"/>
            <p:cNvSpPr/>
            <p:nvPr/>
          </p:nvSpPr>
          <p:spPr>
            <a:xfrm>
              <a:off x="1577" y="2789"/>
              <a:ext cx="0" cy="278"/>
            </a:xfrm>
            <a:prstGeom prst="line">
              <a:avLst/>
            </a:prstGeom>
            <a:ln w="28575" cap="sq" cmpd="sng">
              <a:solidFill>
                <a:schemeClr val="tx1"/>
              </a:solidFill>
              <a:prstDash val="solid"/>
              <a:headEnd type="none" w="med" len="med"/>
              <a:tailEnd type="none" w="med" len="med"/>
            </a:ln>
          </p:spPr>
        </p:sp>
        <p:sp>
          <p:nvSpPr>
            <p:cNvPr id="88117" name="Line 302"/>
            <p:cNvSpPr/>
            <p:nvPr/>
          </p:nvSpPr>
          <p:spPr>
            <a:xfrm>
              <a:off x="1481" y="2933"/>
              <a:ext cx="240" cy="0"/>
            </a:xfrm>
            <a:prstGeom prst="line">
              <a:avLst/>
            </a:prstGeom>
            <a:ln w="28575" cap="flat" cmpd="sng">
              <a:solidFill>
                <a:schemeClr val="tx2"/>
              </a:solidFill>
              <a:prstDash val="solid"/>
              <a:headEnd type="none" w="med" len="med"/>
              <a:tailEnd type="stealth" w="med" len="med"/>
            </a:ln>
          </p:spPr>
        </p:sp>
        <p:sp>
          <p:nvSpPr>
            <p:cNvPr id="88118" name="Line 303"/>
            <p:cNvSpPr/>
            <p:nvPr/>
          </p:nvSpPr>
          <p:spPr>
            <a:xfrm>
              <a:off x="1338" y="2795"/>
              <a:ext cx="0" cy="278"/>
            </a:xfrm>
            <a:prstGeom prst="line">
              <a:avLst/>
            </a:prstGeom>
            <a:ln w="12700" cap="flat" cmpd="sng">
              <a:solidFill>
                <a:schemeClr val="tx1"/>
              </a:solidFill>
              <a:prstDash val="solid"/>
              <a:headEnd type="none" w="med" len="med"/>
              <a:tailEnd type="none" w="med" len="med"/>
            </a:ln>
          </p:spPr>
        </p:sp>
        <p:sp>
          <p:nvSpPr>
            <p:cNvPr id="88119" name="Rectangle 304"/>
            <p:cNvSpPr/>
            <p:nvPr/>
          </p:nvSpPr>
          <p:spPr>
            <a:xfrm>
              <a:off x="871" y="3288"/>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i="1" dirty="0"/>
                <a:t>1</a:t>
              </a:r>
              <a:endParaRPr lang="zh-CN" altLang="en-US" sz="2400" i="1" dirty="0"/>
            </a:p>
          </p:txBody>
        </p:sp>
        <p:sp>
          <p:nvSpPr>
            <p:cNvPr id="88120" name="Rectangle 305"/>
            <p:cNvSpPr/>
            <p:nvPr/>
          </p:nvSpPr>
          <p:spPr>
            <a:xfrm>
              <a:off x="1370" y="3288"/>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b="0" i="1" dirty="0"/>
                <a:t>^</a:t>
              </a:r>
              <a:endParaRPr lang="zh-CN" altLang="en-US" sz="2400" b="0" i="1" dirty="0"/>
            </a:p>
          </p:txBody>
        </p:sp>
        <p:sp>
          <p:nvSpPr>
            <p:cNvPr id="88121" name="Rectangle 306"/>
            <p:cNvSpPr/>
            <p:nvPr/>
          </p:nvSpPr>
          <p:spPr>
            <a:xfrm>
              <a:off x="1111" y="2795"/>
              <a:ext cx="240" cy="27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lr>
                  <a:schemeClr val="folHlink"/>
                </a:buClr>
                <a:buSzPct val="80000"/>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lr>
                  <a:srgbClr val="FF3300"/>
                </a:buClr>
                <a:buSzPct val="75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lnSpc>
                  <a:spcPct val="115000"/>
                </a:lnSpc>
                <a:spcBef>
                  <a:spcPct val="20000"/>
                </a:spcBef>
                <a:spcAft>
                  <a:spcPct val="0"/>
                </a:spcAft>
                <a:buClr>
                  <a:srgbClr val="006600"/>
                </a:buClr>
                <a:buSzPct val="80000"/>
                <a:buFont typeface="Wingdings" panose="05000000000000000000" pitchFamily="2" charset="2"/>
                <a:buChar char="q"/>
                <a:defRPr kumimoji="1" sz="2400" b="1">
                  <a:solidFill>
                    <a:schemeClr val="tx1"/>
                  </a:solidFill>
                  <a:latin typeface="+mn-lt"/>
                  <a:ea typeface="+mn-ea"/>
                </a:defRPr>
              </a:lvl3pPr>
              <a:lvl4pPr marL="1600200" indent="-228600" algn="l" rtl="0" eaLnBrk="0" fontAlgn="base" hangingPunct="0">
                <a:lnSpc>
                  <a:spcPct val="115000"/>
                </a:lnSpc>
                <a:spcBef>
                  <a:spcPct val="20000"/>
                </a:spcBef>
                <a:spcAft>
                  <a:spcPct val="0"/>
                </a:spcAft>
                <a:buClr>
                  <a:schemeClr val="hlink"/>
                </a:buClr>
                <a:buSzPct val="100000"/>
                <a:buFont typeface="Wingdings" panose="05000000000000000000" pitchFamily="2" charset="2"/>
                <a:buChar char="§"/>
                <a:defRPr kumimoji="1" sz="2400" b="1">
                  <a:solidFill>
                    <a:schemeClr val="tx1"/>
                  </a:solidFill>
                  <a:latin typeface="+mn-lt"/>
                  <a:ea typeface="+mn-ea"/>
                </a:defRPr>
              </a:lvl4pPr>
              <a:lvl5pPr marL="2057400" indent="-228600" algn="l" rtl="0" eaLnBrk="0" fontAlgn="base" hangingPunct="0">
                <a:lnSpc>
                  <a:spcPct val="115000"/>
                </a:lnSpc>
                <a:spcBef>
                  <a:spcPct val="20000"/>
                </a:spcBef>
                <a:spcAft>
                  <a:spcPct val="0"/>
                </a:spcAft>
                <a:buClr>
                  <a:schemeClr val="tx1"/>
                </a:buClr>
                <a:buSzPct val="100000"/>
                <a:buChar char="–"/>
                <a:defRPr kumimoji="1" sz="2000" b="1">
                  <a:solidFill>
                    <a:schemeClr val="tx1"/>
                  </a:solidFill>
                  <a:latin typeface="+mn-lt"/>
                  <a:ea typeface="+mn-ea"/>
                </a:defRPr>
              </a:lvl5pPr>
            </a:lstStyle>
            <a:p>
              <a:pPr marL="0" lvl="0" indent="0" eaLnBrk="1" hangingPunct="1">
                <a:buNone/>
              </a:pPr>
              <a:r>
                <a:rPr lang="zh-CN" altLang="en-US" sz="2400" b="0" i="1" dirty="0"/>
                <a:t>^</a:t>
              </a:r>
              <a:endParaRPr lang="zh-CN" altLang="en-US" sz="2400" b="0" i="1" dirty="0"/>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957"/>
                                        </p:tgtEl>
                                        <p:attrNameLst>
                                          <p:attrName>style.visibility</p:attrName>
                                        </p:attrNameLst>
                                      </p:cBhvr>
                                      <p:to>
                                        <p:strVal val="visible"/>
                                      </p:to>
                                    </p:set>
                                    <p:anim calcmode="lin" valueType="num">
                                      <p:cBhvr additive="base">
                                        <p:cTn id="7" dur="500" fill="hold"/>
                                        <p:tgtEl>
                                          <p:spTgt spid="113957"/>
                                        </p:tgtEl>
                                        <p:attrNameLst>
                                          <p:attrName>ppt_x</p:attrName>
                                        </p:attrNameLst>
                                      </p:cBhvr>
                                      <p:tavLst>
                                        <p:tav tm="0">
                                          <p:val>
                                            <p:strVal val="0-#ppt_w/2"/>
                                          </p:val>
                                        </p:tav>
                                        <p:tav tm="100000">
                                          <p:val>
                                            <p:strVal val="#ppt_x"/>
                                          </p:val>
                                        </p:tav>
                                      </p:tavLst>
                                    </p:anim>
                                    <p:anim calcmode="lin" valueType="num">
                                      <p:cBhvr additive="base">
                                        <p:cTn id="8" dur="500" fill="hold"/>
                                        <p:tgtEl>
                                          <p:spTgt spid="1139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in)">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5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89091" name="Rectangle 4"/>
          <p:cNvSpPr>
            <a:spLocks noGrp="1"/>
          </p:cNvSpPr>
          <p:nvPr>
            <p:ph type="title"/>
          </p:nvPr>
        </p:nvSpPr>
        <p:spPr>
          <a:ln/>
        </p:spPr>
        <p:txBody>
          <a:bodyPr vert="horz" wrap="square" lIns="92075" tIns="46038" rIns="92075" bIns="46038" anchor="ctr"/>
          <a:p>
            <a:pPr eaLnBrk="1" hangingPunct="1"/>
            <a:r>
              <a:rPr lang="zh-CN" altLang="en-US" dirty="0"/>
              <a:t>本章小结</a:t>
            </a:r>
            <a:endParaRPr lang="zh-CN" altLang="en-US" dirty="0"/>
          </a:p>
        </p:txBody>
      </p:sp>
      <p:sp>
        <p:nvSpPr>
          <p:cNvPr id="89092" name="Rectangle 5"/>
          <p:cNvSpPr>
            <a:spLocks noGrp="1"/>
          </p:cNvSpPr>
          <p:nvPr>
            <p:ph idx="1"/>
          </p:nvPr>
        </p:nvSpPr>
        <p:spPr>
          <a:ln/>
        </p:spPr>
        <p:txBody>
          <a:bodyPr vert="horz" wrap="square" lIns="91440" tIns="45720" rIns="91440" bIns="45720" anchor="t"/>
          <a:p>
            <a:pPr eaLnBrk="1" hangingPunct="1"/>
            <a:r>
              <a:rPr lang="zh-CN" altLang="en-US" dirty="0"/>
              <a:t>数组的逻辑结构和顺序存储结构</a:t>
            </a:r>
            <a:endParaRPr lang="zh-CN" altLang="en-US" dirty="0"/>
          </a:p>
          <a:p>
            <a:pPr eaLnBrk="1" hangingPunct="1"/>
            <a:r>
              <a:rPr lang="zh-CN" altLang="en-US" dirty="0"/>
              <a:t>矩阵的压缩存储</a:t>
            </a:r>
            <a:endParaRPr lang="zh-CN" altLang="en-US" dirty="0"/>
          </a:p>
          <a:p>
            <a:pPr lvl="1" eaLnBrk="1" hangingPunct="1"/>
            <a:r>
              <a:rPr lang="zh-CN" altLang="en-US" dirty="0"/>
              <a:t>特殊矩阵</a:t>
            </a:r>
            <a:endParaRPr lang="zh-CN" altLang="en-US" dirty="0"/>
          </a:p>
          <a:p>
            <a:pPr lvl="1" eaLnBrk="1" hangingPunct="1"/>
            <a:r>
              <a:rPr lang="zh-CN" altLang="en-US" dirty="0"/>
              <a:t>稀疏矩阵压缩存储方法及有关运算的实现</a:t>
            </a:r>
            <a:endParaRPr lang="zh-CN" altLang="en-US" dirty="0"/>
          </a:p>
          <a:p>
            <a:pPr eaLnBrk="1" hangingPunct="1"/>
            <a:r>
              <a:rPr lang="zh-CN" altLang="en-US" dirty="0"/>
              <a:t>广义表</a:t>
            </a:r>
            <a:endParaRPr lang="zh-CN" altLang="en-US" dirty="0"/>
          </a:p>
          <a:p>
            <a:pPr lvl="1" eaLnBrk="1" hangingPunct="1"/>
            <a:r>
              <a:rPr lang="zh-CN" altLang="en-US" dirty="0"/>
              <a:t>是一种复杂的非线性结构，是线性表的推广</a:t>
            </a:r>
            <a:endParaRPr lang="zh-CN" altLang="en-US" dirty="0"/>
          </a:p>
          <a:p>
            <a:pPr lvl="1" eaLnBrk="1" hangingPunct="1"/>
            <a:r>
              <a:rPr lang="zh-CN" altLang="en-US" dirty="0"/>
              <a:t>本章简要介绍了它的定义、基本运算和存储结构。</a:t>
            </a:r>
            <a:endParaRPr lang="zh-CN" altLang="en-US" dirty="0"/>
          </a:p>
        </p:txBody>
      </p:sp>
    </p:spTree>
  </p:cSld>
  <p:clrMapOvr>
    <a:masterClrMapping/>
  </p:clrMapOvr>
  <p:transition>
    <p:checker dir="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90115" name="Rectangle 6"/>
          <p:cNvSpPr>
            <a:spLocks noGrp="1"/>
          </p:cNvSpPr>
          <p:nvPr>
            <p:ph type="title"/>
          </p:nvPr>
        </p:nvSpPr>
        <p:spPr>
          <a:ln/>
        </p:spPr>
        <p:txBody>
          <a:bodyPr vert="horz" wrap="square" lIns="92075" tIns="46038" rIns="92075" bIns="46038" anchor="ctr"/>
          <a:p>
            <a:pPr eaLnBrk="1" hangingPunct="1"/>
            <a:r>
              <a:rPr lang="zh-CN" altLang="en-US" dirty="0"/>
              <a:t>习题</a:t>
            </a:r>
            <a:endParaRPr lang="zh-CN" altLang="en-US" dirty="0"/>
          </a:p>
        </p:txBody>
      </p:sp>
      <p:sp>
        <p:nvSpPr>
          <p:cNvPr id="90116" name="Rectangle 7"/>
          <p:cNvSpPr>
            <a:spLocks noGrp="1"/>
          </p:cNvSpPr>
          <p:nvPr>
            <p:ph idx="1"/>
          </p:nvPr>
        </p:nvSpPr>
        <p:spPr>
          <a:ln/>
        </p:spPr>
        <p:txBody>
          <a:bodyPr vert="horz" wrap="square" lIns="91440" tIns="45720" rIns="91440" bIns="45720" anchor="t"/>
          <a:p>
            <a:pPr eaLnBrk="1" hangingPunct="1"/>
            <a:r>
              <a:rPr lang="zh-CN" altLang="en-US" dirty="0"/>
              <a:t>一、   判断题 </a:t>
            </a:r>
            <a:endParaRPr lang="zh-CN" altLang="en-US" dirty="0"/>
          </a:p>
          <a:p>
            <a:pPr lvl="1" eaLnBrk="1" hangingPunct="1"/>
            <a:r>
              <a:rPr lang="zh-CN" altLang="en-US" dirty="0"/>
              <a:t>1.数组是同类型值的集合。</a:t>
            </a:r>
            <a:endParaRPr lang="zh-CN" altLang="en-US" dirty="0"/>
          </a:p>
          <a:p>
            <a:pPr lvl="1" eaLnBrk="1" hangingPunct="1"/>
            <a:r>
              <a:rPr lang="zh-CN" altLang="en-US" dirty="0"/>
              <a:t>2.插入和删除操作是数据结构中最基本的两种操作，所以这两种操作在数组中也经常使用。</a:t>
            </a:r>
            <a:endParaRPr lang="zh-CN" altLang="en-US" dirty="0"/>
          </a:p>
          <a:p>
            <a:pPr lvl="1" eaLnBrk="1" hangingPunct="1"/>
            <a:r>
              <a:rPr lang="zh-CN" altLang="en-US" dirty="0"/>
              <a:t>3.广义表是由零或多个单元素或子表所组成的有序序列，所以广义表可能为空表。</a:t>
            </a:r>
            <a:endParaRPr lang="zh-CN" altLang="en-US" dirty="0"/>
          </a:p>
          <a:p>
            <a:pPr lvl="1" eaLnBrk="1" hangingPunct="1"/>
            <a:r>
              <a:rPr lang="zh-CN" altLang="en-US" dirty="0"/>
              <a:t>4.线性表可以看成是广义表的特例，如果广义表中的每个元素都是单元素，则广义表便成为线性表。</a:t>
            </a:r>
            <a:endParaRPr lang="zh-CN" altLang="en-US" dirty="0"/>
          </a:p>
          <a:p>
            <a:pPr eaLnBrk="1" hangingPunct="1"/>
            <a:endParaRPr lang="zh-CN" altLang="en-US" dirty="0"/>
          </a:p>
        </p:txBody>
      </p:sp>
    </p:spTree>
  </p:cSld>
  <p:clrMapOvr>
    <a:masterClrMapping/>
  </p:clrMapOvr>
  <p:transition>
    <p:checker dir="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91139" name="Rectangle 2"/>
          <p:cNvSpPr>
            <a:spLocks noGrp="1"/>
          </p:cNvSpPr>
          <p:nvPr>
            <p:ph type="title"/>
          </p:nvPr>
        </p:nvSpPr>
        <p:spPr>
          <a:ln/>
        </p:spPr>
        <p:txBody>
          <a:bodyPr vert="horz" wrap="square" lIns="92075" tIns="46038" rIns="92075" bIns="46038" anchor="ctr"/>
          <a:p>
            <a:pPr eaLnBrk="1" hangingPunct="1"/>
            <a:endParaRPr lang="zh-CN" altLang="en-US" dirty="0"/>
          </a:p>
        </p:txBody>
      </p:sp>
      <p:sp>
        <p:nvSpPr>
          <p:cNvPr id="91140" name="Rectangle 3"/>
          <p:cNvSpPr>
            <a:spLocks noGrp="1"/>
          </p:cNvSpPr>
          <p:nvPr>
            <p:ph idx="1"/>
          </p:nvPr>
        </p:nvSpPr>
        <p:spPr>
          <a:ln/>
        </p:spPr>
        <p:txBody>
          <a:bodyPr vert="horz" wrap="square" lIns="91440" tIns="45720" rIns="91440" bIns="45720" anchor="t"/>
          <a:p>
            <a:pPr eaLnBrk="1" hangingPunct="1">
              <a:lnSpc>
                <a:spcPct val="120000"/>
              </a:lnSpc>
            </a:pPr>
            <a:r>
              <a:rPr lang="zh-CN" altLang="en-US" sz="2400" dirty="0"/>
              <a:t>二、选择题 </a:t>
            </a:r>
            <a:endParaRPr lang="zh-CN" altLang="en-US" sz="2400" dirty="0"/>
          </a:p>
          <a:p>
            <a:pPr lvl="1" eaLnBrk="1" hangingPunct="1">
              <a:lnSpc>
                <a:spcPct val="120000"/>
              </a:lnSpc>
            </a:pPr>
            <a:r>
              <a:rPr lang="en-US" altLang="zh-CN" sz="2000" dirty="0"/>
              <a:t>1.</a:t>
            </a:r>
            <a:r>
              <a:rPr lang="zh-CN" altLang="en-US" sz="2000" dirty="0"/>
              <a:t>常对数组进行的两种基本操作是（ </a:t>
            </a:r>
            <a:r>
              <a:rPr lang="en-US" altLang="zh-CN" sz="2000" dirty="0"/>
              <a:t>C</a:t>
            </a:r>
            <a:r>
              <a:rPr lang="zh-CN" altLang="en-US" sz="2000" dirty="0"/>
              <a:t>）</a:t>
            </a:r>
            <a:endParaRPr lang="zh-CN" altLang="en-US" sz="2000" dirty="0"/>
          </a:p>
          <a:p>
            <a:pPr lvl="2" eaLnBrk="1" hangingPunct="1">
              <a:lnSpc>
                <a:spcPct val="120000"/>
              </a:lnSpc>
            </a:pPr>
            <a:r>
              <a:rPr lang="en-US" altLang="zh-CN" sz="2000" dirty="0"/>
              <a:t>A.</a:t>
            </a:r>
            <a:r>
              <a:rPr lang="zh-CN" altLang="en-US" sz="2000" dirty="0"/>
              <a:t>建立与删除		</a:t>
            </a:r>
            <a:r>
              <a:rPr lang="en-US" altLang="zh-CN" sz="2000" dirty="0"/>
              <a:t>B.</a:t>
            </a:r>
            <a:r>
              <a:rPr lang="zh-CN" altLang="en-US" sz="2000" dirty="0"/>
              <a:t>索引和修改</a:t>
            </a:r>
            <a:endParaRPr lang="zh-CN" altLang="en-US" sz="2000" dirty="0"/>
          </a:p>
          <a:p>
            <a:pPr lvl="2" eaLnBrk="1" hangingPunct="1">
              <a:lnSpc>
                <a:spcPct val="120000"/>
              </a:lnSpc>
            </a:pPr>
            <a:r>
              <a:rPr lang="en-US" altLang="zh-CN" sz="2000" dirty="0"/>
              <a:t>C.</a:t>
            </a:r>
            <a:r>
              <a:rPr lang="zh-CN" altLang="en-US" sz="2000" dirty="0"/>
              <a:t>查找和修改		</a:t>
            </a:r>
            <a:r>
              <a:rPr lang="en-US" altLang="zh-CN" sz="2000" dirty="0"/>
              <a:t>D.</a:t>
            </a:r>
            <a:r>
              <a:rPr lang="zh-CN" altLang="en-US" sz="2000" dirty="0"/>
              <a:t>查找与索引 </a:t>
            </a:r>
            <a:endParaRPr lang="zh-CN" altLang="en-US" sz="2000" dirty="0"/>
          </a:p>
          <a:p>
            <a:pPr lvl="1" eaLnBrk="1" hangingPunct="1">
              <a:lnSpc>
                <a:spcPct val="120000"/>
              </a:lnSpc>
            </a:pPr>
            <a:r>
              <a:rPr lang="en-US" altLang="zh-CN" sz="2000" dirty="0"/>
              <a:t>2.</a:t>
            </a:r>
            <a:r>
              <a:rPr lang="zh-CN" altLang="en-US" sz="2000" dirty="0"/>
              <a:t>数组</a:t>
            </a:r>
            <a:r>
              <a:rPr lang="en-US" altLang="zh-CN" sz="2000" dirty="0"/>
              <a:t>A[0..8</a:t>
            </a:r>
            <a:r>
              <a:rPr lang="zh-CN" altLang="en-US" sz="2000" dirty="0"/>
              <a:t>，</a:t>
            </a:r>
            <a:r>
              <a:rPr lang="en-US" altLang="zh-CN" sz="2000" dirty="0"/>
              <a:t>0..9]</a:t>
            </a:r>
            <a:r>
              <a:rPr lang="zh-CN" altLang="en-US" sz="2000" dirty="0"/>
              <a:t>中</a:t>
            </a:r>
            <a:r>
              <a:rPr lang="en-US" altLang="zh-CN" sz="2000" dirty="0"/>
              <a:t>,</a:t>
            </a:r>
            <a:r>
              <a:rPr lang="zh-CN" altLang="en-US" sz="2000" dirty="0"/>
              <a:t>每个元素的长度为</a:t>
            </a:r>
            <a:r>
              <a:rPr lang="en-US" altLang="zh-CN" sz="2000" dirty="0"/>
              <a:t>3</a:t>
            </a:r>
            <a:r>
              <a:rPr lang="zh-CN" altLang="en-US" sz="2000" dirty="0"/>
              <a:t>个字节</a:t>
            </a:r>
            <a:r>
              <a:rPr lang="en-US" altLang="zh-CN" sz="2000" dirty="0"/>
              <a:t>,</a:t>
            </a:r>
            <a:r>
              <a:rPr lang="zh-CN" altLang="en-US" sz="2000" dirty="0"/>
              <a:t>从首地址</a:t>
            </a:r>
            <a:r>
              <a:rPr lang="en-US" altLang="zh-CN" sz="2000" dirty="0"/>
              <a:t>SA</a:t>
            </a:r>
            <a:r>
              <a:rPr lang="zh-CN" altLang="en-US" sz="2000" dirty="0"/>
              <a:t>开始连续存放在存储器内</a:t>
            </a:r>
            <a:r>
              <a:rPr lang="en-US" altLang="zh-CN" sz="2000" dirty="0"/>
              <a:t>,</a:t>
            </a:r>
            <a:endParaRPr lang="en-US" altLang="zh-CN" sz="2000" dirty="0"/>
          </a:p>
          <a:p>
            <a:pPr lvl="2" eaLnBrk="1" hangingPunct="1">
              <a:lnSpc>
                <a:spcPct val="120000"/>
              </a:lnSpc>
            </a:pPr>
            <a:r>
              <a:rPr lang="zh-CN" altLang="en-US" sz="2000" dirty="0"/>
              <a:t>按行主序存放时</a:t>
            </a:r>
            <a:r>
              <a:rPr lang="en-US" altLang="zh-CN" sz="2000" dirty="0"/>
              <a:t>,</a:t>
            </a:r>
            <a:r>
              <a:rPr lang="zh-CN" altLang="en-US" sz="2000" dirty="0"/>
              <a:t>元素</a:t>
            </a:r>
            <a:r>
              <a:rPr lang="en-US" altLang="zh-CN" sz="2000" dirty="0"/>
              <a:t>A[7][4]</a:t>
            </a:r>
            <a:r>
              <a:rPr lang="zh-CN" altLang="en-US" sz="2000" dirty="0"/>
              <a:t>的起始地址为（   ） 。</a:t>
            </a:r>
            <a:endParaRPr lang="zh-CN" altLang="en-US" sz="2000" dirty="0"/>
          </a:p>
          <a:p>
            <a:pPr lvl="2" eaLnBrk="1" hangingPunct="1">
              <a:lnSpc>
                <a:spcPct val="120000"/>
              </a:lnSpc>
            </a:pPr>
            <a:r>
              <a:rPr lang="zh-CN" altLang="en-US" sz="2000" dirty="0"/>
              <a:t>按列主序存放时</a:t>
            </a:r>
            <a:r>
              <a:rPr lang="en-US" altLang="zh-CN" sz="2000" dirty="0"/>
              <a:t>,</a:t>
            </a:r>
            <a:r>
              <a:rPr lang="zh-CN" altLang="en-US" sz="2000" dirty="0"/>
              <a:t>元素</a:t>
            </a:r>
            <a:r>
              <a:rPr lang="en-US" altLang="zh-CN" sz="2000" dirty="0"/>
              <a:t>A[7][4]</a:t>
            </a:r>
            <a:r>
              <a:rPr lang="zh-CN" altLang="en-US" sz="2000" dirty="0"/>
              <a:t>的起始地址为（   ）。</a:t>
            </a:r>
            <a:endParaRPr lang="en-US" altLang="zh-CN" sz="2000" dirty="0"/>
          </a:p>
          <a:p>
            <a:pPr lvl="2" eaLnBrk="1" hangingPunct="1">
              <a:lnSpc>
                <a:spcPct val="120000"/>
              </a:lnSpc>
              <a:buNone/>
            </a:pPr>
            <a:r>
              <a:rPr lang="en-US" altLang="zh-CN" sz="2000" dirty="0"/>
              <a:t>A.  SA+43		B.  SA+144</a:t>
            </a:r>
            <a:endParaRPr lang="en-US" altLang="zh-CN" sz="2000" dirty="0"/>
          </a:p>
          <a:p>
            <a:pPr lvl="2" eaLnBrk="1" hangingPunct="1">
              <a:lnSpc>
                <a:spcPct val="120000"/>
              </a:lnSpc>
              <a:buNone/>
            </a:pPr>
            <a:r>
              <a:rPr lang="en-US" altLang="zh-CN" sz="2000" dirty="0"/>
              <a:t>C.  SA+222		D.  SA+225 </a:t>
            </a:r>
            <a:endParaRPr lang="zh-CN" altLang="en-US" sz="2000" dirty="0"/>
          </a:p>
        </p:txBody>
      </p:sp>
    </p:spTree>
  </p:cSld>
  <p:clrMapOvr>
    <a:masterClrMapping/>
  </p:clrMapOvr>
  <p:transition>
    <p:checker dir="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92163" name="Rectangle 4"/>
          <p:cNvSpPr>
            <a:spLocks noGrp="1"/>
          </p:cNvSpPr>
          <p:nvPr>
            <p:ph type="title"/>
          </p:nvPr>
        </p:nvSpPr>
        <p:spPr>
          <a:ln/>
        </p:spPr>
        <p:txBody>
          <a:bodyPr vert="horz" wrap="square" lIns="92075" tIns="46038" rIns="92075" bIns="46038" anchor="ctr"/>
          <a:p>
            <a:pPr eaLnBrk="1" hangingPunct="1"/>
            <a:endParaRPr lang="zh-CN" altLang="en-US" dirty="0"/>
          </a:p>
        </p:txBody>
      </p:sp>
      <p:sp>
        <p:nvSpPr>
          <p:cNvPr id="92164" name="Rectangle 5"/>
          <p:cNvSpPr>
            <a:spLocks noGrp="1"/>
          </p:cNvSpPr>
          <p:nvPr>
            <p:ph idx="1"/>
          </p:nvPr>
        </p:nvSpPr>
        <p:spPr>
          <a:ln/>
        </p:spPr>
        <p:txBody>
          <a:bodyPr vert="horz" wrap="square" lIns="91440" tIns="45720" rIns="91440" bIns="45720" anchor="t"/>
          <a:p>
            <a:pPr eaLnBrk="1" hangingPunct="1"/>
            <a:r>
              <a:rPr lang="zh-CN" altLang="en-US" dirty="0"/>
              <a:t>三、 填空题 </a:t>
            </a:r>
            <a:endParaRPr lang="zh-CN" altLang="en-US" dirty="0"/>
          </a:p>
          <a:p>
            <a:pPr lvl="1" eaLnBrk="1" hangingPunct="1"/>
            <a:r>
              <a:rPr lang="zh-CN" altLang="en-US" dirty="0"/>
              <a:t>1. 设有一个10阶的对称矩阵</a:t>
            </a:r>
            <a:r>
              <a:rPr lang="en-US" altLang="zh-CN" dirty="0"/>
              <a:t>A，</a:t>
            </a:r>
            <a:r>
              <a:rPr lang="zh-CN" altLang="en-US" dirty="0"/>
              <a:t>采用压缩存储方式，以行序为主存储，</a:t>
            </a:r>
            <a:r>
              <a:rPr lang="en-US" altLang="zh-CN" dirty="0"/>
              <a:t>a</a:t>
            </a:r>
            <a:r>
              <a:rPr lang="en-US" altLang="zh-CN" baseline="-25000" dirty="0"/>
              <a:t>1,1</a:t>
            </a:r>
            <a:r>
              <a:rPr lang="zh-CN" altLang="en-US" dirty="0"/>
              <a:t>为第一个元素，其存储地址为1，每个元素占1个地址空间，则</a:t>
            </a:r>
            <a:r>
              <a:rPr lang="en-US" altLang="zh-CN" dirty="0"/>
              <a:t>a</a:t>
            </a:r>
            <a:r>
              <a:rPr lang="en-US" altLang="zh-CN" baseline="-25000" dirty="0"/>
              <a:t>8,5</a:t>
            </a:r>
            <a:r>
              <a:rPr lang="zh-CN" altLang="en-US" dirty="0"/>
              <a:t>的地址为(　　)。</a:t>
            </a:r>
            <a:endParaRPr lang="zh-CN" altLang="en-US" dirty="0"/>
          </a:p>
          <a:p>
            <a:pPr lvl="1" eaLnBrk="1" hangingPunct="1"/>
            <a:r>
              <a:rPr lang="en-US" altLang="zh-CN" dirty="0"/>
              <a:t>	2. </a:t>
            </a:r>
            <a:r>
              <a:rPr lang="zh-CN" altLang="en-US" dirty="0"/>
              <a:t>一个</a:t>
            </a:r>
            <a:r>
              <a:rPr lang="en-US" altLang="zh-CN" i="1" dirty="0"/>
              <a:t>n</a:t>
            </a:r>
            <a:r>
              <a:rPr lang="en-US" altLang="zh-CN" dirty="0"/>
              <a:t>×</a:t>
            </a:r>
            <a:r>
              <a:rPr lang="en-US" altLang="zh-CN" i="1" dirty="0"/>
              <a:t>n</a:t>
            </a:r>
            <a:r>
              <a:rPr lang="zh-CN" altLang="en-US" dirty="0"/>
              <a:t>的对称矩阵，如果以行或列为主序存入内存，则其容量为(　)。</a:t>
            </a:r>
            <a:endParaRPr lang="zh-CN" altLang="en-US" dirty="0"/>
          </a:p>
        </p:txBody>
      </p:sp>
    </p:spTree>
  </p:cSld>
  <p:clrMapOvr>
    <a:masterClrMapping/>
  </p:clrMapOvr>
  <p:transition>
    <p:checker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93187" name="Rectangle 2"/>
          <p:cNvSpPr>
            <a:spLocks noGrp="1"/>
          </p:cNvSpPr>
          <p:nvPr>
            <p:ph type="title"/>
          </p:nvPr>
        </p:nvSpPr>
        <p:spPr>
          <a:ln/>
        </p:spPr>
        <p:txBody>
          <a:bodyPr vert="horz" wrap="square" lIns="92075" tIns="46038" rIns="92075" bIns="46038" anchor="ctr"/>
          <a:p>
            <a:pPr eaLnBrk="1" hangingPunct="1"/>
            <a:endParaRPr lang="zh-CN" altLang="en-US" dirty="0"/>
          </a:p>
        </p:txBody>
      </p:sp>
      <p:sp>
        <p:nvSpPr>
          <p:cNvPr id="93188" name="Rectangle 3"/>
          <p:cNvSpPr>
            <a:spLocks noGrp="1"/>
          </p:cNvSpPr>
          <p:nvPr>
            <p:ph idx="1"/>
          </p:nvPr>
        </p:nvSpPr>
        <p:spPr>
          <a:ln/>
        </p:spPr>
        <p:txBody>
          <a:bodyPr vert="horz" wrap="square" lIns="91440" tIns="45720" rIns="91440" bIns="45720" anchor="t"/>
          <a:p>
            <a:pPr eaLnBrk="1" hangingPunct="1"/>
            <a:r>
              <a:rPr lang="zh-CN" altLang="en-US" dirty="0"/>
              <a:t>四、对广义表（ </a:t>
            </a:r>
            <a:r>
              <a:rPr lang="en-US" altLang="zh-CN" i="1" dirty="0"/>
              <a:t>a</a:t>
            </a:r>
            <a:r>
              <a:rPr lang="zh-CN" altLang="en-US" i="1" dirty="0"/>
              <a:t>，</a:t>
            </a:r>
            <a:r>
              <a:rPr lang="en-US" altLang="zh-CN" i="1" dirty="0"/>
              <a:t>b</a:t>
            </a:r>
            <a:r>
              <a:rPr lang="zh-CN" altLang="en-US" i="1" dirty="0"/>
              <a:t>，</a:t>
            </a:r>
            <a:r>
              <a:rPr lang="zh-CN" altLang="en-US" dirty="0"/>
              <a:t>（</a:t>
            </a:r>
            <a:r>
              <a:rPr lang="en-US" altLang="zh-CN" i="1" dirty="0"/>
              <a:t>c</a:t>
            </a:r>
            <a:r>
              <a:rPr lang="zh-CN" altLang="en-US" i="1" dirty="0"/>
              <a:t>，</a:t>
            </a:r>
            <a:r>
              <a:rPr lang="en-US" altLang="zh-CN" i="1" dirty="0"/>
              <a:t>d </a:t>
            </a:r>
            <a:r>
              <a:rPr lang="en-US" altLang="zh-CN" dirty="0"/>
              <a:t>） ）</a:t>
            </a:r>
            <a:r>
              <a:rPr lang="zh-CN" altLang="en-US" dirty="0"/>
              <a:t> </a:t>
            </a:r>
            <a:endParaRPr lang="zh-CN" altLang="en-US" dirty="0"/>
          </a:p>
          <a:p>
            <a:pPr lvl="1" eaLnBrk="1" hangingPunct="1"/>
            <a:r>
              <a:rPr lang="zh-CN" altLang="en-US" i="1" dirty="0"/>
              <a:t>1</a:t>
            </a:r>
            <a:r>
              <a:rPr lang="zh-CN" altLang="en-US" dirty="0"/>
              <a:t>.写出该表的表头和表尾；</a:t>
            </a:r>
            <a:endParaRPr lang="zh-CN" altLang="en-US" dirty="0"/>
          </a:p>
          <a:p>
            <a:pPr lvl="1" eaLnBrk="1" hangingPunct="1"/>
            <a:r>
              <a:rPr lang="zh-CN" altLang="en-US" i="1" dirty="0"/>
              <a:t>2</a:t>
            </a:r>
            <a:r>
              <a:rPr lang="zh-CN" altLang="en-US" dirty="0"/>
              <a:t>.写出表的长度和深度；</a:t>
            </a:r>
            <a:endParaRPr lang="zh-CN" altLang="en-US" dirty="0"/>
          </a:p>
          <a:p>
            <a:pPr lvl="1" eaLnBrk="1" hangingPunct="1"/>
            <a:r>
              <a:rPr lang="zh-CN" altLang="en-US" i="1" dirty="0"/>
              <a:t>3</a:t>
            </a:r>
            <a:r>
              <a:rPr lang="zh-CN" altLang="en-US" dirty="0"/>
              <a:t>.画出用首尾链表结构表示广义表存储结构，</a:t>
            </a:r>
            <a:endParaRPr lang="zh-CN" altLang="en-US" dirty="0"/>
          </a:p>
        </p:txBody>
      </p:sp>
    </p:spTree>
  </p:cSld>
  <p:clrMapOvr>
    <a:masterClrMapping/>
  </p:clrMapOvr>
  <p:transition>
    <p:checke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页脚占位符 4"/>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sp>
        <p:nvSpPr>
          <p:cNvPr id="11267" name="Rectangle 6"/>
          <p:cNvSpPr>
            <a:spLocks noGrp="1"/>
          </p:cNvSpPr>
          <p:nvPr>
            <p:ph type="title"/>
          </p:nvPr>
        </p:nvSpPr>
        <p:spPr>
          <a:ln/>
        </p:spPr>
        <p:txBody>
          <a:bodyPr vert="horz" wrap="square" lIns="92075" tIns="46038" rIns="92075" bIns="46038" anchor="ctr"/>
          <a:p>
            <a:pPr eaLnBrk="1" hangingPunct="1"/>
            <a:r>
              <a:rPr lang="zh-CN" altLang="en-US" dirty="0"/>
              <a:t>5.1 数组的定义</a:t>
            </a:r>
            <a:endParaRPr lang="zh-CN" altLang="en-US" dirty="0"/>
          </a:p>
        </p:txBody>
      </p:sp>
      <p:sp>
        <p:nvSpPr>
          <p:cNvPr id="11268" name="Rectangle 7"/>
          <p:cNvSpPr>
            <a:spLocks noGrp="1"/>
          </p:cNvSpPr>
          <p:nvPr>
            <p:ph idx="1"/>
          </p:nvPr>
        </p:nvSpPr>
        <p:spPr>
          <a:ln/>
        </p:spPr>
        <p:txBody>
          <a:bodyPr vert="horz" wrap="square" lIns="91440" tIns="45720" rIns="91440" bIns="45720" anchor="t"/>
          <a:p>
            <a:pPr eaLnBrk="1" hangingPunct="1"/>
            <a:r>
              <a:rPr lang="zh-CN" altLang="en-US" dirty="0"/>
              <a:t>三维数组</a:t>
            </a:r>
            <a:endParaRPr lang="zh-CN" altLang="en-US" dirty="0"/>
          </a:p>
          <a:p>
            <a:pPr lvl="1" eaLnBrk="1" hangingPunct="1"/>
            <a:r>
              <a:rPr lang="zh-CN" altLang="en-US" dirty="0"/>
              <a:t>三维数组最多可有三个直接前驱和三个直接后继，三维以上数组可以作类似分析。</a:t>
            </a:r>
            <a:endParaRPr lang="zh-CN" altLang="en-US" dirty="0"/>
          </a:p>
          <a:p>
            <a:pPr lvl="1" eaLnBrk="1" hangingPunct="1"/>
            <a:r>
              <a:rPr lang="zh-CN" altLang="en-US" dirty="0"/>
              <a:t>因此，可以把三维以上的数组称为多维数组，多维数组可有多个直接前驱和多个直接后继，故多维数组是一种非线性结构。</a:t>
            </a:r>
            <a:endParaRPr lang="zh-CN" altLang="en-US" dirty="0"/>
          </a:p>
          <a:p>
            <a:pPr eaLnBrk="1" hangingPunct="1"/>
            <a:endParaRPr lang="zh-CN" altLang="en-US" dirty="0"/>
          </a:p>
          <a:p>
            <a:pPr eaLnBrk="1" hangingPunct="1"/>
            <a:endParaRPr lang="zh-CN" altLang="en-US" dirty="0"/>
          </a:p>
        </p:txBody>
      </p:sp>
    </p:spTree>
  </p:cSld>
  <p:clrMapOvr>
    <a:masterClrMapping/>
  </p:clrMapOvr>
  <p:transition>
    <p:checker dir="ver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页脚占位符 2"/>
          <p:cNvSpPr txBox="1">
            <a:spLocks noGrp="1"/>
          </p:cNvSpPr>
          <p:nvPr>
            <p:ph type="ftr" sz="quarter" idx="11"/>
          </p:nvPr>
        </p:nvSpPr>
        <p:spPr>
          <a:xfrm>
            <a:off x="6983413" y="6400800"/>
            <a:ext cx="2160587" cy="457200"/>
          </a:xfrm>
          <a:ln/>
        </p:spPr>
        <p:txBody>
          <a:bodyPr lIns="92075" tIns="46038" rIns="92075" bIns="46038" anchor="ctr"/>
          <a:p>
            <a:pPr marL="0" indent="0" algn="ctr" eaLnBrk="1" hangingPunct="1">
              <a:lnSpc>
                <a:spcPct val="100000"/>
              </a:lnSpc>
              <a:spcBef>
                <a:spcPct val="0"/>
              </a:spcBef>
              <a:buClrTx/>
              <a:buSzPct val="100000"/>
              <a:buNone/>
            </a:pPr>
            <a:fld id="{9A0DB2DC-4C9A-4742-B13C-FB6460FD3503}" type="slidenum">
              <a:rPr lang="zh-CN" altLang="en-US" sz="1400" b="0" dirty="0"/>
            </a:fld>
            <a:endParaRPr lang="zh-CN" altLang="en-US" sz="1400" b="0" dirty="0"/>
          </a:p>
        </p:txBody>
      </p:sp>
      <p:graphicFrame>
        <p:nvGraphicFramePr>
          <p:cNvPr id="94211" name="Object 84"/>
          <p:cNvGraphicFramePr>
            <a:graphicFrameLocks noChangeAspect="1"/>
          </p:cNvGraphicFramePr>
          <p:nvPr/>
        </p:nvGraphicFramePr>
        <p:xfrm>
          <a:off x="2286000" y="1143000"/>
          <a:ext cx="4270375" cy="3971925"/>
        </p:xfrm>
        <a:graphic>
          <a:graphicData uri="http://schemas.openxmlformats.org/presentationml/2006/ole">
            <mc:AlternateContent xmlns:mc="http://schemas.openxmlformats.org/markup-compatibility/2006">
              <mc:Choice xmlns:v="urn:schemas-microsoft-com:vml" Requires="v">
                <p:oleObj spid="_x0000_s3089" name="" r:id="rId1" imgW="1132205" imgH="1054100" progId="MS_ClipArt_Gallery.2">
                  <p:embed/>
                </p:oleObj>
              </mc:Choice>
              <mc:Fallback>
                <p:oleObj name="" r:id="rId1" imgW="1132205" imgH="1054100" progId="MS_ClipArt_Gallery.2">
                  <p:embed/>
                  <p:pic>
                    <p:nvPicPr>
                      <p:cNvPr id="0" name="图片 3088"/>
                      <p:cNvPicPr/>
                      <p:nvPr/>
                    </p:nvPicPr>
                    <p:blipFill>
                      <a:blip r:embed="rId2"/>
                      <a:stretch>
                        <a:fillRect/>
                      </a:stretch>
                    </p:blipFill>
                    <p:spPr>
                      <a:xfrm>
                        <a:off x="2286000" y="1143000"/>
                        <a:ext cx="4270375" cy="3971925"/>
                      </a:xfrm>
                      <a:prstGeom prst="rect">
                        <a:avLst/>
                      </a:prstGeom>
                      <a:noFill/>
                      <a:ln w="38100">
                        <a:noFill/>
                        <a:miter/>
                      </a:ln>
                    </p:spPr>
                  </p:pic>
                </p:oleObj>
              </mc:Fallback>
            </mc:AlternateContent>
          </a:graphicData>
        </a:graphic>
      </p:graphicFrame>
    </p:spTree>
  </p:cSld>
  <p:clrMapOvr>
    <a:masterClrMapping/>
  </p:clrMapOvr>
  <p:transition>
    <p:checker dir="vert"/>
  </p:transition>
</p:sld>
</file>

<file path=ppt/theme/theme1.xml><?xml version="1.0" encoding="utf-8"?>
<a:theme xmlns:a="http://schemas.openxmlformats.org/drawingml/2006/main" name="Azure">
  <a:themeElements>
    <a:clrScheme name="Azure 2">
      <a:dk1>
        <a:srgbClr val="000000"/>
      </a:dk1>
      <a:lt1>
        <a:srgbClr val="CCECFF"/>
      </a:lt1>
      <a:dk2>
        <a:srgbClr val="330099"/>
      </a:dk2>
      <a:lt2>
        <a:srgbClr val="0099CC"/>
      </a:lt2>
      <a:accent1>
        <a:srgbClr val="009999"/>
      </a:accent1>
      <a:accent2>
        <a:srgbClr val="FF99CC"/>
      </a:accent2>
      <a:accent3>
        <a:srgbClr val="E2F4FF"/>
      </a:accent3>
      <a:accent4>
        <a:srgbClr val="000000"/>
      </a:accent4>
      <a:accent5>
        <a:srgbClr val="AACACA"/>
      </a:accent5>
      <a:accent6>
        <a:srgbClr val="E78AB9"/>
      </a:accent6>
      <a:hlink>
        <a:srgbClr val="6600CC"/>
      </a:hlink>
      <a:folHlink>
        <a:srgbClr val="3366FF"/>
      </a:folHlink>
    </a:clrScheme>
    <a:fontScheme name="Azure">
      <a:majorFont>
        <a:latin typeface="Arial Narrow"/>
        <a:ea typeface="华文新魏"/>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Azure 1">
        <a:dk1>
          <a:srgbClr val="000000"/>
        </a:dk1>
        <a:lt1>
          <a:srgbClr val="FFFFFF"/>
        </a:lt1>
        <a:dk2>
          <a:srgbClr val="3333FF"/>
        </a:dk2>
        <a:lt2>
          <a:srgbClr val="00FFFF"/>
        </a:lt2>
        <a:accent1>
          <a:srgbClr val="00CCCC"/>
        </a:accent1>
        <a:accent2>
          <a:srgbClr val="6666FF"/>
        </a:accent2>
        <a:accent3>
          <a:srgbClr val="ADADFF"/>
        </a:accent3>
        <a:accent4>
          <a:srgbClr val="DADADA"/>
        </a:accent4>
        <a:accent5>
          <a:srgbClr val="AAE2E2"/>
        </a:accent5>
        <a:accent6>
          <a:srgbClr val="5C5CE7"/>
        </a:accent6>
        <a:hlink>
          <a:srgbClr val="CCCCFF"/>
        </a:hlink>
        <a:folHlink>
          <a:srgbClr val="CC99FF"/>
        </a:folHlink>
      </a:clrScheme>
      <a:clrMap bg1="dk2" tx1="lt1" bg2="dk1" tx2="lt2" accent1="accent1" accent2="accent2" accent3="accent3" accent4="accent4" accent5="accent5" accent6="accent6" hlink="hlink" folHlink="folHlink"/>
    </a:extraClrScheme>
    <a:extraClrScheme>
      <a:clrScheme name="Azure 2">
        <a:dk1>
          <a:srgbClr val="000000"/>
        </a:dk1>
        <a:lt1>
          <a:srgbClr val="CCECFF"/>
        </a:lt1>
        <a:dk2>
          <a:srgbClr val="330099"/>
        </a:dk2>
        <a:lt2>
          <a:srgbClr val="0099CC"/>
        </a:lt2>
        <a:accent1>
          <a:srgbClr val="009999"/>
        </a:accent1>
        <a:accent2>
          <a:srgbClr val="FF99CC"/>
        </a:accent2>
        <a:accent3>
          <a:srgbClr val="E2F4FF"/>
        </a:accent3>
        <a:accent4>
          <a:srgbClr val="000000"/>
        </a:accent4>
        <a:accent5>
          <a:srgbClr val="AACACA"/>
        </a:accent5>
        <a:accent6>
          <a:srgbClr val="E78AB9"/>
        </a:accent6>
        <a:hlink>
          <a:srgbClr val="6600CC"/>
        </a:hlink>
        <a:folHlink>
          <a:srgbClr val="3366FF"/>
        </a:folHlink>
      </a:clrScheme>
      <a:clrMap bg1="lt1" tx1="dk1" bg2="lt2" tx2="dk2" accent1="accent1" accent2="accent2" accent3="accent3" accent4="accent4" accent5="accent5" accent6="accent6" hlink="hlink" folHlink="folHlink"/>
    </a:extraClrScheme>
    <a:extraClrScheme>
      <a:clrScheme name="Azure 3">
        <a:dk1>
          <a:srgbClr val="000000"/>
        </a:dk1>
        <a:lt1>
          <a:srgbClr val="FFFFFF"/>
        </a:lt1>
        <a:dk2>
          <a:srgbClr val="000000"/>
        </a:dk2>
        <a:lt2>
          <a:srgbClr val="CBCBCB"/>
        </a:lt2>
        <a:accent1>
          <a:srgbClr val="B2B2B2"/>
        </a:accent1>
        <a:accent2>
          <a:srgbClr val="DDDDDD"/>
        </a:accent2>
        <a:accent3>
          <a:srgbClr val="FFFFFF"/>
        </a:accent3>
        <a:accent4>
          <a:srgbClr val="000000"/>
        </a:accent4>
        <a:accent5>
          <a:srgbClr val="D5D5D5"/>
        </a:accent5>
        <a:accent6>
          <a:srgbClr val="C8C8C8"/>
        </a:accent6>
        <a:hlink>
          <a:srgbClr val="5F5F5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Data\Microsoft\Templates\计算机科学学院介绍.pot</Template>
  <TotalTime>0</TotalTime>
  <Words>14794</Words>
  <Application>WPS 演示</Application>
  <PresentationFormat>全屏显示(4:3)</PresentationFormat>
  <Paragraphs>2798</Paragraphs>
  <Slides>90</Slides>
  <Notes>21</Notes>
  <HiddenSlides>2</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16</vt:i4>
      </vt:variant>
      <vt:variant>
        <vt:lpstr>幻灯片标题</vt:lpstr>
      </vt:variant>
      <vt:variant>
        <vt:i4>90</vt:i4>
      </vt:variant>
    </vt:vector>
  </HeadingPairs>
  <TitlesOfParts>
    <vt:vector size="122" baseType="lpstr">
      <vt:lpstr>Arial</vt:lpstr>
      <vt:lpstr>宋体</vt:lpstr>
      <vt:lpstr>Wingdings</vt:lpstr>
      <vt:lpstr>Times New Roman</vt:lpstr>
      <vt:lpstr>Arial Narrow</vt:lpstr>
      <vt:lpstr>华文新魏</vt:lpstr>
      <vt:lpstr>Tahoma</vt:lpstr>
      <vt:lpstr>楷体_GB2312</vt:lpstr>
      <vt:lpstr>方正舒体</vt:lpstr>
      <vt:lpstr>黑体</vt:lpstr>
      <vt:lpstr>华文楷体</vt:lpstr>
      <vt:lpstr>Symbol</vt:lpstr>
      <vt:lpstr>新宋体</vt:lpstr>
      <vt:lpstr>微软雅黑</vt:lpstr>
      <vt:lpstr>Arial Unicode MS</vt:lpstr>
      <vt:lpstr>Azure</vt:lpstr>
      <vt:lpstr>Equation.DSMT4</vt:lpstr>
      <vt:lpstr>Equation.3</vt:lpstr>
      <vt:lpstr>Equation.3</vt:lpstr>
      <vt:lpstr>Equation.3</vt:lpstr>
      <vt:lpstr>Equation.3</vt:lpstr>
      <vt:lpstr>Equation.DSMT4</vt:lpstr>
      <vt:lpstr>Equation.3</vt:lpstr>
      <vt:lpstr>MS_ClipArt_Gallery.2</vt:lpstr>
      <vt:lpstr>Equation.3</vt:lpstr>
      <vt:lpstr>Equation.3</vt:lpstr>
      <vt:lpstr>Equation.3</vt:lpstr>
      <vt:lpstr>Equation.DSMT4</vt:lpstr>
      <vt:lpstr>Equation.3</vt:lpstr>
      <vt:lpstr>Equation.3</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sicnu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lf</dc:creator>
  <cp:lastModifiedBy>hp</cp:lastModifiedBy>
  <cp:revision>156</cp:revision>
  <dcterms:created xsi:type="dcterms:W3CDTF">2002-03-23T13:20:16Z</dcterms:created>
  <dcterms:modified xsi:type="dcterms:W3CDTF">2017-09-19T12:41:46Z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