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2"/>
  </p:handoutMasterIdLst>
  <p:sldIdLst>
    <p:sldId id="366" r:id="rId3"/>
    <p:sldId id="367" r:id="rId5"/>
    <p:sldId id="368" r:id="rId6"/>
    <p:sldId id="369" r:id="rId7"/>
    <p:sldId id="492" r:id="rId8"/>
    <p:sldId id="493" r:id="rId9"/>
    <p:sldId id="494" r:id="rId10"/>
    <p:sldId id="495" r:id="rId11"/>
    <p:sldId id="496"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497" r:id="rId27"/>
    <p:sldId id="498" r:id="rId28"/>
    <p:sldId id="539" r:id="rId29"/>
    <p:sldId id="543" r:id="rId30"/>
    <p:sldId id="388" r:id="rId31"/>
    <p:sldId id="389" r:id="rId32"/>
    <p:sldId id="390" r:id="rId33"/>
    <p:sldId id="391" r:id="rId34"/>
    <p:sldId id="392" r:id="rId35"/>
    <p:sldId id="393" r:id="rId36"/>
    <p:sldId id="394" r:id="rId37"/>
    <p:sldId id="499" r:id="rId38"/>
    <p:sldId id="500" r:id="rId39"/>
    <p:sldId id="396" r:id="rId40"/>
    <p:sldId id="397" r:id="rId41"/>
    <p:sldId id="398" r:id="rId42"/>
    <p:sldId id="399" r:id="rId43"/>
    <p:sldId id="400" r:id="rId44"/>
    <p:sldId id="501" r:id="rId45"/>
    <p:sldId id="402" r:id="rId46"/>
    <p:sldId id="403" r:id="rId47"/>
    <p:sldId id="404" r:id="rId48"/>
    <p:sldId id="405" r:id="rId49"/>
    <p:sldId id="406" r:id="rId50"/>
    <p:sldId id="407" r:id="rId51"/>
    <p:sldId id="502" r:id="rId52"/>
    <p:sldId id="503" r:id="rId53"/>
    <p:sldId id="504" r:id="rId54"/>
    <p:sldId id="505" r:id="rId55"/>
    <p:sldId id="506" r:id="rId56"/>
    <p:sldId id="412" r:id="rId57"/>
    <p:sldId id="413" r:id="rId58"/>
    <p:sldId id="414" r:id="rId59"/>
    <p:sldId id="415" r:id="rId60"/>
    <p:sldId id="416" r:id="rId61"/>
    <p:sldId id="283" r:id="rId62"/>
    <p:sldId id="418" r:id="rId63"/>
    <p:sldId id="419" r:id="rId64"/>
    <p:sldId id="487" r:id="rId65"/>
    <p:sldId id="422" r:id="rId66"/>
    <p:sldId id="423" r:id="rId67"/>
    <p:sldId id="424" r:id="rId68"/>
    <p:sldId id="425" r:id="rId69"/>
    <p:sldId id="426" r:id="rId70"/>
    <p:sldId id="428" r:id="rId71"/>
    <p:sldId id="350" r:id="rId72"/>
    <p:sldId id="522" r:id="rId73"/>
    <p:sldId id="431" r:id="rId74"/>
    <p:sldId id="429" r:id="rId75"/>
    <p:sldId id="288" r:id="rId76"/>
    <p:sldId id="523" r:id="rId77"/>
    <p:sldId id="485" r:id="rId78"/>
    <p:sldId id="430" r:id="rId79"/>
    <p:sldId id="349" r:id="rId80"/>
    <p:sldId id="524" r:id="rId81"/>
    <p:sldId id="486" r:id="rId82"/>
    <p:sldId id="525" r:id="rId83"/>
    <p:sldId id="526" r:id="rId84"/>
    <p:sldId id="527" r:id="rId85"/>
    <p:sldId id="528" r:id="rId86"/>
    <p:sldId id="434" r:id="rId87"/>
    <p:sldId id="354" r:id="rId88"/>
    <p:sldId id="351" r:id="rId89"/>
    <p:sldId id="508" r:id="rId90"/>
    <p:sldId id="435" r:id="rId91"/>
    <p:sldId id="488" r:id="rId92"/>
    <p:sldId id="489" r:id="rId93"/>
    <p:sldId id="490" r:id="rId94"/>
    <p:sldId id="491" r:id="rId95"/>
    <p:sldId id="540" r:id="rId96"/>
    <p:sldId id="438" r:id="rId97"/>
    <p:sldId id="439" r:id="rId98"/>
    <p:sldId id="510" r:id="rId99"/>
    <p:sldId id="541" r:id="rId100"/>
    <p:sldId id="538" r:id="rId101"/>
    <p:sldId id="511" r:id="rId102"/>
    <p:sldId id="537" r:id="rId103"/>
    <p:sldId id="533" r:id="rId104"/>
    <p:sldId id="534" r:id="rId105"/>
    <p:sldId id="535" r:id="rId106"/>
    <p:sldId id="536" r:id="rId107"/>
    <p:sldId id="529" r:id="rId108"/>
    <p:sldId id="530" r:id="rId109"/>
    <p:sldId id="531" r:id="rId110"/>
    <p:sldId id="532" r:id="rId111"/>
    <p:sldId id="291" r:id="rId112"/>
    <p:sldId id="448" r:id="rId113"/>
    <p:sldId id="449" r:id="rId114"/>
    <p:sldId id="292" r:id="rId115"/>
    <p:sldId id="450" r:id="rId116"/>
    <p:sldId id="451" r:id="rId117"/>
    <p:sldId id="452" r:id="rId118"/>
    <p:sldId id="293" r:id="rId119"/>
    <p:sldId id="294" r:id="rId120"/>
    <p:sldId id="521" r:id="rId121"/>
    <p:sldId id="295" r:id="rId122"/>
    <p:sldId id="453" r:id="rId123"/>
    <p:sldId id="454" r:id="rId124"/>
    <p:sldId id="455" r:id="rId125"/>
    <p:sldId id="456" r:id="rId126"/>
    <p:sldId id="457" r:id="rId127"/>
    <p:sldId id="458" r:id="rId128"/>
    <p:sldId id="459" r:id="rId129"/>
    <p:sldId id="460" r:id="rId130"/>
    <p:sldId id="461" r:id="rId131"/>
    <p:sldId id="462" r:id="rId132"/>
    <p:sldId id="463" r:id="rId133"/>
    <p:sldId id="464" r:id="rId134"/>
    <p:sldId id="465" r:id="rId135"/>
    <p:sldId id="466" r:id="rId136"/>
    <p:sldId id="467" r:id="rId137"/>
    <p:sldId id="468" r:id="rId138"/>
    <p:sldId id="469" r:id="rId139"/>
    <p:sldId id="470" r:id="rId140"/>
    <p:sldId id="471" r:id="rId141"/>
    <p:sldId id="472" r:id="rId142"/>
    <p:sldId id="473" r:id="rId143"/>
    <p:sldId id="474" r:id="rId144"/>
    <p:sldId id="475" r:id="rId145"/>
    <p:sldId id="476" r:id="rId146"/>
    <p:sldId id="477" r:id="rId147"/>
    <p:sldId id="478" r:id="rId148"/>
    <p:sldId id="479" r:id="rId149"/>
    <p:sldId id="327" r:id="rId150"/>
    <p:sldId id="328" r:id="rId151"/>
    <p:sldId id="329" r:id="rId152"/>
    <p:sldId id="330" r:id="rId153"/>
    <p:sldId id="331" r:id="rId154"/>
    <p:sldId id="480" r:id="rId155"/>
    <p:sldId id="481" r:id="rId156"/>
    <p:sldId id="333" r:id="rId157"/>
    <p:sldId id="542" r:id="rId158"/>
    <p:sldId id="334" r:id="rId159"/>
    <p:sldId id="335" r:id="rId160"/>
    <p:sldId id="336" r:id="rId161"/>
    <p:sldId id="337" r:id="rId162"/>
    <p:sldId id="338" r:id="rId163"/>
    <p:sldId id="482" r:id="rId164"/>
    <p:sldId id="483" r:id="rId165"/>
    <p:sldId id="484" r:id="rId166"/>
    <p:sldId id="512" r:id="rId167"/>
    <p:sldId id="513" r:id="rId168"/>
    <p:sldId id="514" r:id="rId169"/>
    <p:sldId id="515" r:id="rId170"/>
    <p:sldId id="516" r:id="rId17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99CCFF"/>
    <a:srgbClr val="FFFFFF"/>
    <a:srgbClr val="CC0099"/>
    <a:srgbClr val="006600"/>
    <a:srgbClr val="0066FF"/>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008"/>
    <p:restoredTop sz="94636"/>
  </p:normalViewPr>
  <p:slideViewPr>
    <p:cSldViewPr showGuides="1">
      <p:cViewPr varScale="1">
        <p:scale>
          <a:sx n="75" d="100"/>
          <a:sy n="75" d="100"/>
        </p:scale>
        <p:origin x="-1152"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825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5" Type="http://schemas.openxmlformats.org/officeDocument/2006/relationships/tableStyles" Target="tableStyles.xml"/><Relationship Id="rId174" Type="http://schemas.openxmlformats.org/officeDocument/2006/relationships/viewProps" Target="viewProps.xml"/><Relationship Id="rId173" Type="http://schemas.openxmlformats.org/officeDocument/2006/relationships/presProps" Target="presProps.xml"/><Relationship Id="rId172" Type="http://schemas.openxmlformats.org/officeDocument/2006/relationships/handoutMaster" Target="handoutMasters/handoutMaster1.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084"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75107" name="Rectangle 2"/>
          <p:cNvSpPr>
            <a:spLocks noTextEdit="1"/>
          </p:cNvSpPr>
          <p:nvPr>
            <p:ph type="sldImg"/>
          </p:nvPr>
        </p:nvSpPr>
        <p:spPr>
          <a:ln/>
        </p:spPr>
      </p:sp>
      <p:sp>
        <p:nvSpPr>
          <p:cNvPr id="17510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84323" name="Rectangle 2"/>
          <p:cNvSpPr>
            <a:spLocks noTextEdit="1"/>
          </p:cNvSpPr>
          <p:nvPr>
            <p:ph type="sldImg"/>
          </p:nvPr>
        </p:nvSpPr>
        <p:spPr>
          <a:ln/>
        </p:spPr>
      </p:sp>
      <p:sp>
        <p:nvSpPr>
          <p:cNvPr id="18432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85347" name="Rectangle 2"/>
          <p:cNvSpPr>
            <a:spLocks noTextEdit="1"/>
          </p:cNvSpPr>
          <p:nvPr>
            <p:ph type="sldImg"/>
          </p:nvPr>
        </p:nvSpPr>
        <p:spPr>
          <a:ln/>
        </p:spPr>
      </p:sp>
      <p:sp>
        <p:nvSpPr>
          <p:cNvPr id="18534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86371" name="Rectangle 2"/>
          <p:cNvSpPr>
            <a:spLocks noTextEdit="1"/>
          </p:cNvSpPr>
          <p:nvPr>
            <p:ph type="sldImg"/>
          </p:nvPr>
        </p:nvSpPr>
        <p:spPr>
          <a:ln/>
        </p:spPr>
      </p:sp>
      <p:sp>
        <p:nvSpPr>
          <p:cNvPr id="18637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87395" name="Rectangle 2"/>
          <p:cNvSpPr>
            <a:spLocks noTextEdit="1"/>
          </p:cNvSpPr>
          <p:nvPr>
            <p:ph type="sldImg"/>
          </p:nvPr>
        </p:nvSpPr>
        <p:spPr>
          <a:ln/>
        </p:spPr>
      </p:sp>
      <p:sp>
        <p:nvSpPr>
          <p:cNvPr id="18739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88419" name="Rectangle 2"/>
          <p:cNvSpPr>
            <a:spLocks noTextEdit="1"/>
          </p:cNvSpPr>
          <p:nvPr>
            <p:ph type="sldImg"/>
          </p:nvPr>
        </p:nvSpPr>
        <p:spPr>
          <a:ln/>
        </p:spPr>
      </p:sp>
      <p:sp>
        <p:nvSpPr>
          <p:cNvPr id="18842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89443" name="Rectangle 2"/>
          <p:cNvSpPr>
            <a:spLocks noTextEdit="1"/>
          </p:cNvSpPr>
          <p:nvPr>
            <p:ph type="sldImg"/>
          </p:nvPr>
        </p:nvSpPr>
        <p:spPr>
          <a:ln/>
        </p:spPr>
      </p:sp>
      <p:sp>
        <p:nvSpPr>
          <p:cNvPr id="189444" name="Rectangle 3"/>
          <p:cNvSpPr>
            <a:spLocks noGrp="1"/>
          </p:cNvSpPr>
          <p:nvPr>
            <p:ph type="body" idx="1"/>
          </p:nvPr>
        </p:nvSpPr>
        <p:spPr>
          <a:ln/>
        </p:spPr>
        <p:txBody>
          <a:bodyPr wrap="square" lIns="91440" tIns="45720" rIns="91440" bIns="45720" anchor="t"/>
          <a:p>
            <a:pPr lvl="0" eaLnBrk="1" hangingPunct="1"/>
            <a:r>
              <a:rPr lang="zh-CN" altLang="en-US" dirty="0"/>
              <a:t>首先对该树中每个结点进行编号，树中各结点的编号应与等深度的满二叉树中对应位置上结点的编号相同，然后以各结点的编号为下标，将各结点的值存储到一维数组的对应下标单元中。</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0467" name="Rectangle 2"/>
          <p:cNvSpPr>
            <a:spLocks noTextEdit="1"/>
          </p:cNvSpPr>
          <p:nvPr>
            <p:ph type="sldImg"/>
          </p:nvPr>
        </p:nvSpPr>
        <p:spPr>
          <a:ln/>
        </p:spPr>
      </p:sp>
      <p:sp>
        <p:nvSpPr>
          <p:cNvPr id="190468" name="Rectangle 3"/>
          <p:cNvSpPr>
            <a:spLocks noGrp="1"/>
          </p:cNvSpPr>
          <p:nvPr>
            <p:ph type="body" idx="1"/>
          </p:nvPr>
        </p:nvSpPr>
        <p:spPr>
          <a:ln/>
        </p:spPr>
        <p:txBody>
          <a:bodyPr wrap="square" lIns="91440" tIns="45720" rIns="91440" bIns="45720" anchor="t"/>
          <a:p>
            <a:pPr lvl="0" eaLnBrk="1" hangingPunct="1"/>
            <a:r>
              <a:rPr lang="zh-CN" altLang="en-US" dirty="0"/>
              <a:t>将其每个结点与完全二叉树上的结点完全对应，</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1491" name="Rectangle 2"/>
          <p:cNvSpPr>
            <a:spLocks noTextEdit="1"/>
          </p:cNvSpPr>
          <p:nvPr>
            <p:ph type="sldImg"/>
          </p:nvPr>
        </p:nvSpPr>
        <p:spPr>
          <a:ln/>
        </p:spPr>
      </p:sp>
      <p:sp>
        <p:nvSpPr>
          <p:cNvPr id="19149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2515" name="Rectangle 2"/>
          <p:cNvSpPr>
            <a:spLocks noTextEdit="1"/>
          </p:cNvSpPr>
          <p:nvPr>
            <p:ph type="sldImg"/>
          </p:nvPr>
        </p:nvSpPr>
        <p:spPr>
          <a:ln/>
        </p:spPr>
      </p:sp>
      <p:sp>
        <p:nvSpPr>
          <p:cNvPr id="19251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3539" name="Rectangle 2"/>
          <p:cNvSpPr>
            <a:spLocks noTextEdit="1"/>
          </p:cNvSpPr>
          <p:nvPr>
            <p:ph type="sldImg"/>
          </p:nvPr>
        </p:nvSpPr>
        <p:spPr>
          <a:ln/>
        </p:spPr>
      </p:sp>
      <p:sp>
        <p:nvSpPr>
          <p:cNvPr id="19354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76131" name="Rectangle 2"/>
          <p:cNvSpPr>
            <a:spLocks noTextEdit="1"/>
          </p:cNvSpPr>
          <p:nvPr>
            <p:ph type="sldImg"/>
          </p:nvPr>
        </p:nvSpPr>
        <p:spPr>
          <a:ln/>
        </p:spPr>
      </p:sp>
      <p:sp>
        <p:nvSpPr>
          <p:cNvPr id="17613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4563" name="Rectangle 2"/>
          <p:cNvSpPr>
            <a:spLocks noTextEdit="1"/>
          </p:cNvSpPr>
          <p:nvPr>
            <p:ph type="sldImg"/>
          </p:nvPr>
        </p:nvSpPr>
        <p:spPr>
          <a:ln/>
        </p:spPr>
      </p:sp>
      <p:sp>
        <p:nvSpPr>
          <p:cNvPr id="19456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5587" name="Rectangle 2"/>
          <p:cNvSpPr>
            <a:spLocks noTextEdit="1"/>
          </p:cNvSpPr>
          <p:nvPr>
            <p:ph type="sldImg"/>
          </p:nvPr>
        </p:nvSpPr>
        <p:spPr>
          <a:ln/>
        </p:spPr>
      </p:sp>
      <p:sp>
        <p:nvSpPr>
          <p:cNvPr id="19558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6611" name="Rectangle 2"/>
          <p:cNvSpPr>
            <a:spLocks noTextEdit="1"/>
          </p:cNvSpPr>
          <p:nvPr>
            <p:ph type="sldImg"/>
          </p:nvPr>
        </p:nvSpPr>
        <p:spPr>
          <a:ln/>
        </p:spPr>
      </p:sp>
      <p:sp>
        <p:nvSpPr>
          <p:cNvPr id="19661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7635" name="Rectangle 2"/>
          <p:cNvSpPr>
            <a:spLocks noTextEdit="1"/>
          </p:cNvSpPr>
          <p:nvPr>
            <p:ph type="sldImg"/>
          </p:nvPr>
        </p:nvSpPr>
        <p:spPr>
          <a:ln/>
        </p:spPr>
      </p:sp>
      <p:sp>
        <p:nvSpPr>
          <p:cNvPr id="19763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8659" name="Rectangle 2"/>
          <p:cNvSpPr>
            <a:spLocks noTextEdit="1"/>
          </p:cNvSpPr>
          <p:nvPr>
            <p:ph type="sldImg"/>
          </p:nvPr>
        </p:nvSpPr>
        <p:spPr>
          <a:ln/>
        </p:spPr>
      </p:sp>
      <p:sp>
        <p:nvSpPr>
          <p:cNvPr id="19866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9683" name="Rectangle 2"/>
          <p:cNvSpPr>
            <a:spLocks noTextEdit="1"/>
          </p:cNvSpPr>
          <p:nvPr>
            <p:ph type="sldImg"/>
          </p:nvPr>
        </p:nvSpPr>
        <p:spPr>
          <a:ln/>
        </p:spPr>
      </p:sp>
      <p:sp>
        <p:nvSpPr>
          <p:cNvPr id="199684" name="Rectangle 3"/>
          <p:cNvSpPr>
            <a:spLocks noGrp="1"/>
          </p:cNvSpPr>
          <p:nvPr>
            <p:ph type="body" idx="1"/>
          </p:nvPr>
        </p:nvSpPr>
        <p:spPr>
          <a:ln/>
        </p:spPr>
        <p:txBody>
          <a:bodyPr wrap="square" lIns="91440" tIns="45720" rIns="91440" bIns="45720" anchor="t"/>
          <a:p>
            <a:pPr lvl="0" eaLnBrk="1" hangingPunct="1"/>
            <a:r>
              <a:rPr lang="zh-CN" altLang="en-US" dirty="0"/>
              <a:t>按先序次序输入二叉树中结点的值，用</a:t>
            </a:r>
            <a:r>
              <a:rPr lang="en-US" altLang="zh-CN" dirty="0"/>
              <a:t>'#'</a:t>
            </a:r>
            <a:r>
              <a:rPr lang="zh-CN" altLang="en-US" dirty="0"/>
              <a:t>表示空树，对每一个结点应当确定其左右子树的值（为空时必须用特定的空字符占位），故执行此程序时，最好先在纸上画出你想建立的二叉树，每个结点的左右子树必须确定，若为空，则用特定字符标出，然后再按先序输入这棵二叉树的字符序列；</a:t>
            </a:r>
            <a:endParaRPr lang="zh-CN" altLang="en-US" dirty="0"/>
          </a:p>
          <a:p>
            <a:pPr lvl="0" eaLnBrk="1" hangingPunct="1"/>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00707" name="Rectangle 2"/>
          <p:cNvSpPr>
            <a:spLocks noTextEdit="1"/>
          </p:cNvSpPr>
          <p:nvPr>
            <p:ph type="sldImg"/>
          </p:nvPr>
        </p:nvSpPr>
        <p:spPr>
          <a:ln/>
        </p:spPr>
      </p:sp>
      <p:sp>
        <p:nvSpPr>
          <p:cNvPr id="200708" name="Rectangle 3"/>
          <p:cNvSpPr>
            <a:spLocks noGrp="1"/>
          </p:cNvSpPr>
          <p:nvPr>
            <p:ph type="body" idx="1"/>
          </p:nvPr>
        </p:nvSpPr>
        <p:spPr>
          <a:ln/>
        </p:spPr>
        <p:txBody>
          <a:bodyPr wrap="square" lIns="91440" tIns="45720" rIns="91440" bIns="45720" anchor="t"/>
          <a:p>
            <a:pPr lvl="0" eaLnBrk="1" hangingPunct="1"/>
            <a:r>
              <a:rPr lang="zh-CN" altLang="en-US" dirty="0"/>
              <a:t>许多操作可以利用三种遍历顺序的任何一种，只是某种遍历顺序实现起来更加方便一些。而有些操作则不然，它只能使用其中的一种或两种遍历顺序。将二叉树中所有结点的左右子树进行交换这个操作就属于这类情况。</a:t>
            </a:r>
            <a:endParaRPr lang="zh-CN" altLang="en-US" dirty="0"/>
          </a:p>
          <a:p>
            <a:pPr lvl="0" eaLnBrk="1" hangingPunct="1"/>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01731" name="Rectangle 2"/>
          <p:cNvSpPr>
            <a:spLocks noTextEdit="1"/>
          </p:cNvSpPr>
          <p:nvPr>
            <p:ph type="sldImg"/>
          </p:nvPr>
        </p:nvSpPr>
        <p:spPr>
          <a:ln/>
        </p:spPr>
      </p:sp>
      <p:sp>
        <p:nvSpPr>
          <p:cNvPr id="20173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02755" name="Rectangle 2"/>
          <p:cNvSpPr>
            <a:spLocks noTextEdit="1"/>
          </p:cNvSpPr>
          <p:nvPr>
            <p:ph type="sldImg"/>
          </p:nvPr>
        </p:nvSpPr>
        <p:spPr>
          <a:ln/>
        </p:spPr>
      </p:sp>
      <p:sp>
        <p:nvSpPr>
          <p:cNvPr id="20275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03779" name="Rectangle 2"/>
          <p:cNvSpPr>
            <a:spLocks noTextEdit="1"/>
          </p:cNvSpPr>
          <p:nvPr>
            <p:ph type="sldImg"/>
          </p:nvPr>
        </p:nvSpPr>
        <p:spPr>
          <a:ln/>
        </p:spPr>
      </p:sp>
      <p:sp>
        <p:nvSpPr>
          <p:cNvPr id="20378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77155" name="Rectangle 2"/>
          <p:cNvSpPr>
            <a:spLocks noTextEdit="1"/>
          </p:cNvSpPr>
          <p:nvPr>
            <p:ph type="sldImg"/>
          </p:nvPr>
        </p:nvSpPr>
        <p:spPr>
          <a:ln/>
        </p:spPr>
      </p:sp>
      <p:sp>
        <p:nvSpPr>
          <p:cNvPr id="17715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04803" name="Rectangle 2"/>
          <p:cNvSpPr>
            <a:spLocks noTextEdit="1"/>
          </p:cNvSpPr>
          <p:nvPr>
            <p:ph type="sldImg"/>
          </p:nvPr>
        </p:nvSpPr>
        <p:spPr>
          <a:ln/>
        </p:spPr>
      </p:sp>
      <p:sp>
        <p:nvSpPr>
          <p:cNvPr id="20480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05827" name="Rectangle 2"/>
          <p:cNvSpPr>
            <a:spLocks noTextEdit="1"/>
          </p:cNvSpPr>
          <p:nvPr>
            <p:ph type="sldImg"/>
          </p:nvPr>
        </p:nvSpPr>
        <p:spPr>
          <a:ln/>
        </p:spPr>
      </p:sp>
      <p:sp>
        <p:nvSpPr>
          <p:cNvPr id="20582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06851" name="Rectangle 2"/>
          <p:cNvSpPr>
            <a:spLocks noTextEdit="1"/>
          </p:cNvSpPr>
          <p:nvPr>
            <p:ph type="sldImg"/>
          </p:nvPr>
        </p:nvSpPr>
        <p:spPr>
          <a:ln/>
        </p:spPr>
      </p:sp>
      <p:sp>
        <p:nvSpPr>
          <p:cNvPr id="20685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07875" name="Rectangle 2"/>
          <p:cNvSpPr>
            <a:spLocks noTextEdit="1"/>
          </p:cNvSpPr>
          <p:nvPr>
            <p:ph type="sldImg"/>
          </p:nvPr>
        </p:nvSpPr>
        <p:spPr>
          <a:ln/>
        </p:spPr>
      </p:sp>
      <p:sp>
        <p:nvSpPr>
          <p:cNvPr id="20787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08899" name="Rectangle 2"/>
          <p:cNvSpPr>
            <a:spLocks noTextEdit="1"/>
          </p:cNvSpPr>
          <p:nvPr>
            <p:ph type="sldImg"/>
          </p:nvPr>
        </p:nvSpPr>
        <p:spPr>
          <a:ln/>
        </p:spPr>
      </p:sp>
      <p:sp>
        <p:nvSpPr>
          <p:cNvPr id="20890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09923" name="Rectangle 2"/>
          <p:cNvSpPr>
            <a:spLocks noTextEdit="1"/>
          </p:cNvSpPr>
          <p:nvPr>
            <p:ph type="sldImg"/>
          </p:nvPr>
        </p:nvSpPr>
        <p:spPr>
          <a:ln/>
        </p:spPr>
      </p:sp>
      <p:sp>
        <p:nvSpPr>
          <p:cNvPr id="20992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0947" name="Rectangle 2"/>
          <p:cNvSpPr>
            <a:spLocks noTextEdit="1"/>
          </p:cNvSpPr>
          <p:nvPr>
            <p:ph type="sldImg"/>
          </p:nvPr>
        </p:nvSpPr>
        <p:spPr>
          <a:ln/>
        </p:spPr>
      </p:sp>
      <p:sp>
        <p:nvSpPr>
          <p:cNvPr id="21094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1971" name="Rectangle 2"/>
          <p:cNvSpPr>
            <a:spLocks noTextEdit="1"/>
          </p:cNvSpPr>
          <p:nvPr>
            <p:ph type="sldImg"/>
          </p:nvPr>
        </p:nvSpPr>
        <p:spPr>
          <a:ln/>
        </p:spPr>
      </p:sp>
      <p:sp>
        <p:nvSpPr>
          <p:cNvPr id="21197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2995" name="Rectangle 2"/>
          <p:cNvSpPr>
            <a:spLocks noTextEdit="1"/>
          </p:cNvSpPr>
          <p:nvPr>
            <p:ph type="sldImg"/>
          </p:nvPr>
        </p:nvSpPr>
        <p:spPr>
          <a:ln/>
        </p:spPr>
      </p:sp>
      <p:sp>
        <p:nvSpPr>
          <p:cNvPr id="21299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4019" name="Rectangle 2"/>
          <p:cNvSpPr>
            <a:spLocks noTextEdit="1"/>
          </p:cNvSpPr>
          <p:nvPr>
            <p:ph type="sldImg"/>
          </p:nvPr>
        </p:nvSpPr>
        <p:spPr>
          <a:ln/>
        </p:spPr>
      </p:sp>
      <p:sp>
        <p:nvSpPr>
          <p:cNvPr id="21402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78179" name="Rectangle 2"/>
          <p:cNvSpPr>
            <a:spLocks noTextEdit="1"/>
          </p:cNvSpPr>
          <p:nvPr>
            <p:ph type="sldImg"/>
          </p:nvPr>
        </p:nvSpPr>
        <p:spPr>
          <a:ln/>
        </p:spPr>
      </p:sp>
      <p:sp>
        <p:nvSpPr>
          <p:cNvPr id="17818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5043" name="Rectangle 2"/>
          <p:cNvSpPr>
            <a:spLocks noTextEdit="1"/>
          </p:cNvSpPr>
          <p:nvPr>
            <p:ph type="sldImg"/>
          </p:nvPr>
        </p:nvSpPr>
        <p:spPr>
          <a:ln/>
        </p:spPr>
      </p:sp>
      <p:sp>
        <p:nvSpPr>
          <p:cNvPr id="21504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6067" name="Rectangle 2"/>
          <p:cNvSpPr>
            <a:spLocks noTextEdit="1"/>
          </p:cNvSpPr>
          <p:nvPr>
            <p:ph type="sldImg"/>
          </p:nvPr>
        </p:nvSpPr>
        <p:spPr>
          <a:ln/>
        </p:spPr>
      </p:sp>
      <p:sp>
        <p:nvSpPr>
          <p:cNvPr id="21606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7091" name="Rectangle 2"/>
          <p:cNvSpPr>
            <a:spLocks noTextEdit="1"/>
          </p:cNvSpPr>
          <p:nvPr>
            <p:ph type="sldImg"/>
          </p:nvPr>
        </p:nvSpPr>
        <p:spPr>
          <a:ln/>
        </p:spPr>
      </p:sp>
      <p:sp>
        <p:nvSpPr>
          <p:cNvPr id="21709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8115" name="Rectangle 2"/>
          <p:cNvSpPr>
            <a:spLocks noTextEdit="1"/>
          </p:cNvSpPr>
          <p:nvPr>
            <p:ph type="sldImg"/>
          </p:nvPr>
        </p:nvSpPr>
        <p:spPr>
          <a:ln/>
        </p:spPr>
      </p:sp>
      <p:sp>
        <p:nvSpPr>
          <p:cNvPr id="21811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9139" name="Rectangle 2"/>
          <p:cNvSpPr>
            <a:spLocks noTextEdit="1"/>
          </p:cNvSpPr>
          <p:nvPr>
            <p:ph type="sldImg"/>
          </p:nvPr>
        </p:nvSpPr>
        <p:spPr>
          <a:ln/>
        </p:spPr>
      </p:sp>
      <p:sp>
        <p:nvSpPr>
          <p:cNvPr id="21914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20163" name="Rectangle 2"/>
          <p:cNvSpPr>
            <a:spLocks noTextEdit="1"/>
          </p:cNvSpPr>
          <p:nvPr>
            <p:ph type="sldImg"/>
          </p:nvPr>
        </p:nvSpPr>
        <p:spPr>
          <a:ln/>
        </p:spPr>
      </p:sp>
      <p:sp>
        <p:nvSpPr>
          <p:cNvPr id="22016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21187" name="Rectangle 2"/>
          <p:cNvSpPr>
            <a:spLocks noTextEdit="1"/>
          </p:cNvSpPr>
          <p:nvPr>
            <p:ph type="sldImg"/>
          </p:nvPr>
        </p:nvSpPr>
        <p:spPr>
          <a:ln/>
        </p:spPr>
      </p:sp>
      <p:sp>
        <p:nvSpPr>
          <p:cNvPr id="22118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79203" name="Rectangle 2"/>
          <p:cNvSpPr>
            <a:spLocks noTextEdit="1"/>
          </p:cNvSpPr>
          <p:nvPr>
            <p:ph type="sldImg"/>
          </p:nvPr>
        </p:nvSpPr>
        <p:spPr>
          <a:ln/>
        </p:spPr>
      </p:sp>
      <p:sp>
        <p:nvSpPr>
          <p:cNvPr id="17920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80227" name="Rectangle 2"/>
          <p:cNvSpPr>
            <a:spLocks noTextEdit="1"/>
          </p:cNvSpPr>
          <p:nvPr>
            <p:ph type="sldImg"/>
          </p:nvPr>
        </p:nvSpPr>
        <p:spPr>
          <a:ln/>
        </p:spPr>
      </p:sp>
      <p:sp>
        <p:nvSpPr>
          <p:cNvPr id="18022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81251" name="Rectangle 2"/>
          <p:cNvSpPr>
            <a:spLocks noTextEdit="1"/>
          </p:cNvSpPr>
          <p:nvPr>
            <p:ph type="sldImg"/>
          </p:nvPr>
        </p:nvSpPr>
        <p:spPr>
          <a:ln/>
        </p:spPr>
      </p:sp>
      <p:sp>
        <p:nvSpPr>
          <p:cNvPr id="18125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82275" name="Rectangle 2"/>
          <p:cNvSpPr>
            <a:spLocks noTextEdit="1"/>
          </p:cNvSpPr>
          <p:nvPr>
            <p:ph type="sldImg"/>
          </p:nvPr>
        </p:nvSpPr>
        <p:spPr>
          <a:ln/>
        </p:spPr>
      </p:sp>
      <p:sp>
        <p:nvSpPr>
          <p:cNvPr id="18227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83299" name="Rectangle 2"/>
          <p:cNvSpPr>
            <a:spLocks noTextEdit="1"/>
          </p:cNvSpPr>
          <p:nvPr>
            <p:ph type="sldImg"/>
          </p:nvPr>
        </p:nvSpPr>
        <p:spPr>
          <a:ln/>
        </p:spPr>
      </p:sp>
      <p:sp>
        <p:nvSpPr>
          <p:cNvPr id="18330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ndAc>
      <p:stSnd>
        <p:snd r:embed="rId2" name="camera.wav"/>
      </p:st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audio" Target="../media/audio1.wav"/><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zh-CN" dirty="0"/>
              <a:t>单击以编辑</a:t>
            </a:r>
            <a:r>
              <a:rPr lang="zh-CN" altLang="en-US" dirty="0"/>
              <a:t>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单击以编辑母版文本样式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50000"/>
              </a:spcBef>
              <a:defRPr sz="1400">
                <a:solidFill>
                  <a:schemeClr val="tx1"/>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spcBef>
                <a:spcPct val="50000"/>
              </a:spcBef>
              <a:defRPr sz="1400">
                <a:solidFill>
                  <a:schemeClr val="tx1"/>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a:solidFill>
                  <a:schemeClr val="tx1"/>
                </a:solidFill>
              </a:defRPr>
            </a:lvl1pPr>
          </a:lstStyle>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ndAc>
      <p:stSnd>
        <p:snd r:embed="rId13" name="camera.wav"/>
      </p:stSnd>
    </p:sndAc>
  </p:transition>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7.wmf"/><Relationship Id="rId1" Type="http://schemas.openxmlformats.org/officeDocument/2006/relationships/oleObject" Target="../embeddings/oleObject5.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2.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audio" Target="../media/audio1.wav"/></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8.pn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5.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5.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3.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9.wmf"/><Relationship Id="rId1" Type="http://schemas.openxmlformats.org/officeDocument/2006/relationships/oleObject" Target="../embeddings/oleObject19.bin"/></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151.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151.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9.wav"/><Relationship Id="rId1" Type="http://schemas.openxmlformats.org/officeDocument/2006/relationships/audio" Target="../media/audio1.wav"/></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0.wav"/><Relationship Id="rId1" Type="http://schemas.openxmlformats.org/officeDocument/2006/relationships/audio" Target="../media/audio1.wav"/></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0.wav"/><Relationship Id="rId1" Type="http://schemas.openxmlformats.org/officeDocument/2006/relationships/audio" Target="../media/audio1.wav"/></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2.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0.wav"/><Relationship Id="rId1" Type="http://schemas.openxmlformats.org/officeDocument/2006/relationships/audio" Target="../media/audio1.wav"/></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8.wmf"/><Relationship Id="rId1"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slide" Target="slide150.xml"/><Relationship Id="rId3" Type="http://schemas.openxmlformats.org/officeDocument/2006/relationships/slide" Target="slide2.xml"/><Relationship Id="rId2" Type="http://schemas.openxmlformats.org/officeDocument/2006/relationships/slide" Target="slide48.xml"/><Relationship Id="rId1" Type="http://schemas.openxmlformats.org/officeDocument/2006/relationships/slide" Target="slide20.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9.wmf"/><Relationship Id="rId1"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3.wmf"/><Relationship Id="rId1"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audio" Target="../media/audio1.wav"/><Relationship Id="rId7" Type="http://schemas.openxmlformats.org/officeDocument/2006/relationships/slide" Target="slide32.x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16.wmf"/><Relationship Id="rId3" Type="http://schemas.openxmlformats.org/officeDocument/2006/relationships/oleObject" Target="../embeddings/oleObject9.bin"/><Relationship Id="rId2" Type="http://schemas.openxmlformats.org/officeDocument/2006/relationships/slide" Target="slide31.xml"/><Relationship Id="rId10" Type="http://schemas.openxmlformats.org/officeDocument/2006/relationships/vmlDrawing" Target="../drawings/vmlDrawing9.vml"/><Relationship Id="rId1" Type="http://schemas.openxmlformats.org/officeDocument/2006/relationships/slide" Target="slide30.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28.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2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28.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7.wmf"/><Relationship Id="rId1"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2.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19.wmf"/><Relationship Id="rId3" Type="http://schemas.openxmlformats.org/officeDocument/2006/relationships/oleObject" Target="../embeddings/oleObject14.bin"/><Relationship Id="rId2" Type="http://schemas.openxmlformats.org/officeDocument/2006/relationships/image" Target="../media/image18.wmf"/><Relationship Id="rId1"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slide" Target="slide2.xml"/><Relationship Id="rId2" Type="http://schemas.openxmlformats.org/officeDocument/2006/relationships/image" Target="../media/image20.wmf"/><Relationship Id="rId1" Type="http://schemas.openxmlformats.org/officeDocument/2006/relationships/oleObject" Target="../embeddings/oleObject15.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1.jpeg"/></Relationships>
</file>

<file path=ppt/slides/_rels/slide52.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3.png"/><Relationship Id="rId3" Type="http://schemas.openxmlformats.org/officeDocument/2006/relationships/oleObject" Target="../embeddings/oleObject17.bin"/><Relationship Id="rId2" Type="http://schemas.openxmlformats.org/officeDocument/2006/relationships/image" Target="../media/image22.png"/><Relationship Id="rId1"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 Target="slide58.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5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4.w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3.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4.wmf"/><Relationship Id="rId1" Type="http://schemas.openxmlformats.org/officeDocument/2006/relationships/oleObject" Target="../embeddings/oleObject18.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7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4.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5.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audio" Target="../media/audio1.wav"/></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4.xml"/><Relationship Id="rId3" Type="http://schemas.openxmlformats.org/officeDocument/2006/relationships/audio" Target="../media/audio1.wav"/><Relationship Id="rId2" Type="http://schemas.openxmlformats.org/officeDocument/2006/relationships/image" Target="../media/image5.wmf"/><Relationship Id="rId1"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2.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64.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5.png"/><Relationship Id="rId1" Type="http://schemas.openxmlformats.org/officeDocument/2006/relationships/slide" Target="slide72.xml"/></Relationships>
</file>

<file path=ppt/slides/_rels/slide73.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audio" Target="../media/audio1.wav"/></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2.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64.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slide" Target="slide64.xml"/><Relationship Id="rId2" Type="http://schemas.openxmlformats.org/officeDocument/2006/relationships/image" Target="../media/image25.png"/><Relationship Id="rId1" Type="http://schemas.openxmlformats.org/officeDocument/2006/relationships/slide" Target="slide72.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audio" Target="../media/audio1.wav"/></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2.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64.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6.wmf"/><Relationship Id="rId1"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86.xml.rels><?xml version="1.0" encoding="UTF-8" standalone="yes"?>
<Relationships xmlns="http://schemas.openxmlformats.org/package/2006/relationships"><Relationship Id="rId9" Type="http://schemas.openxmlformats.org/officeDocument/2006/relationships/audio" Target="../media/audio3.wav"/><Relationship Id="rId8" Type="http://schemas.openxmlformats.org/officeDocument/2006/relationships/audio" Target="../media/audio7.wav"/><Relationship Id="rId7" Type="http://schemas.openxmlformats.org/officeDocument/2006/relationships/audio" Target="../media/audio4.wav"/><Relationship Id="rId6" Type="http://schemas.openxmlformats.org/officeDocument/2006/relationships/audio" Target="../media/audio6.wav"/><Relationship Id="rId5" Type="http://schemas.openxmlformats.org/officeDocument/2006/relationships/audio" Target="../media/audio5.wav"/><Relationship Id="rId4" Type="http://schemas.openxmlformats.org/officeDocument/2006/relationships/audio" Target="../media/audio1.wav"/><Relationship Id="rId3" Type="http://schemas.openxmlformats.org/officeDocument/2006/relationships/image" Target="../media/image1.jpeg"/><Relationship Id="rId2" Type="http://schemas.openxmlformats.org/officeDocument/2006/relationships/image" Target="../media/image27.jpeg"/><Relationship Id="rId12" Type="http://schemas.openxmlformats.org/officeDocument/2006/relationships/notesSlide" Target="../notesSlides/notesSlide24.xml"/><Relationship Id="rId11" Type="http://schemas.openxmlformats.org/officeDocument/2006/relationships/slideLayout" Target="../slideLayouts/slideLayout7.xml"/><Relationship Id="rId10" Type="http://schemas.openxmlformats.org/officeDocument/2006/relationships/audio" Target="../media/audio8.wav"/><Relationship Id="rId1" Type="http://schemas.openxmlformats.org/officeDocument/2006/relationships/image" Target="../media/image26.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94.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slide" Target="slide8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5.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8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6" name="Rectangle 2"/>
          <p:cNvSpPr>
            <a:spLocks noChangeArrowheads="1"/>
          </p:cNvSpPr>
          <p:nvPr/>
        </p:nvSpPr>
        <p:spPr bwMode="auto">
          <a:xfrm>
            <a:off x="685800" y="228600"/>
            <a:ext cx="7772400" cy="1143000"/>
          </a:xfrm>
          <a:prstGeom prst="rect">
            <a:avLst/>
          </a:prstGeom>
          <a:noFill/>
          <a:ln w="9525">
            <a:noFill/>
            <a:miter lim="800000"/>
          </a:ln>
          <a:effectLst/>
        </p:spPr>
        <p:txBody>
          <a:bodyPr lIns="92075" tIns="46038" rIns="92075" bIns="46038"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第六章  树和二叉树</a:t>
            </a:r>
            <a:endParaRPr kumimoji="1" lang="zh-CN" altLang="en-US" sz="4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03107" name="Rectangle 3"/>
          <p:cNvSpPr>
            <a:spLocks noChangeArrowheads="1"/>
          </p:cNvSpPr>
          <p:nvPr/>
        </p:nvSpPr>
        <p:spPr bwMode="auto">
          <a:xfrm>
            <a:off x="762000" y="2057400"/>
            <a:ext cx="7696200" cy="281940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数据结构</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endPar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线性结构</a:t>
            </a:r>
            <a:r>
              <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线性表</a:t>
            </a:r>
            <a:r>
              <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栈</a:t>
            </a:r>
            <a:r>
              <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队列等</a:t>
            </a:r>
            <a:r>
              <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非线性结构</a:t>
            </a:r>
            <a:r>
              <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至少存在一个数据元素有不止一个直接前驱或后继</a:t>
            </a:r>
            <a:r>
              <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3200" b="1" i="1"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树</a:t>
            </a:r>
            <a:r>
              <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图等</a:t>
            </a:r>
            <a:r>
              <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3107"/>
                                        </p:tgtEl>
                                        <p:attrNameLst>
                                          <p:attrName>style.visibility</p:attrName>
                                        </p:attrNameLst>
                                      </p:cBhvr>
                                      <p:to>
                                        <p:strVal val="visible"/>
                                      </p:to>
                                    </p:set>
                                    <p:animEffect transition="in" filter="wipe(up)">
                                      <p:cBhvr>
                                        <p:cTn id="7" dur="500"/>
                                        <p:tgtEl>
                                          <p:spTgt spid="303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p:nvPr/>
        </p:nvSpPr>
        <p:spPr>
          <a:xfrm>
            <a:off x="1371600" y="3078163"/>
            <a:ext cx="6616700" cy="1189037"/>
          </a:xfrm>
          <a:prstGeom prst="rect">
            <a:avLst/>
          </a:prstGeom>
          <a:solidFill>
            <a:srgbClr val="CCFFFF"/>
          </a:solid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7200" b="1" dirty="0">
                <a:solidFill>
                  <a:srgbClr val="333399"/>
                </a:solidFill>
                <a:latin typeface="楷体_GB2312" pitchFamily="49" charset="-122"/>
                <a:ea typeface="楷体_GB2312" pitchFamily="49" charset="-122"/>
              </a:rPr>
              <a:t>基  本  术  语</a:t>
            </a:r>
            <a:endParaRPr lang="zh-CN" altLang="en-US" sz="2400" dirty="0"/>
          </a:p>
        </p:txBody>
      </p:sp>
      <p:graphicFrame>
        <p:nvGraphicFramePr>
          <p:cNvPr id="11267" name="Object 3"/>
          <p:cNvGraphicFramePr>
            <a:graphicFrameLocks noChangeAspect="1"/>
          </p:cNvGraphicFramePr>
          <p:nvPr/>
        </p:nvGraphicFramePr>
        <p:xfrm>
          <a:off x="533400" y="381000"/>
          <a:ext cx="2057400" cy="1752600"/>
        </p:xfrm>
        <a:graphic>
          <a:graphicData uri="http://schemas.openxmlformats.org/presentationml/2006/ole">
            <mc:AlternateContent xmlns:mc="http://schemas.openxmlformats.org/markup-compatibility/2006">
              <mc:Choice xmlns:v="urn:schemas-microsoft-com:vml" Requires="v">
                <p:oleObj spid="_x0000_s3080" name="" r:id="rId1" imgW="629920" imgH="643890" progId="MS_ClipArt_Gallery.2">
                  <p:embed/>
                </p:oleObj>
              </mc:Choice>
              <mc:Fallback>
                <p:oleObj name="" r:id="rId1" imgW="629920" imgH="643890" progId="MS_ClipArt_Gallery.2">
                  <p:embed/>
                  <p:pic>
                    <p:nvPicPr>
                      <p:cNvPr id="0" name="图片 3079"/>
                      <p:cNvPicPr/>
                      <p:nvPr/>
                    </p:nvPicPr>
                    <p:blipFill>
                      <a:blip r:embed="rId2"/>
                      <a:stretch>
                        <a:fillRect/>
                      </a:stretch>
                    </p:blipFill>
                    <p:spPr>
                      <a:xfrm>
                        <a:off x="533400" y="381000"/>
                        <a:ext cx="2057400" cy="1752600"/>
                      </a:xfrm>
                      <a:prstGeom prst="rect">
                        <a:avLst/>
                      </a:prstGeom>
                      <a:noFill/>
                      <a:ln w="38100">
                        <a:noFill/>
                        <a:miter/>
                      </a:ln>
                    </p:spPr>
                  </p:pic>
                </p:oleObj>
              </mc:Fallback>
            </mc:AlternateContent>
          </a:graphicData>
        </a:graphic>
      </p:graphicFrame>
    </p:spTree>
  </p:cSld>
  <p:clrMapOvr>
    <a:masterClrMapping/>
  </p:clrMapOvr>
  <p:transition>
    <p:sndAc>
      <p:stSnd>
        <p:snd r:embed="rId3" name="camera.wav"/>
      </p:stSnd>
    </p:sndAc>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8146" name="Rectangle 2"/>
          <p:cNvSpPr>
            <a:spLocks noGrp="1"/>
          </p:cNvSpPr>
          <p:nvPr>
            <p:ph idx="1"/>
          </p:nvPr>
        </p:nvSpPr>
        <p:spPr>
          <a:ln/>
        </p:spPr>
        <p:txBody>
          <a:bodyPr vert="horz" wrap="square" lIns="91440" tIns="45720" rIns="91440" bIns="45720" anchor="t"/>
          <a:p>
            <a:pPr eaLnBrk="1" hangingPunct="1"/>
            <a:r>
              <a:rPr lang="zh-CN" altLang="en-US" b="1" dirty="0"/>
              <a:t>交换二叉树的左右子树</a:t>
            </a:r>
            <a:endParaRPr lang="zh-CN" altLang="en-US" b="1" dirty="0"/>
          </a:p>
          <a:p>
            <a:pPr lvl="1" eaLnBrk="1" hangingPunct="1">
              <a:buNone/>
            </a:pPr>
            <a:r>
              <a:rPr lang="en-US" altLang="zh-CN" b="1" i="1" dirty="0"/>
              <a:t>void change_left_right(BiTree  T) {</a:t>
            </a:r>
            <a:endParaRPr lang="en-US" altLang="zh-CN" b="1" i="1" dirty="0"/>
          </a:p>
          <a:p>
            <a:pPr lvl="2" eaLnBrk="1" hangingPunct="1">
              <a:buNone/>
            </a:pPr>
            <a:r>
              <a:rPr lang="en-US" altLang="zh-CN" b="1" i="1" dirty="0"/>
              <a:t>BiTree temp;               </a:t>
            </a:r>
            <a:endParaRPr lang="en-US" altLang="zh-CN" b="1" i="1" dirty="0"/>
          </a:p>
          <a:p>
            <a:pPr lvl="2" eaLnBrk="1" hangingPunct="1">
              <a:buNone/>
            </a:pPr>
            <a:r>
              <a:rPr lang="en-US" altLang="zh-CN" b="1" i="1" dirty="0"/>
              <a:t>if (T) {</a:t>
            </a:r>
            <a:endParaRPr lang="en-US" altLang="zh-CN" b="1" i="1" dirty="0"/>
          </a:p>
          <a:p>
            <a:pPr lvl="2" eaLnBrk="1" hangingPunct="1">
              <a:buNone/>
            </a:pPr>
            <a:r>
              <a:rPr lang="en-US" altLang="zh-CN" b="1" i="1" dirty="0"/>
              <a:t>       change_left_right(T-&gt;lchild);</a:t>
            </a:r>
            <a:endParaRPr lang="en-US" altLang="zh-CN" b="1" i="1" dirty="0"/>
          </a:p>
          <a:p>
            <a:pPr lvl="2" eaLnBrk="1" hangingPunct="1">
              <a:buNone/>
            </a:pPr>
            <a:r>
              <a:rPr lang="en-US" altLang="zh-CN" b="1" i="1" dirty="0"/>
              <a:t>       change_left_right(T-&gt;rchild);</a:t>
            </a:r>
            <a:endParaRPr lang="en-US" altLang="zh-CN" b="1" i="1" dirty="0"/>
          </a:p>
          <a:p>
            <a:pPr lvl="2" eaLnBrk="1" hangingPunct="1">
              <a:buNone/>
            </a:pPr>
            <a:r>
              <a:rPr lang="en-US" altLang="zh-CN" b="1" i="1" dirty="0"/>
              <a:t>       tmep=T-&gt;lchild; T-&gt;lchild =T-&gt;rchild;T-&gt;rchild=temp;</a:t>
            </a:r>
            <a:endParaRPr lang="en-US" altLang="zh-CN" b="1" i="1" dirty="0"/>
          </a:p>
          <a:p>
            <a:pPr lvl="2" eaLnBrk="1" hangingPunct="1">
              <a:buNone/>
            </a:pPr>
            <a:r>
              <a:rPr lang="en-US" altLang="zh-CN" b="1" i="1" dirty="0"/>
              <a:t>    }</a:t>
            </a:r>
            <a:endParaRPr lang="en-US" altLang="zh-CN" b="1" i="1" dirty="0"/>
          </a:p>
          <a:p>
            <a:pPr lvl="1" eaLnBrk="1" hangingPunct="1">
              <a:buNone/>
            </a:pPr>
            <a:r>
              <a:rPr lang="en-US" altLang="zh-CN" b="1" i="1" dirty="0"/>
              <a:t>}</a:t>
            </a:r>
            <a:endParaRPr lang="en-US" altLang="zh-CN" b="1" i="1" dirty="0"/>
          </a:p>
        </p:txBody>
      </p:sp>
      <p:sp>
        <p:nvSpPr>
          <p:cNvPr id="103427" name="AutoShape 3">
            <a:hlinkClick r:id="" action="ppaction://noaction"/>
          </p:cNvPr>
          <p:cNvSpPr/>
          <p:nvPr/>
        </p:nvSpPr>
        <p:spPr>
          <a:xfrm>
            <a:off x="8705850" y="6426200"/>
            <a:ext cx="431800" cy="431800"/>
          </a:xfrm>
          <a:prstGeom prst="actionButtonHome">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28" name="AutoShape 4">
            <a:hlinkClick r:id="" action="ppaction://hlinkshowjump?jump=previousslide"/>
          </p:cNvPr>
          <p:cNvSpPr/>
          <p:nvPr/>
        </p:nvSpPr>
        <p:spPr>
          <a:xfrm>
            <a:off x="8223250" y="6426200"/>
            <a:ext cx="431800" cy="431800"/>
          </a:xfrm>
          <a:prstGeom prst="actionButtonBackPrevious">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29" name="Rectangle 5"/>
          <p:cNvSpPr/>
          <p:nvPr/>
        </p:nvSpPr>
        <p:spPr>
          <a:xfrm>
            <a:off x="684213" y="620713"/>
            <a:ext cx="42481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b="1" dirty="0"/>
              <a:t>思考：交换左右子树？</a:t>
            </a:r>
            <a:endParaRPr lang="zh-CN" altLang="en-US"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8146">
                                            <p:txEl>
                                              <p:charRg st="0" end="11"/>
                                            </p:txEl>
                                          </p:spTgt>
                                        </p:tgtEl>
                                        <p:attrNameLst>
                                          <p:attrName>style.visibility</p:attrName>
                                        </p:attrNameLst>
                                      </p:cBhvr>
                                      <p:to>
                                        <p:strVal val="visible"/>
                                      </p:to>
                                    </p:set>
                                    <p:animEffect transition="in" filter="blinds(horizontal)">
                                      <p:cBhvr>
                                        <p:cTn id="7" dur="500"/>
                                        <p:tgtEl>
                                          <p:spTgt spid="518146">
                                            <p:txEl>
                                              <p:charRg st="0" end="1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8146">
                                            <p:txEl>
                                              <p:charRg st="11" end="47"/>
                                            </p:txEl>
                                          </p:spTgt>
                                        </p:tgtEl>
                                        <p:attrNameLst>
                                          <p:attrName>style.visibility</p:attrName>
                                        </p:attrNameLst>
                                      </p:cBhvr>
                                      <p:to>
                                        <p:strVal val="visible"/>
                                      </p:to>
                                    </p:set>
                                    <p:animEffect transition="in" filter="blinds(horizontal)">
                                      <p:cBhvr>
                                        <p:cTn id="10" dur="500"/>
                                        <p:tgtEl>
                                          <p:spTgt spid="518146">
                                            <p:txEl>
                                              <p:charRg st="11" end="4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8146">
                                            <p:txEl>
                                              <p:charRg st="47" end="75"/>
                                            </p:txEl>
                                          </p:spTgt>
                                        </p:tgtEl>
                                        <p:attrNameLst>
                                          <p:attrName>style.visibility</p:attrName>
                                        </p:attrNameLst>
                                      </p:cBhvr>
                                      <p:to>
                                        <p:strVal val="visible"/>
                                      </p:to>
                                    </p:set>
                                    <p:animEffect transition="in" filter="blinds(horizontal)">
                                      <p:cBhvr>
                                        <p:cTn id="13" dur="500"/>
                                        <p:tgtEl>
                                          <p:spTgt spid="518146">
                                            <p:txEl>
                                              <p:charRg st="47" end="75"/>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8146">
                                            <p:txEl>
                                              <p:charRg st="75" end="84"/>
                                            </p:txEl>
                                          </p:spTgt>
                                        </p:tgtEl>
                                        <p:attrNameLst>
                                          <p:attrName>style.visibility</p:attrName>
                                        </p:attrNameLst>
                                      </p:cBhvr>
                                      <p:to>
                                        <p:strVal val="visible"/>
                                      </p:to>
                                    </p:set>
                                    <p:animEffect transition="in" filter="blinds(horizontal)">
                                      <p:cBhvr>
                                        <p:cTn id="16" dur="500"/>
                                        <p:tgtEl>
                                          <p:spTgt spid="518146">
                                            <p:txEl>
                                              <p:charRg st="75" end="8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18146">
                                            <p:txEl>
                                              <p:charRg st="84" end="121"/>
                                            </p:txEl>
                                          </p:spTgt>
                                        </p:tgtEl>
                                        <p:attrNameLst>
                                          <p:attrName>style.visibility</p:attrName>
                                        </p:attrNameLst>
                                      </p:cBhvr>
                                      <p:to>
                                        <p:strVal val="visible"/>
                                      </p:to>
                                    </p:set>
                                    <p:animEffect transition="in" filter="blinds(horizontal)">
                                      <p:cBhvr>
                                        <p:cTn id="19" dur="500"/>
                                        <p:tgtEl>
                                          <p:spTgt spid="518146">
                                            <p:txEl>
                                              <p:charRg st="84" end="121"/>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18146">
                                            <p:txEl>
                                              <p:charRg st="121" end="158"/>
                                            </p:txEl>
                                          </p:spTgt>
                                        </p:tgtEl>
                                        <p:attrNameLst>
                                          <p:attrName>style.visibility</p:attrName>
                                        </p:attrNameLst>
                                      </p:cBhvr>
                                      <p:to>
                                        <p:strVal val="visible"/>
                                      </p:to>
                                    </p:set>
                                    <p:animEffect transition="in" filter="blinds(horizontal)">
                                      <p:cBhvr>
                                        <p:cTn id="22" dur="500"/>
                                        <p:tgtEl>
                                          <p:spTgt spid="518146">
                                            <p:txEl>
                                              <p:charRg st="121" end="158"/>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18146">
                                            <p:txEl>
                                              <p:charRg st="158" end="218"/>
                                            </p:txEl>
                                          </p:spTgt>
                                        </p:tgtEl>
                                        <p:attrNameLst>
                                          <p:attrName>style.visibility</p:attrName>
                                        </p:attrNameLst>
                                      </p:cBhvr>
                                      <p:to>
                                        <p:strVal val="visible"/>
                                      </p:to>
                                    </p:set>
                                    <p:animEffect transition="in" filter="blinds(horizontal)">
                                      <p:cBhvr>
                                        <p:cTn id="25" dur="500"/>
                                        <p:tgtEl>
                                          <p:spTgt spid="518146">
                                            <p:txEl>
                                              <p:charRg st="158" end="218"/>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18146">
                                            <p:txEl>
                                              <p:charRg st="218" end="224"/>
                                            </p:txEl>
                                          </p:spTgt>
                                        </p:tgtEl>
                                        <p:attrNameLst>
                                          <p:attrName>style.visibility</p:attrName>
                                        </p:attrNameLst>
                                      </p:cBhvr>
                                      <p:to>
                                        <p:strVal val="visible"/>
                                      </p:to>
                                    </p:set>
                                    <p:animEffect transition="in" filter="blinds(horizontal)">
                                      <p:cBhvr>
                                        <p:cTn id="28" dur="500"/>
                                        <p:tgtEl>
                                          <p:spTgt spid="518146">
                                            <p:txEl>
                                              <p:charRg st="218" end="22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8146">
                                            <p:txEl>
                                              <p:charRg st="224" end="226"/>
                                            </p:txEl>
                                          </p:spTgt>
                                        </p:tgtEl>
                                        <p:attrNameLst>
                                          <p:attrName>style.visibility</p:attrName>
                                        </p:attrNameLst>
                                      </p:cBhvr>
                                      <p:to>
                                        <p:strVal val="visible"/>
                                      </p:to>
                                    </p:set>
                                    <p:animEffect transition="in" filter="blinds(horizontal)">
                                      <p:cBhvr>
                                        <p:cTn id="31" dur="500"/>
                                        <p:tgtEl>
                                          <p:spTgt spid="518146">
                                            <p:txEl>
                                              <p:charRg st="224"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6"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p:nvPr/>
        </p:nvSpPr>
        <p:spPr>
          <a:xfrm>
            <a:off x="685800" y="660400"/>
            <a:ext cx="7772400" cy="685800"/>
          </a:xfrm>
          <a:prstGeom prst="rect">
            <a:avLst/>
          </a:prstGeom>
          <a:noFill/>
          <a:ln w="9525">
            <a:noFill/>
          </a:ln>
        </p:spPr>
        <p:txBody>
          <a:bodyPr lIns="92075" tIns="46038" rIns="92075" bIns="46038"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4000" b="1" dirty="0">
                <a:solidFill>
                  <a:schemeClr val="tx2"/>
                </a:solidFill>
                <a:latin typeface="宋体" panose="02010600030101010101" pitchFamily="2" charset="-122"/>
              </a:rPr>
              <a:t>层次遍历二叉树</a:t>
            </a:r>
            <a:endParaRPr lang="zh-CN" altLang="en-US" sz="4000" b="1" dirty="0">
              <a:solidFill>
                <a:schemeClr val="tx2"/>
              </a:solidFill>
              <a:latin typeface="宋体" panose="02010600030101010101" pitchFamily="2" charset="-122"/>
            </a:endParaRPr>
          </a:p>
        </p:txBody>
      </p:sp>
      <p:sp>
        <p:nvSpPr>
          <p:cNvPr id="104451" name="Rectangle 3"/>
          <p:cNvSpPr/>
          <p:nvPr/>
        </p:nvSpPr>
        <p:spPr>
          <a:xfrm>
            <a:off x="762000" y="2133600"/>
            <a:ext cx="7848600" cy="37433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110000"/>
              </a:lnSpc>
              <a:buNone/>
            </a:pPr>
            <a:r>
              <a:rPr lang="zh-CN" altLang="en-US" sz="2800" b="1" dirty="0">
                <a:latin typeface="宋体" panose="02010600030101010101" pitchFamily="2" charset="-122"/>
              </a:rPr>
              <a:t>层次遍历二叉树：</a:t>
            </a:r>
            <a:endParaRPr lang="zh-CN" altLang="en-US" sz="2800" b="1" dirty="0">
              <a:latin typeface="宋体" panose="02010600030101010101" pitchFamily="2" charset="-122"/>
            </a:endParaRPr>
          </a:p>
          <a:p>
            <a:pPr marL="342900" lvl="0" indent="-342900" eaLnBrk="1" hangingPunct="1">
              <a:lnSpc>
                <a:spcPct val="110000"/>
              </a:lnSpc>
              <a:buNone/>
            </a:pPr>
            <a:r>
              <a:rPr lang="zh-CN" altLang="en-US" sz="2800" b="1" dirty="0">
                <a:latin typeface="宋体" panose="02010600030101010101" pitchFamily="2" charset="-122"/>
              </a:rPr>
              <a:t>从根开始，依次逐层访问各结点，同层从左到右。</a:t>
            </a:r>
            <a:endParaRPr lang="zh-CN" altLang="en-US" sz="2800" b="1" dirty="0">
              <a:latin typeface="宋体" panose="02010600030101010101" pitchFamily="2" charset="-122"/>
            </a:endParaRPr>
          </a:p>
          <a:p>
            <a:pPr marL="342900" lvl="0" indent="-342900" eaLnBrk="1" hangingPunct="1">
              <a:lnSpc>
                <a:spcPct val="110000"/>
              </a:lnSpc>
              <a:buNone/>
            </a:pPr>
            <a:r>
              <a:rPr lang="en-US" altLang="zh-CN" sz="2800" b="1" dirty="0">
                <a:latin typeface="宋体" panose="02010600030101010101" pitchFamily="2" charset="-122"/>
              </a:rPr>
              <a:t>(From root,visiting each node level by level,in the same level from left to right)</a:t>
            </a:r>
            <a:endParaRPr lang="en-US" altLang="zh-CN" sz="2800" b="1" dirty="0">
              <a:latin typeface="宋体" panose="02010600030101010101" pitchFamily="2" charset="-122"/>
            </a:endParaRPr>
          </a:p>
        </p:txBody>
      </p:sp>
    </p:spTree>
  </p:cSld>
  <p:clrMapOvr>
    <a:masterClrMapping/>
  </p:clrMapOvr>
  <p:transition>
    <p:sndAc>
      <p:stSnd>
        <p:snd r:embed="rId1" name="camera.wav"/>
      </p:stSnd>
    </p:sndAc>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p:nvPr/>
        </p:nvSpPr>
        <p:spPr>
          <a:xfrm>
            <a:off x="685800" y="381000"/>
            <a:ext cx="7772400" cy="685800"/>
          </a:xfrm>
          <a:prstGeom prst="rect">
            <a:avLst/>
          </a:prstGeom>
          <a:noFill/>
          <a:ln w="9525">
            <a:noFill/>
          </a:ln>
        </p:spPr>
        <p:txBody>
          <a:bodyPr lIns="92075" tIns="46038" rIns="92075" bIns="46038"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4000" b="1" dirty="0">
                <a:solidFill>
                  <a:schemeClr val="tx2"/>
                </a:solidFill>
                <a:latin typeface="宋体" panose="02010600030101010101" pitchFamily="2" charset="-122"/>
              </a:rPr>
              <a:t>层次遍历二叉树</a:t>
            </a:r>
            <a:endParaRPr lang="zh-CN" altLang="en-US" sz="4000" b="1" dirty="0">
              <a:solidFill>
                <a:schemeClr val="tx2"/>
              </a:solidFill>
              <a:latin typeface="宋体" panose="02010600030101010101" pitchFamily="2" charset="-122"/>
            </a:endParaRPr>
          </a:p>
        </p:txBody>
      </p:sp>
      <p:grpSp>
        <p:nvGrpSpPr>
          <p:cNvPr id="2" name="Group 3"/>
          <p:cNvGrpSpPr/>
          <p:nvPr/>
        </p:nvGrpSpPr>
        <p:grpSpPr>
          <a:xfrm>
            <a:off x="685800" y="1905000"/>
            <a:ext cx="2860675" cy="3200400"/>
            <a:chOff x="528" y="1824"/>
            <a:chExt cx="1802" cy="2016"/>
          </a:xfrm>
        </p:grpSpPr>
        <p:sp>
          <p:nvSpPr>
            <p:cNvPr id="105490" name="Line 4"/>
            <p:cNvSpPr/>
            <p:nvPr/>
          </p:nvSpPr>
          <p:spPr>
            <a:xfrm flipH="1">
              <a:off x="1056" y="3024"/>
              <a:ext cx="48" cy="96"/>
            </a:xfrm>
            <a:prstGeom prst="line">
              <a:avLst/>
            </a:prstGeom>
            <a:ln w="38100" cap="sq" cmpd="sng">
              <a:solidFill>
                <a:schemeClr val="tx1"/>
              </a:solidFill>
              <a:prstDash val="solid"/>
              <a:headEnd type="none" w="sm" len="sm"/>
              <a:tailEnd type="none" w="sm" len="sm"/>
            </a:ln>
          </p:spPr>
        </p:sp>
        <p:sp>
          <p:nvSpPr>
            <p:cNvPr id="105491" name="Line 5"/>
            <p:cNvSpPr/>
            <p:nvPr/>
          </p:nvSpPr>
          <p:spPr>
            <a:xfrm>
              <a:off x="1462" y="2064"/>
              <a:ext cx="192" cy="240"/>
            </a:xfrm>
            <a:prstGeom prst="line">
              <a:avLst/>
            </a:prstGeom>
            <a:ln w="38100" cap="sq" cmpd="sng">
              <a:solidFill>
                <a:schemeClr val="tx1"/>
              </a:solidFill>
              <a:prstDash val="solid"/>
              <a:headEnd type="none" w="sm" len="sm"/>
              <a:tailEnd type="none" w="sm" len="sm"/>
            </a:ln>
          </p:spPr>
        </p:sp>
        <p:sp>
          <p:nvSpPr>
            <p:cNvPr id="105492" name="Freeform 6"/>
            <p:cNvSpPr/>
            <p:nvPr/>
          </p:nvSpPr>
          <p:spPr>
            <a:xfrm>
              <a:off x="1104" y="2102"/>
              <a:ext cx="136" cy="154"/>
            </a:xfrm>
            <a:custGeom>
              <a:avLst/>
              <a:gdLst>
                <a:gd name="txL" fmla="*/ 0 w 498"/>
                <a:gd name="txT" fmla="*/ 0 h 634"/>
                <a:gd name="txR" fmla="*/ 498 w 498"/>
                <a:gd name="txB" fmla="*/ 634 h 634"/>
              </a:gdLst>
              <a:ahLst/>
              <a:cxnLst>
                <a:cxn ang="0">
                  <a:pos x="0" y="0"/>
                </a:cxn>
                <a:cxn ang="0">
                  <a:pos x="0" y="0"/>
                </a:cxn>
              </a:cxnLst>
              <a:rect l="txL" t="txT" r="txR" b="txB"/>
              <a:pathLst>
                <a:path w="498" h="634">
                  <a:moveTo>
                    <a:pt x="498" y="0"/>
                  </a:moveTo>
                  <a:lnTo>
                    <a:pt x="0" y="634"/>
                  </a:lnTo>
                </a:path>
              </a:pathLst>
            </a:custGeom>
            <a:noFill/>
            <a:ln w="38100" cap="sq" cmpd="sng">
              <a:solidFill>
                <a:schemeClr val="tx1">
                  <a:alpha val="100000"/>
                </a:schemeClr>
              </a:solidFill>
              <a:prstDash val="solid"/>
              <a:round/>
              <a:headEnd type="none" w="sm" len="sm"/>
              <a:tailEnd type="none" w="sm" len="sm"/>
            </a:ln>
          </p:spPr>
          <p:txBody>
            <a:bodyPr/>
            <a:p>
              <a:endParaRPr lang="zh-CN" altLang="en-US"/>
            </a:p>
          </p:txBody>
        </p:sp>
        <p:sp>
          <p:nvSpPr>
            <p:cNvPr id="105493" name="Oval 7"/>
            <p:cNvSpPr/>
            <p:nvPr/>
          </p:nvSpPr>
          <p:spPr>
            <a:xfrm>
              <a:off x="1174" y="1824"/>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494" name="Oval 8"/>
            <p:cNvSpPr/>
            <p:nvPr/>
          </p:nvSpPr>
          <p:spPr>
            <a:xfrm>
              <a:off x="1606" y="225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495" name="Oval 9"/>
            <p:cNvSpPr/>
            <p:nvPr/>
          </p:nvSpPr>
          <p:spPr>
            <a:xfrm>
              <a:off x="790" y="312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496" name="Oval 10"/>
            <p:cNvSpPr/>
            <p:nvPr/>
          </p:nvSpPr>
          <p:spPr>
            <a:xfrm>
              <a:off x="528"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497" name="Oval 11"/>
            <p:cNvSpPr/>
            <p:nvPr/>
          </p:nvSpPr>
          <p:spPr>
            <a:xfrm>
              <a:off x="1030"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498" name="Oval 12"/>
            <p:cNvSpPr/>
            <p:nvPr/>
          </p:nvSpPr>
          <p:spPr>
            <a:xfrm>
              <a:off x="1318" y="312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499" name="Line 13"/>
            <p:cNvSpPr/>
            <p:nvPr/>
          </p:nvSpPr>
          <p:spPr>
            <a:xfrm>
              <a:off x="1030" y="2544"/>
              <a:ext cx="144" cy="192"/>
            </a:xfrm>
            <a:prstGeom prst="line">
              <a:avLst/>
            </a:prstGeom>
            <a:ln w="38100" cap="sq" cmpd="sng">
              <a:solidFill>
                <a:schemeClr val="tx1"/>
              </a:solidFill>
              <a:prstDash val="solid"/>
              <a:headEnd type="none" w="sm" len="sm"/>
              <a:tailEnd type="none" w="sm" len="sm"/>
            </a:ln>
          </p:spPr>
        </p:sp>
        <p:sp>
          <p:nvSpPr>
            <p:cNvPr id="105500" name="Freeform 14"/>
            <p:cNvSpPr/>
            <p:nvPr/>
          </p:nvSpPr>
          <p:spPr>
            <a:xfrm>
              <a:off x="1296" y="3024"/>
              <a:ext cx="109" cy="122"/>
            </a:xfrm>
            <a:custGeom>
              <a:avLst/>
              <a:gdLst>
                <a:gd name="txL" fmla="*/ 0 w 135"/>
                <a:gd name="txT" fmla="*/ 0 h 192"/>
                <a:gd name="txR" fmla="*/ 135 w 135"/>
                <a:gd name="txB" fmla="*/ 192 h 192"/>
              </a:gdLst>
              <a:ahLst/>
              <a:cxnLst>
                <a:cxn ang="0">
                  <a:pos x="0" y="0"/>
                </a:cxn>
                <a:cxn ang="0">
                  <a:pos x="37" y="13"/>
                </a:cxn>
              </a:cxnLst>
              <a:rect l="txL" t="txT" r="txR" b="txB"/>
              <a:pathLst>
                <a:path w="135" h="192">
                  <a:moveTo>
                    <a:pt x="0" y="0"/>
                  </a:moveTo>
                  <a:lnTo>
                    <a:pt x="135" y="192"/>
                  </a:lnTo>
                </a:path>
              </a:pathLst>
            </a:custGeom>
            <a:noFill/>
            <a:ln w="38100" cap="sq" cmpd="sng">
              <a:solidFill>
                <a:schemeClr val="tx1">
                  <a:alpha val="100000"/>
                </a:schemeClr>
              </a:solidFill>
              <a:prstDash val="solid"/>
              <a:round/>
              <a:headEnd type="none" w="sm" len="sm"/>
              <a:tailEnd type="none" w="sm" len="sm"/>
            </a:ln>
          </p:spPr>
          <p:txBody>
            <a:bodyPr/>
            <a:p>
              <a:endParaRPr lang="zh-CN" altLang="en-US"/>
            </a:p>
          </p:txBody>
        </p:sp>
        <p:sp>
          <p:nvSpPr>
            <p:cNvPr id="105501" name="Text Box 15"/>
            <p:cNvSpPr txBox="1"/>
            <p:nvPr/>
          </p:nvSpPr>
          <p:spPr>
            <a:xfrm>
              <a:off x="587" y="2736"/>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a:t>
              </a:r>
              <a:endParaRPr lang="en-US" altLang="zh-CN" sz="2000" b="1" dirty="0">
                <a:latin typeface="Arial" panose="020B0604020202020204" pitchFamily="34" charset="0"/>
              </a:endParaRPr>
            </a:p>
          </p:txBody>
        </p:sp>
        <p:sp>
          <p:nvSpPr>
            <p:cNvPr id="105502" name="Oval 16"/>
            <p:cNvSpPr/>
            <p:nvPr/>
          </p:nvSpPr>
          <p:spPr>
            <a:xfrm>
              <a:off x="1496" y="274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03" name="Oval 17"/>
            <p:cNvSpPr/>
            <p:nvPr/>
          </p:nvSpPr>
          <p:spPr>
            <a:xfrm>
              <a:off x="1994"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04" name="Oval 18"/>
            <p:cNvSpPr/>
            <p:nvPr/>
          </p:nvSpPr>
          <p:spPr>
            <a:xfrm>
              <a:off x="1008" y="3552"/>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05" name="Oval 19"/>
            <p:cNvSpPr/>
            <p:nvPr/>
          </p:nvSpPr>
          <p:spPr>
            <a:xfrm>
              <a:off x="1658" y="3552"/>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06" name="Line 20"/>
            <p:cNvSpPr/>
            <p:nvPr/>
          </p:nvSpPr>
          <p:spPr>
            <a:xfrm flipH="1">
              <a:off x="1274" y="3408"/>
              <a:ext cx="144" cy="192"/>
            </a:xfrm>
            <a:prstGeom prst="line">
              <a:avLst/>
            </a:prstGeom>
            <a:ln w="38100" cap="sq" cmpd="sng">
              <a:solidFill>
                <a:schemeClr val="tx1"/>
              </a:solidFill>
              <a:prstDash val="solid"/>
              <a:headEnd type="none" w="sm" len="sm"/>
              <a:tailEnd type="none" w="sm" len="sm"/>
            </a:ln>
          </p:spPr>
        </p:sp>
        <p:sp>
          <p:nvSpPr>
            <p:cNvPr id="105507" name="Line 21"/>
            <p:cNvSpPr/>
            <p:nvPr/>
          </p:nvSpPr>
          <p:spPr>
            <a:xfrm>
              <a:off x="1562" y="3408"/>
              <a:ext cx="144" cy="192"/>
            </a:xfrm>
            <a:prstGeom prst="line">
              <a:avLst/>
            </a:prstGeom>
            <a:ln w="38100" cap="sq" cmpd="sng">
              <a:solidFill>
                <a:schemeClr val="tx1"/>
              </a:solidFill>
              <a:prstDash val="solid"/>
              <a:headEnd type="none" w="sm" len="sm"/>
              <a:tailEnd type="none" w="sm" len="sm"/>
            </a:ln>
          </p:spPr>
        </p:sp>
        <p:sp>
          <p:nvSpPr>
            <p:cNvPr id="105508" name="Line 22"/>
            <p:cNvSpPr/>
            <p:nvPr/>
          </p:nvSpPr>
          <p:spPr>
            <a:xfrm flipH="1">
              <a:off x="1706" y="2544"/>
              <a:ext cx="48" cy="192"/>
            </a:xfrm>
            <a:prstGeom prst="line">
              <a:avLst/>
            </a:prstGeom>
            <a:ln w="38100" cap="sq" cmpd="sng">
              <a:solidFill>
                <a:schemeClr val="tx1"/>
              </a:solidFill>
              <a:prstDash val="solid"/>
              <a:headEnd type="none" w="sm" len="sm"/>
              <a:tailEnd type="none" w="sm" len="sm"/>
            </a:ln>
          </p:spPr>
        </p:sp>
        <p:sp>
          <p:nvSpPr>
            <p:cNvPr id="105509" name="Line 23"/>
            <p:cNvSpPr/>
            <p:nvPr/>
          </p:nvSpPr>
          <p:spPr>
            <a:xfrm>
              <a:off x="1850" y="2544"/>
              <a:ext cx="192" cy="240"/>
            </a:xfrm>
            <a:prstGeom prst="line">
              <a:avLst/>
            </a:prstGeom>
            <a:ln w="38100" cap="sq" cmpd="sng">
              <a:solidFill>
                <a:schemeClr val="tx1"/>
              </a:solidFill>
              <a:prstDash val="solid"/>
              <a:headEnd type="none" w="sm" len="sm"/>
              <a:tailEnd type="none" w="sm" len="sm"/>
            </a:ln>
          </p:spPr>
        </p:sp>
        <p:sp>
          <p:nvSpPr>
            <p:cNvPr id="105510" name="Text Box 24"/>
            <p:cNvSpPr txBox="1"/>
            <p:nvPr/>
          </p:nvSpPr>
          <p:spPr>
            <a:xfrm>
              <a:off x="1067" y="3557"/>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c</a:t>
              </a:r>
              <a:endParaRPr lang="en-US" altLang="zh-CN" sz="2000" b="1" dirty="0">
                <a:latin typeface="Arial" panose="020B0604020202020204" pitchFamily="34" charset="0"/>
              </a:endParaRPr>
            </a:p>
          </p:txBody>
        </p:sp>
        <p:sp>
          <p:nvSpPr>
            <p:cNvPr id="105511" name="Text Box 25"/>
            <p:cNvSpPr txBox="1"/>
            <p:nvPr/>
          </p:nvSpPr>
          <p:spPr>
            <a:xfrm>
              <a:off x="1739" y="3552"/>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d</a:t>
              </a:r>
              <a:endParaRPr lang="en-US" altLang="zh-CN" sz="2000" b="1" dirty="0">
                <a:latin typeface="Arial" panose="020B0604020202020204" pitchFamily="34" charset="0"/>
              </a:endParaRPr>
            </a:p>
          </p:txBody>
        </p:sp>
        <p:sp>
          <p:nvSpPr>
            <p:cNvPr id="105512" name="Text Box 26"/>
            <p:cNvSpPr txBox="1"/>
            <p:nvPr/>
          </p:nvSpPr>
          <p:spPr>
            <a:xfrm>
              <a:off x="1573" y="2751"/>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e</a:t>
              </a:r>
              <a:endParaRPr lang="en-US" altLang="zh-CN" sz="2000" b="1" dirty="0">
                <a:latin typeface="Arial" panose="020B0604020202020204" pitchFamily="34" charset="0"/>
              </a:endParaRPr>
            </a:p>
          </p:txBody>
        </p:sp>
        <p:sp>
          <p:nvSpPr>
            <p:cNvPr id="105513" name="Text Box 27"/>
            <p:cNvSpPr txBox="1"/>
            <p:nvPr/>
          </p:nvSpPr>
          <p:spPr>
            <a:xfrm>
              <a:off x="2068" y="2747"/>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f</a:t>
              </a:r>
              <a:endParaRPr lang="en-US" altLang="zh-CN" sz="2000" b="1" dirty="0">
                <a:latin typeface="Arial" panose="020B0604020202020204" pitchFamily="34" charset="0"/>
              </a:endParaRPr>
            </a:p>
          </p:txBody>
        </p:sp>
        <p:sp>
          <p:nvSpPr>
            <p:cNvPr id="105514" name="Text Box 28"/>
            <p:cNvSpPr txBox="1"/>
            <p:nvPr/>
          </p:nvSpPr>
          <p:spPr>
            <a:xfrm>
              <a:off x="1658" y="2272"/>
              <a:ext cx="24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000" b="1" dirty="0">
                  <a:latin typeface="Arial" panose="020B0604020202020204" pitchFamily="34" charset="0"/>
                </a:rPr>
                <a:t>／</a:t>
              </a:r>
              <a:endParaRPr lang="zh-CN" altLang="en-US" sz="2000" b="1" dirty="0">
                <a:latin typeface="Arial" panose="020B0604020202020204" pitchFamily="34" charset="0"/>
              </a:endParaRPr>
            </a:p>
          </p:txBody>
        </p:sp>
        <p:sp>
          <p:nvSpPr>
            <p:cNvPr id="105515" name="Text Box 29"/>
            <p:cNvSpPr txBox="1"/>
            <p:nvPr/>
          </p:nvSpPr>
          <p:spPr>
            <a:xfrm>
              <a:off x="1400" y="3133"/>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105516" name="Text Box 30"/>
            <p:cNvSpPr txBox="1"/>
            <p:nvPr/>
          </p:nvSpPr>
          <p:spPr>
            <a:xfrm>
              <a:off x="860" y="3143"/>
              <a:ext cx="19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b</a:t>
              </a:r>
              <a:endParaRPr lang="en-US" altLang="zh-CN" sz="2000" b="1" dirty="0">
                <a:latin typeface="Arial" panose="020B0604020202020204" pitchFamily="34" charset="0"/>
              </a:endParaRPr>
            </a:p>
          </p:txBody>
        </p:sp>
        <p:sp>
          <p:nvSpPr>
            <p:cNvPr id="105517" name="Text Box 31"/>
            <p:cNvSpPr txBox="1"/>
            <p:nvPr/>
          </p:nvSpPr>
          <p:spPr>
            <a:xfrm>
              <a:off x="1118" y="2772"/>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105518" name="Text Box 32"/>
            <p:cNvSpPr txBox="1"/>
            <p:nvPr/>
          </p:nvSpPr>
          <p:spPr>
            <a:xfrm>
              <a:off x="909" y="2272"/>
              <a:ext cx="25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000" dirty="0"/>
                <a:t>＋</a:t>
              </a:r>
              <a:endParaRPr lang="zh-CN" altLang="en-US" sz="2000" dirty="0"/>
            </a:p>
          </p:txBody>
        </p:sp>
        <p:sp>
          <p:nvSpPr>
            <p:cNvPr id="105519" name="Text Box 33"/>
            <p:cNvSpPr txBox="1"/>
            <p:nvPr/>
          </p:nvSpPr>
          <p:spPr>
            <a:xfrm>
              <a:off x="1248" y="1836"/>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105520" name="Text Box 34"/>
            <p:cNvSpPr txBox="1"/>
            <p:nvPr/>
          </p:nvSpPr>
          <p:spPr>
            <a:xfrm>
              <a:off x="934" y="2245"/>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latin typeface="Arial" panose="020B0604020202020204" pitchFamily="34" charset="0"/>
                </a:rPr>
                <a:t>+</a:t>
              </a:r>
              <a:endParaRPr lang="en-US" altLang="zh-CN" sz="2400" b="1" dirty="0">
                <a:latin typeface="Arial" panose="020B0604020202020204" pitchFamily="34" charset="0"/>
              </a:endParaRPr>
            </a:p>
          </p:txBody>
        </p:sp>
        <p:sp>
          <p:nvSpPr>
            <p:cNvPr id="105521" name="Oval 35"/>
            <p:cNvSpPr/>
            <p:nvPr/>
          </p:nvSpPr>
          <p:spPr>
            <a:xfrm>
              <a:off x="864" y="2256"/>
              <a:ext cx="336" cy="288"/>
            </a:xfrm>
            <a:prstGeom prst="ellipse">
              <a:avLst/>
            </a:prstGeom>
            <a:noFill/>
            <a:ln w="38100" cap="sq"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22" name="Line 36"/>
            <p:cNvSpPr/>
            <p:nvPr/>
          </p:nvSpPr>
          <p:spPr>
            <a:xfrm flipH="1">
              <a:off x="768" y="2496"/>
              <a:ext cx="192" cy="240"/>
            </a:xfrm>
            <a:prstGeom prst="line">
              <a:avLst/>
            </a:prstGeom>
            <a:ln w="38100" cap="flat" cmpd="sng">
              <a:solidFill>
                <a:schemeClr val="tx1"/>
              </a:solidFill>
              <a:prstDash val="solid"/>
              <a:headEnd type="none" w="med" len="med"/>
              <a:tailEnd type="none" w="med" len="med"/>
            </a:ln>
          </p:spPr>
        </p:sp>
      </p:grpSp>
      <p:sp>
        <p:nvSpPr>
          <p:cNvPr id="513061" name="Oval 37"/>
          <p:cNvSpPr/>
          <p:nvPr/>
        </p:nvSpPr>
        <p:spPr>
          <a:xfrm>
            <a:off x="1219200" y="2590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62" name="Oval 38"/>
          <p:cNvSpPr/>
          <p:nvPr/>
        </p:nvSpPr>
        <p:spPr>
          <a:xfrm>
            <a:off x="685800"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63" name="Oval 39"/>
          <p:cNvSpPr/>
          <p:nvPr/>
        </p:nvSpPr>
        <p:spPr>
          <a:xfrm>
            <a:off x="1724025" y="19050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64" name="Oval 40"/>
          <p:cNvSpPr/>
          <p:nvPr/>
        </p:nvSpPr>
        <p:spPr>
          <a:xfrm>
            <a:off x="1095375" y="39624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65" name="Oval 41"/>
          <p:cNvSpPr/>
          <p:nvPr/>
        </p:nvSpPr>
        <p:spPr>
          <a:xfrm>
            <a:off x="1476375"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66" name="Oval 42"/>
          <p:cNvSpPr/>
          <p:nvPr/>
        </p:nvSpPr>
        <p:spPr>
          <a:xfrm>
            <a:off x="2409825" y="2590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67" name="Oval 43"/>
          <p:cNvSpPr/>
          <p:nvPr/>
        </p:nvSpPr>
        <p:spPr>
          <a:xfrm>
            <a:off x="2224088"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68" name="Oval 44"/>
          <p:cNvSpPr/>
          <p:nvPr/>
        </p:nvSpPr>
        <p:spPr>
          <a:xfrm>
            <a:off x="1933575" y="39624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69" name="Oval 45"/>
          <p:cNvSpPr/>
          <p:nvPr/>
        </p:nvSpPr>
        <p:spPr>
          <a:xfrm>
            <a:off x="3014663"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70" name="Oval 46"/>
          <p:cNvSpPr/>
          <p:nvPr/>
        </p:nvSpPr>
        <p:spPr>
          <a:xfrm>
            <a:off x="2471738" y="46482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71" name="Oval 47"/>
          <p:cNvSpPr/>
          <p:nvPr/>
        </p:nvSpPr>
        <p:spPr>
          <a:xfrm>
            <a:off x="1447800" y="46482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13072" name="AutoShape 48"/>
          <p:cNvSpPr/>
          <p:nvPr/>
        </p:nvSpPr>
        <p:spPr>
          <a:xfrm>
            <a:off x="4343400" y="1981200"/>
            <a:ext cx="2819400" cy="2362200"/>
          </a:xfrm>
          <a:prstGeom prst="flowChartDocumen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zh-CN" sz="2400" b="1" dirty="0">
              <a:solidFill>
                <a:schemeClr val="tx2"/>
              </a:solidFill>
            </a:endParaRPr>
          </a:p>
        </p:txBody>
      </p:sp>
      <p:sp>
        <p:nvSpPr>
          <p:cNvPr id="513073" name="Rectangle 49"/>
          <p:cNvSpPr/>
          <p:nvPr/>
        </p:nvSpPr>
        <p:spPr>
          <a:xfrm>
            <a:off x="4386263" y="2114550"/>
            <a:ext cx="21240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400" b="1" dirty="0">
                <a:solidFill>
                  <a:schemeClr val="tx2"/>
                </a:solidFill>
              </a:rPr>
              <a:t>层次遍历结果</a:t>
            </a:r>
            <a:r>
              <a:rPr lang="en-US" altLang="zh-CN" sz="2400" b="1" dirty="0">
                <a:solidFill>
                  <a:schemeClr val="tx2"/>
                </a:solidFill>
              </a:rPr>
              <a:t>:</a:t>
            </a:r>
            <a:endParaRPr lang="en-US" altLang="zh-CN" sz="2400" b="1" dirty="0">
              <a:solidFill>
                <a:schemeClr val="tx2"/>
              </a:solidFill>
            </a:endParaRPr>
          </a:p>
        </p:txBody>
      </p:sp>
      <p:sp>
        <p:nvSpPr>
          <p:cNvPr id="513074" name="Text Box 50"/>
          <p:cNvSpPr txBox="1"/>
          <p:nvPr/>
        </p:nvSpPr>
        <p:spPr>
          <a:xfrm>
            <a:off x="4648200" y="3124200"/>
            <a:ext cx="2286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chemeClr val="tx2"/>
                </a:solidFill>
              </a:rPr>
              <a:t> </a:t>
            </a:r>
            <a:r>
              <a:rPr lang="en-US" altLang="zh-CN" sz="2400" b="1" dirty="0">
                <a:solidFill>
                  <a:schemeClr val="tx2"/>
                </a:solidFill>
                <a:latin typeface="Arial" panose="020B0604020202020204" pitchFamily="34" charset="0"/>
              </a:rPr>
              <a:t>-</a:t>
            </a:r>
            <a:r>
              <a:rPr lang="en-US" altLang="zh-CN" sz="2400" b="1" dirty="0">
                <a:solidFill>
                  <a:schemeClr val="tx2"/>
                </a:solidFill>
              </a:rPr>
              <a:t> </a:t>
            </a:r>
            <a:r>
              <a:rPr lang="en-US" altLang="zh-CN" sz="2400" b="1" dirty="0">
                <a:solidFill>
                  <a:schemeClr val="tx2"/>
                </a:solidFill>
                <a:latin typeface="Arial" panose="020B0604020202020204" pitchFamily="34" charset="0"/>
              </a:rPr>
              <a:t>+ / a*efb-cd</a:t>
            </a:r>
            <a:endParaRPr lang="en-US" altLang="zh-CN" sz="2400" b="1" dirty="0">
              <a:solidFill>
                <a:schemeClr val="tx2"/>
              </a:solidFill>
              <a:latin typeface="Arial" panose="020B0604020202020204" pitchFamily="34" charset="0"/>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3072"/>
                                        </p:tgtEl>
                                        <p:attrNameLst>
                                          <p:attrName>style.visibility</p:attrName>
                                        </p:attrNameLst>
                                      </p:cBhvr>
                                      <p:to>
                                        <p:strVal val="visible"/>
                                      </p:to>
                                    </p:set>
                                    <p:animEffect transition="in" filter="box(in)">
                                      <p:cBhvr>
                                        <p:cTn id="12" dur="500"/>
                                        <p:tgtEl>
                                          <p:spTgt spid="5130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73"/>
                                        </p:tgtEl>
                                        <p:attrNameLst>
                                          <p:attrName>style.visibility</p:attrName>
                                        </p:attrNameLst>
                                      </p:cBhvr>
                                      <p:to>
                                        <p:strVal val="visible"/>
                                      </p:to>
                                    </p:set>
                                    <p:animEffect transition="in" filter="wipe(up)">
                                      <p:cBhvr>
                                        <p:cTn id="17" dur="500"/>
                                        <p:tgtEl>
                                          <p:spTgt spid="513073"/>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13063"/>
                                        </p:tgtEl>
                                        <p:attrNameLst>
                                          <p:attrName>style.visibility</p:attrName>
                                        </p:attrNameLst>
                                      </p:cBhvr>
                                      <p:to>
                                        <p:strVal val="visible"/>
                                      </p:to>
                                    </p:set>
                                    <p:animEffect transition="in" filter="box(out)">
                                      <p:cBhvr>
                                        <p:cTn id="22" dur="500"/>
                                        <p:tgtEl>
                                          <p:spTgt spid="513063"/>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13061"/>
                                        </p:tgtEl>
                                        <p:attrNameLst>
                                          <p:attrName>style.visibility</p:attrName>
                                        </p:attrNameLst>
                                      </p:cBhvr>
                                      <p:to>
                                        <p:strVal val="visible"/>
                                      </p:to>
                                    </p:set>
                                    <p:animEffect transition="in" filter="box(out)">
                                      <p:cBhvr>
                                        <p:cTn id="27" dur="500"/>
                                        <p:tgtEl>
                                          <p:spTgt spid="513061"/>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13066"/>
                                        </p:tgtEl>
                                        <p:attrNameLst>
                                          <p:attrName>style.visibility</p:attrName>
                                        </p:attrNameLst>
                                      </p:cBhvr>
                                      <p:to>
                                        <p:strVal val="visible"/>
                                      </p:to>
                                    </p:set>
                                    <p:animEffect transition="in" filter="box(out)">
                                      <p:cBhvr>
                                        <p:cTn id="32" dur="500"/>
                                        <p:tgtEl>
                                          <p:spTgt spid="513066"/>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13062"/>
                                        </p:tgtEl>
                                        <p:attrNameLst>
                                          <p:attrName>style.visibility</p:attrName>
                                        </p:attrNameLst>
                                      </p:cBhvr>
                                      <p:to>
                                        <p:strVal val="visible"/>
                                      </p:to>
                                    </p:set>
                                    <p:animEffect transition="in" filter="box(out)">
                                      <p:cBhvr>
                                        <p:cTn id="37" dur="500"/>
                                        <p:tgtEl>
                                          <p:spTgt spid="513062"/>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13065"/>
                                        </p:tgtEl>
                                        <p:attrNameLst>
                                          <p:attrName>style.visibility</p:attrName>
                                        </p:attrNameLst>
                                      </p:cBhvr>
                                      <p:to>
                                        <p:strVal val="visible"/>
                                      </p:to>
                                    </p:set>
                                    <p:animEffect transition="in" filter="box(out)">
                                      <p:cBhvr>
                                        <p:cTn id="42" dur="500"/>
                                        <p:tgtEl>
                                          <p:spTgt spid="513065"/>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13067"/>
                                        </p:tgtEl>
                                        <p:attrNameLst>
                                          <p:attrName>style.visibility</p:attrName>
                                        </p:attrNameLst>
                                      </p:cBhvr>
                                      <p:to>
                                        <p:strVal val="visible"/>
                                      </p:to>
                                    </p:set>
                                    <p:animEffect transition="in" filter="box(out)">
                                      <p:cBhvr>
                                        <p:cTn id="47" dur="500"/>
                                        <p:tgtEl>
                                          <p:spTgt spid="513067"/>
                                        </p:tgtEl>
                                      </p:cBhvr>
                                    </p:animEffect>
                                  </p:childTnLst>
                                  <p:subTnLst>
                                    <p:audio>
                                      <p:cMediaNode>
                                        <p:cTn display="0" masterRel="sameClick">
                                          <p:stCondLst>
                                            <p:cond evt="begin" delay="0">
                                              <p:tn val="45"/>
                                            </p:cond>
                                          </p:stCondLst>
                                          <p:endCondLst>
                                            <p:cond evt="onStopAudio" delay="0">
                                              <p:tgtEl>
                                                <p:sldTgt/>
                                              </p:tgtEl>
                                            </p:cond>
                                          </p:endCondLst>
                                        </p:cTn>
                                        <p:tgtEl>
                                          <p:sndTgt r:embed="rId3" name="cashreg.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13069"/>
                                        </p:tgtEl>
                                        <p:attrNameLst>
                                          <p:attrName>style.visibility</p:attrName>
                                        </p:attrNameLst>
                                      </p:cBhvr>
                                      <p:to>
                                        <p:strVal val="visible"/>
                                      </p:to>
                                    </p:set>
                                    <p:animEffect transition="in" filter="box(out)">
                                      <p:cBhvr>
                                        <p:cTn id="52" dur="500"/>
                                        <p:tgtEl>
                                          <p:spTgt spid="513069"/>
                                        </p:tgtEl>
                                      </p:cBhvr>
                                    </p:animEffect>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513064"/>
                                        </p:tgtEl>
                                        <p:attrNameLst>
                                          <p:attrName>style.visibility</p:attrName>
                                        </p:attrNameLst>
                                      </p:cBhvr>
                                      <p:to>
                                        <p:strVal val="visible"/>
                                      </p:to>
                                    </p:set>
                                    <p:animEffect transition="in" filter="box(out)">
                                      <p:cBhvr>
                                        <p:cTn id="57" dur="500"/>
                                        <p:tgtEl>
                                          <p:spTgt spid="513064"/>
                                        </p:tgtEl>
                                      </p:cBhvr>
                                    </p:animEffect>
                                  </p:childTnLst>
                                  <p:subTnLst>
                                    <p:audio>
                                      <p:cMediaNode>
                                        <p:cTn display="0" masterRel="sameClick">
                                          <p:stCondLst>
                                            <p:cond evt="begin" delay="0">
                                              <p:tn val="55"/>
                                            </p:cond>
                                          </p:stCondLst>
                                          <p:endCondLst>
                                            <p:cond evt="onStopAudio" delay="0">
                                              <p:tgtEl>
                                                <p:sldTgt/>
                                              </p:tgtEl>
                                            </p:cond>
                                          </p:endCondLst>
                                        </p:cTn>
                                        <p:tgtEl>
                                          <p:sndTgt r:embed="rId3" name="cashreg.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513068"/>
                                        </p:tgtEl>
                                        <p:attrNameLst>
                                          <p:attrName>style.visibility</p:attrName>
                                        </p:attrNameLst>
                                      </p:cBhvr>
                                      <p:to>
                                        <p:strVal val="visible"/>
                                      </p:to>
                                    </p:set>
                                    <p:animEffect transition="in" filter="box(out)">
                                      <p:cBhvr>
                                        <p:cTn id="62" dur="500"/>
                                        <p:tgtEl>
                                          <p:spTgt spid="513068"/>
                                        </p:tgtEl>
                                      </p:cBhvr>
                                    </p:animEffect>
                                  </p:childTnLst>
                                  <p:subTnLst>
                                    <p:audio>
                                      <p:cMediaNode>
                                        <p:cTn display="0" masterRel="sameClick">
                                          <p:stCondLst>
                                            <p:cond evt="begin" delay="0">
                                              <p:tn val="60"/>
                                            </p:cond>
                                          </p:stCondLst>
                                          <p:endCondLst>
                                            <p:cond evt="onStopAudio" delay="0">
                                              <p:tgtEl>
                                                <p:sldTgt/>
                                              </p:tgtEl>
                                            </p:cond>
                                          </p:endCondLst>
                                        </p:cTn>
                                        <p:tgtEl>
                                          <p:sndTgt r:embed="rId3" name="cashreg.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513071"/>
                                        </p:tgtEl>
                                        <p:attrNameLst>
                                          <p:attrName>style.visibility</p:attrName>
                                        </p:attrNameLst>
                                      </p:cBhvr>
                                      <p:to>
                                        <p:strVal val="visible"/>
                                      </p:to>
                                    </p:set>
                                    <p:animEffect transition="in" filter="box(out)">
                                      <p:cBhvr>
                                        <p:cTn id="67" dur="500"/>
                                        <p:tgtEl>
                                          <p:spTgt spid="513071"/>
                                        </p:tgtEl>
                                      </p:cBhvr>
                                    </p:animEffect>
                                  </p:childTnLst>
                                  <p:subTnLst>
                                    <p:audio>
                                      <p:cMediaNode>
                                        <p:cTn display="0" masterRel="sameClick">
                                          <p:stCondLst>
                                            <p:cond evt="begin" delay="0">
                                              <p:tn val="65"/>
                                            </p:cond>
                                          </p:stCondLst>
                                          <p:endCondLst>
                                            <p:cond evt="onStopAudio" delay="0">
                                              <p:tgtEl>
                                                <p:sldTgt/>
                                              </p:tgtEl>
                                            </p:cond>
                                          </p:endCondLst>
                                        </p:cTn>
                                        <p:tgtEl>
                                          <p:sndTgt r:embed="rId3" name="cashreg.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513070"/>
                                        </p:tgtEl>
                                        <p:attrNameLst>
                                          <p:attrName>style.visibility</p:attrName>
                                        </p:attrNameLst>
                                      </p:cBhvr>
                                      <p:to>
                                        <p:strVal val="visible"/>
                                      </p:to>
                                    </p:set>
                                    <p:animEffect transition="in" filter="box(out)">
                                      <p:cBhvr>
                                        <p:cTn id="72" dur="500"/>
                                        <p:tgtEl>
                                          <p:spTgt spid="513070"/>
                                        </p:tgtEl>
                                      </p:cBhvr>
                                    </p:animEffect>
                                  </p:childTnLst>
                                  <p:subTnLst>
                                    <p:audio>
                                      <p:cMediaNode>
                                        <p:cTn display="0" masterRel="sameClick">
                                          <p:stCondLst>
                                            <p:cond evt="begin" delay="0">
                                              <p:tn val="70"/>
                                            </p:cond>
                                          </p:stCondLst>
                                          <p:endCondLst>
                                            <p:cond evt="onStopAudio" delay="0">
                                              <p:tgtEl>
                                                <p:sldTgt/>
                                              </p:tgtEl>
                                            </p:cond>
                                          </p:endCondLst>
                                        </p:cTn>
                                        <p:tgtEl>
                                          <p:sndTgt r:embed="rId3" name="cashreg.wav"/>
                                        </p:tgtEl>
                                      </p:cMediaNode>
                                    </p:audio>
                                  </p:subTnLst>
                                </p:cTn>
                              </p:par>
                            </p:childTnLst>
                          </p:cTn>
                        </p:par>
                      </p:childTnLst>
                    </p:cTn>
                  </p:par>
                  <p:par>
                    <p:cTn id="73" fill="hold">
                      <p:stCondLst>
                        <p:cond delay="indefinite"/>
                      </p:stCondLst>
                      <p:childTnLst>
                        <p:par>
                          <p:cTn id="74" fill="hold">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513074"/>
                                        </p:tgtEl>
                                        <p:attrNameLst>
                                          <p:attrName>style.visibility</p:attrName>
                                        </p:attrNameLst>
                                      </p:cBhvr>
                                      <p:to>
                                        <p:strVal val="visible"/>
                                      </p:to>
                                    </p:set>
                                    <p:anim calcmode="lin" valueType="num">
                                      <p:cBhvr>
                                        <p:cTn id="77" dur="500" fill="hold"/>
                                        <p:tgtEl>
                                          <p:spTgt spid="513074"/>
                                        </p:tgtEl>
                                        <p:attrNameLst>
                                          <p:attrName>ppt_w</p:attrName>
                                        </p:attrNameLst>
                                      </p:cBhvr>
                                      <p:tavLst>
                                        <p:tav tm="0">
                                          <p:val>
                                            <p:fltVal val="0.000000"/>
                                          </p:val>
                                        </p:tav>
                                        <p:tav tm="100000">
                                          <p:val>
                                            <p:strVal val="#ppt_w"/>
                                          </p:val>
                                        </p:tav>
                                      </p:tavLst>
                                    </p:anim>
                                    <p:anim calcmode="lin" valueType="num">
                                      <p:cBhvr>
                                        <p:cTn id="78" dur="500" fill="hold"/>
                                        <p:tgtEl>
                                          <p:spTgt spid="513074"/>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75"/>
                                            </p:cond>
                                          </p:stCondLst>
                                          <p:endCondLst>
                                            <p:cond evt="onStopAudio" delay="0">
                                              <p:tgtEl>
                                                <p:sldTgt/>
                                              </p:tgtEl>
                                            </p:cond>
                                          </p:endCondLst>
                                        </p:cTn>
                                        <p:tgtEl>
                                          <p:sndTgt r:embed="rId4"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61" grpId="0" animBg="1"/>
      <p:bldP spid="513062" grpId="0" animBg="1"/>
      <p:bldP spid="513063" grpId="0" animBg="1"/>
      <p:bldP spid="513064" grpId="0" animBg="1"/>
      <p:bldP spid="513065" grpId="0" animBg="1"/>
      <p:bldP spid="513066" grpId="0" animBg="1"/>
      <p:bldP spid="513067" grpId="0" animBg="1"/>
      <p:bldP spid="513068" grpId="0" animBg="1"/>
      <p:bldP spid="513069" grpId="0" animBg="1"/>
      <p:bldP spid="513070" grpId="0" animBg="1"/>
      <p:bldP spid="513071" grpId="0" animBg="1"/>
      <p:bldP spid="513072" grpId="0" animBg="1"/>
      <p:bldP spid="513073" grpId="0"/>
      <p:bldP spid="51307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5074" name="Rectangle 2"/>
          <p:cNvSpPr>
            <a:spLocks noChangeArrowheads="1"/>
          </p:cNvSpPr>
          <p:nvPr/>
        </p:nvSpPr>
        <p:spPr bwMode="auto">
          <a:xfrm>
            <a:off x="685800" y="660400"/>
            <a:ext cx="7772400" cy="685800"/>
          </a:xfrm>
          <a:prstGeom prst="rect">
            <a:avLst/>
          </a:prstGeom>
          <a:noFill/>
          <a:ln w="9525">
            <a:noFill/>
            <a:miter lim="800000"/>
          </a:ln>
          <a:effectLst/>
        </p:spPr>
        <p:txBody>
          <a:bodyPr lIns="92075" tIns="46038" rIns="92075" bIns="46038"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第六章 习题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一</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endParaRPr kumimoji="1" lang="en-US" altLang="zh-CN"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06499" name="Rectangle 3"/>
          <p:cNvSpPr/>
          <p:nvPr/>
        </p:nvSpPr>
        <p:spPr>
          <a:xfrm>
            <a:off x="762000" y="2133600"/>
            <a:ext cx="7848600" cy="37433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110000"/>
              </a:lnSpc>
              <a:buNone/>
            </a:pPr>
            <a:r>
              <a:rPr lang="en-US" altLang="zh-CN" sz="2800" b="1" dirty="0">
                <a:latin typeface="宋体" panose="02010600030101010101" pitchFamily="2" charset="-122"/>
              </a:rPr>
              <a:t>1.</a:t>
            </a:r>
            <a:r>
              <a:rPr lang="zh-CN" altLang="en-US" sz="2800" b="1" dirty="0">
                <a:latin typeface="宋体" panose="02010600030101010101" pitchFamily="2" charset="-122"/>
              </a:rPr>
              <a:t>试编写按层次遍历二叉树的算法</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spTree>
  </p:cSld>
  <p:clrMapOvr>
    <a:masterClrMapping/>
  </p:clrMapOvr>
  <p:transition>
    <p:sndAc>
      <p:stSnd>
        <p:snd r:embed="rId1" name="camera.wav"/>
      </p:stSnd>
    </p:sndAc>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p:nvPr/>
        </p:nvSpPr>
        <p:spPr>
          <a:xfrm>
            <a:off x="-144462" y="0"/>
            <a:ext cx="10188575" cy="63817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120000"/>
              </a:lnSpc>
              <a:buNone/>
            </a:pPr>
            <a:r>
              <a:rPr lang="en-US" altLang="zh-CN" sz="2400" dirty="0"/>
              <a:t>Status LevelOrder(BiTree T){</a:t>
            </a:r>
            <a:endParaRPr lang="en-US" altLang="zh-CN" sz="2400" dirty="0"/>
          </a:p>
          <a:p>
            <a:pPr marL="342900" lvl="0" indent="-342900" eaLnBrk="1" hangingPunct="1">
              <a:lnSpc>
                <a:spcPct val="120000"/>
              </a:lnSpc>
              <a:buNone/>
            </a:pPr>
            <a:r>
              <a:rPr lang="en-US" altLang="zh-CN" sz="2400" dirty="0"/>
              <a:t>  //</a:t>
            </a:r>
            <a:r>
              <a:rPr lang="zh-CN" altLang="en-US" sz="2400" dirty="0"/>
              <a:t>按层次遍历二叉树</a:t>
            </a:r>
            <a:r>
              <a:rPr lang="en-US" altLang="zh-CN" sz="2400" dirty="0"/>
              <a:t>T</a:t>
            </a:r>
            <a:r>
              <a:rPr lang="zh-CN" altLang="en-US" sz="2400" dirty="0"/>
              <a:t>， </a:t>
            </a:r>
            <a:r>
              <a:rPr lang="en-US" altLang="zh-CN" sz="2400" dirty="0"/>
              <a:t>Q</a:t>
            </a:r>
            <a:r>
              <a:rPr lang="zh-CN" altLang="en-US" sz="2400" dirty="0"/>
              <a:t>为队列</a:t>
            </a:r>
            <a:endParaRPr lang="zh-CN" altLang="en-US" sz="2400" dirty="0"/>
          </a:p>
          <a:p>
            <a:pPr marL="342900" lvl="0" indent="-342900" eaLnBrk="1" hangingPunct="1">
              <a:lnSpc>
                <a:spcPct val="120000"/>
              </a:lnSpc>
              <a:buNone/>
            </a:pPr>
            <a:r>
              <a:rPr lang="zh-CN" altLang="en-US" sz="2400" dirty="0"/>
              <a:t>  </a:t>
            </a:r>
            <a:r>
              <a:rPr lang="en-US" altLang="zh-CN" sz="2400" dirty="0"/>
              <a:t>InitQueue(Q);</a:t>
            </a:r>
            <a:endParaRPr lang="en-US" altLang="zh-CN" sz="2400" dirty="0"/>
          </a:p>
          <a:p>
            <a:pPr marL="342900" lvl="0" indent="-342900" eaLnBrk="1" hangingPunct="1">
              <a:lnSpc>
                <a:spcPct val="120000"/>
              </a:lnSpc>
              <a:buNone/>
            </a:pPr>
            <a:r>
              <a:rPr lang="en-US" altLang="zh-CN" sz="2400" dirty="0"/>
              <a:t>  If (T!=NULL){					// </a:t>
            </a:r>
            <a:r>
              <a:rPr lang="zh-CN" altLang="en-US" sz="2400" dirty="0"/>
              <a:t>若树非空</a:t>
            </a:r>
            <a:endParaRPr lang="zh-CN" altLang="en-US" sz="2400" dirty="0"/>
          </a:p>
          <a:p>
            <a:pPr marL="342900" lvl="0" indent="-342900" eaLnBrk="1" hangingPunct="1">
              <a:lnSpc>
                <a:spcPct val="120000"/>
              </a:lnSpc>
              <a:buNone/>
            </a:pPr>
            <a:r>
              <a:rPr lang="zh-CN" altLang="en-US" sz="2400" dirty="0"/>
              <a:t>      </a:t>
            </a:r>
            <a:r>
              <a:rPr lang="en-US" altLang="zh-CN" sz="2400" dirty="0"/>
              <a:t>EnQueue(Q,T);					//</a:t>
            </a:r>
            <a:r>
              <a:rPr lang="zh-CN" altLang="en-US" sz="2400" dirty="0"/>
              <a:t>根结点入队列</a:t>
            </a:r>
            <a:endParaRPr lang="zh-CN" altLang="en-US" sz="2400" dirty="0"/>
          </a:p>
          <a:p>
            <a:pPr marL="342900" lvl="0" indent="-342900" eaLnBrk="1" hangingPunct="1">
              <a:lnSpc>
                <a:spcPct val="120000"/>
              </a:lnSpc>
              <a:buNone/>
            </a:pPr>
            <a:r>
              <a:rPr lang="zh-CN" altLang="en-US" sz="2400" dirty="0"/>
              <a:t>      </a:t>
            </a:r>
            <a:r>
              <a:rPr lang="en-US" altLang="zh-CN" sz="2400" dirty="0"/>
              <a:t>While (!QueueEmpty(Q)){</a:t>
            </a:r>
            <a:endParaRPr lang="en-US" altLang="zh-CN" sz="2400" dirty="0"/>
          </a:p>
          <a:p>
            <a:pPr marL="342900" lvl="0" indent="-342900" eaLnBrk="1" hangingPunct="1">
              <a:lnSpc>
                <a:spcPct val="120000"/>
              </a:lnSpc>
              <a:buNone/>
            </a:pPr>
            <a:r>
              <a:rPr lang="en-US" altLang="zh-CN" sz="2400" dirty="0"/>
              <a:t>        	DeQueue(Q,b);     				//</a:t>
            </a:r>
            <a:r>
              <a:rPr lang="zh-CN" altLang="en-US" sz="2400" dirty="0"/>
              <a:t>队首元素出队列</a:t>
            </a:r>
            <a:endParaRPr lang="zh-CN" altLang="en-US" sz="2400" dirty="0"/>
          </a:p>
          <a:p>
            <a:pPr marL="342900" lvl="0" indent="-342900" eaLnBrk="1" hangingPunct="1">
              <a:lnSpc>
                <a:spcPct val="120000"/>
              </a:lnSpc>
              <a:buNone/>
            </a:pPr>
            <a:r>
              <a:rPr lang="zh-CN" altLang="en-US" sz="2400" dirty="0"/>
              <a:t>      	</a:t>
            </a:r>
            <a:r>
              <a:rPr lang="en-US" altLang="zh-CN" sz="2400" dirty="0"/>
              <a:t>visit(b-&gt;data);   			         //</a:t>
            </a:r>
            <a:r>
              <a:rPr lang="zh-CN" altLang="en-US" sz="2400" dirty="0"/>
              <a:t>访问结点</a:t>
            </a:r>
            <a:endParaRPr lang="zh-CN" altLang="en-US" sz="2400" dirty="0"/>
          </a:p>
          <a:p>
            <a:pPr marL="342900" lvl="0" indent="-342900" eaLnBrk="1" hangingPunct="1">
              <a:lnSpc>
                <a:spcPct val="120000"/>
              </a:lnSpc>
              <a:buNone/>
            </a:pPr>
            <a:r>
              <a:rPr lang="zh-CN" altLang="en-US" sz="2400" dirty="0"/>
              <a:t>       	 </a:t>
            </a:r>
            <a:r>
              <a:rPr lang="en-US" altLang="zh-CN" sz="2400" dirty="0"/>
              <a:t>if (b-&gt;lchild!=NULL)  EnQueue(Q,b-&gt;lchild</a:t>
            </a:r>
            <a:r>
              <a:rPr lang="en-US" altLang="zh-CN" sz="2000" dirty="0"/>
              <a:t>);//</a:t>
            </a:r>
            <a:r>
              <a:rPr lang="zh-CN" altLang="en-US" sz="2000" dirty="0"/>
              <a:t>左子树非空，则入队列</a:t>
            </a:r>
            <a:endParaRPr lang="zh-CN" altLang="en-US" sz="2000" dirty="0"/>
          </a:p>
          <a:p>
            <a:pPr marL="342900" lvl="0" indent="-342900" eaLnBrk="1" hangingPunct="1">
              <a:lnSpc>
                <a:spcPct val="120000"/>
              </a:lnSpc>
              <a:buNone/>
            </a:pPr>
            <a:r>
              <a:rPr lang="zh-CN" altLang="en-US" sz="2400" dirty="0"/>
              <a:t>       	 </a:t>
            </a:r>
            <a:r>
              <a:rPr lang="en-US" altLang="zh-CN" sz="2400" dirty="0"/>
              <a:t>if (b-&gt;rchild!=NULL) EnQueue(Q,b-&gt;rchild);</a:t>
            </a:r>
            <a:r>
              <a:rPr lang="en-US" altLang="zh-CN" sz="2000" dirty="0"/>
              <a:t>//</a:t>
            </a:r>
            <a:r>
              <a:rPr lang="zh-CN" altLang="en-US" sz="2000" dirty="0"/>
              <a:t>右子树非空，则入队列</a:t>
            </a:r>
            <a:endParaRPr lang="zh-CN" altLang="en-US" sz="2000" dirty="0"/>
          </a:p>
          <a:p>
            <a:pPr marL="342900" lvl="0" indent="-342900" eaLnBrk="1" hangingPunct="1">
              <a:lnSpc>
                <a:spcPct val="120000"/>
              </a:lnSpc>
              <a:buNone/>
            </a:pPr>
            <a:r>
              <a:rPr lang="zh-CN" altLang="en-US" sz="2400" dirty="0"/>
              <a:t>      </a:t>
            </a:r>
            <a:r>
              <a:rPr lang="en-US" altLang="zh-CN" sz="2400" dirty="0"/>
              <a:t>}//while</a:t>
            </a:r>
            <a:endParaRPr lang="en-US" altLang="zh-CN" sz="2400" dirty="0"/>
          </a:p>
          <a:p>
            <a:pPr marL="342900" lvl="0" indent="-342900" eaLnBrk="1" hangingPunct="1">
              <a:lnSpc>
                <a:spcPct val="120000"/>
              </a:lnSpc>
              <a:buNone/>
            </a:pPr>
            <a:r>
              <a:rPr lang="en-US" altLang="zh-CN" sz="2400" dirty="0"/>
              <a:t>  }//if</a:t>
            </a:r>
            <a:endParaRPr lang="en-US" altLang="zh-CN" sz="2400" dirty="0"/>
          </a:p>
          <a:p>
            <a:pPr marL="342900" lvl="0" indent="-342900" eaLnBrk="1" hangingPunct="1">
              <a:lnSpc>
                <a:spcPct val="120000"/>
              </a:lnSpc>
              <a:buNone/>
            </a:pPr>
            <a:r>
              <a:rPr lang="en-US" altLang="zh-CN" sz="2400" dirty="0"/>
              <a:t>}LevelOrder</a:t>
            </a:r>
            <a:endParaRPr lang="en-US" altLang="zh-CN" sz="2400" dirty="0"/>
          </a:p>
        </p:txBody>
      </p:sp>
    </p:spTree>
  </p:cSld>
  <p:clrMapOvr>
    <a:masterClrMapping/>
  </p:clrMapOvr>
  <p:transition>
    <p:sndAc>
      <p:stSnd>
        <p:snd r:embed="rId1" name="camera.wav"/>
      </p:stSnd>
    </p:sndAc>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p:cNvSpPr>
          <p:nvPr>
            <p:ph type="title"/>
          </p:nvPr>
        </p:nvSpPr>
        <p:spPr>
          <a:ln/>
        </p:spPr>
        <p:txBody>
          <a:bodyPr vert="horz" wrap="square" lIns="91440" tIns="45720" rIns="91440" bIns="45720" anchor="ctr"/>
          <a:p>
            <a:pPr eaLnBrk="1" hangingPunct="1"/>
            <a:r>
              <a:rPr lang="zh-CN" altLang="en-US" dirty="0"/>
              <a:t>补充 ： 二叉树的建立</a:t>
            </a:r>
            <a:endParaRPr lang="zh-CN" altLang="en-US" dirty="0"/>
          </a:p>
        </p:txBody>
      </p:sp>
      <p:sp>
        <p:nvSpPr>
          <p:cNvPr id="108547" name="Rectangle 3"/>
          <p:cNvSpPr>
            <a:spLocks noGrp="1"/>
          </p:cNvSpPr>
          <p:nvPr>
            <p:ph idx="1"/>
          </p:nvPr>
        </p:nvSpPr>
        <p:spPr>
          <a:ln/>
        </p:spPr>
        <p:txBody>
          <a:bodyPr vert="horz" wrap="square" lIns="91440" tIns="45720" rIns="91440" bIns="45720" anchor="t"/>
          <a:p>
            <a:pPr eaLnBrk="1" hangingPunct="1"/>
            <a:r>
              <a:rPr lang="zh-CN" altLang="en-US" b="1" dirty="0"/>
              <a:t>方法二：建立二叉排序树</a:t>
            </a:r>
            <a:endParaRPr lang="zh-CN" altLang="en-US" b="1" dirty="0"/>
          </a:p>
          <a:p>
            <a:pPr lvl="1" eaLnBrk="1" hangingPunct="1"/>
            <a:r>
              <a:rPr lang="zh-CN" altLang="en-US" b="1" dirty="0"/>
              <a:t>二叉排序树的定义</a:t>
            </a:r>
            <a:endParaRPr lang="zh-CN" altLang="en-US" b="1" dirty="0"/>
          </a:p>
          <a:p>
            <a:pPr lvl="2" eaLnBrk="1" hangingPunct="1">
              <a:buNone/>
            </a:pPr>
            <a:r>
              <a:rPr lang="zh-CN" altLang="en-US" b="1" dirty="0"/>
              <a:t>     或者为一棵空树，或为满足如下条件的二叉树 </a:t>
            </a:r>
            <a:endParaRPr lang="zh-CN" altLang="en-US" b="1" dirty="0"/>
          </a:p>
          <a:p>
            <a:pPr lvl="3" eaLnBrk="1" hangingPunct="1"/>
            <a:r>
              <a:rPr lang="en-US" altLang="zh-CN" sz="2400" b="1" dirty="0"/>
              <a:t>1.</a:t>
            </a:r>
            <a:r>
              <a:rPr lang="zh-CN" altLang="en-US" sz="2400" b="1" dirty="0"/>
              <a:t>若左子树非空，则左子树上所有结点的值均小于它的根结点的值；</a:t>
            </a:r>
            <a:endParaRPr lang="zh-CN" altLang="en-US" sz="2400" b="1" dirty="0"/>
          </a:p>
          <a:p>
            <a:pPr lvl="3" eaLnBrk="1" hangingPunct="1"/>
            <a:r>
              <a:rPr lang="en-US" altLang="zh-CN" sz="2400" b="1" dirty="0"/>
              <a:t>2.</a:t>
            </a:r>
            <a:r>
              <a:rPr lang="zh-CN" altLang="en-US" sz="2400" b="1" dirty="0"/>
              <a:t>若右子树非空，则右子树上所有结点的值均大于它的根结点的值；</a:t>
            </a:r>
            <a:endParaRPr lang="zh-CN" altLang="en-US" sz="2400" b="1" dirty="0"/>
          </a:p>
          <a:p>
            <a:pPr lvl="3" eaLnBrk="1" hangingPunct="1"/>
            <a:r>
              <a:rPr lang="en-US" altLang="zh-CN" sz="2400" b="1" dirty="0"/>
              <a:t>3.</a:t>
            </a:r>
            <a:r>
              <a:rPr lang="zh-CN" altLang="en-US" sz="2400" b="1" dirty="0"/>
              <a:t>它的左右子树也分别为二叉排序树。</a:t>
            </a:r>
            <a:endParaRPr lang="zh-CN" altLang="en-US" sz="2400" b="1" dirty="0"/>
          </a:p>
        </p:txBody>
      </p:sp>
    </p:spTree>
  </p:cSld>
  <p:clrMapOvr>
    <a:masterClrMapping/>
  </p:clrMapOvr>
  <p:transition spd="med">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ext Box 2"/>
          <p:cNvSpPr txBox="1"/>
          <p:nvPr/>
        </p:nvSpPr>
        <p:spPr>
          <a:xfrm>
            <a:off x="685800" y="928688"/>
            <a:ext cx="80772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b="1" dirty="0">
                <a:latin typeface="Arial Narrow" panose="020B0506020202030204" pitchFamily="34" charset="0"/>
              </a:rPr>
              <a:t>例如：输入序列</a:t>
            </a:r>
            <a:r>
              <a:rPr lang="en-US" altLang="zh-CN" sz="2800" b="1" dirty="0">
                <a:latin typeface="Arial Narrow" panose="020B0506020202030204" pitchFamily="34" charset="0"/>
              </a:rPr>
              <a:t>{45</a:t>
            </a:r>
            <a:r>
              <a:rPr lang="zh-CN" altLang="en-US" sz="2800" b="1" dirty="0">
                <a:latin typeface="Arial Narrow" panose="020B0506020202030204" pitchFamily="34" charset="0"/>
              </a:rPr>
              <a:t>，</a:t>
            </a:r>
            <a:r>
              <a:rPr lang="en-US" altLang="zh-CN" sz="2800" b="1" dirty="0">
                <a:latin typeface="Arial Narrow" panose="020B0506020202030204" pitchFamily="34" charset="0"/>
              </a:rPr>
              <a:t>12</a:t>
            </a:r>
            <a:r>
              <a:rPr lang="zh-CN" altLang="en-US" sz="2800" b="1" dirty="0">
                <a:latin typeface="Arial Narrow" panose="020B0506020202030204" pitchFamily="34" charset="0"/>
              </a:rPr>
              <a:t>，</a:t>
            </a:r>
            <a:r>
              <a:rPr lang="en-US" altLang="zh-CN" sz="2800" b="1" dirty="0">
                <a:latin typeface="Arial Narrow" panose="020B0506020202030204" pitchFamily="34" charset="0"/>
              </a:rPr>
              <a:t>37</a:t>
            </a:r>
            <a:r>
              <a:rPr lang="zh-CN" altLang="en-US" sz="2800" b="1" dirty="0">
                <a:latin typeface="Arial Narrow" panose="020B0506020202030204" pitchFamily="34" charset="0"/>
              </a:rPr>
              <a:t>，</a:t>
            </a:r>
            <a:r>
              <a:rPr lang="en-US" altLang="zh-CN" sz="2800" b="1" dirty="0">
                <a:latin typeface="Arial Narrow" panose="020B0506020202030204" pitchFamily="34" charset="0"/>
              </a:rPr>
              <a:t>3</a:t>
            </a:r>
            <a:r>
              <a:rPr lang="zh-CN" altLang="en-US" sz="2800" b="1" dirty="0">
                <a:latin typeface="Arial Narrow" panose="020B0506020202030204" pitchFamily="34" charset="0"/>
              </a:rPr>
              <a:t>，</a:t>
            </a:r>
            <a:r>
              <a:rPr lang="en-US" altLang="zh-CN" sz="2800" b="1" dirty="0">
                <a:latin typeface="Arial Narrow" panose="020B0506020202030204" pitchFamily="34" charset="0"/>
              </a:rPr>
              <a:t>53</a:t>
            </a:r>
            <a:r>
              <a:rPr lang="zh-CN" altLang="en-US" sz="2800" b="1" dirty="0">
                <a:latin typeface="Arial Narrow" panose="020B0506020202030204" pitchFamily="34" charset="0"/>
              </a:rPr>
              <a:t>，</a:t>
            </a:r>
            <a:r>
              <a:rPr lang="en-US" altLang="zh-CN" sz="2800" b="1" dirty="0">
                <a:latin typeface="Arial Narrow" panose="020B0506020202030204" pitchFamily="34" charset="0"/>
              </a:rPr>
              <a:t>100</a:t>
            </a:r>
            <a:r>
              <a:rPr lang="zh-CN" altLang="en-US" sz="2800" b="1" dirty="0">
                <a:latin typeface="Arial Narrow" panose="020B0506020202030204" pitchFamily="34" charset="0"/>
              </a:rPr>
              <a:t>，</a:t>
            </a:r>
            <a:r>
              <a:rPr lang="en-US" altLang="zh-CN" sz="2800" b="1" dirty="0">
                <a:latin typeface="Arial Narrow" panose="020B0506020202030204" pitchFamily="34" charset="0"/>
              </a:rPr>
              <a:t>24}</a:t>
            </a:r>
            <a:endParaRPr lang="en-US" altLang="zh-CN" sz="2800" b="1" dirty="0">
              <a:latin typeface="Arial Narrow" panose="020B0506020202030204" pitchFamily="34" charset="0"/>
            </a:endParaRPr>
          </a:p>
        </p:txBody>
      </p:sp>
      <p:sp>
        <p:nvSpPr>
          <p:cNvPr id="506883" name="Oval 3"/>
          <p:cNvSpPr/>
          <p:nvPr/>
        </p:nvSpPr>
        <p:spPr>
          <a:xfrm>
            <a:off x="3741738" y="1676400"/>
            <a:ext cx="868362" cy="83502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FFFFFF"/>
                </a:solidFill>
                <a:latin typeface="Arial Narrow" panose="020B0506020202030204" pitchFamily="34" charset="0"/>
              </a:rPr>
              <a:t>45</a:t>
            </a:r>
            <a:endParaRPr lang="en-US" altLang="zh-CN" sz="3600" b="1" dirty="0">
              <a:solidFill>
                <a:srgbClr val="FFFFFF"/>
              </a:solidFill>
              <a:latin typeface="Arial Narrow" panose="020B0506020202030204" pitchFamily="34" charset="0"/>
            </a:endParaRPr>
          </a:p>
        </p:txBody>
      </p:sp>
      <p:sp>
        <p:nvSpPr>
          <p:cNvPr id="506884" name="Line 4"/>
          <p:cNvSpPr/>
          <p:nvPr/>
        </p:nvSpPr>
        <p:spPr>
          <a:xfrm flipH="1">
            <a:off x="2974975" y="2344738"/>
            <a:ext cx="822325" cy="1000125"/>
          </a:xfrm>
          <a:prstGeom prst="line">
            <a:avLst/>
          </a:prstGeom>
          <a:ln w="28575" cap="flat" cmpd="sng">
            <a:solidFill>
              <a:schemeClr val="tx1"/>
            </a:solidFill>
            <a:prstDash val="solid"/>
            <a:headEnd type="none" w="med" len="med"/>
            <a:tailEnd type="none" w="med" len="med"/>
          </a:ln>
        </p:spPr>
      </p:sp>
      <p:sp>
        <p:nvSpPr>
          <p:cNvPr id="506885" name="Oval 5"/>
          <p:cNvSpPr/>
          <p:nvPr/>
        </p:nvSpPr>
        <p:spPr>
          <a:xfrm>
            <a:off x="2784475" y="3013075"/>
            <a:ext cx="865188" cy="8318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FFFFFF"/>
                </a:solidFill>
                <a:latin typeface="Arial Narrow" panose="020B0506020202030204" pitchFamily="34" charset="0"/>
              </a:rPr>
              <a:t>12</a:t>
            </a:r>
            <a:endParaRPr lang="en-US" altLang="zh-CN" sz="3600" b="1" dirty="0">
              <a:solidFill>
                <a:srgbClr val="FFFFFF"/>
              </a:solidFill>
              <a:latin typeface="Arial Narrow" panose="020B0506020202030204" pitchFamily="34" charset="0"/>
            </a:endParaRPr>
          </a:p>
        </p:txBody>
      </p:sp>
      <p:sp>
        <p:nvSpPr>
          <p:cNvPr id="506886" name="Oval 6"/>
          <p:cNvSpPr/>
          <p:nvPr/>
        </p:nvSpPr>
        <p:spPr>
          <a:xfrm>
            <a:off x="4676775" y="3013075"/>
            <a:ext cx="863600" cy="8318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FFFFFF"/>
                </a:solidFill>
                <a:latin typeface="Arial Narrow" panose="020B0506020202030204" pitchFamily="34" charset="0"/>
              </a:rPr>
              <a:t>53</a:t>
            </a:r>
            <a:endParaRPr lang="en-US" altLang="zh-CN" sz="3600" b="1" dirty="0">
              <a:solidFill>
                <a:srgbClr val="FFFFFF"/>
              </a:solidFill>
              <a:latin typeface="Arial Narrow" panose="020B0506020202030204" pitchFamily="34" charset="0"/>
            </a:endParaRPr>
          </a:p>
        </p:txBody>
      </p:sp>
      <p:sp>
        <p:nvSpPr>
          <p:cNvPr id="506887" name="Line 7"/>
          <p:cNvSpPr/>
          <p:nvPr/>
        </p:nvSpPr>
        <p:spPr>
          <a:xfrm>
            <a:off x="4503738" y="2344738"/>
            <a:ext cx="520700" cy="668337"/>
          </a:xfrm>
          <a:prstGeom prst="line">
            <a:avLst/>
          </a:prstGeom>
          <a:ln w="28575" cap="flat" cmpd="sng">
            <a:solidFill>
              <a:schemeClr val="tx1"/>
            </a:solidFill>
            <a:prstDash val="solid"/>
            <a:headEnd type="none" w="med" len="med"/>
            <a:tailEnd type="none" w="med" len="med"/>
          </a:ln>
        </p:spPr>
      </p:sp>
      <p:sp>
        <p:nvSpPr>
          <p:cNvPr id="506888" name="Line 8"/>
          <p:cNvSpPr/>
          <p:nvPr/>
        </p:nvSpPr>
        <p:spPr>
          <a:xfrm flipH="1">
            <a:off x="2019300" y="3681413"/>
            <a:ext cx="822325" cy="1000125"/>
          </a:xfrm>
          <a:prstGeom prst="line">
            <a:avLst/>
          </a:prstGeom>
          <a:ln w="28575" cap="flat" cmpd="sng">
            <a:solidFill>
              <a:schemeClr val="tx1"/>
            </a:solidFill>
            <a:prstDash val="solid"/>
            <a:headEnd type="none" w="med" len="med"/>
            <a:tailEnd type="none" w="med" len="med"/>
          </a:ln>
        </p:spPr>
      </p:sp>
      <p:sp>
        <p:nvSpPr>
          <p:cNvPr id="506889" name="Oval 9"/>
          <p:cNvSpPr/>
          <p:nvPr/>
        </p:nvSpPr>
        <p:spPr>
          <a:xfrm>
            <a:off x="1828800" y="4346575"/>
            <a:ext cx="865188" cy="83502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FFFFFF"/>
                </a:solidFill>
                <a:latin typeface="Arial Narrow" panose="020B0506020202030204" pitchFamily="34" charset="0"/>
              </a:rPr>
              <a:t>3</a:t>
            </a:r>
            <a:endParaRPr lang="en-US" altLang="zh-CN" sz="3600" b="1" dirty="0">
              <a:solidFill>
                <a:srgbClr val="FFFFFF"/>
              </a:solidFill>
              <a:latin typeface="Arial Narrow" panose="020B0506020202030204" pitchFamily="34" charset="0"/>
            </a:endParaRPr>
          </a:p>
        </p:txBody>
      </p:sp>
      <p:sp>
        <p:nvSpPr>
          <p:cNvPr id="506890" name="Oval 10"/>
          <p:cNvSpPr/>
          <p:nvPr/>
        </p:nvSpPr>
        <p:spPr>
          <a:xfrm>
            <a:off x="3719513" y="4346575"/>
            <a:ext cx="865187" cy="83502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FFFFFF"/>
                </a:solidFill>
                <a:latin typeface="Arial Narrow" panose="020B0506020202030204" pitchFamily="34" charset="0"/>
              </a:rPr>
              <a:t>37</a:t>
            </a:r>
            <a:endParaRPr lang="en-US" altLang="zh-CN" sz="3600" b="1" dirty="0">
              <a:solidFill>
                <a:srgbClr val="FFFFFF"/>
              </a:solidFill>
              <a:latin typeface="Arial Narrow" panose="020B0506020202030204" pitchFamily="34" charset="0"/>
            </a:endParaRPr>
          </a:p>
        </p:txBody>
      </p:sp>
      <p:sp>
        <p:nvSpPr>
          <p:cNvPr id="506891" name="Line 11"/>
          <p:cNvSpPr/>
          <p:nvPr/>
        </p:nvSpPr>
        <p:spPr>
          <a:xfrm>
            <a:off x="3548063" y="3681413"/>
            <a:ext cx="520700" cy="665162"/>
          </a:xfrm>
          <a:prstGeom prst="line">
            <a:avLst/>
          </a:prstGeom>
          <a:ln w="28575" cap="flat" cmpd="sng">
            <a:solidFill>
              <a:schemeClr val="tx1"/>
            </a:solidFill>
            <a:prstDash val="solid"/>
            <a:headEnd type="none" w="med" len="med"/>
            <a:tailEnd type="none" w="med" len="med"/>
          </a:ln>
        </p:spPr>
      </p:sp>
      <p:sp>
        <p:nvSpPr>
          <p:cNvPr id="506892" name="Oval 12"/>
          <p:cNvSpPr/>
          <p:nvPr/>
        </p:nvSpPr>
        <p:spPr>
          <a:xfrm>
            <a:off x="5688013" y="4348163"/>
            <a:ext cx="865187" cy="83343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FFFFFF"/>
                </a:solidFill>
                <a:latin typeface="Arial Narrow" panose="020B0506020202030204" pitchFamily="34" charset="0"/>
              </a:rPr>
              <a:t>100</a:t>
            </a:r>
            <a:endParaRPr lang="en-US" altLang="zh-CN" sz="3600" b="1" dirty="0">
              <a:solidFill>
                <a:srgbClr val="FFFFFF"/>
              </a:solidFill>
              <a:latin typeface="Arial Narrow" panose="020B0506020202030204" pitchFamily="34" charset="0"/>
            </a:endParaRPr>
          </a:p>
        </p:txBody>
      </p:sp>
      <p:sp>
        <p:nvSpPr>
          <p:cNvPr id="506893" name="Line 13"/>
          <p:cNvSpPr/>
          <p:nvPr/>
        </p:nvSpPr>
        <p:spPr>
          <a:xfrm>
            <a:off x="5410200" y="3657600"/>
            <a:ext cx="627063" cy="690563"/>
          </a:xfrm>
          <a:prstGeom prst="line">
            <a:avLst/>
          </a:prstGeom>
          <a:ln w="28575" cap="flat" cmpd="sng">
            <a:solidFill>
              <a:schemeClr val="tx1"/>
            </a:solidFill>
            <a:prstDash val="solid"/>
            <a:headEnd type="none" w="med" len="med"/>
            <a:tailEnd type="none" w="med" len="med"/>
          </a:ln>
        </p:spPr>
      </p:sp>
      <p:sp>
        <p:nvSpPr>
          <p:cNvPr id="506894" name="Line 14"/>
          <p:cNvSpPr/>
          <p:nvPr/>
        </p:nvSpPr>
        <p:spPr>
          <a:xfrm flipH="1">
            <a:off x="3009900" y="5051425"/>
            <a:ext cx="842963" cy="909638"/>
          </a:xfrm>
          <a:prstGeom prst="line">
            <a:avLst/>
          </a:prstGeom>
          <a:ln w="28575" cap="flat" cmpd="sng">
            <a:solidFill>
              <a:schemeClr val="tx1"/>
            </a:solidFill>
            <a:prstDash val="solid"/>
            <a:headEnd type="none" w="med" len="med"/>
            <a:tailEnd type="none" w="med" len="med"/>
          </a:ln>
        </p:spPr>
      </p:sp>
      <p:sp>
        <p:nvSpPr>
          <p:cNvPr id="506895" name="Oval 15"/>
          <p:cNvSpPr/>
          <p:nvPr/>
        </p:nvSpPr>
        <p:spPr>
          <a:xfrm>
            <a:off x="2841625" y="5718175"/>
            <a:ext cx="863600" cy="83502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FFFFFF"/>
                </a:solidFill>
                <a:latin typeface="Arial Narrow" panose="020B0506020202030204" pitchFamily="34" charset="0"/>
              </a:rPr>
              <a:t>24</a:t>
            </a:r>
            <a:endParaRPr lang="en-US" altLang="zh-CN" sz="3600" b="1" dirty="0">
              <a:solidFill>
                <a:srgbClr val="FFFFFF"/>
              </a:solidFill>
              <a:latin typeface="Arial Narrow" panose="020B050602020203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6883"/>
                                        </p:tgtEl>
                                        <p:attrNameLst>
                                          <p:attrName>style.visibility</p:attrName>
                                        </p:attrNameLst>
                                      </p:cBhvr>
                                      <p:to>
                                        <p:strVal val="visible"/>
                                      </p:to>
                                    </p:set>
                                    <p:animEffect transition="in" filter="dissolve">
                                      <p:cBhvr>
                                        <p:cTn id="7" dur="500"/>
                                        <p:tgtEl>
                                          <p:spTgt spid="5068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6884"/>
                                        </p:tgtEl>
                                        <p:attrNameLst>
                                          <p:attrName>style.visibility</p:attrName>
                                        </p:attrNameLst>
                                      </p:cBhvr>
                                      <p:to>
                                        <p:strVal val="visible"/>
                                      </p:to>
                                    </p:set>
                                    <p:animEffect transition="in" filter="dissolve">
                                      <p:cBhvr>
                                        <p:cTn id="12" dur="500"/>
                                        <p:tgtEl>
                                          <p:spTgt spid="5068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6885"/>
                                        </p:tgtEl>
                                        <p:attrNameLst>
                                          <p:attrName>style.visibility</p:attrName>
                                        </p:attrNameLst>
                                      </p:cBhvr>
                                      <p:to>
                                        <p:strVal val="visible"/>
                                      </p:to>
                                    </p:set>
                                    <p:animEffect transition="in" filter="dissolve">
                                      <p:cBhvr>
                                        <p:cTn id="17" dur="500"/>
                                        <p:tgtEl>
                                          <p:spTgt spid="50688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06891"/>
                                        </p:tgtEl>
                                        <p:attrNameLst>
                                          <p:attrName>style.visibility</p:attrName>
                                        </p:attrNameLst>
                                      </p:cBhvr>
                                      <p:to>
                                        <p:strVal val="visible"/>
                                      </p:to>
                                    </p:set>
                                    <p:animEffect transition="in" filter="dissolve">
                                      <p:cBhvr>
                                        <p:cTn id="22" dur="500"/>
                                        <p:tgtEl>
                                          <p:spTgt spid="50689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6890"/>
                                        </p:tgtEl>
                                        <p:attrNameLst>
                                          <p:attrName>style.visibility</p:attrName>
                                        </p:attrNameLst>
                                      </p:cBhvr>
                                      <p:to>
                                        <p:strVal val="visible"/>
                                      </p:to>
                                    </p:set>
                                    <p:animEffect transition="in" filter="dissolve">
                                      <p:cBhvr>
                                        <p:cTn id="27" dur="500"/>
                                        <p:tgtEl>
                                          <p:spTgt spid="50689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06888"/>
                                        </p:tgtEl>
                                        <p:attrNameLst>
                                          <p:attrName>style.visibility</p:attrName>
                                        </p:attrNameLst>
                                      </p:cBhvr>
                                      <p:to>
                                        <p:strVal val="visible"/>
                                      </p:to>
                                    </p:set>
                                    <p:animEffect transition="in" filter="dissolve">
                                      <p:cBhvr>
                                        <p:cTn id="32" dur="500"/>
                                        <p:tgtEl>
                                          <p:spTgt spid="50688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06889"/>
                                        </p:tgtEl>
                                        <p:attrNameLst>
                                          <p:attrName>style.visibility</p:attrName>
                                        </p:attrNameLst>
                                      </p:cBhvr>
                                      <p:to>
                                        <p:strVal val="visible"/>
                                      </p:to>
                                    </p:set>
                                    <p:animEffect transition="in" filter="dissolve">
                                      <p:cBhvr>
                                        <p:cTn id="37" dur="500"/>
                                        <p:tgtEl>
                                          <p:spTgt spid="50688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06887"/>
                                        </p:tgtEl>
                                        <p:attrNameLst>
                                          <p:attrName>style.visibility</p:attrName>
                                        </p:attrNameLst>
                                      </p:cBhvr>
                                      <p:to>
                                        <p:strVal val="visible"/>
                                      </p:to>
                                    </p:set>
                                    <p:animEffect transition="in" filter="dissolve">
                                      <p:cBhvr>
                                        <p:cTn id="42" dur="500"/>
                                        <p:tgtEl>
                                          <p:spTgt spid="50688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06886"/>
                                        </p:tgtEl>
                                        <p:attrNameLst>
                                          <p:attrName>style.visibility</p:attrName>
                                        </p:attrNameLst>
                                      </p:cBhvr>
                                      <p:to>
                                        <p:strVal val="visible"/>
                                      </p:to>
                                    </p:set>
                                    <p:animEffect transition="in" filter="dissolve">
                                      <p:cBhvr>
                                        <p:cTn id="47" dur="500"/>
                                        <p:tgtEl>
                                          <p:spTgt spid="50688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06893"/>
                                        </p:tgtEl>
                                        <p:attrNameLst>
                                          <p:attrName>style.visibility</p:attrName>
                                        </p:attrNameLst>
                                      </p:cBhvr>
                                      <p:to>
                                        <p:strVal val="visible"/>
                                      </p:to>
                                    </p:set>
                                    <p:animEffect transition="in" filter="dissolve">
                                      <p:cBhvr>
                                        <p:cTn id="52" dur="500"/>
                                        <p:tgtEl>
                                          <p:spTgt spid="5068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06892"/>
                                        </p:tgtEl>
                                        <p:attrNameLst>
                                          <p:attrName>style.visibility</p:attrName>
                                        </p:attrNameLst>
                                      </p:cBhvr>
                                      <p:to>
                                        <p:strVal val="visible"/>
                                      </p:to>
                                    </p:set>
                                    <p:animEffect transition="in" filter="dissolve">
                                      <p:cBhvr>
                                        <p:cTn id="57" dur="500"/>
                                        <p:tgtEl>
                                          <p:spTgt spid="50689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06894"/>
                                        </p:tgtEl>
                                        <p:attrNameLst>
                                          <p:attrName>style.visibility</p:attrName>
                                        </p:attrNameLst>
                                      </p:cBhvr>
                                      <p:to>
                                        <p:strVal val="visible"/>
                                      </p:to>
                                    </p:set>
                                    <p:animEffect transition="in" filter="dissolve">
                                      <p:cBhvr>
                                        <p:cTn id="62" dur="500"/>
                                        <p:tgtEl>
                                          <p:spTgt spid="50689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06895"/>
                                        </p:tgtEl>
                                        <p:attrNameLst>
                                          <p:attrName>style.visibility</p:attrName>
                                        </p:attrNameLst>
                                      </p:cBhvr>
                                      <p:to>
                                        <p:strVal val="visible"/>
                                      </p:to>
                                    </p:set>
                                    <p:animEffect transition="in" filter="dissolve">
                                      <p:cBhvr>
                                        <p:cTn id="67" dur="500"/>
                                        <p:tgtEl>
                                          <p:spTgt spid="506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animBg="1"/>
      <p:bldP spid="506885" grpId="0" animBg="1"/>
      <p:bldP spid="506886" grpId="0" animBg="1"/>
      <p:bldP spid="506889" grpId="0" animBg="1"/>
      <p:bldP spid="506890" grpId="0" animBg="1"/>
      <p:bldP spid="506892" grpId="0" animBg="1"/>
      <p:bldP spid="50689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3"/>
          <p:cNvSpPr>
            <a:spLocks noGrp="1"/>
          </p:cNvSpPr>
          <p:nvPr>
            <p:ph idx="1"/>
          </p:nvPr>
        </p:nvSpPr>
        <p:spPr>
          <a:xfrm>
            <a:off x="506413" y="1143000"/>
            <a:ext cx="8637587" cy="5181600"/>
          </a:xfrm>
          <a:ln/>
        </p:spPr>
        <p:txBody>
          <a:bodyPr vert="horz" wrap="square" lIns="91440" tIns="45720" rIns="91440" bIns="45720" anchor="t"/>
          <a:p>
            <a:pPr eaLnBrk="1" hangingPunct="1">
              <a:buNone/>
            </a:pPr>
            <a:r>
              <a:rPr lang="en-US" altLang="zh-CN" sz="2800" i="1" dirty="0"/>
              <a:t>void insert(BiTree &amp;T,ElemType x){</a:t>
            </a:r>
            <a:endParaRPr lang="en-US" altLang="zh-CN" sz="2800" i="1" dirty="0"/>
          </a:p>
          <a:p>
            <a:pPr eaLnBrk="1" hangingPunct="1">
              <a:buNone/>
            </a:pPr>
            <a:r>
              <a:rPr lang="en-US" altLang="zh-CN" sz="2800" i="1" dirty="0"/>
              <a:t>   if (T==NULL){ T=(BiTree)malloc(sizeof(BiTNode));</a:t>
            </a:r>
            <a:endParaRPr lang="en-US" altLang="zh-CN" sz="2800" i="1" dirty="0"/>
          </a:p>
          <a:p>
            <a:pPr lvl="2" eaLnBrk="1" hangingPunct="1">
              <a:buNone/>
            </a:pPr>
            <a:r>
              <a:rPr lang="en-US" altLang="zh-CN" i="1" dirty="0"/>
              <a:t>      	    </a:t>
            </a:r>
            <a:r>
              <a:rPr lang="en-US" altLang="zh-CN" sz="2800" i="1" dirty="0"/>
              <a:t>T-&gt;data=x;</a:t>
            </a:r>
            <a:endParaRPr lang="en-US" altLang="zh-CN" sz="2800" i="1" dirty="0"/>
          </a:p>
          <a:p>
            <a:pPr lvl="2" eaLnBrk="1" hangingPunct="1">
              <a:buNone/>
            </a:pPr>
            <a:r>
              <a:rPr lang="en-US" altLang="zh-CN" sz="2800" i="1" dirty="0"/>
              <a:t>      	   T-&gt;lchild=T-&gt;rchild=NULL;</a:t>
            </a:r>
            <a:endParaRPr lang="en-US" altLang="zh-CN" sz="2800" i="1" dirty="0"/>
          </a:p>
          <a:p>
            <a:pPr eaLnBrk="1" hangingPunct="1">
              <a:buNone/>
            </a:pPr>
            <a:r>
              <a:rPr lang="en-US" altLang="zh-CN" sz="2800" i="1" dirty="0"/>
              <a:t>     	 	}</a:t>
            </a:r>
            <a:endParaRPr lang="en-US" altLang="zh-CN" sz="2800" i="1" dirty="0"/>
          </a:p>
          <a:p>
            <a:pPr eaLnBrk="1" hangingPunct="1">
              <a:buNone/>
            </a:pPr>
            <a:r>
              <a:rPr lang="en-US" altLang="zh-CN" sz="2800" i="1" dirty="0"/>
              <a:t>    else{</a:t>
            </a:r>
            <a:endParaRPr lang="en-US" altLang="zh-CN" sz="2800" i="1" dirty="0"/>
          </a:p>
          <a:p>
            <a:pPr eaLnBrk="1" hangingPunct="1">
              <a:buNone/>
            </a:pPr>
            <a:r>
              <a:rPr lang="en-US" altLang="zh-CN" sz="2800" i="1" dirty="0"/>
              <a:t>       		if (x&lt;T-&gt;data) insert(T-&gt;lchild,x);</a:t>
            </a:r>
            <a:endParaRPr lang="en-US" altLang="zh-CN" sz="2800" i="1" dirty="0"/>
          </a:p>
          <a:p>
            <a:pPr eaLnBrk="1" hangingPunct="1">
              <a:buNone/>
            </a:pPr>
            <a:r>
              <a:rPr lang="en-US" altLang="zh-CN" sz="2800" i="1" dirty="0"/>
              <a:t>       		if (x&gt;T-&gt;data) insert(T-&gt;rchild,x);</a:t>
            </a:r>
            <a:endParaRPr lang="en-US" altLang="zh-CN" sz="2800" i="1" dirty="0"/>
          </a:p>
          <a:p>
            <a:pPr eaLnBrk="1" hangingPunct="1">
              <a:buNone/>
            </a:pPr>
            <a:r>
              <a:rPr lang="en-US" altLang="zh-CN" sz="2800" i="1" dirty="0"/>
              <a:t>         }</a:t>
            </a:r>
            <a:endParaRPr lang="en-US" altLang="zh-CN" sz="2800" i="1" dirty="0"/>
          </a:p>
          <a:p>
            <a:pPr eaLnBrk="1" hangingPunct="1">
              <a:buNone/>
            </a:pPr>
            <a:r>
              <a:rPr lang="en-US" altLang="zh-CN" sz="2800" i="1" dirty="0"/>
              <a:t>}//insert     </a:t>
            </a:r>
            <a:endParaRPr lang="en-US" altLang="zh-CN" sz="2800" i="1" dirty="0"/>
          </a:p>
        </p:txBody>
      </p:sp>
    </p:spTree>
  </p:cSld>
  <p:clrMapOvr>
    <a:masterClrMapping/>
  </p:clrMapOvr>
  <p:transition spd="med">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3"/>
          <p:cNvSpPr>
            <a:spLocks noGrp="1"/>
          </p:cNvSpPr>
          <p:nvPr>
            <p:ph idx="1"/>
          </p:nvPr>
        </p:nvSpPr>
        <p:spPr>
          <a:xfrm>
            <a:off x="1066800" y="1371600"/>
            <a:ext cx="6581775" cy="3832225"/>
          </a:xfrm>
          <a:ln/>
        </p:spPr>
        <p:txBody>
          <a:bodyPr vert="horz" wrap="square" lIns="91440" tIns="45720" rIns="91440" bIns="45720" anchor="t"/>
          <a:p>
            <a:pPr eaLnBrk="1" hangingPunct="1">
              <a:lnSpc>
                <a:spcPct val="90000"/>
              </a:lnSpc>
              <a:buNone/>
            </a:pPr>
            <a:r>
              <a:rPr lang="en-US" altLang="zh-CN" sz="2400" b="1" i="1" dirty="0"/>
              <a:t>void CreateBiTree(BiTree &amp;root){</a:t>
            </a:r>
            <a:endParaRPr lang="en-US" altLang="zh-CN" sz="2400" b="1" i="1" dirty="0"/>
          </a:p>
          <a:p>
            <a:pPr lvl="1" eaLnBrk="1" hangingPunct="1">
              <a:lnSpc>
                <a:spcPct val="90000"/>
              </a:lnSpc>
              <a:buNone/>
            </a:pPr>
            <a:r>
              <a:rPr lang="en-US" altLang="zh-CN" sz="2400" b="1" i="1" dirty="0"/>
              <a:t>    ElemType x;</a:t>
            </a:r>
            <a:endParaRPr lang="en-US" altLang="zh-CN" sz="2400" b="1" i="1" dirty="0"/>
          </a:p>
          <a:p>
            <a:pPr lvl="1" eaLnBrk="1" hangingPunct="1">
              <a:lnSpc>
                <a:spcPct val="90000"/>
              </a:lnSpc>
              <a:buNone/>
            </a:pPr>
            <a:r>
              <a:rPr lang="en-US" altLang="zh-CN" sz="2400" b="1" i="1" dirty="0"/>
              <a:t>    root=NULL;</a:t>
            </a:r>
            <a:endParaRPr lang="en-US" altLang="zh-CN" sz="2400" b="1" i="1" dirty="0"/>
          </a:p>
          <a:p>
            <a:pPr lvl="1" eaLnBrk="1" hangingPunct="1">
              <a:lnSpc>
                <a:spcPct val="90000"/>
              </a:lnSpc>
              <a:buNone/>
            </a:pPr>
            <a:r>
              <a:rPr lang="en-US" altLang="zh-CN" sz="2400" b="1" i="1" dirty="0"/>
              <a:t>    scanf(&amp;x);</a:t>
            </a:r>
            <a:endParaRPr lang="en-US" altLang="zh-CN" sz="2400" b="1" i="1" dirty="0"/>
          </a:p>
          <a:p>
            <a:pPr lvl="1" eaLnBrk="1" hangingPunct="1">
              <a:lnSpc>
                <a:spcPct val="90000"/>
              </a:lnSpc>
              <a:buNone/>
            </a:pPr>
            <a:r>
              <a:rPr lang="en-US" altLang="zh-CN" sz="2400" b="1" i="1" dirty="0"/>
              <a:t>    while (x!=-1){</a:t>
            </a:r>
            <a:endParaRPr lang="en-US" altLang="zh-CN" sz="2400" b="1" i="1" dirty="0"/>
          </a:p>
          <a:p>
            <a:pPr lvl="1" eaLnBrk="1" hangingPunct="1">
              <a:lnSpc>
                <a:spcPct val="90000"/>
              </a:lnSpc>
              <a:buNone/>
            </a:pPr>
            <a:r>
              <a:rPr lang="en-US" altLang="zh-CN" sz="2400" b="1" i="1" dirty="0"/>
              <a:t>         insert(root,x);</a:t>
            </a:r>
            <a:endParaRPr lang="en-US" altLang="zh-CN" sz="2400" b="1" i="1" dirty="0"/>
          </a:p>
          <a:p>
            <a:pPr lvl="1" eaLnBrk="1" hangingPunct="1">
              <a:lnSpc>
                <a:spcPct val="90000"/>
              </a:lnSpc>
              <a:buNone/>
            </a:pPr>
            <a:r>
              <a:rPr lang="en-US" altLang="zh-CN" sz="2400" b="1" i="1" dirty="0"/>
              <a:t>		   scanf(&amp;x);</a:t>
            </a:r>
            <a:endParaRPr lang="en-US" altLang="zh-CN" sz="2400" b="1" i="1" dirty="0"/>
          </a:p>
          <a:p>
            <a:pPr lvl="1" eaLnBrk="1" hangingPunct="1">
              <a:lnSpc>
                <a:spcPct val="90000"/>
              </a:lnSpc>
              <a:buNone/>
            </a:pPr>
            <a:r>
              <a:rPr lang="en-US" altLang="zh-CN" sz="2400" b="1" i="1" dirty="0"/>
              <a:t>    }//while</a:t>
            </a:r>
            <a:endParaRPr lang="en-US" altLang="zh-CN" sz="2400" b="1" i="1" dirty="0"/>
          </a:p>
          <a:p>
            <a:pPr eaLnBrk="1" hangingPunct="1">
              <a:lnSpc>
                <a:spcPct val="90000"/>
              </a:lnSpc>
              <a:buNone/>
            </a:pPr>
            <a:r>
              <a:rPr lang="en-US" altLang="zh-CN" sz="2400" b="1" i="1" dirty="0"/>
              <a:t>}//CreateBiTree</a:t>
            </a:r>
            <a:endParaRPr lang="en-US" altLang="zh-CN" sz="2400" b="1" i="1" dirty="0"/>
          </a:p>
          <a:p>
            <a:pPr eaLnBrk="1" hangingPunct="1">
              <a:lnSpc>
                <a:spcPct val="90000"/>
              </a:lnSpc>
              <a:buNone/>
            </a:pPr>
            <a:endParaRPr lang="en-US" altLang="zh-CN" sz="2400" b="1" i="1" dirty="0"/>
          </a:p>
        </p:txBody>
      </p:sp>
    </p:spTree>
  </p:cSld>
  <p:clrMapOvr>
    <a:masterClrMapping/>
  </p:clrMapOvr>
  <p:transition spd="med">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ChangeArrowheads="1"/>
          </p:cNvSpPr>
          <p:nvPr/>
        </p:nvSpPr>
        <p:spPr bwMode="auto">
          <a:xfrm>
            <a:off x="685800" y="381000"/>
            <a:ext cx="7772400" cy="685800"/>
          </a:xfrm>
          <a:prstGeom prst="rect">
            <a:avLst/>
          </a:prstGeom>
          <a:noFill/>
          <a:ln w="9525">
            <a:noFill/>
            <a:miter lim="800000"/>
          </a:ln>
          <a:effectLst/>
        </p:spPr>
        <p:txBody>
          <a:bodyPr lIns="92075" tIns="46038" rIns="92075" bIns="46038"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6.4  </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遍历二叉树和线索二叉树</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12643" name="Rectangle 3"/>
          <p:cNvSpPr/>
          <p:nvPr/>
        </p:nvSpPr>
        <p:spPr>
          <a:xfrm>
            <a:off x="457200" y="2057400"/>
            <a:ext cx="8458200" cy="39624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zh-CN" altLang="en-US" b="1" dirty="0">
                <a:solidFill>
                  <a:srgbClr val="FF0000"/>
                </a:solidFill>
                <a:latin typeface="宋体" panose="02010600030101010101" pitchFamily="2" charset="-122"/>
              </a:rPr>
              <a:t>二、线索二叉树</a:t>
            </a:r>
            <a:r>
              <a:rPr lang="zh-CN" altLang="en-US" sz="2800" dirty="0">
                <a:solidFill>
                  <a:schemeClr val="accent1"/>
                </a:solidFill>
                <a:latin typeface="宋体" panose="02010600030101010101" pitchFamily="2" charset="-122"/>
              </a:rPr>
              <a:t>  </a:t>
            </a:r>
            <a:endParaRPr lang="zh-CN" altLang="en-US" sz="2800" dirty="0">
              <a:solidFill>
                <a:schemeClr val="accent1"/>
              </a:solidFill>
              <a:latin typeface="宋体" panose="02010600030101010101" pitchFamily="2" charset="-122"/>
            </a:endParaRPr>
          </a:p>
          <a:p>
            <a:pPr marL="342900" lvl="0" indent="-342900" eaLnBrk="1" hangingPunct="1">
              <a:buNone/>
            </a:pPr>
            <a:r>
              <a:rPr lang="zh-CN" altLang="en-US" b="1" i="1" dirty="0">
                <a:solidFill>
                  <a:srgbClr val="333399"/>
                </a:solidFill>
                <a:latin typeface="宋体" panose="02010600030101010101" pitchFamily="2" charset="-122"/>
              </a:rPr>
              <a:t>⒈ 问题的提出</a:t>
            </a:r>
            <a:r>
              <a:rPr lang="zh-CN" altLang="en-US" dirty="0">
                <a:latin typeface="宋体" panose="02010600030101010101" pitchFamily="2" charset="-122"/>
              </a:rPr>
              <a:t>：</a:t>
            </a:r>
            <a:r>
              <a:rPr lang="zh-CN" altLang="en-US" b="1" dirty="0">
                <a:latin typeface="宋体" panose="02010600030101010101" pitchFamily="2" charset="-122"/>
              </a:rPr>
              <a:t>通过遍历二叉树可得到结点的一个线性序列，在线性序列中，就存在结点和前驱和后继，但是在二叉链表上只能找到结点的左孩子、右孩子，结点的前驱和后继只有在遍历过程中才能得到，那么，能否通过结点的两个链域查找出任一结点的前驱和后继</a:t>
            </a:r>
            <a:r>
              <a:rPr lang="en-US" altLang="zh-CN" b="1" dirty="0">
                <a:latin typeface="宋体" panose="02010600030101010101" pitchFamily="2" charset="-122"/>
              </a:rPr>
              <a:t>?</a:t>
            </a:r>
            <a:endParaRPr lang="en-US" altLang="zh-CN" b="1" dirty="0">
              <a:latin typeface="宋体" panose="02010600030101010101" pitchFamily="2" charset="-122"/>
            </a:endParaRPr>
          </a:p>
        </p:txBody>
      </p:sp>
    </p:spTree>
  </p:cSld>
  <p:clrMapOvr>
    <a:masterClrMapping/>
  </p:clrMapOvr>
  <p:transition>
    <p:sndAc>
      <p:stSnd>
        <p:snd r:embed="rId1" name="camera.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288925" y="381000"/>
            <a:ext cx="146367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latin typeface="楷体_GB2312" pitchFamily="49" charset="-122"/>
                <a:ea typeface="楷体_GB2312" pitchFamily="49" charset="-122"/>
              </a:rPr>
              <a:t>结点</a:t>
            </a:r>
            <a:r>
              <a:rPr lang="en-US" altLang="zh-CN" sz="4000" b="1" dirty="0">
                <a:solidFill>
                  <a:srgbClr val="FF0000"/>
                </a:solidFill>
                <a:latin typeface="楷体_GB2312" pitchFamily="49" charset="-122"/>
                <a:ea typeface="楷体_GB2312" pitchFamily="49" charset="-122"/>
              </a:rPr>
              <a:t>:</a:t>
            </a:r>
            <a:endParaRPr lang="en-US" altLang="zh-CN" sz="4000" dirty="0"/>
          </a:p>
        </p:txBody>
      </p:sp>
      <p:sp>
        <p:nvSpPr>
          <p:cNvPr id="12291" name="Text Box 3"/>
          <p:cNvSpPr txBox="1"/>
          <p:nvPr/>
        </p:nvSpPr>
        <p:spPr>
          <a:xfrm>
            <a:off x="228600" y="1508125"/>
            <a:ext cx="24892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latin typeface="楷体_GB2312" pitchFamily="49" charset="-122"/>
                <a:ea typeface="楷体_GB2312" pitchFamily="49" charset="-122"/>
              </a:rPr>
              <a:t>结点的度</a:t>
            </a:r>
            <a:r>
              <a:rPr lang="en-US" altLang="zh-CN" sz="4000" b="1" dirty="0">
                <a:solidFill>
                  <a:srgbClr val="FF0000"/>
                </a:solidFill>
                <a:latin typeface="楷体_GB2312" pitchFamily="49" charset="-122"/>
                <a:ea typeface="楷体_GB2312" pitchFamily="49" charset="-122"/>
              </a:rPr>
              <a:t>:</a:t>
            </a:r>
            <a:endParaRPr lang="en-US" altLang="zh-CN" sz="2400" dirty="0"/>
          </a:p>
        </p:txBody>
      </p:sp>
      <p:sp>
        <p:nvSpPr>
          <p:cNvPr id="12292" name="Text Box 4"/>
          <p:cNvSpPr txBox="1"/>
          <p:nvPr/>
        </p:nvSpPr>
        <p:spPr>
          <a:xfrm>
            <a:off x="228600" y="2606675"/>
            <a:ext cx="197643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latin typeface="楷体_GB2312" pitchFamily="49" charset="-122"/>
                <a:ea typeface="楷体_GB2312" pitchFamily="49" charset="-122"/>
              </a:rPr>
              <a:t>树的度</a:t>
            </a:r>
            <a:r>
              <a:rPr lang="en-US" altLang="zh-CN" sz="4000" b="1" dirty="0">
                <a:solidFill>
                  <a:srgbClr val="FF0000"/>
                </a:solidFill>
                <a:latin typeface="楷体_GB2312" pitchFamily="49" charset="-122"/>
                <a:ea typeface="楷体_GB2312" pitchFamily="49" charset="-122"/>
              </a:rPr>
              <a:t>:</a:t>
            </a:r>
            <a:endParaRPr lang="en-US" altLang="zh-CN" sz="2400" dirty="0"/>
          </a:p>
        </p:txBody>
      </p:sp>
      <p:sp>
        <p:nvSpPr>
          <p:cNvPr id="12293" name="Text Box 5"/>
          <p:cNvSpPr txBox="1"/>
          <p:nvPr/>
        </p:nvSpPr>
        <p:spPr>
          <a:xfrm>
            <a:off x="228600" y="3825875"/>
            <a:ext cx="24892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latin typeface="楷体_GB2312" pitchFamily="49" charset="-122"/>
                <a:ea typeface="楷体_GB2312" pitchFamily="49" charset="-122"/>
              </a:rPr>
              <a:t>叶子结点</a:t>
            </a:r>
            <a:r>
              <a:rPr lang="en-US" altLang="zh-CN" sz="4000" b="1" dirty="0">
                <a:solidFill>
                  <a:srgbClr val="FF0000"/>
                </a:solidFill>
                <a:latin typeface="楷体_GB2312" pitchFamily="49" charset="-122"/>
                <a:ea typeface="楷体_GB2312" pitchFamily="49" charset="-122"/>
              </a:rPr>
              <a:t>:</a:t>
            </a:r>
            <a:endParaRPr lang="en-US" altLang="zh-CN" sz="2400" dirty="0"/>
          </a:p>
        </p:txBody>
      </p:sp>
      <p:sp>
        <p:nvSpPr>
          <p:cNvPr id="12294" name="Text Box 6"/>
          <p:cNvSpPr txBox="1"/>
          <p:nvPr/>
        </p:nvSpPr>
        <p:spPr>
          <a:xfrm>
            <a:off x="228600" y="5607050"/>
            <a:ext cx="24892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latin typeface="楷体_GB2312" pitchFamily="49" charset="-122"/>
                <a:ea typeface="楷体_GB2312" pitchFamily="49" charset="-122"/>
              </a:rPr>
              <a:t>分支结点</a:t>
            </a:r>
            <a:r>
              <a:rPr lang="en-US" altLang="zh-CN" sz="4000" b="1" dirty="0">
                <a:solidFill>
                  <a:srgbClr val="FF0000"/>
                </a:solidFill>
                <a:latin typeface="楷体_GB2312" pitchFamily="49" charset="-122"/>
                <a:ea typeface="楷体_GB2312" pitchFamily="49" charset="-122"/>
              </a:rPr>
              <a:t>:</a:t>
            </a:r>
            <a:endParaRPr lang="en-US" altLang="zh-CN" sz="2400" dirty="0"/>
          </a:p>
        </p:txBody>
      </p:sp>
      <p:sp>
        <p:nvSpPr>
          <p:cNvPr id="316423" name="Text Box 7"/>
          <p:cNvSpPr txBox="1"/>
          <p:nvPr/>
        </p:nvSpPr>
        <p:spPr>
          <a:xfrm>
            <a:off x="1828800" y="381000"/>
            <a:ext cx="7042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rgbClr val="6600CC"/>
                </a:solidFill>
                <a:latin typeface="楷体_GB2312" pitchFamily="49" charset="-122"/>
                <a:ea typeface="楷体_GB2312" pitchFamily="49" charset="-122"/>
              </a:rPr>
              <a:t>数据元素</a:t>
            </a:r>
            <a:r>
              <a:rPr lang="en-US" altLang="zh-CN" sz="4000" b="1" dirty="0">
                <a:solidFill>
                  <a:srgbClr val="FF00FF"/>
                </a:solidFill>
                <a:latin typeface="楷体_GB2312" pitchFamily="49" charset="-122"/>
                <a:ea typeface="楷体_GB2312" pitchFamily="49" charset="-122"/>
              </a:rPr>
              <a:t>+</a:t>
            </a:r>
            <a:r>
              <a:rPr lang="zh-CN" altLang="en-US" sz="4000" dirty="0">
                <a:solidFill>
                  <a:srgbClr val="6600CC"/>
                </a:solidFill>
                <a:latin typeface="楷体_GB2312" pitchFamily="49" charset="-122"/>
                <a:ea typeface="楷体_GB2312" pitchFamily="49" charset="-122"/>
              </a:rPr>
              <a:t>若干指向子树的分支</a:t>
            </a:r>
            <a:endParaRPr lang="zh-CN" altLang="en-US" sz="4000" dirty="0">
              <a:latin typeface="楷体_GB2312" pitchFamily="49" charset="-122"/>
              <a:ea typeface="楷体_GB2312" pitchFamily="49" charset="-122"/>
            </a:endParaRPr>
          </a:p>
        </p:txBody>
      </p:sp>
      <p:sp>
        <p:nvSpPr>
          <p:cNvPr id="316424" name="Text Box 8"/>
          <p:cNvSpPr txBox="1"/>
          <p:nvPr/>
        </p:nvSpPr>
        <p:spPr>
          <a:xfrm>
            <a:off x="2819400" y="1492250"/>
            <a:ext cx="5264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rgbClr val="6600CC"/>
                </a:solidFill>
                <a:latin typeface="楷体_GB2312" pitchFamily="49" charset="-122"/>
                <a:ea typeface="楷体_GB2312" pitchFamily="49" charset="-122"/>
              </a:rPr>
              <a:t>结点拥有的分支的个数</a:t>
            </a:r>
            <a:endParaRPr lang="zh-CN" altLang="en-US" sz="2400" dirty="0"/>
          </a:p>
        </p:txBody>
      </p:sp>
      <p:sp>
        <p:nvSpPr>
          <p:cNvPr id="316425" name="Text Box 9"/>
          <p:cNvSpPr txBox="1"/>
          <p:nvPr/>
        </p:nvSpPr>
        <p:spPr>
          <a:xfrm>
            <a:off x="2254250" y="2590800"/>
            <a:ext cx="6280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rgbClr val="6600CC"/>
                </a:solidFill>
                <a:latin typeface="楷体_GB2312" pitchFamily="49" charset="-122"/>
                <a:ea typeface="楷体_GB2312" pitchFamily="49" charset="-122"/>
              </a:rPr>
              <a:t>树中所有结点的度的最大值</a:t>
            </a:r>
            <a:endParaRPr lang="zh-CN" altLang="en-US" sz="4000" dirty="0">
              <a:latin typeface="楷体_GB2312" pitchFamily="49" charset="-122"/>
              <a:ea typeface="楷体_GB2312" pitchFamily="49" charset="-122"/>
            </a:endParaRPr>
          </a:p>
        </p:txBody>
      </p:sp>
      <p:sp>
        <p:nvSpPr>
          <p:cNvPr id="316426" name="Text Box 10"/>
          <p:cNvSpPr txBox="1"/>
          <p:nvPr/>
        </p:nvSpPr>
        <p:spPr>
          <a:xfrm>
            <a:off x="2819400" y="3810000"/>
            <a:ext cx="3232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rgbClr val="6600CC"/>
                </a:solidFill>
                <a:latin typeface="楷体_GB2312" pitchFamily="49" charset="-122"/>
                <a:ea typeface="楷体_GB2312" pitchFamily="49" charset="-122"/>
              </a:rPr>
              <a:t>度为零的结点</a:t>
            </a:r>
            <a:endParaRPr lang="zh-CN" altLang="en-US" sz="4000" dirty="0">
              <a:latin typeface="楷体_GB2312" pitchFamily="49" charset="-122"/>
              <a:ea typeface="楷体_GB2312" pitchFamily="49" charset="-122"/>
            </a:endParaRPr>
          </a:p>
        </p:txBody>
      </p:sp>
      <p:sp>
        <p:nvSpPr>
          <p:cNvPr id="316427" name="Text Box 11"/>
          <p:cNvSpPr txBox="1"/>
          <p:nvPr/>
        </p:nvSpPr>
        <p:spPr>
          <a:xfrm>
            <a:off x="2819400" y="5622925"/>
            <a:ext cx="3740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rgbClr val="6600CC"/>
                </a:solidFill>
                <a:latin typeface="楷体_GB2312" pitchFamily="49" charset="-122"/>
                <a:ea typeface="楷体_GB2312" pitchFamily="49" charset="-122"/>
              </a:rPr>
              <a:t>度大于零的结点</a:t>
            </a:r>
            <a:endParaRPr lang="zh-CN" altLang="en-US" sz="4000" dirty="0">
              <a:latin typeface="楷体_GB2312" pitchFamily="49" charset="-122"/>
              <a:ea typeface="楷体_GB2312" pitchFamily="49" charset="-122"/>
            </a:endParaRPr>
          </a:p>
        </p:txBody>
      </p:sp>
      <p:sp>
        <p:nvSpPr>
          <p:cNvPr id="12300" name="Oval 12"/>
          <p:cNvSpPr/>
          <p:nvPr/>
        </p:nvSpPr>
        <p:spPr>
          <a:xfrm>
            <a:off x="7086600" y="3657600"/>
            <a:ext cx="609600" cy="6096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t>D</a:t>
            </a:r>
            <a:endParaRPr lang="en-US" altLang="zh-CN" sz="2400" dirty="0"/>
          </a:p>
        </p:txBody>
      </p:sp>
      <p:sp>
        <p:nvSpPr>
          <p:cNvPr id="12301" name="Oval 13"/>
          <p:cNvSpPr/>
          <p:nvPr/>
        </p:nvSpPr>
        <p:spPr>
          <a:xfrm>
            <a:off x="5867400" y="4800600"/>
            <a:ext cx="609600" cy="6096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t>H</a:t>
            </a:r>
            <a:endParaRPr lang="en-US" altLang="zh-CN" sz="2400" dirty="0"/>
          </a:p>
        </p:txBody>
      </p:sp>
      <p:sp>
        <p:nvSpPr>
          <p:cNvPr id="12302" name="Oval 14"/>
          <p:cNvSpPr/>
          <p:nvPr/>
        </p:nvSpPr>
        <p:spPr>
          <a:xfrm>
            <a:off x="7086600" y="4800600"/>
            <a:ext cx="609600" cy="6096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t>I</a:t>
            </a:r>
            <a:endParaRPr lang="en-US" altLang="zh-CN" sz="2400" dirty="0"/>
          </a:p>
        </p:txBody>
      </p:sp>
      <p:sp>
        <p:nvSpPr>
          <p:cNvPr id="12303" name="Oval 15"/>
          <p:cNvSpPr/>
          <p:nvPr/>
        </p:nvSpPr>
        <p:spPr>
          <a:xfrm>
            <a:off x="8305800" y="4800600"/>
            <a:ext cx="609600" cy="6096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t>J</a:t>
            </a:r>
            <a:endParaRPr lang="en-US" altLang="zh-CN" sz="2400" dirty="0"/>
          </a:p>
        </p:txBody>
      </p:sp>
      <p:sp>
        <p:nvSpPr>
          <p:cNvPr id="12304" name="Oval 16"/>
          <p:cNvSpPr/>
          <p:nvPr/>
        </p:nvSpPr>
        <p:spPr>
          <a:xfrm>
            <a:off x="8305800" y="5943600"/>
            <a:ext cx="609600" cy="6096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t>M</a:t>
            </a:r>
            <a:endParaRPr lang="en-US" altLang="zh-CN" sz="2400" dirty="0"/>
          </a:p>
        </p:txBody>
      </p:sp>
      <p:sp>
        <p:nvSpPr>
          <p:cNvPr id="12305" name="Line 17"/>
          <p:cNvSpPr/>
          <p:nvPr/>
        </p:nvSpPr>
        <p:spPr>
          <a:xfrm>
            <a:off x="7391400" y="4267200"/>
            <a:ext cx="0" cy="533400"/>
          </a:xfrm>
          <a:prstGeom prst="line">
            <a:avLst/>
          </a:prstGeom>
          <a:ln w="38100" cap="sq" cmpd="sng">
            <a:solidFill>
              <a:srgbClr val="58001D"/>
            </a:solidFill>
            <a:prstDash val="solid"/>
            <a:headEnd type="none" w="sm" len="sm"/>
            <a:tailEnd type="none" w="sm" len="sm"/>
          </a:ln>
        </p:spPr>
      </p:sp>
      <p:sp>
        <p:nvSpPr>
          <p:cNvPr id="12306" name="Line 18"/>
          <p:cNvSpPr/>
          <p:nvPr/>
        </p:nvSpPr>
        <p:spPr>
          <a:xfrm>
            <a:off x="8610600" y="5410200"/>
            <a:ext cx="0" cy="533400"/>
          </a:xfrm>
          <a:prstGeom prst="line">
            <a:avLst/>
          </a:prstGeom>
          <a:ln w="38100" cap="sq" cmpd="sng">
            <a:solidFill>
              <a:srgbClr val="58001D"/>
            </a:solidFill>
            <a:prstDash val="solid"/>
            <a:headEnd type="none" w="sm" len="sm"/>
            <a:tailEnd type="none" w="sm" len="sm"/>
          </a:ln>
        </p:spPr>
      </p:sp>
      <p:sp>
        <p:nvSpPr>
          <p:cNvPr id="12307" name="Line 19"/>
          <p:cNvSpPr/>
          <p:nvPr/>
        </p:nvSpPr>
        <p:spPr>
          <a:xfrm flipH="1">
            <a:off x="6172200" y="3962400"/>
            <a:ext cx="914400" cy="838200"/>
          </a:xfrm>
          <a:prstGeom prst="line">
            <a:avLst/>
          </a:prstGeom>
          <a:ln w="38100" cap="sq" cmpd="sng">
            <a:solidFill>
              <a:schemeClr val="tx1"/>
            </a:solidFill>
            <a:prstDash val="solid"/>
            <a:headEnd type="none" w="sm" len="sm"/>
            <a:tailEnd type="none" w="sm" len="sm"/>
          </a:ln>
        </p:spPr>
      </p:sp>
      <p:sp>
        <p:nvSpPr>
          <p:cNvPr id="12308" name="Line 20"/>
          <p:cNvSpPr/>
          <p:nvPr/>
        </p:nvSpPr>
        <p:spPr>
          <a:xfrm>
            <a:off x="7696200" y="3962400"/>
            <a:ext cx="914400" cy="838200"/>
          </a:xfrm>
          <a:prstGeom prst="line">
            <a:avLst/>
          </a:prstGeom>
          <a:ln w="38100" cap="sq" cmpd="sng">
            <a:solidFill>
              <a:schemeClr val="tx1"/>
            </a:solidFill>
            <a:prstDash val="solid"/>
            <a:headEnd type="none" w="sm" len="sm"/>
            <a:tailEnd type="none" w="sm" len="sm"/>
          </a:ln>
        </p:spPr>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6423"/>
                                        </p:tgtEl>
                                        <p:attrNameLst>
                                          <p:attrName>style.visibility</p:attrName>
                                        </p:attrNameLst>
                                      </p:cBhvr>
                                      <p:to>
                                        <p:strVal val="visible"/>
                                      </p:to>
                                    </p:set>
                                    <p:anim calcmode="lin" valueType="num">
                                      <p:cBhvr additive="base">
                                        <p:cTn id="7" dur="500" fill="hold"/>
                                        <p:tgtEl>
                                          <p:spTgt spid="316423"/>
                                        </p:tgtEl>
                                        <p:attrNameLst>
                                          <p:attrName>ppt_x</p:attrName>
                                        </p:attrNameLst>
                                      </p:cBhvr>
                                      <p:tavLst>
                                        <p:tav tm="0">
                                          <p:val>
                                            <p:strVal val="1+#ppt_w/2"/>
                                          </p:val>
                                        </p:tav>
                                        <p:tav tm="100000">
                                          <p:val>
                                            <p:strVal val="#ppt_x"/>
                                          </p:val>
                                        </p:tav>
                                      </p:tavLst>
                                    </p:anim>
                                    <p:anim calcmode="lin" valueType="num">
                                      <p:cBhvr additive="base">
                                        <p:cTn id="8" dur="500" fill="hold"/>
                                        <p:tgtEl>
                                          <p:spTgt spid="3164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6424"/>
                                        </p:tgtEl>
                                        <p:attrNameLst>
                                          <p:attrName>style.visibility</p:attrName>
                                        </p:attrNameLst>
                                      </p:cBhvr>
                                      <p:to>
                                        <p:strVal val="visible"/>
                                      </p:to>
                                    </p:set>
                                    <p:anim calcmode="lin" valueType="num">
                                      <p:cBhvr additive="base">
                                        <p:cTn id="13" dur="500" fill="hold"/>
                                        <p:tgtEl>
                                          <p:spTgt spid="316424"/>
                                        </p:tgtEl>
                                        <p:attrNameLst>
                                          <p:attrName>ppt_x</p:attrName>
                                        </p:attrNameLst>
                                      </p:cBhvr>
                                      <p:tavLst>
                                        <p:tav tm="0">
                                          <p:val>
                                            <p:strVal val="1+#ppt_w/2"/>
                                          </p:val>
                                        </p:tav>
                                        <p:tav tm="100000">
                                          <p:val>
                                            <p:strVal val="#ppt_x"/>
                                          </p:val>
                                        </p:tav>
                                      </p:tavLst>
                                    </p:anim>
                                    <p:anim calcmode="lin" valueType="num">
                                      <p:cBhvr additive="base">
                                        <p:cTn id="14" dur="500" fill="hold"/>
                                        <p:tgtEl>
                                          <p:spTgt spid="31642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6425"/>
                                        </p:tgtEl>
                                        <p:attrNameLst>
                                          <p:attrName>style.visibility</p:attrName>
                                        </p:attrNameLst>
                                      </p:cBhvr>
                                      <p:to>
                                        <p:strVal val="visible"/>
                                      </p:to>
                                    </p:set>
                                    <p:anim calcmode="lin" valueType="num">
                                      <p:cBhvr additive="base">
                                        <p:cTn id="19" dur="500" fill="hold"/>
                                        <p:tgtEl>
                                          <p:spTgt spid="316425"/>
                                        </p:tgtEl>
                                        <p:attrNameLst>
                                          <p:attrName>ppt_x</p:attrName>
                                        </p:attrNameLst>
                                      </p:cBhvr>
                                      <p:tavLst>
                                        <p:tav tm="0">
                                          <p:val>
                                            <p:strVal val="1+#ppt_w/2"/>
                                          </p:val>
                                        </p:tav>
                                        <p:tav tm="100000">
                                          <p:val>
                                            <p:strVal val="#ppt_x"/>
                                          </p:val>
                                        </p:tav>
                                      </p:tavLst>
                                    </p:anim>
                                    <p:anim calcmode="lin" valueType="num">
                                      <p:cBhvr additive="base">
                                        <p:cTn id="20" dur="500" fill="hold"/>
                                        <p:tgtEl>
                                          <p:spTgt spid="3164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6426"/>
                                        </p:tgtEl>
                                        <p:attrNameLst>
                                          <p:attrName>style.visibility</p:attrName>
                                        </p:attrNameLst>
                                      </p:cBhvr>
                                      <p:to>
                                        <p:strVal val="visible"/>
                                      </p:to>
                                    </p:set>
                                    <p:anim calcmode="lin" valueType="num">
                                      <p:cBhvr additive="base">
                                        <p:cTn id="25" dur="500" fill="hold"/>
                                        <p:tgtEl>
                                          <p:spTgt spid="316426"/>
                                        </p:tgtEl>
                                        <p:attrNameLst>
                                          <p:attrName>ppt_x</p:attrName>
                                        </p:attrNameLst>
                                      </p:cBhvr>
                                      <p:tavLst>
                                        <p:tav tm="0">
                                          <p:val>
                                            <p:strVal val="1+#ppt_w/2"/>
                                          </p:val>
                                        </p:tav>
                                        <p:tav tm="100000">
                                          <p:val>
                                            <p:strVal val="#ppt_x"/>
                                          </p:val>
                                        </p:tav>
                                      </p:tavLst>
                                    </p:anim>
                                    <p:anim calcmode="lin" valueType="num">
                                      <p:cBhvr additive="base">
                                        <p:cTn id="26" dur="500" fill="hold"/>
                                        <p:tgtEl>
                                          <p:spTgt spid="3164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6427"/>
                                        </p:tgtEl>
                                        <p:attrNameLst>
                                          <p:attrName>style.visibility</p:attrName>
                                        </p:attrNameLst>
                                      </p:cBhvr>
                                      <p:to>
                                        <p:strVal val="visible"/>
                                      </p:to>
                                    </p:set>
                                    <p:anim calcmode="lin" valueType="num">
                                      <p:cBhvr additive="base">
                                        <p:cTn id="31" dur="500" fill="hold"/>
                                        <p:tgtEl>
                                          <p:spTgt spid="316427"/>
                                        </p:tgtEl>
                                        <p:attrNameLst>
                                          <p:attrName>ppt_x</p:attrName>
                                        </p:attrNameLst>
                                      </p:cBhvr>
                                      <p:tavLst>
                                        <p:tav tm="0">
                                          <p:val>
                                            <p:strVal val="1+#ppt_w/2"/>
                                          </p:val>
                                        </p:tav>
                                        <p:tav tm="100000">
                                          <p:val>
                                            <p:strVal val="#ppt_x"/>
                                          </p:val>
                                        </p:tav>
                                      </p:tavLst>
                                    </p:anim>
                                    <p:anim calcmode="lin" valueType="num">
                                      <p:cBhvr additive="base">
                                        <p:cTn id="32" dur="500" fill="hold"/>
                                        <p:tgtEl>
                                          <p:spTgt spid="3164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3" grpId="0"/>
      <p:bldP spid="316424" grpId="0"/>
      <p:bldP spid="316425" grpId="0"/>
      <p:bldP spid="316426" grpId="0"/>
      <p:bldP spid="31642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ext Box 2"/>
          <p:cNvSpPr txBox="1"/>
          <p:nvPr/>
        </p:nvSpPr>
        <p:spPr>
          <a:xfrm>
            <a:off x="-533400" y="152400"/>
            <a:ext cx="7410450" cy="8239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spcBef>
                <a:spcPct val="0"/>
              </a:spcBef>
              <a:buNone/>
            </a:pPr>
            <a:r>
              <a:rPr lang="zh-CN" altLang="en-US" sz="4800" b="1" dirty="0">
                <a:solidFill>
                  <a:srgbClr val="000099"/>
                </a:solidFill>
              </a:rPr>
              <a:t>一、</a:t>
            </a:r>
            <a:r>
              <a:rPr lang="zh-CN" altLang="en-US" sz="4800" b="1" dirty="0">
                <a:solidFill>
                  <a:srgbClr val="000099"/>
                </a:solidFill>
                <a:ea typeface="楷体_GB2312" pitchFamily="49" charset="-122"/>
              </a:rPr>
              <a:t>何谓线索二叉树？</a:t>
            </a:r>
            <a:endParaRPr lang="zh-CN" altLang="en-US" sz="4800" b="1" dirty="0">
              <a:solidFill>
                <a:srgbClr val="0000CC"/>
              </a:solidFill>
            </a:endParaRPr>
          </a:p>
        </p:txBody>
      </p:sp>
      <p:sp>
        <p:nvSpPr>
          <p:cNvPr id="410627" name="Text Box 3"/>
          <p:cNvSpPr txBox="1"/>
          <p:nvPr/>
        </p:nvSpPr>
        <p:spPr>
          <a:xfrm>
            <a:off x="0" y="1143000"/>
            <a:ext cx="8458200" cy="14097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20000"/>
              </a:lnSpc>
              <a:spcBef>
                <a:spcPct val="0"/>
              </a:spcBef>
              <a:buNone/>
            </a:pPr>
            <a:r>
              <a:rPr lang="zh-CN" altLang="en-US" sz="3600" dirty="0">
                <a:solidFill>
                  <a:srgbClr val="000099"/>
                </a:solidFill>
                <a:ea typeface="楷体_GB2312" pitchFamily="49" charset="-122"/>
              </a:rPr>
              <a:t>遍历二叉树的结果是，</a:t>
            </a:r>
            <a:endParaRPr lang="zh-CN" altLang="en-US" sz="3600" dirty="0">
              <a:solidFill>
                <a:srgbClr val="000099"/>
              </a:solidFill>
              <a:ea typeface="楷体_GB2312" pitchFamily="49" charset="-122"/>
            </a:endParaRPr>
          </a:p>
          <a:p>
            <a:pPr marL="914400" lvl="2" indent="0" eaLnBrk="1" hangingPunct="1">
              <a:lnSpc>
                <a:spcPct val="120000"/>
              </a:lnSpc>
              <a:spcBef>
                <a:spcPct val="0"/>
              </a:spcBef>
              <a:buNone/>
            </a:pPr>
            <a:r>
              <a:rPr lang="zh-CN" altLang="en-US" sz="3600" dirty="0">
                <a:solidFill>
                  <a:srgbClr val="000099"/>
                </a:solidFill>
                <a:ea typeface="楷体_GB2312" pitchFamily="49" charset="-122"/>
              </a:rPr>
              <a:t>      求得结点的一个线性序列。</a:t>
            </a:r>
            <a:endParaRPr lang="zh-CN" altLang="en-US" sz="4000" dirty="0"/>
          </a:p>
        </p:txBody>
      </p:sp>
      <p:sp>
        <p:nvSpPr>
          <p:cNvPr id="410628" name="Oval 4"/>
          <p:cNvSpPr/>
          <p:nvPr/>
        </p:nvSpPr>
        <p:spPr>
          <a:xfrm>
            <a:off x="2362200" y="30480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FF0000"/>
                </a:solidFill>
              </a:rPr>
              <a:t>A</a:t>
            </a:r>
            <a:endParaRPr lang="en-US" altLang="zh-CN" sz="2400" dirty="0"/>
          </a:p>
        </p:txBody>
      </p:sp>
      <p:sp>
        <p:nvSpPr>
          <p:cNvPr id="410629" name="Oval 5"/>
          <p:cNvSpPr/>
          <p:nvPr/>
        </p:nvSpPr>
        <p:spPr>
          <a:xfrm>
            <a:off x="152400" y="38100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chemeClr val="bg2"/>
                </a:solidFill>
              </a:rPr>
              <a:t>B</a:t>
            </a:r>
            <a:endParaRPr lang="en-US" altLang="zh-CN" sz="2400" dirty="0"/>
          </a:p>
        </p:txBody>
      </p:sp>
      <p:sp>
        <p:nvSpPr>
          <p:cNvPr id="410630" name="Oval 6"/>
          <p:cNvSpPr/>
          <p:nvPr/>
        </p:nvSpPr>
        <p:spPr>
          <a:xfrm>
            <a:off x="1600200" y="45720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chemeClr val="bg2"/>
                </a:solidFill>
              </a:rPr>
              <a:t>C</a:t>
            </a:r>
            <a:endParaRPr lang="en-US" altLang="zh-CN" sz="2400" dirty="0"/>
          </a:p>
        </p:txBody>
      </p:sp>
      <p:sp>
        <p:nvSpPr>
          <p:cNvPr id="410631" name="Oval 7"/>
          <p:cNvSpPr/>
          <p:nvPr/>
        </p:nvSpPr>
        <p:spPr>
          <a:xfrm>
            <a:off x="914400" y="54102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chemeClr val="bg2"/>
                </a:solidFill>
              </a:rPr>
              <a:t>D</a:t>
            </a:r>
            <a:endParaRPr lang="en-US" altLang="zh-CN" sz="2400" dirty="0"/>
          </a:p>
        </p:txBody>
      </p:sp>
      <p:sp>
        <p:nvSpPr>
          <p:cNvPr id="410632" name="Oval 8"/>
          <p:cNvSpPr/>
          <p:nvPr/>
        </p:nvSpPr>
        <p:spPr>
          <a:xfrm>
            <a:off x="3886200" y="38100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99"/>
                </a:solidFill>
              </a:rPr>
              <a:t>E</a:t>
            </a:r>
            <a:endParaRPr lang="en-US" altLang="zh-CN" sz="2400" dirty="0"/>
          </a:p>
        </p:txBody>
      </p:sp>
      <p:sp>
        <p:nvSpPr>
          <p:cNvPr id="410633" name="Oval 9"/>
          <p:cNvSpPr/>
          <p:nvPr/>
        </p:nvSpPr>
        <p:spPr>
          <a:xfrm>
            <a:off x="3200400" y="45720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99"/>
                </a:solidFill>
              </a:rPr>
              <a:t>F</a:t>
            </a:r>
            <a:endParaRPr lang="en-US" altLang="zh-CN" sz="2400" dirty="0"/>
          </a:p>
        </p:txBody>
      </p:sp>
      <p:sp>
        <p:nvSpPr>
          <p:cNvPr id="410634" name="Oval 10"/>
          <p:cNvSpPr/>
          <p:nvPr/>
        </p:nvSpPr>
        <p:spPr>
          <a:xfrm>
            <a:off x="2514600" y="53340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99"/>
                </a:solidFill>
              </a:rPr>
              <a:t>G</a:t>
            </a:r>
            <a:endParaRPr lang="en-US" altLang="zh-CN" sz="2400" dirty="0"/>
          </a:p>
        </p:txBody>
      </p:sp>
      <p:sp>
        <p:nvSpPr>
          <p:cNvPr id="410635" name="Oval 11"/>
          <p:cNvSpPr/>
          <p:nvPr/>
        </p:nvSpPr>
        <p:spPr>
          <a:xfrm>
            <a:off x="1981200" y="61722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99"/>
                </a:solidFill>
              </a:rPr>
              <a:t>H</a:t>
            </a:r>
            <a:endParaRPr lang="en-US" altLang="zh-CN" sz="2400" dirty="0"/>
          </a:p>
        </p:txBody>
      </p:sp>
      <p:sp>
        <p:nvSpPr>
          <p:cNvPr id="410636" name="Oval 12"/>
          <p:cNvSpPr/>
          <p:nvPr/>
        </p:nvSpPr>
        <p:spPr>
          <a:xfrm>
            <a:off x="3048000" y="61722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99"/>
                </a:solidFill>
              </a:rPr>
              <a:t>K</a:t>
            </a:r>
            <a:endParaRPr lang="en-US" altLang="zh-CN" sz="2400" dirty="0"/>
          </a:p>
        </p:txBody>
      </p:sp>
      <p:sp>
        <p:nvSpPr>
          <p:cNvPr id="410637" name="Line 13"/>
          <p:cNvSpPr/>
          <p:nvPr/>
        </p:nvSpPr>
        <p:spPr>
          <a:xfrm flipH="1">
            <a:off x="381000" y="3276600"/>
            <a:ext cx="1981200" cy="533400"/>
          </a:xfrm>
          <a:prstGeom prst="line">
            <a:avLst/>
          </a:prstGeom>
          <a:ln w="38100" cap="sq" cmpd="sng">
            <a:solidFill>
              <a:schemeClr val="tx1"/>
            </a:solidFill>
            <a:prstDash val="solid"/>
            <a:headEnd type="none" w="sm" len="sm"/>
            <a:tailEnd type="none" w="sm" len="sm"/>
          </a:ln>
        </p:spPr>
      </p:sp>
      <p:sp>
        <p:nvSpPr>
          <p:cNvPr id="410638" name="Line 14"/>
          <p:cNvSpPr/>
          <p:nvPr/>
        </p:nvSpPr>
        <p:spPr>
          <a:xfrm>
            <a:off x="609600" y="3962400"/>
            <a:ext cx="1219200" cy="609600"/>
          </a:xfrm>
          <a:prstGeom prst="line">
            <a:avLst/>
          </a:prstGeom>
          <a:ln w="38100" cap="sq" cmpd="sng">
            <a:solidFill>
              <a:schemeClr val="tx1"/>
            </a:solidFill>
            <a:prstDash val="solid"/>
            <a:headEnd type="none" w="sm" len="sm"/>
            <a:tailEnd type="none" w="sm" len="sm"/>
          </a:ln>
        </p:spPr>
      </p:sp>
      <p:sp>
        <p:nvSpPr>
          <p:cNvPr id="410639" name="Line 15"/>
          <p:cNvSpPr/>
          <p:nvPr/>
        </p:nvSpPr>
        <p:spPr>
          <a:xfrm flipH="1">
            <a:off x="1143000" y="4724400"/>
            <a:ext cx="457200" cy="685800"/>
          </a:xfrm>
          <a:prstGeom prst="line">
            <a:avLst/>
          </a:prstGeom>
          <a:ln w="38100" cap="sq" cmpd="sng">
            <a:solidFill>
              <a:schemeClr val="tx1"/>
            </a:solidFill>
            <a:prstDash val="solid"/>
            <a:headEnd type="none" w="sm" len="sm"/>
            <a:tailEnd type="none" w="sm" len="sm"/>
          </a:ln>
        </p:spPr>
      </p:sp>
      <p:sp>
        <p:nvSpPr>
          <p:cNvPr id="410640" name="Line 16"/>
          <p:cNvSpPr/>
          <p:nvPr/>
        </p:nvSpPr>
        <p:spPr>
          <a:xfrm>
            <a:off x="2819400" y="3276600"/>
            <a:ext cx="1295400" cy="533400"/>
          </a:xfrm>
          <a:prstGeom prst="line">
            <a:avLst/>
          </a:prstGeom>
          <a:ln w="38100" cap="sq" cmpd="sng">
            <a:solidFill>
              <a:schemeClr val="tx1"/>
            </a:solidFill>
            <a:prstDash val="solid"/>
            <a:headEnd type="none" w="sm" len="sm"/>
            <a:tailEnd type="none" w="sm" len="sm"/>
          </a:ln>
        </p:spPr>
      </p:sp>
      <p:sp>
        <p:nvSpPr>
          <p:cNvPr id="410641" name="Line 17"/>
          <p:cNvSpPr/>
          <p:nvPr/>
        </p:nvSpPr>
        <p:spPr>
          <a:xfrm flipH="1">
            <a:off x="3429000" y="4114800"/>
            <a:ext cx="457200" cy="457200"/>
          </a:xfrm>
          <a:prstGeom prst="line">
            <a:avLst/>
          </a:prstGeom>
          <a:ln w="38100" cap="sq" cmpd="sng">
            <a:solidFill>
              <a:schemeClr val="tx1"/>
            </a:solidFill>
            <a:prstDash val="solid"/>
            <a:headEnd type="none" w="sm" len="sm"/>
            <a:tailEnd type="none" w="sm" len="sm"/>
          </a:ln>
        </p:spPr>
      </p:sp>
      <p:sp>
        <p:nvSpPr>
          <p:cNvPr id="410642" name="Line 18"/>
          <p:cNvSpPr/>
          <p:nvPr/>
        </p:nvSpPr>
        <p:spPr>
          <a:xfrm flipH="1">
            <a:off x="2743200" y="4724400"/>
            <a:ext cx="457200" cy="609600"/>
          </a:xfrm>
          <a:prstGeom prst="line">
            <a:avLst/>
          </a:prstGeom>
          <a:ln w="38100" cap="sq" cmpd="sng">
            <a:solidFill>
              <a:schemeClr val="tx1"/>
            </a:solidFill>
            <a:prstDash val="solid"/>
            <a:headEnd type="none" w="sm" len="sm"/>
            <a:tailEnd type="none" w="sm" len="sm"/>
          </a:ln>
        </p:spPr>
      </p:sp>
      <p:sp>
        <p:nvSpPr>
          <p:cNvPr id="410643" name="Line 19"/>
          <p:cNvSpPr/>
          <p:nvPr/>
        </p:nvSpPr>
        <p:spPr>
          <a:xfrm flipH="1">
            <a:off x="2209800" y="5486400"/>
            <a:ext cx="304800" cy="685800"/>
          </a:xfrm>
          <a:prstGeom prst="line">
            <a:avLst/>
          </a:prstGeom>
          <a:ln w="38100" cap="sq" cmpd="sng">
            <a:solidFill>
              <a:schemeClr val="tx1"/>
            </a:solidFill>
            <a:prstDash val="solid"/>
            <a:headEnd type="none" w="sm" len="sm"/>
            <a:tailEnd type="none" w="sm" len="sm"/>
          </a:ln>
        </p:spPr>
      </p:sp>
      <p:sp>
        <p:nvSpPr>
          <p:cNvPr id="410644" name="Line 20"/>
          <p:cNvSpPr/>
          <p:nvPr/>
        </p:nvSpPr>
        <p:spPr>
          <a:xfrm>
            <a:off x="2971800" y="5486400"/>
            <a:ext cx="304800" cy="685800"/>
          </a:xfrm>
          <a:prstGeom prst="line">
            <a:avLst/>
          </a:prstGeom>
          <a:ln w="38100" cap="sq" cmpd="sng">
            <a:solidFill>
              <a:schemeClr val="tx1"/>
            </a:solidFill>
            <a:prstDash val="solid"/>
            <a:headEnd type="none" w="sm" len="sm"/>
            <a:tailEnd type="none" w="sm" len="sm"/>
          </a:ln>
        </p:spPr>
      </p:sp>
      <p:sp>
        <p:nvSpPr>
          <p:cNvPr id="410645" name="Text Box 21"/>
          <p:cNvSpPr txBox="1"/>
          <p:nvPr/>
        </p:nvSpPr>
        <p:spPr>
          <a:xfrm>
            <a:off x="4327525" y="2482850"/>
            <a:ext cx="13271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800000"/>
                </a:solidFill>
                <a:latin typeface="隶书" pitchFamily="49" charset="-122"/>
                <a:ea typeface="隶书" pitchFamily="49" charset="-122"/>
              </a:rPr>
              <a:t>例如</a:t>
            </a:r>
            <a:r>
              <a:rPr lang="en-US" altLang="zh-CN" sz="3600" dirty="0">
                <a:solidFill>
                  <a:srgbClr val="800000"/>
                </a:solidFill>
                <a:latin typeface="隶书" pitchFamily="49" charset="-122"/>
                <a:ea typeface="隶书" pitchFamily="49" charset="-122"/>
              </a:rPr>
              <a:t>:</a:t>
            </a:r>
            <a:endParaRPr lang="en-US" altLang="zh-CN" sz="2400" dirty="0"/>
          </a:p>
        </p:txBody>
      </p:sp>
      <p:sp>
        <p:nvSpPr>
          <p:cNvPr id="410646" name="Text Box 22"/>
          <p:cNvSpPr txBox="1"/>
          <p:nvPr/>
        </p:nvSpPr>
        <p:spPr>
          <a:xfrm>
            <a:off x="4540250" y="3048000"/>
            <a:ext cx="4349750" cy="11906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800000"/>
                </a:solidFill>
                <a:latin typeface="楷体_GB2312" pitchFamily="49" charset="-122"/>
                <a:ea typeface="楷体_GB2312" pitchFamily="49" charset="-122"/>
              </a:rPr>
              <a:t>先序</a:t>
            </a:r>
            <a:r>
              <a:rPr lang="zh-CN" altLang="en-US" sz="3600" dirty="0">
                <a:solidFill>
                  <a:srgbClr val="800000"/>
                </a:solidFill>
                <a:latin typeface="楷体_GB2312" pitchFamily="49" charset="-122"/>
                <a:ea typeface="楷体_GB2312" pitchFamily="49" charset="-122"/>
              </a:rPr>
              <a:t>序列</a:t>
            </a:r>
            <a:r>
              <a:rPr lang="en-US" altLang="zh-CN" sz="3600" dirty="0">
                <a:solidFill>
                  <a:srgbClr val="800000"/>
                </a:solidFill>
                <a:latin typeface="楷体_GB2312" pitchFamily="49" charset="-122"/>
                <a:ea typeface="楷体_GB2312" pitchFamily="49" charset="-122"/>
              </a:rPr>
              <a:t>:</a:t>
            </a:r>
            <a:endParaRPr lang="en-US" altLang="zh-CN" sz="3600" dirty="0">
              <a:solidFill>
                <a:srgbClr val="800000"/>
              </a:solidFill>
              <a:latin typeface="楷体_GB2312" pitchFamily="49" charset="-122"/>
              <a:ea typeface="楷体_GB2312" pitchFamily="49" charset="-122"/>
            </a:endParaRPr>
          </a:p>
          <a:p>
            <a:pPr marL="0" lvl="0" indent="0" eaLnBrk="1" hangingPunct="1">
              <a:spcBef>
                <a:spcPct val="0"/>
              </a:spcBef>
              <a:buNone/>
            </a:pPr>
            <a:r>
              <a:rPr lang="en-US" altLang="zh-CN" sz="3600" dirty="0">
                <a:solidFill>
                  <a:srgbClr val="800000"/>
                </a:solidFill>
                <a:latin typeface="楷体_GB2312" pitchFamily="49" charset="-122"/>
                <a:ea typeface="楷体_GB2312" pitchFamily="49" charset="-122"/>
              </a:rPr>
              <a:t>  </a:t>
            </a:r>
            <a:r>
              <a:rPr lang="en-US" altLang="zh-CN" sz="3600" dirty="0">
                <a:solidFill>
                  <a:srgbClr val="800000"/>
                </a:solidFill>
                <a:ea typeface="楷体_GB2312" pitchFamily="49" charset="-122"/>
              </a:rPr>
              <a:t>A B C D E F G H K</a:t>
            </a:r>
            <a:endParaRPr lang="en-US" altLang="zh-CN" sz="2400" dirty="0"/>
          </a:p>
        </p:txBody>
      </p:sp>
      <p:sp>
        <p:nvSpPr>
          <p:cNvPr id="410647" name="Text Box 23"/>
          <p:cNvSpPr txBox="1"/>
          <p:nvPr/>
        </p:nvSpPr>
        <p:spPr>
          <a:xfrm>
            <a:off x="4565650" y="4219575"/>
            <a:ext cx="4349750" cy="11906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800000"/>
                </a:solidFill>
                <a:latin typeface="楷体_GB2312" pitchFamily="49" charset="-122"/>
                <a:ea typeface="楷体_GB2312" pitchFamily="49" charset="-122"/>
              </a:rPr>
              <a:t>中序</a:t>
            </a:r>
            <a:r>
              <a:rPr lang="zh-CN" altLang="en-US" sz="3600" dirty="0">
                <a:solidFill>
                  <a:srgbClr val="800000"/>
                </a:solidFill>
                <a:latin typeface="楷体_GB2312" pitchFamily="49" charset="-122"/>
                <a:ea typeface="楷体_GB2312" pitchFamily="49" charset="-122"/>
              </a:rPr>
              <a:t>序列</a:t>
            </a:r>
            <a:r>
              <a:rPr lang="en-US" altLang="zh-CN" sz="3600" dirty="0">
                <a:solidFill>
                  <a:srgbClr val="800000"/>
                </a:solidFill>
                <a:latin typeface="楷体_GB2312" pitchFamily="49" charset="-122"/>
                <a:ea typeface="楷体_GB2312" pitchFamily="49" charset="-122"/>
              </a:rPr>
              <a:t>:</a:t>
            </a:r>
            <a:endParaRPr lang="en-US" altLang="zh-CN" sz="3600" dirty="0">
              <a:solidFill>
                <a:srgbClr val="800000"/>
              </a:solidFill>
              <a:latin typeface="楷体_GB2312" pitchFamily="49" charset="-122"/>
              <a:ea typeface="楷体_GB2312" pitchFamily="49" charset="-122"/>
            </a:endParaRPr>
          </a:p>
          <a:p>
            <a:pPr marL="0" lvl="0" indent="0" eaLnBrk="1" hangingPunct="1">
              <a:spcBef>
                <a:spcPct val="0"/>
              </a:spcBef>
              <a:buNone/>
            </a:pPr>
            <a:r>
              <a:rPr lang="en-US" altLang="zh-CN" sz="3600" dirty="0">
                <a:solidFill>
                  <a:srgbClr val="800000"/>
                </a:solidFill>
                <a:latin typeface="楷体_GB2312" pitchFamily="49" charset="-122"/>
                <a:ea typeface="楷体_GB2312" pitchFamily="49" charset="-122"/>
              </a:rPr>
              <a:t>  </a:t>
            </a:r>
            <a:r>
              <a:rPr lang="en-US" altLang="zh-CN" sz="3600" dirty="0">
                <a:solidFill>
                  <a:srgbClr val="800000"/>
                </a:solidFill>
                <a:ea typeface="楷体_GB2312" pitchFamily="49" charset="-122"/>
              </a:rPr>
              <a:t>B D C A H G K F E</a:t>
            </a:r>
            <a:endParaRPr lang="en-US" altLang="zh-CN" sz="2400" dirty="0"/>
          </a:p>
        </p:txBody>
      </p:sp>
      <p:sp>
        <p:nvSpPr>
          <p:cNvPr id="410648" name="Text Box 24"/>
          <p:cNvSpPr txBox="1"/>
          <p:nvPr/>
        </p:nvSpPr>
        <p:spPr>
          <a:xfrm>
            <a:off x="4572000" y="5438775"/>
            <a:ext cx="4349750" cy="11906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800000"/>
                </a:solidFill>
                <a:latin typeface="楷体_GB2312" pitchFamily="49" charset="-122"/>
                <a:ea typeface="楷体_GB2312" pitchFamily="49" charset="-122"/>
              </a:rPr>
              <a:t>后序</a:t>
            </a:r>
            <a:r>
              <a:rPr lang="zh-CN" altLang="en-US" sz="3600" dirty="0">
                <a:solidFill>
                  <a:srgbClr val="800000"/>
                </a:solidFill>
                <a:latin typeface="楷体_GB2312" pitchFamily="49" charset="-122"/>
                <a:ea typeface="楷体_GB2312" pitchFamily="49" charset="-122"/>
              </a:rPr>
              <a:t>序列</a:t>
            </a:r>
            <a:r>
              <a:rPr lang="en-US" altLang="zh-CN" sz="3600" dirty="0">
                <a:solidFill>
                  <a:srgbClr val="800000"/>
                </a:solidFill>
                <a:latin typeface="楷体_GB2312" pitchFamily="49" charset="-122"/>
                <a:ea typeface="楷体_GB2312" pitchFamily="49" charset="-122"/>
              </a:rPr>
              <a:t>:</a:t>
            </a:r>
            <a:endParaRPr lang="en-US" altLang="zh-CN" sz="3600" dirty="0">
              <a:solidFill>
                <a:srgbClr val="800000"/>
              </a:solidFill>
              <a:latin typeface="楷体_GB2312" pitchFamily="49" charset="-122"/>
              <a:ea typeface="楷体_GB2312" pitchFamily="49" charset="-122"/>
            </a:endParaRPr>
          </a:p>
          <a:p>
            <a:pPr marL="0" lvl="0" indent="0" eaLnBrk="1" hangingPunct="1">
              <a:spcBef>
                <a:spcPct val="0"/>
              </a:spcBef>
              <a:buNone/>
            </a:pPr>
            <a:r>
              <a:rPr lang="en-US" altLang="zh-CN" sz="3600" dirty="0">
                <a:solidFill>
                  <a:srgbClr val="800000"/>
                </a:solidFill>
                <a:latin typeface="楷体_GB2312" pitchFamily="49" charset="-122"/>
                <a:ea typeface="楷体_GB2312" pitchFamily="49" charset="-122"/>
              </a:rPr>
              <a:t>  </a:t>
            </a:r>
            <a:r>
              <a:rPr lang="en-US" altLang="zh-CN" sz="3600" dirty="0">
                <a:solidFill>
                  <a:srgbClr val="800000"/>
                </a:solidFill>
                <a:ea typeface="楷体_GB2312" pitchFamily="49" charset="-122"/>
              </a:rPr>
              <a:t>D C B H K G F E A</a:t>
            </a:r>
            <a:endParaRPr lang="en-US" altLang="zh-CN" sz="3600" dirty="0">
              <a:solidFill>
                <a:srgbClr val="800000"/>
              </a:solidFill>
              <a:ea typeface="楷体_GB2312" pitchFamily="49" charset="-122"/>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627"/>
                                        </p:tgtEl>
                                        <p:attrNameLst>
                                          <p:attrName>style.visibility</p:attrName>
                                        </p:attrNameLst>
                                      </p:cBhvr>
                                      <p:to>
                                        <p:strVal val="visible"/>
                                      </p:to>
                                    </p:set>
                                    <p:animEffect transition="in" filter="wipe(left)">
                                      <p:cBhvr>
                                        <p:cTn id="7" dur="500"/>
                                        <p:tgtEl>
                                          <p:spTgt spid="4106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0645"/>
                                        </p:tgtEl>
                                        <p:attrNameLst>
                                          <p:attrName>style.visibility</p:attrName>
                                        </p:attrNameLst>
                                      </p:cBhvr>
                                      <p:to>
                                        <p:strVal val="visible"/>
                                      </p:to>
                                    </p:set>
                                    <p:anim calcmode="lin" valueType="num">
                                      <p:cBhvr additive="base">
                                        <p:cTn id="12" dur="500" fill="hold"/>
                                        <p:tgtEl>
                                          <p:spTgt spid="410645"/>
                                        </p:tgtEl>
                                        <p:attrNameLst>
                                          <p:attrName>ppt_x</p:attrName>
                                        </p:attrNameLst>
                                      </p:cBhvr>
                                      <p:tavLst>
                                        <p:tav tm="0">
                                          <p:val>
                                            <p:strVal val="0-#ppt_w/2"/>
                                          </p:val>
                                        </p:tav>
                                        <p:tav tm="100000">
                                          <p:val>
                                            <p:strVal val="#ppt_x"/>
                                          </p:val>
                                        </p:tav>
                                      </p:tavLst>
                                    </p:anim>
                                    <p:anim calcmode="lin" valueType="num">
                                      <p:cBhvr additive="base">
                                        <p:cTn id="13" dur="500" fill="hold"/>
                                        <p:tgtEl>
                                          <p:spTgt spid="41064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410628"/>
                                        </p:tgtEl>
                                        <p:attrNameLst>
                                          <p:attrName>style.visibility</p:attrName>
                                        </p:attrNameLst>
                                      </p:cBhvr>
                                      <p:to>
                                        <p:strVal val="visible"/>
                                      </p:to>
                                    </p:set>
                                    <p:animEffect transition="in" filter="dissolve">
                                      <p:cBhvr>
                                        <p:cTn id="17" dur="500"/>
                                        <p:tgtEl>
                                          <p:spTgt spid="410628"/>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410629"/>
                                        </p:tgtEl>
                                        <p:attrNameLst>
                                          <p:attrName>style.visibility</p:attrName>
                                        </p:attrNameLst>
                                      </p:cBhvr>
                                      <p:to>
                                        <p:strVal val="visible"/>
                                      </p:to>
                                    </p:set>
                                    <p:animEffect transition="in" filter="dissolve">
                                      <p:cBhvr>
                                        <p:cTn id="21" dur="500"/>
                                        <p:tgtEl>
                                          <p:spTgt spid="410629"/>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410630"/>
                                        </p:tgtEl>
                                        <p:attrNameLst>
                                          <p:attrName>style.visibility</p:attrName>
                                        </p:attrNameLst>
                                      </p:cBhvr>
                                      <p:to>
                                        <p:strVal val="visible"/>
                                      </p:to>
                                    </p:set>
                                    <p:animEffect transition="in" filter="dissolve">
                                      <p:cBhvr>
                                        <p:cTn id="25" dur="500"/>
                                        <p:tgtEl>
                                          <p:spTgt spid="410630"/>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410631"/>
                                        </p:tgtEl>
                                        <p:attrNameLst>
                                          <p:attrName>style.visibility</p:attrName>
                                        </p:attrNameLst>
                                      </p:cBhvr>
                                      <p:to>
                                        <p:strVal val="visible"/>
                                      </p:to>
                                    </p:set>
                                    <p:animEffect transition="in" filter="dissolve">
                                      <p:cBhvr>
                                        <p:cTn id="29" dur="500"/>
                                        <p:tgtEl>
                                          <p:spTgt spid="410631"/>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410632"/>
                                        </p:tgtEl>
                                        <p:attrNameLst>
                                          <p:attrName>style.visibility</p:attrName>
                                        </p:attrNameLst>
                                      </p:cBhvr>
                                      <p:to>
                                        <p:strVal val="visible"/>
                                      </p:to>
                                    </p:set>
                                    <p:animEffect transition="in" filter="dissolve">
                                      <p:cBhvr>
                                        <p:cTn id="33" dur="500"/>
                                        <p:tgtEl>
                                          <p:spTgt spid="410632"/>
                                        </p:tgtEl>
                                      </p:cBhvr>
                                    </p:animEffect>
                                  </p:childTnLst>
                                </p:cTn>
                              </p:par>
                            </p:childTnLst>
                          </p:cTn>
                        </p:par>
                        <p:par>
                          <p:cTn id="34" fill="hold">
                            <p:stCondLst>
                              <p:cond delay="3000"/>
                            </p:stCondLst>
                            <p:childTnLst>
                              <p:par>
                                <p:cTn id="35" presetID="9" presetClass="entr" presetSubtype="0" fill="hold" grpId="0" nodeType="afterEffect">
                                  <p:stCondLst>
                                    <p:cond delay="0"/>
                                  </p:stCondLst>
                                  <p:childTnLst>
                                    <p:set>
                                      <p:cBhvr>
                                        <p:cTn id="36" dur="1" fill="hold">
                                          <p:stCondLst>
                                            <p:cond delay="0"/>
                                          </p:stCondLst>
                                        </p:cTn>
                                        <p:tgtEl>
                                          <p:spTgt spid="410633"/>
                                        </p:tgtEl>
                                        <p:attrNameLst>
                                          <p:attrName>style.visibility</p:attrName>
                                        </p:attrNameLst>
                                      </p:cBhvr>
                                      <p:to>
                                        <p:strVal val="visible"/>
                                      </p:to>
                                    </p:set>
                                    <p:animEffect transition="in" filter="dissolve">
                                      <p:cBhvr>
                                        <p:cTn id="37" dur="500"/>
                                        <p:tgtEl>
                                          <p:spTgt spid="410633"/>
                                        </p:tgtEl>
                                      </p:cBhvr>
                                    </p:animEffect>
                                  </p:childTnLst>
                                </p:cTn>
                              </p:par>
                            </p:childTnLst>
                          </p:cTn>
                        </p:par>
                        <p:par>
                          <p:cTn id="38" fill="hold">
                            <p:stCondLst>
                              <p:cond delay="3500"/>
                            </p:stCondLst>
                            <p:childTnLst>
                              <p:par>
                                <p:cTn id="39" presetID="9" presetClass="entr" presetSubtype="0" fill="hold" grpId="0" nodeType="afterEffect">
                                  <p:stCondLst>
                                    <p:cond delay="0"/>
                                  </p:stCondLst>
                                  <p:childTnLst>
                                    <p:set>
                                      <p:cBhvr>
                                        <p:cTn id="40" dur="1" fill="hold">
                                          <p:stCondLst>
                                            <p:cond delay="0"/>
                                          </p:stCondLst>
                                        </p:cTn>
                                        <p:tgtEl>
                                          <p:spTgt spid="410634"/>
                                        </p:tgtEl>
                                        <p:attrNameLst>
                                          <p:attrName>style.visibility</p:attrName>
                                        </p:attrNameLst>
                                      </p:cBhvr>
                                      <p:to>
                                        <p:strVal val="visible"/>
                                      </p:to>
                                    </p:set>
                                    <p:animEffect transition="in" filter="dissolve">
                                      <p:cBhvr>
                                        <p:cTn id="41" dur="500"/>
                                        <p:tgtEl>
                                          <p:spTgt spid="410634"/>
                                        </p:tgtEl>
                                      </p:cBhvr>
                                    </p:animEffect>
                                  </p:childTnLst>
                                </p:cTn>
                              </p:par>
                            </p:childTnLst>
                          </p:cTn>
                        </p:par>
                        <p:par>
                          <p:cTn id="42" fill="hold">
                            <p:stCondLst>
                              <p:cond delay="4000"/>
                            </p:stCondLst>
                            <p:childTnLst>
                              <p:par>
                                <p:cTn id="43" presetID="9" presetClass="entr" presetSubtype="0" fill="hold" grpId="0" nodeType="afterEffect">
                                  <p:stCondLst>
                                    <p:cond delay="0"/>
                                  </p:stCondLst>
                                  <p:childTnLst>
                                    <p:set>
                                      <p:cBhvr>
                                        <p:cTn id="44" dur="1" fill="hold">
                                          <p:stCondLst>
                                            <p:cond delay="0"/>
                                          </p:stCondLst>
                                        </p:cTn>
                                        <p:tgtEl>
                                          <p:spTgt spid="410635"/>
                                        </p:tgtEl>
                                        <p:attrNameLst>
                                          <p:attrName>style.visibility</p:attrName>
                                        </p:attrNameLst>
                                      </p:cBhvr>
                                      <p:to>
                                        <p:strVal val="visible"/>
                                      </p:to>
                                    </p:set>
                                    <p:animEffect transition="in" filter="dissolve">
                                      <p:cBhvr>
                                        <p:cTn id="45" dur="500"/>
                                        <p:tgtEl>
                                          <p:spTgt spid="410635"/>
                                        </p:tgtEl>
                                      </p:cBhvr>
                                    </p:animEffect>
                                  </p:childTnLst>
                                </p:cTn>
                              </p:par>
                            </p:childTnLst>
                          </p:cTn>
                        </p:par>
                        <p:par>
                          <p:cTn id="46" fill="hold">
                            <p:stCondLst>
                              <p:cond delay="4500"/>
                            </p:stCondLst>
                            <p:childTnLst>
                              <p:par>
                                <p:cTn id="47" presetID="9" presetClass="entr" presetSubtype="0" fill="hold" grpId="0" nodeType="afterEffect">
                                  <p:stCondLst>
                                    <p:cond delay="0"/>
                                  </p:stCondLst>
                                  <p:childTnLst>
                                    <p:set>
                                      <p:cBhvr>
                                        <p:cTn id="48" dur="1" fill="hold">
                                          <p:stCondLst>
                                            <p:cond delay="0"/>
                                          </p:stCondLst>
                                        </p:cTn>
                                        <p:tgtEl>
                                          <p:spTgt spid="410636"/>
                                        </p:tgtEl>
                                        <p:attrNameLst>
                                          <p:attrName>style.visibility</p:attrName>
                                        </p:attrNameLst>
                                      </p:cBhvr>
                                      <p:to>
                                        <p:strVal val="visible"/>
                                      </p:to>
                                    </p:set>
                                    <p:animEffect transition="in" filter="dissolve">
                                      <p:cBhvr>
                                        <p:cTn id="49" dur="500"/>
                                        <p:tgtEl>
                                          <p:spTgt spid="410636"/>
                                        </p:tgtEl>
                                      </p:cBhvr>
                                    </p:animEffect>
                                  </p:childTnLst>
                                </p:cTn>
                              </p:par>
                            </p:childTnLst>
                          </p:cTn>
                        </p:par>
                        <p:par>
                          <p:cTn id="50" fill="hold">
                            <p:stCondLst>
                              <p:cond delay="5000"/>
                            </p:stCondLst>
                            <p:childTnLst>
                              <p:par>
                                <p:cTn id="51" presetID="9" presetClass="entr" presetSubtype="0" fill="hold" nodeType="afterEffect">
                                  <p:stCondLst>
                                    <p:cond delay="0"/>
                                  </p:stCondLst>
                                  <p:childTnLst>
                                    <p:set>
                                      <p:cBhvr>
                                        <p:cTn id="52" dur="1" fill="hold">
                                          <p:stCondLst>
                                            <p:cond delay="0"/>
                                          </p:stCondLst>
                                        </p:cTn>
                                        <p:tgtEl>
                                          <p:spTgt spid="410637"/>
                                        </p:tgtEl>
                                        <p:attrNameLst>
                                          <p:attrName>style.visibility</p:attrName>
                                        </p:attrNameLst>
                                      </p:cBhvr>
                                      <p:to>
                                        <p:strVal val="visible"/>
                                      </p:to>
                                    </p:set>
                                    <p:animEffect transition="in" filter="dissolve">
                                      <p:cBhvr>
                                        <p:cTn id="53" dur="500"/>
                                        <p:tgtEl>
                                          <p:spTgt spid="410637"/>
                                        </p:tgtEl>
                                      </p:cBhvr>
                                    </p:animEffect>
                                  </p:childTnLst>
                                </p:cTn>
                              </p:par>
                            </p:childTnLst>
                          </p:cTn>
                        </p:par>
                        <p:par>
                          <p:cTn id="54" fill="hold">
                            <p:stCondLst>
                              <p:cond delay="5500"/>
                            </p:stCondLst>
                            <p:childTnLst>
                              <p:par>
                                <p:cTn id="55" presetID="9" presetClass="entr" presetSubtype="0" fill="hold" nodeType="afterEffect">
                                  <p:stCondLst>
                                    <p:cond delay="0"/>
                                  </p:stCondLst>
                                  <p:childTnLst>
                                    <p:set>
                                      <p:cBhvr>
                                        <p:cTn id="56" dur="1" fill="hold">
                                          <p:stCondLst>
                                            <p:cond delay="0"/>
                                          </p:stCondLst>
                                        </p:cTn>
                                        <p:tgtEl>
                                          <p:spTgt spid="410638"/>
                                        </p:tgtEl>
                                        <p:attrNameLst>
                                          <p:attrName>style.visibility</p:attrName>
                                        </p:attrNameLst>
                                      </p:cBhvr>
                                      <p:to>
                                        <p:strVal val="visible"/>
                                      </p:to>
                                    </p:set>
                                    <p:animEffect transition="in" filter="dissolve">
                                      <p:cBhvr>
                                        <p:cTn id="57" dur="500"/>
                                        <p:tgtEl>
                                          <p:spTgt spid="410638"/>
                                        </p:tgtEl>
                                      </p:cBhvr>
                                    </p:animEffect>
                                  </p:childTnLst>
                                </p:cTn>
                              </p:par>
                            </p:childTnLst>
                          </p:cTn>
                        </p:par>
                        <p:par>
                          <p:cTn id="58" fill="hold">
                            <p:stCondLst>
                              <p:cond delay="6000"/>
                            </p:stCondLst>
                            <p:childTnLst>
                              <p:par>
                                <p:cTn id="59" presetID="9" presetClass="entr" presetSubtype="0" fill="hold" nodeType="afterEffect">
                                  <p:stCondLst>
                                    <p:cond delay="0"/>
                                  </p:stCondLst>
                                  <p:childTnLst>
                                    <p:set>
                                      <p:cBhvr>
                                        <p:cTn id="60" dur="1" fill="hold">
                                          <p:stCondLst>
                                            <p:cond delay="0"/>
                                          </p:stCondLst>
                                        </p:cTn>
                                        <p:tgtEl>
                                          <p:spTgt spid="410639"/>
                                        </p:tgtEl>
                                        <p:attrNameLst>
                                          <p:attrName>style.visibility</p:attrName>
                                        </p:attrNameLst>
                                      </p:cBhvr>
                                      <p:to>
                                        <p:strVal val="visible"/>
                                      </p:to>
                                    </p:set>
                                    <p:animEffect transition="in" filter="dissolve">
                                      <p:cBhvr>
                                        <p:cTn id="61" dur="500"/>
                                        <p:tgtEl>
                                          <p:spTgt spid="410639"/>
                                        </p:tgtEl>
                                      </p:cBhvr>
                                    </p:animEffect>
                                  </p:childTnLst>
                                </p:cTn>
                              </p:par>
                            </p:childTnLst>
                          </p:cTn>
                        </p:par>
                        <p:par>
                          <p:cTn id="62" fill="hold">
                            <p:stCondLst>
                              <p:cond delay="6500"/>
                            </p:stCondLst>
                            <p:childTnLst>
                              <p:par>
                                <p:cTn id="63" presetID="9" presetClass="entr" presetSubtype="0" fill="hold" nodeType="afterEffect">
                                  <p:stCondLst>
                                    <p:cond delay="0"/>
                                  </p:stCondLst>
                                  <p:childTnLst>
                                    <p:set>
                                      <p:cBhvr>
                                        <p:cTn id="64" dur="1" fill="hold">
                                          <p:stCondLst>
                                            <p:cond delay="0"/>
                                          </p:stCondLst>
                                        </p:cTn>
                                        <p:tgtEl>
                                          <p:spTgt spid="410640"/>
                                        </p:tgtEl>
                                        <p:attrNameLst>
                                          <p:attrName>style.visibility</p:attrName>
                                        </p:attrNameLst>
                                      </p:cBhvr>
                                      <p:to>
                                        <p:strVal val="visible"/>
                                      </p:to>
                                    </p:set>
                                    <p:animEffect transition="in" filter="dissolve">
                                      <p:cBhvr>
                                        <p:cTn id="65" dur="500"/>
                                        <p:tgtEl>
                                          <p:spTgt spid="410640"/>
                                        </p:tgtEl>
                                      </p:cBhvr>
                                    </p:animEffect>
                                  </p:childTnLst>
                                </p:cTn>
                              </p:par>
                            </p:childTnLst>
                          </p:cTn>
                        </p:par>
                        <p:par>
                          <p:cTn id="66" fill="hold">
                            <p:stCondLst>
                              <p:cond delay="7000"/>
                            </p:stCondLst>
                            <p:childTnLst>
                              <p:par>
                                <p:cTn id="67" presetID="9" presetClass="entr" presetSubtype="0" fill="hold" nodeType="afterEffect">
                                  <p:stCondLst>
                                    <p:cond delay="0"/>
                                  </p:stCondLst>
                                  <p:childTnLst>
                                    <p:set>
                                      <p:cBhvr>
                                        <p:cTn id="68" dur="1" fill="hold">
                                          <p:stCondLst>
                                            <p:cond delay="0"/>
                                          </p:stCondLst>
                                        </p:cTn>
                                        <p:tgtEl>
                                          <p:spTgt spid="410641"/>
                                        </p:tgtEl>
                                        <p:attrNameLst>
                                          <p:attrName>style.visibility</p:attrName>
                                        </p:attrNameLst>
                                      </p:cBhvr>
                                      <p:to>
                                        <p:strVal val="visible"/>
                                      </p:to>
                                    </p:set>
                                    <p:animEffect transition="in" filter="dissolve">
                                      <p:cBhvr>
                                        <p:cTn id="69" dur="500"/>
                                        <p:tgtEl>
                                          <p:spTgt spid="410641"/>
                                        </p:tgtEl>
                                      </p:cBhvr>
                                    </p:animEffect>
                                  </p:childTnLst>
                                </p:cTn>
                              </p:par>
                            </p:childTnLst>
                          </p:cTn>
                        </p:par>
                        <p:par>
                          <p:cTn id="70" fill="hold">
                            <p:stCondLst>
                              <p:cond delay="7500"/>
                            </p:stCondLst>
                            <p:childTnLst>
                              <p:par>
                                <p:cTn id="71" presetID="9" presetClass="entr" presetSubtype="0" fill="hold" nodeType="afterEffect">
                                  <p:stCondLst>
                                    <p:cond delay="0"/>
                                  </p:stCondLst>
                                  <p:childTnLst>
                                    <p:set>
                                      <p:cBhvr>
                                        <p:cTn id="72" dur="1" fill="hold">
                                          <p:stCondLst>
                                            <p:cond delay="0"/>
                                          </p:stCondLst>
                                        </p:cTn>
                                        <p:tgtEl>
                                          <p:spTgt spid="410642"/>
                                        </p:tgtEl>
                                        <p:attrNameLst>
                                          <p:attrName>style.visibility</p:attrName>
                                        </p:attrNameLst>
                                      </p:cBhvr>
                                      <p:to>
                                        <p:strVal val="visible"/>
                                      </p:to>
                                    </p:set>
                                    <p:animEffect transition="in" filter="dissolve">
                                      <p:cBhvr>
                                        <p:cTn id="73" dur="500"/>
                                        <p:tgtEl>
                                          <p:spTgt spid="410642"/>
                                        </p:tgtEl>
                                      </p:cBhvr>
                                    </p:animEffect>
                                  </p:childTnLst>
                                </p:cTn>
                              </p:par>
                            </p:childTnLst>
                          </p:cTn>
                        </p:par>
                        <p:par>
                          <p:cTn id="74" fill="hold">
                            <p:stCondLst>
                              <p:cond delay="8000"/>
                            </p:stCondLst>
                            <p:childTnLst>
                              <p:par>
                                <p:cTn id="75" presetID="9" presetClass="entr" presetSubtype="0" fill="hold" nodeType="afterEffect">
                                  <p:stCondLst>
                                    <p:cond delay="0"/>
                                  </p:stCondLst>
                                  <p:childTnLst>
                                    <p:set>
                                      <p:cBhvr>
                                        <p:cTn id="76" dur="1" fill="hold">
                                          <p:stCondLst>
                                            <p:cond delay="0"/>
                                          </p:stCondLst>
                                        </p:cTn>
                                        <p:tgtEl>
                                          <p:spTgt spid="410643"/>
                                        </p:tgtEl>
                                        <p:attrNameLst>
                                          <p:attrName>style.visibility</p:attrName>
                                        </p:attrNameLst>
                                      </p:cBhvr>
                                      <p:to>
                                        <p:strVal val="visible"/>
                                      </p:to>
                                    </p:set>
                                    <p:animEffect transition="in" filter="dissolve">
                                      <p:cBhvr>
                                        <p:cTn id="77" dur="500"/>
                                        <p:tgtEl>
                                          <p:spTgt spid="410643"/>
                                        </p:tgtEl>
                                      </p:cBhvr>
                                    </p:animEffect>
                                  </p:childTnLst>
                                </p:cTn>
                              </p:par>
                            </p:childTnLst>
                          </p:cTn>
                        </p:par>
                        <p:par>
                          <p:cTn id="78" fill="hold">
                            <p:stCondLst>
                              <p:cond delay="8500"/>
                            </p:stCondLst>
                            <p:childTnLst>
                              <p:par>
                                <p:cTn id="79" presetID="9" presetClass="entr" presetSubtype="0" fill="hold" nodeType="afterEffect">
                                  <p:stCondLst>
                                    <p:cond delay="0"/>
                                  </p:stCondLst>
                                  <p:childTnLst>
                                    <p:set>
                                      <p:cBhvr>
                                        <p:cTn id="80" dur="1" fill="hold">
                                          <p:stCondLst>
                                            <p:cond delay="0"/>
                                          </p:stCondLst>
                                        </p:cTn>
                                        <p:tgtEl>
                                          <p:spTgt spid="410644"/>
                                        </p:tgtEl>
                                        <p:attrNameLst>
                                          <p:attrName>style.visibility</p:attrName>
                                        </p:attrNameLst>
                                      </p:cBhvr>
                                      <p:to>
                                        <p:strVal val="visible"/>
                                      </p:to>
                                    </p:set>
                                    <p:animEffect transition="in" filter="dissolve">
                                      <p:cBhvr>
                                        <p:cTn id="81" dur="500"/>
                                        <p:tgtEl>
                                          <p:spTgt spid="410644"/>
                                        </p:tgtEl>
                                      </p:cBhvr>
                                    </p:animEffect>
                                  </p:childTnLst>
                                </p:cTn>
                              </p:par>
                            </p:childTnLst>
                          </p:cTn>
                        </p:par>
                      </p:childTnLst>
                    </p:cTn>
                  </p:par>
                  <p:par>
                    <p:cTn id="82" fill="hold">
                      <p:stCondLst>
                        <p:cond delay="indefinite"/>
                      </p:stCondLst>
                      <p:childTnLst>
                        <p:par>
                          <p:cTn id="83" fill="hold">
                            <p:stCondLst>
                              <p:cond delay="0"/>
                            </p:stCondLst>
                            <p:childTnLst>
                              <p:par>
                                <p:cTn id="84" presetID="17" presetClass="entr" presetSubtype="8" fill="hold" grpId="0" nodeType="clickEffect">
                                  <p:stCondLst>
                                    <p:cond delay="0"/>
                                  </p:stCondLst>
                                  <p:iterate type="wd">
                                    <p:tmPct val="100000"/>
                                  </p:iterate>
                                  <p:childTnLst>
                                    <p:set>
                                      <p:cBhvr>
                                        <p:cTn id="85" dur="1" fill="hold">
                                          <p:stCondLst>
                                            <p:cond delay="0"/>
                                          </p:stCondLst>
                                        </p:cTn>
                                        <p:tgtEl>
                                          <p:spTgt spid="410646"/>
                                        </p:tgtEl>
                                        <p:attrNameLst>
                                          <p:attrName>style.visibility</p:attrName>
                                        </p:attrNameLst>
                                      </p:cBhvr>
                                      <p:to>
                                        <p:strVal val="visible"/>
                                      </p:to>
                                    </p:set>
                                    <p:anim calcmode="lin" valueType="num">
                                      <p:cBhvr>
                                        <p:cTn id="86" dur="300" fill="hold"/>
                                        <p:tgtEl>
                                          <p:spTgt spid="410646"/>
                                        </p:tgtEl>
                                        <p:attrNameLst>
                                          <p:attrName>ppt_x</p:attrName>
                                        </p:attrNameLst>
                                      </p:cBhvr>
                                      <p:tavLst>
                                        <p:tav tm="0">
                                          <p:val>
                                            <p:strVal val="#ppt_x-#ppt_w/2"/>
                                          </p:val>
                                        </p:tav>
                                        <p:tav tm="100000">
                                          <p:val>
                                            <p:strVal val="#ppt_x"/>
                                          </p:val>
                                        </p:tav>
                                      </p:tavLst>
                                    </p:anim>
                                    <p:anim calcmode="lin" valueType="num">
                                      <p:cBhvr>
                                        <p:cTn id="87" dur="300" fill="hold"/>
                                        <p:tgtEl>
                                          <p:spTgt spid="410646"/>
                                        </p:tgtEl>
                                        <p:attrNameLst>
                                          <p:attrName>ppt_y</p:attrName>
                                        </p:attrNameLst>
                                      </p:cBhvr>
                                      <p:tavLst>
                                        <p:tav tm="0">
                                          <p:val>
                                            <p:strVal val="#ppt_y"/>
                                          </p:val>
                                        </p:tav>
                                        <p:tav tm="100000">
                                          <p:val>
                                            <p:strVal val="#ppt_y"/>
                                          </p:val>
                                        </p:tav>
                                      </p:tavLst>
                                    </p:anim>
                                    <p:anim calcmode="lin" valueType="num">
                                      <p:cBhvr>
                                        <p:cTn id="88" dur="300" fill="hold"/>
                                        <p:tgtEl>
                                          <p:spTgt spid="410646"/>
                                        </p:tgtEl>
                                        <p:attrNameLst>
                                          <p:attrName>ppt_w</p:attrName>
                                        </p:attrNameLst>
                                      </p:cBhvr>
                                      <p:tavLst>
                                        <p:tav tm="0">
                                          <p:val>
                                            <p:fltVal val="0.000000"/>
                                          </p:val>
                                        </p:tav>
                                        <p:tav tm="100000">
                                          <p:val>
                                            <p:strVal val="#ppt_w"/>
                                          </p:val>
                                        </p:tav>
                                      </p:tavLst>
                                    </p:anim>
                                    <p:anim calcmode="lin" valueType="num">
                                      <p:cBhvr>
                                        <p:cTn id="89" dur="300" fill="hold"/>
                                        <p:tgtEl>
                                          <p:spTgt spid="410646"/>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8" fill="hold" grpId="0" nodeType="clickEffect">
                                  <p:stCondLst>
                                    <p:cond delay="0"/>
                                  </p:stCondLst>
                                  <p:iterate type="wd">
                                    <p:tmPct val="100000"/>
                                  </p:iterate>
                                  <p:childTnLst>
                                    <p:set>
                                      <p:cBhvr>
                                        <p:cTn id="93" dur="1" fill="hold">
                                          <p:stCondLst>
                                            <p:cond delay="0"/>
                                          </p:stCondLst>
                                        </p:cTn>
                                        <p:tgtEl>
                                          <p:spTgt spid="410647"/>
                                        </p:tgtEl>
                                        <p:attrNameLst>
                                          <p:attrName>style.visibility</p:attrName>
                                        </p:attrNameLst>
                                      </p:cBhvr>
                                      <p:to>
                                        <p:strVal val="visible"/>
                                      </p:to>
                                    </p:set>
                                    <p:anim calcmode="lin" valueType="num">
                                      <p:cBhvr>
                                        <p:cTn id="94" dur="300" fill="hold"/>
                                        <p:tgtEl>
                                          <p:spTgt spid="410647"/>
                                        </p:tgtEl>
                                        <p:attrNameLst>
                                          <p:attrName>ppt_x</p:attrName>
                                        </p:attrNameLst>
                                      </p:cBhvr>
                                      <p:tavLst>
                                        <p:tav tm="0">
                                          <p:val>
                                            <p:strVal val="#ppt_x-#ppt_w/2"/>
                                          </p:val>
                                        </p:tav>
                                        <p:tav tm="100000">
                                          <p:val>
                                            <p:strVal val="#ppt_x"/>
                                          </p:val>
                                        </p:tav>
                                      </p:tavLst>
                                    </p:anim>
                                    <p:anim calcmode="lin" valueType="num">
                                      <p:cBhvr>
                                        <p:cTn id="95" dur="300" fill="hold"/>
                                        <p:tgtEl>
                                          <p:spTgt spid="410647"/>
                                        </p:tgtEl>
                                        <p:attrNameLst>
                                          <p:attrName>ppt_y</p:attrName>
                                        </p:attrNameLst>
                                      </p:cBhvr>
                                      <p:tavLst>
                                        <p:tav tm="0">
                                          <p:val>
                                            <p:strVal val="#ppt_y"/>
                                          </p:val>
                                        </p:tav>
                                        <p:tav tm="100000">
                                          <p:val>
                                            <p:strVal val="#ppt_y"/>
                                          </p:val>
                                        </p:tav>
                                      </p:tavLst>
                                    </p:anim>
                                    <p:anim calcmode="lin" valueType="num">
                                      <p:cBhvr>
                                        <p:cTn id="96" dur="300" fill="hold"/>
                                        <p:tgtEl>
                                          <p:spTgt spid="410647"/>
                                        </p:tgtEl>
                                        <p:attrNameLst>
                                          <p:attrName>ppt_w</p:attrName>
                                        </p:attrNameLst>
                                      </p:cBhvr>
                                      <p:tavLst>
                                        <p:tav tm="0">
                                          <p:val>
                                            <p:fltVal val="0.000000"/>
                                          </p:val>
                                        </p:tav>
                                        <p:tav tm="100000">
                                          <p:val>
                                            <p:strVal val="#ppt_w"/>
                                          </p:val>
                                        </p:tav>
                                      </p:tavLst>
                                    </p:anim>
                                    <p:anim calcmode="lin" valueType="num">
                                      <p:cBhvr>
                                        <p:cTn id="97" dur="300" fill="hold"/>
                                        <p:tgtEl>
                                          <p:spTgt spid="410647"/>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7" presetClass="entr" presetSubtype="8" fill="hold" grpId="0" nodeType="clickEffect">
                                  <p:stCondLst>
                                    <p:cond delay="0"/>
                                  </p:stCondLst>
                                  <p:iterate type="wd">
                                    <p:tmPct val="100000"/>
                                  </p:iterate>
                                  <p:childTnLst>
                                    <p:set>
                                      <p:cBhvr>
                                        <p:cTn id="101" dur="1" fill="hold">
                                          <p:stCondLst>
                                            <p:cond delay="0"/>
                                          </p:stCondLst>
                                        </p:cTn>
                                        <p:tgtEl>
                                          <p:spTgt spid="410648"/>
                                        </p:tgtEl>
                                        <p:attrNameLst>
                                          <p:attrName>style.visibility</p:attrName>
                                        </p:attrNameLst>
                                      </p:cBhvr>
                                      <p:to>
                                        <p:strVal val="visible"/>
                                      </p:to>
                                    </p:set>
                                    <p:anim calcmode="lin" valueType="num">
                                      <p:cBhvr>
                                        <p:cTn id="102" dur="300" fill="hold"/>
                                        <p:tgtEl>
                                          <p:spTgt spid="410648"/>
                                        </p:tgtEl>
                                        <p:attrNameLst>
                                          <p:attrName>ppt_x</p:attrName>
                                        </p:attrNameLst>
                                      </p:cBhvr>
                                      <p:tavLst>
                                        <p:tav tm="0">
                                          <p:val>
                                            <p:strVal val="#ppt_x-#ppt_w/2"/>
                                          </p:val>
                                        </p:tav>
                                        <p:tav tm="100000">
                                          <p:val>
                                            <p:strVal val="#ppt_x"/>
                                          </p:val>
                                        </p:tav>
                                      </p:tavLst>
                                    </p:anim>
                                    <p:anim calcmode="lin" valueType="num">
                                      <p:cBhvr>
                                        <p:cTn id="103" dur="300" fill="hold"/>
                                        <p:tgtEl>
                                          <p:spTgt spid="410648"/>
                                        </p:tgtEl>
                                        <p:attrNameLst>
                                          <p:attrName>ppt_y</p:attrName>
                                        </p:attrNameLst>
                                      </p:cBhvr>
                                      <p:tavLst>
                                        <p:tav tm="0">
                                          <p:val>
                                            <p:strVal val="#ppt_y"/>
                                          </p:val>
                                        </p:tav>
                                        <p:tav tm="100000">
                                          <p:val>
                                            <p:strVal val="#ppt_y"/>
                                          </p:val>
                                        </p:tav>
                                      </p:tavLst>
                                    </p:anim>
                                    <p:anim calcmode="lin" valueType="num">
                                      <p:cBhvr>
                                        <p:cTn id="104" dur="300" fill="hold"/>
                                        <p:tgtEl>
                                          <p:spTgt spid="410648"/>
                                        </p:tgtEl>
                                        <p:attrNameLst>
                                          <p:attrName>ppt_w</p:attrName>
                                        </p:attrNameLst>
                                      </p:cBhvr>
                                      <p:tavLst>
                                        <p:tav tm="0">
                                          <p:val>
                                            <p:fltVal val="0.000000"/>
                                          </p:val>
                                        </p:tav>
                                        <p:tav tm="100000">
                                          <p:val>
                                            <p:strVal val="#ppt_w"/>
                                          </p:val>
                                        </p:tav>
                                      </p:tavLst>
                                    </p:anim>
                                    <p:anim calcmode="lin" valueType="num">
                                      <p:cBhvr>
                                        <p:cTn id="105" dur="300" fill="hold"/>
                                        <p:tgtEl>
                                          <p:spTgt spid="4106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p:bldP spid="410628" grpId="0" animBg="1"/>
      <p:bldP spid="410629" grpId="0" animBg="1"/>
      <p:bldP spid="410630" grpId="0" animBg="1"/>
      <p:bldP spid="410631" grpId="0" animBg="1"/>
      <p:bldP spid="410632" grpId="0" animBg="1"/>
      <p:bldP spid="410633" grpId="0" animBg="1"/>
      <p:bldP spid="410634" grpId="0" animBg="1"/>
      <p:bldP spid="410635" grpId="0" animBg="1"/>
      <p:bldP spid="410636" grpId="0" animBg="1"/>
      <p:bldP spid="410645" grpId="0"/>
      <p:bldP spid="410646" grpId="0"/>
      <p:bldP spid="410647" grpId="0"/>
      <p:bldP spid="41064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1650" name="Text Box 2"/>
          <p:cNvSpPr txBox="1"/>
          <p:nvPr/>
        </p:nvSpPr>
        <p:spPr>
          <a:xfrm>
            <a:off x="0" y="228600"/>
            <a:ext cx="9036050" cy="157003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20000"/>
              </a:lnSpc>
              <a:spcBef>
                <a:spcPct val="0"/>
              </a:spcBef>
              <a:buNone/>
            </a:pPr>
            <a:r>
              <a:rPr lang="zh-CN" altLang="en-US" sz="4000" dirty="0">
                <a:solidFill>
                  <a:srgbClr val="996633"/>
                </a:solidFill>
                <a:ea typeface="楷体_GB2312" pitchFamily="49" charset="-122"/>
              </a:rPr>
              <a:t>指向该线性序列中的“前驱”和“后继” 的</a:t>
            </a:r>
            <a:r>
              <a:rPr lang="zh-CN" altLang="en-US" sz="4000" b="1" dirty="0">
                <a:solidFill>
                  <a:srgbClr val="996633"/>
                </a:solidFill>
                <a:ea typeface="楷体_GB2312" pitchFamily="49" charset="-122"/>
              </a:rPr>
              <a:t>指针</a:t>
            </a:r>
            <a:r>
              <a:rPr lang="zh-CN" altLang="en-US" sz="4000" dirty="0">
                <a:solidFill>
                  <a:srgbClr val="996633"/>
                </a:solidFill>
                <a:ea typeface="楷体_GB2312" pitchFamily="49" charset="-122"/>
              </a:rPr>
              <a:t>，称作“</a:t>
            </a:r>
            <a:r>
              <a:rPr lang="zh-CN" altLang="en-US" sz="4000" b="1" dirty="0">
                <a:solidFill>
                  <a:srgbClr val="800000"/>
                </a:solidFill>
                <a:ea typeface="楷体_GB2312" pitchFamily="49" charset="-122"/>
              </a:rPr>
              <a:t>线索</a:t>
            </a:r>
            <a:r>
              <a:rPr lang="zh-CN" altLang="en-US" sz="4000" b="1" dirty="0">
                <a:solidFill>
                  <a:srgbClr val="996633"/>
                </a:solidFill>
                <a:ea typeface="楷体_GB2312" pitchFamily="49" charset="-122"/>
              </a:rPr>
              <a:t>”</a:t>
            </a:r>
            <a:endParaRPr lang="zh-CN" altLang="en-US" sz="4000" b="1" dirty="0">
              <a:solidFill>
                <a:srgbClr val="800000"/>
              </a:solidFill>
              <a:ea typeface="楷体_GB2312" pitchFamily="49" charset="-122"/>
            </a:endParaRPr>
          </a:p>
        </p:txBody>
      </p:sp>
      <p:sp>
        <p:nvSpPr>
          <p:cNvPr id="411651" name="Text Box 3"/>
          <p:cNvSpPr txBox="1"/>
          <p:nvPr/>
        </p:nvSpPr>
        <p:spPr>
          <a:xfrm>
            <a:off x="3657600" y="4876800"/>
            <a:ext cx="5378450" cy="15557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1000" lvl="2" indent="0" eaLnBrk="1" hangingPunct="1">
              <a:lnSpc>
                <a:spcPct val="120000"/>
              </a:lnSpc>
              <a:spcBef>
                <a:spcPct val="0"/>
              </a:spcBef>
              <a:buNone/>
            </a:pPr>
            <a:r>
              <a:rPr lang="zh-CN" altLang="en-US" sz="4000" dirty="0">
                <a:solidFill>
                  <a:srgbClr val="CC6600"/>
                </a:solidFill>
                <a:ea typeface="楷体_GB2312" pitchFamily="49" charset="-122"/>
              </a:rPr>
              <a:t>与其相应的二叉树，称作 “</a:t>
            </a:r>
            <a:r>
              <a:rPr lang="zh-CN" altLang="en-US" sz="4000" b="1" dirty="0">
                <a:solidFill>
                  <a:srgbClr val="800000"/>
                </a:solidFill>
                <a:ea typeface="楷体_GB2312" pitchFamily="49" charset="-122"/>
              </a:rPr>
              <a:t>线索二叉树</a:t>
            </a:r>
            <a:r>
              <a:rPr lang="zh-CN" altLang="en-US" sz="4000" dirty="0">
                <a:solidFill>
                  <a:srgbClr val="CC6600"/>
                </a:solidFill>
                <a:ea typeface="楷体_GB2312" pitchFamily="49" charset="-122"/>
              </a:rPr>
              <a:t>”</a:t>
            </a:r>
            <a:endParaRPr lang="zh-CN" altLang="en-US" sz="4000" dirty="0"/>
          </a:p>
        </p:txBody>
      </p:sp>
      <p:sp>
        <p:nvSpPr>
          <p:cNvPr id="411652" name="Text Box 4"/>
          <p:cNvSpPr txBox="1"/>
          <p:nvPr/>
        </p:nvSpPr>
        <p:spPr>
          <a:xfrm>
            <a:off x="3124200" y="2971800"/>
            <a:ext cx="6019800" cy="14224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20000"/>
              </a:lnSpc>
              <a:spcBef>
                <a:spcPct val="0"/>
              </a:spcBef>
              <a:buNone/>
            </a:pPr>
            <a:r>
              <a:rPr lang="zh-CN" altLang="en-US" sz="3600" dirty="0">
                <a:solidFill>
                  <a:srgbClr val="CC6600"/>
                </a:solidFill>
                <a:ea typeface="楷体_GB2312" pitchFamily="49" charset="-122"/>
              </a:rPr>
              <a:t>包含 “线索” 的存储结构，称作 “</a:t>
            </a:r>
            <a:r>
              <a:rPr lang="zh-CN" altLang="en-US" sz="3600" b="1" dirty="0">
                <a:solidFill>
                  <a:srgbClr val="800000"/>
                </a:solidFill>
                <a:ea typeface="楷体_GB2312" pitchFamily="49" charset="-122"/>
              </a:rPr>
              <a:t>线索链表</a:t>
            </a:r>
            <a:r>
              <a:rPr lang="zh-CN" altLang="en-US" sz="3600" dirty="0">
                <a:solidFill>
                  <a:srgbClr val="CC6600"/>
                </a:solidFill>
                <a:ea typeface="楷体_GB2312" pitchFamily="49" charset="-122"/>
              </a:rPr>
              <a:t>”</a:t>
            </a:r>
            <a:endParaRPr lang="zh-CN" altLang="en-US" sz="3600" dirty="0">
              <a:ea typeface="楷体_GB2312" pitchFamily="49" charset="-122"/>
            </a:endParaRPr>
          </a:p>
        </p:txBody>
      </p:sp>
      <p:pic>
        <p:nvPicPr>
          <p:cNvPr id="411653" name="Picture 5" descr="Metallic Orb"/>
          <p:cNvPicPr>
            <a:picLocks noChangeAspect="1"/>
          </p:cNvPicPr>
          <p:nvPr/>
        </p:nvPicPr>
        <p:blipFill>
          <a:blip r:embed="rId1"/>
          <a:stretch>
            <a:fillRect/>
          </a:stretch>
        </p:blipFill>
        <p:spPr>
          <a:xfrm>
            <a:off x="533400" y="533400"/>
            <a:ext cx="304800" cy="304800"/>
          </a:xfrm>
          <a:prstGeom prst="rect">
            <a:avLst/>
          </a:prstGeom>
          <a:noFill/>
          <a:ln w="9525">
            <a:noFill/>
          </a:ln>
        </p:spPr>
      </p:pic>
      <p:sp>
        <p:nvSpPr>
          <p:cNvPr id="411654" name="Rectangle 6"/>
          <p:cNvSpPr/>
          <p:nvPr/>
        </p:nvSpPr>
        <p:spPr>
          <a:xfrm>
            <a:off x="1365250" y="1828800"/>
            <a:ext cx="5873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66"/>
                </a:solidFill>
                <a:ea typeface="楷体_GB2312" pitchFamily="49" charset="-122"/>
              </a:rPr>
              <a:t>A   B   C   D   E   F   G   H   K</a:t>
            </a:r>
            <a:endParaRPr lang="en-US" altLang="zh-CN" sz="3600" dirty="0">
              <a:solidFill>
                <a:srgbClr val="800000"/>
              </a:solidFill>
              <a:ea typeface="楷体_GB2312" pitchFamily="49" charset="-122"/>
            </a:endParaRPr>
          </a:p>
        </p:txBody>
      </p:sp>
      <p:sp>
        <p:nvSpPr>
          <p:cNvPr id="411655" name="AutoShape 7"/>
          <p:cNvSpPr/>
          <p:nvPr/>
        </p:nvSpPr>
        <p:spPr>
          <a:xfrm>
            <a:off x="3657600" y="2362200"/>
            <a:ext cx="685800" cy="152400"/>
          </a:xfrm>
          <a:prstGeom prst="curvedUpArrow">
            <a:avLst>
              <a:gd name="adj1" fmla="val 90000"/>
              <a:gd name="adj2" fmla="val 180000"/>
              <a:gd name="adj3" fmla="val 33333"/>
            </a:avLst>
          </a:prstGeom>
          <a:solidFill>
            <a:srgbClr val="990000"/>
          </a:solidFill>
          <a:ln w="12700" cap="sq" cmpd="sng">
            <a:solidFill>
              <a:srgbClr val="99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11656" name="AutoShape 8"/>
          <p:cNvSpPr/>
          <p:nvPr/>
        </p:nvSpPr>
        <p:spPr>
          <a:xfrm>
            <a:off x="3048000" y="2362200"/>
            <a:ext cx="381000" cy="152400"/>
          </a:xfrm>
          <a:prstGeom prst="leftArrow">
            <a:avLst>
              <a:gd name="adj1" fmla="val 50000"/>
              <a:gd name="adj2" fmla="val 62500"/>
            </a:avLst>
          </a:prstGeom>
          <a:solidFill>
            <a:srgbClr val="0033CC"/>
          </a:solidFill>
          <a:ln w="12700" cap="sq" cmpd="sng">
            <a:solidFill>
              <a:srgbClr val="0033CC"/>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11657" name="Text Box 9"/>
          <p:cNvSpPr txBox="1"/>
          <p:nvPr/>
        </p:nvSpPr>
        <p:spPr>
          <a:xfrm>
            <a:off x="609600" y="4927600"/>
            <a:ext cx="1082675" cy="550863"/>
          </a:xfrm>
          <a:prstGeom prst="rect">
            <a:avLst/>
          </a:prstGeom>
          <a:solidFill>
            <a:srgbClr val="CAF2CE">
              <a:alpha val="50195"/>
            </a:srgbClr>
          </a:solidFill>
          <a:ln w="31750" cap="sq" cmpd="sng">
            <a:solidFill>
              <a:schemeClr val="tx2"/>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tx2"/>
                </a:solidFill>
              </a:rPr>
              <a:t>^</a:t>
            </a:r>
            <a:r>
              <a:rPr lang="en-US" altLang="zh-CN" sz="2400" b="1" dirty="0">
                <a:solidFill>
                  <a:schemeClr val="tx2"/>
                </a:solidFill>
              </a:rPr>
              <a:t> D</a:t>
            </a:r>
            <a:r>
              <a:rPr lang="en-US" altLang="zh-CN" sz="2800" b="1" dirty="0">
                <a:solidFill>
                  <a:schemeClr val="tx2"/>
                </a:solidFill>
              </a:rPr>
              <a:t> ^</a:t>
            </a:r>
            <a:endParaRPr lang="en-US" altLang="zh-CN" sz="2400" dirty="0"/>
          </a:p>
        </p:txBody>
      </p:sp>
      <p:sp>
        <p:nvSpPr>
          <p:cNvPr id="411658" name="Text Box 10"/>
          <p:cNvSpPr txBox="1"/>
          <p:nvPr/>
        </p:nvSpPr>
        <p:spPr>
          <a:xfrm>
            <a:off x="1524000" y="3860800"/>
            <a:ext cx="1006475" cy="550863"/>
          </a:xfrm>
          <a:prstGeom prst="rect">
            <a:avLst/>
          </a:prstGeom>
          <a:solidFill>
            <a:srgbClr val="CAF2CE">
              <a:alpha val="50195"/>
            </a:srgbClr>
          </a:solidFill>
          <a:ln w="31750" cap="sq" cmpd="sng">
            <a:solidFill>
              <a:schemeClr val="tx2"/>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tx2"/>
                </a:solidFill>
              </a:rPr>
              <a:t>   </a:t>
            </a:r>
            <a:r>
              <a:rPr lang="en-US" altLang="zh-CN" sz="2400" b="1" dirty="0">
                <a:solidFill>
                  <a:schemeClr val="tx2"/>
                </a:solidFill>
              </a:rPr>
              <a:t>C</a:t>
            </a:r>
            <a:r>
              <a:rPr lang="en-US" altLang="zh-CN" sz="2800" b="1" dirty="0">
                <a:solidFill>
                  <a:schemeClr val="tx2"/>
                </a:solidFill>
              </a:rPr>
              <a:t> ^</a:t>
            </a:r>
            <a:endParaRPr lang="en-US" altLang="zh-CN" sz="2400" dirty="0"/>
          </a:p>
        </p:txBody>
      </p:sp>
      <p:sp>
        <p:nvSpPr>
          <p:cNvPr id="411659" name="Text Box 11"/>
          <p:cNvSpPr txBox="1"/>
          <p:nvPr/>
        </p:nvSpPr>
        <p:spPr>
          <a:xfrm>
            <a:off x="228600" y="2946400"/>
            <a:ext cx="990600" cy="550863"/>
          </a:xfrm>
          <a:prstGeom prst="rect">
            <a:avLst/>
          </a:prstGeom>
          <a:solidFill>
            <a:srgbClr val="CAF2CE">
              <a:alpha val="50195"/>
            </a:srgbClr>
          </a:solidFill>
          <a:ln w="31750" cap="sq" cmpd="sng">
            <a:solidFill>
              <a:schemeClr val="tx2"/>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chemeClr val="tx2"/>
                </a:solidFill>
              </a:rPr>
              <a:t>^</a:t>
            </a:r>
            <a:r>
              <a:rPr lang="en-US" altLang="zh-CN" sz="2400" b="1" dirty="0">
                <a:solidFill>
                  <a:schemeClr val="tx2"/>
                </a:solidFill>
              </a:rPr>
              <a:t> B</a:t>
            </a:r>
            <a:r>
              <a:rPr lang="en-US" altLang="zh-CN" sz="2800" b="1" dirty="0">
                <a:solidFill>
                  <a:schemeClr val="tx2"/>
                </a:solidFill>
              </a:rPr>
              <a:t>      </a:t>
            </a:r>
            <a:endParaRPr lang="en-US" altLang="zh-CN" sz="2400" dirty="0"/>
          </a:p>
        </p:txBody>
      </p:sp>
      <p:sp>
        <p:nvSpPr>
          <p:cNvPr id="411660" name="Line 12"/>
          <p:cNvSpPr/>
          <p:nvPr/>
        </p:nvSpPr>
        <p:spPr>
          <a:xfrm>
            <a:off x="533400" y="2946400"/>
            <a:ext cx="0" cy="533400"/>
          </a:xfrm>
          <a:prstGeom prst="line">
            <a:avLst/>
          </a:prstGeom>
          <a:ln w="12700" cap="sq" cmpd="sng">
            <a:solidFill>
              <a:schemeClr val="tx2"/>
            </a:solidFill>
            <a:prstDash val="solid"/>
            <a:headEnd type="none" w="sm" len="sm"/>
            <a:tailEnd type="none" w="sm" len="sm"/>
          </a:ln>
        </p:spPr>
      </p:sp>
      <p:sp>
        <p:nvSpPr>
          <p:cNvPr id="411661" name="Line 13"/>
          <p:cNvSpPr/>
          <p:nvPr/>
        </p:nvSpPr>
        <p:spPr>
          <a:xfrm>
            <a:off x="914400" y="2946400"/>
            <a:ext cx="0" cy="533400"/>
          </a:xfrm>
          <a:prstGeom prst="line">
            <a:avLst/>
          </a:prstGeom>
          <a:ln w="12700" cap="sq" cmpd="sng">
            <a:solidFill>
              <a:schemeClr val="tx2"/>
            </a:solidFill>
            <a:prstDash val="solid"/>
            <a:headEnd type="none" w="sm" len="sm"/>
            <a:tailEnd type="none" w="sm" len="sm"/>
          </a:ln>
        </p:spPr>
      </p:sp>
      <p:sp>
        <p:nvSpPr>
          <p:cNvPr id="411662" name="Line 14"/>
          <p:cNvSpPr/>
          <p:nvPr/>
        </p:nvSpPr>
        <p:spPr>
          <a:xfrm>
            <a:off x="2209800" y="3860800"/>
            <a:ext cx="0" cy="533400"/>
          </a:xfrm>
          <a:prstGeom prst="line">
            <a:avLst/>
          </a:prstGeom>
          <a:ln w="12700" cap="sq" cmpd="sng">
            <a:solidFill>
              <a:schemeClr val="tx2"/>
            </a:solidFill>
            <a:prstDash val="solid"/>
            <a:headEnd type="none" w="sm" len="sm"/>
            <a:tailEnd type="none" w="sm" len="sm"/>
          </a:ln>
        </p:spPr>
      </p:sp>
      <p:sp>
        <p:nvSpPr>
          <p:cNvPr id="411663" name="Line 15"/>
          <p:cNvSpPr/>
          <p:nvPr/>
        </p:nvSpPr>
        <p:spPr>
          <a:xfrm>
            <a:off x="1828800" y="3860800"/>
            <a:ext cx="0" cy="533400"/>
          </a:xfrm>
          <a:prstGeom prst="line">
            <a:avLst/>
          </a:prstGeom>
          <a:ln w="12700" cap="sq" cmpd="sng">
            <a:solidFill>
              <a:schemeClr val="tx2"/>
            </a:solidFill>
            <a:prstDash val="solid"/>
            <a:headEnd type="none" w="sm" len="sm"/>
            <a:tailEnd type="none" w="sm" len="sm"/>
          </a:ln>
        </p:spPr>
      </p:sp>
      <p:sp>
        <p:nvSpPr>
          <p:cNvPr id="411664" name="Line 16"/>
          <p:cNvSpPr/>
          <p:nvPr/>
        </p:nvSpPr>
        <p:spPr>
          <a:xfrm>
            <a:off x="1371600" y="4927600"/>
            <a:ext cx="0" cy="533400"/>
          </a:xfrm>
          <a:prstGeom prst="line">
            <a:avLst/>
          </a:prstGeom>
          <a:ln w="12700" cap="sq" cmpd="sng">
            <a:solidFill>
              <a:schemeClr val="tx2"/>
            </a:solidFill>
            <a:prstDash val="solid"/>
            <a:headEnd type="none" w="sm" len="sm"/>
            <a:tailEnd type="none" w="sm" len="sm"/>
          </a:ln>
        </p:spPr>
      </p:sp>
      <p:sp>
        <p:nvSpPr>
          <p:cNvPr id="411665" name="Line 17"/>
          <p:cNvSpPr/>
          <p:nvPr/>
        </p:nvSpPr>
        <p:spPr>
          <a:xfrm>
            <a:off x="914400" y="4927600"/>
            <a:ext cx="0" cy="533400"/>
          </a:xfrm>
          <a:prstGeom prst="line">
            <a:avLst/>
          </a:prstGeom>
          <a:ln w="12700" cap="sq" cmpd="sng">
            <a:solidFill>
              <a:schemeClr val="tx2"/>
            </a:solidFill>
            <a:prstDash val="solid"/>
            <a:headEnd type="none" w="sm" len="sm"/>
            <a:tailEnd type="none" w="sm" len="sm"/>
          </a:ln>
        </p:spPr>
      </p:sp>
      <p:sp>
        <p:nvSpPr>
          <p:cNvPr id="411666" name="Line 18"/>
          <p:cNvSpPr/>
          <p:nvPr/>
        </p:nvSpPr>
        <p:spPr>
          <a:xfrm>
            <a:off x="1066800" y="3175000"/>
            <a:ext cx="914400" cy="685800"/>
          </a:xfrm>
          <a:prstGeom prst="line">
            <a:avLst/>
          </a:prstGeom>
          <a:ln w="38100" cap="sq" cmpd="sng">
            <a:solidFill>
              <a:schemeClr val="tx2"/>
            </a:solidFill>
            <a:prstDash val="solid"/>
            <a:headEnd type="none" w="sm" len="sm"/>
            <a:tailEnd type="none" w="sm" len="sm"/>
          </a:ln>
        </p:spPr>
      </p:sp>
      <p:sp>
        <p:nvSpPr>
          <p:cNvPr id="411667" name="Line 19"/>
          <p:cNvSpPr/>
          <p:nvPr/>
        </p:nvSpPr>
        <p:spPr>
          <a:xfrm flipH="1">
            <a:off x="1143000" y="4165600"/>
            <a:ext cx="533400" cy="762000"/>
          </a:xfrm>
          <a:prstGeom prst="line">
            <a:avLst/>
          </a:prstGeom>
          <a:ln w="38100" cap="sq" cmpd="sng">
            <a:solidFill>
              <a:schemeClr val="tx2"/>
            </a:solidFill>
            <a:prstDash val="solid"/>
            <a:headEnd type="none" w="sm" len="sm"/>
            <a:tailEnd type="none" w="sm" len="sm"/>
          </a:ln>
        </p:spPr>
      </p:sp>
      <p:sp>
        <p:nvSpPr>
          <p:cNvPr id="411668" name="Freeform 20"/>
          <p:cNvSpPr/>
          <p:nvPr/>
        </p:nvSpPr>
        <p:spPr>
          <a:xfrm>
            <a:off x="622300" y="4089400"/>
            <a:ext cx="901700" cy="1066800"/>
          </a:xfrm>
          <a:custGeom>
            <a:avLst/>
            <a:gdLst>
              <a:gd name="txL" fmla="*/ 0 w 568"/>
              <a:gd name="txT" fmla="*/ 0 h 672"/>
              <a:gd name="txR" fmla="*/ 568 w 568"/>
              <a:gd name="txB" fmla="*/ 672 h 672"/>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568" h="672">
                <a:moveTo>
                  <a:pt x="88" y="672"/>
                </a:moveTo>
                <a:cubicBezTo>
                  <a:pt x="68" y="584"/>
                  <a:pt x="48" y="496"/>
                  <a:pt x="40" y="432"/>
                </a:cubicBezTo>
                <a:cubicBezTo>
                  <a:pt x="32" y="368"/>
                  <a:pt x="32" y="336"/>
                  <a:pt x="40" y="288"/>
                </a:cubicBezTo>
                <a:cubicBezTo>
                  <a:pt x="48" y="240"/>
                  <a:pt x="0" y="192"/>
                  <a:pt x="88" y="144"/>
                </a:cubicBezTo>
                <a:cubicBezTo>
                  <a:pt x="176" y="96"/>
                  <a:pt x="488" y="24"/>
                  <a:pt x="568" y="0"/>
                </a:cubicBezTo>
              </a:path>
            </a:pathLst>
          </a:custGeom>
          <a:noFill/>
          <a:ln w="38100" cap="sq" cmpd="sng">
            <a:solidFill>
              <a:srgbClr val="0000FF">
                <a:alpha val="100000"/>
              </a:srgbClr>
            </a:solidFill>
            <a:prstDash val="solid"/>
            <a:round/>
            <a:headEnd type="none" w="sm" len="sm"/>
            <a:tailEnd type="triangle" w="med" len="lg"/>
          </a:ln>
        </p:spPr>
        <p:txBody>
          <a:bodyPr/>
          <a:p>
            <a:endParaRPr lang="zh-CN" altLang="en-US"/>
          </a:p>
        </p:txBody>
      </p:sp>
      <p:pic>
        <p:nvPicPr>
          <p:cNvPr id="411669" name="Picture 21" descr="Metallic Orb"/>
          <p:cNvPicPr>
            <a:picLocks noChangeAspect="1"/>
          </p:cNvPicPr>
          <p:nvPr/>
        </p:nvPicPr>
        <p:blipFill>
          <a:blip r:embed="rId1"/>
          <a:stretch>
            <a:fillRect/>
          </a:stretch>
        </p:blipFill>
        <p:spPr>
          <a:xfrm>
            <a:off x="3810000" y="3048000"/>
            <a:ext cx="304800" cy="304800"/>
          </a:xfrm>
          <a:prstGeom prst="rect">
            <a:avLst/>
          </a:prstGeom>
          <a:noFill/>
          <a:ln w="9525">
            <a:noFill/>
          </a:ln>
        </p:spPr>
      </p:pic>
      <p:pic>
        <p:nvPicPr>
          <p:cNvPr id="411670" name="Picture 22" descr="Metallic Orb"/>
          <p:cNvPicPr>
            <a:picLocks noChangeAspect="1"/>
          </p:cNvPicPr>
          <p:nvPr/>
        </p:nvPicPr>
        <p:blipFill>
          <a:blip r:embed="rId1"/>
          <a:stretch>
            <a:fillRect/>
          </a:stretch>
        </p:blipFill>
        <p:spPr>
          <a:xfrm>
            <a:off x="3810000" y="5029200"/>
            <a:ext cx="304800" cy="304800"/>
          </a:xfrm>
          <a:prstGeom prst="rect">
            <a:avLst/>
          </a:prstGeom>
          <a:noFill/>
          <a:ln w="9525">
            <a:noFill/>
          </a:ln>
        </p:spPr>
      </p:pic>
      <p:sp>
        <p:nvSpPr>
          <p:cNvPr id="411671" name="Text Box 23"/>
          <p:cNvSpPr txBox="1"/>
          <p:nvPr/>
        </p:nvSpPr>
        <p:spPr>
          <a:xfrm>
            <a:off x="2514600" y="2895600"/>
            <a:ext cx="990600" cy="550863"/>
          </a:xfrm>
          <a:prstGeom prst="rect">
            <a:avLst/>
          </a:prstGeom>
          <a:solidFill>
            <a:srgbClr val="CAF2CE">
              <a:alpha val="50195"/>
            </a:srgbClr>
          </a:solidFill>
          <a:ln w="31750" cap="sq" cmpd="sng">
            <a:solidFill>
              <a:schemeClr val="tx2"/>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tx2"/>
                </a:solidFill>
              </a:rPr>
              <a:t>   </a:t>
            </a:r>
            <a:r>
              <a:rPr lang="en-US" altLang="zh-CN" sz="2400" b="1" dirty="0">
                <a:solidFill>
                  <a:schemeClr val="tx2"/>
                </a:solidFill>
              </a:rPr>
              <a:t>E </a:t>
            </a:r>
            <a:r>
              <a:rPr lang="en-US" altLang="zh-CN" sz="2800" b="1" dirty="0">
                <a:solidFill>
                  <a:schemeClr val="tx2"/>
                </a:solidFill>
              </a:rPr>
              <a:t>^ </a:t>
            </a:r>
            <a:endParaRPr lang="en-US" altLang="zh-CN" sz="2800" b="1" dirty="0">
              <a:solidFill>
                <a:schemeClr val="tx2"/>
              </a:solidFill>
            </a:endParaRPr>
          </a:p>
        </p:txBody>
      </p:sp>
      <p:sp>
        <p:nvSpPr>
          <p:cNvPr id="411672" name="Line 24"/>
          <p:cNvSpPr/>
          <p:nvPr/>
        </p:nvSpPr>
        <p:spPr>
          <a:xfrm>
            <a:off x="2819400" y="2895600"/>
            <a:ext cx="0" cy="533400"/>
          </a:xfrm>
          <a:prstGeom prst="line">
            <a:avLst/>
          </a:prstGeom>
          <a:ln w="12700" cap="sq" cmpd="sng">
            <a:solidFill>
              <a:schemeClr val="tx2"/>
            </a:solidFill>
            <a:prstDash val="solid"/>
            <a:headEnd type="none" w="sm" len="sm"/>
            <a:tailEnd type="none" w="sm" len="sm"/>
          </a:ln>
        </p:spPr>
      </p:sp>
      <p:sp>
        <p:nvSpPr>
          <p:cNvPr id="411673" name="Line 25"/>
          <p:cNvSpPr/>
          <p:nvPr/>
        </p:nvSpPr>
        <p:spPr>
          <a:xfrm>
            <a:off x="3200400" y="2895600"/>
            <a:ext cx="0" cy="533400"/>
          </a:xfrm>
          <a:prstGeom prst="line">
            <a:avLst/>
          </a:prstGeom>
          <a:ln w="12700" cap="sq" cmpd="sng">
            <a:solidFill>
              <a:schemeClr val="tx2"/>
            </a:solidFill>
            <a:prstDash val="solid"/>
            <a:headEnd type="none" w="sm" len="sm"/>
            <a:tailEnd type="none" w="sm" len="sm"/>
          </a:ln>
        </p:spPr>
      </p:sp>
      <p:sp>
        <p:nvSpPr>
          <p:cNvPr id="411674" name="Freeform 26"/>
          <p:cNvSpPr/>
          <p:nvPr/>
        </p:nvSpPr>
        <p:spPr>
          <a:xfrm>
            <a:off x="1511300" y="3429000"/>
            <a:ext cx="1473200" cy="2451100"/>
          </a:xfrm>
          <a:custGeom>
            <a:avLst/>
            <a:gdLst>
              <a:gd name="txL" fmla="*/ 0 w 928"/>
              <a:gd name="txT" fmla="*/ 0 h 1544"/>
              <a:gd name="txR" fmla="*/ 928 w 928"/>
              <a:gd name="txB" fmla="*/ 1544 h 15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928" h="1544">
                <a:moveTo>
                  <a:pt x="8" y="1104"/>
                </a:moveTo>
                <a:cubicBezTo>
                  <a:pt x="4" y="1196"/>
                  <a:pt x="0" y="1288"/>
                  <a:pt x="8" y="1344"/>
                </a:cubicBezTo>
                <a:cubicBezTo>
                  <a:pt x="16" y="1400"/>
                  <a:pt x="8" y="1408"/>
                  <a:pt x="56" y="1440"/>
                </a:cubicBezTo>
                <a:cubicBezTo>
                  <a:pt x="104" y="1472"/>
                  <a:pt x="232" y="1528"/>
                  <a:pt x="296" y="1536"/>
                </a:cubicBezTo>
                <a:cubicBezTo>
                  <a:pt x="360" y="1544"/>
                  <a:pt x="392" y="1512"/>
                  <a:pt x="440" y="1488"/>
                </a:cubicBezTo>
                <a:cubicBezTo>
                  <a:pt x="488" y="1464"/>
                  <a:pt x="536" y="1432"/>
                  <a:pt x="584" y="1392"/>
                </a:cubicBezTo>
                <a:cubicBezTo>
                  <a:pt x="632" y="1352"/>
                  <a:pt x="696" y="1288"/>
                  <a:pt x="728" y="1248"/>
                </a:cubicBezTo>
                <a:cubicBezTo>
                  <a:pt x="760" y="1208"/>
                  <a:pt x="760" y="1192"/>
                  <a:pt x="776" y="1152"/>
                </a:cubicBezTo>
                <a:cubicBezTo>
                  <a:pt x="792" y="1112"/>
                  <a:pt x="816" y="1048"/>
                  <a:pt x="824" y="1008"/>
                </a:cubicBezTo>
                <a:cubicBezTo>
                  <a:pt x="832" y="968"/>
                  <a:pt x="816" y="960"/>
                  <a:pt x="824" y="912"/>
                </a:cubicBezTo>
                <a:cubicBezTo>
                  <a:pt x="832" y="864"/>
                  <a:pt x="856" y="768"/>
                  <a:pt x="872" y="720"/>
                </a:cubicBezTo>
                <a:cubicBezTo>
                  <a:pt x="888" y="672"/>
                  <a:pt x="912" y="672"/>
                  <a:pt x="920" y="624"/>
                </a:cubicBezTo>
                <a:cubicBezTo>
                  <a:pt x="928" y="576"/>
                  <a:pt x="920" y="536"/>
                  <a:pt x="920" y="432"/>
                </a:cubicBezTo>
                <a:cubicBezTo>
                  <a:pt x="920" y="328"/>
                  <a:pt x="920" y="164"/>
                  <a:pt x="920" y="0"/>
                </a:cubicBezTo>
              </a:path>
            </a:pathLst>
          </a:custGeom>
          <a:noFill/>
          <a:ln w="38100" cap="sq" cmpd="sng">
            <a:solidFill>
              <a:srgbClr val="800000">
                <a:alpha val="100000"/>
              </a:srgbClr>
            </a:solidFill>
            <a:prstDash val="solid"/>
            <a:round/>
            <a:headEnd type="none" w="sm" len="sm"/>
            <a:tailEnd type="triangle" w="med" len="lg"/>
          </a:ln>
        </p:spPr>
        <p:txBody>
          <a:bodyPr/>
          <a:p>
            <a:endParaRPr lang="zh-CN" altLang="en-US"/>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1650"/>
                                        </p:tgtEl>
                                        <p:attrNameLst>
                                          <p:attrName>style.visibility</p:attrName>
                                        </p:attrNameLst>
                                      </p:cBhvr>
                                      <p:to>
                                        <p:strVal val="visible"/>
                                      </p:to>
                                    </p:set>
                                    <p:anim calcmode="lin" valueType="num">
                                      <p:cBhvr additive="base">
                                        <p:cTn id="7" dur="500" fill="hold"/>
                                        <p:tgtEl>
                                          <p:spTgt spid="411650"/>
                                        </p:tgtEl>
                                        <p:attrNameLst>
                                          <p:attrName>ppt_x</p:attrName>
                                        </p:attrNameLst>
                                      </p:cBhvr>
                                      <p:tavLst>
                                        <p:tav tm="0">
                                          <p:val>
                                            <p:strVal val="#ppt_x"/>
                                          </p:val>
                                        </p:tav>
                                        <p:tav tm="100000">
                                          <p:val>
                                            <p:strVal val="#ppt_x"/>
                                          </p:val>
                                        </p:tav>
                                      </p:tavLst>
                                    </p:anim>
                                    <p:anim calcmode="lin" valueType="num">
                                      <p:cBhvr additive="base">
                                        <p:cTn id="8" dur="500" fill="hold"/>
                                        <p:tgtEl>
                                          <p:spTgt spid="41165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411653"/>
                                        </p:tgtEl>
                                        <p:attrNameLst>
                                          <p:attrName>style.visibility</p:attrName>
                                        </p:attrNameLst>
                                      </p:cBhvr>
                                      <p:to>
                                        <p:strVal val="visible"/>
                                      </p:to>
                                    </p:set>
                                    <p:anim calcmode="lin" valueType="num">
                                      <p:cBhvr additive="base">
                                        <p:cTn id="12" dur="500" fill="hold"/>
                                        <p:tgtEl>
                                          <p:spTgt spid="411653"/>
                                        </p:tgtEl>
                                        <p:attrNameLst>
                                          <p:attrName>ppt_x</p:attrName>
                                        </p:attrNameLst>
                                      </p:cBhvr>
                                      <p:tavLst>
                                        <p:tav tm="0">
                                          <p:val>
                                            <p:strVal val="#ppt_x"/>
                                          </p:val>
                                        </p:tav>
                                        <p:tav tm="100000">
                                          <p:val>
                                            <p:strVal val="#ppt_x"/>
                                          </p:val>
                                        </p:tav>
                                      </p:tavLst>
                                    </p:anim>
                                    <p:anim calcmode="lin" valueType="num">
                                      <p:cBhvr additive="base">
                                        <p:cTn id="13" dur="500" fill="hold"/>
                                        <p:tgtEl>
                                          <p:spTgt spid="41165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411654"/>
                                        </p:tgtEl>
                                        <p:attrNameLst>
                                          <p:attrName>style.visibility</p:attrName>
                                        </p:attrNameLst>
                                      </p:cBhvr>
                                      <p:to>
                                        <p:strVal val="visible"/>
                                      </p:to>
                                    </p:set>
                                    <p:anim calcmode="lin" valueType="num">
                                      <p:cBhvr additive="base">
                                        <p:cTn id="17" dur="500" fill="hold"/>
                                        <p:tgtEl>
                                          <p:spTgt spid="411654"/>
                                        </p:tgtEl>
                                        <p:attrNameLst>
                                          <p:attrName>ppt_x</p:attrName>
                                        </p:attrNameLst>
                                      </p:cBhvr>
                                      <p:tavLst>
                                        <p:tav tm="0">
                                          <p:val>
                                            <p:strVal val="#ppt_x"/>
                                          </p:val>
                                        </p:tav>
                                        <p:tav tm="100000">
                                          <p:val>
                                            <p:strVal val="#ppt_x"/>
                                          </p:val>
                                        </p:tav>
                                      </p:tavLst>
                                    </p:anim>
                                    <p:anim calcmode="lin" valueType="num">
                                      <p:cBhvr additive="base">
                                        <p:cTn id="18" dur="500" fill="hold"/>
                                        <p:tgtEl>
                                          <p:spTgt spid="41165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411655"/>
                                        </p:tgtEl>
                                        <p:attrNameLst>
                                          <p:attrName>style.visibility</p:attrName>
                                        </p:attrNameLst>
                                      </p:cBhvr>
                                      <p:to>
                                        <p:strVal val="visible"/>
                                      </p:to>
                                    </p:set>
                                    <p:anim calcmode="lin" valueType="num">
                                      <p:cBhvr additive="base">
                                        <p:cTn id="22" dur="500" fill="hold"/>
                                        <p:tgtEl>
                                          <p:spTgt spid="411655"/>
                                        </p:tgtEl>
                                        <p:attrNameLst>
                                          <p:attrName>ppt_x</p:attrName>
                                        </p:attrNameLst>
                                      </p:cBhvr>
                                      <p:tavLst>
                                        <p:tav tm="0">
                                          <p:val>
                                            <p:strVal val="#ppt_x"/>
                                          </p:val>
                                        </p:tav>
                                        <p:tav tm="100000">
                                          <p:val>
                                            <p:strVal val="#ppt_x"/>
                                          </p:val>
                                        </p:tav>
                                      </p:tavLst>
                                    </p:anim>
                                    <p:anim calcmode="lin" valueType="num">
                                      <p:cBhvr additive="base">
                                        <p:cTn id="23" dur="500" fill="hold"/>
                                        <p:tgtEl>
                                          <p:spTgt spid="41165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411656"/>
                                        </p:tgtEl>
                                        <p:attrNameLst>
                                          <p:attrName>style.visibility</p:attrName>
                                        </p:attrNameLst>
                                      </p:cBhvr>
                                      <p:to>
                                        <p:strVal val="visible"/>
                                      </p:to>
                                    </p:set>
                                    <p:anim calcmode="lin" valueType="num">
                                      <p:cBhvr additive="base">
                                        <p:cTn id="27" dur="500" fill="hold"/>
                                        <p:tgtEl>
                                          <p:spTgt spid="411656"/>
                                        </p:tgtEl>
                                        <p:attrNameLst>
                                          <p:attrName>ppt_x</p:attrName>
                                        </p:attrNameLst>
                                      </p:cBhvr>
                                      <p:tavLst>
                                        <p:tav tm="0">
                                          <p:val>
                                            <p:strVal val="#ppt_x"/>
                                          </p:val>
                                        </p:tav>
                                        <p:tav tm="100000">
                                          <p:val>
                                            <p:strVal val="#ppt_x"/>
                                          </p:val>
                                        </p:tav>
                                      </p:tavLst>
                                    </p:anim>
                                    <p:anim calcmode="lin" valueType="num">
                                      <p:cBhvr additive="base">
                                        <p:cTn id="28" dur="500" fill="hold"/>
                                        <p:tgtEl>
                                          <p:spTgt spid="41165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11659"/>
                                        </p:tgtEl>
                                        <p:attrNameLst>
                                          <p:attrName>style.visibility</p:attrName>
                                        </p:attrNameLst>
                                      </p:cBhvr>
                                      <p:to>
                                        <p:strVal val="visible"/>
                                      </p:to>
                                    </p:set>
                                    <p:animEffect transition="in" filter="wipe(left)">
                                      <p:cBhvr>
                                        <p:cTn id="33" dur="500"/>
                                        <p:tgtEl>
                                          <p:spTgt spid="411659"/>
                                        </p:tgtEl>
                                      </p:cBhvr>
                                    </p:animEffect>
                                  </p:childTnLst>
                                </p:cTn>
                              </p:par>
                            </p:childTnLst>
                          </p:cTn>
                        </p:par>
                        <p:par>
                          <p:cTn id="34" fill="hold">
                            <p:stCondLst>
                              <p:cond delay="500"/>
                            </p:stCondLst>
                            <p:childTnLst>
                              <p:par>
                                <p:cTn id="35" presetID="17" presetClass="entr" presetSubtype="1" fill="hold" nodeType="afterEffect">
                                  <p:stCondLst>
                                    <p:cond delay="0"/>
                                  </p:stCondLst>
                                  <p:childTnLst>
                                    <p:set>
                                      <p:cBhvr>
                                        <p:cTn id="36" dur="1" fill="hold">
                                          <p:stCondLst>
                                            <p:cond delay="0"/>
                                          </p:stCondLst>
                                        </p:cTn>
                                        <p:tgtEl>
                                          <p:spTgt spid="411660"/>
                                        </p:tgtEl>
                                        <p:attrNameLst>
                                          <p:attrName>style.visibility</p:attrName>
                                        </p:attrNameLst>
                                      </p:cBhvr>
                                      <p:to>
                                        <p:strVal val="visible"/>
                                      </p:to>
                                    </p:set>
                                    <p:anim calcmode="lin" valueType="num">
                                      <p:cBhvr>
                                        <p:cTn id="37" dur="500" fill="hold"/>
                                        <p:tgtEl>
                                          <p:spTgt spid="411660"/>
                                        </p:tgtEl>
                                        <p:attrNameLst>
                                          <p:attrName>ppt_x</p:attrName>
                                        </p:attrNameLst>
                                      </p:cBhvr>
                                      <p:tavLst>
                                        <p:tav tm="0">
                                          <p:val>
                                            <p:strVal val="#ppt_x"/>
                                          </p:val>
                                        </p:tav>
                                        <p:tav tm="100000">
                                          <p:val>
                                            <p:strVal val="#ppt_x"/>
                                          </p:val>
                                        </p:tav>
                                      </p:tavLst>
                                    </p:anim>
                                    <p:anim calcmode="lin" valueType="num">
                                      <p:cBhvr>
                                        <p:cTn id="38" dur="500" fill="hold"/>
                                        <p:tgtEl>
                                          <p:spTgt spid="411660"/>
                                        </p:tgtEl>
                                        <p:attrNameLst>
                                          <p:attrName>ppt_y</p:attrName>
                                        </p:attrNameLst>
                                      </p:cBhvr>
                                      <p:tavLst>
                                        <p:tav tm="0">
                                          <p:val>
                                            <p:strVal val="#ppt_y-#ppt_h/2"/>
                                          </p:val>
                                        </p:tav>
                                        <p:tav tm="100000">
                                          <p:val>
                                            <p:strVal val="#ppt_y"/>
                                          </p:val>
                                        </p:tav>
                                      </p:tavLst>
                                    </p:anim>
                                    <p:anim calcmode="lin" valueType="num">
                                      <p:cBhvr>
                                        <p:cTn id="39" dur="500" fill="hold"/>
                                        <p:tgtEl>
                                          <p:spTgt spid="411660"/>
                                        </p:tgtEl>
                                        <p:attrNameLst>
                                          <p:attrName>ppt_w</p:attrName>
                                        </p:attrNameLst>
                                      </p:cBhvr>
                                      <p:tavLst>
                                        <p:tav tm="0">
                                          <p:val>
                                            <p:strVal val="#ppt_w"/>
                                          </p:val>
                                        </p:tav>
                                        <p:tav tm="100000">
                                          <p:val>
                                            <p:strVal val="#ppt_w"/>
                                          </p:val>
                                        </p:tav>
                                      </p:tavLst>
                                    </p:anim>
                                    <p:anim calcmode="lin" valueType="num">
                                      <p:cBhvr>
                                        <p:cTn id="40" dur="500" fill="hold"/>
                                        <p:tgtEl>
                                          <p:spTgt spid="411660"/>
                                        </p:tgtEl>
                                        <p:attrNameLst>
                                          <p:attrName>ppt_h</p:attrName>
                                        </p:attrNameLst>
                                      </p:cBhvr>
                                      <p:tavLst>
                                        <p:tav tm="0">
                                          <p:val>
                                            <p:fltVal val="0.000000"/>
                                          </p:val>
                                        </p:tav>
                                        <p:tav tm="100000">
                                          <p:val>
                                            <p:strVal val="#ppt_h"/>
                                          </p:val>
                                        </p:tav>
                                      </p:tavLst>
                                    </p:anim>
                                  </p:childTnLst>
                                </p:cTn>
                              </p:par>
                            </p:childTnLst>
                          </p:cTn>
                        </p:par>
                        <p:par>
                          <p:cTn id="41" fill="hold">
                            <p:stCondLst>
                              <p:cond delay="1000"/>
                            </p:stCondLst>
                            <p:childTnLst>
                              <p:par>
                                <p:cTn id="42" presetID="17" presetClass="entr" presetSubtype="1" fill="hold" nodeType="afterEffect">
                                  <p:stCondLst>
                                    <p:cond delay="0"/>
                                  </p:stCondLst>
                                  <p:childTnLst>
                                    <p:set>
                                      <p:cBhvr>
                                        <p:cTn id="43" dur="1" fill="hold">
                                          <p:stCondLst>
                                            <p:cond delay="0"/>
                                          </p:stCondLst>
                                        </p:cTn>
                                        <p:tgtEl>
                                          <p:spTgt spid="411661"/>
                                        </p:tgtEl>
                                        <p:attrNameLst>
                                          <p:attrName>style.visibility</p:attrName>
                                        </p:attrNameLst>
                                      </p:cBhvr>
                                      <p:to>
                                        <p:strVal val="visible"/>
                                      </p:to>
                                    </p:set>
                                    <p:anim calcmode="lin" valueType="num">
                                      <p:cBhvr>
                                        <p:cTn id="44" dur="500" fill="hold"/>
                                        <p:tgtEl>
                                          <p:spTgt spid="411661"/>
                                        </p:tgtEl>
                                        <p:attrNameLst>
                                          <p:attrName>ppt_x</p:attrName>
                                        </p:attrNameLst>
                                      </p:cBhvr>
                                      <p:tavLst>
                                        <p:tav tm="0">
                                          <p:val>
                                            <p:strVal val="#ppt_x"/>
                                          </p:val>
                                        </p:tav>
                                        <p:tav tm="100000">
                                          <p:val>
                                            <p:strVal val="#ppt_x"/>
                                          </p:val>
                                        </p:tav>
                                      </p:tavLst>
                                    </p:anim>
                                    <p:anim calcmode="lin" valueType="num">
                                      <p:cBhvr>
                                        <p:cTn id="45" dur="500" fill="hold"/>
                                        <p:tgtEl>
                                          <p:spTgt spid="411661"/>
                                        </p:tgtEl>
                                        <p:attrNameLst>
                                          <p:attrName>ppt_y</p:attrName>
                                        </p:attrNameLst>
                                      </p:cBhvr>
                                      <p:tavLst>
                                        <p:tav tm="0">
                                          <p:val>
                                            <p:strVal val="#ppt_y-#ppt_h/2"/>
                                          </p:val>
                                        </p:tav>
                                        <p:tav tm="100000">
                                          <p:val>
                                            <p:strVal val="#ppt_y"/>
                                          </p:val>
                                        </p:tav>
                                      </p:tavLst>
                                    </p:anim>
                                    <p:anim calcmode="lin" valueType="num">
                                      <p:cBhvr>
                                        <p:cTn id="46" dur="500" fill="hold"/>
                                        <p:tgtEl>
                                          <p:spTgt spid="411661"/>
                                        </p:tgtEl>
                                        <p:attrNameLst>
                                          <p:attrName>ppt_w</p:attrName>
                                        </p:attrNameLst>
                                      </p:cBhvr>
                                      <p:tavLst>
                                        <p:tav tm="0">
                                          <p:val>
                                            <p:strVal val="#ppt_w"/>
                                          </p:val>
                                        </p:tav>
                                        <p:tav tm="100000">
                                          <p:val>
                                            <p:strVal val="#ppt_w"/>
                                          </p:val>
                                        </p:tav>
                                      </p:tavLst>
                                    </p:anim>
                                    <p:anim calcmode="lin" valueType="num">
                                      <p:cBhvr>
                                        <p:cTn id="47" dur="500" fill="hold"/>
                                        <p:tgtEl>
                                          <p:spTgt spid="411661"/>
                                        </p:tgtEl>
                                        <p:attrNameLst>
                                          <p:attrName>ppt_h</p:attrName>
                                        </p:attrNameLst>
                                      </p:cBhvr>
                                      <p:tavLst>
                                        <p:tav tm="0">
                                          <p:val>
                                            <p:fltVal val="0.000000"/>
                                          </p:val>
                                        </p:tav>
                                        <p:tav tm="100000">
                                          <p:val>
                                            <p:strVal val="#ppt_h"/>
                                          </p:val>
                                        </p:tav>
                                      </p:tavLst>
                                    </p:anim>
                                  </p:childTnLst>
                                </p:cTn>
                              </p:par>
                            </p:childTnLst>
                          </p:cTn>
                        </p:par>
                        <p:par>
                          <p:cTn id="48" fill="hold">
                            <p:stCondLst>
                              <p:cond delay="1500"/>
                            </p:stCondLst>
                            <p:childTnLst>
                              <p:par>
                                <p:cTn id="49" presetID="17" presetClass="entr" presetSubtype="1" fill="hold" nodeType="afterEffect">
                                  <p:stCondLst>
                                    <p:cond delay="0"/>
                                  </p:stCondLst>
                                  <p:childTnLst>
                                    <p:set>
                                      <p:cBhvr>
                                        <p:cTn id="50" dur="1" fill="hold">
                                          <p:stCondLst>
                                            <p:cond delay="0"/>
                                          </p:stCondLst>
                                        </p:cTn>
                                        <p:tgtEl>
                                          <p:spTgt spid="411666"/>
                                        </p:tgtEl>
                                        <p:attrNameLst>
                                          <p:attrName>style.visibility</p:attrName>
                                        </p:attrNameLst>
                                      </p:cBhvr>
                                      <p:to>
                                        <p:strVal val="visible"/>
                                      </p:to>
                                    </p:set>
                                    <p:anim calcmode="lin" valueType="num">
                                      <p:cBhvr>
                                        <p:cTn id="51" dur="500" fill="hold"/>
                                        <p:tgtEl>
                                          <p:spTgt spid="411666"/>
                                        </p:tgtEl>
                                        <p:attrNameLst>
                                          <p:attrName>ppt_x</p:attrName>
                                        </p:attrNameLst>
                                      </p:cBhvr>
                                      <p:tavLst>
                                        <p:tav tm="0">
                                          <p:val>
                                            <p:strVal val="#ppt_x"/>
                                          </p:val>
                                        </p:tav>
                                        <p:tav tm="100000">
                                          <p:val>
                                            <p:strVal val="#ppt_x"/>
                                          </p:val>
                                        </p:tav>
                                      </p:tavLst>
                                    </p:anim>
                                    <p:anim calcmode="lin" valueType="num">
                                      <p:cBhvr>
                                        <p:cTn id="52" dur="500" fill="hold"/>
                                        <p:tgtEl>
                                          <p:spTgt spid="411666"/>
                                        </p:tgtEl>
                                        <p:attrNameLst>
                                          <p:attrName>ppt_y</p:attrName>
                                        </p:attrNameLst>
                                      </p:cBhvr>
                                      <p:tavLst>
                                        <p:tav tm="0">
                                          <p:val>
                                            <p:strVal val="#ppt_y-#ppt_h/2"/>
                                          </p:val>
                                        </p:tav>
                                        <p:tav tm="100000">
                                          <p:val>
                                            <p:strVal val="#ppt_y"/>
                                          </p:val>
                                        </p:tav>
                                      </p:tavLst>
                                    </p:anim>
                                    <p:anim calcmode="lin" valueType="num">
                                      <p:cBhvr>
                                        <p:cTn id="53" dur="500" fill="hold"/>
                                        <p:tgtEl>
                                          <p:spTgt spid="411666"/>
                                        </p:tgtEl>
                                        <p:attrNameLst>
                                          <p:attrName>ppt_w</p:attrName>
                                        </p:attrNameLst>
                                      </p:cBhvr>
                                      <p:tavLst>
                                        <p:tav tm="0">
                                          <p:val>
                                            <p:strVal val="#ppt_w"/>
                                          </p:val>
                                        </p:tav>
                                        <p:tav tm="100000">
                                          <p:val>
                                            <p:strVal val="#ppt_w"/>
                                          </p:val>
                                        </p:tav>
                                      </p:tavLst>
                                    </p:anim>
                                    <p:anim calcmode="lin" valueType="num">
                                      <p:cBhvr>
                                        <p:cTn id="54" dur="500" fill="hold"/>
                                        <p:tgtEl>
                                          <p:spTgt spid="411666"/>
                                        </p:tgtEl>
                                        <p:attrNameLst>
                                          <p:attrName>ppt_h</p:attrName>
                                        </p:attrNameLst>
                                      </p:cBhvr>
                                      <p:tavLst>
                                        <p:tav tm="0">
                                          <p:val>
                                            <p:fltVal val="0.000000"/>
                                          </p:val>
                                        </p:tav>
                                        <p:tav tm="100000">
                                          <p:val>
                                            <p:strVal val="#ppt_h"/>
                                          </p:val>
                                        </p:tav>
                                      </p:tavLst>
                                    </p:anim>
                                  </p:childTnLst>
                                </p:cTn>
                              </p:par>
                            </p:childTnLst>
                          </p:cTn>
                        </p:par>
                        <p:par>
                          <p:cTn id="55" fill="hold">
                            <p:stCondLst>
                              <p:cond delay="2000"/>
                            </p:stCondLst>
                            <p:childTnLst>
                              <p:par>
                                <p:cTn id="56" presetID="22" presetClass="entr" presetSubtype="8" fill="hold" grpId="0" nodeType="afterEffect">
                                  <p:stCondLst>
                                    <p:cond delay="0"/>
                                  </p:stCondLst>
                                  <p:childTnLst>
                                    <p:set>
                                      <p:cBhvr>
                                        <p:cTn id="57" dur="1" fill="hold">
                                          <p:stCondLst>
                                            <p:cond delay="0"/>
                                          </p:stCondLst>
                                        </p:cTn>
                                        <p:tgtEl>
                                          <p:spTgt spid="411658"/>
                                        </p:tgtEl>
                                        <p:attrNameLst>
                                          <p:attrName>style.visibility</p:attrName>
                                        </p:attrNameLst>
                                      </p:cBhvr>
                                      <p:to>
                                        <p:strVal val="visible"/>
                                      </p:to>
                                    </p:set>
                                    <p:animEffect transition="in" filter="wipe(left)">
                                      <p:cBhvr>
                                        <p:cTn id="58" dur="500"/>
                                        <p:tgtEl>
                                          <p:spTgt spid="411658"/>
                                        </p:tgtEl>
                                      </p:cBhvr>
                                    </p:animEffect>
                                  </p:childTnLst>
                                </p:cTn>
                              </p:par>
                            </p:childTnLst>
                          </p:cTn>
                        </p:par>
                        <p:par>
                          <p:cTn id="59" fill="hold">
                            <p:stCondLst>
                              <p:cond delay="2500"/>
                            </p:stCondLst>
                            <p:childTnLst>
                              <p:par>
                                <p:cTn id="60" presetID="17" presetClass="entr" presetSubtype="1" fill="hold" nodeType="afterEffect">
                                  <p:stCondLst>
                                    <p:cond delay="0"/>
                                  </p:stCondLst>
                                  <p:childTnLst>
                                    <p:set>
                                      <p:cBhvr>
                                        <p:cTn id="61" dur="1" fill="hold">
                                          <p:stCondLst>
                                            <p:cond delay="0"/>
                                          </p:stCondLst>
                                        </p:cTn>
                                        <p:tgtEl>
                                          <p:spTgt spid="411663"/>
                                        </p:tgtEl>
                                        <p:attrNameLst>
                                          <p:attrName>style.visibility</p:attrName>
                                        </p:attrNameLst>
                                      </p:cBhvr>
                                      <p:to>
                                        <p:strVal val="visible"/>
                                      </p:to>
                                    </p:set>
                                    <p:anim calcmode="lin" valueType="num">
                                      <p:cBhvr>
                                        <p:cTn id="62" dur="500" fill="hold"/>
                                        <p:tgtEl>
                                          <p:spTgt spid="411663"/>
                                        </p:tgtEl>
                                        <p:attrNameLst>
                                          <p:attrName>ppt_x</p:attrName>
                                        </p:attrNameLst>
                                      </p:cBhvr>
                                      <p:tavLst>
                                        <p:tav tm="0">
                                          <p:val>
                                            <p:strVal val="#ppt_x"/>
                                          </p:val>
                                        </p:tav>
                                        <p:tav tm="100000">
                                          <p:val>
                                            <p:strVal val="#ppt_x"/>
                                          </p:val>
                                        </p:tav>
                                      </p:tavLst>
                                    </p:anim>
                                    <p:anim calcmode="lin" valueType="num">
                                      <p:cBhvr>
                                        <p:cTn id="63" dur="500" fill="hold"/>
                                        <p:tgtEl>
                                          <p:spTgt spid="411663"/>
                                        </p:tgtEl>
                                        <p:attrNameLst>
                                          <p:attrName>ppt_y</p:attrName>
                                        </p:attrNameLst>
                                      </p:cBhvr>
                                      <p:tavLst>
                                        <p:tav tm="0">
                                          <p:val>
                                            <p:strVal val="#ppt_y-#ppt_h/2"/>
                                          </p:val>
                                        </p:tav>
                                        <p:tav tm="100000">
                                          <p:val>
                                            <p:strVal val="#ppt_y"/>
                                          </p:val>
                                        </p:tav>
                                      </p:tavLst>
                                    </p:anim>
                                    <p:anim calcmode="lin" valueType="num">
                                      <p:cBhvr>
                                        <p:cTn id="64" dur="500" fill="hold"/>
                                        <p:tgtEl>
                                          <p:spTgt spid="411663"/>
                                        </p:tgtEl>
                                        <p:attrNameLst>
                                          <p:attrName>ppt_w</p:attrName>
                                        </p:attrNameLst>
                                      </p:cBhvr>
                                      <p:tavLst>
                                        <p:tav tm="0">
                                          <p:val>
                                            <p:strVal val="#ppt_w"/>
                                          </p:val>
                                        </p:tav>
                                        <p:tav tm="100000">
                                          <p:val>
                                            <p:strVal val="#ppt_w"/>
                                          </p:val>
                                        </p:tav>
                                      </p:tavLst>
                                    </p:anim>
                                    <p:anim calcmode="lin" valueType="num">
                                      <p:cBhvr>
                                        <p:cTn id="65" dur="500" fill="hold"/>
                                        <p:tgtEl>
                                          <p:spTgt spid="411663"/>
                                        </p:tgtEl>
                                        <p:attrNameLst>
                                          <p:attrName>ppt_h</p:attrName>
                                        </p:attrNameLst>
                                      </p:cBhvr>
                                      <p:tavLst>
                                        <p:tav tm="0">
                                          <p:val>
                                            <p:fltVal val="0.000000"/>
                                          </p:val>
                                        </p:tav>
                                        <p:tav tm="100000">
                                          <p:val>
                                            <p:strVal val="#ppt_h"/>
                                          </p:val>
                                        </p:tav>
                                      </p:tavLst>
                                    </p:anim>
                                  </p:childTnLst>
                                </p:cTn>
                              </p:par>
                            </p:childTnLst>
                          </p:cTn>
                        </p:par>
                        <p:par>
                          <p:cTn id="66" fill="hold">
                            <p:stCondLst>
                              <p:cond delay="3000"/>
                            </p:stCondLst>
                            <p:childTnLst>
                              <p:par>
                                <p:cTn id="67" presetID="17" presetClass="entr" presetSubtype="1" fill="hold" nodeType="afterEffect">
                                  <p:stCondLst>
                                    <p:cond delay="0"/>
                                  </p:stCondLst>
                                  <p:childTnLst>
                                    <p:set>
                                      <p:cBhvr>
                                        <p:cTn id="68" dur="1" fill="hold">
                                          <p:stCondLst>
                                            <p:cond delay="0"/>
                                          </p:stCondLst>
                                        </p:cTn>
                                        <p:tgtEl>
                                          <p:spTgt spid="411662"/>
                                        </p:tgtEl>
                                        <p:attrNameLst>
                                          <p:attrName>style.visibility</p:attrName>
                                        </p:attrNameLst>
                                      </p:cBhvr>
                                      <p:to>
                                        <p:strVal val="visible"/>
                                      </p:to>
                                    </p:set>
                                    <p:anim calcmode="lin" valueType="num">
                                      <p:cBhvr>
                                        <p:cTn id="69" dur="500" fill="hold"/>
                                        <p:tgtEl>
                                          <p:spTgt spid="411662"/>
                                        </p:tgtEl>
                                        <p:attrNameLst>
                                          <p:attrName>ppt_x</p:attrName>
                                        </p:attrNameLst>
                                      </p:cBhvr>
                                      <p:tavLst>
                                        <p:tav tm="0">
                                          <p:val>
                                            <p:strVal val="#ppt_x"/>
                                          </p:val>
                                        </p:tav>
                                        <p:tav tm="100000">
                                          <p:val>
                                            <p:strVal val="#ppt_x"/>
                                          </p:val>
                                        </p:tav>
                                      </p:tavLst>
                                    </p:anim>
                                    <p:anim calcmode="lin" valueType="num">
                                      <p:cBhvr>
                                        <p:cTn id="70" dur="500" fill="hold"/>
                                        <p:tgtEl>
                                          <p:spTgt spid="411662"/>
                                        </p:tgtEl>
                                        <p:attrNameLst>
                                          <p:attrName>ppt_y</p:attrName>
                                        </p:attrNameLst>
                                      </p:cBhvr>
                                      <p:tavLst>
                                        <p:tav tm="0">
                                          <p:val>
                                            <p:strVal val="#ppt_y-#ppt_h/2"/>
                                          </p:val>
                                        </p:tav>
                                        <p:tav tm="100000">
                                          <p:val>
                                            <p:strVal val="#ppt_y"/>
                                          </p:val>
                                        </p:tav>
                                      </p:tavLst>
                                    </p:anim>
                                    <p:anim calcmode="lin" valueType="num">
                                      <p:cBhvr>
                                        <p:cTn id="71" dur="500" fill="hold"/>
                                        <p:tgtEl>
                                          <p:spTgt spid="411662"/>
                                        </p:tgtEl>
                                        <p:attrNameLst>
                                          <p:attrName>ppt_w</p:attrName>
                                        </p:attrNameLst>
                                      </p:cBhvr>
                                      <p:tavLst>
                                        <p:tav tm="0">
                                          <p:val>
                                            <p:strVal val="#ppt_w"/>
                                          </p:val>
                                        </p:tav>
                                        <p:tav tm="100000">
                                          <p:val>
                                            <p:strVal val="#ppt_w"/>
                                          </p:val>
                                        </p:tav>
                                      </p:tavLst>
                                    </p:anim>
                                    <p:anim calcmode="lin" valueType="num">
                                      <p:cBhvr>
                                        <p:cTn id="72" dur="500" fill="hold"/>
                                        <p:tgtEl>
                                          <p:spTgt spid="411662"/>
                                        </p:tgtEl>
                                        <p:attrNameLst>
                                          <p:attrName>ppt_h</p:attrName>
                                        </p:attrNameLst>
                                      </p:cBhvr>
                                      <p:tavLst>
                                        <p:tav tm="0">
                                          <p:val>
                                            <p:fltVal val="0.000000"/>
                                          </p:val>
                                        </p:tav>
                                        <p:tav tm="100000">
                                          <p:val>
                                            <p:strVal val="#ppt_h"/>
                                          </p:val>
                                        </p:tav>
                                      </p:tavLst>
                                    </p:anim>
                                  </p:childTnLst>
                                </p:cTn>
                              </p:par>
                            </p:childTnLst>
                          </p:cTn>
                        </p:par>
                        <p:par>
                          <p:cTn id="73" fill="hold">
                            <p:stCondLst>
                              <p:cond delay="3500"/>
                            </p:stCondLst>
                            <p:childTnLst>
                              <p:par>
                                <p:cTn id="74" presetID="17" presetClass="entr" presetSubtype="1" fill="hold" nodeType="afterEffect">
                                  <p:stCondLst>
                                    <p:cond delay="0"/>
                                  </p:stCondLst>
                                  <p:childTnLst>
                                    <p:set>
                                      <p:cBhvr>
                                        <p:cTn id="75" dur="1" fill="hold">
                                          <p:stCondLst>
                                            <p:cond delay="0"/>
                                          </p:stCondLst>
                                        </p:cTn>
                                        <p:tgtEl>
                                          <p:spTgt spid="411667"/>
                                        </p:tgtEl>
                                        <p:attrNameLst>
                                          <p:attrName>style.visibility</p:attrName>
                                        </p:attrNameLst>
                                      </p:cBhvr>
                                      <p:to>
                                        <p:strVal val="visible"/>
                                      </p:to>
                                    </p:set>
                                    <p:anim calcmode="lin" valueType="num">
                                      <p:cBhvr>
                                        <p:cTn id="76" dur="500" fill="hold"/>
                                        <p:tgtEl>
                                          <p:spTgt spid="411667"/>
                                        </p:tgtEl>
                                        <p:attrNameLst>
                                          <p:attrName>ppt_x</p:attrName>
                                        </p:attrNameLst>
                                      </p:cBhvr>
                                      <p:tavLst>
                                        <p:tav tm="0">
                                          <p:val>
                                            <p:strVal val="#ppt_x"/>
                                          </p:val>
                                        </p:tav>
                                        <p:tav tm="100000">
                                          <p:val>
                                            <p:strVal val="#ppt_x"/>
                                          </p:val>
                                        </p:tav>
                                      </p:tavLst>
                                    </p:anim>
                                    <p:anim calcmode="lin" valueType="num">
                                      <p:cBhvr>
                                        <p:cTn id="77" dur="500" fill="hold"/>
                                        <p:tgtEl>
                                          <p:spTgt spid="411667"/>
                                        </p:tgtEl>
                                        <p:attrNameLst>
                                          <p:attrName>ppt_y</p:attrName>
                                        </p:attrNameLst>
                                      </p:cBhvr>
                                      <p:tavLst>
                                        <p:tav tm="0">
                                          <p:val>
                                            <p:strVal val="#ppt_y-#ppt_h/2"/>
                                          </p:val>
                                        </p:tav>
                                        <p:tav tm="100000">
                                          <p:val>
                                            <p:strVal val="#ppt_y"/>
                                          </p:val>
                                        </p:tav>
                                      </p:tavLst>
                                    </p:anim>
                                    <p:anim calcmode="lin" valueType="num">
                                      <p:cBhvr>
                                        <p:cTn id="78" dur="500" fill="hold"/>
                                        <p:tgtEl>
                                          <p:spTgt spid="411667"/>
                                        </p:tgtEl>
                                        <p:attrNameLst>
                                          <p:attrName>ppt_w</p:attrName>
                                        </p:attrNameLst>
                                      </p:cBhvr>
                                      <p:tavLst>
                                        <p:tav tm="0">
                                          <p:val>
                                            <p:strVal val="#ppt_w"/>
                                          </p:val>
                                        </p:tav>
                                        <p:tav tm="100000">
                                          <p:val>
                                            <p:strVal val="#ppt_w"/>
                                          </p:val>
                                        </p:tav>
                                      </p:tavLst>
                                    </p:anim>
                                    <p:anim calcmode="lin" valueType="num">
                                      <p:cBhvr>
                                        <p:cTn id="79" dur="500" fill="hold"/>
                                        <p:tgtEl>
                                          <p:spTgt spid="411667"/>
                                        </p:tgtEl>
                                        <p:attrNameLst>
                                          <p:attrName>ppt_h</p:attrName>
                                        </p:attrNameLst>
                                      </p:cBhvr>
                                      <p:tavLst>
                                        <p:tav tm="0">
                                          <p:val>
                                            <p:fltVal val="0.000000"/>
                                          </p:val>
                                        </p:tav>
                                        <p:tav tm="100000">
                                          <p:val>
                                            <p:strVal val="#ppt_h"/>
                                          </p:val>
                                        </p:tav>
                                      </p:tavLst>
                                    </p:anim>
                                  </p:childTnLst>
                                </p:cTn>
                              </p:par>
                            </p:childTnLst>
                          </p:cTn>
                        </p:par>
                        <p:par>
                          <p:cTn id="80" fill="hold">
                            <p:stCondLst>
                              <p:cond delay="4000"/>
                            </p:stCondLst>
                            <p:childTnLst>
                              <p:par>
                                <p:cTn id="81" presetID="12" presetClass="entr" presetSubtype="8" fill="hold" grpId="0" nodeType="afterEffect">
                                  <p:stCondLst>
                                    <p:cond delay="0"/>
                                  </p:stCondLst>
                                  <p:childTnLst>
                                    <p:set>
                                      <p:cBhvr>
                                        <p:cTn id="82" dur="1" fill="hold">
                                          <p:stCondLst>
                                            <p:cond delay="0"/>
                                          </p:stCondLst>
                                        </p:cTn>
                                        <p:tgtEl>
                                          <p:spTgt spid="411657"/>
                                        </p:tgtEl>
                                        <p:attrNameLst>
                                          <p:attrName>style.visibility</p:attrName>
                                        </p:attrNameLst>
                                      </p:cBhvr>
                                      <p:to>
                                        <p:strVal val="visible"/>
                                      </p:to>
                                    </p:set>
                                    <p:animEffect transition="in" filter="slide(fromLeft)">
                                      <p:cBhvr>
                                        <p:cTn id="83" dur="500"/>
                                        <p:tgtEl>
                                          <p:spTgt spid="411657"/>
                                        </p:tgtEl>
                                      </p:cBhvr>
                                    </p:animEffect>
                                  </p:childTnLst>
                                </p:cTn>
                              </p:par>
                            </p:childTnLst>
                          </p:cTn>
                        </p:par>
                        <p:par>
                          <p:cTn id="84" fill="hold">
                            <p:stCondLst>
                              <p:cond delay="4500"/>
                            </p:stCondLst>
                            <p:childTnLst>
                              <p:par>
                                <p:cTn id="85" presetID="17" presetClass="entr" presetSubtype="1" fill="hold" nodeType="afterEffect">
                                  <p:stCondLst>
                                    <p:cond delay="0"/>
                                  </p:stCondLst>
                                  <p:childTnLst>
                                    <p:set>
                                      <p:cBhvr>
                                        <p:cTn id="86" dur="1" fill="hold">
                                          <p:stCondLst>
                                            <p:cond delay="0"/>
                                          </p:stCondLst>
                                        </p:cTn>
                                        <p:tgtEl>
                                          <p:spTgt spid="411665"/>
                                        </p:tgtEl>
                                        <p:attrNameLst>
                                          <p:attrName>style.visibility</p:attrName>
                                        </p:attrNameLst>
                                      </p:cBhvr>
                                      <p:to>
                                        <p:strVal val="visible"/>
                                      </p:to>
                                    </p:set>
                                    <p:anim calcmode="lin" valueType="num">
                                      <p:cBhvr>
                                        <p:cTn id="87" dur="500" fill="hold"/>
                                        <p:tgtEl>
                                          <p:spTgt spid="411665"/>
                                        </p:tgtEl>
                                        <p:attrNameLst>
                                          <p:attrName>ppt_x</p:attrName>
                                        </p:attrNameLst>
                                      </p:cBhvr>
                                      <p:tavLst>
                                        <p:tav tm="0">
                                          <p:val>
                                            <p:strVal val="#ppt_x"/>
                                          </p:val>
                                        </p:tav>
                                        <p:tav tm="100000">
                                          <p:val>
                                            <p:strVal val="#ppt_x"/>
                                          </p:val>
                                        </p:tav>
                                      </p:tavLst>
                                    </p:anim>
                                    <p:anim calcmode="lin" valueType="num">
                                      <p:cBhvr>
                                        <p:cTn id="88" dur="500" fill="hold"/>
                                        <p:tgtEl>
                                          <p:spTgt spid="411665"/>
                                        </p:tgtEl>
                                        <p:attrNameLst>
                                          <p:attrName>ppt_y</p:attrName>
                                        </p:attrNameLst>
                                      </p:cBhvr>
                                      <p:tavLst>
                                        <p:tav tm="0">
                                          <p:val>
                                            <p:strVal val="#ppt_y-#ppt_h/2"/>
                                          </p:val>
                                        </p:tav>
                                        <p:tav tm="100000">
                                          <p:val>
                                            <p:strVal val="#ppt_y"/>
                                          </p:val>
                                        </p:tav>
                                      </p:tavLst>
                                    </p:anim>
                                    <p:anim calcmode="lin" valueType="num">
                                      <p:cBhvr>
                                        <p:cTn id="89" dur="500" fill="hold"/>
                                        <p:tgtEl>
                                          <p:spTgt spid="411665"/>
                                        </p:tgtEl>
                                        <p:attrNameLst>
                                          <p:attrName>ppt_w</p:attrName>
                                        </p:attrNameLst>
                                      </p:cBhvr>
                                      <p:tavLst>
                                        <p:tav tm="0">
                                          <p:val>
                                            <p:strVal val="#ppt_w"/>
                                          </p:val>
                                        </p:tav>
                                        <p:tav tm="100000">
                                          <p:val>
                                            <p:strVal val="#ppt_w"/>
                                          </p:val>
                                        </p:tav>
                                      </p:tavLst>
                                    </p:anim>
                                    <p:anim calcmode="lin" valueType="num">
                                      <p:cBhvr>
                                        <p:cTn id="90" dur="500" fill="hold"/>
                                        <p:tgtEl>
                                          <p:spTgt spid="411665"/>
                                        </p:tgtEl>
                                        <p:attrNameLst>
                                          <p:attrName>ppt_h</p:attrName>
                                        </p:attrNameLst>
                                      </p:cBhvr>
                                      <p:tavLst>
                                        <p:tav tm="0">
                                          <p:val>
                                            <p:fltVal val="0.000000"/>
                                          </p:val>
                                        </p:tav>
                                        <p:tav tm="100000">
                                          <p:val>
                                            <p:strVal val="#ppt_h"/>
                                          </p:val>
                                        </p:tav>
                                      </p:tavLst>
                                    </p:anim>
                                  </p:childTnLst>
                                </p:cTn>
                              </p:par>
                            </p:childTnLst>
                          </p:cTn>
                        </p:par>
                        <p:par>
                          <p:cTn id="91" fill="hold">
                            <p:stCondLst>
                              <p:cond delay="5000"/>
                            </p:stCondLst>
                            <p:childTnLst>
                              <p:par>
                                <p:cTn id="92" presetID="17" presetClass="entr" presetSubtype="1" fill="hold" nodeType="afterEffect">
                                  <p:stCondLst>
                                    <p:cond delay="0"/>
                                  </p:stCondLst>
                                  <p:childTnLst>
                                    <p:set>
                                      <p:cBhvr>
                                        <p:cTn id="93" dur="1" fill="hold">
                                          <p:stCondLst>
                                            <p:cond delay="0"/>
                                          </p:stCondLst>
                                        </p:cTn>
                                        <p:tgtEl>
                                          <p:spTgt spid="411664"/>
                                        </p:tgtEl>
                                        <p:attrNameLst>
                                          <p:attrName>style.visibility</p:attrName>
                                        </p:attrNameLst>
                                      </p:cBhvr>
                                      <p:to>
                                        <p:strVal val="visible"/>
                                      </p:to>
                                    </p:set>
                                    <p:anim calcmode="lin" valueType="num">
                                      <p:cBhvr>
                                        <p:cTn id="94" dur="500" fill="hold"/>
                                        <p:tgtEl>
                                          <p:spTgt spid="411664"/>
                                        </p:tgtEl>
                                        <p:attrNameLst>
                                          <p:attrName>ppt_x</p:attrName>
                                        </p:attrNameLst>
                                      </p:cBhvr>
                                      <p:tavLst>
                                        <p:tav tm="0">
                                          <p:val>
                                            <p:strVal val="#ppt_x"/>
                                          </p:val>
                                        </p:tav>
                                        <p:tav tm="100000">
                                          <p:val>
                                            <p:strVal val="#ppt_x"/>
                                          </p:val>
                                        </p:tav>
                                      </p:tavLst>
                                    </p:anim>
                                    <p:anim calcmode="lin" valueType="num">
                                      <p:cBhvr>
                                        <p:cTn id="95" dur="500" fill="hold"/>
                                        <p:tgtEl>
                                          <p:spTgt spid="411664"/>
                                        </p:tgtEl>
                                        <p:attrNameLst>
                                          <p:attrName>ppt_y</p:attrName>
                                        </p:attrNameLst>
                                      </p:cBhvr>
                                      <p:tavLst>
                                        <p:tav tm="0">
                                          <p:val>
                                            <p:strVal val="#ppt_y-#ppt_h/2"/>
                                          </p:val>
                                        </p:tav>
                                        <p:tav tm="100000">
                                          <p:val>
                                            <p:strVal val="#ppt_y"/>
                                          </p:val>
                                        </p:tav>
                                      </p:tavLst>
                                    </p:anim>
                                    <p:anim calcmode="lin" valueType="num">
                                      <p:cBhvr>
                                        <p:cTn id="96" dur="500" fill="hold"/>
                                        <p:tgtEl>
                                          <p:spTgt spid="411664"/>
                                        </p:tgtEl>
                                        <p:attrNameLst>
                                          <p:attrName>ppt_w</p:attrName>
                                        </p:attrNameLst>
                                      </p:cBhvr>
                                      <p:tavLst>
                                        <p:tav tm="0">
                                          <p:val>
                                            <p:strVal val="#ppt_w"/>
                                          </p:val>
                                        </p:tav>
                                        <p:tav tm="100000">
                                          <p:val>
                                            <p:strVal val="#ppt_w"/>
                                          </p:val>
                                        </p:tav>
                                      </p:tavLst>
                                    </p:anim>
                                    <p:anim calcmode="lin" valueType="num">
                                      <p:cBhvr>
                                        <p:cTn id="97" dur="500" fill="hold"/>
                                        <p:tgtEl>
                                          <p:spTgt spid="411664"/>
                                        </p:tgtEl>
                                        <p:attrNameLst>
                                          <p:attrName>ppt_h</p:attrName>
                                        </p:attrNameLst>
                                      </p:cBhvr>
                                      <p:tavLst>
                                        <p:tav tm="0">
                                          <p:val>
                                            <p:fltVal val="0.000000"/>
                                          </p:val>
                                        </p:tav>
                                        <p:tav tm="100000">
                                          <p:val>
                                            <p:strVal val="#ppt_h"/>
                                          </p:val>
                                        </p:tav>
                                      </p:tavLst>
                                    </p:anim>
                                  </p:childTnLst>
                                </p:cTn>
                              </p:par>
                            </p:childTnLst>
                          </p:cTn>
                        </p:par>
                        <p:par>
                          <p:cTn id="98" fill="hold">
                            <p:stCondLst>
                              <p:cond delay="5500"/>
                            </p:stCondLst>
                            <p:childTnLst>
                              <p:par>
                                <p:cTn id="99" presetID="22" presetClass="entr" presetSubtype="8" fill="hold" grpId="0" nodeType="afterEffect">
                                  <p:stCondLst>
                                    <p:cond delay="0"/>
                                  </p:stCondLst>
                                  <p:childTnLst>
                                    <p:set>
                                      <p:cBhvr>
                                        <p:cTn id="100" dur="1" fill="hold">
                                          <p:stCondLst>
                                            <p:cond delay="0"/>
                                          </p:stCondLst>
                                        </p:cTn>
                                        <p:tgtEl>
                                          <p:spTgt spid="411671"/>
                                        </p:tgtEl>
                                        <p:attrNameLst>
                                          <p:attrName>style.visibility</p:attrName>
                                        </p:attrNameLst>
                                      </p:cBhvr>
                                      <p:to>
                                        <p:strVal val="visible"/>
                                      </p:to>
                                    </p:set>
                                    <p:animEffect transition="in" filter="wipe(left)">
                                      <p:cBhvr>
                                        <p:cTn id="101" dur="500"/>
                                        <p:tgtEl>
                                          <p:spTgt spid="411671"/>
                                        </p:tgtEl>
                                      </p:cBhvr>
                                    </p:animEffect>
                                  </p:childTnLst>
                                </p:cTn>
                              </p:par>
                            </p:childTnLst>
                          </p:cTn>
                        </p:par>
                        <p:par>
                          <p:cTn id="102" fill="hold">
                            <p:stCondLst>
                              <p:cond delay="6000"/>
                            </p:stCondLst>
                            <p:childTnLst>
                              <p:par>
                                <p:cTn id="103" presetID="17" presetClass="entr" presetSubtype="1" fill="hold" nodeType="afterEffect">
                                  <p:stCondLst>
                                    <p:cond delay="0"/>
                                  </p:stCondLst>
                                  <p:childTnLst>
                                    <p:set>
                                      <p:cBhvr>
                                        <p:cTn id="104" dur="1" fill="hold">
                                          <p:stCondLst>
                                            <p:cond delay="0"/>
                                          </p:stCondLst>
                                        </p:cTn>
                                        <p:tgtEl>
                                          <p:spTgt spid="411672"/>
                                        </p:tgtEl>
                                        <p:attrNameLst>
                                          <p:attrName>style.visibility</p:attrName>
                                        </p:attrNameLst>
                                      </p:cBhvr>
                                      <p:to>
                                        <p:strVal val="visible"/>
                                      </p:to>
                                    </p:set>
                                    <p:anim calcmode="lin" valueType="num">
                                      <p:cBhvr>
                                        <p:cTn id="105" dur="500" fill="hold"/>
                                        <p:tgtEl>
                                          <p:spTgt spid="411672"/>
                                        </p:tgtEl>
                                        <p:attrNameLst>
                                          <p:attrName>ppt_x</p:attrName>
                                        </p:attrNameLst>
                                      </p:cBhvr>
                                      <p:tavLst>
                                        <p:tav tm="0">
                                          <p:val>
                                            <p:strVal val="#ppt_x"/>
                                          </p:val>
                                        </p:tav>
                                        <p:tav tm="100000">
                                          <p:val>
                                            <p:strVal val="#ppt_x"/>
                                          </p:val>
                                        </p:tav>
                                      </p:tavLst>
                                    </p:anim>
                                    <p:anim calcmode="lin" valueType="num">
                                      <p:cBhvr>
                                        <p:cTn id="106" dur="500" fill="hold"/>
                                        <p:tgtEl>
                                          <p:spTgt spid="411672"/>
                                        </p:tgtEl>
                                        <p:attrNameLst>
                                          <p:attrName>ppt_y</p:attrName>
                                        </p:attrNameLst>
                                      </p:cBhvr>
                                      <p:tavLst>
                                        <p:tav tm="0">
                                          <p:val>
                                            <p:strVal val="#ppt_y-#ppt_h/2"/>
                                          </p:val>
                                        </p:tav>
                                        <p:tav tm="100000">
                                          <p:val>
                                            <p:strVal val="#ppt_y"/>
                                          </p:val>
                                        </p:tav>
                                      </p:tavLst>
                                    </p:anim>
                                    <p:anim calcmode="lin" valueType="num">
                                      <p:cBhvr>
                                        <p:cTn id="107" dur="500" fill="hold"/>
                                        <p:tgtEl>
                                          <p:spTgt spid="411672"/>
                                        </p:tgtEl>
                                        <p:attrNameLst>
                                          <p:attrName>ppt_w</p:attrName>
                                        </p:attrNameLst>
                                      </p:cBhvr>
                                      <p:tavLst>
                                        <p:tav tm="0">
                                          <p:val>
                                            <p:strVal val="#ppt_w"/>
                                          </p:val>
                                        </p:tav>
                                        <p:tav tm="100000">
                                          <p:val>
                                            <p:strVal val="#ppt_w"/>
                                          </p:val>
                                        </p:tav>
                                      </p:tavLst>
                                    </p:anim>
                                    <p:anim calcmode="lin" valueType="num">
                                      <p:cBhvr>
                                        <p:cTn id="108" dur="500" fill="hold"/>
                                        <p:tgtEl>
                                          <p:spTgt spid="411672"/>
                                        </p:tgtEl>
                                        <p:attrNameLst>
                                          <p:attrName>ppt_h</p:attrName>
                                        </p:attrNameLst>
                                      </p:cBhvr>
                                      <p:tavLst>
                                        <p:tav tm="0">
                                          <p:val>
                                            <p:fltVal val="0.000000"/>
                                          </p:val>
                                        </p:tav>
                                        <p:tav tm="100000">
                                          <p:val>
                                            <p:strVal val="#ppt_h"/>
                                          </p:val>
                                        </p:tav>
                                      </p:tavLst>
                                    </p:anim>
                                  </p:childTnLst>
                                </p:cTn>
                              </p:par>
                            </p:childTnLst>
                          </p:cTn>
                        </p:par>
                        <p:par>
                          <p:cTn id="109" fill="hold">
                            <p:stCondLst>
                              <p:cond delay="6500"/>
                            </p:stCondLst>
                            <p:childTnLst>
                              <p:par>
                                <p:cTn id="110" presetID="17" presetClass="entr" presetSubtype="1" fill="hold" nodeType="afterEffect">
                                  <p:stCondLst>
                                    <p:cond delay="0"/>
                                  </p:stCondLst>
                                  <p:childTnLst>
                                    <p:set>
                                      <p:cBhvr>
                                        <p:cTn id="111" dur="1" fill="hold">
                                          <p:stCondLst>
                                            <p:cond delay="0"/>
                                          </p:stCondLst>
                                        </p:cTn>
                                        <p:tgtEl>
                                          <p:spTgt spid="411673"/>
                                        </p:tgtEl>
                                        <p:attrNameLst>
                                          <p:attrName>style.visibility</p:attrName>
                                        </p:attrNameLst>
                                      </p:cBhvr>
                                      <p:to>
                                        <p:strVal val="visible"/>
                                      </p:to>
                                    </p:set>
                                    <p:anim calcmode="lin" valueType="num">
                                      <p:cBhvr>
                                        <p:cTn id="112" dur="500" fill="hold"/>
                                        <p:tgtEl>
                                          <p:spTgt spid="411673"/>
                                        </p:tgtEl>
                                        <p:attrNameLst>
                                          <p:attrName>ppt_x</p:attrName>
                                        </p:attrNameLst>
                                      </p:cBhvr>
                                      <p:tavLst>
                                        <p:tav tm="0">
                                          <p:val>
                                            <p:strVal val="#ppt_x"/>
                                          </p:val>
                                        </p:tav>
                                        <p:tav tm="100000">
                                          <p:val>
                                            <p:strVal val="#ppt_x"/>
                                          </p:val>
                                        </p:tav>
                                      </p:tavLst>
                                    </p:anim>
                                    <p:anim calcmode="lin" valueType="num">
                                      <p:cBhvr>
                                        <p:cTn id="113" dur="500" fill="hold"/>
                                        <p:tgtEl>
                                          <p:spTgt spid="411673"/>
                                        </p:tgtEl>
                                        <p:attrNameLst>
                                          <p:attrName>ppt_y</p:attrName>
                                        </p:attrNameLst>
                                      </p:cBhvr>
                                      <p:tavLst>
                                        <p:tav tm="0">
                                          <p:val>
                                            <p:strVal val="#ppt_y-#ppt_h/2"/>
                                          </p:val>
                                        </p:tav>
                                        <p:tav tm="100000">
                                          <p:val>
                                            <p:strVal val="#ppt_y"/>
                                          </p:val>
                                        </p:tav>
                                      </p:tavLst>
                                    </p:anim>
                                    <p:anim calcmode="lin" valueType="num">
                                      <p:cBhvr>
                                        <p:cTn id="114" dur="500" fill="hold"/>
                                        <p:tgtEl>
                                          <p:spTgt spid="411673"/>
                                        </p:tgtEl>
                                        <p:attrNameLst>
                                          <p:attrName>ppt_w</p:attrName>
                                        </p:attrNameLst>
                                      </p:cBhvr>
                                      <p:tavLst>
                                        <p:tav tm="0">
                                          <p:val>
                                            <p:strVal val="#ppt_w"/>
                                          </p:val>
                                        </p:tav>
                                        <p:tav tm="100000">
                                          <p:val>
                                            <p:strVal val="#ppt_w"/>
                                          </p:val>
                                        </p:tav>
                                      </p:tavLst>
                                    </p:anim>
                                    <p:anim calcmode="lin" valueType="num">
                                      <p:cBhvr>
                                        <p:cTn id="115" dur="500" fill="hold"/>
                                        <p:tgtEl>
                                          <p:spTgt spid="411673"/>
                                        </p:tgtEl>
                                        <p:attrNameLst>
                                          <p:attrName>ppt_h</p:attrName>
                                        </p:attrNameLst>
                                      </p:cBhvr>
                                      <p:tavLst>
                                        <p:tav tm="0">
                                          <p:val>
                                            <p:fltVal val="0.000000"/>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17" presetClass="entr" presetSubtype="4" fill="hold" nodeType="clickEffect">
                                  <p:stCondLst>
                                    <p:cond delay="0"/>
                                  </p:stCondLst>
                                  <p:childTnLst>
                                    <p:set>
                                      <p:cBhvr>
                                        <p:cTn id="119" dur="1" fill="hold">
                                          <p:stCondLst>
                                            <p:cond delay="0"/>
                                          </p:stCondLst>
                                        </p:cTn>
                                        <p:tgtEl>
                                          <p:spTgt spid="411668"/>
                                        </p:tgtEl>
                                        <p:attrNameLst>
                                          <p:attrName>style.visibility</p:attrName>
                                        </p:attrNameLst>
                                      </p:cBhvr>
                                      <p:to>
                                        <p:strVal val="visible"/>
                                      </p:to>
                                    </p:set>
                                    <p:anim calcmode="lin" valueType="num">
                                      <p:cBhvr>
                                        <p:cTn id="120" dur="500" fill="hold"/>
                                        <p:tgtEl>
                                          <p:spTgt spid="411668"/>
                                        </p:tgtEl>
                                        <p:attrNameLst>
                                          <p:attrName>ppt_x</p:attrName>
                                        </p:attrNameLst>
                                      </p:cBhvr>
                                      <p:tavLst>
                                        <p:tav tm="0">
                                          <p:val>
                                            <p:strVal val="#ppt_x"/>
                                          </p:val>
                                        </p:tav>
                                        <p:tav tm="100000">
                                          <p:val>
                                            <p:strVal val="#ppt_x"/>
                                          </p:val>
                                        </p:tav>
                                      </p:tavLst>
                                    </p:anim>
                                    <p:anim calcmode="lin" valueType="num">
                                      <p:cBhvr>
                                        <p:cTn id="121" dur="500" fill="hold"/>
                                        <p:tgtEl>
                                          <p:spTgt spid="411668"/>
                                        </p:tgtEl>
                                        <p:attrNameLst>
                                          <p:attrName>ppt_y</p:attrName>
                                        </p:attrNameLst>
                                      </p:cBhvr>
                                      <p:tavLst>
                                        <p:tav tm="0">
                                          <p:val>
                                            <p:strVal val="#ppt_y+#ppt_h/2"/>
                                          </p:val>
                                        </p:tav>
                                        <p:tav tm="100000">
                                          <p:val>
                                            <p:strVal val="#ppt_y"/>
                                          </p:val>
                                        </p:tav>
                                      </p:tavLst>
                                    </p:anim>
                                    <p:anim calcmode="lin" valueType="num">
                                      <p:cBhvr>
                                        <p:cTn id="122" dur="500" fill="hold"/>
                                        <p:tgtEl>
                                          <p:spTgt spid="411668"/>
                                        </p:tgtEl>
                                        <p:attrNameLst>
                                          <p:attrName>ppt_w</p:attrName>
                                        </p:attrNameLst>
                                      </p:cBhvr>
                                      <p:tavLst>
                                        <p:tav tm="0">
                                          <p:val>
                                            <p:strVal val="#ppt_w"/>
                                          </p:val>
                                        </p:tav>
                                        <p:tav tm="100000">
                                          <p:val>
                                            <p:strVal val="#ppt_w"/>
                                          </p:val>
                                        </p:tav>
                                      </p:tavLst>
                                    </p:anim>
                                    <p:anim calcmode="lin" valueType="num">
                                      <p:cBhvr>
                                        <p:cTn id="123" dur="500" fill="hold"/>
                                        <p:tgtEl>
                                          <p:spTgt spid="411668"/>
                                        </p:tgtEl>
                                        <p:attrNameLst>
                                          <p:attrName>ppt_h</p:attrName>
                                        </p:attrNameLst>
                                      </p:cBhvr>
                                      <p:tavLst>
                                        <p:tav tm="0">
                                          <p:val>
                                            <p:fltVal val="0.00000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4" fill="hold" nodeType="clickEffect">
                                  <p:stCondLst>
                                    <p:cond delay="0"/>
                                  </p:stCondLst>
                                  <p:childTnLst>
                                    <p:set>
                                      <p:cBhvr>
                                        <p:cTn id="127" dur="1" fill="hold">
                                          <p:stCondLst>
                                            <p:cond delay="0"/>
                                          </p:stCondLst>
                                        </p:cTn>
                                        <p:tgtEl>
                                          <p:spTgt spid="411674"/>
                                        </p:tgtEl>
                                        <p:attrNameLst>
                                          <p:attrName>style.visibility</p:attrName>
                                        </p:attrNameLst>
                                      </p:cBhvr>
                                      <p:to>
                                        <p:strVal val="visible"/>
                                      </p:to>
                                    </p:set>
                                    <p:anim calcmode="lin" valueType="num">
                                      <p:cBhvr>
                                        <p:cTn id="128" dur="500" fill="hold"/>
                                        <p:tgtEl>
                                          <p:spTgt spid="411674"/>
                                        </p:tgtEl>
                                        <p:attrNameLst>
                                          <p:attrName>ppt_x</p:attrName>
                                        </p:attrNameLst>
                                      </p:cBhvr>
                                      <p:tavLst>
                                        <p:tav tm="0">
                                          <p:val>
                                            <p:strVal val="#ppt_x"/>
                                          </p:val>
                                        </p:tav>
                                        <p:tav tm="100000">
                                          <p:val>
                                            <p:strVal val="#ppt_x"/>
                                          </p:val>
                                        </p:tav>
                                      </p:tavLst>
                                    </p:anim>
                                    <p:anim calcmode="lin" valueType="num">
                                      <p:cBhvr>
                                        <p:cTn id="129" dur="500" fill="hold"/>
                                        <p:tgtEl>
                                          <p:spTgt spid="411674"/>
                                        </p:tgtEl>
                                        <p:attrNameLst>
                                          <p:attrName>ppt_y</p:attrName>
                                        </p:attrNameLst>
                                      </p:cBhvr>
                                      <p:tavLst>
                                        <p:tav tm="0">
                                          <p:val>
                                            <p:strVal val="#ppt_y+#ppt_h/2"/>
                                          </p:val>
                                        </p:tav>
                                        <p:tav tm="100000">
                                          <p:val>
                                            <p:strVal val="#ppt_y"/>
                                          </p:val>
                                        </p:tav>
                                      </p:tavLst>
                                    </p:anim>
                                    <p:anim calcmode="lin" valueType="num">
                                      <p:cBhvr>
                                        <p:cTn id="130" dur="500" fill="hold"/>
                                        <p:tgtEl>
                                          <p:spTgt spid="411674"/>
                                        </p:tgtEl>
                                        <p:attrNameLst>
                                          <p:attrName>ppt_w</p:attrName>
                                        </p:attrNameLst>
                                      </p:cBhvr>
                                      <p:tavLst>
                                        <p:tav tm="0">
                                          <p:val>
                                            <p:strVal val="#ppt_w"/>
                                          </p:val>
                                        </p:tav>
                                        <p:tav tm="100000">
                                          <p:val>
                                            <p:strVal val="#ppt_w"/>
                                          </p:val>
                                        </p:tav>
                                      </p:tavLst>
                                    </p:anim>
                                    <p:anim calcmode="lin" valueType="num">
                                      <p:cBhvr>
                                        <p:cTn id="131" dur="500" fill="hold"/>
                                        <p:tgtEl>
                                          <p:spTgt spid="411674"/>
                                        </p:tgtEl>
                                        <p:attrNameLst>
                                          <p:attrName>ppt_h</p:attrName>
                                        </p:attrNameLst>
                                      </p:cBhvr>
                                      <p:tavLst>
                                        <p:tav tm="0">
                                          <p:val>
                                            <p:fltVal val="0.000000"/>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12" presetClass="entr" presetSubtype="8" fill="hold" nodeType="clickEffect">
                                  <p:stCondLst>
                                    <p:cond delay="0"/>
                                  </p:stCondLst>
                                  <p:childTnLst>
                                    <p:set>
                                      <p:cBhvr>
                                        <p:cTn id="135" dur="1" fill="hold">
                                          <p:stCondLst>
                                            <p:cond delay="0"/>
                                          </p:stCondLst>
                                        </p:cTn>
                                        <p:tgtEl>
                                          <p:spTgt spid="411669"/>
                                        </p:tgtEl>
                                        <p:attrNameLst>
                                          <p:attrName>style.visibility</p:attrName>
                                        </p:attrNameLst>
                                      </p:cBhvr>
                                      <p:to>
                                        <p:strVal val="visible"/>
                                      </p:to>
                                    </p:set>
                                    <p:animEffect transition="in" filter="slide(fromLeft)">
                                      <p:cBhvr>
                                        <p:cTn id="136" dur="500"/>
                                        <p:tgtEl>
                                          <p:spTgt spid="411669"/>
                                        </p:tgtEl>
                                      </p:cBhvr>
                                    </p:animEffect>
                                  </p:childTnLst>
                                </p:cTn>
                              </p:par>
                            </p:childTnLst>
                          </p:cTn>
                        </p:par>
                        <p:par>
                          <p:cTn id="137" fill="hold">
                            <p:stCondLst>
                              <p:cond delay="500"/>
                            </p:stCondLst>
                            <p:childTnLst>
                              <p:par>
                                <p:cTn id="138" presetID="17" presetClass="entr" presetSubtype="8" fill="hold" grpId="0" nodeType="afterEffect">
                                  <p:stCondLst>
                                    <p:cond delay="0"/>
                                  </p:stCondLst>
                                  <p:childTnLst>
                                    <p:set>
                                      <p:cBhvr>
                                        <p:cTn id="139" dur="1" fill="hold">
                                          <p:stCondLst>
                                            <p:cond delay="0"/>
                                          </p:stCondLst>
                                        </p:cTn>
                                        <p:tgtEl>
                                          <p:spTgt spid="411652"/>
                                        </p:tgtEl>
                                        <p:attrNameLst>
                                          <p:attrName>style.visibility</p:attrName>
                                        </p:attrNameLst>
                                      </p:cBhvr>
                                      <p:to>
                                        <p:strVal val="visible"/>
                                      </p:to>
                                    </p:set>
                                    <p:anim calcmode="lin" valueType="num">
                                      <p:cBhvr>
                                        <p:cTn id="140" dur="500" fill="hold"/>
                                        <p:tgtEl>
                                          <p:spTgt spid="411652"/>
                                        </p:tgtEl>
                                        <p:attrNameLst>
                                          <p:attrName>ppt_x</p:attrName>
                                        </p:attrNameLst>
                                      </p:cBhvr>
                                      <p:tavLst>
                                        <p:tav tm="0">
                                          <p:val>
                                            <p:strVal val="#ppt_x-#ppt_w/2"/>
                                          </p:val>
                                        </p:tav>
                                        <p:tav tm="100000">
                                          <p:val>
                                            <p:strVal val="#ppt_x"/>
                                          </p:val>
                                        </p:tav>
                                      </p:tavLst>
                                    </p:anim>
                                    <p:anim calcmode="lin" valueType="num">
                                      <p:cBhvr>
                                        <p:cTn id="141" dur="500" fill="hold"/>
                                        <p:tgtEl>
                                          <p:spTgt spid="411652"/>
                                        </p:tgtEl>
                                        <p:attrNameLst>
                                          <p:attrName>ppt_y</p:attrName>
                                        </p:attrNameLst>
                                      </p:cBhvr>
                                      <p:tavLst>
                                        <p:tav tm="0">
                                          <p:val>
                                            <p:strVal val="#ppt_y"/>
                                          </p:val>
                                        </p:tav>
                                        <p:tav tm="100000">
                                          <p:val>
                                            <p:strVal val="#ppt_y"/>
                                          </p:val>
                                        </p:tav>
                                      </p:tavLst>
                                    </p:anim>
                                    <p:anim calcmode="lin" valueType="num">
                                      <p:cBhvr>
                                        <p:cTn id="142" dur="500" fill="hold"/>
                                        <p:tgtEl>
                                          <p:spTgt spid="411652"/>
                                        </p:tgtEl>
                                        <p:attrNameLst>
                                          <p:attrName>ppt_w</p:attrName>
                                        </p:attrNameLst>
                                      </p:cBhvr>
                                      <p:tavLst>
                                        <p:tav tm="0">
                                          <p:val>
                                            <p:fltVal val="0.000000"/>
                                          </p:val>
                                        </p:tav>
                                        <p:tav tm="100000">
                                          <p:val>
                                            <p:strVal val="#ppt_w"/>
                                          </p:val>
                                        </p:tav>
                                      </p:tavLst>
                                    </p:anim>
                                    <p:anim calcmode="lin" valueType="num">
                                      <p:cBhvr>
                                        <p:cTn id="143" dur="500" fill="hold"/>
                                        <p:tgtEl>
                                          <p:spTgt spid="411652"/>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2" presetClass="entr" presetSubtype="8" fill="hold" nodeType="clickEffect">
                                  <p:stCondLst>
                                    <p:cond delay="0"/>
                                  </p:stCondLst>
                                  <p:childTnLst>
                                    <p:set>
                                      <p:cBhvr>
                                        <p:cTn id="147" dur="1" fill="hold">
                                          <p:stCondLst>
                                            <p:cond delay="0"/>
                                          </p:stCondLst>
                                        </p:cTn>
                                        <p:tgtEl>
                                          <p:spTgt spid="411670"/>
                                        </p:tgtEl>
                                        <p:attrNameLst>
                                          <p:attrName>style.visibility</p:attrName>
                                        </p:attrNameLst>
                                      </p:cBhvr>
                                      <p:to>
                                        <p:strVal val="visible"/>
                                      </p:to>
                                    </p:set>
                                    <p:animEffect transition="in" filter="slide(fromLeft)">
                                      <p:cBhvr>
                                        <p:cTn id="148" dur="500"/>
                                        <p:tgtEl>
                                          <p:spTgt spid="411670"/>
                                        </p:tgtEl>
                                      </p:cBhvr>
                                    </p:animEffect>
                                  </p:childTnLst>
                                </p:cTn>
                              </p:par>
                            </p:childTnLst>
                          </p:cTn>
                        </p:par>
                        <p:par>
                          <p:cTn id="149" fill="hold">
                            <p:stCondLst>
                              <p:cond delay="500"/>
                            </p:stCondLst>
                            <p:childTnLst>
                              <p:par>
                                <p:cTn id="150" presetID="17" presetClass="entr" presetSubtype="8" fill="hold" grpId="0" nodeType="afterEffect">
                                  <p:stCondLst>
                                    <p:cond delay="0"/>
                                  </p:stCondLst>
                                  <p:childTnLst>
                                    <p:set>
                                      <p:cBhvr>
                                        <p:cTn id="151" dur="1" fill="hold">
                                          <p:stCondLst>
                                            <p:cond delay="0"/>
                                          </p:stCondLst>
                                        </p:cTn>
                                        <p:tgtEl>
                                          <p:spTgt spid="411651"/>
                                        </p:tgtEl>
                                        <p:attrNameLst>
                                          <p:attrName>style.visibility</p:attrName>
                                        </p:attrNameLst>
                                      </p:cBhvr>
                                      <p:to>
                                        <p:strVal val="visible"/>
                                      </p:to>
                                    </p:set>
                                    <p:anim calcmode="lin" valueType="num">
                                      <p:cBhvr>
                                        <p:cTn id="152" dur="500" fill="hold"/>
                                        <p:tgtEl>
                                          <p:spTgt spid="411651"/>
                                        </p:tgtEl>
                                        <p:attrNameLst>
                                          <p:attrName>ppt_x</p:attrName>
                                        </p:attrNameLst>
                                      </p:cBhvr>
                                      <p:tavLst>
                                        <p:tav tm="0">
                                          <p:val>
                                            <p:strVal val="#ppt_x-#ppt_w/2"/>
                                          </p:val>
                                        </p:tav>
                                        <p:tav tm="100000">
                                          <p:val>
                                            <p:strVal val="#ppt_x"/>
                                          </p:val>
                                        </p:tav>
                                      </p:tavLst>
                                    </p:anim>
                                    <p:anim calcmode="lin" valueType="num">
                                      <p:cBhvr>
                                        <p:cTn id="153" dur="500" fill="hold"/>
                                        <p:tgtEl>
                                          <p:spTgt spid="411651"/>
                                        </p:tgtEl>
                                        <p:attrNameLst>
                                          <p:attrName>ppt_y</p:attrName>
                                        </p:attrNameLst>
                                      </p:cBhvr>
                                      <p:tavLst>
                                        <p:tav tm="0">
                                          <p:val>
                                            <p:strVal val="#ppt_y"/>
                                          </p:val>
                                        </p:tav>
                                        <p:tav tm="100000">
                                          <p:val>
                                            <p:strVal val="#ppt_y"/>
                                          </p:val>
                                        </p:tav>
                                      </p:tavLst>
                                    </p:anim>
                                    <p:anim calcmode="lin" valueType="num">
                                      <p:cBhvr>
                                        <p:cTn id="154" dur="500" fill="hold"/>
                                        <p:tgtEl>
                                          <p:spTgt spid="411651"/>
                                        </p:tgtEl>
                                        <p:attrNameLst>
                                          <p:attrName>ppt_w</p:attrName>
                                        </p:attrNameLst>
                                      </p:cBhvr>
                                      <p:tavLst>
                                        <p:tav tm="0">
                                          <p:val>
                                            <p:fltVal val="0.000000"/>
                                          </p:val>
                                        </p:tav>
                                        <p:tav tm="100000">
                                          <p:val>
                                            <p:strVal val="#ppt_w"/>
                                          </p:val>
                                        </p:tav>
                                      </p:tavLst>
                                    </p:anim>
                                    <p:anim calcmode="lin" valueType="num">
                                      <p:cBhvr>
                                        <p:cTn id="155" dur="500" fill="hold"/>
                                        <p:tgtEl>
                                          <p:spTgt spid="4116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p:bldP spid="411651" grpId="0"/>
      <p:bldP spid="411652" grpId="0"/>
      <p:bldP spid="411654" grpId="0"/>
      <p:bldP spid="411655" grpId="0" animBg="1"/>
      <p:bldP spid="411656" grpId="0" animBg="1"/>
      <p:bldP spid="411657" grpId="0" animBg="1"/>
      <p:bldP spid="411658" grpId="0" animBg="1"/>
      <p:bldP spid="411659" grpId="0" animBg="1"/>
      <p:bldP spid="411671"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ChangeArrowheads="1"/>
          </p:cNvSpPr>
          <p:nvPr/>
        </p:nvSpPr>
        <p:spPr bwMode="auto">
          <a:xfrm>
            <a:off x="685800" y="381000"/>
            <a:ext cx="7772400" cy="685800"/>
          </a:xfrm>
          <a:prstGeom prst="rect">
            <a:avLst/>
          </a:prstGeom>
          <a:noFill/>
          <a:ln w="9525">
            <a:noFill/>
            <a:miter lim="800000"/>
          </a:ln>
          <a:effectLst/>
        </p:spPr>
        <p:txBody>
          <a:bodyPr lIns="92075" tIns="46038" rIns="92075" bIns="46038"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6.4  </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遍历二叉树和线索二叉树</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15715" name="Rectangle 3"/>
          <p:cNvSpPr/>
          <p:nvPr/>
        </p:nvSpPr>
        <p:spPr>
          <a:xfrm>
            <a:off x="323850" y="1844675"/>
            <a:ext cx="8610600" cy="3886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b="1" i="1" dirty="0">
                <a:solidFill>
                  <a:srgbClr val="333399"/>
                </a:solidFill>
                <a:latin typeface="宋体" panose="02010600030101010101" pitchFamily="2" charset="-122"/>
              </a:rPr>
              <a:t>2. </a:t>
            </a:r>
            <a:r>
              <a:rPr lang="zh-CN" altLang="en-US" b="1" i="1" dirty="0">
                <a:solidFill>
                  <a:srgbClr val="333399"/>
                </a:solidFill>
                <a:latin typeface="宋体" panose="02010600030101010101" pitchFamily="2" charset="-122"/>
              </a:rPr>
              <a:t>分析</a:t>
            </a:r>
            <a:r>
              <a:rPr lang="zh-CN" altLang="en-US" b="1" dirty="0">
                <a:solidFill>
                  <a:srgbClr val="333399"/>
                </a:solidFill>
                <a:latin typeface="宋体" panose="02010600030101010101" pitchFamily="2" charset="-122"/>
              </a:rPr>
              <a:t>：</a:t>
            </a:r>
            <a:endParaRPr lang="zh-CN" altLang="en-US" dirty="0">
              <a:latin typeface="宋体" panose="02010600030101010101" pitchFamily="2" charset="-122"/>
            </a:endParaRPr>
          </a:p>
          <a:p>
            <a:pPr marL="342900" lvl="0" indent="-342900" eaLnBrk="1" hangingPunct="1">
              <a:buNone/>
            </a:pPr>
            <a:r>
              <a:rPr lang="zh-CN" altLang="en-US" dirty="0">
                <a:latin typeface="宋体" panose="02010600030101010101" pitchFamily="2" charset="-122"/>
              </a:rPr>
              <a:t> </a:t>
            </a:r>
            <a:r>
              <a:rPr lang="en-US" altLang="zh-CN" b="1" dirty="0">
                <a:latin typeface="宋体" panose="02010600030101010101" pitchFamily="2" charset="-122"/>
              </a:rPr>
              <a:t>n</a:t>
            </a:r>
            <a:r>
              <a:rPr lang="zh-CN" altLang="en-US" b="1" dirty="0">
                <a:latin typeface="宋体" panose="02010600030101010101" pitchFamily="2" charset="-122"/>
              </a:rPr>
              <a:t>个结点一共有</a:t>
            </a:r>
            <a:r>
              <a:rPr lang="en-US" altLang="zh-CN" b="1" dirty="0">
                <a:latin typeface="宋体" panose="02010600030101010101" pitchFamily="2" charset="-122"/>
              </a:rPr>
              <a:t>2n</a:t>
            </a:r>
            <a:r>
              <a:rPr lang="zh-CN" altLang="en-US" b="1" dirty="0">
                <a:latin typeface="宋体" panose="02010600030101010101" pitchFamily="2" charset="-122"/>
              </a:rPr>
              <a:t>个链域，其中：</a:t>
            </a:r>
            <a:r>
              <a:rPr lang="en-US" altLang="zh-CN" b="1" dirty="0">
                <a:latin typeface="宋体" panose="02010600030101010101" pitchFamily="2" charset="-122"/>
              </a:rPr>
              <a:t>n+1</a:t>
            </a:r>
            <a:r>
              <a:rPr lang="zh-CN" altLang="en-US" b="1" dirty="0">
                <a:latin typeface="宋体" panose="02010600030101010101" pitchFamily="2" charset="-122"/>
              </a:rPr>
              <a:t>个空链域，</a:t>
            </a:r>
            <a:r>
              <a:rPr lang="en-US" altLang="zh-CN" b="1" dirty="0">
                <a:latin typeface="宋体" panose="02010600030101010101" pitchFamily="2" charset="-122"/>
              </a:rPr>
              <a:t>n-1</a:t>
            </a:r>
            <a:r>
              <a:rPr lang="zh-CN" altLang="en-US" b="1" dirty="0">
                <a:latin typeface="宋体" panose="02010600030101010101" pitchFamily="2" charset="-122"/>
              </a:rPr>
              <a:t>个指针域；</a:t>
            </a:r>
            <a:endParaRPr lang="zh-CN" altLang="en-US" b="1" dirty="0">
              <a:latin typeface="宋体" panose="02010600030101010101" pitchFamily="2" charset="-122"/>
            </a:endParaRPr>
          </a:p>
          <a:p>
            <a:pPr marL="342900" lvl="0" indent="-342900" eaLnBrk="1" hangingPunct="1">
              <a:buNone/>
            </a:pPr>
            <a:r>
              <a:rPr lang="zh-CN" altLang="en-US" b="1" dirty="0">
                <a:latin typeface="宋体" panose="02010600030101010101" pitchFamily="2" charset="-122"/>
              </a:rPr>
              <a:t> 因此</a:t>
            </a:r>
            <a:r>
              <a:rPr lang="en-US" altLang="zh-CN" b="1" dirty="0">
                <a:latin typeface="宋体" panose="02010600030101010101" pitchFamily="2" charset="-122"/>
              </a:rPr>
              <a:t>, </a:t>
            </a:r>
            <a:r>
              <a:rPr lang="zh-CN" altLang="en-US" b="1" dirty="0">
                <a:latin typeface="宋体" panose="02010600030101010101" pitchFamily="2" charset="-122"/>
              </a:rPr>
              <a:t>必须用空链域来存放结点的前驱和后继。线索二叉树就是利用</a:t>
            </a:r>
            <a:r>
              <a:rPr lang="en-US" altLang="zh-CN" b="1" dirty="0">
                <a:latin typeface="宋体" panose="02010600030101010101" pitchFamily="2" charset="-122"/>
              </a:rPr>
              <a:t>n+1</a:t>
            </a:r>
            <a:r>
              <a:rPr lang="zh-CN" altLang="en-US" b="1" dirty="0">
                <a:latin typeface="宋体" panose="02010600030101010101" pitchFamily="2" charset="-122"/>
              </a:rPr>
              <a:t>个空链域来存放结点的前驱和后继结点的信息。</a:t>
            </a:r>
            <a:endParaRPr lang="zh-CN" altLang="en-US" b="1" dirty="0">
              <a:latin typeface="宋体" panose="02010600030101010101" pitchFamily="2" charset="-122"/>
            </a:endParaRPr>
          </a:p>
        </p:txBody>
      </p:sp>
    </p:spTree>
  </p:cSld>
  <p:clrMapOvr>
    <a:masterClrMapping/>
  </p:clrMapOvr>
  <p:transition>
    <p:sndAc>
      <p:stSnd>
        <p:snd r:embed="rId1" name="camera.wav"/>
      </p:stSnd>
    </p:sndAc>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ext Box 2"/>
          <p:cNvSpPr txBox="1"/>
          <p:nvPr/>
        </p:nvSpPr>
        <p:spPr>
          <a:xfrm>
            <a:off x="444500" y="228600"/>
            <a:ext cx="63373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000099"/>
                </a:solidFill>
                <a:ea typeface="楷体_GB2312" pitchFamily="49" charset="-122"/>
              </a:rPr>
              <a:t>对</a:t>
            </a:r>
            <a:r>
              <a:rPr lang="zh-CN" altLang="en-US" sz="4000" b="1" dirty="0">
                <a:solidFill>
                  <a:srgbClr val="993300"/>
                </a:solidFill>
                <a:ea typeface="楷体_GB2312" pitchFamily="49" charset="-122"/>
              </a:rPr>
              <a:t>线索链表</a:t>
            </a:r>
            <a:r>
              <a:rPr lang="zh-CN" altLang="en-US" sz="4000" b="1" dirty="0">
                <a:solidFill>
                  <a:srgbClr val="000099"/>
                </a:solidFill>
                <a:ea typeface="楷体_GB2312" pitchFamily="49" charset="-122"/>
              </a:rPr>
              <a:t>中结点的约定：</a:t>
            </a:r>
            <a:endParaRPr lang="zh-CN" altLang="en-US" sz="4800" dirty="0"/>
          </a:p>
        </p:txBody>
      </p:sp>
      <p:sp>
        <p:nvSpPr>
          <p:cNvPr id="412675" name="Text Box 3"/>
          <p:cNvSpPr txBox="1"/>
          <p:nvPr/>
        </p:nvSpPr>
        <p:spPr>
          <a:xfrm>
            <a:off x="228600" y="990600"/>
            <a:ext cx="9201150" cy="15557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dirty="0">
                <a:solidFill>
                  <a:schemeClr val="bg2"/>
                </a:solidFill>
                <a:ea typeface="楷体_GB2312" pitchFamily="49" charset="-122"/>
              </a:rPr>
              <a:t>   </a:t>
            </a:r>
            <a:r>
              <a:rPr lang="zh-CN" altLang="en-US" sz="4000" dirty="0">
                <a:solidFill>
                  <a:schemeClr val="accent2"/>
                </a:solidFill>
                <a:ea typeface="楷体_GB2312" pitchFamily="49" charset="-122"/>
              </a:rPr>
              <a:t>在二叉链表的结点中</a:t>
            </a:r>
            <a:r>
              <a:rPr lang="zh-CN" altLang="en-US" sz="4000" b="1" dirty="0">
                <a:solidFill>
                  <a:schemeClr val="accent2"/>
                </a:solidFill>
                <a:ea typeface="楷体_GB2312" pitchFamily="49" charset="-122"/>
              </a:rPr>
              <a:t>增加两个标志域</a:t>
            </a:r>
            <a:r>
              <a:rPr lang="zh-CN" altLang="en-US" sz="4000" dirty="0">
                <a:solidFill>
                  <a:schemeClr val="accent2"/>
                </a:solidFill>
                <a:ea typeface="楷体_GB2312" pitchFamily="49" charset="-122"/>
              </a:rPr>
              <a:t>，</a:t>
            </a:r>
            <a:endParaRPr lang="zh-CN" altLang="en-US" sz="4000" dirty="0">
              <a:solidFill>
                <a:schemeClr val="accent2"/>
              </a:solidFill>
              <a:ea typeface="楷体_GB2312" pitchFamily="49" charset="-122"/>
            </a:endParaRPr>
          </a:p>
          <a:p>
            <a:pPr marL="0" lvl="0" indent="0" eaLnBrk="1" hangingPunct="1">
              <a:lnSpc>
                <a:spcPct val="120000"/>
              </a:lnSpc>
              <a:spcBef>
                <a:spcPct val="0"/>
              </a:spcBef>
              <a:buNone/>
            </a:pPr>
            <a:r>
              <a:rPr lang="zh-CN" altLang="en-US" sz="4000" dirty="0">
                <a:solidFill>
                  <a:schemeClr val="accent2"/>
                </a:solidFill>
                <a:ea typeface="楷体_GB2312" pitchFamily="49" charset="-122"/>
              </a:rPr>
              <a:t>并作如下规定：</a:t>
            </a:r>
            <a:endParaRPr lang="zh-CN" altLang="en-US" sz="4000" dirty="0">
              <a:solidFill>
                <a:schemeClr val="accent2"/>
              </a:solidFill>
            </a:endParaRPr>
          </a:p>
        </p:txBody>
      </p:sp>
      <p:sp>
        <p:nvSpPr>
          <p:cNvPr id="412676" name="Text Box 4"/>
          <p:cNvSpPr txBox="1"/>
          <p:nvPr/>
        </p:nvSpPr>
        <p:spPr>
          <a:xfrm>
            <a:off x="747713" y="2714625"/>
            <a:ext cx="8564562" cy="375126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4000" b="1" dirty="0">
                <a:solidFill>
                  <a:schemeClr val="accent2"/>
                </a:solidFill>
                <a:ea typeface="楷体_GB2312" pitchFamily="49" charset="-122"/>
              </a:rPr>
              <a:t>若该结点的左子树不空</a:t>
            </a:r>
            <a:r>
              <a:rPr lang="zh-CN" altLang="en-US" sz="4000" b="1" dirty="0">
                <a:solidFill>
                  <a:schemeClr val="bg2"/>
                </a:solidFill>
                <a:ea typeface="楷体_GB2312" pitchFamily="49" charset="-122"/>
              </a:rPr>
              <a:t>，</a:t>
            </a:r>
            <a:endParaRPr lang="zh-CN" altLang="en-US" sz="4000" dirty="0">
              <a:ea typeface="楷体_GB2312" pitchFamily="49" charset="-122"/>
            </a:endParaRPr>
          </a:p>
          <a:p>
            <a:pPr marL="0" lvl="0" indent="0" eaLnBrk="1" hangingPunct="1">
              <a:lnSpc>
                <a:spcPct val="120000"/>
              </a:lnSpc>
              <a:spcBef>
                <a:spcPct val="0"/>
              </a:spcBef>
              <a:buNone/>
            </a:pPr>
            <a:r>
              <a:rPr lang="zh-CN" altLang="en-US" sz="4000" dirty="0">
                <a:solidFill>
                  <a:schemeClr val="tx2"/>
                </a:solidFill>
                <a:ea typeface="楷体_GB2312" pitchFamily="49" charset="-122"/>
              </a:rPr>
              <a:t>则</a:t>
            </a:r>
            <a:r>
              <a:rPr lang="en-US" altLang="zh-CN" sz="4000" dirty="0">
                <a:solidFill>
                  <a:schemeClr val="tx2"/>
                </a:solidFill>
                <a:ea typeface="楷体_GB2312" pitchFamily="49" charset="-122"/>
              </a:rPr>
              <a:t>Lchild</a:t>
            </a:r>
            <a:r>
              <a:rPr lang="zh-CN" altLang="en-US" sz="4000" dirty="0">
                <a:solidFill>
                  <a:schemeClr val="tx2"/>
                </a:solidFill>
                <a:ea typeface="楷体_GB2312" pitchFamily="49" charset="-122"/>
              </a:rPr>
              <a:t>域的指针指向其左子树，</a:t>
            </a:r>
            <a:endParaRPr lang="zh-CN" altLang="en-US" sz="4000" dirty="0">
              <a:solidFill>
                <a:schemeClr val="tx2"/>
              </a:solidFill>
              <a:ea typeface="楷体_GB2312" pitchFamily="49" charset="-122"/>
            </a:endParaRPr>
          </a:p>
          <a:p>
            <a:pPr marL="0" lvl="0" indent="0" eaLnBrk="1" hangingPunct="1">
              <a:lnSpc>
                <a:spcPct val="120000"/>
              </a:lnSpc>
              <a:spcBef>
                <a:spcPct val="0"/>
              </a:spcBef>
              <a:buNone/>
            </a:pPr>
            <a:r>
              <a:rPr lang="zh-CN" altLang="en-US" sz="4000" dirty="0">
                <a:solidFill>
                  <a:schemeClr val="tx2"/>
                </a:solidFill>
                <a:ea typeface="楷体_GB2312" pitchFamily="49" charset="-122"/>
              </a:rPr>
              <a:t>   且左标志域的值为“</a:t>
            </a:r>
            <a:r>
              <a:rPr lang="zh-CN" altLang="en-US" sz="4000" dirty="0">
                <a:solidFill>
                  <a:srgbClr val="000099"/>
                </a:solidFill>
                <a:ea typeface="楷体_GB2312" pitchFamily="49" charset="-122"/>
              </a:rPr>
              <a:t>指针 </a:t>
            </a:r>
            <a:r>
              <a:rPr lang="en-US" altLang="zh-CN" sz="4000" dirty="0">
                <a:solidFill>
                  <a:srgbClr val="000099"/>
                </a:solidFill>
                <a:ea typeface="楷体_GB2312" pitchFamily="49" charset="-122"/>
              </a:rPr>
              <a:t>Link</a:t>
            </a:r>
            <a:r>
              <a:rPr lang="en-US" altLang="zh-CN" sz="4000" dirty="0">
                <a:solidFill>
                  <a:schemeClr val="tx2"/>
                </a:solidFill>
                <a:ea typeface="楷体_GB2312" pitchFamily="49" charset="-122"/>
              </a:rPr>
              <a:t>”</a:t>
            </a:r>
            <a:r>
              <a:rPr lang="zh-CN" altLang="en-US" sz="4000" dirty="0">
                <a:solidFill>
                  <a:schemeClr val="tx2"/>
                </a:solidFill>
                <a:ea typeface="楷体_GB2312" pitchFamily="49" charset="-122"/>
              </a:rPr>
              <a:t>； </a:t>
            </a:r>
            <a:endParaRPr lang="zh-CN" altLang="en-US" sz="4000" dirty="0">
              <a:solidFill>
                <a:schemeClr val="tx2"/>
              </a:solidFill>
              <a:ea typeface="楷体_GB2312" pitchFamily="49" charset="-122"/>
            </a:endParaRPr>
          </a:p>
          <a:p>
            <a:pPr marL="0" lvl="0" indent="0" eaLnBrk="1" hangingPunct="1">
              <a:lnSpc>
                <a:spcPct val="120000"/>
              </a:lnSpc>
              <a:spcBef>
                <a:spcPct val="0"/>
              </a:spcBef>
              <a:buNone/>
            </a:pPr>
            <a:r>
              <a:rPr lang="zh-CN" altLang="en-US" sz="4000" dirty="0">
                <a:solidFill>
                  <a:schemeClr val="tx2"/>
                </a:solidFill>
                <a:ea typeface="楷体_GB2312" pitchFamily="49" charset="-122"/>
              </a:rPr>
              <a:t>否则，</a:t>
            </a:r>
            <a:r>
              <a:rPr lang="en-US" altLang="zh-CN" sz="4000" dirty="0">
                <a:solidFill>
                  <a:schemeClr val="tx2"/>
                </a:solidFill>
                <a:ea typeface="楷体_GB2312" pitchFamily="49" charset="-122"/>
              </a:rPr>
              <a:t>Lchild</a:t>
            </a:r>
            <a:r>
              <a:rPr lang="zh-CN" altLang="en-US" sz="4000" dirty="0">
                <a:solidFill>
                  <a:schemeClr val="tx2"/>
                </a:solidFill>
                <a:ea typeface="楷体_GB2312" pitchFamily="49" charset="-122"/>
              </a:rPr>
              <a:t>域的指针指向其“前驱”，</a:t>
            </a:r>
            <a:endParaRPr lang="zh-CN" altLang="en-US" sz="4000" dirty="0">
              <a:solidFill>
                <a:schemeClr val="tx2"/>
              </a:solidFill>
              <a:ea typeface="楷体_GB2312" pitchFamily="49" charset="-122"/>
            </a:endParaRPr>
          </a:p>
          <a:p>
            <a:pPr marL="0" lvl="0" indent="0" eaLnBrk="1" hangingPunct="1">
              <a:lnSpc>
                <a:spcPct val="120000"/>
              </a:lnSpc>
              <a:spcBef>
                <a:spcPct val="0"/>
              </a:spcBef>
              <a:buNone/>
            </a:pPr>
            <a:r>
              <a:rPr lang="zh-CN" altLang="en-US" sz="4000" dirty="0">
                <a:solidFill>
                  <a:schemeClr val="tx2"/>
                </a:solidFill>
                <a:ea typeface="楷体_GB2312" pitchFamily="49" charset="-122"/>
              </a:rPr>
              <a:t>   且左标志的值为“</a:t>
            </a:r>
            <a:r>
              <a:rPr lang="zh-CN" altLang="en-US" sz="4000" dirty="0">
                <a:solidFill>
                  <a:srgbClr val="FF3300"/>
                </a:solidFill>
                <a:ea typeface="楷体_GB2312" pitchFamily="49" charset="-122"/>
              </a:rPr>
              <a:t>线索 </a:t>
            </a:r>
            <a:r>
              <a:rPr lang="en-US" altLang="zh-CN" sz="4000" dirty="0">
                <a:solidFill>
                  <a:srgbClr val="FF3300"/>
                </a:solidFill>
                <a:ea typeface="楷体_GB2312" pitchFamily="49" charset="-122"/>
              </a:rPr>
              <a:t>Thread</a:t>
            </a:r>
            <a:r>
              <a:rPr lang="en-US" altLang="zh-CN" sz="4000" dirty="0">
                <a:solidFill>
                  <a:schemeClr val="tx2"/>
                </a:solidFill>
                <a:ea typeface="楷体_GB2312" pitchFamily="49" charset="-122"/>
              </a:rPr>
              <a:t>”</a:t>
            </a:r>
            <a:r>
              <a:rPr lang="en-US" altLang="zh-CN" sz="2400" dirty="0">
                <a:ea typeface="楷体_GB2312" pitchFamily="49" charset="-122"/>
              </a:rPr>
              <a:t> </a:t>
            </a:r>
            <a:r>
              <a:rPr lang="zh-CN" altLang="en-US" sz="4000" dirty="0">
                <a:solidFill>
                  <a:schemeClr val="tx2"/>
                </a:solidFill>
                <a:ea typeface="楷体_GB2312" pitchFamily="49" charset="-122"/>
              </a:rPr>
              <a:t>。</a:t>
            </a:r>
            <a:endParaRPr lang="zh-CN" altLang="en-US" sz="4000" dirty="0">
              <a:solidFill>
                <a:schemeClr val="tx2"/>
              </a:solidFill>
              <a:ea typeface="楷体_GB2312" pitchFamily="49" charset="-122"/>
            </a:endParaRPr>
          </a:p>
        </p:txBody>
      </p:sp>
      <p:pic>
        <p:nvPicPr>
          <p:cNvPr id="412677" name="Picture 5" descr="Green Ball"/>
          <p:cNvPicPr>
            <a:picLocks noChangeAspect="1"/>
          </p:cNvPicPr>
          <p:nvPr/>
        </p:nvPicPr>
        <p:blipFill>
          <a:blip r:embed="rId1"/>
          <a:stretch>
            <a:fillRect/>
          </a:stretch>
        </p:blipFill>
        <p:spPr>
          <a:xfrm>
            <a:off x="381000" y="2743200"/>
            <a:ext cx="304800" cy="304800"/>
          </a:xfrm>
          <a:prstGeom prst="rect">
            <a:avLst/>
          </a:prstGeom>
          <a:noFill/>
          <a:ln w="9525">
            <a:noFill/>
          </a:ln>
        </p:spPr>
      </p:pic>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2675"/>
                                        </p:tgtEl>
                                        <p:attrNameLst>
                                          <p:attrName>style.visibility</p:attrName>
                                        </p:attrNameLst>
                                      </p:cBhvr>
                                      <p:to>
                                        <p:strVal val="visible"/>
                                      </p:to>
                                    </p:set>
                                    <p:animEffect transition="in" filter="checkerboard(across)">
                                      <p:cBhvr>
                                        <p:cTn id="7" dur="500"/>
                                        <p:tgtEl>
                                          <p:spTgt spid="4126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412676"/>
                                        </p:tgtEl>
                                        <p:attrNameLst>
                                          <p:attrName>style.visibility</p:attrName>
                                        </p:attrNameLst>
                                      </p:cBhvr>
                                      <p:to>
                                        <p:strVal val="visible"/>
                                      </p:to>
                                    </p:set>
                                    <p:anim calcmode="lin" valueType="num">
                                      <p:cBhvr>
                                        <p:cTn id="12" dur="500" fill="hold"/>
                                        <p:tgtEl>
                                          <p:spTgt spid="412676"/>
                                        </p:tgtEl>
                                        <p:attrNameLst>
                                          <p:attrName>ppt_x</p:attrName>
                                        </p:attrNameLst>
                                      </p:cBhvr>
                                      <p:tavLst>
                                        <p:tav tm="0">
                                          <p:val>
                                            <p:strVal val="#ppt_x"/>
                                          </p:val>
                                        </p:tav>
                                        <p:tav tm="100000">
                                          <p:val>
                                            <p:strVal val="#ppt_x"/>
                                          </p:val>
                                        </p:tav>
                                      </p:tavLst>
                                    </p:anim>
                                    <p:anim calcmode="lin" valueType="num">
                                      <p:cBhvr>
                                        <p:cTn id="13" dur="500" fill="hold"/>
                                        <p:tgtEl>
                                          <p:spTgt spid="412676"/>
                                        </p:tgtEl>
                                        <p:attrNameLst>
                                          <p:attrName>ppt_y</p:attrName>
                                        </p:attrNameLst>
                                      </p:cBhvr>
                                      <p:tavLst>
                                        <p:tav tm="0">
                                          <p:val>
                                            <p:strVal val="#ppt_y+#ppt_h/2"/>
                                          </p:val>
                                        </p:tav>
                                        <p:tav tm="100000">
                                          <p:val>
                                            <p:strVal val="#ppt_y"/>
                                          </p:val>
                                        </p:tav>
                                      </p:tavLst>
                                    </p:anim>
                                    <p:anim calcmode="lin" valueType="num">
                                      <p:cBhvr>
                                        <p:cTn id="14" dur="500" fill="hold"/>
                                        <p:tgtEl>
                                          <p:spTgt spid="412676"/>
                                        </p:tgtEl>
                                        <p:attrNameLst>
                                          <p:attrName>ppt_w</p:attrName>
                                        </p:attrNameLst>
                                      </p:cBhvr>
                                      <p:tavLst>
                                        <p:tav tm="0">
                                          <p:val>
                                            <p:strVal val="#ppt_w"/>
                                          </p:val>
                                        </p:tav>
                                        <p:tav tm="100000">
                                          <p:val>
                                            <p:strVal val="#ppt_w"/>
                                          </p:val>
                                        </p:tav>
                                      </p:tavLst>
                                    </p:anim>
                                    <p:anim calcmode="lin" valueType="num">
                                      <p:cBhvr>
                                        <p:cTn id="15" dur="500" fill="hold"/>
                                        <p:tgtEl>
                                          <p:spTgt spid="412676"/>
                                        </p:tgtEl>
                                        <p:attrNameLst>
                                          <p:attrName>ppt_h</p:attrName>
                                        </p:attrNameLst>
                                      </p:cBhvr>
                                      <p:tavLst>
                                        <p:tav tm="0">
                                          <p:val>
                                            <p:fltVal val="0.000000"/>
                                          </p:val>
                                        </p:tav>
                                        <p:tav tm="100000">
                                          <p:val>
                                            <p:strVal val="#ppt_h"/>
                                          </p:val>
                                        </p:tav>
                                      </p:tavLst>
                                    </p:anim>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412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p:bldP spid="41267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Text Box 2"/>
          <p:cNvSpPr txBox="1"/>
          <p:nvPr/>
        </p:nvSpPr>
        <p:spPr>
          <a:xfrm>
            <a:off x="490538" y="381000"/>
            <a:ext cx="8424862" cy="39020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4000" b="1" dirty="0">
                <a:solidFill>
                  <a:schemeClr val="accent2"/>
                </a:solidFill>
                <a:ea typeface="楷体_GB2312" pitchFamily="49" charset="-122"/>
              </a:rPr>
              <a:t>若该结点的右子树不空，</a:t>
            </a:r>
            <a:endParaRPr lang="zh-CN" altLang="en-US" sz="4000" dirty="0">
              <a:solidFill>
                <a:schemeClr val="accent2"/>
              </a:solidFill>
              <a:ea typeface="楷体_GB2312" pitchFamily="49" charset="-122"/>
            </a:endParaRPr>
          </a:p>
          <a:p>
            <a:pPr marL="0" lvl="0" indent="0" eaLnBrk="1" hangingPunct="1">
              <a:lnSpc>
                <a:spcPct val="125000"/>
              </a:lnSpc>
              <a:spcBef>
                <a:spcPct val="0"/>
              </a:spcBef>
              <a:buNone/>
            </a:pPr>
            <a:r>
              <a:rPr lang="zh-CN" altLang="en-US" sz="4000" dirty="0">
                <a:solidFill>
                  <a:schemeClr val="tx2"/>
                </a:solidFill>
                <a:ea typeface="楷体_GB2312" pitchFamily="49" charset="-122"/>
              </a:rPr>
              <a:t>则</a:t>
            </a:r>
            <a:r>
              <a:rPr lang="en-US" altLang="zh-CN" sz="4000" dirty="0">
                <a:solidFill>
                  <a:schemeClr val="tx2"/>
                </a:solidFill>
                <a:ea typeface="楷体_GB2312" pitchFamily="49" charset="-122"/>
              </a:rPr>
              <a:t>rchild</a:t>
            </a:r>
            <a:r>
              <a:rPr lang="zh-CN" altLang="en-US" sz="4000" dirty="0">
                <a:solidFill>
                  <a:schemeClr val="tx2"/>
                </a:solidFill>
                <a:ea typeface="楷体_GB2312" pitchFamily="49" charset="-122"/>
              </a:rPr>
              <a:t>域的指针指向其右子树，</a:t>
            </a:r>
            <a:endParaRPr lang="zh-CN" altLang="en-US" sz="4000" dirty="0">
              <a:solidFill>
                <a:schemeClr val="tx2"/>
              </a:solidFill>
              <a:ea typeface="楷体_GB2312" pitchFamily="49" charset="-122"/>
            </a:endParaRPr>
          </a:p>
          <a:p>
            <a:pPr marL="0" lvl="0" indent="0" eaLnBrk="1" hangingPunct="1">
              <a:lnSpc>
                <a:spcPct val="125000"/>
              </a:lnSpc>
              <a:spcBef>
                <a:spcPct val="0"/>
              </a:spcBef>
              <a:buNone/>
            </a:pPr>
            <a:r>
              <a:rPr lang="zh-CN" altLang="en-US" sz="4000" dirty="0">
                <a:solidFill>
                  <a:schemeClr val="tx2"/>
                </a:solidFill>
                <a:ea typeface="楷体_GB2312" pitchFamily="49" charset="-122"/>
              </a:rPr>
              <a:t>   且右标志域的值为 “</a:t>
            </a:r>
            <a:r>
              <a:rPr lang="zh-CN" altLang="en-US" sz="4000" dirty="0">
                <a:solidFill>
                  <a:srgbClr val="000099"/>
                </a:solidFill>
                <a:ea typeface="楷体_GB2312" pitchFamily="49" charset="-122"/>
              </a:rPr>
              <a:t>指针 </a:t>
            </a:r>
            <a:r>
              <a:rPr lang="en-US" altLang="zh-CN" sz="4000" dirty="0">
                <a:solidFill>
                  <a:srgbClr val="000099"/>
                </a:solidFill>
                <a:ea typeface="楷体_GB2312" pitchFamily="49" charset="-122"/>
              </a:rPr>
              <a:t>Link</a:t>
            </a:r>
            <a:r>
              <a:rPr lang="en-US" altLang="zh-CN" sz="4000" dirty="0">
                <a:solidFill>
                  <a:schemeClr val="tx2"/>
                </a:solidFill>
                <a:ea typeface="楷体_GB2312" pitchFamily="49" charset="-122"/>
              </a:rPr>
              <a:t>”</a:t>
            </a:r>
            <a:r>
              <a:rPr lang="zh-CN" altLang="en-US" sz="4000" dirty="0">
                <a:solidFill>
                  <a:schemeClr val="tx2"/>
                </a:solidFill>
                <a:ea typeface="楷体_GB2312" pitchFamily="49" charset="-122"/>
              </a:rPr>
              <a:t>；</a:t>
            </a:r>
            <a:endParaRPr lang="zh-CN" altLang="en-US" sz="4000" dirty="0">
              <a:solidFill>
                <a:schemeClr val="tx2"/>
              </a:solidFill>
              <a:ea typeface="楷体_GB2312" pitchFamily="49" charset="-122"/>
            </a:endParaRPr>
          </a:p>
          <a:p>
            <a:pPr marL="0" lvl="0" indent="0" eaLnBrk="1" hangingPunct="1">
              <a:lnSpc>
                <a:spcPct val="125000"/>
              </a:lnSpc>
              <a:spcBef>
                <a:spcPct val="0"/>
              </a:spcBef>
              <a:buNone/>
            </a:pPr>
            <a:r>
              <a:rPr lang="zh-CN" altLang="en-US" sz="4000" dirty="0">
                <a:solidFill>
                  <a:schemeClr val="tx2"/>
                </a:solidFill>
                <a:ea typeface="楷体_GB2312" pitchFamily="49" charset="-122"/>
              </a:rPr>
              <a:t>否则，</a:t>
            </a:r>
            <a:r>
              <a:rPr lang="en-US" altLang="zh-CN" sz="4000" dirty="0">
                <a:solidFill>
                  <a:schemeClr val="tx2"/>
                </a:solidFill>
                <a:ea typeface="楷体_GB2312" pitchFamily="49" charset="-122"/>
              </a:rPr>
              <a:t>rchild</a:t>
            </a:r>
            <a:r>
              <a:rPr lang="zh-CN" altLang="en-US" sz="4000" dirty="0">
                <a:solidFill>
                  <a:schemeClr val="tx2"/>
                </a:solidFill>
                <a:ea typeface="楷体_GB2312" pitchFamily="49" charset="-122"/>
              </a:rPr>
              <a:t>域的指针指向其“后继”，</a:t>
            </a:r>
            <a:endParaRPr lang="zh-CN" altLang="en-US" sz="4000" dirty="0">
              <a:solidFill>
                <a:schemeClr val="tx2"/>
              </a:solidFill>
              <a:ea typeface="楷体_GB2312" pitchFamily="49" charset="-122"/>
            </a:endParaRPr>
          </a:p>
          <a:p>
            <a:pPr marL="0" lvl="0" indent="0" eaLnBrk="1" hangingPunct="1">
              <a:lnSpc>
                <a:spcPct val="125000"/>
              </a:lnSpc>
              <a:spcBef>
                <a:spcPct val="0"/>
              </a:spcBef>
              <a:buNone/>
            </a:pPr>
            <a:r>
              <a:rPr lang="zh-CN" altLang="en-US" sz="4000" dirty="0">
                <a:solidFill>
                  <a:schemeClr val="tx2"/>
                </a:solidFill>
                <a:ea typeface="楷体_GB2312" pitchFamily="49" charset="-122"/>
              </a:rPr>
              <a:t>   且右标志的值为“</a:t>
            </a:r>
            <a:r>
              <a:rPr lang="zh-CN" altLang="en-US" sz="4000" dirty="0">
                <a:solidFill>
                  <a:srgbClr val="FF3300"/>
                </a:solidFill>
                <a:ea typeface="楷体_GB2312" pitchFamily="49" charset="-122"/>
              </a:rPr>
              <a:t>线索 </a:t>
            </a:r>
            <a:r>
              <a:rPr lang="en-US" altLang="zh-CN" sz="4000" dirty="0">
                <a:solidFill>
                  <a:srgbClr val="FF3300"/>
                </a:solidFill>
                <a:ea typeface="楷体_GB2312" pitchFamily="49" charset="-122"/>
              </a:rPr>
              <a:t>Thread</a:t>
            </a:r>
            <a:r>
              <a:rPr lang="en-US" altLang="zh-CN" sz="4000" dirty="0">
                <a:solidFill>
                  <a:schemeClr val="tx2"/>
                </a:solidFill>
                <a:ea typeface="楷体_GB2312" pitchFamily="49" charset="-122"/>
              </a:rPr>
              <a:t>”</a:t>
            </a:r>
            <a:r>
              <a:rPr lang="zh-CN" altLang="en-US" sz="4000" dirty="0">
                <a:solidFill>
                  <a:schemeClr val="tx2"/>
                </a:solidFill>
                <a:ea typeface="楷体_GB2312" pitchFamily="49" charset="-122"/>
              </a:rPr>
              <a:t>。</a:t>
            </a:r>
            <a:r>
              <a:rPr lang="zh-CN" altLang="en-US" sz="2400" dirty="0">
                <a:ea typeface="楷体_GB2312" pitchFamily="49" charset="-122"/>
              </a:rPr>
              <a:t> </a:t>
            </a:r>
            <a:endParaRPr lang="zh-CN" altLang="en-US" sz="2400" dirty="0">
              <a:ea typeface="楷体_GB2312" pitchFamily="49" charset="-122"/>
            </a:endParaRPr>
          </a:p>
        </p:txBody>
      </p:sp>
      <p:pic>
        <p:nvPicPr>
          <p:cNvPr id="413699" name="Picture 3" descr="Green Ball"/>
          <p:cNvPicPr>
            <a:picLocks noChangeAspect="1"/>
          </p:cNvPicPr>
          <p:nvPr/>
        </p:nvPicPr>
        <p:blipFill>
          <a:blip r:embed="rId1"/>
          <a:stretch>
            <a:fillRect/>
          </a:stretch>
        </p:blipFill>
        <p:spPr>
          <a:xfrm>
            <a:off x="304800" y="533400"/>
            <a:ext cx="304800" cy="304800"/>
          </a:xfrm>
          <a:prstGeom prst="rect">
            <a:avLst/>
          </a:prstGeom>
          <a:noFill/>
          <a:ln w="9525">
            <a:noFill/>
          </a:ln>
        </p:spPr>
      </p:pic>
      <p:sp>
        <p:nvSpPr>
          <p:cNvPr id="117764" name="Text Box 4"/>
          <p:cNvSpPr txBox="1"/>
          <p:nvPr/>
        </p:nvSpPr>
        <p:spPr>
          <a:xfrm>
            <a:off x="533400" y="4648200"/>
            <a:ext cx="8153400" cy="16160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4000" b="1" dirty="0">
                <a:solidFill>
                  <a:schemeClr val="accent2"/>
                </a:solidFill>
                <a:ea typeface="楷体_GB2312" pitchFamily="49" charset="-122"/>
              </a:rPr>
              <a:t>如此定义的二叉树的存储结构称作</a:t>
            </a:r>
            <a:r>
              <a:rPr lang="zh-CN" altLang="en-US" sz="4000" b="1" dirty="0">
                <a:solidFill>
                  <a:schemeClr val="bg2"/>
                </a:solidFill>
                <a:ea typeface="楷体_GB2312" pitchFamily="49" charset="-122"/>
              </a:rPr>
              <a:t>“</a:t>
            </a:r>
            <a:r>
              <a:rPr lang="zh-CN" altLang="en-US" sz="4000" b="1" dirty="0">
                <a:solidFill>
                  <a:srgbClr val="990000"/>
                </a:solidFill>
                <a:ea typeface="楷体_GB2312" pitchFamily="49" charset="-122"/>
              </a:rPr>
              <a:t>线索链表</a:t>
            </a:r>
            <a:r>
              <a:rPr lang="zh-CN" altLang="en-US" sz="4000" b="1" dirty="0">
                <a:solidFill>
                  <a:schemeClr val="bg2"/>
                </a:solidFill>
                <a:ea typeface="楷体_GB2312" pitchFamily="49" charset="-122"/>
              </a:rPr>
              <a:t>”。</a:t>
            </a:r>
            <a:endParaRPr lang="zh-CN" altLang="en-US" sz="2400" dirty="0">
              <a:ea typeface="楷体_GB2312" pitchFamily="49" charset="-122"/>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13699"/>
                                        </p:tgtEl>
                                        <p:attrNameLst>
                                          <p:attrName>style.visibility</p:attrName>
                                        </p:attrNameLst>
                                      </p:cBhvr>
                                      <p:to>
                                        <p:strVal val="visible"/>
                                      </p:to>
                                    </p:set>
                                    <p:anim calcmode="lin" valueType="num">
                                      <p:cBhvr additive="base">
                                        <p:cTn id="7" dur="500" fill="hold"/>
                                        <p:tgtEl>
                                          <p:spTgt spid="413699"/>
                                        </p:tgtEl>
                                        <p:attrNameLst>
                                          <p:attrName>ppt_x</p:attrName>
                                        </p:attrNameLst>
                                      </p:cBhvr>
                                      <p:tavLst>
                                        <p:tav tm="0">
                                          <p:val>
                                            <p:strVal val="0-#ppt_w/2"/>
                                          </p:val>
                                        </p:tav>
                                        <p:tav tm="100000">
                                          <p:val>
                                            <p:strVal val="#ppt_x"/>
                                          </p:val>
                                        </p:tav>
                                      </p:tavLst>
                                    </p:anim>
                                    <p:anim calcmode="lin" valueType="num">
                                      <p:cBhvr additive="base">
                                        <p:cTn id="8" dur="500" fill="hold"/>
                                        <p:tgtEl>
                                          <p:spTgt spid="4136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2" name="Text Box 2"/>
          <p:cNvSpPr txBox="1"/>
          <p:nvPr/>
        </p:nvSpPr>
        <p:spPr>
          <a:xfrm>
            <a:off x="190500" y="2843213"/>
            <a:ext cx="8953500" cy="33909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0099"/>
                </a:solidFill>
              </a:rPr>
              <a:t>typedef struct</a:t>
            </a:r>
            <a:r>
              <a:rPr lang="en-US" altLang="zh-CN" sz="3600" b="1" dirty="0">
                <a:solidFill>
                  <a:srgbClr val="CC6600"/>
                </a:solidFill>
              </a:rPr>
              <a:t> </a:t>
            </a:r>
            <a:r>
              <a:rPr lang="en-US" altLang="zh-CN" sz="3600" dirty="0">
                <a:solidFill>
                  <a:srgbClr val="CC6600"/>
                </a:solidFill>
              </a:rPr>
              <a:t>BiThrNod </a:t>
            </a:r>
            <a:r>
              <a:rPr lang="en-US" altLang="zh-CN" sz="3600" b="1" dirty="0">
                <a:solidFill>
                  <a:srgbClr val="000099"/>
                </a:solidFill>
              </a:rPr>
              <a:t>{</a:t>
            </a:r>
            <a:endParaRPr lang="en-US" altLang="zh-CN" sz="3600" dirty="0">
              <a:solidFill>
                <a:srgbClr val="000099"/>
              </a:solidFill>
            </a:endParaRPr>
          </a:p>
          <a:p>
            <a:pPr marL="0" lvl="0" indent="0" eaLnBrk="1" hangingPunct="1">
              <a:lnSpc>
                <a:spcPct val="125000"/>
              </a:lnSpc>
              <a:spcBef>
                <a:spcPct val="0"/>
              </a:spcBef>
              <a:buNone/>
            </a:pPr>
            <a:r>
              <a:rPr lang="en-US" altLang="zh-CN" sz="3600" dirty="0"/>
              <a:t>   </a:t>
            </a:r>
            <a:r>
              <a:rPr lang="en-US" altLang="zh-CN" sz="3600" dirty="0">
                <a:solidFill>
                  <a:srgbClr val="990099"/>
                </a:solidFill>
              </a:rPr>
              <a:t>TElemType        data;</a:t>
            </a:r>
            <a:endParaRPr lang="en-US" altLang="zh-CN" sz="3600" dirty="0">
              <a:solidFill>
                <a:srgbClr val="990099"/>
              </a:solidFill>
            </a:endParaRPr>
          </a:p>
          <a:p>
            <a:pPr marL="0" lvl="0" indent="0" eaLnBrk="1" hangingPunct="1">
              <a:lnSpc>
                <a:spcPct val="125000"/>
              </a:lnSpc>
              <a:spcBef>
                <a:spcPct val="0"/>
              </a:spcBef>
              <a:buNone/>
            </a:pPr>
            <a:r>
              <a:rPr lang="en-US" altLang="zh-CN" sz="3600" dirty="0">
                <a:solidFill>
                  <a:srgbClr val="990099"/>
                </a:solidFill>
              </a:rPr>
              <a:t>   </a:t>
            </a:r>
            <a:r>
              <a:rPr lang="en-US" altLang="zh-CN" sz="3600" b="1" dirty="0">
                <a:solidFill>
                  <a:srgbClr val="990099"/>
                </a:solidFill>
              </a:rPr>
              <a:t>struct</a:t>
            </a:r>
            <a:r>
              <a:rPr lang="en-US" altLang="zh-CN" sz="3600" dirty="0">
                <a:solidFill>
                  <a:srgbClr val="990099"/>
                </a:solidFill>
              </a:rPr>
              <a:t> BiThrNode  </a:t>
            </a:r>
            <a:r>
              <a:rPr lang="en-US" altLang="zh-CN" sz="3600" b="1" dirty="0">
                <a:solidFill>
                  <a:srgbClr val="990099"/>
                </a:solidFill>
              </a:rPr>
              <a:t>*</a:t>
            </a:r>
            <a:r>
              <a:rPr lang="en-US" altLang="zh-CN" sz="3600" dirty="0">
                <a:solidFill>
                  <a:srgbClr val="990099"/>
                </a:solidFill>
              </a:rPr>
              <a:t>lchild, </a:t>
            </a:r>
            <a:r>
              <a:rPr lang="en-US" altLang="zh-CN" sz="3600" b="1" dirty="0">
                <a:solidFill>
                  <a:srgbClr val="990099"/>
                </a:solidFill>
              </a:rPr>
              <a:t>*</a:t>
            </a:r>
            <a:r>
              <a:rPr lang="en-US" altLang="zh-CN" sz="3600" dirty="0">
                <a:solidFill>
                  <a:srgbClr val="990099"/>
                </a:solidFill>
              </a:rPr>
              <a:t>rchild;  </a:t>
            </a:r>
            <a:r>
              <a:rPr lang="en-US" altLang="zh-CN" sz="2800" dirty="0">
                <a:solidFill>
                  <a:srgbClr val="990099"/>
                </a:solidFill>
              </a:rPr>
              <a:t>// </a:t>
            </a:r>
            <a:r>
              <a:rPr lang="zh-CN" altLang="en-US" sz="2800" dirty="0">
                <a:solidFill>
                  <a:srgbClr val="990099"/>
                </a:solidFill>
              </a:rPr>
              <a:t>左右指针</a:t>
            </a:r>
            <a:endParaRPr lang="zh-CN" altLang="en-US" sz="2800" dirty="0">
              <a:solidFill>
                <a:srgbClr val="990099"/>
              </a:solidFill>
            </a:endParaRPr>
          </a:p>
          <a:p>
            <a:pPr marL="0" lvl="0" indent="0" eaLnBrk="1" hangingPunct="1">
              <a:lnSpc>
                <a:spcPct val="125000"/>
              </a:lnSpc>
              <a:spcBef>
                <a:spcPct val="0"/>
              </a:spcBef>
              <a:buNone/>
            </a:pPr>
            <a:r>
              <a:rPr lang="zh-CN" altLang="en-US" sz="3600" dirty="0">
                <a:solidFill>
                  <a:srgbClr val="990099"/>
                </a:solidFill>
              </a:rPr>
              <a:t>   </a:t>
            </a:r>
            <a:r>
              <a:rPr lang="en-US" altLang="zh-CN" sz="3600" dirty="0">
                <a:solidFill>
                  <a:srgbClr val="FF3300"/>
                </a:solidFill>
              </a:rPr>
              <a:t>PointerThr</a:t>
            </a:r>
            <a:r>
              <a:rPr lang="en-US" altLang="zh-CN" sz="3600" dirty="0">
                <a:solidFill>
                  <a:srgbClr val="990099"/>
                </a:solidFill>
              </a:rPr>
              <a:t>         LTag, RTag;    </a:t>
            </a:r>
            <a:r>
              <a:rPr lang="en-US" altLang="zh-CN" sz="2800" dirty="0">
                <a:solidFill>
                  <a:srgbClr val="990099"/>
                </a:solidFill>
              </a:rPr>
              <a:t>// </a:t>
            </a:r>
            <a:r>
              <a:rPr lang="zh-CN" altLang="en-US" sz="2800" dirty="0">
                <a:solidFill>
                  <a:srgbClr val="990099"/>
                </a:solidFill>
              </a:rPr>
              <a:t>左右标志</a:t>
            </a:r>
            <a:endParaRPr lang="zh-CN" altLang="en-US" sz="3600" dirty="0">
              <a:solidFill>
                <a:srgbClr val="0066CC"/>
              </a:solidFill>
            </a:endParaRPr>
          </a:p>
          <a:p>
            <a:pPr marL="0" lvl="0" indent="0" eaLnBrk="1" hangingPunct="1">
              <a:lnSpc>
                <a:spcPct val="125000"/>
              </a:lnSpc>
              <a:spcBef>
                <a:spcPct val="0"/>
              </a:spcBef>
              <a:buNone/>
            </a:pPr>
            <a:r>
              <a:rPr lang="en-US" altLang="zh-CN" sz="3600" b="1" dirty="0">
                <a:solidFill>
                  <a:srgbClr val="000099"/>
                </a:solidFill>
              </a:rPr>
              <a:t>}</a:t>
            </a:r>
            <a:r>
              <a:rPr lang="en-US" altLang="zh-CN" sz="3600" dirty="0">
                <a:solidFill>
                  <a:srgbClr val="000099"/>
                </a:solidFill>
              </a:rPr>
              <a:t> BiThrNode, </a:t>
            </a:r>
            <a:r>
              <a:rPr lang="en-US" altLang="zh-CN" sz="3600" b="1" dirty="0">
                <a:solidFill>
                  <a:srgbClr val="000099"/>
                </a:solidFill>
              </a:rPr>
              <a:t>*</a:t>
            </a:r>
            <a:r>
              <a:rPr lang="en-US" altLang="zh-CN" sz="3600" dirty="0">
                <a:solidFill>
                  <a:srgbClr val="000099"/>
                </a:solidFill>
              </a:rPr>
              <a:t>BiThrTree;</a:t>
            </a:r>
            <a:endParaRPr lang="en-US" altLang="zh-CN" sz="3600" dirty="0">
              <a:solidFill>
                <a:srgbClr val="000099"/>
              </a:solidFill>
            </a:endParaRPr>
          </a:p>
        </p:txBody>
      </p:sp>
      <p:sp>
        <p:nvSpPr>
          <p:cNvPr id="118787" name="Text Box 3"/>
          <p:cNvSpPr txBox="1"/>
          <p:nvPr/>
        </p:nvSpPr>
        <p:spPr>
          <a:xfrm>
            <a:off x="304800" y="228600"/>
            <a:ext cx="5772150"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dirty="0">
                <a:solidFill>
                  <a:srgbClr val="990033"/>
                </a:solidFill>
                <a:ea typeface="楷体_GB2312" pitchFamily="49" charset="-122"/>
              </a:rPr>
              <a:t>线索链表</a:t>
            </a:r>
            <a:r>
              <a:rPr lang="zh-CN" altLang="en-US" sz="4400" dirty="0">
                <a:solidFill>
                  <a:srgbClr val="000099"/>
                </a:solidFill>
                <a:ea typeface="楷体_GB2312" pitchFamily="49" charset="-122"/>
              </a:rPr>
              <a:t>的类型描述：</a:t>
            </a:r>
            <a:endParaRPr lang="zh-CN" altLang="en-US" sz="2400" dirty="0">
              <a:ea typeface="楷体_GB2312" pitchFamily="49" charset="-122"/>
            </a:endParaRPr>
          </a:p>
        </p:txBody>
      </p:sp>
      <p:sp>
        <p:nvSpPr>
          <p:cNvPr id="414724" name="Text Box 4"/>
          <p:cNvSpPr txBox="1"/>
          <p:nvPr/>
        </p:nvSpPr>
        <p:spPr>
          <a:xfrm>
            <a:off x="0" y="1143000"/>
            <a:ext cx="9077325" cy="15557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b="1" dirty="0"/>
              <a:t>  </a:t>
            </a:r>
            <a:r>
              <a:rPr lang="en-US" altLang="zh-CN" sz="4000" b="1" dirty="0">
                <a:solidFill>
                  <a:srgbClr val="000099"/>
                </a:solidFill>
              </a:rPr>
              <a:t>typedef</a:t>
            </a:r>
            <a:r>
              <a:rPr lang="en-US" altLang="zh-CN" sz="4000" dirty="0"/>
              <a:t> </a:t>
            </a:r>
            <a:r>
              <a:rPr lang="en-US" altLang="zh-CN" sz="4000" dirty="0">
                <a:solidFill>
                  <a:srgbClr val="CC6600"/>
                </a:solidFill>
              </a:rPr>
              <a:t>enum </a:t>
            </a:r>
            <a:r>
              <a:rPr lang="en-US" altLang="zh-CN" sz="4000" dirty="0">
                <a:solidFill>
                  <a:srgbClr val="000099"/>
                </a:solidFill>
              </a:rPr>
              <a:t>{</a:t>
            </a:r>
            <a:r>
              <a:rPr lang="en-US" altLang="zh-CN" sz="4000" dirty="0"/>
              <a:t> </a:t>
            </a:r>
            <a:r>
              <a:rPr lang="en-US" altLang="zh-CN" sz="4000" dirty="0">
                <a:solidFill>
                  <a:srgbClr val="990000"/>
                </a:solidFill>
              </a:rPr>
              <a:t>Link, Thread</a:t>
            </a:r>
            <a:r>
              <a:rPr lang="en-US" altLang="zh-CN" sz="4000" dirty="0"/>
              <a:t> </a:t>
            </a:r>
            <a:r>
              <a:rPr lang="en-US" altLang="zh-CN" sz="4000" dirty="0">
                <a:solidFill>
                  <a:srgbClr val="000099"/>
                </a:solidFill>
              </a:rPr>
              <a:t>} </a:t>
            </a:r>
            <a:r>
              <a:rPr lang="en-US" altLang="zh-CN" dirty="0">
                <a:solidFill>
                  <a:srgbClr val="FF3300"/>
                </a:solidFill>
              </a:rPr>
              <a:t>PointerThr</a:t>
            </a:r>
            <a:r>
              <a:rPr lang="en-US" altLang="zh-CN" dirty="0">
                <a:solidFill>
                  <a:srgbClr val="000099"/>
                </a:solidFill>
              </a:rPr>
              <a:t>;</a:t>
            </a:r>
            <a:r>
              <a:rPr lang="en-US" altLang="zh-CN" sz="4000" dirty="0"/>
              <a:t>  </a:t>
            </a:r>
            <a:endParaRPr lang="en-US" altLang="zh-CN" sz="4000" dirty="0"/>
          </a:p>
          <a:p>
            <a:pPr marL="0" lvl="0" indent="0" eaLnBrk="1" hangingPunct="1">
              <a:lnSpc>
                <a:spcPct val="120000"/>
              </a:lnSpc>
              <a:spcBef>
                <a:spcPct val="0"/>
              </a:spcBef>
              <a:buNone/>
            </a:pPr>
            <a:r>
              <a:rPr lang="en-US" altLang="zh-CN" sz="4000" dirty="0"/>
              <a:t>     </a:t>
            </a:r>
            <a:r>
              <a:rPr lang="en-US" altLang="zh-CN" sz="4000" dirty="0">
                <a:solidFill>
                  <a:srgbClr val="000099"/>
                </a:solidFill>
              </a:rPr>
              <a:t>// Link</a:t>
            </a:r>
            <a:r>
              <a:rPr lang="en-US" altLang="zh-CN" sz="4000" b="1" dirty="0">
                <a:solidFill>
                  <a:srgbClr val="000099"/>
                </a:solidFill>
              </a:rPr>
              <a:t>==</a:t>
            </a:r>
            <a:r>
              <a:rPr lang="en-US" altLang="zh-CN" sz="4000" dirty="0">
                <a:solidFill>
                  <a:srgbClr val="000099"/>
                </a:solidFill>
              </a:rPr>
              <a:t>0:</a:t>
            </a:r>
            <a:r>
              <a:rPr lang="zh-CN" altLang="en-US" sz="4000" dirty="0">
                <a:solidFill>
                  <a:srgbClr val="000099"/>
                </a:solidFill>
              </a:rPr>
              <a:t>指针，</a:t>
            </a:r>
            <a:r>
              <a:rPr lang="en-US" altLang="zh-CN" sz="4000" dirty="0">
                <a:solidFill>
                  <a:srgbClr val="000099"/>
                </a:solidFill>
              </a:rPr>
              <a:t>Thread</a:t>
            </a:r>
            <a:r>
              <a:rPr lang="en-US" altLang="zh-CN" sz="4000" b="1" dirty="0">
                <a:solidFill>
                  <a:srgbClr val="000099"/>
                </a:solidFill>
              </a:rPr>
              <a:t>==</a:t>
            </a:r>
            <a:r>
              <a:rPr lang="en-US" altLang="zh-CN" sz="4000" dirty="0">
                <a:solidFill>
                  <a:srgbClr val="000099"/>
                </a:solidFill>
              </a:rPr>
              <a:t>1:</a:t>
            </a:r>
            <a:r>
              <a:rPr lang="zh-CN" altLang="en-US" sz="4000" dirty="0">
                <a:solidFill>
                  <a:srgbClr val="000099"/>
                </a:solidFill>
              </a:rPr>
              <a:t>线索</a:t>
            </a:r>
            <a:endParaRPr lang="zh-CN" altLang="en-US" sz="4000" dirty="0"/>
          </a:p>
        </p:txBody>
      </p:sp>
      <p:sp>
        <p:nvSpPr>
          <p:cNvPr id="414725" name="AutoShape 5">
            <a:hlinkClick r:id="rId1"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14724"/>
                                        </p:tgtEl>
                                        <p:attrNameLst>
                                          <p:attrName>style.visibility</p:attrName>
                                        </p:attrNameLst>
                                      </p:cBhvr>
                                      <p:to>
                                        <p:strVal val="visible"/>
                                      </p:to>
                                    </p:set>
                                    <p:anim calcmode="lin" valueType="num">
                                      <p:cBhvr>
                                        <p:cTn id="7" dur="500" fill="hold"/>
                                        <p:tgtEl>
                                          <p:spTgt spid="414724"/>
                                        </p:tgtEl>
                                        <p:attrNameLst>
                                          <p:attrName>ppt_x</p:attrName>
                                        </p:attrNameLst>
                                      </p:cBhvr>
                                      <p:tavLst>
                                        <p:tav tm="0">
                                          <p:val>
                                            <p:strVal val="#ppt_x"/>
                                          </p:val>
                                        </p:tav>
                                        <p:tav tm="100000">
                                          <p:val>
                                            <p:strVal val="#ppt_x"/>
                                          </p:val>
                                        </p:tav>
                                      </p:tavLst>
                                    </p:anim>
                                    <p:anim calcmode="lin" valueType="num">
                                      <p:cBhvr>
                                        <p:cTn id="8" dur="500" fill="hold"/>
                                        <p:tgtEl>
                                          <p:spTgt spid="414724"/>
                                        </p:tgtEl>
                                        <p:attrNameLst>
                                          <p:attrName>ppt_y</p:attrName>
                                        </p:attrNameLst>
                                      </p:cBhvr>
                                      <p:tavLst>
                                        <p:tav tm="0">
                                          <p:val>
                                            <p:strVal val="#ppt_y+#ppt_h/2"/>
                                          </p:val>
                                        </p:tav>
                                        <p:tav tm="100000">
                                          <p:val>
                                            <p:strVal val="#ppt_y"/>
                                          </p:val>
                                        </p:tav>
                                      </p:tavLst>
                                    </p:anim>
                                    <p:anim calcmode="lin" valueType="num">
                                      <p:cBhvr>
                                        <p:cTn id="9" dur="500" fill="hold"/>
                                        <p:tgtEl>
                                          <p:spTgt spid="414724"/>
                                        </p:tgtEl>
                                        <p:attrNameLst>
                                          <p:attrName>ppt_w</p:attrName>
                                        </p:attrNameLst>
                                      </p:cBhvr>
                                      <p:tavLst>
                                        <p:tav tm="0">
                                          <p:val>
                                            <p:strVal val="#ppt_w"/>
                                          </p:val>
                                        </p:tav>
                                        <p:tav tm="100000">
                                          <p:val>
                                            <p:strVal val="#ppt_w"/>
                                          </p:val>
                                        </p:tav>
                                      </p:tavLst>
                                    </p:anim>
                                    <p:anim calcmode="lin" valueType="num">
                                      <p:cBhvr>
                                        <p:cTn id="10" dur="500" fill="hold"/>
                                        <p:tgtEl>
                                          <p:spTgt spid="414724"/>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414722"/>
                                        </p:tgtEl>
                                        <p:attrNameLst>
                                          <p:attrName>style.visibility</p:attrName>
                                        </p:attrNameLst>
                                      </p:cBhvr>
                                      <p:to>
                                        <p:strVal val="visible"/>
                                      </p:to>
                                    </p:set>
                                    <p:anim calcmode="lin" valueType="num">
                                      <p:cBhvr>
                                        <p:cTn id="15" dur="500" fill="hold"/>
                                        <p:tgtEl>
                                          <p:spTgt spid="414722"/>
                                        </p:tgtEl>
                                        <p:attrNameLst>
                                          <p:attrName>ppt_x</p:attrName>
                                        </p:attrNameLst>
                                      </p:cBhvr>
                                      <p:tavLst>
                                        <p:tav tm="0">
                                          <p:val>
                                            <p:strVal val="#ppt_x"/>
                                          </p:val>
                                        </p:tav>
                                        <p:tav tm="100000">
                                          <p:val>
                                            <p:strVal val="#ppt_x"/>
                                          </p:val>
                                        </p:tav>
                                      </p:tavLst>
                                    </p:anim>
                                    <p:anim calcmode="lin" valueType="num">
                                      <p:cBhvr>
                                        <p:cTn id="16" dur="500" fill="hold"/>
                                        <p:tgtEl>
                                          <p:spTgt spid="414722"/>
                                        </p:tgtEl>
                                        <p:attrNameLst>
                                          <p:attrName>ppt_y</p:attrName>
                                        </p:attrNameLst>
                                      </p:cBhvr>
                                      <p:tavLst>
                                        <p:tav tm="0">
                                          <p:val>
                                            <p:strVal val="#ppt_y+#ppt_h/2"/>
                                          </p:val>
                                        </p:tav>
                                        <p:tav tm="100000">
                                          <p:val>
                                            <p:strVal val="#ppt_y"/>
                                          </p:val>
                                        </p:tav>
                                      </p:tavLst>
                                    </p:anim>
                                    <p:anim calcmode="lin" valueType="num">
                                      <p:cBhvr>
                                        <p:cTn id="17" dur="500" fill="hold"/>
                                        <p:tgtEl>
                                          <p:spTgt spid="414722"/>
                                        </p:tgtEl>
                                        <p:attrNameLst>
                                          <p:attrName>ppt_w</p:attrName>
                                        </p:attrNameLst>
                                      </p:cBhvr>
                                      <p:tavLst>
                                        <p:tav tm="0">
                                          <p:val>
                                            <p:strVal val="#ppt_w"/>
                                          </p:val>
                                        </p:tav>
                                        <p:tav tm="100000">
                                          <p:val>
                                            <p:strVal val="#ppt_w"/>
                                          </p:val>
                                        </p:tav>
                                      </p:tavLst>
                                    </p:anim>
                                    <p:anim calcmode="lin" valueType="num">
                                      <p:cBhvr>
                                        <p:cTn id="18" dur="500" fill="hold"/>
                                        <p:tgtEl>
                                          <p:spTgt spid="414722"/>
                                        </p:tgtEl>
                                        <p:attrNameLst>
                                          <p:attrName>ppt_h</p:attrName>
                                        </p:attrNameLst>
                                      </p:cBhvr>
                                      <p:tavLst>
                                        <p:tav tm="0">
                                          <p:val>
                                            <p:fltVal val="0.000000"/>
                                          </p:val>
                                        </p:tav>
                                        <p:tav tm="100000">
                                          <p:val>
                                            <p:strVal val="#ppt_h"/>
                                          </p:val>
                                        </p:tav>
                                      </p:tavLst>
                                    </p:anim>
                                  </p:childTnLst>
                                </p:cTn>
                              </p:par>
                            </p:childTnLst>
                          </p:cTn>
                        </p:par>
                        <p:par>
                          <p:cTn id="19" fill="hold">
                            <p:stCondLst>
                              <p:cond delay="500"/>
                            </p:stCondLst>
                            <p:childTnLst>
                              <p:par>
                                <p:cTn id="20" presetID="2" presetClass="entr" presetSubtype="6" fill="hold" grpId="0" nodeType="afterEffect">
                                  <p:stCondLst>
                                    <p:cond delay="0"/>
                                  </p:stCondLst>
                                  <p:childTnLst>
                                    <p:set>
                                      <p:cBhvr>
                                        <p:cTn id="21" dur="1" fill="hold">
                                          <p:stCondLst>
                                            <p:cond delay="0"/>
                                          </p:stCondLst>
                                        </p:cTn>
                                        <p:tgtEl>
                                          <p:spTgt spid="414725"/>
                                        </p:tgtEl>
                                        <p:attrNameLst>
                                          <p:attrName>style.visibility</p:attrName>
                                        </p:attrNameLst>
                                      </p:cBhvr>
                                      <p:to>
                                        <p:strVal val="visible"/>
                                      </p:to>
                                    </p:set>
                                    <p:anim calcmode="lin" valueType="num">
                                      <p:cBhvr additive="base">
                                        <p:cTn id="22" dur="500" fill="hold"/>
                                        <p:tgtEl>
                                          <p:spTgt spid="414725"/>
                                        </p:tgtEl>
                                        <p:attrNameLst>
                                          <p:attrName>ppt_x</p:attrName>
                                        </p:attrNameLst>
                                      </p:cBhvr>
                                      <p:tavLst>
                                        <p:tav tm="0">
                                          <p:val>
                                            <p:strVal val="1+#ppt_w/2"/>
                                          </p:val>
                                        </p:tav>
                                        <p:tav tm="100000">
                                          <p:val>
                                            <p:strVal val="#ppt_x"/>
                                          </p:val>
                                        </p:tav>
                                      </p:tavLst>
                                    </p:anim>
                                    <p:anim calcmode="lin" valueType="num">
                                      <p:cBhvr additive="base">
                                        <p:cTn id="23" dur="500" fill="hold"/>
                                        <p:tgtEl>
                                          <p:spTgt spid="414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p:bldP spid="414724" grpId="0"/>
      <p:bldP spid="41472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ChangeArrowheads="1"/>
          </p:cNvSpPr>
          <p:nvPr/>
        </p:nvSpPr>
        <p:spPr bwMode="auto">
          <a:xfrm>
            <a:off x="685800" y="381000"/>
            <a:ext cx="7772400" cy="685800"/>
          </a:xfrm>
          <a:prstGeom prst="rect">
            <a:avLst/>
          </a:prstGeom>
          <a:noFill/>
          <a:ln w="9525">
            <a:noFill/>
            <a:miter lim="800000"/>
          </a:ln>
          <a:effectLst/>
        </p:spPr>
        <p:txBody>
          <a:bodyPr lIns="92075" tIns="46038" rIns="92075" bIns="46038"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6.4  </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遍历二叉树和</a:t>
            </a:r>
            <a:r>
              <a:rPr kumimoji="1" lang="zh-CN" altLang="en-US" sz="4000" b="1" i="1"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线索二叉树</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19811" name="Rectangle 3"/>
          <p:cNvSpPr/>
          <p:nvPr/>
        </p:nvSpPr>
        <p:spPr>
          <a:xfrm>
            <a:off x="468313" y="1371600"/>
            <a:ext cx="7848600" cy="1752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b="1" i="1" dirty="0">
                <a:solidFill>
                  <a:srgbClr val="333399"/>
                </a:solidFill>
                <a:latin typeface="宋体" panose="02010600030101010101" pitchFamily="2" charset="-122"/>
              </a:rPr>
              <a:t>3. </a:t>
            </a:r>
            <a:r>
              <a:rPr lang="zh-CN" altLang="en-US" b="1" i="1" dirty="0">
                <a:solidFill>
                  <a:srgbClr val="333399"/>
                </a:solidFill>
                <a:latin typeface="宋体" panose="02010600030101010101" pitchFamily="2" charset="-122"/>
              </a:rPr>
              <a:t>线索二叉树</a:t>
            </a:r>
            <a:r>
              <a:rPr lang="zh-CN" altLang="en-US" b="1" dirty="0">
                <a:solidFill>
                  <a:srgbClr val="333399"/>
                </a:solidFill>
                <a:latin typeface="宋体" panose="02010600030101010101" pitchFamily="2" charset="-122"/>
              </a:rPr>
              <a:t>：</a:t>
            </a:r>
            <a:endParaRPr lang="zh-CN" altLang="en-US" dirty="0">
              <a:latin typeface="宋体" panose="02010600030101010101" pitchFamily="2" charset="-122"/>
            </a:endParaRPr>
          </a:p>
          <a:p>
            <a:pPr marL="342900" lvl="0" indent="-342900" eaLnBrk="1" hangingPunct="1">
              <a:buNone/>
            </a:pPr>
            <a:r>
              <a:rPr lang="zh-CN" altLang="en-US" sz="2800" b="1" dirty="0">
                <a:latin typeface="宋体" panose="02010600030101010101" pitchFamily="2" charset="-122"/>
              </a:rPr>
              <a:t>⑴ 结点结构</a:t>
            </a:r>
            <a:endParaRPr lang="zh-CN" altLang="en-US" sz="2800" b="1" dirty="0">
              <a:latin typeface="宋体" panose="02010600030101010101" pitchFamily="2" charset="-122"/>
            </a:endParaRPr>
          </a:p>
          <a:p>
            <a:pPr marL="342900" lvl="0" indent="-342900" eaLnBrk="1" hangingPunct="1">
              <a:buNone/>
            </a:pPr>
            <a:r>
              <a:rPr lang="zh-CN" altLang="en-US" sz="2800" b="1" dirty="0">
                <a:latin typeface="宋体" panose="02010600030101010101" pitchFamily="2" charset="-122"/>
              </a:rPr>
              <a:t>在二叉链表中增加 </a:t>
            </a:r>
            <a:r>
              <a:rPr lang="en-US" altLang="zh-CN" sz="2800" b="1" dirty="0">
                <a:latin typeface="宋体" panose="02010600030101010101" pitchFamily="2" charset="-122"/>
              </a:rPr>
              <a:t>ltag </a:t>
            </a:r>
            <a:r>
              <a:rPr lang="zh-CN" altLang="en-US" sz="2800" b="1" dirty="0">
                <a:latin typeface="宋体" panose="02010600030101010101" pitchFamily="2" charset="-122"/>
              </a:rPr>
              <a:t>和 </a:t>
            </a:r>
            <a:r>
              <a:rPr lang="en-US" altLang="zh-CN" sz="2800" b="1" dirty="0">
                <a:latin typeface="宋体" panose="02010600030101010101" pitchFamily="2" charset="-122"/>
              </a:rPr>
              <a:t>rtag </a:t>
            </a:r>
            <a:r>
              <a:rPr lang="zh-CN" altLang="en-US" sz="2800" b="1" dirty="0">
                <a:latin typeface="宋体" panose="02010600030101010101" pitchFamily="2" charset="-122"/>
              </a:rPr>
              <a:t>两个标志域</a:t>
            </a:r>
            <a:endParaRPr lang="zh-CN" altLang="en-US" b="1" dirty="0">
              <a:latin typeface="宋体" panose="02010600030101010101" pitchFamily="2" charset="-122"/>
            </a:endParaRPr>
          </a:p>
        </p:txBody>
      </p:sp>
      <p:grpSp>
        <p:nvGrpSpPr>
          <p:cNvPr id="119812" name="Group 4"/>
          <p:cNvGrpSpPr/>
          <p:nvPr/>
        </p:nvGrpSpPr>
        <p:grpSpPr>
          <a:xfrm>
            <a:off x="1600200" y="3352800"/>
            <a:ext cx="5257800" cy="685800"/>
            <a:chOff x="1008" y="2016"/>
            <a:chExt cx="3312" cy="432"/>
          </a:xfrm>
        </p:grpSpPr>
        <p:grpSp>
          <p:nvGrpSpPr>
            <p:cNvPr id="119814" name="Group 5"/>
            <p:cNvGrpSpPr/>
            <p:nvPr/>
          </p:nvGrpSpPr>
          <p:grpSpPr>
            <a:xfrm>
              <a:off x="1104" y="2016"/>
              <a:ext cx="3168" cy="432"/>
              <a:chOff x="1104" y="2016"/>
              <a:chExt cx="3168" cy="432"/>
            </a:xfrm>
          </p:grpSpPr>
          <p:sp>
            <p:nvSpPr>
              <p:cNvPr id="119816" name="Rectangle 6"/>
              <p:cNvSpPr/>
              <p:nvPr/>
            </p:nvSpPr>
            <p:spPr>
              <a:xfrm>
                <a:off x="1104" y="2016"/>
                <a:ext cx="3168" cy="432"/>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19817" name="Line 7"/>
              <p:cNvSpPr/>
              <p:nvPr/>
            </p:nvSpPr>
            <p:spPr>
              <a:xfrm>
                <a:off x="1680" y="2016"/>
                <a:ext cx="0" cy="432"/>
              </a:xfrm>
              <a:prstGeom prst="line">
                <a:avLst/>
              </a:prstGeom>
              <a:ln w="12700" cap="sq" cmpd="sng">
                <a:solidFill>
                  <a:schemeClr val="tx1"/>
                </a:solidFill>
                <a:prstDash val="solid"/>
                <a:headEnd type="none" w="sm" len="sm"/>
                <a:tailEnd type="none" w="sm" len="sm"/>
              </a:ln>
            </p:spPr>
          </p:sp>
          <p:sp>
            <p:nvSpPr>
              <p:cNvPr id="119818" name="Line 8"/>
              <p:cNvSpPr/>
              <p:nvPr/>
            </p:nvSpPr>
            <p:spPr>
              <a:xfrm>
                <a:off x="2304" y="2016"/>
                <a:ext cx="0" cy="432"/>
              </a:xfrm>
              <a:prstGeom prst="line">
                <a:avLst/>
              </a:prstGeom>
              <a:ln w="12700" cap="sq" cmpd="sng">
                <a:solidFill>
                  <a:schemeClr val="tx1"/>
                </a:solidFill>
                <a:prstDash val="solid"/>
                <a:headEnd type="none" w="sm" len="sm"/>
                <a:tailEnd type="none" w="sm" len="sm"/>
              </a:ln>
            </p:spPr>
          </p:sp>
          <p:sp>
            <p:nvSpPr>
              <p:cNvPr id="119819" name="Line 9"/>
              <p:cNvSpPr/>
              <p:nvPr/>
            </p:nvSpPr>
            <p:spPr>
              <a:xfrm>
                <a:off x="2976" y="2016"/>
                <a:ext cx="0" cy="432"/>
              </a:xfrm>
              <a:prstGeom prst="line">
                <a:avLst/>
              </a:prstGeom>
              <a:ln w="12700" cap="sq" cmpd="sng">
                <a:solidFill>
                  <a:schemeClr val="tx1"/>
                </a:solidFill>
                <a:prstDash val="solid"/>
                <a:headEnd type="none" w="sm" len="sm"/>
                <a:tailEnd type="none" w="sm" len="sm"/>
              </a:ln>
            </p:spPr>
          </p:sp>
          <p:sp>
            <p:nvSpPr>
              <p:cNvPr id="119820" name="Line 10"/>
              <p:cNvSpPr/>
              <p:nvPr/>
            </p:nvSpPr>
            <p:spPr>
              <a:xfrm>
                <a:off x="3600" y="2016"/>
                <a:ext cx="0" cy="432"/>
              </a:xfrm>
              <a:prstGeom prst="line">
                <a:avLst/>
              </a:prstGeom>
              <a:ln w="12700" cap="sq" cmpd="sng">
                <a:solidFill>
                  <a:schemeClr val="tx1"/>
                </a:solidFill>
                <a:prstDash val="solid"/>
                <a:headEnd type="none" w="sm" len="sm"/>
                <a:tailEnd type="none" w="sm" len="sm"/>
              </a:ln>
            </p:spPr>
          </p:sp>
        </p:grpSp>
        <p:sp>
          <p:nvSpPr>
            <p:cNvPr id="119815" name="Text Box 11"/>
            <p:cNvSpPr txBox="1"/>
            <p:nvPr/>
          </p:nvSpPr>
          <p:spPr>
            <a:xfrm>
              <a:off x="1008" y="2064"/>
              <a:ext cx="3312"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dirty="0"/>
                <a:t> lchild    ltag    data      rtag    rchild</a:t>
              </a:r>
              <a:endParaRPr lang="en-US" altLang="zh-CN" sz="2800" dirty="0"/>
            </a:p>
          </p:txBody>
        </p:sp>
      </p:grpSp>
      <p:sp>
        <p:nvSpPr>
          <p:cNvPr id="119813" name="Text Box 12"/>
          <p:cNvSpPr txBox="1"/>
          <p:nvPr/>
        </p:nvSpPr>
        <p:spPr>
          <a:xfrm>
            <a:off x="107950" y="4467225"/>
            <a:ext cx="9036050" cy="19907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30000"/>
              </a:lnSpc>
              <a:spcBef>
                <a:spcPct val="50000"/>
              </a:spcBef>
            </a:pPr>
            <a:r>
              <a:rPr lang="en-US" altLang="zh-CN" sz="2400" dirty="0">
                <a:latin typeface="宋体" panose="02010600030101010101" pitchFamily="2" charset="-122"/>
              </a:rPr>
              <a:t> </a:t>
            </a:r>
            <a:r>
              <a:rPr lang="zh-CN" altLang="en-US" sz="2400" b="1" dirty="0">
                <a:latin typeface="宋体" panose="02010600030101010101" pitchFamily="2" charset="-122"/>
              </a:rPr>
              <a:t>若结点有左子树，则左链域</a:t>
            </a:r>
            <a:r>
              <a:rPr lang="en-US" altLang="zh-CN" sz="2400" b="1" dirty="0">
                <a:latin typeface="宋体" panose="02010600030101010101" pitchFamily="2" charset="-122"/>
              </a:rPr>
              <a:t>lchild</a:t>
            </a:r>
            <a:r>
              <a:rPr lang="zh-CN" altLang="en-US" sz="2400" b="1" dirty="0">
                <a:latin typeface="宋体" panose="02010600030101010101" pitchFamily="2" charset="-122"/>
              </a:rPr>
              <a:t>指示其左孩子（</a:t>
            </a:r>
            <a:r>
              <a:rPr lang="en-US" altLang="zh-CN" sz="2400" b="1" dirty="0">
                <a:latin typeface="宋体" panose="02010600030101010101" pitchFamily="2" charset="-122"/>
              </a:rPr>
              <a:t>ltag=0</a:t>
            </a:r>
            <a:r>
              <a:rPr lang="zh-CN" altLang="en-US" sz="2400" b="1" dirty="0">
                <a:latin typeface="宋体" panose="02010600030101010101" pitchFamily="2" charset="-122"/>
              </a:rPr>
              <a:t>）；否则，令左链域指示其前驱（</a:t>
            </a:r>
            <a:r>
              <a:rPr lang="en-US" altLang="zh-CN" sz="2400" b="1" dirty="0">
                <a:latin typeface="宋体" panose="02010600030101010101" pitchFamily="2" charset="-122"/>
              </a:rPr>
              <a:t>ltag=1</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a:lnSpc>
                <a:spcPct val="130000"/>
              </a:lnSpc>
              <a:spcBef>
                <a:spcPct val="0"/>
              </a:spcBef>
            </a:pPr>
            <a:r>
              <a:rPr lang="zh-CN" altLang="en-US" sz="2400" b="1" dirty="0">
                <a:latin typeface="宋体" panose="02010600030101010101" pitchFamily="2" charset="-122"/>
              </a:rPr>
              <a:t> 若结点有右子树，则右链域</a:t>
            </a:r>
            <a:r>
              <a:rPr lang="en-US" altLang="zh-CN" sz="2400" b="1" dirty="0">
                <a:latin typeface="宋体" panose="02010600030101010101" pitchFamily="2" charset="-122"/>
              </a:rPr>
              <a:t>rchild</a:t>
            </a:r>
            <a:r>
              <a:rPr lang="zh-CN" altLang="en-US" sz="2400" b="1" dirty="0">
                <a:latin typeface="宋体" panose="02010600030101010101" pitchFamily="2" charset="-122"/>
              </a:rPr>
              <a:t>指示其右孩子（</a:t>
            </a:r>
            <a:r>
              <a:rPr lang="en-US" altLang="zh-CN" sz="2400" b="1" dirty="0">
                <a:latin typeface="宋体" panose="02010600030101010101" pitchFamily="2" charset="-122"/>
              </a:rPr>
              <a:t>rtag=0</a:t>
            </a:r>
            <a:r>
              <a:rPr lang="zh-CN" altLang="en-US" sz="2400" b="1" dirty="0">
                <a:latin typeface="宋体" panose="02010600030101010101" pitchFamily="2" charset="-122"/>
              </a:rPr>
              <a:t>）；否则，令右链域指示其后继（</a:t>
            </a:r>
            <a:r>
              <a:rPr lang="en-US" altLang="zh-CN" sz="2400" b="1" dirty="0">
                <a:latin typeface="宋体" panose="02010600030101010101" pitchFamily="2" charset="-122"/>
              </a:rPr>
              <a:t>rtag=1</a:t>
            </a:r>
            <a:r>
              <a:rPr lang="zh-CN" altLang="en-US" sz="2400" b="1" dirty="0">
                <a:latin typeface="宋体" panose="02010600030101010101" pitchFamily="2" charset="-122"/>
              </a:rPr>
              <a:t>）；</a:t>
            </a:r>
            <a:endParaRPr lang="zh-CN" altLang="en-US" sz="2000" b="1" dirty="0">
              <a:latin typeface="宋体" panose="02010600030101010101" pitchFamily="2" charset="-122"/>
            </a:endParaRPr>
          </a:p>
        </p:txBody>
      </p:sp>
    </p:spTree>
  </p:cSld>
  <p:clrMapOvr>
    <a:masterClrMapping/>
  </p:clrMapOvr>
  <p:transition>
    <p:sndAc>
      <p:stSnd>
        <p:snd r:embed="rId1" name="camera.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ChangeArrowheads="1"/>
          </p:cNvSpPr>
          <p:nvPr/>
        </p:nvSpPr>
        <p:spPr bwMode="auto">
          <a:xfrm>
            <a:off x="685800" y="381000"/>
            <a:ext cx="7772400" cy="685800"/>
          </a:xfrm>
          <a:prstGeom prst="rect">
            <a:avLst/>
          </a:prstGeom>
          <a:noFill/>
          <a:ln w="9525">
            <a:noFill/>
            <a:miter lim="800000"/>
          </a:ln>
          <a:effectLst/>
        </p:spPr>
        <p:txBody>
          <a:bodyPr lIns="92075" tIns="46038" rIns="92075" bIns="46038"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6.4  </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遍历二叉树和</a:t>
            </a:r>
            <a:r>
              <a:rPr kumimoji="1" lang="zh-CN" altLang="en-US" sz="4000" b="1" i="1"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线索二叉树</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20835" name="Rectangle 3"/>
          <p:cNvSpPr/>
          <p:nvPr/>
        </p:nvSpPr>
        <p:spPr>
          <a:xfrm>
            <a:off x="762000" y="2133600"/>
            <a:ext cx="7848600" cy="4267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r>
              <a:rPr lang="en-US" altLang="zh-CN" sz="2800" dirty="0">
                <a:latin typeface="宋体" panose="02010600030101010101" pitchFamily="2" charset="-122"/>
              </a:rPr>
              <a:t> </a:t>
            </a:r>
            <a:r>
              <a:rPr lang="zh-CN" altLang="en-US" sz="2800" b="1" dirty="0">
                <a:latin typeface="宋体" panose="02010600030101010101" pitchFamily="2" charset="-122"/>
              </a:rPr>
              <a:t>称这种结点结构为</a:t>
            </a:r>
            <a:r>
              <a:rPr lang="zh-CN" altLang="en-US" sz="2800" b="1" i="1" dirty="0">
                <a:solidFill>
                  <a:srgbClr val="333399"/>
                </a:solidFill>
                <a:latin typeface="宋体" panose="02010600030101010101" pitchFamily="2" charset="-122"/>
              </a:rPr>
              <a:t>线索链表</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342900" lvl="0" indent="-342900" eaLnBrk="1" hangingPunct="1"/>
            <a:r>
              <a:rPr lang="zh-CN" altLang="en-US" sz="2800" b="1" dirty="0">
                <a:latin typeface="宋体" panose="02010600030101010101" pitchFamily="2" charset="-122"/>
              </a:rPr>
              <a:t> 其中指示前驱和后继的链域称为</a:t>
            </a:r>
            <a:r>
              <a:rPr lang="zh-CN" altLang="en-US" sz="2800" b="1" i="1" dirty="0">
                <a:solidFill>
                  <a:srgbClr val="333399"/>
                </a:solidFill>
                <a:latin typeface="宋体" panose="02010600030101010101" pitchFamily="2" charset="-122"/>
              </a:rPr>
              <a:t>线索</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342900" lvl="0" indent="-342900" eaLnBrk="1" hangingPunct="1"/>
            <a:r>
              <a:rPr lang="zh-CN" altLang="en-US" sz="2800" b="1" dirty="0">
                <a:latin typeface="宋体" panose="02010600030101010101" pitchFamily="2" charset="-122"/>
              </a:rPr>
              <a:t> 加上线索的二叉树称为</a:t>
            </a:r>
            <a:r>
              <a:rPr lang="zh-CN" altLang="en-US" sz="2800" b="1" i="1" dirty="0">
                <a:solidFill>
                  <a:srgbClr val="333399"/>
                </a:solidFill>
                <a:latin typeface="宋体" panose="02010600030101010101" pitchFamily="2" charset="-122"/>
              </a:rPr>
              <a:t>线索二叉树</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342900" lvl="0" indent="-342900" eaLnBrk="1" hangingPunct="1"/>
            <a:r>
              <a:rPr lang="zh-CN" altLang="en-US" sz="2800" b="1" dirty="0">
                <a:latin typeface="宋体" panose="02010600030101010101" pitchFamily="2" charset="-122"/>
              </a:rPr>
              <a:t> 对二叉树以</a:t>
            </a:r>
            <a:r>
              <a:rPr lang="zh-CN" altLang="en-US" sz="2800" b="1" i="1" u="sng" dirty="0">
                <a:latin typeface="宋体" panose="02010600030101010101" pitchFamily="2" charset="-122"/>
              </a:rPr>
              <a:t>某种次序</a:t>
            </a:r>
            <a:r>
              <a:rPr lang="zh-CN" altLang="en-US" sz="2800" b="1" dirty="0">
                <a:latin typeface="宋体" panose="02010600030101010101" pitchFamily="2" charset="-122"/>
              </a:rPr>
              <a:t>遍历使其变为线索二叉树的过程称为</a:t>
            </a:r>
            <a:r>
              <a:rPr lang="zh-CN" altLang="en-US" sz="2800" b="1" i="1" dirty="0">
                <a:solidFill>
                  <a:srgbClr val="333399"/>
                </a:solidFill>
                <a:latin typeface="宋体" panose="02010600030101010101" pitchFamily="2" charset="-122"/>
              </a:rPr>
              <a:t>线索化</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342900" lvl="0" indent="-342900" eaLnBrk="1" hangingPunct="1"/>
            <a:r>
              <a:rPr lang="zh-CN" altLang="en-US" sz="2800" b="1" dirty="0">
                <a:latin typeface="宋体" panose="02010600030101010101" pitchFamily="2" charset="-122"/>
              </a:rPr>
              <a:t> 按中序遍历得到的线索二叉树称为</a:t>
            </a:r>
            <a:r>
              <a:rPr lang="zh-CN" altLang="en-US" sz="2800" b="1" i="1" dirty="0">
                <a:solidFill>
                  <a:srgbClr val="333399"/>
                </a:solidFill>
                <a:latin typeface="宋体" panose="02010600030101010101" pitchFamily="2" charset="-122"/>
              </a:rPr>
              <a:t>中序线索二叉树</a:t>
            </a:r>
            <a:r>
              <a:rPr lang="zh-CN" altLang="en-US" sz="2800" b="1" dirty="0">
                <a:latin typeface="宋体" panose="02010600030101010101" pitchFamily="2" charset="-122"/>
              </a:rPr>
              <a:t>；按先序遍历得到的线索二叉树称为</a:t>
            </a:r>
            <a:r>
              <a:rPr lang="zh-CN" altLang="en-US" sz="2800" b="1" i="1" dirty="0">
                <a:solidFill>
                  <a:srgbClr val="333399"/>
                </a:solidFill>
                <a:latin typeface="宋体" panose="02010600030101010101" pitchFamily="2" charset="-122"/>
              </a:rPr>
              <a:t>先序线索二叉树</a:t>
            </a:r>
            <a:r>
              <a:rPr lang="zh-CN" altLang="en-US" sz="2800" b="1" dirty="0">
                <a:latin typeface="宋体" panose="02010600030101010101" pitchFamily="2" charset="-122"/>
              </a:rPr>
              <a:t>；按后序遍历得到的线索二叉树称为</a:t>
            </a:r>
            <a:r>
              <a:rPr lang="zh-CN" altLang="en-US" sz="2800" b="1" i="1" dirty="0">
                <a:solidFill>
                  <a:srgbClr val="333399"/>
                </a:solidFill>
                <a:latin typeface="宋体" panose="02010600030101010101" pitchFamily="2" charset="-122"/>
              </a:rPr>
              <a:t>后序线索二叉树</a:t>
            </a:r>
            <a:r>
              <a:rPr lang="zh-CN" altLang="en-US" sz="2800" b="1" dirty="0">
                <a:latin typeface="宋体" panose="02010600030101010101" pitchFamily="2" charset="-122"/>
              </a:rPr>
              <a:t>；</a:t>
            </a:r>
            <a:endParaRPr lang="zh-CN" altLang="en-US" sz="2800" b="1" i="1" dirty="0">
              <a:solidFill>
                <a:schemeClr val="accent1"/>
              </a:solidFill>
              <a:latin typeface="宋体" panose="02010600030101010101" pitchFamily="2" charset="-122"/>
            </a:endParaRPr>
          </a:p>
        </p:txBody>
      </p:sp>
    </p:spTree>
  </p:cSld>
  <p:clrMapOvr>
    <a:masterClrMapping/>
  </p:clrMapOvr>
  <p:transition>
    <p:sndAc>
      <p:stSnd>
        <p:snd r:embed="rId1" name="camera.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3570" name="Rectangle 2"/>
          <p:cNvSpPr>
            <a:spLocks noGrp="1"/>
          </p:cNvSpPr>
          <p:nvPr>
            <p:ph type="title"/>
          </p:nvPr>
        </p:nvSpPr>
        <p:spPr>
          <a:xfrm>
            <a:off x="323850" y="260350"/>
            <a:ext cx="7772400" cy="1143000"/>
          </a:xfrm>
          <a:ln/>
        </p:spPr>
        <p:txBody>
          <a:bodyPr vert="horz" wrap="square" lIns="91440" tIns="45720" rIns="91440" bIns="45720" anchor="ctr"/>
          <a:p>
            <a:pPr eaLnBrk="1" hangingPunct="1"/>
            <a:r>
              <a:rPr lang="zh-CN" altLang="en-US" dirty="0"/>
              <a:t>中序线索二叉树</a:t>
            </a:r>
            <a:endParaRPr lang="zh-CN" altLang="en-US" dirty="0"/>
          </a:p>
        </p:txBody>
      </p:sp>
      <p:sp>
        <p:nvSpPr>
          <p:cNvPr id="493571" name="Rectangle 3"/>
          <p:cNvSpPr>
            <a:spLocks noGrp="1"/>
          </p:cNvSpPr>
          <p:nvPr>
            <p:ph idx="1"/>
          </p:nvPr>
        </p:nvSpPr>
        <p:spPr>
          <a:xfrm>
            <a:off x="250825" y="1268413"/>
            <a:ext cx="7772400" cy="4114800"/>
          </a:xfrm>
          <a:ln/>
        </p:spPr>
        <p:txBody>
          <a:bodyPr vert="horz" wrap="square" lIns="91440" tIns="45720" rIns="91440" bIns="45720" anchor="t"/>
          <a:p>
            <a:pPr eaLnBrk="1" hangingPunct="1"/>
            <a:r>
              <a:rPr lang="zh-CN" altLang="en-US" dirty="0"/>
              <a:t>如图所示二叉树的中序线索化。             </a:t>
            </a:r>
            <a:endParaRPr lang="zh-CN" altLang="en-US" dirty="0"/>
          </a:p>
          <a:p>
            <a:pPr eaLnBrk="1" hangingPunct="1">
              <a:buNone/>
            </a:pPr>
            <a:r>
              <a:rPr lang="zh-CN" altLang="en-US" dirty="0"/>
              <a:t>        </a:t>
            </a:r>
            <a:r>
              <a:rPr lang="en-US" altLang="zh-CN" dirty="0"/>
              <a:t>a</a:t>
            </a:r>
            <a:r>
              <a:rPr lang="zh-CN" altLang="en-US" dirty="0"/>
              <a:t>＋</a:t>
            </a:r>
            <a:r>
              <a:rPr lang="en-US" altLang="zh-CN" dirty="0"/>
              <a:t>b×c</a:t>
            </a:r>
            <a:r>
              <a:rPr lang="zh-CN" altLang="en-US" dirty="0"/>
              <a:t>－</a:t>
            </a:r>
            <a:r>
              <a:rPr lang="en-US" altLang="zh-CN" dirty="0"/>
              <a:t>d</a:t>
            </a:r>
            <a:r>
              <a:rPr lang="zh-CN" altLang="en-US" dirty="0"/>
              <a:t>－</a:t>
            </a:r>
            <a:r>
              <a:rPr lang="en-US" altLang="zh-CN" dirty="0"/>
              <a:t>e</a:t>
            </a:r>
            <a:r>
              <a:rPr lang="zh-CN" altLang="en-US" dirty="0"/>
              <a:t>／</a:t>
            </a:r>
            <a:r>
              <a:rPr lang="en-US" altLang="zh-CN" dirty="0"/>
              <a:t>f</a:t>
            </a:r>
            <a:endParaRPr lang="en-US" altLang="zh-CN" dirty="0"/>
          </a:p>
          <a:p>
            <a:pPr eaLnBrk="1" hangingPunct="1"/>
            <a:r>
              <a:rPr lang="zh-CN" altLang="en-US" dirty="0"/>
              <a:t>如何寻找结点的后继</a:t>
            </a:r>
            <a:endParaRPr lang="zh-CN" altLang="en-US" dirty="0"/>
          </a:p>
          <a:p>
            <a:pPr lvl="1" eaLnBrk="1" hangingPunct="1"/>
            <a:r>
              <a:rPr lang="en-US" altLang="zh-CN" dirty="0"/>
              <a:t>rtag=1</a:t>
            </a:r>
            <a:endParaRPr lang="en-US" altLang="zh-CN" dirty="0"/>
          </a:p>
          <a:p>
            <a:pPr lvl="1" eaLnBrk="1" hangingPunct="1"/>
            <a:r>
              <a:rPr lang="en-US" altLang="zh-CN" dirty="0"/>
              <a:t>rtag=0</a:t>
            </a:r>
            <a:endParaRPr lang="en-US" altLang="zh-CN" dirty="0"/>
          </a:p>
          <a:p>
            <a:pPr eaLnBrk="1" hangingPunct="1"/>
            <a:r>
              <a:rPr lang="zh-CN" altLang="en-US" dirty="0"/>
              <a:t>如何寻找结点的前驱</a:t>
            </a:r>
            <a:endParaRPr lang="zh-CN" altLang="en-US" dirty="0"/>
          </a:p>
          <a:p>
            <a:pPr lvl="1" eaLnBrk="1" hangingPunct="1"/>
            <a:r>
              <a:rPr lang="zh-CN" altLang="en-US" dirty="0"/>
              <a:t>  </a:t>
            </a:r>
            <a:r>
              <a:rPr lang="en-US" altLang="zh-CN" dirty="0"/>
              <a:t>ltag=1</a:t>
            </a:r>
            <a:endParaRPr lang="en-US" altLang="zh-CN" dirty="0"/>
          </a:p>
          <a:p>
            <a:pPr lvl="1" eaLnBrk="1" hangingPunct="1"/>
            <a:r>
              <a:rPr lang="en-US" altLang="zh-CN" dirty="0"/>
              <a:t>  ltag=0</a:t>
            </a:r>
            <a:endParaRPr lang="en-US" altLang="zh-CN" dirty="0"/>
          </a:p>
        </p:txBody>
      </p:sp>
      <p:grpSp>
        <p:nvGrpSpPr>
          <p:cNvPr id="2" name="Group 4"/>
          <p:cNvGrpSpPr/>
          <p:nvPr/>
        </p:nvGrpSpPr>
        <p:grpSpPr>
          <a:xfrm>
            <a:off x="5334000" y="1295400"/>
            <a:ext cx="2590800" cy="3962400"/>
            <a:chOff x="3360" y="816"/>
            <a:chExt cx="1632" cy="2496"/>
          </a:xfrm>
        </p:grpSpPr>
        <p:sp>
          <p:nvSpPr>
            <p:cNvPr id="121879" name="Oval 5"/>
            <p:cNvSpPr/>
            <p:nvPr/>
          </p:nvSpPr>
          <p:spPr>
            <a:xfrm>
              <a:off x="3600" y="1465"/>
              <a:ext cx="192" cy="263"/>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b="1" dirty="0">
                  <a:latin typeface="Arial Narrow" panose="020B0506020202030204" pitchFamily="34" charset="0"/>
                </a:rPr>
                <a:t>＋</a:t>
              </a:r>
              <a:endParaRPr lang="zh-CN" altLang="en-US" sz="2800" b="1" dirty="0">
                <a:latin typeface="Arial Narrow" panose="020B0506020202030204" pitchFamily="34" charset="0"/>
              </a:endParaRPr>
            </a:p>
          </p:txBody>
        </p:sp>
        <p:sp>
          <p:nvSpPr>
            <p:cNvPr id="121880" name="Oval 6"/>
            <p:cNvSpPr/>
            <p:nvPr/>
          </p:nvSpPr>
          <p:spPr>
            <a:xfrm>
              <a:off x="3360" y="2014"/>
              <a:ext cx="192" cy="25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a</a:t>
              </a:r>
              <a:endParaRPr lang="en-US" altLang="zh-CN" sz="2800" b="1" dirty="0">
                <a:latin typeface="Arial Narrow" panose="020B0506020202030204" pitchFamily="34" charset="0"/>
              </a:endParaRPr>
            </a:p>
          </p:txBody>
        </p:sp>
        <p:sp>
          <p:nvSpPr>
            <p:cNvPr id="121881" name="Oval 7"/>
            <p:cNvSpPr/>
            <p:nvPr/>
          </p:nvSpPr>
          <p:spPr>
            <a:xfrm>
              <a:off x="4368" y="2014"/>
              <a:ext cx="192" cy="25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e</a:t>
              </a:r>
              <a:endParaRPr lang="en-US" altLang="zh-CN" sz="2800" b="1" dirty="0">
                <a:latin typeface="Arial Narrow" panose="020B0506020202030204" pitchFamily="34" charset="0"/>
              </a:endParaRPr>
            </a:p>
          </p:txBody>
        </p:sp>
        <p:sp>
          <p:nvSpPr>
            <p:cNvPr id="121882" name="Oval 8"/>
            <p:cNvSpPr/>
            <p:nvPr/>
          </p:nvSpPr>
          <p:spPr>
            <a:xfrm>
              <a:off x="3696" y="2513"/>
              <a:ext cx="240" cy="25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b</a:t>
              </a:r>
              <a:endParaRPr lang="en-US" altLang="zh-CN" sz="2800" b="1" dirty="0">
                <a:latin typeface="Arial Narrow" panose="020B0506020202030204" pitchFamily="34" charset="0"/>
              </a:endParaRPr>
            </a:p>
          </p:txBody>
        </p:sp>
        <p:sp>
          <p:nvSpPr>
            <p:cNvPr id="121883" name="Oval 9"/>
            <p:cNvSpPr/>
            <p:nvPr/>
          </p:nvSpPr>
          <p:spPr>
            <a:xfrm>
              <a:off x="4032" y="816"/>
              <a:ext cx="240" cy="30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b="1" dirty="0">
                  <a:latin typeface="Arial Narrow" panose="020B0506020202030204" pitchFamily="34" charset="0"/>
                </a:rPr>
                <a:t>－</a:t>
              </a:r>
              <a:endParaRPr lang="zh-CN" altLang="en-US" sz="2800" b="1" dirty="0">
                <a:latin typeface="Arial Narrow" panose="020B0506020202030204" pitchFamily="34" charset="0"/>
              </a:endParaRPr>
            </a:p>
          </p:txBody>
        </p:sp>
        <p:sp>
          <p:nvSpPr>
            <p:cNvPr id="121884" name="Line 10"/>
            <p:cNvSpPr/>
            <p:nvPr/>
          </p:nvSpPr>
          <p:spPr>
            <a:xfrm flipH="1">
              <a:off x="3744" y="1116"/>
              <a:ext cx="336" cy="372"/>
            </a:xfrm>
            <a:prstGeom prst="line">
              <a:avLst/>
            </a:prstGeom>
            <a:ln w="38100" cap="flat" cmpd="sng">
              <a:solidFill>
                <a:schemeClr val="accent1"/>
              </a:solidFill>
              <a:prstDash val="solid"/>
              <a:headEnd type="none" w="med" len="med"/>
              <a:tailEnd type="none" w="med" len="med"/>
            </a:ln>
          </p:spPr>
        </p:sp>
        <p:sp>
          <p:nvSpPr>
            <p:cNvPr id="121885" name="Line 11"/>
            <p:cNvSpPr/>
            <p:nvPr/>
          </p:nvSpPr>
          <p:spPr>
            <a:xfrm>
              <a:off x="4224" y="1116"/>
              <a:ext cx="384" cy="299"/>
            </a:xfrm>
            <a:prstGeom prst="line">
              <a:avLst/>
            </a:prstGeom>
            <a:ln w="38100" cap="flat" cmpd="sng">
              <a:solidFill>
                <a:schemeClr val="accent1"/>
              </a:solidFill>
              <a:prstDash val="solid"/>
              <a:headEnd type="none" w="med" len="med"/>
              <a:tailEnd type="none" w="med" len="med"/>
            </a:ln>
          </p:spPr>
        </p:sp>
        <p:sp>
          <p:nvSpPr>
            <p:cNvPr id="121886" name="Oval 12"/>
            <p:cNvSpPr/>
            <p:nvPr/>
          </p:nvSpPr>
          <p:spPr>
            <a:xfrm>
              <a:off x="4560" y="1415"/>
              <a:ext cx="192" cy="30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b="1" dirty="0">
                  <a:latin typeface="Arial Narrow" panose="020B0506020202030204" pitchFamily="34" charset="0"/>
                </a:rPr>
                <a:t>／</a:t>
              </a:r>
              <a:endParaRPr lang="zh-CN" altLang="en-US" sz="2800" b="1" dirty="0">
                <a:latin typeface="Arial Narrow" panose="020B0506020202030204" pitchFamily="34" charset="0"/>
              </a:endParaRPr>
            </a:p>
          </p:txBody>
        </p:sp>
        <p:sp>
          <p:nvSpPr>
            <p:cNvPr id="121887" name="Line 13"/>
            <p:cNvSpPr/>
            <p:nvPr/>
          </p:nvSpPr>
          <p:spPr>
            <a:xfrm flipH="1">
              <a:off x="3456" y="1680"/>
              <a:ext cx="192" cy="336"/>
            </a:xfrm>
            <a:prstGeom prst="line">
              <a:avLst/>
            </a:prstGeom>
            <a:ln w="38100" cap="flat" cmpd="sng">
              <a:solidFill>
                <a:schemeClr val="accent1"/>
              </a:solidFill>
              <a:prstDash val="solid"/>
              <a:headEnd type="none" w="med" len="med"/>
              <a:tailEnd type="none" w="med" len="med"/>
            </a:ln>
          </p:spPr>
        </p:sp>
        <p:sp>
          <p:nvSpPr>
            <p:cNvPr id="121888" name="Line 14"/>
            <p:cNvSpPr/>
            <p:nvPr/>
          </p:nvSpPr>
          <p:spPr>
            <a:xfrm>
              <a:off x="3744" y="1665"/>
              <a:ext cx="240" cy="351"/>
            </a:xfrm>
            <a:prstGeom prst="line">
              <a:avLst/>
            </a:prstGeom>
            <a:ln w="38100" cap="flat" cmpd="sng">
              <a:solidFill>
                <a:schemeClr val="accent1"/>
              </a:solidFill>
              <a:prstDash val="solid"/>
              <a:headEnd type="none" w="med" len="med"/>
              <a:tailEnd type="none" w="med" len="med"/>
            </a:ln>
          </p:spPr>
        </p:sp>
        <p:sp>
          <p:nvSpPr>
            <p:cNvPr id="121889" name="Oval 15"/>
            <p:cNvSpPr/>
            <p:nvPr/>
          </p:nvSpPr>
          <p:spPr>
            <a:xfrm>
              <a:off x="3936" y="2014"/>
              <a:ext cx="192" cy="25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a:t>
              </a:r>
              <a:endParaRPr lang="en-US" altLang="zh-CN" sz="2800" b="1" dirty="0">
                <a:latin typeface="Arial Narrow" panose="020B0506020202030204" pitchFamily="34" charset="0"/>
              </a:endParaRPr>
            </a:p>
          </p:txBody>
        </p:sp>
        <p:sp>
          <p:nvSpPr>
            <p:cNvPr id="121890" name="Line 16"/>
            <p:cNvSpPr/>
            <p:nvPr/>
          </p:nvSpPr>
          <p:spPr>
            <a:xfrm flipH="1">
              <a:off x="4512" y="1680"/>
              <a:ext cx="96" cy="334"/>
            </a:xfrm>
            <a:prstGeom prst="line">
              <a:avLst/>
            </a:prstGeom>
            <a:ln w="38100" cap="flat" cmpd="sng">
              <a:solidFill>
                <a:schemeClr val="accent1"/>
              </a:solidFill>
              <a:prstDash val="solid"/>
              <a:headEnd type="none" w="med" len="med"/>
              <a:tailEnd type="none" w="med" len="med"/>
            </a:ln>
          </p:spPr>
        </p:sp>
        <p:sp>
          <p:nvSpPr>
            <p:cNvPr id="121891" name="Line 17"/>
            <p:cNvSpPr/>
            <p:nvPr/>
          </p:nvSpPr>
          <p:spPr>
            <a:xfrm>
              <a:off x="4704" y="1665"/>
              <a:ext cx="192" cy="349"/>
            </a:xfrm>
            <a:prstGeom prst="line">
              <a:avLst/>
            </a:prstGeom>
            <a:ln w="38100" cap="flat" cmpd="sng">
              <a:solidFill>
                <a:schemeClr val="accent1"/>
              </a:solidFill>
              <a:prstDash val="solid"/>
              <a:headEnd type="none" w="med" len="med"/>
              <a:tailEnd type="none" w="med" len="med"/>
            </a:ln>
          </p:spPr>
        </p:sp>
        <p:sp>
          <p:nvSpPr>
            <p:cNvPr id="121892" name="Oval 18"/>
            <p:cNvSpPr/>
            <p:nvPr/>
          </p:nvSpPr>
          <p:spPr>
            <a:xfrm>
              <a:off x="4800" y="2014"/>
              <a:ext cx="192" cy="25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121893" name="Line 19"/>
            <p:cNvSpPr/>
            <p:nvPr/>
          </p:nvSpPr>
          <p:spPr>
            <a:xfrm flipH="1">
              <a:off x="3840" y="2240"/>
              <a:ext cx="144" cy="256"/>
            </a:xfrm>
            <a:prstGeom prst="line">
              <a:avLst/>
            </a:prstGeom>
            <a:ln w="38100" cap="flat" cmpd="sng">
              <a:solidFill>
                <a:schemeClr val="accent1"/>
              </a:solidFill>
              <a:prstDash val="solid"/>
              <a:headEnd type="none" w="med" len="med"/>
              <a:tailEnd type="none" w="med" len="med"/>
            </a:ln>
          </p:spPr>
        </p:sp>
        <p:sp>
          <p:nvSpPr>
            <p:cNvPr id="121894" name="Line 20"/>
            <p:cNvSpPr/>
            <p:nvPr/>
          </p:nvSpPr>
          <p:spPr>
            <a:xfrm>
              <a:off x="4080" y="2208"/>
              <a:ext cx="240" cy="305"/>
            </a:xfrm>
            <a:prstGeom prst="line">
              <a:avLst/>
            </a:prstGeom>
            <a:ln w="38100" cap="flat" cmpd="sng">
              <a:solidFill>
                <a:schemeClr val="accent1"/>
              </a:solidFill>
              <a:prstDash val="solid"/>
              <a:headEnd type="none" w="med" len="med"/>
              <a:tailEnd type="none" w="med" len="med"/>
            </a:ln>
          </p:spPr>
        </p:sp>
        <p:sp>
          <p:nvSpPr>
            <p:cNvPr id="121895" name="Oval 21"/>
            <p:cNvSpPr/>
            <p:nvPr/>
          </p:nvSpPr>
          <p:spPr>
            <a:xfrm>
              <a:off x="4272" y="2513"/>
              <a:ext cx="240" cy="25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b="1" dirty="0">
                  <a:latin typeface="Arial Narrow" panose="020B0506020202030204" pitchFamily="34" charset="0"/>
                </a:rPr>
                <a:t>－</a:t>
              </a:r>
              <a:endParaRPr lang="zh-CN" altLang="en-US" sz="2800" b="1" dirty="0">
                <a:latin typeface="Arial Narrow" panose="020B0506020202030204" pitchFamily="34" charset="0"/>
              </a:endParaRPr>
            </a:p>
          </p:txBody>
        </p:sp>
        <p:sp>
          <p:nvSpPr>
            <p:cNvPr id="121896" name="Line 22"/>
            <p:cNvSpPr/>
            <p:nvPr/>
          </p:nvSpPr>
          <p:spPr>
            <a:xfrm flipH="1">
              <a:off x="4224" y="2713"/>
              <a:ext cx="96" cy="349"/>
            </a:xfrm>
            <a:prstGeom prst="line">
              <a:avLst/>
            </a:prstGeom>
            <a:ln w="38100" cap="flat" cmpd="sng">
              <a:solidFill>
                <a:schemeClr val="accent1"/>
              </a:solidFill>
              <a:prstDash val="solid"/>
              <a:headEnd type="none" w="med" len="med"/>
              <a:tailEnd type="none" w="med" len="med"/>
            </a:ln>
          </p:spPr>
        </p:sp>
        <p:sp>
          <p:nvSpPr>
            <p:cNvPr id="121897" name="Line 23"/>
            <p:cNvSpPr/>
            <p:nvPr/>
          </p:nvSpPr>
          <p:spPr>
            <a:xfrm>
              <a:off x="4464" y="2713"/>
              <a:ext cx="192" cy="349"/>
            </a:xfrm>
            <a:prstGeom prst="line">
              <a:avLst/>
            </a:prstGeom>
            <a:ln w="38100" cap="flat" cmpd="sng">
              <a:solidFill>
                <a:schemeClr val="accent1"/>
              </a:solidFill>
              <a:prstDash val="solid"/>
              <a:headEnd type="none" w="med" len="med"/>
              <a:tailEnd type="none" w="med" len="med"/>
            </a:ln>
          </p:spPr>
        </p:sp>
        <p:sp>
          <p:nvSpPr>
            <p:cNvPr id="121898" name="Oval 24"/>
            <p:cNvSpPr/>
            <p:nvPr/>
          </p:nvSpPr>
          <p:spPr>
            <a:xfrm>
              <a:off x="4080" y="3062"/>
              <a:ext cx="192" cy="25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c</a:t>
              </a:r>
              <a:endParaRPr lang="en-US" altLang="zh-CN" sz="2800" b="1" dirty="0">
                <a:latin typeface="Arial Narrow" panose="020B0506020202030204" pitchFamily="34" charset="0"/>
              </a:endParaRPr>
            </a:p>
          </p:txBody>
        </p:sp>
        <p:sp>
          <p:nvSpPr>
            <p:cNvPr id="121899" name="Oval 25"/>
            <p:cNvSpPr/>
            <p:nvPr/>
          </p:nvSpPr>
          <p:spPr>
            <a:xfrm>
              <a:off x="4560" y="3062"/>
              <a:ext cx="192" cy="25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d</a:t>
              </a:r>
              <a:endParaRPr lang="en-US" altLang="zh-CN" sz="2800" b="1" dirty="0">
                <a:latin typeface="Arial Narrow" panose="020B0506020202030204" pitchFamily="34" charset="0"/>
              </a:endParaRPr>
            </a:p>
          </p:txBody>
        </p:sp>
      </p:grpSp>
      <p:grpSp>
        <p:nvGrpSpPr>
          <p:cNvPr id="3" name="Group 26"/>
          <p:cNvGrpSpPr/>
          <p:nvPr/>
        </p:nvGrpSpPr>
        <p:grpSpPr>
          <a:xfrm>
            <a:off x="4191000" y="1771650"/>
            <a:ext cx="3581400" cy="3486150"/>
            <a:chOff x="2640" y="1116"/>
            <a:chExt cx="2256" cy="2196"/>
          </a:xfrm>
        </p:grpSpPr>
        <p:sp>
          <p:nvSpPr>
            <p:cNvPr id="121871" name="Text Box 27"/>
            <p:cNvSpPr txBox="1"/>
            <p:nvPr/>
          </p:nvSpPr>
          <p:spPr>
            <a:xfrm>
              <a:off x="2640" y="1872"/>
              <a:ext cx="52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latin typeface="Arial Narrow" panose="020B0506020202030204" pitchFamily="34" charset="0"/>
                </a:rPr>
                <a:t>NULL</a:t>
              </a:r>
              <a:endParaRPr lang="en-US" altLang="zh-CN" sz="1800" b="1" dirty="0">
                <a:latin typeface="Arial Narrow" panose="020B0506020202030204" pitchFamily="34" charset="0"/>
              </a:endParaRPr>
            </a:p>
          </p:txBody>
        </p:sp>
        <p:grpSp>
          <p:nvGrpSpPr>
            <p:cNvPr id="121872" name="Group 28"/>
            <p:cNvGrpSpPr/>
            <p:nvPr/>
          </p:nvGrpSpPr>
          <p:grpSpPr>
            <a:xfrm>
              <a:off x="2976" y="1116"/>
              <a:ext cx="1920" cy="2196"/>
              <a:chOff x="2976" y="1116"/>
              <a:chExt cx="1920" cy="2196"/>
            </a:xfrm>
          </p:grpSpPr>
          <p:cxnSp>
            <p:nvCxnSpPr>
              <p:cNvPr id="121873" name="AutoShape 29"/>
              <p:cNvCxnSpPr>
                <a:stCxn id="121899" idx="4"/>
              </p:cNvCxnSpPr>
              <p:nvPr/>
            </p:nvCxnSpPr>
            <p:spPr>
              <a:xfrm rot="-5400000" flipV="1">
                <a:off x="4296" y="2952"/>
                <a:ext cx="528" cy="192"/>
              </a:xfrm>
              <a:prstGeom prst="curvedConnector3">
                <a:avLst>
                  <a:gd name="adj1" fmla="val -27273"/>
                </a:avLst>
              </a:prstGeom>
              <a:ln w="57150" cap="flat" cmpd="sng">
                <a:solidFill>
                  <a:schemeClr val="tx1"/>
                </a:solidFill>
                <a:prstDash val="sysDot"/>
                <a:headEnd type="none" w="med" len="med"/>
                <a:tailEnd type="triangle" w="med" len="med"/>
              </a:ln>
            </p:spPr>
          </p:cxnSp>
          <p:cxnSp>
            <p:nvCxnSpPr>
              <p:cNvPr id="121874" name="AutoShape 30"/>
              <p:cNvCxnSpPr/>
              <p:nvPr/>
            </p:nvCxnSpPr>
            <p:spPr>
              <a:xfrm rot="-5400000" flipV="1">
                <a:off x="3580" y="2716"/>
                <a:ext cx="1048" cy="144"/>
              </a:xfrm>
              <a:prstGeom prst="curvedConnector3">
                <a:avLst>
                  <a:gd name="adj1" fmla="val -14287"/>
                </a:avLst>
              </a:prstGeom>
              <a:ln w="57150" cap="rnd" cmpd="sng">
                <a:solidFill>
                  <a:schemeClr val="tx1"/>
                </a:solidFill>
                <a:prstDash val="sysDot"/>
                <a:headEnd type="none" w="med" len="med"/>
                <a:tailEnd type="triangle" w="med" len="med"/>
              </a:ln>
            </p:spPr>
          </p:cxnSp>
          <p:cxnSp>
            <p:nvCxnSpPr>
              <p:cNvPr id="121875" name="AutoShape 31"/>
              <p:cNvCxnSpPr/>
              <p:nvPr/>
            </p:nvCxnSpPr>
            <p:spPr>
              <a:xfrm rot="-5400000" flipV="1">
                <a:off x="3125" y="1964"/>
                <a:ext cx="113" cy="412"/>
              </a:xfrm>
              <a:prstGeom prst="curvedConnector4">
                <a:avLst>
                  <a:gd name="adj1" fmla="val -164222"/>
                  <a:gd name="adj2" fmla="val 53398"/>
                </a:avLst>
              </a:prstGeom>
              <a:ln w="57150" cap="flat" cmpd="sng">
                <a:solidFill>
                  <a:schemeClr val="tx1"/>
                </a:solidFill>
                <a:prstDash val="sysDot"/>
                <a:headEnd type="none" w="med" len="med"/>
                <a:tailEnd type="triangle" w="med" len="med"/>
              </a:ln>
            </p:spPr>
          </p:cxnSp>
          <p:cxnSp>
            <p:nvCxnSpPr>
              <p:cNvPr id="121876" name="AutoShape 32"/>
              <p:cNvCxnSpPr/>
              <p:nvPr/>
            </p:nvCxnSpPr>
            <p:spPr>
              <a:xfrm rot="-5400000" flipV="1">
                <a:off x="3208" y="2203"/>
                <a:ext cx="1011" cy="35"/>
              </a:xfrm>
              <a:prstGeom prst="curvedConnector5">
                <a:avLst>
                  <a:gd name="adj1" fmla="val -18398"/>
                  <a:gd name="adj2" fmla="val 240000"/>
                  <a:gd name="adj3" fmla="val 60532"/>
                </a:avLst>
              </a:prstGeom>
              <a:ln w="57150" cap="flat" cmpd="sng">
                <a:solidFill>
                  <a:schemeClr val="tx1"/>
                </a:solidFill>
                <a:prstDash val="sysDot"/>
                <a:headEnd type="none" w="med" len="med"/>
                <a:tailEnd type="triangle" w="med" len="med"/>
              </a:ln>
            </p:spPr>
          </p:cxnSp>
          <p:cxnSp>
            <p:nvCxnSpPr>
              <p:cNvPr id="121877" name="AutoShape 33"/>
              <p:cNvCxnSpPr>
                <a:stCxn id="121881" idx="4"/>
                <a:endCxn id="121883" idx="4"/>
              </p:cNvCxnSpPr>
              <p:nvPr/>
            </p:nvCxnSpPr>
            <p:spPr>
              <a:xfrm rot="-5400000" flipV="1">
                <a:off x="3734" y="1534"/>
                <a:ext cx="1148" cy="312"/>
              </a:xfrm>
              <a:prstGeom prst="curvedConnector3">
                <a:avLst>
                  <a:gd name="adj1" fmla="val -12542"/>
                </a:avLst>
              </a:prstGeom>
              <a:ln w="57150" cap="flat" cmpd="sng">
                <a:solidFill>
                  <a:schemeClr val="tx1"/>
                </a:solidFill>
                <a:prstDash val="sysDot"/>
                <a:headEnd type="none" w="med" len="med"/>
                <a:tailEnd type="triangle" w="med" len="med"/>
              </a:ln>
            </p:spPr>
          </p:cxnSp>
          <p:cxnSp>
            <p:nvCxnSpPr>
              <p:cNvPr id="121878" name="AutoShape 34"/>
              <p:cNvCxnSpPr>
                <a:stCxn id="121892" idx="4"/>
              </p:cNvCxnSpPr>
              <p:nvPr/>
            </p:nvCxnSpPr>
            <p:spPr>
              <a:xfrm rot="-5400000" flipV="1">
                <a:off x="4550" y="1918"/>
                <a:ext cx="500" cy="192"/>
              </a:xfrm>
              <a:prstGeom prst="curvedConnector3">
                <a:avLst>
                  <a:gd name="adj1" fmla="val -30000"/>
                </a:avLst>
              </a:prstGeom>
              <a:ln w="57150" cap="flat" cmpd="sng">
                <a:solidFill>
                  <a:schemeClr val="tx1"/>
                </a:solidFill>
                <a:prstDash val="sysDot"/>
                <a:headEnd type="none" w="med" len="med"/>
                <a:tailEnd type="triangle" w="med" len="med"/>
              </a:ln>
            </p:spPr>
          </p:cxnSp>
        </p:grpSp>
      </p:grpSp>
      <p:grpSp>
        <p:nvGrpSpPr>
          <p:cNvPr id="5" name="Group 35"/>
          <p:cNvGrpSpPr/>
          <p:nvPr/>
        </p:nvGrpSpPr>
        <p:grpSpPr>
          <a:xfrm>
            <a:off x="5524500" y="1752600"/>
            <a:ext cx="3619500" cy="3446463"/>
            <a:chOff x="3480" y="1104"/>
            <a:chExt cx="2280" cy="2171"/>
          </a:xfrm>
        </p:grpSpPr>
        <p:grpSp>
          <p:nvGrpSpPr>
            <p:cNvPr id="121863" name="Group 36"/>
            <p:cNvGrpSpPr/>
            <p:nvPr/>
          </p:nvGrpSpPr>
          <p:grpSpPr>
            <a:xfrm>
              <a:off x="3480" y="1104"/>
              <a:ext cx="1800" cy="2171"/>
              <a:chOff x="3480" y="1104"/>
              <a:chExt cx="1800" cy="2171"/>
            </a:xfrm>
          </p:grpSpPr>
          <p:cxnSp>
            <p:nvCxnSpPr>
              <p:cNvPr id="121865" name="AutoShape 37"/>
              <p:cNvCxnSpPr/>
              <p:nvPr/>
            </p:nvCxnSpPr>
            <p:spPr>
              <a:xfrm rot="-5400000" flipV="1">
                <a:off x="3423" y="1856"/>
                <a:ext cx="2077" cy="572"/>
              </a:xfrm>
              <a:prstGeom prst="curvedConnector3">
                <a:avLst>
                  <a:gd name="adj1" fmla="val 39139"/>
                </a:avLst>
              </a:prstGeom>
              <a:ln w="38100" cap="flat" cmpd="sng">
                <a:solidFill>
                  <a:srgbClr val="FF3300"/>
                </a:solidFill>
                <a:prstDash val="solid"/>
                <a:headEnd type="none" w="med" len="med"/>
                <a:tailEnd type="triangle" w="med" len="med"/>
              </a:ln>
            </p:spPr>
          </p:cxnSp>
          <p:cxnSp>
            <p:nvCxnSpPr>
              <p:cNvPr id="121866" name="AutoShape 38"/>
              <p:cNvCxnSpPr>
                <a:stCxn id="121882" idx="4"/>
                <a:endCxn id="121889" idx="4"/>
              </p:cNvCxnSpPr>
              <p:nvPr/>
            </p:nvCxnSpPr>
            <p:spPr>
              <a:xfrm rot="5400000" flipH="1" flipV="1">
                <a:off x="3674" y="2405"/>
                <a:ext cx="499" cy="216"/>
              </a:xfrm>
              <a:prstGeom prst="curvedConnector3">
                <a:avLst>
                  <a:gd name="adj1" fmla="val -28856"/>
                </a:avLst>
              </a:prstGeom>
              <a:ln w="38100" cap="flat" cmpd="sng">
                <a:solidFill>
                  <a:srgbClr val="FF3300"/>
                </a:solidFill>
                <a:prstDash val="solid"/>
                <a:headEnd type="none" w="med" len="med"/>
                <a:tailEnd type="triangle" w="med" len="med"/>
              </a:ln>
            </p:spPr>
          </p:cxnSp>
          <p:cxnSp>
            <p:nvCxnSpPr>
              <p:cNvPr id="121867" name="AutoShape 39"/>
              <p:cNvCxnSpPr>
                <a:stCxn id="121898" idx="5"/>
              </p:cNvCxnSpPr>
              <p:nvPr/>
            </p:nvCxnSpPr>
            <p:spPr>
              <a:xfrm rot="5400000" flipH="1" flipV="1">
                <a:off x="4063" y="2942"/>
                <a:ext cx="513" cy="152"/>
              </a:xfrm>
              <a:prstGeom prst="curvedConnector3">
                <a:avLst>
                  <a:gd name="adj1" fmla="val -36514"/>
                </a:avLst>
              </a:prstGeom>
              <a:ln w="38100" cap="flat" cmpd="sng">
                <a:solidFill>
                  <a:srgbClr val="FF3300"/>
                </a:solidFill>
                <a:prstDash val="solid"/>
                <a:headEnd type="none" w="med" len="med"/>
                <a:tailEnd type="triangle" w="med" len="med"/>
              </a:ln>
            </p:spPr>
          </p:cxnSp>
          <p:cxnSp>
            <p:nvCxnSpPr>
              <p:cNvPr id="121868" name="AutoShape 40"/>
              <p:cNvCxnSpPr/>
              <p:nvPr/>
            </p:nvCxnSpPr>
            <p:spPr>
              <a:xfrm rot="5400000" flipH="1" flipV="1">
                <a:off x="3310" y="1933"/>
                <a:ext cx="512" cy="172"/>
              </a:xfrm>
              <a:prstGeom prst="curvedConnector3">
                <a:avLst>
                  <a:gd name="adj1" fmla="val -42801"/>
                </a:avLst>
              </a:prstGeom>
              <a:ln w="38100" cap="flat" cmpd="sng">
                <a:solidFill>
                  <a:srgbClr val="FF3300"/>
                </a:solidFill>
                <a:prstDash val="solid"/>
                <a:headEnd type="none" w="med" len="med"/>
                <a:tailEnd type="triangle" w="med" len="med"/>
              </a:ln>
            </p:spPr>
          </p:cxnSp>
          <p:cxnSp>
            <p:nvCxnSpPr>
              <p:cNvPr id="121869" name="AutoShape 41"/>
              <p:cNvCxnSpPr>
                <a:stCxn id="121881" idx="5"/>
                <a:endCxn id="121886" idx="4"/>
              </p:cNvCxnSpPr>
              <p:nvPr/>
            </p:nvCxnSpPr>
            <p:spPr>
              <a:xfrm rot="5400000" flipH="1" flipV="1">
                <a:off x="4338" y="1909"/>
                <a:ext cx="512" cy="124"/>
              </a:xfrm>
              <a:prstGeom prst="curvedConnector3">
                <a:avLst>
                  <a:gd name="adj1" fmla="val -35352"/>
                </a:avLst>
              </a:prstGeom>
              <a:ln w="38100" cap="flat" cmpd="sng">
                <a:solidFill>
                  <a:srgbClr val="FF3300"/>
                </a:solidFill>
                <a:prstDash val="solid"/>
                <a:headEnd type="none" w="med" len="med"/>
                <a:tailEnd type="triangle" w="med" len="med"/>
              </a:ln>
            </p:spPr>
          </p:cxnSp>
          <p:cxnSp>
            <p:nvCxnSpPr>
              <p:cNvPr id="121870" name="AutoShape 42"/>
              <p:cNvCxnSpPr>
                <a:stCxn id="121892" idx="5"/>
              </p:cNvCxnSpPr>
              <p:nvPr/>
            </p:nvCxnSpPr>
            <p:spPr>
              <a:xfrm rot="5400000" flipH="1" flipV="1">
                <a:off x="4915" y="1862"/>
                <a:ext cx="413" cy="316"/>
              </a:xfrm>
              <a:prstGeom prst="curvedConnector3">
                <a:avLst>
                  <a:gd name="adj1" fmla="val -45088"/>
                </a:avLst>
              </a:prstGeom>
              <a:ln w="38100" cap="flat" cmpd="sng">
                <a:solidFill>
                  <a:srgbClr val="FF3300"/>
                </a:solidFill>
                <a:prstDash val="solid"/>
                <a:headEnd type="none" w="med" len="med"/>
                <a:tailEnd type="triangle" w="med" len="med"/>
              </a:ln>
            </p:spPr>
          </p:cxnSp>
        </p:grpSp>
        <p:sp>
          <p:nvSpPr>
            <p:cNvPr id="121864" name="Text Box 43"/>
            <p:cNvSpPr txBox="1"/>
            <p:nvPr/>
          </p:nvSpPr>
          <p:spPr>
            <a:xfrm>
              <a:off x="5184" y="1593"/>
              <a:ext cx="57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solidFill>
                    <a:srgbClr val="FF3300"/>
                  </a:solidFill>
                  <a:latin typeface="Arial Narrow" panose="020B0506020202030204" pitchFamily="34" charset="0"/>
                </a:rPr>
                <a:t>NULL</a:t>
              </a:r>
              <a:endParaRPr lang="en-US" altLang="zh-CN" sz="1800" b="1" dirty="0">
                <a:solidFill>
                  <a:srgbClr val="FF3300"/>
                </a:solidFill>
                <a:latin typeface="Arial Narrow" panose="020B0506020202030204" pitchFamily="34" charset="0"/>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93570"/>
                                        </p:tgtEl>
                                        <p:attrNameLst>
                                          <p:attrName>style.visibility</p:attrName>
                                        </p:attrNameLst>
                                      </p:cBhvr>
                                      <p:to>
                                        <p:strVal val="visible"/>
                                      </p:to>
                                    </p:set>
                                    <p:anim calcmode="lin" valueType="num">
                                      <p:cBhvr>
                                        <p:cTn id="7" dur="1000" fill="hold"/>
                                        <p:tgtEl>
                                          <p:spTgt spid="493570"/>
                                        </p:tgtEl>
                                        <p:attrNameLst>
                                          <p:attrName>ppt_w</p:attrName>
                                        </p:attrNameLst>
                                      </p:cBhvr>
                                      <p:tavLst>
                                        <p:tav tm="0">
                                          <p:val>
                                            <p:fltVal val="0.000000"/>
                                          </p:val>
                                        </p:tav>
                                        <p:tav tm="100000">
                                          <p:val>
                                            <p:strVal val="#ppt_w"/>
                                          </p:val>
                                        </p:tav>
                                      </p:tavLst>
                                    </p:anim>
                                    <p:anim calcmode="lin" valueType="num">
                                      <p:cBhvr>
                                        <p:cTn id="8" dur="1000" fill="hold"/>
                                        <p:tgtEl>
                                          <p:spTgt spid="493570"/>
                                        </p:tgtEl>
                                        <p:attrNameLst>
                                          <p:attrName>ppt_h</p:attrName>
                                        </p:attrNameLst>
                                      </p:cBhvr>
                                      <p:tavLst>
                                        <p:tav tm="0">
                                          <p:val>
                                            <p:fltVal val="0.000000"/>
                                          </p:val>
                                        </p:tav>
                                        <p:tav tm="100000">
                                          <p:val>
                                            <p:strVal val="#ppt_h"/>
                                          </p:val>
                                        </p:tav>
                                      </p:tavLst>
                                    </p:anim>
                                    <p:anim calcmode="lin" valueType="num">
                                      <p:cBhvr>
                                        <p:cTn id="9" dur="1000" fill="hold"/>
                                        <p:tgtEl>
                                          <p:spTgt spid="49357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49357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93571">
                                            <p:txEl>
                                              <p:charRg st="0" end="28"/>
                                            </p:txEl>
                                          </p:spTgt>
                                        </p:tgtEl>
                                        <p:attrNameLst>
                                          <p:attrName>style.visibility</p:attrName>
                                        </p:attrNameLst>
                                      </p:cBhvr>
                                      <p:to>
                                        <p:strVal val="visible"/>
                                      </p:to>
                                    </p:set>
                                    <p:animEffect transition="in" filter="dissolve">
                                      <p:cBhvr>
                                        <p:cTn id="30" dur="500"/>
                                        <p:tgtEl>
                                          <p:spTgt spid="493571">
                                            <p:txEl>
                                              <p:charRg st="0" end="2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93571">
                                            <p:txEl>
                                              <p:charRg st="28" end="48"/>
                                            </p:txEl>
                                          </p:spTgt>
                                        </p:tgtEl>
                                        <p:attrNameLst>
                                          <p:attrName>style.visibility</p:attrName>
                                        </p:attrNameLst>
                                      </p:cBhvr>
                                      <p:to>
                                        <p:strVal val="visible"/>
                                      </p:to>
                                    </p:set>
                                    <p:animEffect transition="in" filter="dissolve">
                                      <p:cBhvr>
                                        <p:cTn id="35" dur="500"/>
                                        <p:tgtEl>
                                          <p:spTgt spid="493571">
                                            <p:txEl>
                                              <p:charRg st="28" end="4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93571">
                                            <p:txEl>
                                              <p:charRg st="48" end="58"/>
                                            </p:txEl>
                                          </p:spTgt>
                                        </p:tgtEl>
                                        <p:attrNameLst>
                                          <p:attrName>style.visibility</p:attrName>
                                        </p:attrNameLst>
                                      </p:cBhvr>
                                      <p:to>
                                        <p:strVal val="visible"/>
                                      </p:to>
                                    </p:set>
                                    <p:animEffect transition="in" filter="dissolve">
                                      <p:cBhvr>
                                        <p:cTn id="40" dur="500"/>
                                        <p:tgtEl>
                                          <p:spTgt spid="493571">
                                            <p:txEl>
                                              <p:charRg st="48" end="5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93571">
                                            <p:txEl>
                                              <p:charRg st="58" end="65"/>
                                            </p:txEl>
                                          </p:spTgt>
                                        </p:tgtEl>
                                        <p:attrNameLst>
                                          <p:attrName>style.visibility</p:attrName>
                                        </p:attrNameLst>
                                      </p:cBhvr>
                                      <p:to>
                                        <p:strVal val="visible"/>
                                      </p:to>
                                    </p:set>
                                    <p:animEffect transition="in" filter="dissolve">
                                      <p:cBhvr>
                                        <p:cTn id="45" dur="500"/>
                                        <p:tgtEl>
                                          <p:spTgt spid="493571">
                                            <p:txEl>
                                              <p:charRg st="58" end="6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93571">
                                            <p:txEl>
                                              <p:charRg st="65" end="72"/>
                                            </p:txEl>
                                          </p:spTgt>
                                        </p:tgtEl>
                                        <p:attrNameLst>
                                          <p:attrName>style.visibility</p:attrName>
                                        </p:attrNameLst>
                                      </p:cBhvr>
                                      <p:to>
                                        <p:strVal val="visible"/>
                                      </p:to>
                                    </p:set>
                                    <p:animEffect transition="in" filter="dissolve">
                                      <p:cBhvr>
                                        <p:cTn id="50" dur="500"/>
                                        <p:tgtEl>
                                          <p:spTgt spid="493571">
                                            <p:txEl>
                                              <p:charRg st="65" end="7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93571">
                                            <p:txEl>
                                              <p:charRg st="72" end="82"/>
                                            </p:txEl>
                                          </p:spTgt>
                                        </p:tgtEl>
                                        <p:attrNameLst>
                                          <p:attrName>style.visibility</p:attrName>
                                        </p:attrNameLst>
                                      </p:cBhvr>
                                      <p:to>
                                        <p:strVal val="visible"/>
                                      </p:to>
                                    </p:set>
                                    <p:animEffect transition="in" filter="dissolve">
                                      <p:cBhvr>
                                        <p:cTn id="55" dur="500"/>
                                        <p:tgtEl>
                                          <p:spTgt spid="493571">
                                            <p:txEl>
                                              <p:charRg st="72" end="8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93571">
                                            <p:txEl>
                                              <p:charRg st="82" end="91"/>
                                            </p:txEl>
                                          </p:spTgt>
                                        </p:tgtEl>
                                        <p:attrNameLst>
                                          <p:attrName>style.visibility</p:attrName>
                                        </p:attrNameLst>
                                      </p:cBhvr>
                                      <p:to>
                                        <p:strVal val="visible"/>
                                      </p:to>
                                    </p:set>
                                    <p:animEffect transition="in" filter="dissolve">
                                      <p:cBhvr>
                                        <p:cTn id="60" dur="500"/>
                                        <p:tgtEl>
                                          <p:spTgt spid="493571">
                                            <p:txEl>
                                              <p:charRg st="82" end="9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93571">
                                            <p:txEl>
                                              <p:charRg st="91" end="100"/>
                                            </p:txEl>
                                          </p:spTgt>
                                        </p:tgtEl>
                                        <p:attrNameLst>
                                          <p:attrName>style.visibility</p:attrName>
                                        </p:attrNameLst>
                                      </p:cBhvr>
                                      <p:to>
                                        <p:strVal val="visible"/>
                                      </p:to>
                                    </p:set>
                                    <p:animEffect transition="in" filter="dissolve">
                                      <p:cBhvr>
                                        <p:cTn id="65" dur="500"/>
                                        <p:tgtEl>
                                          <p:spTgt spid="493571">
                                            <p:txEl>
                                              <p:charRg st="91"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p:bldP spid="493571" grpId="0" bldLvl="5"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ChangeArrowheads="1"/>
          </p:cNvSpPr>
          <p:nvPr/>
        </p:nvSpPr>
        <p:spPr bwMode="auto">
          <a:xfrm>
            <a:off x="684213" y="0"/>
            <a:ext cx="7772400" cy="685800"/>
          </a:xfrm>
          <a:prstGeom prst="rect">
            <a:avLst/>
          </a:prstGeom>
          <a:noFill/>
          <a:ln w="9525">
            <a:noFill/>
            <a:miter lim="800000"/>
          </a:ln>
          <a:effectLst/>
        </p:spPr>
        <p:txBody>
          <a:bodyPr lIns="92075" tIns="46038" rIns="92075" bIns="46038"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6.4  </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遍历二叉树和</a:t>
            </a:r>
            <a:r>
              <a:rPr kumimoji="1" lang="zh-CN" altLang="en-US" sz="4000" b="1" i="1"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线索二叉树</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22883" name="Rectangle 3"/>
          <p:cNvSpPr/>
          <p:nvPr/>
        </p:nvSpPr>
        <p:spPr>
          <a:xfrm>
            <a:off x="395288" y="981075"/>
            <a:ext cx="8001000" cy="3048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zh-CN" altLang="en-US" sz="2800" b="1" dirty="0">
                <a:latin typeface="宋体" panose="02010600030101010101" pitchFamily="2" charset="-122"/>
              </a:rPr>
              <a:t>（</a:t>
            </a:r>
            <a:r>
              <a:rPr lang="en-US" altLang="zh-CN" sz="2800" b="1" dirty="0">
                <a:latin typeface="宋体" panose="02010600030101010101" pitchFamily="2" charset="-122"/>
              </a:rPr>
              <a:t>2</a:t>
            </a:r>
            <a:r>
              <a:rPr lang="zh-CN" altLang="en-US" sz="2800" b="1" dirty="0">
                <a:latin typeface="宋体" panose="02010600030101010101" pitchFamily="2" charset="-122"/>
              </a:rPr>
              <a:t>）整体结构</a:t>
            </a:r>
            <a:endParaRPr lang="zh-CN" altLang="en-US" sz="2800" b="1" dirty="0">
              <a:latin typeface="宋体" panose="02010600030101010101" pitchFamily="2" charset="-122"/>
            </a:endParaRPr>
          </a:p>
          <a:p>
            <a:pPr marL="342900" lvl="0" indent="-342900" eaLnBrk="1" hangingPunct="1">
              <a:buNone/>
            </a:pPr>
            <a:r>
              <a:rPr lang="zh-CN" altLang="en-US" sz="2800" b="1" dirty="0">
                <a:latin typeface="宋体" panose="02010600030101010101" pitchFamily="2" charset="-122"/>
              </a:rPr>
              <a:t> 增设一个头结点，令其</a:t>
            </a:r>
            <a:r>
              <a:rPr lang="en-US" altLang="zh-CN" sz="2800" b="1" dirty="0">
                <a:latin typeface="宋体" panose="02010600030101010101" pitchFamily="2" charset="-122"/>
              </a:rPr>
              <a:t>lchild</a:t>
            </a:r>
            <a:r>
              <a:rPr lang="zh-CN" altLang="en-US" sz="2800" b="1" dirty="0">
                <a:latin typeface="宋体" panose="02010600030101010101" pitchFamily="2" charset="-122"/>
              </a:rPr>
              <a:t>指向二叉树的根结点，</a:t>
            </a:r>
            <a:r>
              <a:rPr lang="en-US" altLang="zh-CN" sz="2800" b="1" dirty="0">
                <a:latin typeface="宋体" panose="02010600030101010101" pitchFamily="2" charset="-122"/>
              </a:rPr>
              <a:t>ltag=0</a:t>
            </a:r>
            <a:r>
              <a:rPr lang="zh-CN" altLang="en-US" sz="2800" b="1" dirty="0">
                <a:latin typeface="宋体" panose="02010600030101010101" pitchFamily="2" charset="-122"/>
              </a:rPr>
              <a:t>、</a:t>
            </a:r>
            <a:r>
              <a:rPr lang="en-US" altLang="zh-CN" sz="2800" b="1" dirty="0">
                <a:latin typeface="宋体" panose="02010600030101010101" pitchFamily="2" charset="-122"/>
              </a:rPr>
              <a:t>rtag=1</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342900" lvl="0" indent="-342900" eaLnBrk="1" hangingPunct="1">
              <a:buNone/>
            </a:pPr>
            <a:r>
              <a:rPr lang="zh-CN" altLang="en-US" sz="2800" b="1" i="1" dirty="0">
                <a:solidFill>
                  <a:schemeClr val="accent1"/>
                </a:solidFill>
                <a:latin typeface="宋体" panose="02010600030101010101" pitchFamily="2" charset="-122"/>
              </a:rPr>
              <a:t> </a:t>
            </a:r>
            <a:r>
              <a:rPr lang="zh-CN" altLang="en-US" sz="2800" b="1" dirty="0">
                <a:latin typeface="宋体" panose="02010600030101010101" pitchFamily="2" charset="-122"/>
              </a:rPr>
              <a:t>并将该结点作为遍历访问的第一个结点的前驱和最后一个结点的后继；</a:t>
            </a:r>
            <a:endParaRPr lang="zh-CN" altLang="en-US" sz="2800" b="1" dirty="0">
              <a:latin typeface="宋体" panose="02010600030101010101" pitchFamily="2" charset="-122"/>
            </a:endParaRPr>
          </a:p>
          <a:p>
            <a:pPr marL="342900" lvl="0" indent="-342900" eaLnBrk="1" hangingPunct="1">
              <a:buNone/>
            </a:pPr>
            <a:r>
              <a:rPr lang="zh-CN" altLang="en-US" sz="2800" b="1" dirty="0">
                <a:latin typeface="宋体" panose="02010600030101010101" pitchFamily="2" charset="-122"/>
              </a:rPr>
              <a:t> 最后用头指针指示该头结点。</a:t>
            </a:r>
            <a:endParaRPr lang="zh-CN" altLang="en-US" sz="2800" b="1" dirty="0">
              <a:latin typeface="宋体" panose="02010600030101010101" pitchFamily="2" charset="-122"/>
            </a:endParaRPr>
          </a:p>
        </p:txBody>
      </p:sp>
      <p:grpSp>
        <p:nvGrpSpPr>
          <p:cNvPr id="122884" name="Group 4"/>
          <p:cNvGrpSpPr/>
          <p:nvPr/>
        </p:nvGrpSpPr>
        <p:grpSpPr>
          <a:xfrm>
            <a:off x="685800" y="4495800"/>
            <a:ext cx="2362200" cy="1905000"/>
            <a:chOff x="790" y="2832"/>
            <a:chExt cx="1488" cy="1200"/>
          </a:xfrm>
        </p:grpSpPr>
        <p:sp>
          <p:nvSpPr>
            <p:cNvPr id="122944" name="Line 5"/>
            <p:cNvSpPr/>
            <p:nvPr/>
          </p:nvSpPr>
          <p:spPr>
            <a:xfrm>
              <a:off x="1292" y="3552"/>
              <a:ext cx="144" cy="192"/>
            </a:xfrm>
            <a:prstGeom prst="line">
              <a:avLst/>
            </a:prstGeom>
            <a:ln w="12700" cap="sq" cmpd="sng">
              <a:solidFill>
                <a:schemeClr val="tx1"/>
              </a:solidFill>
              <a:prstDash val="solid"/>
              <a:headEnd type="none" w="sm" len="sm"/>
              <a:tailEnd type="none" w="sm" len="sm"/>
            </a:ln>
          </p:spPr>
        </p:sp>
        <p:grpSp>
          <p:nvGrpSpPr>
            <p:cNvPr id="122945" name="Group 6"/>
            <p:cNvGrpSpPr/>
            <p:nvPr/>
          </p:nvGrpSpPr>
          <p:grpSpPr>
            <a:xfrm>
              <a:off x="790" y="2832"/>
              <a:ext cx="1488" cy="1200"/>
              <a:chOff x="790" y="2832"/>
              <a:chExt cx="1488" cy="1200"/>
            </a:xfrm>
          </p:grpSpPr>
          <p:sp>
            <p:nvSpPr>
              <p:cNvPr id="122946" name="Line 7"/>
              <p:cNvSpPr/>
              <p:nvPr/>
            </p:nvSpPr>
            <p:spPr>
              <a:xfrm>
                <a:off x="1724" y="3072"/>
                <a:ext cx="192" cy="240"/>
              </a:xfrm>
              <a:prstGeom prst="line">
                <a:avLst/>
              </a:prstGeom>
              <a:ln w="12700" cap="sq" cmpd="sng">
                <a:solidFill>
                  <a:schemeClr val="tx1"/>
                </a:solidFill>
                <a:prstDash val="solid"/>
                <a:headEnd type="none" w="sm" len="sm"/>
                <a:tailEnd type="none" w="sm" len="sm"/>
              </a:ln>
            </p:spPr>
          </p:sp>
          <p:sp>
            <p:nvSpPr>
              <p:cNvPr id="122947" name="Freeform 8"/>
              <p:cNvSpPr/>
              <p:nvPr/>
            </p:nvSpPr>
            <p:spPr>
              <a:xfrm>
                <a:off x="1004" y="3110"/>
                <a:ext cx="498" cy="634"/>
              </a:xfrm>
              <a:custGeom>
                <a:avLst/>
                <a:gdLst>
                  <a:gd name="txL" fmla="*/ 0 w 498"/>
                  <a:gd name="txT" fmla="*/ 0 h 634"/>
                  <a:gd name="txR" fmla="*/ 498 w 498"/>
                  <a:gd name="txB" fmla="*/ 634 h 634"/>
                </a:gdLst>
                <a:ahLst/>
                <a:cxnLst>
                  <a:cxn ang="0">
                    <a:pos x="498" y="0"/>
                  </a:cxn>
                  <a:cxn ang="0">
                    <a:pos x="0" y="634"/>
                  </a:cxn>
                </a:cxnLst>
                <a:rect l="txL" t="txT" r="txR" b="txB"/>
                <a:pathLst>
                  <a:path w="498" h="634">
                    <a:moveTo>
                      <a:pt x="498" y="0"/>
                    </a:moveTo>
                    <a:lnTo>
                      <a:pt x="0" y="634"/>
                    </a:lnTo>
                  </a:path>
                </a:pathLst>
              </a:custGeom>
              <a:noFill/>
              <a:ln w="12700" cap="sq" cmpd="sng">
                <a:solidFill>
                  <a:schemeClr val="tx1">
                    <a:alpha val="100000"/>
                  </a:schemeClr>
                </a:solidFill>
                <a:prstDash val="solid"/>
                <a:round/>
                <a:headEnd type="none" w="sm" len="sm"/>
                <a:tailEnd type="none" w="sm" len="sm"/>
              </a:ln>
            </p:spPr>
            <p:txBody>
              <a:bodyPr/>
              <a:p>
                <a:endParaRPr lang="zh-CN" altLang="en-US"/>
              </a:p>
            </p:txBody>
          </p:sp>
          <p:sp>
            <p:nvSpPr>
              <p:cNvPr id="122948" name="Oval 9"/>
              <p:cNvSpPr/>
              <p:nvPr/>
            </p:nvSpPr>
            <p:spPr>
              <a:xfrm>
                <a:off x="1436" y="2832"/>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49" name="Oval 10"/>
              <p:cNvSpPr/>
              <p:nvPr/>
            </p:nvSpPr>
            <p:spPr>
              <a:xfrm>
                <a:off x="1868" y="3264"/>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50" name="Oval 11"/>
              <p:cNvSpPr/>
              <p:nvPr/>
            </p:nvSpPr>
            <p:spPr>
              <a:xfrm>
                <a:off x="790" y="3744"/>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51" name="Oval 12"/>
              <p:cNvSpPr/>
              <p:nvPr/>
            </p:nvSpPr>
            <p:spPr>
              <a:xfrm>
                <a:off x="1292" y="3744"/>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52" name="Text Box 13"/>
              <p:cNvSpPr txBox="1"/>
              <p:nvPr/>
            </p:nvSpPr>
            <p:spPr>
              <a:xfrm>
                <a:off x="864" y="3734"/>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a</a:t>
                </a:r>
                <a:endParaRPr lang="en-US" altLang="zh-CN" sz="2000" dirty="0"/>
              </a:p>
            </p:txBody>
          </p:sp>
          <p:sp>
            <p:nvSpPr>
              <p:cNvPr id="122953" name="Text Box 14"/>
              <p:cNvSpPr txBox="1"/>
              <p:nvPr/>
            </p:nvSpPr>
            <p:spPr>
              <a:xfrm>
                <a:off x="1942" y="3269"/>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c</a:t>
                </a:r>
                <a:endParaRPr lang="en-US" altLang="zh-CN" sz="2000" dirty="0"/>
              </a:p>
            </p:txBody>
          </p:sp>
          <p:sp>
            <p:nvSpPr>
              <p:cNvPr id="122954" name="Text Box 15"/>
              <p:cNvSpPr txBox="1"/>
              <p:nvPr/>
            </p:nvSpPr>
            <p:spPr>
              <a:xfrm>
                <a:off x="1370" y="3755"/>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b</a:t>
                </a:r>
                <a:endParaRPr lang="en-US" altLang="zh-CN" sz="2000" dirty="0"/>
              </a:p>
            </p:txBody>
          </p:sp>
          <p:sp>
            <p:nvSpPr>
              <p:cNvPr id="122955" name="Oval 16"/>
              <p:cNvSpPr/>
              <p:nvPr/>
            </p:nvSpPr>
            <p:spPr>
              <a:xfrm>
                <a:off x="1093" y="3312"/>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56" name="Text Box 17"/>
              <p:cNvSpPr txBox="1"/>
              <p:nvPr/>
            </p:nvSpPr>
            <p:spPr>
              <a:xfrm>
                <a:off x="1134" y="3328"/>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a:t>
                </a:r>
                <a:endParaRPr lang="en-US" altLang="zh-CN" sz="2000" dirty="0"/>
              </a:p>
            </p:txBody>
          </p:sp>
          <p:sp>
            <p:nvSpPr>
              <p:cNvPr id="122957" name="Text Box 18"/>
              <p:cNvSpPr txBox="1"/>
              <p:nvPr/>
            </p:nvSpPr>
            <p:spPr>
              <a:xfrm>
                <a:off x="1477" y="2837"/>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000" dirty="0"/>
                  <a:t>－</a:t>
                </a:r>
                <a:endParaRPr lang="zh-CN" altLang="en-US" sz="2000" dirty="0"/>
              </a:p>
            </p:txBody>
          </p:sp>
        </p:grpSp>
      </p:grpSp>
      <p:grpSp>
        <p:nvGrpSpPr>
          <p:cNvPr id="122885" name="Group 19"/>
          <p:cNvGrpSpPr/>
          <p:nvPr/>
        </p:nvGrpSpPr>
        <p:grpSpPr>
          <a:xfrm>
            <a:off x="5943600" y="3581400"/>
            <a:ext cx="2362200" cy="381000"/>
            <a:chOff x="3456" y="2784"/>
            <a:chExt cx="1536" cy="240"/>
          </a:xfrm>
        </p:grpSpPr>
        <p:sp>
          <p:nvSpPr>
            <p:cNvPr id="122939" name="Rectangle 20"/>
            <p:cNvSpPr/>
            <p:nvPr/>
          </p:nvSpPr>
          <p:spPr>
            <a:xfrm>
              <a:off x="3456" y="2784"/>
              <a:ext cx="1536" cy="240"/>
            </a:xfrm>
            <a:prstGeom prst="rect">
              <a:avLst/>
            </a:prstGeom>
            <a:solidFill>
              <a:srgbClr val="99CCF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40" name="Line 21"/>
            <p:cNvSpPr/>
            <p:nvPr/>
          </p:nvSpPr>
          <p:spPr>
            <a:xfrm>
              <a:off x="3744" y="2784"/>
              <a:ext cx="0" cy="240"/>
            </a:xfrm>
            <a:prstGeom prst="line">
              <a:avLst/>
            </a:prstGeom>
            <a:ln w="12700" cap="sq" cmpd="sng">
              <a:solidFill>
                <a:schemeClr val="tx1"/>
              </a:solidFill>
              <a:prstDash val="solid"/>
              <a:headEnd type="none" w="sm" len="sm"/>
              <a:tailEnd type="none" w="sm" len="sm"/>
            </a:ln>
          </p:spPr>
        </p:sp>
        <p:sp>
          <p:nvSpPr>
            <p:cNvPr id="122941" name="Line 22"/>
            <p:cNvSpPr/>
            <p:nvPr/>
          </p:nvSpPr>
          <p:spPr>
            <a:xfrm>
              <a:off x="4054" y="2784"/>
              <a:ext cx="0" cy="240"/>
            </a:xfrm>
            <a:prstGeom prst="line">
              <a:avLst/>
            </a:prstGeom>
            <a:ln w="12700" cap="sq" cmpd="sng">
              <a:solidFill>
                <a:schemeClr val="tx1"/>
              </a:solidFill>
              <a:prstDash val="solid"/>
              <a:headEnd type="none" w="sm" len="sm"/>
              <a:tailEnd type="none" w="sm" len="sm"/>
            </a:ln>
          </p:spPr>
        </p:sp>
        <p:sp>
          <p:nvSpPr>
            <p:cNvPr id="122942" name="Line 23"/>
            <p:cNvSpPr/>
            <p:nvPr/>
          </p:nvSpPr>
          <p:spPr>
            <a:xfrm>
              <a:off x="4416" y="2784"/>
              <a:ext cx="0" cy="240"/>
            </a:xfrm>
            <a:prstGeom prst="line">
              <a:avLst/>
            </a:prstGeom>
            <a:ln w="12700" cap="sq" cmpd="sng">
              <a:solidFill>
                <a:schemeClr val="tx1"/>
              </a:solidFill>
              <a:prstDash val="solid"/>
              <a:headEnd type="none" w="sm" len="sm"/>
              <a:tailEnd type="none" w="sm" len="sm"/>
            </a:ln>
          </p:spPr>
        </p:sp>
        <p:sp>
          <p:nvSpPr>
            <p:cNvPr id="122943" name="Line 24"/>
            <p:cNvSpPr/>
            <p:nvPr/>
          </p:nvSpPr>
          <p:spPr>
            <a:xfrm>
              <a:off x="4704" y="2784"/>
              <a:ext cx="0" cy="240"/>
            </a:xfrm>
            <a:prstGeom prst="line">
              <a:avLst/>
            </a:prstGeom>
            <a:ln w="12700" cap="sq" cmpd="sng">
              <a:solidFill>
                <a:schemeClr val="tx1"/>
              </a:solidFill>
              <a:prstDash val="solid"/>
              <a:headEnd type="none" w="sm" len="sm"/>
              <a:tailEnd type="none" w="sm" len="sm"/>
            </a:ln>
          </p:spPr>
        </p:sp>
      </p:grpSp>
      <p:grpSp>
        <p:nvGrpSpPr>
          <p:cNvPr id="122886" name="Group 25"/>
          <p:cNvGrpSpPr/>
          <p:nvPr/>
        </p:nvGrpSpPr>
        <p:grpSpPr>
          <a:xfrm>
            <a:off x="5638800" y="4419600"/>
            <a:ext cx="2362200" cy="381000"/>
            <a:chOff x="3456" y="2784"/>
            <a:chExt cx="1536" cy="240"/>
          </a:xfrm>
        </p:grpSpPr>
        <p:sp>
          <p:nvSpPr>
            <p:cNvPr id="122934" name="Rectangle 26"/>
            <p:cNvSpPr/>
            <p:nvPr/>
          </p:nvSpPr>
          <p:spPr>
            <a:xfrm>
              <a:off x="3456" y="2784"/>
              <a:ext cx="1536" cy="24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35" name="Line 27"/>
            <p:cNvSpPr/>
            <p:nvPr/>
          </p:nvSpPr>
          <p:spPr>
            <a:xfrm>
              <a:off x="3744" y="2784"/>
              <a:ext cx="0" cy="240"/>
            </a:xfrm>
            <a:prstGeom prst="line">
              <a:avLst/>
            </a:prstGeom>
            <a:ln w="12700" cap="sq" cmpd="sng">
              <a:solidFill>
                <a:schemeClr val="tx1"/>
              </a:solidFill>
              <a:prstDash val="solid"/>
              <a:headEnd type="none" w="sm" len="sm"/>
              <a:tailEnd type="none" w="sm" len="sm"/>
            </a:ln>
          </p:spPr>
        </p:sp>
        <p:sp>
          <p:nvSpPr>
            <p:cNvPr id="122936" name="Line 28"/>
            <p:cNvSpPr/>
            <p:nvPr/>
          </p:nvSpPr>
          <p:spPr>
            <a:xfrm>
              <a:off x="4054" y="2784"/>
              <a:ext cx="0" cy="240"/>
            </a:xfrm>
            <a:prstGeom prst="line">
              <a:avLst/>
            </a:prstGeom>
            <a:ln w="12700" cap="sq" cmpd="sng">
              <a:solidFill>
                <a:schemeClr val="tx1"/>
              </a:solidFill>
              <a:prstDash val="solid"/>
              <a:headEnd type="none" w="sm" len="sm"/>
              <a:tailEnd type="none" w="sm" len="sm"/>
            </a:ln>
          </p:spPr>
        </p:sp>
        <p:sp>
          <p:nvSpPr>
            <p:cNvPr id="122937" name="Line 29"/>
            <p:cNvSpPr/>
            <p:nvPr/>
          </p:nvSpPr>
          <p:spPr>
            <a:xfrm>
              <a:off x="4416" y="2784"/>
              <a:ext cx="0" cy="240"/>
            </a:xfrm>
            <a:prstGeom prst="line">
              <a:avLst/>
            </a:prstGeom>
            <a:ln w="12700" cap="sq" cmpd="sng">
              <a:solidFill>
                <a:schemeClr val="tx1"/>
              </a:solidFill>
              <a:prstDash val="solid"/>
              <a:headEnd type="none" w="sm" len="sm"/>
              <a:tailEnd type="none" w="sm" len="sm"/>
            </a:ln>
          </p:spPr>
        </p:sp>
        <p:sp>
          <p:nvSpPr>
            <p:cNvPr id="122938" name="Line 30"/>
            <p:cNvSpPr/>
            <p:nvPr/>
          </p:nvSpPr>
          <p:spPr>
            <a:xfrm>
              <a:off x="4704" y="2784"/>
              <a:ext cx="0" cy="240"/>
            </a:xfrm>
            <a:prstGeom prst="line">
              <a:avLst/>
            </a:prstGeom>
            <a:ln w="12700" cap="sq" cmpd="sng">
              <a:solidFill>
                <a:schemeClr val="tx1"/>
              </a:solidFill>
              <a:prstDash val="solid"/>
              <a:headEnd type="none" w="sm" len="sm"/>
              <a:tailEnd type="none" w="sm" len="sm"/>
            </a:ln>
          </p:spPr>
        </p:sp>
      </p:grpSp>
      <p:grpSp>
        <p:nvGrpSpPr>
          <p:cNvPr id="122887" name="Group 31"/>
          <p:cNvGrpSpPr/>
          <p:nvPr/>
        </p:nvGrpSpPr>
        <p:grpSpPr>
          <a:xfrm>
            <a:off x="3886200" y="5257800"/>
            <a:ext cx="2362200" cy="381000"/>
            <a:chOff x="3456" y="2784"/>
            <a:chExt cx="1536" cy="240"/>
          </a:xfrm>
        </p:grpSpPr>
        <p:sp>
          <p:nvSpPr>
            <p:cNvPr id="122929" name="Rectangle 32"/>
            <p:cNvSpPr/>
            <p:nvPr/>
          </p:nvSpPr>
          <p:spPr>
            <a:xfrm>
              <a:off x="3456" y="2784"/>
              <a:ext cx="1536" cy="24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30" name="Line 33"/>
            <p:cNvSpPr/>
            <p:nvPr/>
          </p:nvSpPr>
          <p:spPr>
            <a:xfrm>
              <a:off x="3744" y="2784"/>
              <a:ext cx="0" cy="240"/>
            </a:xfrm>
            <a:prstGeom prst="line">
              <a:avLst/>
            </a:prstGeom>
            <a:ln w="12700" cap="sq" cmpd="sng">
              <a:solidFill>
                <a:schemeClr val="tx1"/>
              </a:solidFill>
              <a:prstDash val="solid"/>
              <a:headEnd type="none" w="sm" len="sm"/>
              <a:tailEnd type="none" w="sm" len="sm"/>
            </a:ln>
          </p:spPr>
        </p:sp>
        <p:sp>
          <p:nvSpPr>
            <p:cNvPr id="122931" name="Line 34"/>
            <p:cNvSpPr/>
            <p:nvPr/>
          </p:nvSpPr>
          <p:spPr>
            <a:xfrm>
              <a:off x="4054" y="2784"/>
              <a:ext cx="0" cy="240"/>
            </a:xfrm>
            <a:prstGeom prst="line">
              <a:avLst/>
            </a:prstGeom>
            <a:ln w="12700" cap="sq" cmpd="sng">
              <a:solidFill>
                <a:schemeClr val="tx1"/>
              </a:solidFill>
              <a:prstDash val="solid"/>
              <a:headEnd type="none" w="sm" len="sm"/>
              <a:tailEnd type="none" w="sm" len="sm"/>
            </a:ln>
          </p:spPr>
        </p:sp>
        <p:sp>
          <p:nvSpPr>
            <p:cNvPr id="122932" name="Line 35"/>
            <p:cNvSpPr/>
            <p:nvPr/>
          </p:nvSpPr>
          <p:spPr>
            <a:xfrm>
              <a:off x="4416" y="2784"/>
              <a:ext cx="0" cy="240"/>
            </a:xfrm>
            <a:prstGeom prst="line">
              <a:avLst/>
            </a:prstGeom>
            <a:ln w="12700" cap="sq" cmpd="sng">
              <a:solidFill>
                <a:schemeClr val="tx1"/>
              </a:solidFill>
              <a:prstDash val="solid"/>
              <a:headEnd type="none" w="sm" len="sm"/>
              <a:tailEnd type="none" w="sm" len="sm"/>
            </a:ln>
          </p:spPr>
        </p:sp>
        <p:sp>
          <p:nvSpPr>
            <p:cNvPr id="122933" name="Line 36"/>
            <p:cNvSpPr/>
            <p:nvPr/>
          </p:nvSpPr>
          <p:spPr>
            <a:xfrm>
              <a:off x="4704" y="2784"/>
              <a:ext cx="0" cy="240"/>
            </a:xfrm>
            <a:prstGeom prst="line">
              <a:avLst/>
            </a:prstGeom>
            <a:ln w="12700" cap="sq" cmpd="sng">
              <a:solidFill>
                <a:schemeClr val="tx1"/>
              </a:solidFill>
              <a:prstDash val="solid"/>
              <a:headEnd type="none" w="sm" len="sm"/>
              <a:tailEnd type="none" w="sm" len="sm"/>
            </a:ln>
          </p:spPr>
        </p:sp>
      </p:grpSp>
      <p:grpSp>
        <p:nvGrpSpPr>
          <p:cNvPr id="122888" name="Group 37"/>
          <p:cNvGrpSpPr/>
          <p:nvPr/>
        </p:nvGrpSpPr>
        <p:grpSpPr>
          <a:xfrm>
            <a:off x="6553200" y="5257800"/>
            <a:ext cx="2209800" cy="381000"/>
            <a:chOff x="3456" y="2784"/>
            <a:chExt cx="1536" cy="240"/>
          </a:xfrm>
        </p:grpSpPr>
        <p:sp>
          <p:nvSpPr>
            <p:cNvPr id="122924" name="Rectangle 38"/>
            <p:cNvSpPr/>
            <p:nvPr/>
          </p:nvSpPr>
          <p:spPr>
            <a:xfrm>
              <a:off x="3456" y="2784"/>
              <a:ext cx="1536" cy="24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25" name="Line 39"/>
            <p:cNvSpPr/>
            <p:nvPr/>
          </p:nvSpPr>
          <p:spPr>
            <a:xfrm>
              <a:off x="3744" y="2784"/>
              <a:ext cx="0" cy="240"/>
            </a:xfrm>
            <a:prstGeom prst="line">
              <a:avLst/>
            </a:prstGeom>
            <a:ln w="12700" cap="sq" cmpd="sng">
              <a:solidFill>
                <a:schemeClr val="tx1"/>
              </a:solidFill>
              <a:prstDash val="solid"/>
              <a:headEnd type="none" w="sm" len="sm"/>
              <a:tailEnd type="none" w="sm" len="sm"/>
            </a:ln>
          </p:spPr>
        </p:sp>
        <p:sp>
          <p:nvSpPr>
            <p:cNvPr id="122926" name="Line 40"/>
            <p:cNvSpPr/>
            <p:nvPr/>
          </p:nvSpPr>
          <p:spPr>
            <a:xfrm>
              <a:off x="4054" y="2784"/>
              <a:ext cx="0" cy="240"/>
            </a:xfrm>
            <a:prstGeom prst="line">
              <a:avLst/>
            </a:prstGeom>
            <a:ln w="12700" cap="sq" cmpd="sng">
              <a:solidFill>
                <a:schemeClr val="tx1"/>
              </a:solidFill>
              <a:prstDash val="solid"/>
              <a:headEnd type="none" w="sm" len="sm"/>
              <a:tailEnd type="none" w="sm" len="sm"/>
            </a:ln>
          </p:spPr>
        </p:sp>
        <p:sp>
          <p:nvSpPr>
            <p:cNvPr id="122927" name="Line 41"/>
            <p:cNvSpPr/>
            <p:nvPr/>
          </p:nvSpPr>
          <p:spPr>
            <a:xfrm>
              <a:off x="4416" y="2784"/>
              <a:ext cx="0" cy="240"/>
            </a:xfrm>
            <a:prstGeom prst="line">
              <a:avLst/>
            </a:prstGeom>
            <a:ln w="12700" cap="sq" cmpd="sng">
              <a:solidFill>
                <a:schemeClr val="tx1"/>
              </a:solidFill>
              <a:prstDash val="solid"/>
              <a:headEnd type="none" w="sm" len="sm"/>
              <a:tailEnd type="none" w="sm" len="sm"/>
            </a:ln>
          </p:spPr>
        </p:sp>
        <p:sp>
          <p:nvSpPr>
            <p:cNvPr id="122928" name="Line 42"/>
            <p:cNvSpPr/>
            <p:nvPr/>
          </p:nvSpPr>
          <p:spPr>
            <a:xfrm>
              <a:off x="4704" y="2784"/>
              <a:ext cx="0" cy="240"/>
            </a:xfrm>
            <a:prstGeom prst="line">
              <a:avLst/>
            </a:prstGeom>
            <a:ln w="12700" cap="sq" cmpd="sng">
              <a:solidFill>
                <a:schemeClr val="tx1"/>
              </a:solidFill>
              <a:prstDash val="solid"/>
              <a:headEnd type="none" w="sm" len="sm"/>
              <a:tailEnd type="none" w="sm" len="sm"/>
            </a:ln>
          </p:spPr>
        </p:sp>
      </p:grpSp>
      <p:grpSp>
        <p:nvGrpSpPr>
          <p:cNvPr id="122889" name="Group 43"/>
          <p:cNvGrpSpPr/>
          <p:nvPr/>
        </p:nvGrpSpPr>
        <p:grpSpPr>
          <a:xfrm>
            <a:off x="3048000" y="6096000"/>
            <a:ext cx="2362200" cy="381000"/>
            <a:chOff x="3456" y="2784"/>
            <a:chExt cx="1536" cy="240"/>
          </a:xfrm>
        </p:grpSpPr>
        <p:sp>
          <p:nvSpPr>
            <p:cNvPr id="122919" name="Rectangle 44"/>
            <p:cNvSpPr/>
            <p:nvPr/>
          </p:nvSpPr>
          <p:spPr>
            <a:xfrm>
              <a:off x="3456" y="2784"/>
              <a:ext cx="1536" cy="240"/>
            </a:xfrm>
            <a:prstGeom prst="rect">
              <a:avLst/>
            </a:prstGeom>
            <a:solidFill>
              <a:schemeClr val="accent1"/>
            </a:solidFill>
            <a:ln w="12700" cap="flat" cmpd="sng">
              <a:solidFill>
                <a:schemeClr val="tx1"/>
              </a:solidFill>
              <a:prstDash val="sysDot"/>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20" name="Line 45"/>
            <p:cNvSpPr/>
            <p:nvPr/>
          </p:nvSpPr>
          <p:spPr>
            <a:xfrm>
              <a:off x="3744" y="2784"/>
              <a:ext cx="0" cy="240"/>
            </a:xfrm>
            <a:prstGeom prst="line">
              <a:avLst/>
            </a:prstGeom>
            <a:ln w="12700" cap="flat" cmpd="sng">
              <a:solidFill>
                <a:schemeClr val="tx1"/>
              </a:solidFill>
              <a:prstDash val="sysDot"/>
              <a:headEnd type="none" w="sm" len="sm"/>
              <a:tailEnd type="none" w="sm" len="sm"/>
            </a:ln>
          </p:spPr>
        </p:sp>
        <p:sp>
          <p:nvSpPr>
            <p:cNvPr id="122921" name="Line 46"/>
            <p:cNvSpPr/>
            <p:nvPr/>
          </p:nvSpPr>
          <p:spPr>
            <a:xfrm>
              <a:off x="4054" y="2784"/>
              <a:ext cx="0" cy="240"/>
            </a:xfrm>
            <a:prstGeom prst="line">
              <a:avLst/>
            </a:prstGeom>
            <a:ln w="12700" cap="flat" cmpd="sng">
              <a:solidFill>
                <a:schemeClr val="tx1"/>
              </a:solidFill>
              <a:prstDash val="sysDot"/>
              <a:headEnd type="none" w="sm" len="sm"/>
              <a:tailEnd type="none" w="sm" len="sm"/>
            </a:ln>
          </p:spPr>
        </p:sp>
        <p:sp>
          <p:nvSpPr>
            <p:cNvPr id="122922" name="Line 47"/>
            <p:cNvSpPr/>
            <p:nvPr/>
          </p:nvSpPr>
          <p:spPr>
            <a:xfrm>
              <a:off x="4416" y="2784"/>
              <a:ext cx="0" cy="240"/>
            </a:xfrm>
            <a:prstGeom prst="line">
              <a:avLst/>
            </a:prstGeom>
            <a:ln w="12700" cap="flat" cmpd="sng">
              <a:solidFill>
                <a:schemeClr val="tx1"/>
              </a:solidFill>
              <a:prstDash val="sysDot"/>
              <a:headEnd type="none" w="sm" len="sm"/>
              <a:tailEnd type="none" w="sm" len="sm"/>
            </a:ln>
          </p:spPr>
        </p:sp>
        <p:sp>
          <p:nvSpPr>
            <p:cNvPr id="122923" name="Line 48"/>
            <p:cNvSpPr/>
            <p:nvPr/>
          </p:nvSpPr>
          <p:spPr>
            <a:xfrm>
              <a:off x="4704" y="2784"/>
              <a:ext cx="0" cy="240"/>
            </a:xfrm>
            <a:prstGeom prst="line">
              <a:avLst/>
            </a:prstGeom>
            <a:ln w="12700" cap="flat" cmpd="sng">
              <a:solidFill>
                <a:schemeClr val="tx1"/>
              </a:solidFill>
              <a:prstDash val="sysDot"/>
              <a:headEnd type="none" w="sm" len="sm"/>
              <a:tailEnd type="none" w="sm" len="sm"/>
            </a:ln>
          </p:spPr>
        </p:sp>
      </p:grpSp>
      <p:grpSp>
        <p:nvGrpSpPr>
          <p:cNvPr id="122890" name="Group 49"/>
          <p:cNvGrpSpPr/>
          <p:nvPr/>
        </p:nvGrpSpPr>
        <p:grpSpPr>
          <a:xfrm>
            <a:off x="5715000" y="6096000"/>
            <a:ext cx="2362200" cy="381000"/>
            <a:chOff x="3456" y="2784"/>
            <a:chExt cx="1536" cy="240"/>
          </a:xfrm>
        </p:grpSpPr>
        <p:sp>
          <p:nvSpPr>
            <p:cNvPr id="122914" name="Rectangle 50"/>
            <p:cNvSpPr/>
            <p:nvPr/>
          </p:nvSpPr>
          <p:spPr>
            <a:xfrm>
              <a:off x="3456" y="2784"/>
              <a:ext cx="1536" cy="24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2915" name="Line 51"/>
            <p:cNvSpPr/>
            <p:nvPr/>
          </p:nvSpPr>
          <p:spPr>
            <a:xfrm>
              <a:off x="3744" y="2784"/>
              <a:ext cx="0" cy="240"/>
            </a:xfrm>
            <a:prstGeom prst="line">
              <a:avLst/>
            </a:prstGeom>
            <a:ln w="12700" cap="sq" cmpd="sng">
              <a:solidFill>
                <a:schemeClr val="tx1"/>
              </a:solidFill>
              <a:prstDash val="solid"/>
              <a:headEnd type="none" w="sm" len="sm"/>
              <a:tailEnd type="none" w="sm" len="sm"/>
            </a:ln>
          </p:spPr>
        </p:sp>
        <p:sp>
          <p:nvSpPr>
            <p:cNvPr id="122916" name="Line 52"/>
            <p:cNvSpPr/>
            <p:nvPr/>
          </p:nvSpPr>
          <p:spPr>
            <a:xfrm>
              <a:off x="4054" y="2784"/>
              <a:ext cx="0" cy="240"/>
            </a:xfrm>
            <a:prstGeom prst="line">
              <a:avLst/>
            </a:prstGeom>
            <a:ln w="12700" cap="sq" cmpd="sng">
              <a:solidFill>
                <a:schemeClr val="tx1"/>
              </a:solidFill>
              <a:prstDash val="solid"/>
              <a:headEnd type="none" w="sm" len="sm"/>
              <a:tailEnd type="none" w="sm" len="sm"/>
            </a:ln>
          </p:spPr>
        </p:sp>
        <p:sp>
          <p:nvSpPr>
            <p:cNvPr id="122917" name="Line 53"/>
            <p:cNvSpPr/>
            <p:nvPr/>
          </p:nvSpPr>
          <p:spPr>
            <a:xfrm>
              <a:off x="4416" y="2784"/>
              <a:ext cx="0" cy="240"/>
            </a:xfrm>
            <a:prstGeom prst="line">
              <a:avLst/>
            </a:prstGeom>
            <a:ln w="12700" cap="sq" cmpd="sng">
              <a:solidFill>
                <a:schemeClr val="tx1"/>
              </a:solidFill>
              <a:prstDash val="solid"/>
              <a:headEnd type="none" w="sm" len="sm"/>
              <a:tailEnd type="none" w="sm" len="sm"/>
            </a:ln>
          </p:spPr>
        </p:sp>
        <p:sp>
          <p:nvSpPr>
            <p:cNvPr id="122918" name="Line 54"/>
            <p:cNvSpPr/>
            <p:nvPr/>
          </p:nvSpPr>
          <p:spPr>
            <a:xfrm>
              <a:off x="4704" y="2784"/>
              <a:ext cx="0" cy="240"/>
            </a:xfrm>
            <a:prstGeom prst="line">
              <a:avLst/>
            </a:prstGeom>
            <a:ln w="12700" cap="sq" cmpd="sng">
              <a:solidFill>
                <a:schemeClr val="tx1"/>
              </a:solidFill>
              <a:prstDash val="solid"/>
              <a:headEnd type="none" w="sm" len="sm"/>
              <a:tailEnd type="none" w="sm" len="sm"/>
            </a:ln>
          </p:spPr>
        </p:sp>
      </p:grpSp>
      <p:sp>
        <p:nvSpPr>
          <p:cNvPr id="122891" name="Line 55"/>
          <p:cNvSpPr/>
          <p:nvPr/>
        </p:nvSpPr>
        <p:spPr>
          <a:xfrm>
            <a:off x="6172200" y="3810000"/>
            <a:ext cx="381000" cy="609600"/>
          </a:xfrm>
          <a:prstGeom prst="line">
            <a:avLst/>
          </a:prstGeom>
          <a:ln w="12700" cap="sq" cmpd="sng">
            <a:solidFill>
              <a:schemeClr val="tx1"/>
            </a:solidFill>
            <a:prstDash val="solid"/>
            <a:headEnd type="none" w="sm" len="sm"/>
            <a:tailEnd type="triangle" w="med" len="med"/>
          </a:ln>
        </p:spPr>
      </p:sp>
      <p:sp>
        <p:nvSpPr>
          <p:cNvPr id="122892" name="Line 56"/>
          <p:cNvSpPr/>
          <p:nvPr/>
        </p:nvSpPr>
        <p:spPr>
          <a:xfrm flipH="1">
            <a:off x="4648200" y="4648200"/>
            <a:ext cx="1143000" cy="609600"/>
          </a:xfrm>
          <a:prstGeom prst="line">
            <a:avLst/>
          </a:prstGeom>
          <a:ln w="12700" cap="sq" cmpd="sng">
            <a:solidFill>
              <a:schemeClr val="tx1"/>
            </a:solidFill>
            <a:prstDash val="solid"/>
            <a:headEnd type="none" w="sm" len="sm"/>
            <a:tailEnd type="triangle" w="med" len="med"/>
          </a:ln>
        </p:spPr>
      </p:sp>
      <p:sp>
        <p:nvSpPr>
          <p:cNvPr id="122893" name="Line 57"/>
          <p:cNvSpPr/>
          <p:nvPr/>
        </p:nvSpPr>
        <p:spPr>
          <a:xfrm>
            <a:off x="7772400" y="4648200"/>
            <a:ext cx="457200" cy="609600"/>
          </a:xfrm>
          <a:prstGeom prst="line">
            <a:avLst/>
          </a:prstGeom>
          <a:ln w="12700" cap="sq" cmpd="sng">
            <a:solidFill>
              <a:schemeClr val="tx1"/>
            </a:solidFill>
            <a:prstDash val="solid"/>
            <a:headEnd type="none" w="sm" len="sm"/>
            <a:tailEnd type="triangle" w="med" len="med"/>
          </a:ln>
        </p:spPr>
      </p:sp>
      <p:sp>
        <p:nvSpPr>
          <p:cNvPr id="122894" name="Line 58"/>
          <p:cNvSpPr/>
          <p:nvPr/>
        </p:nvSpPr>
        <p:spPr>
          <a:xfrm flipH="1">
            <a:off x="3429000" y="5486400"/>
            <a:ext cx="609600" cy="609600"/>
          </a:xfrm>
          <a:prstGeom prst="line">
            <a:avLst/>
          </a:prstGeom>
          <a:ln w="12700" cap="sq" cmpd="sng">
            <a:solidFill>
              <a:schemeClr val="tx1"/>
            </a:solidFill>
            <a:prstDash val="solid"/>
            <a:headEnd type="none" w="sm" len="sm"/>
            <a:tailEnd type="triangle" w="med" len="med"/>
          </a:ln>
        </p:spPr>
      </p:sp>
      <p:sp>
        <p:nvSpPr>
          <p:cNvPr id="122895" name="Line 59"/>
          <p:cNvSpPr/>
          <p:nvPr/>
        </p:nvSpPr>
        <p:spPr>
          <a:xfrm>
            <a:off x="6019800" y="5486400"/>
            <a:ext cx="457200" cy="609600"/>
          </a:xfrm>
          <a:prstGeom prst="line">
            <a:avLst/>
          </a:prstGeom>
          <a:ln w="12700" cap="sq" cmpd="sng">
            <a:solidFill>
              <a:schemeClr val="tx1"/>
            </a:solidFill>
            <a:prstDash val="solid"/>
            <a:headEnd type="none" w="sm" len="sm"/>
            <a:tailEnd type="triangle" w="sm" len="sm"/>
          </a:ln>
        </p:spPr>
      </p:sp>
      <p:sp>
        <p:nvSpPr>
          <p:cNvPr id="122896" name="Line 60"/>
          <p:cNvSpPr/>
          <p:nvPr/>
        </p:nvSpPr>
        <p:spPr>
          <a:xfrm flipV="1">
            <a:off x="5181600" y="5638800"/>
            <a:ext cx="304800" cy="762000"/>
          </a:xfrm>
          <a:prstGeom prst="line">
            <a:avLst/>
          </a:prstGeom>
          <a:ln w="12700" cap="flat" cmpd="sng">
            <a:solidFill>
              <a:schemeClr val="tx1"/>
            </a:solidFill>
            <a:prstDash val="dash"/>
            <a:headEnd type="none" w="sm" len="sm"/>
            <a:tailEnd type="triangle" w="med" len="med"/>
          </a:ln>
        </p:spPr>
      </p:sp>
      <p:sp>
        <p:nvSpPr>
          <p:cNvPr id="122897" name="Line 61"/>
          <p:cNvSpPr/>
          <p:nvPr/>
        </p:nvSpPr>
        <p:spPr>
          <a:xfrm flipH="1" flipV="1">
            <a:off x="5791200" y="5638800"/>
            <a:ext cx="152400" cy="685800"/>
          </a:xfrm>
          <a:prstGeom prst="line">
            <a:avLst/>
          </a:prstGeom>
          <a:ln w="12700" cap="flat" cmpd="sng">
            <a:solidFill>
              <a:schemeClr val="tx1"/>
            </a:solidFill>
            <a:prstDash val="dash"/>
            <a:headEnd type="none" w="sm" len="sm"/>
            <a:tailEnd type="triangle" w="med" len="med"/>
          </a:ln>
        </p:spPr>
      </p:sp>
      <p:sp>
        <p:nvSpPr>
          <p:cNvPr id="122898" name="Line 62"/>
          <p:cNvSpPr/>
          <p:nvPr/>
        </p:nvSpPr>
        <p:spPr>
          <a:xfrm flipH="1" flipV="1">
            <a:off x="8229600" y="3962400"/>
            <a:ext cx="457200" cy="1447800"/>
          </a:xfrm>
          <a:prstGeom prst="line">
            <a:avLst/>
          </a:prstGeom>
          <a:ln w="12700" cap="flat" cmpd="sng">
            <a:solidFill>
              <a:schemeClr val="tx1"/>
            </a:solidFill>
            <a:prstDash val="dash"/>
            <a:headEnd type="none" w="sm" len="sm"/>
            <a:tailEnd type="triangle" w="med" len="med"/>
          </a:ln>
        </p:spPr>
      </p:sp>
      <p:sp>
        <p:nvSpPr>
          <p:cNvPr id="122899" name="Line 63"/>
          <p:cNvSpPr/>
          <p:nvPr/>
        </p:nvSpPr>
        <p:spPr>
          <a:xfrm>
            <a:off x="8001000" y="3810000"/>
            <a:ext cx="457200" cy="1447800"/>
          </a:xfrm>
          <a:prstGeom prst="line">
            <a:avLst/>
          </a:prstGeom>
          <a:ln w="12700" cap="flat" cmpd="sng">
            <a:solidFill>
              <a:schemeClr val="tx1"/>
            </a:solidFill>
            <a:prstDash val="dash"/>
            <a:headEnd type="none" w="med" len="med"/>
            <a:tailEnd type="triangle" w="med" len="med"/>
          </a:ln>
        </p:spPr>
      </p:sp>
      <p:sp>
        <p:nvSpPr>
          <p:cNvPr id="122900" name="Line 64"/>
          <p:cNvSpPr/>
          <p:nvPr/>
        </p:nvSpPr>
        <p:spPr>
          <a:xfrm flipV="1">
            <a:off x="3200400" y="4876800"/>
            <a:ext cx="381000" cy="1295400"/>
          </a:xfrm>
          <a:prstGeom prst="line">
            <a:avLst/>
          </a:prstGeom>
          <a:ln w="12700" cap="sq" cmpd="sng">
            <a:solidFill>
              <a:schemeClr val="tx1"/>
            </a:solidFill>
            <a:prstDash val="solid"/>
            <a:headEnd type="none" w="sm" len="sm"/>
            <a:tailEnd type="none" w="sm" len="sm"/>
          </a:ln>
        </p:spPr>
      </p:sp>
      <p:sp>
        <p:nvSpPr>
          <p:cNvPr id="122901" name="Line 65"/>
          <p:cNvSpPr/>
          <p:nvPr/>
        </p:nvSpPr>
        <p:spPr>
          <a:xfrm flipV="1">
            <a:off x="3581400" y="3886200"/>
            <a:ext cx="2362200" cy="990600"/>
          </a:xfrm>
          <a:prstGeom prst="line">
            <a:avLst/>
          </a:prstGeom>
          <a:ln w="12700" cap="flat" cmpd="sng">
            <a:solidFill>
              <a:schemeClr val="tx1"/>
            </a:solidFill>
            <a:prstDash val="dash"/>
            <a:headEnd type="none" w="sm" len="sm"/>
            <a:tailEnd type="triangle" w="med" len="med"/>
          </a:ln>
        </p:spPr>
      </p:sp>
      <p:sp>
        <p:nvSpPr>
          <p:cNvPr id="122902" name="Line 66"/>
          <p:cNvSpPr/>
          <p:nvPr/>
        </p:nvSpPr>
        <p:spPr>
          <a:xfrm flipV="1">
            <a:off x="7848600" y="5943600"/>
            <a:ext cx="0" cy="381000"/>
          </a:xfrm>
          <a:prstGeom prst="line">
            <a:avLst/>
          </a:prstGeom>
          <a:ln w="12700" cap="sq" cmpd="sng">
            <a:solidFill>
              <a:schemeClr val="tx1"/>
            </a:solidFill>
            <a:prstDash val="solid"/>
            <a:headEnd type="none" w="sm" len="sm"/>
            <a:tailEnd type="none" w="sm" len="sm"/>
          </a:ln>
        </p:spPr>
      </p:sp>
      <p:sp>
        <p:nvSpPr>
          <p:cNvPr id="122903" name="Line 67"/>
          <p:cNvSpPr/>
          <p:nvPr/>
        </p:nvSpPr>
        <p:spPr>
          <a:xfrm flipH="1" flipV="1">
            <a:off x="6400800" y="5715000"/>
            <a:ext cx="1447800" cy="228600"/>
          </a:xfrm>
          <a:prstGeom prst="line">
            <a:avLst/>
          </a:prstGeom>
          <a:ln w="12700" cap="sq" cmpd="sng">
            <a:solidFill>
              <a:schemeClr val="tx1"/>
            </a:solidFill>
            <a:prstDash val="solid"/>
            <a:headEnd type="none" w="sm" len="sm"/>
            <a:tailEnd type="none" w="sm" len="sm"/>
          </a:ln>
        </p:spPr>
      </p:sp>
      <p:sp>
        <p:nvSpPr>
          <p:cNvPr id="122904" name="Line 68"/>
          <p:cNvSpPr/>
          <p:nvPr/>
        </p:nvSpPr>
        <p:spPr>
          <a:xfrm flipV="1">
            <a:off x="6400800" y="4800600"/>
            <a:ext cx="0" cy="914400"/>
          </a:xfrm>
          <a:prstGeom prst="line">
            <a:avLst/>
          </a:prstGeom>
          <a:ln w="12700" cap="flat" cmpd="sng">
            <a:solidFill>
              <a:schemeClr val="tx1"/>
            </a:solidFill>
            <a:prstDash val="dash"/>
            <a:headEnd type="none" w="med" len="med"/>
            <a:tailEnd type="triangle" w="med" len="med"/>
          </a:ln>
        </p:spPr>
      </p:sp>
      <p:sp>
        <p:nvSpPr>
          <p:cNvPr id="122905" name="Text Box 69"/>
          <p:cNvSpPr txBox="1"/>
          <p:nvPr/>
        </p:nvSpPr>
        <p:spPr>
          <a:xfrm>
            <a:off x="6494463" y="3540125"/>
            <a:ext cx="1371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0           1</a:t>
            </a:r>
            <a:endParaRPr lang="en-US" altLang="zh-CN" sz="2400" dirty="0"/>
          </a:p>
        </p:txBody>
      </p:sp>
      <p:sp>
        <p:nvSpPr>
          <p:cNvPr id="122906" name="Text Box 70"/>
          <p:cNvSpPr txBox="1"/>
          <p:nvPr/>
        </p:nvSpPr>
        <p:spPr>
          <a:xfrm>
            <a:off x="6096000" y="4343400"/>
            <a:ext cx="1371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0     </a:t>
            </a:r>
            <a:r>
              <a:rPr lang="zh-CN" altLang="en-US" sz="2000" dirty="0"/>
              <a:t>－</a:t>
            </a:r>
            <a:r>
              <a:rPr lang="zh-CN" altLang="en-US" sz="2400" dirty="0"/>
              <a:t>   </a:t>
            </a:r>
            <a:r>
              <a:rPr lang="en-US" altLang="zh-CN" sz="2400" dirty="0"/>
              <a:t>0</a:t>
            </a:r>
            <a:endParaRPr lang="en-US" altLang="zh-CN" sz="2400" dirty="0"/>
          </a:p>
        </p:txBody>
      </p:sp>
      <p:sp>
        <p:nvSpPr>
          <p:cNvPr id="122907" name="Text Box 71"/>
          <p:cNvSpPr txBox="1"/>
          <p:nvPr/>
        </p:nvSpPr>
        <p:spPr>
          <a:xfrm>
            <a:off x="6986588" y="5240338"/>
            <a:ext cx="1371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1     </a:t>
            </a:r>
            <a:r>
              <a:rPr lang="en-US" altLang="zh-CN" sz="2000" dirty="0"/>
              <a:t>c </a:t>
            </a:r>
            <a:r>
              <a:rPr lang="en-US" altLang="zh-CN" sz="2400" dirty="0"/>
              <a:t>   1</a:t>
            </a:r>
            <a:endParaRPr lang="en-US" altLang="zh-CN" sz="2400" dirty="0"/>
          </a:p>
        </p:txBody>
      </p:sp>
      <p:sp>
        <p:nvSpPr>
          <p:cNvPr id="122908" name="Text Box 72"/>
          <p:cNvSpPr txBox="1"/>
          <p:nvPr/>
        </p:nvSpPr>
        <p:spPr>
          <a:xfrm>
            <a:off x="4360863" y="5240338"/>
            <a:ext cx="1371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0    </a:t>
            </a:r>
            <a:r>
              <a:rPr lang="en-US" altLang="zh-CN" sz="2000" dirty="0"/>
              <a:t>×</a:t>
            </a:r>
            <a:r>
              <a:rPr lang="en-US" altLang="zh-CN" sz="2400" dirty="0"/>
              <a:t>    0</a:t>
            </a:r>
            <a:endParaRPr lang="en-US" altLang="zh-CN" sz="2400" dirty="0"/>
          </a:p>
        </p:txBody>
      </p:sp>
      <p:sp>
        <p:nvSpPr>
          <p:cNvPr id="122909" name="Text Box 73"/>
          <p:cNvSpPr txBox="1"/>
          <p:nvPr/>
        </p:nvSpPr>
        <p:spPr>
          <a:xfrm>
            <a:off x="6248400" y="6019800"/>
            <a:ext cx="1371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1     </a:t>
            </a:r>
            <a:r>
              <a:rPr lang="en-US" altLang="zh-CN" sz="2000" dirty="0"/>
              <a:t>b </a:t>
            </a:r>
            <a:r>
              <a:rPr lang="en-US" altLang="zh-CN" sz="2400" dirty="0"/>
              <a:t>   1</a:t>
            </a:r>
            <a:endParaRPr lang="en-US" altLang="zh-CN" sz="2400" dirty="0"/>
          </a:p>
        </p:txBody>
      </p:sp>
      <p:sp>
        <p:nvSpPr>
          <p:cNvPr id="122910" name="Text Box 74"/>
          <p:cNvSpPr txBox="1"/>
          <p:nvPr/>
        </p:nvSpPr>
        <p:spPr>
          <a:xfrm>
            <a:off x="3581400" y="6061075"/>
            <a:ext cx="1371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1     </a:t>
            </a:r>
            <a:r>
              <a:rPr lang="en-US" altLang="zh-CN" sz="2000" dirty="0"/>
              <a:t>a </a:t>
            </a:r>
            <a:r>
              <a:rPr lang="en-US" altLang="zh-CN" sz="2400" dirty="0"/>
              <a:t>   1</a:t>
            </a:r>
            <a:endParaRPr lang="en-US" altLang="zh-CN" sz="2400" dirty="0"/>
          </a:p>
        </p:txBody>
      </p:sp>
      <p:sp>
        <p:nvSpPr>
          <p:cNvPr id="122911" name="Line 75"/>
          <p:cNvSpPr/>
          <p:nvPr/>
        </p:nvSpPr>
        <p:spPr>
          <a:xfrm>
            <a:off x="5791200" y="3276600"/>
            <a:ext cx="609600" cy="304800"/>
          </a:xfrm>
          <a:prstGeom prst="line">
            <a:avLst/>
          </a:prstGeom>
          <a:ln w="12700" cap="sq" cmpd="sng">
            <a:solidFill>
              <a:schemeClr val="tx1"/>
            </a:solidFill>
            <a:prstDash val="solid"/>
            <a:headEnd type="none" w="sm" len="sm"/>
            <a:tailEnd type="triangle" w="med" len="med"/>
          </a:ln>
        </p:spPr>
      </p:sp>
      <p:sp>
        <p:nvSpPr>
          <p:cNvPr id="122912" name="Line 76"/>
          <p:cNvSpPr/>
          <p:nvPr/>
        </p:nvSpPr>
        <p:spPr>
          <a:xfrm flipV="1">
            <a:off x="6808788" y="4814888"/>
            <a:ext cx="0" cy="652462"/>
          </a:xfrm>
          <a:prstGeom prst="line">
            <a:avLst/>
          </a:prstGeom>
          <a:ln w="12700" cap="flat" cmpd="sng">
            <a:solidFill>
              <a:schemeClr val="tx1"/>
            </a:solidFill>
            <a:prstDash val="dash"/>
            <a:headEnd type="none" w="sm" len="sm"/>
            <a:tailEnd type="triangle" w="med" len="med"/>
          </a:ln>
        </p:spPr>
      </p:sp>
      <p:sp>
        <p:nvSpPr>
          <p:cNvPr id="122913" name="Rectangle 0"/>
          <p:cNvSpPr/>
          <p:nvPr/>
        </p:nvSpPr>
        <p:spPr>
          <a:xfrm>
            <a:off x="395288" y="3860800"/>
            <a:ext cx="2317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400" b="1" i="1" dirty="0">
                <a:solidFill>
                  <a:srgbClr val="333399"/>
                </a:solidFill>
              </a:rPr>
              <a:t>中序线索二叉树</a:t>
            </a:r>
            <a:endParaRPr lang="zh-CN" altLang="en-US" sz="2400" b="1" i="1" dirty="0">
              <a:solidFill>
                <a:srgbClr val="333399"/>
              </a:solidFill>
            </a:endParaRPr>
          </a:p>
        </p:txBody>
      </p:sp>
    </p:spTree>
  </p:cSld>
  <p:clrMapOvr>
    <a:masterClrMapping/>
  </p:clrMapOvr>
  <p:transition>
    <p:sndAc>
      <p:stSnd>
        <p:snd r:embed="rId1" name="camera.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0" y="0"/>
            <a:ext cx="4953000" cy="8239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990000"/>
                </a:solidFill>
                <a:latin typeface="楷体_GB2312" pitchFamily="49" charset="-122"/>
                <a:ea typeface="楷体_GB2312" pitchFamily="49" charset="-122"/>
              </a:rPr>
              <a:t>(</a:t>
            </a:r>
            <a:r>
              <a:rPr lang="zh-CN" altLang="en-US" sz="3600" dirty="0">
                <a:solidFill>
                  <a:srgbClr val="990000"/>
                </a:solidFill>
                <a:latin typeface="楷体_GB2312" pitchFamily="49" charset="-122"/>
                <a:ea typeface="楷体_GB2312" pitchFamily="49" charset="-122"/>
              </a:rPr>
              <a:t>从根到结点的</a:t>
            </a:r>
            <a:r>
              <a:rPr lang="en-US" altLang="zh-CN" sz="3600" dirty="0">
                <a:solidFill>
                  <a:srgbClr val="990000"/>
                </a:solidFill>
                <a:latin typeface="楷体_GB2312" pitchFamily="49" charset="-122"/>
                <a:ea typeface="楷体_GB2312" pitchFamily="49" charset="-122"/>
              </a:rPr>
              <a:t>)</a:t>
            </a:r>
            <a:r>
              <a:rPr lang="zh-CN" altLang="en-US" sz="4000" b="1" dirty="0">
                <a:solidFill>
                  <a:srgbClr val="FF0000"/>
                </a:solidFill>
                <a:latin typeface="楷体_GB2312" pitchFamily="49" charset="-122"/>
                <a:ea typeface="楷体_GB2312" pitchFamily="49" charset="-122"/>
              </a:rPr>
              <a:t>路径</a:t>
            </a:r>
            <a:r>
              <a:rPr lang="zh-CN" altLang="en-US" sz="4800" b="1" dirty="0">
                <a:solidFill>
                  <a:srgbClr val="FF0000"/>
                </a:solidFill>
                <a:latin typeface="楷体_GB2312" pitchFamily="49" charset="-122"/>
                <a:ea typeface="楷体_GB2312" pitchFamily="49" charset="-122"/>
              </a:rPr>
              <a:t>：</a:t>
            </a:r>
            <a:endParaRPr lang="zh-CN" altLang="en-US" sz="5400" dirty="0"/>
          </a:p>
        </p:txBody>
      </p:sp>
      <p:sp>
        <p:nvSpPr>
          <p:cNvPr id="317443" name="Text Box 3"/>
          <p:cNvSpPr txBox="1"/>
          <p:nvPr/>
        </p:nvSpPr>
        <p:spPr>
          <a:xfrm>
            <a:off x="152400" y="2070100"/>
            <a:ext cx="4311650" cy="17399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FF0000"/>
                </a:solidFill>
                <a:latin typeface="楷体_GB2312" pitchFamily="49" charset="-122"/>
                <a:ea typeface="楷体_GB2312" pitchFamily="49" charset="-122"/>
              </a:rPr>
              <a:t>孩子</a:t>
            </a:r>
            <a:r>
              <a:rPr lang="zh-CN" altLang="en-US" sz="3600" dirty="0">
                <a:solidFill>
                  <a:srgbClr val="990000"/>
                </a:solidFill>
                <a:latin typeface="楷体_GB2312" pitchFamily="49" charset="-122"/>
                <a:ea typeface="楷体_GB2312" pitchFamily="49" charset="-122"/>
              </a:rPr>
              <a:t>结点</a:t>
            </a:r>
            <a:r>
              <a:rPr lang="zh-CN" altLang="en-US" sz="3600" dirty="0">
                <a:latin typeface="楷体_GB2312" pitchFamily="49" charset="-122"/>
                <a:ea typeface="楷体_GB2312" pitchFamily="49" charset="-122"/>
              </a:rPr>
              <a:t>、</a:t>
            </a:r>
            <a:r>
              <a:rPr lang="zh-CN" altLang="en-US" sz="3600" b="1" dirty="0">
                <a:solidFill>
                  <a:srgbClr val="FF0000"/>
                </a:solidFill>
                <a:latin typeface="楷体_GB2312" pitchFamily="49" charset="-122"/>
                <a:ea typeface="楷体_GB2312" pitchFamily="49" charset="-122"/>
              </a:rPr>
              <a:t>双亲</a:t>
            </a:r>
            <a:r>
              <a:rPr lang="zh-CN" altLang="en-US" sz="3600" dirty="0">
                <a:solidFill>
                  <a:srgbClr val="990000"/>
                </a:solidFill>
                <a:latin typeface="楷体_GB2312" pitchFamily="49" charset="-122"/>
                <a:ea typeface="楷体_GB2312" pitchFamily="49" charset="-122"/>
              </a:rPr>
              <a:t>结点</a:t>
            </a:r>
            <a:endParaRPr lang="zh-CN" altLang="en-US" sz="3600" dirty="0">
              <a:latin typeface="楷体_GB2312" pitchFamily="49" charset="-122"/>
              <a:ea typeface="楷体_GB2312" pitchFamily="49" charset="-122"/>
            </a:endParaRPr>
          </a:p>
          <a:p>
            <a:pPr marL="0" lvl="0" indent="0" eaLnBrk="1" hangingPunct="1">
              <a:spcBef>
                <a:spcPct val="0"/>
              </a:spcBef>
              <a:buNone/>
            </a:pPr>
            <a:r>
              <a:rPr lang="zh-CN" altLang="en-US" sz="3600" b="1" dirty="0">
                <a:solidFill>
                  <a:srgbClr val="FF0000"/>
                </a:solidFill>
                <a:latin typeface="楷体_GB2312" pitchFamily="49" charset="-122"/>
                <a:ea typeface="楷体_GB2312" pitchFamily="49" charset="-122"/>
              </a:rPr>
              <a:t>兄弟</a:t>
            </a:r>
            <a:r>
              <a:rPr lang="zh-CN" altLang="en-US" sz="3600" dirty="0">
                <a:solidFill>
                  <a:srgbClr val="990000"/>
                </a:solidFill>
                <a:latin typeface="楷体_GB2312" pitchFamily="49" charset="-122"/>
                <a:ea typeface="楷体_GB2312" pitchFamily="49" charset="-122"/>
              </a:rPr>
              <a:t>结点</a:t>
            </a:r>
            <a:r>
              <a:rPr lang="zh-CN" altLang="en-US" sz="3600" dirty="0">
                <a:latin typeface="楷体_GB2312" pitchFamily="49" charset="-122"/>
                <a:ea typeface="楷体_GB2312" pitchFamily="49" charset="-122"/>
              </a:rPr>
              <a:t>、</a:t>
            </a:r>
            <a:r>
              <a:rPr lang="zh-CN" altLang="en-US" sz="3600" dirty="0">
                <a:solidFill>
                  <a:srgbClr val="990000"/>
                </a:solidFill>
                <a:latin typeface="楷体_GB2312" pitchFamily="49" charset="-122"/>
                <a:ea typeface="楷体_GB2312" pitchFamily="49" charset="-122"/>
              </a:rPr>
              <a:t>堂兄弟</a:t>
            </a:r>
            <a:endParaRPr lang="zh-CN" altLang="en-US" sz="3600" dirty="0">
              <a:latin typeface="楷体_GB2312" pitchFamily="49" charset="-122"/>
              <a:ea typeface="楷体_GB2312" pitchFamily="49" charset="-122"/>
            </a:endParaRPr>
          </a:p>
          <a:p>
            <a:pPr marL="0" lvl="0" indent="0" eaLnBrk="1" hangingPunct="1">
              <a:spcBef>
                <a:spcPct val="0"/>
              </a:spcBef>
              <a:buNone/>
            </a:pPr>
            <a:r>
              <a:rPr lang="zh-CN" altLang="en-US" sz="3600" b="1" dirty="0">
                <a:solidFill>
                  <a:srgbClr val="FF0000"/>
                </a:solidFill>
                <a:latin typeface="楷体_GB2312" pitchFamily="49" charset="-122"/>
                <a:ea typeface="楷体_GB2312" pitchFamily="49" charset="-122"/>
              </a:rPr>
              <a:t>祖先</a:t>
            </a:r>
            <a:r>
              <a:rPr lang="zh-CN" altLang="en-US" sz="3600" dirty="0">
                <a:solidFill>
                  <a:srgbClr val="990000"/>
                </a:solidFill>
                <a:latin typeface="楷体_GB2312" pitchFamily="49" charset="-122"/>
                <a:ea typeface="楷体_GB2312" pitchFamily="49" charset="-122"/>
              </a:rPr>
              <a:t>结点</a:t>
            </a:r>
            <a:r>
              <a:rPr lang="zh-CN" altLang="en-US" sz="3600" dirty="0">
                <a:latin typeface="楷体_GB2312" pitchFamily="49" charset="-122"/>
                <a:ea typeface="楷体_GB2312" pitchFamily="49" charset="-122"/>
              </a:rPr>
              <a:t>、</a:t>
            </a:r>
            <a:r>
              <a:rPr lang="zh-CN" altLang="en-US" sz="3600" b="1" dirty="0">
                <a:solidFill>
                  <a:srgbClr val="FF0000"/>
                </a:solidFill>
                <a:latin typeface="楷体_GB2312" pitchFamily="49" charset="-122"/>
                <a:ea typeface="楷体_GB2312" pitchFamily="49" charset="-122"/>
              </a:rPr>
              <a:t>子孙</a:t>
            </a:r>
            <a:r>
              <a:rPr lang="zh-CN" altLang="en-US" sz="3600" dirty="0">
                <a:solidFill>
                  <a:srgbClr val="990000"/>
                </a:solidFill>
                <a:latin typeface="楷体_GB2312" pitchFamily="49" charset="-122"/>
                <a:ea typeface="楷体_GB2312" pitchFamily="49" charset="-122"/>
              </a:rPr>
              <a:t>结点</a:t>
            </a:r>
            <a:endParaRPr lang="zh-CN" altLang="en-US" sz="3600" dirty="0">
              <a:latin typeface="楷体_GB2312" pitchFamily="49" charset="-122"/>
              <a:ea typeface="楷体_GB2312" pitchFamily="49" charset="-122"/>
            </a:endParaRPr>
          </a:p>
        </p:txBody>
      </p:sp>
      <p:sp>
        <p:nvSpPr>
          <p:cNvPr id="317444" name="Text Box 4"/>
          <p:cNvSpPr txBox="1"/>
          <p:nvPr/>
        </p:nvSpPr>
        <p:spPr>
          <a:xfrm>
            <a:off x="152400" y="3962400"/>
            <a:ext cx="3001963"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latin typeface="楷体_GB2312" pitchFamily="49" charset="-122"/>
                <a:ea typeface="楷体_GB2312" pitchFamily="49" charset="-122"/>
              </a:rPr>
              <a:t>结点的层次</a:t>
            </a:r>
            <a:r>
              <a:rPr lang="en-US" altLang="zh-CN" sz="4000" b="1" dirty="0">
                <a:solidFill>
                  <a:srgbClr val="FF0000"/>
                </a:solidFill>
                <a:latin typeface="楷体_GB2312" pitchFamily="49" charset="-122"/>
                <a:ea typeface="楷体_GB2312" pitchFamily="49" charset="-122"/>
              </a:rPr>
              <a:t>:</a:t>
            </a:r>
            <a:endParaRPr lang="en-US" altLang="zh-CN" sz="3600" dirty="0"/>
          </a:p>
        </p:txBody>
      </p:sp>
      <p:sp>
        <p:nvSpPr>
          <p:cNvPr id="317445" name="Text Box 5"/>
          <p:cNvSpPr txBox="1"/>
          <p:nvPr/>
        </p:nvSpPr>
        <p:spPr>
          <a:xfrm>
            <a:off x="152400" y="5775325"/>
            <a:ext cx="2474913" cy="7016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ea typeface="楷体_GB2312" pitchFamily="49" charset="-122"/>
              </a:rPr>
              <a:t>树的深度</a:t>
            </a:r>
            <a:r>
              <a:rPr lang="en-US" altLang="zh-CN" sz="4000" b="1" dirty="0">
                <a:solidFill>
                  <a:srgbClr val="FF0000"/>
                </a:solidFill>
                <a:ea typeface="楷体_GB2312" pitchFamily="49" charset="-122"/>
              </a:rPr>
              <a:t>:</a:t>
            </a:r>
            <a:endParaRPr lang="en-US" altLang="zh-CN" sz="4000" dirty="0"/>
          </a:p>
        </p:txBody>
      </p:sp>
      <p:sp>
        <p:nvSpPr>
          <p:cNvPr id="317446" name="Text Box 6"/>
          <p:cNvSpPr txBox="1"/>
          <p:nvPr/>
        </p:nvSpPr>
        <p:spPr>
          <a:xfrm>
            <a:off x="228600" y="685800"/>
            <a:ext cx="4343400" cy="11906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6600CC"/>
                </a:solidFill>
                <a:latin typeface="楷体_GB2312" pitchFamily="49" charset="-122"/>
                <a:ea typeface="楷体_GB2312" pitchFamily="49" charset="-122"/>
              </a:rPr>
              <a:t>    </a:t>
            </a:r>
            <a:r>
              <a:rPr lang="zh-CN" altLang="en-US" sz="3600" dirty="0">
                <a:solidFill>
                  <a:srgbClr val="990000"/>
                </a:solidFill>
                <a:latin typeface="楷体_GB2312" pitchFamily="49" charset="-122"/>
                <a:ea typeface="楷体_GB2312" pitchFamily="49" charset="-122"/>
              </a:rPr>
              <a:t>由从</a:t>
            </a:r>
            <a:r>
              <a:rPr lang="zh-CN" altLang="en-US" sz="3600" b="1" dirty="0">
                <a:solidFill>
                  <a:srgbClr val="990000"/>
                </a:solidFill>
                <a:latin typeface="楷体_GB2312" pitchFamily="49" charset="-122"/>
                <a:ea typeface="楷体_GB2312" pitchFamily="49" charset="-122"/>
              </a:rPr>
              <a:t>根</a:t>
            </a:r>
            <a:r>
              <a:rPr lang="zh-CN" altLang="en-US" sz="3600" dirty="0">
                <a:solidFill>
                  <a:srgbClr val="990000"/>
                </a:solidFill>
                <a:latin typeface="楷体_GB2312" pitchFamily="49" charset="-122"/>
                <a:ea typeface="楷体_GB2312" pitchFamily="49" charset="-122"/>
              </a:rPr>
              <a:t>到该结点所经分支和结点构成</a:t>
            </a:r>
            <a:endParaRPr lang="zh-CN" altLang="en-US" sz="2400" dirty="0">
              <a:solidFill>
                <a:srgbClr val="990000"/>
              </a:solidFill>
            </a:endParaRPr>
          </a:p>
        </p:txBody>
      </p:sp>
      <p:sp>
        <p:nvSpPr>
          <p:cNvPr id="13319" name="Oval 7"/>
          <p:cNvSpPr/>
          <p:nvPr/>
        </p:nvSpPr>
        <p:spPr>
          <a:xfrm>
            <a:off x="6553200" y="3810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FF0000"/>
                </a:solidFill>
              </a:rPr>
              <a:t>A</a:t>
            </a:r>
            <a:endParaRPr lang="en-US" altLang="zh-CN" sz="2400" dirty="0"/>
          </a:p>
        </p:txBody>
      </p:sp>
      <p:sp>
        <p:nvSpPr>
          <p:cNvPr id="13320" name="Oval 8"/>
          <p:cNvSpPr/>
          <p:nvPr/>
        </p:nvSpPr>
        <p:spPr>
          <a:xfrm>
            <a:off x="5334000" y="1066800"/>
            <a:ext cx="4572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9C4E00"/>
                </a:solidFill>
              </a:rPr>
              <a:t>B</a:t>
            </a:r>
            <a:endParaRPr lang="en-US" altLang="zh-CN" sz="2400" dirty="0"/>
          </a:p>
        </p:txBody>
      </p:sp>
      <p:sp>
        <p:nvSpPr>
          <p:cNvPr id="13321" name="Oval 9"/>
          <p:cNvSpPr/>
          <p:nvPr/>
        </p:nvSpPr>
        <p:spPr>
          <a:xfrm>
            <a:off x="6553200" y="10668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6600CC"/>
                </a:solidFill>
              </a:rPr>
              <a:t>C</a:t>
            </a:r>
            <a:endParaRPr lang="en-US" altLang="zh-CN" sz="2400" dirty="0"/>
          </a:p>
        </p:txBody>
      </p:sp>
      <p:sp>
        <p:nvSpPr>
          <p:cNvPr id="13322" name="Oval 10"/>
          <p:cNvSpPr/>
          <p:nvPr/>
        </p:nvSpPr>
        <p:spPr>
          <a:xfrm>
            <a:off x="7924800" y="10668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accent2"/>
                </a:solidFill>
              </a:rPr>
              <a:t>D</a:t>
            </a:r>
            <a:endParaRPr lang="en-US" altLang="zh-CN" sz="2400" dirty="0">
              <a:solidFill>
                <a:schemeClr val="accent2"/>
              </a:solidFill>
            </a:endParaRPr>
          </a:p>
        </p:txBody>
      </p:sp>
      <p:sp>
        <p:nvSpPr>
          <p:cNvPr id="13323" name="Oval 11"/>
          <p:cNvSpPr/>
          <p:nvPr/>
        </p:nvSpPr>
        <p:spPr>
          <a:xfrm>
            <a:off x="4724400" y="1752600"/>
            <a:ext cx="4572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9C4E00"/>
                </a:solidFill>
              </a:rPr>
              <a:t>E</a:t>
            </a:r>
            <a:endParaRPr lang="en-US" altLang="zh-CN" sz="2400" dirty="0"/>
          </a:p>
        </p:txBody>
      </p:sp>
      <p:sp>
        <p:nvSpPr>
          <p:cNvPr id="13324" name="Oval 12"/>
          <p:cNvSpPr/>
          <p:nvPr/>
        </p:nvSpPr>
        <p:spPr>
          <a:xfrm>
            <a:off x="5791200" y="17526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9C4E00"/>
                </a:solidFill>
              </a:rPr>
              <a:t>F</a:t>
            </a:r>
            <a:endParaRPr lang="en-US" altLang="zh-CN" sz="2400" dirty="0"/>
          </a:p>
        </p:txBody>
      </p:sp>
      <p:sp>
        <p:nvSpPr>
          <p:cNvPr id="13325" name="Oval 13"/>
          <p:cNvSpPr/>
          <p:nvPr/>
        </p:nvSpPr>
        <p:spPr>
          <a:xfrm>
            <a:off x="6553200" y="17526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6600CC"/>
                </a:solidFill>
              </a:rPr>
              <a:t>G</a:t>
            </a:r>
            <a:endParaRPr lang="en-US" altLang="zh-CN" sz="2400" dirty="0"/>
          </a:p>
        </p:txBody>
      </p:sp>
      <p:sp>
        <p:nvSpPr>
          <p:cNvPr id="13326" name="Oval 14"/>
          <p:cNvSpPr/>
          <p:nvPr/>
        </p:nvSpPr>
        <p:spPr>
          <a:xfrm>
            <a:off x="7239000" y="17526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accent2"/>
                </a:solidFill>
              </a:rPr>
              <a:t>H</a:t>
            </a:r>
            <a:endParaRPr lang="en-US" altLang="zh-CN" sz="2800" b="1" dirty="0">
              <a:solidFill>
                <a:schemeClr val="accent2"/>
              </a:solidFill>
            </a:endParaRPr>
          </a:p>
        </p:txBody>
      </p:sp>
      <p:sp>
        <p:nvSpPr>
          <p:cNvPr id="13327" name="Oval 15"/>
          <p:cNvSpPr/>
          <p:nvPr/>
        </p:nvSpPr>
        <p:spPr>
          <a:xfrm>
            <a:off x="7924800" y="17526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accent2"/>
                </a:solidFill>
              </a:rPr>
              <a:t>I</a:t>
            </a:r>
            <a:endParaRPr lang="en-US" altLang="zh-CN" sz="2800" b="1" dirty="0">
              <a:solidFill>
                <a:schemeClr val="accent2"/>
              </a:solidFill>
            </a:endParaRPr>
          </a:p>
        </p:txBody>
      </p:sp>
      <p:sp>
        <p:nvSpPr>
          <p:cNvPr id="13328" name="Oval 16"/>
          <p:cNvSpPr/>
          <p:nvPr/>
        </p:nvSpPr>
        <p:spPr>
          <a:xfrm>
            <a:off x="8610600" y="1752600"/>
            <a:ext cx="4572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accent2"/>
                </a:solidFill>
              </a:rPr>
              <a:t>J</a:t>
            </a:r>
            <a:endParaRPr lang="en-US" altLang="zh-CN" sz="2800" b="1" dirty="0">
              <a:solidFill>
                <a:schemeClr val="accent2"/>
              </a:solidFill>
            </a:endParaRPr>
          </a:p>
        </p:txBody>
      </p:sp>
      <p:sp>
        <p:nvSpPr>
          <p:cNvPr id="13329" name="Oval 17"/>
          <p:cNvSpPr/>
          <p:nvPr/>
        </p:nvSpPr>
        <p:spPr>
          <a:xfrm>
            <a:off x="8610600" y="24384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accent2"/>
                </a:solidFill>
              </a:rPr>
              <a:t>M</a:t>
            </a:r>
            <a:endParaRPr lang="en-US" altLang="zh-CN" sz="2800" b="1" dirty="0">
              <a:solidFill>
                <a:schemeClr val="accent2"/>
              </a:solidFill>
            </a:endParaRPr>
          </a:p>
        </p:txBody>
      </p:sp>
      <p:sp>
        <p:nvSpPr>
          <p:cNvPr id="13330" name="Oval 18"/>
          <p:cNvSpPr/>
          <p:nvPr/>
        </p:nvSpPr>
        <p:spPr>
          <a:xfrm>
            <a:off x="5257800" y="24384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9C4E00"/>
                </a:solidFill>
              </a:rPr>
              <a:t>K</a:t>
            </a:r>
            <a:endParaRPr lang="en-US" altLang="zh-CN" sz="2400" dirty="0"/>
          </a:p>
        </p:txBody>
      </p:sp>
      <p:sp>
        <p:nvSpPr>
          <p:cNvPr id="13331" name="Oval 19"/>
          <p:cNvSpPr/>
          <p:nvPr/>
        </p:nvSpPr>
        <p:spPr>
          <a:xfrm>
            <a:off x="6248400" y="24384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9C4E00"/>
                </a:solidFill>
              </a:rPr>
              <a:t>L</a:t>
            </a:r>
            <a:endParaRPr lang="en-US" altLang="zh-CN" sz="2400" dirty="0"/>
          </a:p>
        </p:txBody>
      </p:sp>
      <p:sp>
        <p:nvSpPr>
          <p:cNvPr id="13332" name="Line 20"/>
          <p:cNvSpPr/>
          <p:nvPr/>
        </p:nvSpPr>
        <p:spPr>
          <a:xfrm flipH="1">
            <a:off x="5562600" y="533400"/>
            <a:ext cx="990600" cy="533400"/>
          </a:xfrm>
          <a:prstGeom prst="line">
            <a:avLst/>
          </a:prstGeom>
          <a:ln w="28575" cap="sq" cmpd="sng">
            <a:solidFill>
              <a:srgbClr val="005400"/>
            </a:solidFill>
            <a:prstDash val="solid"/>
            <a:headEnd type="none" w="sm" len="sm"/>
            <a:tailEnd type="none" w="sm" len="sm"/>
          </a:ln>
        </p:spPr>
      </p:sp>
      <p:sp>
        <p:nvSpPr>
          <p:cNvPr id="13333" name="Line 21"/>
          <p:cNvSpPr/>
          <p:nvPr/>
        </p:nvSpPr>
        <p:spPr>
          <a:xfrm>
            <a:off x="6781800" y="685800"/>
            <a:ext cx="0" cy="381000"/>
          </a:xfrm>
          <a:prstGeom prst="line">
            <a:avLst/>
          </a:prstGeom>
          <a:ln w="28575" cap="sq" cmpd="sng">
            <a:solidFill>
              <a:srgbClr val="005400"/>
            </a:solidFill>
            <a:prstDash val="solid"/>
            <a:headEnd type="none" w="sm" len="sm"/>
            <a:tailEnd type="none" w="sm" len="sm"/>
          </a:ln>
        </p:spPr>
      </p:sp>
      <p:sp>
        <p:nvSpPr>
          <p:cNvPr id="13334" name="Line 22"/>
          <p:cNvSpPr/>
          <p:nvPr/>
        </p:nvSpPr>
        <p:spPr>
          <a:xfrm>
            <a:off x="7086600" y="533400"/>
            <a:ext cx="1066800" cy="533400"/>
          </a:xfrm>
          <a:prstGeom prst="line">
            <a:avLst/>
          </a:prstGeom>
          <a:ln w="28575" cap="sq" cmpd="sng">
            <a:solidFill>
              <a:srgbClr val="005400"/>
            </a:solidFill>
            <a:prstDash val="solid"/>
            <a:headEnd type="none" w="sm" len="sm"/>
            <a:tailEnd type="none" w="sm" len="sm"/>
          </a:ln>
        </p:spPr>
      </p:sp>
      <p:sp>
        <p:nvSpPr>
          <p:cNvPr id="13335" name="Line 23"/>
          <p:cNvSpPr/>
          <p:nvPr/>
        </p:nvSpPr>
        <p:spPr>
          <a:xfrm flipH="1">
            <a:off x="4953000" y="1219200"/>
            <a:ext cx="381000" cy="533400"/>
          </a:xfrm>
          <a:prstGeom prst="line">
            <a:avLst/>
          </a:prstGeom>
          <a:ln w="28575" cap="sq" cmpd="sng">
            <a:solidFill>
              <a:srgbClr val="005400"/>
            </a:solidFill>
            <a:prstDash val="solid"/>
            <a:headEnd type="none" w="sm" len="sm"/>
            <a:tailEnd type="none" w="sm" len="sm"/>
          </a:ln>
        </p:spPr>
      </p:sp>
      <p:sp>
        <p:nvSpPr>
          <p:cNvPr id="13336" name="Line 24"/>
          <p:cNvSpPr/>
          <p:nvPr/>
        </p:nvSpPr>
        <p:spPr>
          <a:xfrm>
            <a:off x="5791200" y="1219200"/>
            <a:ext cx="228600" cy="533400"/>
          </a:xfrm>
          <a:prstGeom prst="line">
            <a:avLst/>
          </a:prstGeom>
          <a:ln w="28575" cap="sq" cmpd="sng">
            <a:solidFill>
              <a:srgbClr val="005400"/>
            </a:solidFill>
            <a:prstDash val="solid"/>
            <a:headEnd type="none" w="sm" len="sm"/>
            <a:tailEnd type="none" w="sm" len="sm"/>
          </a:ln>
        </p:spPr>
      </p:sp>
      <p:sp>
        <p:nvSpPr>
          <p:cNvPr id="13337" name="Line 25"/>
          <p:cNvSpPr/>
          <p:nvPr/>
        </p:nvSpPr>
        <p:spPr>
          <a:xfrm flipH="1">
            <a:off x="5486400" y="1905000"/>
            <a:ext cx="304800" cy="533400"/>
          </a:xfrm>
          <a:prstGeom prst="line">
            <a:avLst/>
          </a:prstGeom>
          <a:ln w="28575" cap="sq" cmpd="sng">
            <a:solidFill>
              <a:srgbClr val="005400"/>
            </a:solidFill>
            <a:prstDash val="solid"/>
            <a:headEnd type="none" w="sm" len="sm"/>
            <a:tailEnd type="none" w="sm" len="sm"/>
          </a:ln>
        </p:spPr>
      </p:sp>
      <p:sp>
        <p:nvSpPr>
          <p:cNvPr id="13338" name="Line 26"/>
          <p:cNvSpPr/>
          <p:nvPr/>
        </p:nvSpPr>
        <p:spPr>
          <a:xfrm>
            <a:off x="6324600" y="1905000"/>
            <a:ext cx="152400" cy="533400"/>
          </a:xfrm>
          <a:prstGeom prst="line">
            <a:avLst/>
          </a:prstGeom>
          <a:ln w="28575" cap="sq" cmpd="sng">
            <a:solidFill>
              <a:srgbClr val="005400"/>
            </a:solidFill>
            <a:prstDash val="solid"/>
            <a:headEnd type="none" w="sm" len="sm"/>
            <a:tailEnd type="none" w="sm" len="sm"/>
          </a:ln>
        </p:spPr>
      </p:sp>
      <p:sp>
        <p:nvSpPr>
          <p:cNvPr id="13339" name="Line 27"/>
          <p:cNvSpPr/>
          <p:nvPr/>
        </p:nvSpPr>
        <p:spPr>
          <a:xfrm>
            <a:off x="6781800" y="1371600"/>
            <a:ext cx="0" cy="381000"/>
          </a:xfrm>
          <a:prstGeom prst="line">
            <a:avLst/>
          </a:prstGeom>
          <a:ln w="28575" cap="sq" cmpd="sng">
            <a:solidFill>
              <a:srgbClr val="005400"/>
            </a:solidFill>
            <a:prstDash val="solid"/>
            <a:headEnd type="none" w="sm" len="sm"/>
            <a:tailEnd type="none" w="sm" len="sm"/>
          </a:ln>
        </p:spPr>
      </p:sp>
      <p:sp>
        <p:nvSpPr>
          <p:cNvPr id="13340" name="Line 28"/>
          <p:cNvSpPr/>
          <p:nvPr/>
        </p:nvSpPr>
        <p:spPr>
          <a:xfrm flipH="1">
            <a:off x="7467600" y="1143000"/>
            <a:ext cx="457200" cy="609600"/>
          </a:xfrm>
          <a:prstGeom prst="line">
            <a:avLst/>
          </a:prstGeom>
          <a:ln w="28575" cap="sq" cmpd="sng">
            <a:solidFill>
              <a:srgbClr val="005400"/>
            </a:solidFill>
            <a:prstDash val="solid"/>
            <a:headEnd type="none" w="sm" len="sm"/>
            <a:tailEnd type="none" w="sm" len="sm"/>
          </a:ln>
        </p:spPr>
      </p:sp>
      <p:sp>
        <p:nvSpPr>
          <p:cNvPr id="13341" name="Line 29"/>
          <p:cNvSpPr/>
          <p:nvPr/>
        </p:nvSpPr>
        <p:spPr>
          <a:xfrm flipH="1">
            <a:off x="8229600" y="1371600"/>
            <a:ext cx="0" cy="381000"/>
          </a:xfrm>
          <a:prstGeom prst="line">
            <a:avLst/>
          </a:prstGeom>
          <a:ln w="28575" cap="sq" cmpd="sng">
            <a:solidFill>
              <a:srgbClr val="005400"/>
            </a:solidFill>
            <a:prstDash val="solid"/>
            <a:headEnd type="none" w="sm" len="sm"/>
            <a:tailEnd type="none" w="sm" len="sm"/>
          </a:ln>
        </p:spPr>
      </p:sp>
      <p:sp>
        <p:nvSpPr>
          <p:cNvPr id="13342" name="Line 30"/>
          <p:cNvSpPr/>
          <p:nvPr/>
        </p:nvSpPr>
        <p:spPr>
          <a:xfrm>
            <a:off x="8458200" y="1219200"/>
            <a:ext cx="381000" cy="533400"/>
          </a:xfrm>
          <a:prstGeom prst="line">
            <a:avLst/>
          </a:prstGeom>
          <a:ln w="28575" cap="sq" cmpd="sng">
            <a:solidFill>
              <a:srgbClr val="005400"/>
            </a:solidFill>
            <a:prstDash val="solid"/>
            <a:headEnd type="none" w="sm" len="sm"/>
            <a:tailEnd type="none" w="sm" len="sm"/>
          </a:ln>
        </p:spPr>
      </p:sp>
      <p:sp>
        <p:nvSpPr>
          <p:cNvPr id="13343" name="Line 31"/>
          <p:cNvSpPr/>
          <p:nvPr/>
        </p:nvSpPr>
        <p:spPr>
          <a:xfrm>
            <a:off x="8839200" y="2057400"/>
            <a:ext cx="0" cy="381000"/>
          </a:xfrm>
          <a:prstGeom prst="line">
            <a:avLst/>
          </a:prstGeom>
          <a:ln w="28575" cap="sq" cmpd="sng">
            <a:solidFill>
              <a:srgbClr val="005400"/>
            </a:solidFill>
            <a:prstDash val="solid"/>
            <a:headEnd type="none" w="sm" len="sm"/>
            <a:tailEnd type="none" w="sm" len="sm"/>
          </a:ln>
        </p:spPr>
      </p:sp>
      <p:sp>
        <p:nvSpPr>
          <p:cNvPr id="317472" name="Text Box 32"/>
          <p:cNvSpPr txBox="1"/>
          <p:nvPr/>
        </p:nvSpPr>
        <p:spPr>
          <a:xfrm>
            <a:off x="3124200" y="4051300"/>
            <a:ext cx="6019800" cy="17399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990000"/>
                </a:solidFill>
                <a:latin typeface="楷体_GB2312" pitchFamily="49" charset="-122"/>
                <a:ea typeface="楷体_GB2312" pitchFamily="49" charset="-122"/>
              </a:rPr>
              <a:t>假设根结点的层次为</a:t>
            </a:r>
            <a:r>
              <a:rPr lang="en-US" altLang="zh-CN" sz="3600" dirty="0">
                <a:solidFill>
                  <a:srgbClr val="990000"/>
                </a:solidFill>
                <a:latin typeface="楷体_GB2312" pitchFamily="49" charset="-122"/>
                <a:ea typeface="楷体_GB2312" pitchFamily="49" charset="-122"/>
              </a:rPr>
              <a:t>1</a:t>
            </a:r>
            <a:r>
              <a:rPr lang="zh-CN" altLang="en-US" sz="3600" dirty="0">
                <a:solidFill>
                  <a:srgbClr val="990000"/>
                </a:solidFill>
                <a:latin typeface="楷体_GB2312" pitchFamily="49" charset="-122"/>
                <a:ea typeface="楷体_GB2312" pitchFamily="49" charset="-122"/>
              </a:rPr>
              <a:t>，第</a:t>
            </a:r>
            <a:r>
              <a:rPr lang="en-US" altLang="zh-CN" sz="3600" i="1" dirty="0">
                <a:solidFill>
                  <a:srgbClr val="990000"/>
                </a:solidFill>
                <a:ea typeface="楷体_GB2312" pitchFamily="49" charset="-122"/>
              </a:rPr>
              <a:t>l </a:t>
            </a:r>
            <a:r>
              <a:rPr lang="zh-CN" altLang="en-US" sz="3600" dirty="0">
                <a:solidFill>
                  <a:srgbClr val="990000"/>
                </a:solidFill>
                <a:ea typeface="楷体_GB2312" pitchFamily="49" charset="-122"/>
              </a:rPr>
              <a:t>层的结点的子树根结点的层次为</a:t>
            </a:r>
            <a:r>
              <a:rPr lang="en-US" altLang="zh-CN" sz="3600" i="1" dirty="0">
                <a:solidFill>
                  <a:srgbClr val="990000"/>
                </a:solidFill>
                <a:ea typeface="楷体_GB2312" pitchFamily="49" charset="-122"/>
              </a:rPr>
              <a:t>l+1</a:t>
            </a:r>
            <a:endParaRPr lang="en-US" altLang="zh-CN" sz="2400" dirty="0">
              <a:solidFill>
                <a:srgbClr val="990000"/>
              </a:solidFill>
            </a:endParaRPr>
          </a:p>
        </p:txBody>
      </p:sp>
      <p:sp>
        <p:nvSpPr>
          <p:cNvPr id="317473" name="Text Box 33"/>
          <p:cNvSpPr txBox="1"/>
          <p:nvPr/>
        </p:nvSpPr>
        <p:spPr>
          <a:xfrm>
            <a:off x="2667000" y="5835650"/>
            <a:ext cx="6127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990000"/>
                </a:solidFill>
                <a:ea typeface="楷体_GB2312" pitchFamily="49" charset="-122"/>
              </a:rPr>
              <a:t>树中叶子结点所在的最大层次</a:t>
            </a:r>
            <a:endParaRPr lang="zh-CN" altLang="en-US" sz="24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46"/>
                                        </p:tgtEl>
                                        <p:attrNameLst>
                                          <p:attrName>style.visibility</p:attrName>
                                        </p:attrNameLst>
                                      </p:cBhvr>
                                      <p:to>
                                        <p:strVal val="visible"/>
                                      </p:to>
                                    </p:set>
                                    <p:anim calcmode="lin" valueType="num">
                                      <p:cBhvr additive="base">
                                        <p:cTn id="7" dur="500" fill="hold"/>
                                        <p:tgtEl>
                                          <p:spTgt spid="317446"/>
                                        </p:tgtEl>
                                        <p:attrNameLst>
                                          <p:attrName>ppt_x</p:attrName>
                                        </p:attrNameLst>
                                      </p:cBhvr>
                                      <p:tavLst>
                                        <p:tav tm="0">
                                          <p:val>
                                            <p:strVal val="0-#ppt_w/2"/>
                                          </p:val>
                                        </p:tav>
                                        <p:tav tm="100000">
                                          <p:val>
                                            <p:strVal val="#ppt_x"/>
                                          </p:val>
                                        </p:tav>
                                      </p:tavLst>
                                    </p:anim>
                                    <p:anim calcmode="lin" valueType="num">
                                      <p:cBhvr additive="base">
                                        <p:cTn id="8" dur="500" fill="hold"/>
                                        <p:tgtEl>
                                          <p:spTgt spid="3174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17443"/>
                                        </p:tgtEl>
                                        <p:attrNameLst>
                                          <p:attrName>style.visibility</p:attrName>
                                        </p:attrNameLst>
                                      </p:cBhvr>
                                      <p:to>
                                        <p:strVal val="visible"/>
                                      </p:to>
                                    </p:set>
                                    <p:animEffect transition="in" filter="wipe(left)">
                                      <p:cBhvr>
                                        <p:cTn id="13" dur="500"/>
                                        <p:tgtEl>
                                          <p:spTgt spid="31744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317444"/>
                                        </p:tgtEl>
                                        <p:attrNameLst>
                                          <p:attrName>style.visibility</p:attrName>
                                        </p:attrNameLst>
                                      </p:cBhvr>
                                      <p:to>
                                        <p:strVal val="visible"/>
                                      </p:to>
                                    </p:set>
                                    <p:animEffect transition="in" filter="wipe(left)">
                                      <p:cBhvr>
                                        <p:cTn id="18" dur="300"/>
                                        <p:tgtEl>
                                          <p:spTgt spid="31744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17472"/>
                                        </p:tgtEl>
                                        <p:attrNameLst>
                                          <p:attrName>style.visibility</p:attrName>
                                        </p:attrNameLst>
                                      </p:cBhvr>
                                      <p:to>
                                        <p:strVal val="visible"/>
                                      </p:to>
                                    </p:set>
                                    <p:anim calcmode="lin" valueType="num">
                                      <p:cBhvr additive="base">
                                        <p:cTn id="23" dur="500" fill="hold"/>
                                        <p:tgtEl>
                                          <p:spTgt spid="317472"/>
                                        </p:tgtEl>
                                        <p:attrNameLst>
                                          <p:attrName>ppt_x</p:attrName>
                                        </p:attrNameLst>
                                      </p:cBhvr>
                                      <p:tavLst>
                                        <p:tav tm="0">
                                          <p:val>
                                            <p:strVal val="1+#ppt_w/2"/>
                                          </p:val>
                                        </p:tav>
                                        <p:tav tm="100000">
                                          <p:val>
                                            <p:strVal val="#ppt_x"/>
                                          </p:val>
                                        </p:tav>
                                      </p:tavLst>
                                    </p:anim>
                                    <p:anim calcmode="lin" valueType="num">
                                      <p:cBhvr additive="base">
                                        <p:cTn id="24" dur="500" fill="hold"/>
                                        <p:tgtEl>
                                          <p:spTgt spid="31747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iterate type="wd">
                                    <p:tmPct val="100000"/>
                                  </p:iterate>
                                  <p:childTnLst>
                                    <p:set>
                                      <p:cBhvr>
                                        <p:cTn id="28" dur="1" fill="hold">
                                          <p:stCondLst>
                                            <p:cond delay="0"/>
                                          </p:stCondLst>
                                        </p:cTn>
                                        <p:tgtEl>
                                          <p:spTgt spid="317445"/>
                                        </p:tgtEl>
                                        <p:attrNameLst>
                                          <p:attrName>style.visibility</p:attrName>
                                        </p:attrNameLst>
                                      </p:cBhvr>
                                      <p:to>
                                        <p:strVal val="visible"/>
                                      </p:to>
                                    </p:set>
                                    <p:animEffect transition="in" filter="wipe(left)">
                                      <p:cBhvr>
                                        <p:cTn id="29" dur="300"/>
                                        <p:tgtEl>
                                          <p:spTgt spid="31744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17473"/>
                                        </p:tgtEl>
                                        <p:attrNameLst>
                                          <p:attrName>style.visibility</p:attrName>
                                        </p:attrNameLst>
                                      </p:cBhvr>
                                      <p:to>
                                        <p:strVal val="visible"/>
                                      </p:to>
                                    </p:set>
                                    <p:anim calcmode="lin" valueType="num">
                                      <p:cBhvr additive="base">
                                        <p:cTn id="34" dur="500" fill="hold"/>
                                        <p:tgtEl>
                                          <p:spTgt spid="317473"/>
                                        </p:tgtEl>
                                        <p:attrNameLst>
                                          <p:attrName>ppt_x</p:attrName>
                                        </p:attrNameLst>
                                      </p:cBhvr>
                                      <p:tavLst>
                                        <p:tav tm="0">
                                          <p:val>
                                            <p:strVal val="#ppt_x"/>
                                          </p:val>
                                        </p:tav>
                                        <p:tav tm="100000">
                                          <p:val>
                                            <p:strVal val="#ppt_x"/>
                                          </p:val>
                                        </p:tav>
                                      </p:tavLst>
                                    </p:anim>
                                    <p:anim calcmode="lin" valueType="num">
                                      <p:cBhvr additive="base">
                                        <p:cTn id="35" dur="500" fill="hold"/>
                                        <p:tgtEl>
                                          <p:spTgt spid="3174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p:bldP spid="317444" grpId="0"/>
      <p:bldP spid="317445" grpId="0"/>
      <p:bldP spid="317446" grpId="0"/>
      <p:bldP spid="317472" grpId="0"/>
      <p:bldP spid="31747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6" name="Text Box 2"/>
          <p:cNvSpPr txBox="1"/>
          <p:nvPr/>
        </p:nvSpPr>
        <p:spPr>
          <a:xfrm>
            <a:off x="830263" y="457200"/>
            <a:ext cx="6484937"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楷体_GB2312" pitchFamily="49" charset="-122"/>
              </a:rPr>
              <a:t>二、线索链表的遍历算法</a:t>
            </a:r>
            <a:r>
              <a:rPr lang="en-US" altLang="zh-CN" sz="2400" b="1" dirty="0">
                <a:solidFill>
                  <a:srgbClr val="0000FF"/>
                </a:solidFill>
                <a:ea typeface="楷体_GB2312" pitchFamily="49" charset="-122"/>
              </a:rPr>
              <a:t>:</a:t>
            </a:r>
            <a:endParaRPr lang="en-US" altLang="zh-CN" sz="2400" dirty="0"/>
          </a:p>
        </p:txBody>
      </p:sp>
      <p:sp>
        <p:nvSpPr>
          <p:cNvPr id="415747" name="Text Box 3"/>
          <p:cNvSpPr txBox="1"/>
          <p:nvPr/>
        </p:nvSpPr>
        <p:spPr>
          <a:xfrm>
            <a:off x="357188" y="4191000"/>
            <a:ext cx="8558212" cy="16160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000" b="1" dirty="0">
                <a:ea typeface="楷体_GB2312" pitchFamily="49" charset="-122"/>
              </a:rPr>
              <a:t> </a:t>
            </a:r>
            <a:r>
              <a:rPr lang="en-US" altLang="zh-CN" sz="4000" b="1" dirty="0">
                <a:solidFill>
                  <a:schemeClr val="tx2"/>
                </a:solidFill>
                <a:ea typeface="楷体_GB2312" pitchFamily="49" charset="-122"/>
              </a:rPr>
              <a:t>for ( </a:t>
            </a:r>
            <a:r>
              <a:rPr lang="en-US" altLang="zh-CN" sz="4000" b="1" dirty="0">
                <a:solidFill>
                  <a:srgbClr val="990000"/>
                </a:solidFill>
                <a:ea typeface="楷体_GB2312" pitchFamily="49" charset="-122"/>
              </a:rPr>
              <a:t>p =</a:t>
            </a:r>
            <a:r>
              <a:rPr lang="en-US" altLang="zh-CN" sz="4000" b="1" dirty="0">
                <a:solidFill>
                  <a:schemeClr val="tx2"/>
                </a:solidFill>
                <a:ea typeface="楷体_GB2312" pitchFamily="49" charset="-122"/>
              </a:rPr>
              <a:t> </a:t>
            </a:r>
            <a:r>
              <a:rPr lang="en-US" altLang="zh-CN" sz="4000" b="1" dirty="0">
                <a:solidFill>
                  <a:srgbClr val="990000"/>
                </a:solidFill>
                <a:ea typeface="楷体_GB2312" pitchFamily="49" charset="-122"/>
              </a:rPr>
              <a:t>firstNode(T)</a:t>
            </a:r>
            <a:r>
              <a:rPr lang="en-US" altLang="zh-CN" sz="4000" b="1" dirty="0">
                <a:solidFill>
                  <a:schemeClr val="tx2"/>
                </a:solidFill>
                <a:ea typeface="楷体_GB2312" pitchFamily="49" charset="-122"/>
              </a:rPr>
              <a:t>; p; </a:t>
            </a:r>
            <a:r>
              <a:rPr lang="en-US" altLang="zh-CN" sz="4000" b="1" dirty="0">
                <a:solidFill>
                  <a:srgbClr val="990000"/>
                </a:solidFill>
                <a:ea typeface="楷体_GB2312" pitchFamily="49" charset="-122"/>
              </a:rPr>
              <a:t>p = Succ(p)</a:t>
            </a:r>
            <a:r>
              <a:rPr lang="en-US" altLang="zh-CN" sz="4000" b="1" dirty="0">
                <a:solidFill>
                  <a:schemeClr val="tx2"/>
                </a:solidFill>
                <a:ea typeface="楷体_GB2312" pitchFamily="49" charset="-122"/>
              </a:rPr>
              <a:t> )</a:t>
            </a:r>
            <a:endParaRPr lang="en-US" altLang="zh-CN" sz="4000" b="1" dirty="0">
              <a:solidFill>
                <a:schemeClr val="tx2"/>
              </a:solidFill>
              <a:ea typeface="楷体_GB2312" pitchFamily="49" charset="-122"/>
            </a:endParaRPr>
          </a:p>
          <a:p>
            <a:pPr marL="0" lvl="0" indent="0" eaLnBrk="1" hangingPunct="1">
              <a:lnSpc>
                <a:spcPct val="125000"/>
              </a:lnSpc>
              <a:spcBef>
                <a:spcPct val="0"/>
              </a:spcBef>
              <a:buNone/>
            </a:pPr>
            <a:r>
              <a:rPr lang="en-US" altLang="zh-CN" sz="4000" b="1" dirty="0">
                <a:solidFill>
                  <a:schemeClr val="tx2"/>
                </a:solidFill>
                <a:ea typeface="楷体_GB2312" pitchFamily="49" charset="-122"/>
              </a:rPr>
              <a:t>      Visit (p);</a:t>
            </a:r>
            <a:endParaRPr lang="en-US" altLang="zh-CN" sz="2400" dirty="0">
              <a:solidFill>
                <a:schemeClr val="tx2"/>
              </a:solidFill>
            </a:endParaRPr>
          </a:p>
        </p:txBody>
      </p:sp>
      <p:sp>
        <p:nvSpPr>
          <p:cNvPr id="415748" name="Text Box 4"/>
          <p:cNvSpPr txBox="1"/>
          <p:nvPr/>
        </p:nvSpPr>
        <p:spPr>
          <a:xfrm>
            <a:off x="555625" y="1676400"/>
            <a:ext cx="8283575" cy="20685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50000"/>
              </a:spcBef>
              <a:buNone/>
            </a:pPr>
            <a:r>
              <a:rPr lang="zh-CN" altLang="en-US" sz="3600" dirty="0">
                <a:solidFill>
                  <a:schemeClr val="tx2"/>
                </a:solidFill>
                <a:ea typeface="楷体_GB2312" pitchFamily="49" charset="-122"/>
              </a:rPr>
              <a:t>由于在线索链表中添加了遍历中得到的“前驱”和“后继”的信息，从而简化了遍历的算法。</a:t>
            </a:r>
            <a:endParaRPr lang="zh-CN" altLang="en-US" sz="3600" dirty="0">
              <a:solidFill>
                <a:schemeClr val="tx2"/>
              </a:solidFill>
              <a:ea typeface="楷体_GB2312" pitchFamily="49" charset="-122"/>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5746"/>
                                        </p:tgtEl>
                                        <p:attrNameLst>
                                          <p:attrName>style.visibility</p:attrName>
                                        </p:attrNameLst>
                                      </p:cBhvr>
                                      <p:to>
                                        <p:strVal val="visible"/>
                                      </p:to>
                                    </p:set>
                                    <p:anim calcmode="lin" valueType="num">
                                      <p:cBhvr additive="base">
                                        <p:cTn id="7" dur="500" fill="hold"/>
                                        <p:tgtEl>
                                          <p:spTgt spid="415746"/>
                                        </p:tgtEl>
                                        <p:attrNameLst>
                                          <p:attrName>ppt_x</p:attrName>
                                        </p:attrNameLst>
                                      </p:cBhvr>
                                      <p:tavLst>
                                        <p:tav tm="0">
                                          <p:val>
                                            <p:strVal val="#ppt_x"/>
                                          </p:val>
                                        </p:tav>
                                        <p:tav tm="100000">
                                          <p:val>
                                            <p:strVal val="#ppt_x"/>
                                          </p:val>
                                        </p:tav>
                                      </p:tavLst>
                                    </p:anim>
                                    <p:anim calcmode="lin" valueType="num">
                                      <p:cBhvr additive="base">
                                        <p:cTn id="8" dur="500" fill="hold"/>
                                        <p:tgtEl>
                                          <p:spTgt spid="4157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15748"/>
                                        </p:tgtEl>
                                        <p:attrNameLst>
                                          <p:attrName>style.visibility</p:attrName>
                                        </p:attrNameLst>
                                      </p:cBhvr>
                                      <p:to>
                                        <p:strVal val="visible"/>
                                      </p:to>
                                    </p:set>
                                    <p:animEffect transition="in" filter="box(in)">
                                      <p:cBhvr>
                                        <p:cTn id="13" dur="500"/>
                                        <p:tgtEl>
                                          <p:spTgt spid="41574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5747"/>
                                        </p:tgtEl>
                                        <p:attrNameLst>
                                          <p:attrName>style.visibility</p:attrName>
                                        </p:attrNameLst>
                                      </p:cBhvr>
                                      <p:to>
                                        <p:strVal val="visible"/>
                                      </p:to>
                                    </p:set>
                                    <p:animEffect transition="in" filter="blinds(horizontal)">
                                      <p:cBhvr>
                                        <p:cTn id="18" dur="500"/>
                                        <p:tgtEl>
                                          <p:spTgt spid="415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p:bldP spid="415747" grpId="0"/>
      <p:bldP spid="41574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6770" name="Text Box 2"/>
          <p:cNvSpPr txBox="1"/>
          <p:nvPr/>
        </p:nvSpPr>
        <p:spPr>
          <a:xfrm>
            <a:off x="304800" y="0"/>
            <a:ext cx="7358063" cy="16160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4000" b="1" dirty="0">
                <a:solidFill>
                  <a:srgbClr val="800000"/>
                </a:solidFill>
                <a:ea typeface="楷体_GB2312" pitchFamily="49" charset="-122"/>
              </a:rPr>
              <a:t>例如</a:t>
            </a:r>
            <a:r>
              <a:rPr lang="en-US" altLang="zh-CN" sz="4000" b="1" dirty="0">
                <a:solidFill>
                  <a:srgbClr val="800000"/>
                </a:solidFill>
                <a:ea typeface="楷体_GB2312" pitchFamily="49" charset="-122"/>
              </a:rPr>
              <a:t>:</a:t>
            </a:r>
            <a:endParaRPr lang="en-US" altLang="zh-CN" sz="4000" b="1" dirty="0">
              <a:solidFill>
                <a:srgbClr val="800000"/>
              </a:solidFill>
              <a:ea typeface="楷体_GB2312" pitchFamily="49" charset="-122"/>
            </a:endParaRPr>
          </a:p>
          <a:p>
            <a:pPr marL="0" lvl="0" indent="0" eaLnBrk="1" hangingPunct="1">
              <a:lnSpc>
                <a:spcPct val="125000"/>
              </a:lnSpc>
              <a:spcBef>
                <a:spcPct val="0"/>
              </a:spcBef>
              <a:buNone/>
            </a:pPr>
            <a:r>
              <a:rPr lang="en-US" altLang="zh-CN" sz="4000" b="1" dirty="0">
                <a:solidFill>
                  <a:srgbClr val="800000"/>
                </a:solidFill>
                <a:ea typeface="楷体_GB2312" pitchFamily="49" charset="-122"/>
              </a:rPr>
              <a:t>    </a:t>
            </a:r>
            <a:r>
              <a:rPr lang="zh-CN" altLang="en-US" sz="4000" b="1" dirty="0">
                <a:solidFill>
                  <a:srgbClr val="800000"/>
                </a:solidFill>
                <a:ea typeface="楷体_GB2312" pitchFamily="49" charset="-122"/>
              </a:rPr>
              <a:t>对中序线索化链表的遍历算法</a:t>
            </a:r>
            <a:endParaRPr lang="zh-CN" altLang="en-US" sz="4400" dirty="0"/>
          </a:p>
        </p:txBody>
      </p:sp>
      <p:sp>
        <p:nvSpPr>
          <p:cNvPr id="416771" name="Text Box 3"/>
          <p:cNvSpPr txBox="1"/>
          <p:nvPr/>
        </p:nvSpPr>
        <p:spPr>
          <a:xfrm>
            <a:off x="152400" y="1600200"/>
            <a:ext cx="69310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ea typeface="楷体_GB2312" pitchFamily="49" charset="-122"/>
              </a:rPr>
              <a:t> </a:t>
            </a:r>
            <a:r>
              <a:rPr lang="en-US" altLang="zh-CN" sz="4000" b="1" dirty="0">
                <a:solidFill>
                  <a:srgbClr val="008000"/>
                </a:solidFill>
                <a:latin typeface="楷体_GB2312" pitchFamily="49" charset="-122"/>
                <a:ea typeface="楷体_GB2312" pitchFamily="49" charset="-122"/>
              </a:rPr>
              <a:t>※ </a:t>
            </a:r>
            <a:r>
              <a:rPr lang="zh-CN" altLang="en-US" sz="4000" b="1" dirty="0">
                <a:solidFill>
                  <a:srgbClr val="008000"/>
                </a:solidFill>
                <a:latin typeface="隶书" pitchFamily="49" charset="-122"/>
                <a:ea typeface="隶书" pitchFamily="49" charset="-122"/>
              </a:rPr>
              <a:t>中序遍历的第一个结点 ？</a:t>
            </a:r>
            <a:endParaRPr lang="zh-CN" altLang="en-US" sz="2400" dirty="0">
              <a:solidFill>
                <a:srgbClr val="008000"/>
              </a:solidFill>
              <a:latin typeface="隶书" pitchFamily="49" charset="-122"/>
              <a:ea typeface="隶书" pitchFamily="49" charset="-122"/>
            </a:endParaRPr>
          </a:p>
        </p:txBody>
      </p:sp>
      <p:sp>
        <p:nvSpPr>
          <p:cNvPr id="416772" name="Text Box 4"/>
          <p:cNvSpPr txBox="1"/>
          <p:nvPr/>
        </p:nvSpPr>
        <p:spPr>
          <a:xfrm>
            <a:off x="90488" y="3810000"/>
            <a:ext cx="898207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ea typeface="楷体_GB2312" pitchFamily="49" charset="-122"/>
              </a:rPr>
              <a:t> </a:t>
            </a:r>
            <a:r>
              <a:rPr lang="en-US" altLang="zh-CN" sz="4000" b="1" dirty="0">
                <a:solidFill>
                  <a:srgbClr val="008000"/>
                </a:solidFill>
                <a:latin typeface="楷体_GB2312" pitchFamily="49" charset="-122"/>
                <a:ea typeface="楷体_GB2312" pitchFamily="49" charset="-122"/>
              </a:rPr>
              <a:t>※ </a:t>
            </a:r>
            <a:r>
              <a:rPr lang="zh-CN" altLang="en-US" sz="4000" b="1" dirty="0">
                <a:solidFill>
                  <a:srgbClr val="008000"/>
                </a:solidFill>
                <a:latin typeface="隶书" pitchFamily="49" charset="-122"/>
                <a:ea typeface="隶书" pitchFamily="49" charset="-122"/>
              </a:rPr>
              <a:t>在中序线索化链表中结点的后继 ？</a:t>
            </a:r>
            <a:endParaRPr lang="zh-CN" altLang="en-US" sz="4000" dirty="0"/>
          </a:p>
        </p:txBody>
      </p:sp>
      <p:sp>
        <p:nvSpPr>
          <p:cNvPr id="416773" name="Text Box 5"/>
          <p:cNvSpPr txBox="1"/>
          <p:nvPr/>
        </p:nvSpPr>
        <p:spPr>
          <a:xfrm>
            <a:off x="762000" y="2286000"/>
            <a:ext cx="8077200" cy="14097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dirty="0">
                <a:solidFill>
                  <a:srgbClr val="000099"/>
                </a:solidFill>
                <a:ea typeface="楷体_GB2312" pitchFamily="49" charset="-122"/>
              </a:rPr>
              <a:t>左子树上处于</a:t>
            </a:r>
            <a:r>
              <a:rPr lang="zh-CN" altLang="en-US" sz="3600" b="1" dirty="0">
                <a:solidFill>
                  <a:srgbClr val="000099"/>
                </a:solidFill>
                <a:ea typeface="楷体_GB2312" pitchFamily="49" charset="-122"/>
              </a:rPr>
              <a:t>“最左下”</a:t>
            </a:r>
            <a:r>
              <a:rPr lang="zh-CN" altLang="en-US" sz="3600" dirty="0">
                <a:solidFill>
                  <a:srgbClr val="000099"/>
                </a:solidFill>
                <a:ea typeface="楷体_GB2312" pitchFamily="49" charset="-122"/>
              </a:rPr>
              <a:t>（没有左子树）的结点。</a:t>
            </a:r>
            <a:endParaRPr lang="zh-CN" altLang="en-US" sz="2400" dirty="0">
              <a:solidFill>
                <a:srgbClr val="000099"/>
              </a:solidFill>
            </a:endParaRPr>
          </a:p>
        </p:txBody>
      </p:sp>
      <p:sp>
        <p:nvSpPr>
          <p:cNvPr id="416774" name="Text Box 6"/>
          <p:cNvSpPr txBox="1"/>
          <p:nvPr/>
        </p:nvSpPr>
        <p:spPr>
          <a:xfrm>
            <a:off x="762000" y="4495800"/>
            <a:ext cx="8202613" cy="7508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b="1" dirty="0">
                <a:solidFill>
                  <a:srgbClr val="990000"/>
                </a:solidFill>
                <a:ea typeface="楷体_GB2312" pitchFamily="49" charset="-122"/>
              </a:rPr>
              <a:t>若</a:t>
            </a:r>
            <a:r>
              <a:rPr lang="zh-CN" altLang="en-US" sz="3600" dirty="0">
                <a:solidFill>
                  <a:srgbClr val="000099"/>
                </a:solidFill>
                <a:ea typeface="楷体_GB2312" pitchFamily="49" charset="-122"/>
              </a:rPr>
              <a:t>无右子树，</a:t>
            </a:r>
            <a:r>
              <a:rPr lang="zh-CN" altLang="en-US" sz="3600" b="1" dirty="0">
                <a:solidFill>
                  <a:srgbClr val="990000"/>
                </a:solidFill>
                <a:ea typeface="楷体_GB2312" pitchFamily="49" charset="-122"/>
              </a:rPr>
              <a:t>则为</a:t>
            </a:r>
            <a:r>
              <a:rPr lang="zh-CN" altLang="en-US" sz="3600" b="1" dirty="0">
                <a:solidFill>
                  <a:srgbClr val="000099"/>
                </a:solidFill>
                <a:ea typeface="楷体_GB2312" pitchFamily="49" charset="-122"/>
              </a:rPr>
              <a:t>后继线索</a:t>
            </a:r>
            <a:r>
              <a:rPr lang="zh-CN" altLang="en-US" sz="3600" dirty="0">
                <a:solidFill>
                  <a:srgbClr val="000099"/>
                </a:solidFill>
                <a:ea typeface="楷体_GB2312" pitchFamily="49" charset="-122"/>
              </a:rPr>
              <a:t>所指结点；</a:t>
            </a:r>
            <a:endParaRPr lang="zh-CN" altLang="en-US" sz="2400" dirty="0">
              <a:solidFill>
                <a:srgbClr val="000099"/>
              </a:solidFill>
            </a:endParaRPr>
          </a:p>
        </p:txBody>
      </p:sp>
      <p:sp>
        <p:nvSpPr>
          <p:cNvPr id="416775" name="Rectangle 7"/>
          <p:cNvSpPr/>
          <p:nvPr/>
        </p:nvSpPr>
        <p:spPr>
          <a:xfrm>
            <a:off x="762000" y="5181600"/>
            <a:ext cx="7467600" cy="14097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b="1" dirty="0">
                <a:solidFill>
                  <a:srgbClr val="990000"/>
                </a:solidFill>
                <a:ea typeface="楷体_GB2312" pitchFamily="49" charset="-122"/>
              </a:rPr>
              <a:t>否则为</a:t>
            </a:r>
            <a:r>
              <a:rPr lang="zh-CN" altLang="en-US" sz="3600" dirty="0">
                <a:solidFill>
                  <a:srgbClr val="000099"/>
                </a:solidFill>
                <a:ea typeface="楷体_GB2312" pitchFamily="49" charset="-122"/>
              </a:rPr>
              <a:t>对其</a:t>
            </a:r>
            <a:r>
              <a:rPr lang="zh-CN" altLang="en-US" sz="3600" b="1" dirty="0">
                <a:solidFill>
                  <a:srgbClr val="000099"/>
                </a:solidFill>
                <a:ea typeface="楷体_GB2312" pitchFamily="49" charset="-122"/>
              </a:rPr>
              <a:t>右子树</a:t>
            </a:r>
            <a:r>
              <a:rPr lang="zh-CN" altLang="en-US" sz="3600" dirty="0">
                <a:solidFill>
                  <a:srgbClr val="000099"/>
                </a:solidFill>
                <a:ea typeface="楷体_GB2312" pitchFamily="49" charset="-122"/>
              </a:rPr>
              <a:t>进行中序</a:t>
            </a:r>
            <a:r>
              <a:rPr lang="zh-CN" altLang="en-US" sz="3600" b="1" dirty="0">
                <a:solidFill>
                  <a:srgbClr val="000099"/>
                </a:solidFill>
                <a:ea typeface="楷体_GB2312" pitchFamily="49" charset="-122"/>
              </a:rPr>
              <a:t>遍历</a:t>
            </a:r>
            <a:r>
              <a:rPr lang="zh-CN" altLang="en-US" sz="3600" dirty="0">
                <a:solidFill>
                  <a:srgbClr val="000099"/>
                </a:solidFill>
                <a:ea typeface="楷体_GB2312" pitchFamily="49" charset="-122"/>
              </a:rPr>
              <a:t>时访问的</a:t>
            </a:r>
            <a:r>
              <a:rPr lang="zh-CN" altLang="en-US" sz="3600" b="1" dirty="0">
                <a:solidFill>
                  <a:srgbClr val="000099"/>
                </a:solidFill>
                <a:ea typeface="楷体_GB2312" pitchFamily="49" charset="-122"/>
              </a:rPr>
              <a:t>第一个结点。</a:t>
            </a:r>
            <a:endParaRPr lang="zh-CN" altLang="en-US" sz="3600" b="1" dirty="0">
              <a:solidFill>
                <a:srgbClr val="000099"/>
              </a:solidFill>
              <a:ea typeface="楷体_GB2312" pitchFamily="49" charset="-122"/>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6770"/>
                                        </p:tgtEl>
                                        <p:attrNameLst>
                                          <p:attrName>style.visibility</p:attrName>
                                        </p:attrNameLst>
                                      </p:cBhvr>
                                      <p:to>
                                        <p:strVal val="visible"/>
                                      </p:to>
                                    </p:set>
                                    <p:anim calcmode="lin" valueType="num">
                                      <p:cBhvr additive="base">
                                        <p:cTn id="7" dur="500" fill="hold"/>
                                        <p:tgtEl>
                                          <p:spTgt spid="416770"/>
                                        </p:tgtEl>
                                        <p:attrNameLst>
                                          <p:attrName>ppt_x</p:attrName>
                                        </p:attrNameLst>
                                      </p:cBhvr>
                                      <p:tavLst>
                                        <p:tav tm="0">
                                          <p:val>
                                            <p:strVal val="#ppt_x"/>
                                          </p:val>
                                        </p:tav>
                                        <p:tav tm="100000">
                                          <p:val>
                                            <p:strVal val="#ppt_x"/>
                                          </p:val>
                                        </p:tav>
                                      </p:tavLst>
                                    </p:anim>
                                    <p:anim calcmode="lin" valueType="num">
                                      <p:cBhvr additive="base">
                                        <p:cTn id="8" dur="500" fill="hold"/>
                                        <p:tgtEl>
                                          <p:spTgt spid="41677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6771"/>
                                        </p:tgtEl>
                                        <p:attrNameLst>
                                          <p:attrName>style.visibility</p:attrName>
                                        </p:attrNameLst>
                                      </p:cBhvr>
                                      <p:to>
                                        <p:strVal val="visible"/>
                                      </p:to>
                                    </p:set>
                                    <p:animEffect transition="in" filter="wipe(left)">
                                      <p:cBhvr>
                                        <p:cTn id="13" dur="500"/>
                                        <p:tgtEl>
                                          <p:spTgt spid="41677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16772"/>
                                        </p:tgtEl>
                                        <p:attrNameLst>
                                          <p:attrName>style.visibility</p:attrName>
                                        </p:attrNameLst>
                                      </p:cBhvr>
                                      <p:to>
                                        <p:strVal val="visible"/>
                                      </p:to>
                                    </p:set>
                                    <p:anim calcmode="lin" valueType="num">
                                      <p:cBhvr additive="base">
                                        <p:cTn id="18" dur="500" fill="hold"/>
                                        <p:tgtEl>
                                          <p:spTgt spid="416772"/>
                                        </p:tgtEl>
                                        <p:attrNameLst>
                                          <p:attrName>ppt_x</p:attrName>
                                        </p:attrNameLst>
                                      </p:cBhvr>
                                      <p:tavLst>
                                        <p:tav tm="0">
                                          <p:val>
                                            <p:strVal val="0-#ppt_w/2"/>
                                          </p:val>
                                        </p:tav>
                                        <p:tav tm="100000">
                                          <p:val>
                                            <p:strVal val="#ppt_x"/>
                                          </p:val>
                                        </p:tav>
                                      </p:tavLst>
                                    </p:anim>
                                    <p:anim calcmode="lin" valueType="num">
                                      <p:cBhvr additive="base">
                                        <p:cTn id="19" dur="500" fill="hold"/>
                                        <p:tgtEl>
                                          <p:spTgt spid="41677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16773"/>
                                        </p:tgtEl>
                                        <p:attrNameLst>
                                          <p:attrName>style.visibility</p:attrName>
                                        </p:attrNameLst>
                                      </p:cBhvr>
                                      <p:to>
                                        <p:strVal val="visible"/>
                                      </p:to>
                                    </p:set>
                                    <p:animEffect transition="in" filter="wipe(left)">
                                      <p:cBhvr>
                                        <p:cTn id="24" dur="500"/>
                                        <p:tgtEl>
                                          <p:spTgt spid="41677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16774"/>
                                        </p:tgtEl>
                                        <p:attrNameLst>
                                          <p:attrName>style.visibility</p:attrName>
                                        </p:attrNameLst>
                                      </p:cBhvr>
                                      <p:to>
                                        <p:strVal val="visible"/>
                                      </p:to>
                                    </p:set>
                                    <p:animEffect transition="in" filter="wipe(left)">
                                      <p:cBhvr>
                                        <p:cTn id="29" dur="500"/>
                                        <p:tgtEl>
                                          <p:spTgt spid="41677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16775"/>
                                        </p:tgtEl>
                                        <p:attrNameLst>
                                          <p:attrName>style.visibility</p:attrName>
                                        </p:attrNameLst>
                                      </p:cBhvr>
                                      <p:to>
                                        <p:strVal val="visible"/>
                                      </p:to>
                                    </p:set>
                                    <p:animEffect transition="in" filter="wipe(left)">
                                      <p:cBhvr>
                                        <p:cTn id="34" dur="500"/>
                                        <p:tgtEl>
                                          <p:spTgt spid="416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0" grpId="0"/>
      <p:bldP spid="416771" grpId="0"/>
      <p:bldP spid="416772" grpId="0"/>
      <p:bldP spid="416773" grpId="0"/>
      <p:bldP spid="416774" grpId="0"/>
      <p:bldP spid="41677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Text Box 2"/>
          <p:cNvSpPr txBox="1"/>
          <p:nvPr/>
        </p:nvSpPr>
        <p:spPr>
          <a:xfrm>
            <a:off x="0" y="115888"/>
            <a:ext cx="9372600" cy="65182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b="1" dirty="0">
                <a:solidFill>
                  <a:srgbClr val="990000"/>
                </a:solidFill>
                <a:ea typeface="楷体_GB2312" pitchFamily="49" charset="-122"/>
              </a:rPr>
              <a:t>void</a:t>
            </a:r>
            <a:r>
              <a:rPr lang="en-US" altLang="zh-CN" dirty="0">
                <a:solidFill>
                  <a:srgbClr val="990000"/>
                </a:solidFill>
                <a:ea typeface="楷体_GB2312" pitchFamily="49" charset="-122"/>
              </a:rPr>
              <a:t> InOrderTraverse_Thr(BiThrTree T, </a:t>
            </a:r>
            <a:endParaRPr lang="en-US" altLang="zh-CN" dirty="0">
              <a:solidFill>
                <a:srgbClr val="990000"/>
              </a:solidFill>
              <a:ea typeface="楷体_GB2312" pitchFamily="49" charset="-122"/>
            </a:endParaRPr>
          </a:p>
          <a:p>
            <a:pPr marL="0" lvl="0" indent="0" eaLnBrk="1" hangingPunct="1">
              <a:lnSpc>
                <a:spcPct val="120000"/>
              </a:lnSpc>
              <a:spcBef>
                <a:spcPct val="0"/>
              </a:spcBef>
              <a:buNone/>
            </a:pPr>
            <a:r>
              <a:rPr lang="en-US" altLang="zh-CN" dirty="0">
                <a:solidFill>
                  <a:srgbClr val="990000"/>
                </a:solidFill>
                <a:ea typeface="楷体_GB2312" pitchFamily="49" charset="-122"/>
              </a:rPr>
              <a:t>                                  </a:t>
            </a:r>
            <a:r>
              <a:rPr lang="en-US" altLang="zh-CN" b="1" dirty="0">
                <a:solidFill>
                  <a:srgbClr val="990000"/>
                </a:solidFill>
                <a:ea typeface="楷体_GB2312" pitchFamily="49" charset="-122"/>
              </a:rPr>
              <a:t>void</a:t>
            </a:r>
            <a:r>
              <a:rPr lang="en-US" altLang="zh-CN" dirty="0">
                <a:solidFill>
                  <a:srgbClr val="990000"/>
                </a:solidFill>
                <a:ea typeface="楷体_GB2312" pitchFamily="49" charset="-122"/>
              </a:rPr>
              <a:t> (</a:t>
            </a:r>
            <a:r>
              <a:rPr lang="en-US" altLang="zh-CN" b="1" dirty="0">
                <a:solidFill>
                  <a:srgbClr val="990000"/>
                </a:solidFill>
                <a:ea typeface="楷体_GB2312" pitchFamily="49" charset="-122"/>
              </a:rPr>
              <a:t>*</a:t>
            </a:r>
            <a:r>
              <a:rPr lang="en-US" altLang="zh-CN" dirty="0">
                <a:solidFill>
                  <a:srgbClr val="990000"/>
                </a:solidFill>
                <a:ea typeface="楷体_GB2312" pitchFamily="49" charset="-122"/>
              </a:rPr>
              <a:t>Visit)(TElemType e)) </a:t>
            </a:r>
            <a:r>
              <a:rPr lang="en-US" altLang="zh-CN" b="1" dirty="0">
                <a:solidFill>
                  <a:srgbClr val="990000"/>
                </a:solidFill>
                <a:ea typeface="楷体_GB2312" pitchFamily="49" charset="-122"/>
              </a:rPr>
              <a:t>{</a:t>
            </a:r>
            <a:endParaRPr lang="en-US" altLang="zh-CN" dirty="0">
              <a:solidFill>
                <a:srgbClr val="990000"/>
              </a:solidFill>
              <a:ea typeface="楷体_GB2312" pitchFamily="49" charset="-122"/>
            </a:endParaRPr>
          </a:p>
          <a:p>
            <a:pPr marL="0" lvl="0" indent="0" eaLnBrk="1" hangingPunct="1">
              <a:lnSpc>
                <a:spcPct val="120000"/>
              </a:lnSpc>
              <a:spcBef>
                <a:spcPct val="0"/>
              </a:spcBef>
              <a:buNone/>
            </a:pPr>
            <a:r>
              <a:rPr lang="en-US" altLang="zh-CN" dirty="0">
                <a:solidFill>
                  <a:srgbClr val="990000"/>
                </a:solidFill>
                <a:ea typeface="楷体_GB2312" pitchFamily="49" charset="-122"/>
              </a:rPr>
              <a:t>  p = T-&gt;lchild;       </a:t>
            </a:r>
            <a:r>
              <a:rPr lang="en-US" altLang="zh-CN" sz="2400" dirty="0">
                <a:solidFill>
                  <a:srgbClr val="990000"/>
                </a:solidFill>
                <a:ea typeface="楷体_GB2312" pitchFamily="49" charset="-122"/>
              </a:rPr>
              <a:t>// p</a:t>
            </a:r>
            <a:r>
              <a:rPr lang="zh-CN" altLang="en-US" sz="2400" dirty="0">
                <a:solidFill>
                  <a:srgbClr val="990000"/>
                </a:solidFill>
                <a:ea typeface="楷体_GB2312" pitchFamily="49" charset="-122"/>
              </a:rPr>
              <a:t>指向根结点</a:t>
            </a:r>
            <a:endParaRPr lang="zh-CN" altLang="en-US" sz="2400" dirty="0">
              <a:solidFill>
                <a:srgbClr val="990000"/>
              </a:solidFill>
              <a:ea typeface="楷体_GB2312" pitchFamily="49" charset="-122"/>
            </a:endParaRPr>
          </a:p>
          <a:p>
            <a:pPr marL="0" lvl="0" indent="0" eaLnBrk="1" hangingPunct="1">
              <a:lnSpc>
                <a:spcPct val="120000"/>
              </a:lnSpc>
              <a:spcBef>
                <a:spcPct val="0"/>
              </a:spcBef>
              <a:buNone/>
            </a:pPr>
            <a:r>
              <a:rPr lang="zh-CN" altLang="en-US" dirty="0">
                <a:solidFill>
                  <a:srgbClr val="990000"/>
                </a:solidFill>
                <a:ea typeface="楷体_GB2312" pitchFamily="49" charset="-122"/>
              </a:rPr>
              <a:t>  </a:t>
            </a:r>
            <a:r>
              <a:rPr lang="en-US" altLang="zh-CN" b="1" dirty="0">
                <a:solidFill>
                  <a:srgbClr val="990000"/>
                </a:solidFill>
                <a:ea typeface="楷体_GB2312" pitchFamily="49" charset="-122"/>
              </a:rPr>
              <a:t>while</a:t>
            </a:r>
            <a:r>
              <a:rPr lang="en-US" altLang="zh-CN" dirty="0">
                <a:solidFill>
                  <a:srgbClr val="990000"/>
                </a:solidFill>
                <a:ea typeface="楷体_GB2312" pitchFamily="49" charset="-122"/>
              </a:rPr>
              <a:t> (p </a:t>
            </a:r>
            <a:r>
              <a:rPr lang="en-US" altLang="zh-CN" b="1" dirty="0">
                <a:solidFill>
                  <a:srgbClr val="990000"/>
                </a:solidFill>
                <a:ea typeface="楷体_GB2312" pitchFamily="49" charset="-122"/>
              </a:rPr>
              <a:t>!=</a:t>
            </a:r>
            <a:r>
              <a:rPr lang="en-US" altLang="zh-CN" dirty="0">
                <a:solidFill>
                  <a:srgbClr val="990000"/>
                </a:solidFill>
                <a:ea typeface="楷体_GB2312" pitchFamily="49" charset="-122"/>
              </a:rPr>
              <a:t> T) </a:t>
            </a:r>
            <a:r>
              <a:rPr lang="en-US" altLang="zh-CN" b="1" dirty="0">
                <a:solidFill>
                  <a:srgbClr val="990000"/>
                </a:solidFill>
                <a:ea typeface="楷体_GB2312" pitchFamily="49" charset="-122"/>
              </a:rPr>
              <a:t>{</a:t>
            </a:r>
            <a:r>
              <a:rPr lang="en-US" altLang="zh-CN" dirty="0">
                <a:solidFill>
                  <a:srgbClr val="990000"/>
                </a:solidFill>
                <a:ea typeface="楷体_GB2312" pitchFamily="49" charset="-122"/>
              </a:rPr>
              <a:t>     </a:t>
            </a:r>
            <a:r>
              <a:rPr lang="en-US" altLang="zh-CN" sz="2400" dirty="0">
                <a:solidFill>
                  <a:srgbClr val="990000"/>
                </a:solidFill>
                <a:ea typeface="楷体_GB2312" pitchFamily="49" charset="-122"/>
              </a:rPr>
              <a:t>// </a:t>
            </a:r>
            <a:r>
              <a:rPr lang="zh-CN" altLang="en-US" sz="2400" dirty="0">
                <a:solidFill>
                  <a:srgbClr val="990000"/>
                </a:solidFill>
                <a:ea typeface="楷体_GB2312" pitchFamily="49" charset="-122"/>
              </a:rPr>
              <a:t>空树或遍历结束时，</a:t>
            </a:r>
            <a:r>
              <a:rPr lang="en-US" altLang="zh-CN" sz="2400" dirty="0">
                <a:solidFill>
                  <a:srgbClr val="990000"/>
                </a:solidFill>
                <a:ea typeface="楷体_GB2312" pitchFamily="49" charset="-122"/>
              </a:rPr>
              <a:t>p==T</a:t>
            </a:r>
            <a:endParaRPr lang="en-US" altLang="zh-CN" dirty="0">
              <a:solidFill>
                <a:srgbClr val="990000"/>
              </a:solidFill>
              <a:ea typeface="楷体_GB2312" pitchFamily="49" charset="-122"/>
            </a:endParaRPr>
          </a:p>
          <a:p>
            <a:pPr marL="0" lvl="0" indent="0" eaLnBrk="1" hangingPunct="1">
              <a:lnSpc>
                <a:spcPct val="120000"/>
              </a:lnSpc>
              <a:spcBef>
                <a:spcPct val="0"/>
              </a:spcBef>
              <a:buNone/>
            </a:pPr>
            <a:r>
              <a:rPr lang="en-US" altLang="zh-CN" b="1" dirty="0">
                <a:solidFill>
                  <a:srgbClr val="990000"/>
                </a:solidFill>
                <a:ea typeface="楷体_GB2312" pitchFamily="49" charset="-122"/>
              </a:rPr>
              <a:t>     while</a:t>
            </a:r>
            <a:r>
              <a:rPr lang="en-US" altLang="zh-CN" dirty="0">
                <a:solidFill>
                  <a:srgbClr val="990000"/>
                </a:solidFill>
                <a:ea typeface="楷体_GB2312" pitchFamily="49" charset="-122"/>
              </a:rPr>
              <a:t> (p-&gt;LTag==Link)  p = p-&gt;lchild;  // </a:t>
            </a:r>
            <a:r>
              <a:rPr lang="zh-CN" altLang="en-US" sz="2400" dirty="0">
                <a:solidFill>
                  <a:srgbClr val="990000"/>
                </a:solidFill>
                <a:ea typeface="楷体_GB2312" pitchFamily="49" charset="-122"/>
              </a:rPr>
              <a:t>第</a:t>
            </a:r>
            <a:r>
              <a:rPr lang="zh-CN" altLang="zh-CN" sz="2400" dirty="0">
                <a:solidFill>
                  <a:srgbClr val="990000"/>
                </a:solidFill>
                <a:ea typeface="楷体_GB2312" pitchFamily="49" charset="-122"/>
              </a:rPr>
              <a:t>一个结点</a:t>
            </a:r>
            <a:endParaRPr lang="zh-CN" altLang="en-US" sz="2400" dirty="0">
              <a:solidFill>
                <a:srgbClr val="990000"/>
              </a:solidFill>
              <a:ea typeface="楷体_GB2312" pitchFamily="49" charset="-122"/>
            </a:endParaRPr>
          </a:p>
          <a:p>
            <a:pPr marL="0" lvl="0" indent="0" eaLnBrk="1" hangingPunct="1">
              <a:lnSpc>
                <a:spcPct val="120000"/>
              </a:lnSpc>
              <a:spcBef>
                <a:spcPct val="0"/>
              </a:spcBef>
              <a:buNone/>
            </a:pPr>
            <a:r>
              <a:rPr lang="zh-CN" altLang="en-US" sz="2400" dirty="0">
                <a:solidFill>
                  <a:srgbClr val="990000"/>
                </a:solidFill>
                <a:ea typeface="楷体_GB2312" pitchFamily="49" charset="-122"/>
              </a:rPr>
              <a:t>       </a:t>
            </a:r>
            <a:r>
              <a:rPr lang="en-US" altLang="zh-CN" dirty="0">
                <a:solidFill>
                  <a:srgbClr val="990000"/>
                </a:solidFill>
                <a:ea typeface="楷体_GB2312" pitchFamily="49" charset="-122"/>
              </a:rPr>
              <a:t>if (!</a:t>
            </a:r>
            <a:r>
              <a:rPr lang="en-US" altLang="zh-CN" sz="2400" dirty="0">
                <a:solidFill>
                  <a:srgbClr val="990000"/>
                </a:solidFill>
                <a:ea typeface="楷体_GB2312" pitchFamily="49" charset="-122"/>
              </a:rPr>
              <a:t> </a:t>
            </a:r>
            <a:r>
              <a:rPr lang="en-US" altLang="zh-CN" dirty="0">
                <a:solidFill>
                  <a:srgbClr val="990000"/>
                </a:solidFill>
                <a:ea typeface="楷体_GB2312" pitchFamily="49" charset="-122"/>
              </a:rPr>
              <a:t>Visit(p-&gt;data))  return  ERROR;</a:t>
            </a:r>
            <a:endParaRPr lang="en-US" altLang="zh-CN" dirty="0">
              <a:solidFill>
                <a:srgbClr val="990000"/>
              </a:solidFill>
              <a:ea typeface="楷体_GB2312" pitchFamily="49" charset="-122"/>
            </a:endParaRPr>
          </a:p>
          <a:p>
            <a:pPr marL="0" lvl="0" indent="0" eaLnBrk="1" hangingPunct="1">
              <a:lnSpc>
                <a:spcPct val="120000"/>
              </a:lnSpc>
              <a:spcBef>
                <a:spcPct val="0"/>
              </a:spcBef>
              <a:buNone/>
            </a:pPr>
            <a:r>
              <a:rPr lang="en-US" altLang="zh-CN" b="1" dirty="0">
                <a:solidFill>
                  <a:srgbClr val="990000"/>
                </a:solidFill>
                <a:ea typeface="楷体_GB2312" pitchFamily="49" charset="-122"/>
              </a:rPr>
              <a:t>     while</a:t>
            </a:r>
            <a:r>
              <a:rPr lang="en-US" altLang="zh-CN" dirty="0">
                <a:solidFill>
                  <a:srgbClr val="990000"/>
                </a:solidFill>
                <a:ea typeface="楷体_GB2312" pitchFamily="49" charset="-122"/>
              </a:rPr>
              <a:t> (p-&gt;RTag==Thread </a:t>
            </a:r>
            <a:r>
              <a:rPr lang="en-US" altLang="zh-CN" b="1" dirty="0">
                <a:solidFill>
                  <a:srgbClr val="990000"/>
                </a:solidFill>
                <a:ea typeface="楷体_GB2312" pitchFamily="49" charset="-122"/>
              </a:rPr>
              <a:t>&amp;&amp;</a:t>
            </a:r>
            <a:r>
              <a:rPr lang="en-US" altLang="zh-CN" dirty="0">
                <a:solidFill>
                  <a:srgbClr val="990000"/>
                </a:solidFill>
                <a:ea typeface="楷体_GB2312" pitchFamily="49" charset="-122"/>
              </a:rPr>
              <a:t> p-&gt;rchild</a:t>
            </a:r>
            <a:r>
              <a:rPr lang="en-US" altLang="zh-CN" b="1" dirty="0">
                <a:solidFill>
                  <a:srgbClr val="990000"/>
                </a:solidFill>
                <a:ea typeface="楷体_GB2312" pitchFamily="49" charset="-122"/>
              </a:rPr>
              <a:t>!</a:t>
            </a:r>
            <a:r>
              <a:rPr lang="en-US" altLang="zh-CN" dirty="0">
                <a:solidFill>
                  <a:srgbClr val="990000"/>
                </a:solidFill>
                <a:ea typeface="楷体_GB2312" pitchFamily="49" charset="-122"/>
              </a:rPr>
              <a:t>=T) </a:t>
            </a:r>
            <a:endParaRPr lang="en-US" altLang="zh-CN" dirty="0">
              <a:solidFill>
                <a:srgbClr val="990000"/>
              </a:solidFill>
              <a:ea typeface="楷体_GB2312" pitchFamily="49" charset="-122"/>
            </a:endParaRPr>
          </a:p>
          <a:p>
            <a:pPr marL="0" lvl="0" indent="0" eaLnBrk="1" hangingPunct="1">
              <a:lnSpc>
                <a:spcPct val="120000"/>
              </a:lnSpc>
              <a:spcBef>
                <a:spcPct val="0"/>
              </a:spcBef>
              <a:buNone/>
            </a:pPr>
            <a:r>
              <a:rPr lang="en-US" altLang="zh-CN" b="1" dirty="0">
                <a:solidFill>
                  <a:srgbClr val="990000"/>
                </a:solidFill>
                <a:ea typeface="楷体_GB2312" pitchFamily="49" charset="-122"/>
              </a:rPr>
              <a:t>          {</a:t>
            </a:r>
            <a:r>
              <a:rPr lang="en-US" altLang="zh-CN" dirty="0">
                <a:solidFill>
                  <a:srgbClr val="990000"/>
                </a:solidFill>
                <a:ea typeface="楷体_GB2312" pitchFamily="49" charset="-122"/>
              </a:rPr>
              <a:t>p = p-&gt;rchild;  Visit(p-&gt;data); </a:t>
            </a:r>
            <a:r>
              <a:rPr lang="en-US" altLang="zh-CN" b="1" dirty="0">
                <a:solidFill>
                  <a:srgbClr val="990000"/>
                </a:solidFill>
                <a:ea typeface="楷体_GB2312" pitchFamily="49" charset="-122"/>
              </a:rPr>
              <a:t>}</a:t>
            </a:r>
            <a:r>
              <a:rPr lang="en-US" altLang="zh-CN" dirty="0">
                <a:solidFill>
                  <a:srgbClr val="990000"/>
                </a:solidFill>
                <a:ea typeface="楷体_GB2312" pitchFamily="49" charset="-122"/>
              </a:rPr>
              <a:t> </a:t>
            </a:r>
            <a:r>
              <a:rPr lang="en-US" altLang="zh-CN" sz="2400" dirty="0">
                <a:solidFill>
                  <a:srgbClr val="990000"/>
                </a:solidFill>
                <a:ea typeface="楷体_GB2312" pitchFamily="49" charset="-122"/>
              </a:rPr>
              <a:t>// </a:t>
            </a:r>
            <a:r>
              <a:rPr lang="zh-CN" altLang="en-US" sz="2400" dirty="0">
                <a:solidFill>
                  <a:srgbClr val="990000"/>
                </a:solidFill>
                <a:ea typeface="楷体_GB2312" pitchFamily="49" charset="-122"/>
              </a:rPr>
              <a:t>访问后继结点</a:t>
            </a:r>
            <a:endParaRPr lang="zh-CN" altLang="en-US" dirty="0">
              <a:solidFill>
                <a:srgbClr val="990000"/>
              </a:solidFill>
              <a:ea typeface="楷体_GB2312" pitchFamily="49" charset="-122"/>
            </a:endParaRPr>
          </a:p>
          <a:p>
            <a:pPr marL="0" lvl="0" indent="0" eaLnBrk="1" hangingPunct="1">
              <a:lnSpc>
                <a:spcPct val="120000"/>
              </a:lnSpc>
              <a:spcBef>
                <a:spcPct val="0"/>
              </a:spcBef>
              <a:buNone/>
            </a:pPr>
            <a:r>
              <a:rPr lang="zh-CN" altLang="en-US" dirty="0">
                <a:solidFill>
                  <a:srgbClr val="990000"/>
                </a:solidFill>
                <a:ea typeface="楷体_GB2312" pitchFamily="49" charset="-122"/>
              </a:rPr>
              <a:t>     </a:t>
            </a:r>
            <a:r>
              <a:rPr lang="en-US" altLang="zh-CN" dirty="0">
                <a:solidFill>
                  <a:srgbClr val="990000"/>
                </a:solidFill>
                <a:ea typeface="楷体_GB2312" pitchFamily="49" charset="-122"/>
              </a:rPr>
              <a:t>p = p-&gt;rchild;          </a:t>
            </a:r>
            <a:r>
              <a:rPr lang="en-US" altLang="zh-CN" sz="2400" dirty="0">
                <a:solidFill>
                  <a:srgbClr val="990000"/>
                </a:solidFill>
                <a:ea typeface="楷体_GB2312" pitchFamily="49" charset="-122"/>
              </a:rPr>
              <a:t>// p</a:t>
            </a:r>
            <a:r>
              <a:rPr lang="zh-CN" altLang="en-US" sz="2400" dirty="0">
                <a:solidFill>
                  <a:srgbClr val="990000"/>
                </a:solidFill>
                <a:ea typeface="楷体_GB2312" pitchFamily="49" charset="-122"/>
              </a:rPr>
              <a:t>进至其右子树根</a:t>
            </a:r>
            <a:endParaRPr lang="zh-CN" altLang="en-US" sz="2400" dirty="0">
              <a:solidFill>
                <a:srgbClr val="990000"/>
              </a:solidFill>
              <a:ea typeface="楷体_GB2312" pitchFamily="49" charset="-122"/>
            </a:endParaRPr>
          </a:p>
          <a:p>
            <a:pPr marL="0" lvl="0" indent="0" eaLnBrk="1" hangingPunct="1">
              <a:lnSpc>
                <a:spcPct val="120000"/>
              </a:lnSpc>
              <a:spcBef>
                <a:spcPct val="0"/>
              </a:spcBef>
              <a:buNone/>
            </a:pPr>
            <a:r>
              <a:rPr lang="zh-CN" altLang="en-US" dirty="0">
                <a:solidFill>
                  <a:srgbClr val="990000"/>
                </a:solidFill>
                <a:ea typeface="楷体_GB2312" pitchFamily="49" charset="-122"/>
              </a:rPr>
              <a:t>  </a:t>
            </a:r>
            <a:r>
              <a:rPr lang="en-US" altLang="zh-CN" b="1" dirty="0">
                <a:solidFill>
                  <a:srgbClr val="990000"/>
                </a:solidFill>
                <a:ea typeface="楷体_GB2312" pitchFamily="49" charset="-122"/>
              </a:rPr>
              <a:t>}</a:t>
            </a:r>
            <a:endParaRPr lang="en-US" altLang="zh-CN" dirty="0">
              <a:solidFill>
                <a:srgbClr val="990000"/>
              </a:solidFill>
              <a:ea typeface="楷体_GB2312" pitchFamily="49" charset="-122"/>
            </a:endParaRPr>
          </a:p>
          <a:p>
            <a:pPr marL="0" lvl="0" indent="0" eaLnBrk="1" hangingPunct="1">
              <a:lnSpc>
                <a:spcPct val="120000"/>
              </a:lnSpc>
              <a:spcBef>
                <a:spcPct val="0"/>
              </a:spcBef>
              <a:buNone/>
            </a:pPr>
            <a:r>
              <a:rPr lang="en-US" altLang="zh-CN" b="1" dirty="0">
                <a:solidFill>
                  <a:srgbClr val="990000"/>
                </a:solidFill>
                <a:ea typeface="楷体_GB2312" pitchFamily="49" charset="-122"/>
              </a:rPr>
              <a:t>}</a:t>
            </a:r>
            <a:r>
              <a:rPr lang="en-US" altLang="zh-CN" dirty="0">
                <a:solidFill>
                  <a:srgbClr val="990000"/>
                </a:solidFill>
                <a:ea typeface="楷体_GB2312" pitchFamily="49" charset="-122"/>
              </a:rPr>
              <a:t> // </a:t>
            </a:r>
            <a:r>
              <a:rPr lang="zh-CN" altLang="en-US" dirty="0">
                <a:solidFill>
                  <a:srgbClr val="990000"/>
                </a:solidFill>
                <a:ea typeface="楷体_GB2312" pitchFamily="49" charset="-122"/>
              </a:rPr>
              <a:t>以线索链表为存储结构对二叉树进行遍历的算法</a:t>
            </a:r>
            <a:endParaRPr lang="zh-CN" altLang="en-US" dirty="0">
              <a:solidFill>
                <a:srgbClr val="990000"/>
              </a:solidFill>
              <a:ea typeface="楷体_GB2312" pitchFamily="49" charset="-122"/>
            </a:endParaRPr>
          </a:p>
        </p:txBody>
      </p:sp>
    </p:spTree>
  </p:cSld>
  <p:clrMapOvr>
    <a:masterClrMapping/>
  </p:clrMapOvr>
  <p:transition>
    <p:sndAc>
      <p:stSnd>
        <p:snd r:embed="rId1" name="camera.wav"/>
      </p:stSnd>
    </p:sndAc>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Text Box 2"/>
          <p:cNvSpPr txBox="1"/>
          <p:nvPr/>
        </p:nvSpPr>
        <p:spPr>
          <a:xfrm>
            <a:off x="1219200" y="746125"/>
            <a:ext cx="6858000" cy="2722563"/>
          </a:xfrm>
          <a:prstGeom prst="rect">
            <a:avLst/>
          </a:prstGeom>
          <a:solidFill>
            <a:schemeClr val="accent2">
              <a:alpha val="50195"/>
            </a:schemeClr>
          </a:solid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7200" b="1" dirty="0">
                <a:solidFill>
                  <a:srgbClr val="008080"/>
                </a:solidFill>
                <a:ea typeface="楷体_GB2312" pitchFamily="49" charset="-122"/>
              </a:rPr>
              <a:t>  </a:t>
            </a:r>
            <a:r>
              <a:rPr lang="en-US" altLang="zh-CN" sz="6600" b="1" dirty="0">
                <a:solidFill>
                  <a:srgbClr val="008080"/>
                </a:solidFill>
                <a:ea typeface="楷体_GB2312" pitchFamily="49" charset="-122"/>
              </a:rPr>
              <a:t>6.6    </a:t>
            </a:r>
            <a:r>
              <a:rPr lang="zh-CN" altLang="en-US" sz="6600" b="1" dirty="0">
                <a:solidFill>
                  <a:srgbClr val="008080"/>
                </a:solidFill>
                <a:latin typeface="宋体" panose="02010600030101010101" pitchFamily="2" charset="-122"/>
              </a:rPr>
              <a:t>树和森林</a:t>
            </a:r>
            <a:endParaRPr lang="zh-CN" altLang="en-US" sz="6600" b="1" dirty="0">
              <a:solidFill>
                <a:srgbClr val="008080"/>
              </a:solidFill>
              <a:latin typeface="宋体" panose="02010600030101010101" pitchFamily="2" charset="-122"/>
            </a:endParaRPr>
          </a:p>
          <a:p>
            <a:pPr marL="0" lvl="0" indent="0" eaLnBrk="1" hangingPunct="1">
              <a:lnSpc>
                <a:spcPct val="125000"/>
              </a:lnSpc>
              <a:spcBef>
                <a:spcPct val="0"/>
              </a:spcBef>
              <a:buNone/>
            </a:pPr>
            <a:r>
              <a:rPr lang="zh-CN" altLang="en-US" sz="6600" b="1" dirty="0">
                <a:solidFill>
                  <a:srgbClr val="008080"/>
                </a:solidFill>
                <a:latin typeface="宋体" panose="02010600030101010101" pitchFamily="2" charset="-122"/>
              </a:rPr>
              <a:t>    的表示方法</a:t>
            </a:r>
            <a:endParaRPr lang="zh-CN" altLang="en-US" sz="6600" dirty="0">
              <a:latin typeface="宋体" panose="02010600030101010101" pitchFamily="2" charset="-122"/>
            </a:endParaRPr>
          </a:p>
        </p:txBody>
      </p:sp>
      <p:graphicFrame>
        <p:nvGraphicFramePr>
          <p:cNvPr id="126979" name="Object 3"/>
          <p:cNvGraphicFramePr>
            <a:graphicFrameLocks noChangeAspect="1"/>
          </p:cNvGraphicFramePr>
          <p:nvPr/>
        </p:nvGraphicFramePr>
        <p:xfrm>
          <a:off x="1981200" y="4494213"/>
          <a:ext cx="4724400" cy="1566862"/>
        </p:xfrm>
        <a:graphic>
          <a:graphicData uri="http://schemas.openxmlformats.org/presentationml/2006/ole">
            <mc:AlternateContent xmlns:mc="http://schemas.openxmlformats.org/markup-compatibility/2006">
              <mc:Choice xmlns:v="urn:schemas-microsoft-com:vml" Requires="v">
                <p:oleObj spid="_x0000_s3089" name="" r:id="rId1" imgW="1153795" imgH="406400" progId="MS_ClipArt_Gallery.2">
                  <p:embed/>
                </p:oleObj>
              </mc:Choice>
              <mc:Fallback>
                <p:oleObj name="" r:id="rId1" imgW="1153795" imgH="406400" progId="MS_ClipArt_Gallery.2">
                  <p:embed/>
                  <p:pic>
                    <p:nvPicPr>
                      <p:cNvPr id="0" name="图片 3088"/>
                      <p:cNvPicPr/>
                      <p:nvPr/>
                    </p:nvPicPr>
                    <p:blipFill>
                      <a:blip r:embed="rId2"/>
                      <a:stretch>
                        <a:fillRect/>
                      </a:stretch>
                    </p:blipFill>
                    <p:spPr>
                      <a:xfrm>
                        <a:off x="1981200" y="4494213"/>
                        <a:ext cx="4724400" cy="1566862"/>
                      </a:xfrm>
                      <a:prstGeom prst="rect">
                        <a:avLst/>
                      </a:prstGeom>
                      <a:noFill/>
                      <a:ln w="38100">
                        <a:noFill/>
                        <a:miter/>
                      </a:ln>
                    </p:spPr>
                  </p:pic>
                </p:oleObj>
              </mc:Fallback>
            </mc:AlternateContent>
          </a:graphicData>
        </a:graphic>
      </p:graphicFrame>
    </p:spTree>
  </p:cSld>
  <p:clrMapOvr>
    <a:masterClrMapping/>
  </p:clrMapOvr>
  <p:transition>
    <p:sndAc>
      <p:stSnd>
        <p:snd r:embed="rId3" name="camera.wav"/>
      </p:stSnd>
    </p:sndAc>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2" name="Text Box 2"/>
          <p:cNvSpPr txBox="1"/>
          <p:nvPr/>
        </p:nvSpPr>
        <p:spPr>
          <a:xfrm>
            <a:off x="990600" y="479425"/>
            <a:ext cx="5099050"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000099"/>
                </a:solidFill>
                <a:ea typeface="楷体_GB2312" pitchFamily="49" charset="-122"/>
              </a:rPr>
              <a:t>树的三种存储结构</a:t>
            </a:r>
            <a:endParaRPr lang="zh-CN" altLang="en-US" sz="4400" dirty="0">
              <a:solidFill>
                <a:srgbClr val="000099"/>
              </a:solidFill>
            </a:endParaRPr>
          </a:p>
        </p:txBody>
      </p:sp>
      <p:sp>
        <p:nvSpPr>
          <p:cNvPr id="419843" name="Text Box 3">
            <a:hlinkClick r:id="" action="ppaction://hlinkshowjump?jump=nextslide"/>
          </p:cNvPr>
          <p:cNvSpPr txBox="1"/>
          <p:nvPr/>
        </p:nvSpPr>
        <p:spPr>
          <a:xfrm>
            <a:off x="533400" y="1828800"/>
            <a:ext cx="4484688"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0000FF"/>
                </a:solidFill>
                <a:ea typeface="楷体_GB2312" pitchFamily="49" charset="-122"/>
              </a:rPr>
              <a:t>一、</a:t>
            </a:r>
            <a:r>
              <a:rPr lang="zh-CN" altLang="en-US" sz="4800" b="1" dirty="0">
                <a:solidFill>
                  <a:srgbClr val="0000FF"/>
                </a:solidFill>
                <a:ea typeface="隶书" pitchFamily="49" charset="-122"/>
              </a:rPr>
              <a:t>双亲表示法</a:t>
            </a:r>
            <a:endParaRPr lang="zh-CN" altLang="en-US" sz="4800" dirty="0">
              <a:ea typeface="隶书" pitchFamily="49" charset="-122"/>
            </a:endParaRPr>
          </a:p>
        </p:txBody>
      </p:sp>
      <p:sp>
        <p:nvSpPr>
          <p:cNvPr id="419844" name="Text Box 4">
            <a:hlinkClick r:id="" action="ppaction://noaction"/>
          </p:cNvPr>
          <p:cNvSpPr txBox="1"/>
          <p:nvPr/>
        </p:nvSpPr>
        <p:spPr>
          <a:xfrm>
            <a:off x="457200" y="3048000"/>
            <a:ext cx="5713413"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0000FF"/>
                </a:solidFill>
                <a:ea typeface="楷体_GB2312" pitchFamily="49" charset="-122"/>
              </a:rPr>
              <a:t>二、</a:t>
            </a:r>
            <a:r>
              <a:rPr lang="zh-CN" altLang="en-US" sz="4800" b="1" dirty="0">
                <a:solidFill>
                  <a:srgbClr val="0000FF"/>
                </a:solidFill>
                <a:ea typeface="隶书" pitchFamily="49" charset="-122"/>
              </a:rPr>
              <a:t>孩子链表表示法</a:t>
            </a:r>
            <a:endParaRPr lang="zh-CN" altLang="en-US" sz="4800" dirty="0"/>
          </a:p>
        </p:txBody>
      </p:sp>
      <p:sp>
        <p:nvSpPr>
          <p:cNvPr id="419845" name="Text Box 5">
            <a:hlinkClick r:id="" action="ppaction://noaction"/>
          </p:cNvPr>
          <p:cNvSpPr txBox="1"/>
          <p:nvPr/>
        </p:nvSpPr>
        <p:spPr>
          <a:xfrm>
            <a:off x="381000" y="4141788"/>
            <a:ext cx="8789988" cy="18478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4800" b="1" dirty="0">
                <a:solidFill>
                  <a:srgbClr val="0000FF"/>
                </a:solidFill>
                <a:ea typeface="楷体_GB2312" pitchFamily="49" charset="-122"/>
              </a:rPr>
              <a:t>三、</a:t>
            </a:r>
            <a:r>
              <a:rPr lang="zh-CN" altLang="en-US" sz="4800" b="1" dirty="0">
                <a:solidFill>
                  <a:srgbClr val="0000FF"/>
                </a:solidFill>
                <a:latin typeface="隶书" pitchFamily="49" charset="-122"/>
                <a:ea typeface="隶书" pitchFamily="49" charset="-122"/>
              </a:rPr>
              <a:t>树的二叉链表</a:t>
            </a:r>
            <a:r>
              <a:rPr lang="en-US" altLang="zh-CN" sz="4800" b="1" dirty="0">
                <a:solidFill>
                  <a:srgbClr val="0000FF"/>
                </a:solidFill>
                <a:latin typeface="隶书" pitchFamily="49" charset="-122"/>
                <a:ea typeface="隶书" pitchFamily="49" charset="-122"/>
              </a:rPr>
              <a:t>(</a:t>
            </a:r>
            <a:r>
              <a:rPr lang="zh-CN" altLang="en-US" sz="4800" b="1" dirty="0">
                <a:solidFill>
                  <a:srgbClr val="0000FF"/>
                </a:solidFill>
                <a:latin typeface="隶书" pitchFamily="49" charset="-122"/>
                <a:ea typeface="隶书" pitchFamily="49" charset="-122"/>
              </a:rPr>
              <a:t>孩子</a:t>
            </a:r>
            <a:r>
              <a:rPr lang="en-US" altLang="zh-CN" sz="4800" b="1" dirty="0">
                <a:solidFill>
                  <a:srgbClr val="0000FF"/>
                </a:solidFill>
                <a:latin typeface="隶书" pitchFamily="49" charset="-122"/>
                <a:ea typeface="隶书" pitchFamily="49" charset="-122"/>
              </a:rPr>
              <a:t>-</a:t>
            </a:r>
            <a:r>
              <a:rPr lang="zh-CN" altLang="en-US" sz="4800" b="1" dirty="0">
                <a:solidFill>
                  <a:srgbClr val="0000FF"/>
                </a:solidFill>
                <a:latin typeface="隶书" pitchFamily="49" charset="-122"/>
                <a:ea typeface="隶书" pitchFamily="49" charset="-122"/>
              </a:rPr>
              <a:t>兄弟）</a:t>
            </a:r>
            <a:endParaRPr lang="zh-CN" altLang="en-US" sz="4800" b="1" dirty="0">
              <a:solidFill>
                <a:srgbClr val="0000FF"/>
              </a:solidFill>
              <a:latin typeface="隶书" pitchFamily="49" charset="-122"/>
              <a:ea typeface="隶书" pitchFamily="49" charset="-122"/>
            </a:endParaRPr>
          </a:p>
          <a:p>
            <a:pPr marL="0" lvl="0" indent="0" eaLnBrk="1" hangingPunct="1">
              <a:lnSpc>
                <a:spcPct val="120000"/>
              </a:lnSpc>
              <a:spcBef>
                <a:spcPct val="0"/>
              </a:spcBef>
              <a:buNone/>
            </a:pPr>
            <a:r>
              <a:rPr lang="zh-CN" altLang="en-US" sz="4800" b="1" dirty="0">
                <a:solidFill>
                  <a:srgbClr val="0000FF"/>
                </a:solidFill>
                <a:latin typeface="隶书" pitchFamily="49" charset="-122"/>
                <a:ea typeface="隶书" pitchFamily="49" charset="-122"/>
              </a:rPr>
              <a:t>    存储表示法</a:t>
            </a:r>
            <a:endParaRPr lang="zh-CN" altLang="en-US" sz="48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9842"/>
                                        </p:tgtEl>
                                        <p:attrNameLst>
                                          <p:attrName>style.visibility</p:attrName>
                                        </p:attrNameLst>
                                      </p:cBhvr>
                                      <p:to>
                                        <p:strVal val="visible"/>
                                      </p:to>
                                    </p:set>
                                    <p:anim calcmode="lin" valueType="num">
                                      <p:cBhvr additive="base">
                                        <p:cTn id="7" dur="500" fill="hold"/>
                                        <p:tgtEl>
                                          <p:spTgt spid="419842"/>
                                        </p:tgtEl>
                                        <p:attrNameLst>
                                          <p:attrName>ppt_x</p:attrName>
                                        </p:attrNameLst>
                                      </p:cBhvr>
                                      <p:tavLst>
                                        <p:tav tm="0">
                                          <p:val>
                                            <p:strVal val="#ppt_x"/>
                                          </p:val>
                                        </p:tav>
                                        <p:tav tm="100000">
                                          <p:val>
                                            <p:strVal val="#ppt_x"/>
                                          </p:val>
                                        </p:tav>
                                      </p:tavLst>
                                    </p:anim>
                                    <p:anim calcmode="lin" valueType="num">
                                      <p:cBhvr additive="base">
                                        <p:cTn id="8" dur="500" fill="hold"/>
                                        <p:tgtEl>
                                          <p:spTgt spid="4198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9843"/>
                                        </p:tgtEl>
                                        <p:attrNameLst>
                                          <p:attrName>style.visibility</p:attrName>
                                        </p:attrNameLst>
                                      </p:cBhvr>
                                      <p:to>
                                        <p:strVal val="visible"/>
                                      </p:to>
                                    </p:set>
                                    <p:animEffect transition="in" filter="wipe(left)">
                                      <p:cBhvr>
                                        <p:cTn id="13" dur="500"/>
                                        <p:tgtEl>
                                          <p:spTgt spid="41984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19844"/>
                                        </p:tgtEl>
                                        <p:attrNameLst>
                                          <p:attrName>style.visibility</p:attrName>
                                        </p:attrNameLst>
                                      </p:cBhvr>
                                      <p:to>
                                        <p:strVal val="visible"/>
                                      </p:to>
                                    </p:set>
                                    <p:animEffect transition="in" filter="wipe(left)">
                                      <p:cBhvr>
                                        <p:cTn id="18" dur="500"/>
                                        <p:tgtEl>
                                          <p:spTgt spid="41984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19845"/>
                                        </p:tgtEl>
                                        <p:attrNameLst>
                                          <p:attrName>style.visibility</p:attrName>
                                        </p:attrNameLst>
                                      </p:cBhvr>
                                      <p:to>
                                        <p:strVal val="visible"/>
                                      </p:to>
                                    </p:set>
                                    <p:animEffect transition="in" filter="wipe(left)">
                                      <p:cBhvr>
                                        <p:cTn id="23" dur="500"/>
                                        <p:tgtEl>
                                          <p:spTgt spid="419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2" grpId="0"/>
      <p:bldP spid="419843" grpId="0"/>
      <p:bldP spid="419844" grpId="0"/>
      <p:bldP spid="41984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Oval 2"/>
          <p:cNvSpPr/>
          <p:nvPr/>
        </p:nvSpPr>
        <p:spPr>
          <a:xfrm>
            <a:off x="1676400" y="19812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9027" name="Text Box 3"/>
          <p:cNvSpPr txBox="1"/>
          <p:nvPr/>
        </p:nvSpPr>
        <p:spPr>
          <a:xfrm>
            <a:off x="1676400" y="1828800"/>
            <a:ext cx="5873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A</a:t>
            </a:r>
            <a:endParaRPr lang="en-US" altLang="zh-CN" sz="2400" dirty="0"/>
          </a:p>
        </p:txBody>
      </p:sp>
      <p:sp>
        <p:nvSpPr>
          <p:cNvPr id="129028" name="Oval 4"/>
          <p:cNvSpPr/>
          <p:nvPr/>
        </p:nvSpPr>
        <p:spPr>
          <a:xfrm>
            <a:off x="1676400" y="30480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9029" name="Oval 5"/>
          <p:cNvSpPr/>
          <p:nvPr/>
        </p:nvSpPr>
        <p:spPr>
          <a:xfrm>
            <a:off x="685800" y="30480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9030" name="Oval 6"/>
          <p:cNvSpPr/>
          <p:nvPr/>
        </p:nvSpPr>
        <p:spPr>
          <a:xfrm>
            <a:off x="2667000" y="30480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9031" name="Oval 7"/>
          <p:cNvSpPr/>
          <p:nvPr/>
        </p:nvSpPr>
        <p:spPr>
          <a:xfrm>
            <a:off x="1295400" y="41910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9032" name="Oval 8"/>
          <p:cNvSpPr/>
          <p:nvPr/>
        </p:nvSpPr>
        <p:spPr>
          <a:xfrm>
            <a:off x="2209800" y="41910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9033" name="Oval 9"/>
          <p:cNvSpPr/>
          <p:nvPr/>
        </p:nvSpPr>
        <p:spPr>
          <a:xfrm>
            <a:off x="2209800" y="53340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9034" name="Text Box 10"/>
          <p:cNvSpPr txBox="1"/>
          <p:nvPr/>
        </p:nvSpPr>
        <p:spPr>
          <a:xfrm>
            <a:off x="762000" y="2971800"/>
            <a:ext cx="55721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B</a:t>
            </a:r>
            <a:endParaRPr lang="en-US" altLang="zh-CN" sz="2400" dirty="0"/>
          </a:p>
        </p:txBody>
      </p:sp>
      <p:sp>
        <p:nvSpPr>
          <p:cNvPr id="129035" name="Text Box 11"/>
          <p:cNvSpPr txBox="1"/>
          <p:nvPr/>
        </p:nvSpPr>
        <p:spPr>
          <a:xfrm>
            <a:off x="1676400" y="2971800"/>
            <a:ext cx="55721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C</a:t>
            </a:r>
            <a:endParaRPr lang="en-US" altLang="zh-CN" sz="2400" dirty="0"/>
          </a:p>
        </p:txBody>
      </p:sp>
      <p:sp>
        <p:nvSpPr>
          <p:cNvPr id="129036" name="Text Box 12"/>
          <p:cNvSpPr txBox="1"/>
          <p:nvPr/>
        </p:nvSpPr>
        <p:spPr>
          <a:xfrm>
            <a:off x="2667000" y="2971800"/>
            <a:ext cx="5873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D</a:t>
            </a:r>
            <a:endParaRPr lang="en-US" altLang="zh-CN" sz="2400" dirty="0"/>
          </a:p>
        </p:txBody>
      </p:sp>
      <p:sp>
        <p:nvSpPr>
          <p:cNvPr id="129037" name="Text Box 13"/>
          <p:cNvSpPr txBox="1"/>
          <p:nvPr/>
        </p:nvSpPr>
        <p:spPr>
          <a:xfrm>
            <a:off x="1371600" y="4114800"/>
            <a:ext cx="52546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E</a:t>
            </a:r>
            <a:endParaRPr lang="en-US" altLang="zh-CN" sz="2400" dirty="0"/>
          </a:p>
        </p:txBody>
      </p:sp>
      <p:sp>
        <p:nvSpPr>
          <p:cNvPr id="129038" name="Text Box 14"/>
          <p:cNvSpPr txBox="1"/>
          <p:nvPr/>
        </p:nvSpPr>
        <p:spPr>
          <a:xfrm>
            <a:off x="2286000" y="4114800"/>
            <a:ext cx="495300"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F</a:t>
            </a:r>
            <a:endParaRPr lang="en-US" altLang="zh-CN" sz="2400" dirty="0"/>
          </a:p>
        </p:txBody>
      </p:sp>
      <p:sp>
        <p:nvSpPr>
          <p:cNvPr id="129039" name="Text Box 15"/>
          <p:cNvSpPr txBox="1"/>
          <p:nvPr/>
        </p:nvSpPr>
        <p:spPr>
          <a:xfrm>
            <a:off x="2209800" y="5257800"/>
            <a:ext cx="5873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G</a:t>
            </a:r>
            <a:endParaRPr lang="en-US" altLang="zh-CN" sz="2400" dirty="0"/>
          </a:p>
        </p:txBody>
      </p:sp>
      <p:sp>
        <p:nvSpPr>
          <p:cNvPr id="129040" name="Line 16"/>
          <p:cNvSpPr/>
          <p:nvPr/>
        </p:nvSpPr>
        <p:spPr>
          <a:xfrm>
            <a:off x="1981200" y="2590800"/>
            <a:ext cx="0" cy="457200"/>
          </a:xfrm>
          <a:prstGeom prst="line">
            <a:avLst/>
          </a:prstGeom>
          <a:ln w="12700" cap="sq" cmpd="sng">
            <a:solidFill>
              <a:schemeClr val="tx1"/>
            </a:solidFill>
            <a:prstDash val="solid"/>
            <a:headEnd type="none" w="sm" len="sm"/>
            <a:tailEnd type="none" w="sm" len="sm"/>
          </a:ln>
        </p:spPr>
      </p:sp>
      <p:sp>
        <p:nvSpPr>
          <p:cNvPr id="129041" name="Line 17"/>
          <p:cNvSpPr/>
          <p:nvPr/>
        </p:nvSpPr>
        <p:spPr>
          <a:xfrm>
            <a:off x="2286000" y="2438400"/>
            <a:ext cx="609600" cy="609600"/>
          </a:xfrm>
          <a:prstGeom prst="line">
            <a:avLst/>
          </a:prstGeom>
          <a:ln w="12700" cap="sq" cmpd="sng">
            <a:solidFill>
              <a:schemeClr val="tx1"/>
            </a:solidFill>
            <a:prstDash val="solid"/>
            <a:headEnd type="none" w="sm" len="sm"/>
            <a:tailEnd type="none" w="sm" len="sm"/>
          </a:ln>
        </p:spPr>
      </p:sp>
      <p:sp>
        <p:nvSpPr>
          <p:cNvPr id="129042" name="Line 18"/>
          <p:cNvSpPr/>
          <p:nvPr/>
        </p:nvSpPr>
        <p:spPr>
          <a:xfrm flipH="1">
            <a:off x="990600" y="2438400"/>
            <a:ext cx="762000" cy="609600"/>
          </a:xfrm>
          <a:prstGeom prst="line">
            <a:avLst/>
          </a:prstGeom>
          <a:ln w="12700" cap="sq" cmpd="sng">
            <a:solidFill>
              <a:schemeClr val="tx1"/>
            </a:solidFill>
            <a:prstDash val="solid"/>
            <a:headEnd type="none" w="sm" len="sm"/>
            <a:tailEnd type="none" w="sm" len="sm"/>
          </a:ln>
        </p:spPr>
      </p:sp>
      <p:sp>
        <p:nvSpPr>
          <p:cNvPr id="129043" name="Line 19"/>
          <p:cNvSpPr/>
          <p:nvPr/>
        </p:nvSpPr>
        <p:spPr>
          <a:xfrm flipH="1">
            <a:off x="1600200" y="3581400"/>
            <a:ext cx="152400" cy="609600"/>
          </a:xfrm>
          <a:prstGeom prst="line">
            <a:avLst/>
          </a:prstGeom>
          <a:ln w="12700" cap="sq" cmpd="sng">
            <a:solidFill>
              <a:schemeClr val="tx1"/>
            </a:solidFill>
            <a:prstDash val="solid"/>
            <a:headEnd type="none" w="sm" len="sm"/>
            <a:tailEnd type="none" w="sm" len="sm"/>
          </a:ln>
        </p:spPr>
      </p:sp>
      <p:sp>
        <p:nvSpPr>
          <p:cNvPr id="129044" name="Line 20"/>
          <p:cNvSpPr/>
          <p:nvPr/>
        </p:nvSpPr>
        <p:spPr>
          <a:xfrm>
            <a:off x="2209800" y="3581400"/>
            <a:ext cx="304800" cy="609600"/>
          </a:xfrm>
          <a:prstGeom prst="line">
            <a:avLst/>
          </a:prstGeom>
          <a:ln w="12700" cap="sq" cmpd="sng">
            <a:solidFill>
              <a:schemeClr val="tx1"/>
            </a:solidFill>
            <a:prstDash val="solid"/>
            <a:headEnd type="none" w="sm" len="sm"/>
            <a:tailEnd type="none" w="sm" len="sm"/>
          </a:ln>
        </p:spPr>
      </p:sp>
      <p:sp>
        <p:nvSpPr>
          <p:cNvPr id="129045" name="Line 21"/>
          <p:cNvSpPr/>
          <p:nvPr/>
        </p:nvSpPr>
        <p:spPr>
          <a:xfrm>
            <a:off x="2514600" y="4800600"/>
            <a:ext cx="0" cy="533400"/>
          </a:xfrm>
          <a:prstGeom prst="line">
            <a:avLst/>
          </a:prstGeom>
          <a:ln w="12700" cap="sq" cmpd="sng">
            <a:solidFill>
              <a:schemeClr val="tx1"/>
            </a:solidFill>
            <a:prstDash val="solid"/>
            <a:headEnd type="none" w="sm" len="sm"/>
            <a:tailEnd type="none" w="sm" len="sm"/>
          </a:ln>
        </p:spPr>
      </p:sp>
      <p:sp>
        <p:nvSpPr>
          <p:cNvPr id="129046" name="Text Box 22"/>
          <p:cNvSpPr txBox="1"/>
          <p:nvPr/>
        </p:nvSpPr>
        <p:spPr>
          <a:xfrm>
            <a:off x="4267200" y="1600200"/>
            <a:ext cx="2652713" cy="47815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990033"/>
                </a:solidFill>
              </a:rPr>
              <a:t>0</a:t>
            </a:r>
            <a:r>
              <a:rPr lang="en-US" altLang="zh-CN" sz="4400" dirty="0"/>
              <a:t>    </a:t>
            </a:r>
            <a:r>
              <a:rPr lang="en-US" altLang="zh-CN" sz="4400" b="1" dirty="0">
                <a:solidFill>
                  <a:schemeClr val="tx2"/>
                </a:solidFill>
              </a:rPr>
              <a:t>A</a:t>
            </a:r>
            <a:r>
              <a:rPr lang="en-US" altLang="zh-CN" sz="4400" dirty="0"/>
              <a:t>     </a:t>
            </a:r>
            <a:r>
              <a:rPr lang="en-US" altLang="zh-CN" sz="4400" dirty="0">
                <a:solidFill>
                  <a:srgbClr val="CC0000"/>
                </a:solidFill>
              </a:rPr>
              <a:t>-1</a:t>
            </a:r>
            <a:endParaRPr lang="en-US" altLang="zh-CN" sz="4400" dirty="0"/>
          </a:p>
          <a:p>
            <a:pPr marL="0" lvl="0" indent="0" eaLnBrk="1" hangingPunct="1">
              <a:spcBef>
                <a:spcPct val="0"/>
              </a:spcBef>
              <a:buNone/>
            </a:pPr>
            <a:r>
              <a:rPr lang="en-US" altLang="zh-CN" sz="4400" dirty="0">
                <a:solidFill>
                  <a:srgbClr val="990033"/>
                </a:solidFill>
              </a:rPr>
              <a:t>1</a:t>
            </a:r>
            <a:r>
              <a:rPr lang="en-US" altLang="zh-CN" sz="4400" dirty="0"/>
              <a:t>   </a:t>
            </a:r>
            <a:r>
              <a:rPr lang="en-US" altLang="zh-CN" sz="4400" b="1" dirty="0"/>
              <a:t> </a:t>
            </a:r>
            <a:r>
              <a:rPr lang="en-US" altLang="zh-CN" sz="4400" b="1" dirty="0">
                <a:solidFill>
                  <a:schemeClr val="tx2"/>
                </a:solidFill>
              </a:rPr>
              <a:t>B</a:t>
            </a:r>
            <a:r>
              <a:rPr lang="en-US" altLang="zh-CN" sz="4400" dirty="0"/>
              <a:t>      </a:t>
            </a:r>
            <a:r>
              <a:rPr lang="en-US" altLang="zh-CN" sz="4400" dirty="0">
                <a:solidFill>
                  <a:srgbClr val="0000FF"/>
                </a:solidFill>
              </a:rPr>
              <a:t>0</a:t>
            </a:r>
            <a:endParaRPr lang="en-US" altLang="zh-CN" sz="4400" dirty="0"/>
          </a:p>
          <a:p>
            <a:pPr marL="0" lvl="0" indent="0" eaLnBrk="1" hangingPunct="1">
              <a:spcBef>
                <a:spcPct val="0"/>
              </a:spcBef>
              <a:buNone/>
            </a:pPr>
            <a:r>
              <a:rPr lang="en-US" altLang="zh-CN" sz="4400" dirty="0">
                <a:solidFill>
                  <a:srgbClr val="990033"/>
                </a:solidFill>
              </a:rPr>
              <a:t>2  </a:t>
            </a:r>
            <a:r>
              <a:rPr lang="en-US" altLang="zh-CN" sz="4400" dirty="0"/>
              <a:t>  </a:t>
            </a:r>
            <a:r>
              <a:rPr lang="en-US" altLang="zh-CN" sz="4400" b="1" dirty="0">
                <a:solidFill>
                  <a:schemeClr val="tx2"/>
                </a:solidFill>
              </a:rPr>
              <a:t>C</a:t>
            </a:r>
            <a:r>
              <a:rPr lang="en-US" altLang="zh-CN" sz="4400" dirty="0"/>
              <a:t>    </a:t>
            </a:r>
            <a:r>
              <a:rPr lang="en-US" altLang="zh-CN" sz="4400" dirty="0">
                <a:solidFill>
                  <a:srgbClr val="0000FF"/>
                </a:solidFill>
              </a:rPr>
              <a:t>  0</a:t>
            </a:r>
            <a:endParaRPr lang="en-US" altLang="zh-CN" sz="4400" dirty="0"/>
          </a:p>
          <a:p>
            <a:pPr marL="0" lvl="0" indent="0" eaLnBrk="1" hangingPunct="1">
              <a:spcBef>
                <a:spcPct val="0"/>
              </a:spcBef>
              <a:buNone/>
            </a:pPr>
            <a:r>
              <a:rPr lang="en-US" altLang="zh-CN" sz="4400" dirty="0">
                <a:solidFill>
                  <a:srgbClr val="990033"/>
                </a:solidFill>
              </a:rPr>
              <a:t>3</a:t>
            </a:r>
            <a:r>
              <a:rPr lang="en-US" altLang="zh-CN" sz="4400" dirty="0"/>
              <a:t>    </a:t>
            </a:r>
            <a:r>
              <a:rPr lang="en-US" altLang="zh-CN" sz="4400" b="1" dirty="0">
                <a:solidFill>
                  <a:schemeClr val="tx2"/>
                </a:solidFill>
              </a:rPr>
              <a:t>D</a:t>
            </a:r>
            <a:r>
              <a:rPr lang="en-US" altLang="zh-CN" sz="4400" dirty="0"/>
              <a:t>    </a:t>
            </a:r>
            <a:r>
              <a:rPr lang="en-US" altLang="zh-CN" sz="4400" dirty="0">
                <a:solidFill>
                  <a:srgbClr val="0000FF"/>
                </a:solidFill>
              </a:rPr>
              <a:t>  0</a:t>
            </a:r>
            <a:endParaRPr lang="en-US" altLang="zh-CN" sz="4400" dirty="0"/>
          </a:p>
          <a:p>
            <a:pPr marL="0" lvl="0" indent="0" eaLnBrk="1" hangingPunct="1">
              <a:spcBef>
                <a:spcPct val="0"/>
              </a:spcBef>
              <a:buNone/>
            </a:pPr>
            <a:r>
              <a:rPr lang="en-US" altLang="zh-CN" sz="4400" dirty="0">
                <a:solidFill>
                  <a:srgbClr val="990033"/>
                </a:solidFill>
              </a:rPr>
              <a:t>4</a:t>
            </a:r>
            <a:r>
              <a:rPr lang="en-US" altLang="zh-CN" sz="4400" dirty="0"/>
              <a:t>    </a:t>
            </a:r>
            <a:r>
              <a:rPr lang="en-US" altLang="zh-CN" sz="4400" b="1" dirty="0">
                <a:solidFill>
                  <a:schemeClr val="tx2"/>
                </a:solidFill>
              </a:rPr>
              <a:t>E</a:t>
            </a:r>
            <a:r>
              <a:rPr lang="en-US" altLang="zh-CN" sz="4400" dirty="0"/>
              <a:t>      </a:t>
            </a:r>
            <a:r>
              <a:rPr lang="en-US" altLang="zh-CN" sz="4400" dirty="0">
                <a:solidFill>
                  <a:srgbClr val="0000FF"/>
                </a:solidFill>
              </a:rPr>
              <a:t>2 </a:t>
            </a:r>
            <a:endParaRPr lang="en-US" altLang="zh-CN" sz="4400" dirty="0"/>
          </a:p>
          <a:p>
            <a:pPr marL="0" lvl="0" indent="0" eaLnBrk="1" hangingPunct="1">
              <a:spcBef>
                <a:spcPct val="0"/>
              </a:spcBef>
              <a:buNone/>
            </a:pPr>
            <a:r>
              <a:rPr lang="en-US" altLang="zh-CN" sz="4400" dirty="0">
                <a:solidFill>
                  <a:srgbClr val="990033"/>
                </a:solidFill>
              </a:rPr>
              <a:t>5</a:t>
            </a:r>
            <a:r>
              <a:rPr lang="en-US" altLang="zh-CN" sz="4400" dirty="0"/>
              <a:t>    </a:t>
            </a:r>
            <a:r>
              <a:rPr lang="en-US" altLang="zh-CN" sz="4400" b="1" dirty="0">
                <a:solidFill>
                  <a:schemeClr val="tx2"/>
                </a:solidFill>
              </a:rPr>
              <a:t>F</a:t>
            </a:r>
            <a:r>
              <a:rPr lang="en-US" altLang="zh-CN" sz="4400" dirty="0"/>
              <a:t>      </a:t>
            </a:r>
            <a:r>
              <a:rPr lang="en-US" altLang="zh-CN" sz="4400" dirty="0">
                <a:solidFill>
                  <a:srgbClr val="0000FF"/>
                </a:solidFill>
              </a:rPr>
              <a:t>2</a:t>
            </a:r>
            <a:endParaRPr lang="en-US" altLang="zh-CN" sz="4400" dirty="0"/>
          </a:p>
          <a:p>
            <a:pPr marL="0" lvl="0" indent="0" eaLnBrk="1" hangingPunct="1">
              <a:spcBef>
                <a:spcPct val="0"/>
              </a:spcBef>
              <a:buNone/>
            </a:pPr>
            <a:r>
              <a:rPr lang="en-US" altLang="zh-CN" sz="4400" dirty="0">
                <a:solidFill>
                  <a:srgbClr val="990033"/>
                </a:solidFill>
              </a:rPr>
              <a:t>6</a:t>
            </a:r>
            <a:r>
              <a:rPr lang="en-US" altLang="zh-CN" sz="4400" dirty="0"/>
              <a:t>    </a:t>
            </a:r>
            <a:r>
              <a:rPr lang="en-US" altLang="zh-CN" sz="4400" b="1" dirty="0">
                <a:solidFill>
                  <a:schemeClr val="tx2"/>
                </a:solidFill>
              </a:rPr>
              <a:t>G</a:t>
            </a:r>
            <a:r>
              <a:rPr lang="en-US" altLang="zh-CN" sz="4400" dirty="0"/>
              <a:t>     </a:t>
            </a:r>
            <a:r>
              <a:rPr lang="en-US" altLang="zh-CN" sz="4400" dirty="0">
                <a:solidFill>
                  <a:srgbClr val="0000FF"/>
                </a:solidFill>
              </a:rPr>
              <a:t>5</a:t>
            </a:r>
            <a:endParaRPr lang="en-US" altLang="zh-CN" sz="2400" dirty="0"/>
          </a:p>
        </p:txBody>
      </p:sp>
      <p:sp>
        <p:nvSpPr>
          <p:cNvPr id="129047" name="Text Box 23"/>
          <p:cNvSpPr txBox="1"/>
          <p:nvPr/>
        </p:nvSpPr>
        <p:spPr>
          <a:xfrm>
            <a:off x="7772400" y="1828800"/>
            <a:ext cx="1058863" cy="14319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000099"/>
                </a:solidFill>
              </a:rPr>
              <a:t>r=0</a:t>
            </a:r>
            <a:endParaRPr lang="en-US" altLang="zh-CN" sz="4400" dirty="0">
              <a:solidFill>
                <a:srgbClr val="000099"/>
              </a:solidFill>
            </a:endParaRPr>
          </a:p>
          <a:p>
            <a:pPr marL="0" lvl="0" indent="0" eaLnBrk="1" hangingPunct="1">
              <a:spcBef>
                <a:spcPct val="0"/>
              </a:spcBef>
              <a:buNone/>
            </a:pPr>
            <a:r>
              <a:rPr lang="en-US" altLang="zh-CN" sz="4400" dirty="0">
                <a:solidFill>
                  <a:srgbClr val="000099"/>
                </a:solidFill>
              </a:rPr>
              <a:t>n=7</a:t>
            </a:r>
            <a:endParaRPr lang="en-US" altLang="zh-CN" sz="2400" dirty="0"/>
          </a:p>
        </p:txBody>
      </p:sp>
      <p:sp>
        <p:nvSpPr>
          <p:cNvPr id="129048" name="Rectangle 24"/>
          <p:cNvSpPr/>
          <p:nvPr/>
        </p:nvSpPr>
        <p:spPr>
          <a:xfrm>
            <a:off x="4876800" y="1676400"/>
            <a:ext cx="2362200" cy="4724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29049" name="Line 25"/>
          <p:cNvSpPr/>
          <p:nvPr/>
        </p:nvSpPr>
        <p:spPr>
          <a:xfrm>
            <a:off x="4876800" y="2286000"/>
            <a:ext cx="2362200" cy="0"/>
          </a:xfrm>
          <a:prstGeom prst="line">
            <a:avLst/>
          </a:prstGeom>
          <a:ln w="12700" cap="sq" cmpd="sng">
            <a:solidFill>
              <a:schemeClr val="tx1"/>
            </a:solidFill>
            <a:prstDash val="solid"/>
            <a:headEnd type="none" w="sm" len="sm"/>
            <a:tailEnd type="none" w="sm" len="sm"/>
          </a:ln>
        </p:spPr>
      </p:sp>
      <p:sp>
        <p:nvSpPr>
          <p:cNvPr id="129050" name="Line 26"/>
          <p:cNvSpPr/>
          <p:nvPr/>
        </p:nvSpPr>
        <p:spPr>
          <a:xfrm>
            <a:off x="4876800" y="2971800"/>
            <a:ext cx="2362200" cy="0"/>
          </a:xfrm>
          <a:prstGeom prst="line">
            <a:avLst/>
          </a:prstGeom>
          <a:ln w="12700" cap="sq" cmpd="sng">
            <a:solidFill>
              <a:schemeClr val="tx1"/>
            </a:solidFill>
            <a:prstDash val="solid"/>
            <a:headEnd type="none" w="sm" len="sm"/>
            <a:tailEnd type="none" w="sm" len="sm"/>
          </a:ln>
        </p:spPr>
      </p:sp>
      <p:sp>
        <p:nvSpPr>
          <p:cNvPr id="129051" name="Line 27"/>
          <p:cNvSpPr/>
          <p:nvPr/>
        </p:nvSpPr>
        <p:spPr>
          <a:xfrm>
            <a:off x="4876800" y="3657600"/>
            <a:ext cx="2362200" cy="0"/>
          </a:xfrm>
          <a:prstGeom prst="line">
            <a:avLst/>
          </a:prstGeom>
          <a:ln w="12700" cap="sq" cmpd="sng">
            <a:solidFill>
              <a:schemeClr val="tx1"/>
            </a:solidFill>
            <a:prstDash val="solid"/>
            <a:headEnd type="none" w="sm" len="sm"/>
            <a:tailEnd type="none" w="sm" len="sm"/>
          </a:ln>
        </p:spPr>
      </p:sp>
      <p:sp>
        <p:nvSpPr>
          <p:cNvPr id="129052" name="Line 28"/>
          <p:cNvSpPr/>
          <p:nvPr/>
        </p:nvSpPr>
        <p:spPr>
          <a:xfrm>
            <a:off x="4876800" y="4343400"/>
            <a:ext cx="2362200" cy="0"/>
          </a:xfrm>
          <a:prstGeom prst="line">
            <a:avLst/>
          </a:prstGeom>
          <a:ln w="12700" cap="sq" cmpd="sng">
            <a:solidFill>
              <a:schemeClr val="tx1"/>
            </a:solidFill>
            <a:prstDash val="solid"/>
            <a:headEnd type="none" w="sm" len="sm"/>
            <a:tailEnd type="none" w="sm" len="sm"/>
          </a:ln>
        </p:spPr>
      </p:sp>
      <p:sp>
        <p:nvSpPr>
          <p:cNvPr id="129053" name="Line 29"/>
          <p:cNvSpPr/>
          <p:nvPr/>
        </p:nvSpPr>
        <p:spPr>
          <a:xfrm>
            <a:off x="4876800" y="5029200"/>
            <a:ext cx="2362200" cy="0"/>
          </a:xfrm>
          <a:prstGeom prst="line">
            <a:avLst/>
          </a:prstGeom>
          <a:ln w="12700" cap="sq" cmpd="sng">
            <a:solidFill>
              <a:schemeClr val="tx1"/>
            </a:solidFill>
            <a:prstDash val="solid"/>
            <a:headEnd type="none" w="sm" len="sm"/>
            <a:tailEnd type="none" w="sm" len="sm"/>
          </a:ln>
        </p:spPr>
      </p:sp>
      <p:sp>
        <p:nvSpPr>
          <p:cNvPr id="129054" name="Line 30"/>
          <p:cNvSpPr/>
          <p:nvPr/>
        </p:nvSpPr>
        <p:spPr>
          <a:xfrm>
            <a:off x="4876800" y="5715000"/>
            <a:ext cx="2362200" cy="0"/>
          </a:xfrm>
          <a:prstGeom prst="line">
            <a:avLst/>
          </a:prstGeom>
          <a:ln w="12700" cap="sq" cmpd="sng">
            <a:solidFill>
              <a:schemeClr val="tx1"/>
            </a:solidFill>
            <a:prstDash val="solid"/>
            <a:headEnd type="none" w="sm" len="sm"/>
            <a:tailEnd type="none" w="sm" len="sm"/>
          </a:ln>
        </p:spPr>
      </p:sp>
      <p:sp>
        <p:nvSpPr>
          <p:cNvPr id="129055" name="Line 31"/>
          <p:cNvSpPr/>
          <p:nvPr/>
        </p:nvSpPr>
        <p:spPr>
          <a:xfrm>
            <a:off x="5791200" y="1676400"/>
            <a:ext cx="0" cy="4724400"/>
          </a:xfrm>
          <a:prstGeom prst="line">
            <a:avLst/>
          </a:prstGeom>
          <a:ln w="12700" cap="sq" cmpd="sng">
            <a:solidFill>
              <a:schemeClr val="tx1"/>
            </a:solidFill>
            <a:prstDash val="solid"/>
            <a:headEnd type="none" w="sm" len="sm"/>
            <a:tailEnd type="none" w="sm" len="sm"/>
          </a:ln>
        </p:spPr>
      </p:sp>
      <p:sp>
        <p:nvSpPr>
          <p:cNvPr id="129056" name="Text Box 32"/>
          <p:cNvSpPr txBox="1"/>
          <p:nvPr/>
        </p:nvSpPr>
        <p:spPr>
          <a:xfrm>
            <a:off x="4876800" y="990600"/>
            <a:ext cx="2492375"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dirty="0">
                <a:solidFill>
                  <a:srgbClr val="990033"/>
                </a:solidFill>
              </a:rPr>
              <a:t>data  parent</a:t>
            </a:r>
            <a:endParaRPr lang="en-US" altLang="zh-CN" sz="2400" dirty="0">
              <a:solidFill>
                <a:srgbClr val="990033"/>
              </a:solidFill>
            </a:endParaRPr>
          </a:p>
        </p:txBody>
      </p:sp>
      <p:sp>
        <p:nvSpPr>
          <p:cNvPr id="129057" name="Text Box 33"/>
          <p:cNvSpPr txBox="1"/>
          <p:nvPr/>
        </p:nvSpPr>
        <p:spPr>
          <a:xfrm>
            <a:off x="304800" y="304800"/>
            <a:ext cx="431482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隶书" pitchFamily="49" charset="-122"/>
              </a:rPr>
              <a:t>一、双亲表示法</a:t>
            </a:r>
            <a:r>
              <a:rPr lang="en-US" altLang="zh-CN" sz="4400" b="1" dirty="0">
                <a:solidFill>
                  <a:srgbClr val="0000FF"/>
                </a:solidFill>
                <a:ea typeface="隶书" pitchFamily="49" charset="-122"/>
              </a:rPr>
              <a:t>:</a:t>
            </a:r>
            <a:endParaRPr lang="en-US" altLang="zh-CN" sz="4400" dirty="0"/>
          </a:p>
        </p:txBody>
      </p:sp>
    </p:spTree>
  </p:cSld>
  <p:clrMapOvr>
    <a:masterClrMapping/>
  </p:clrMapOvr>
  <p:transition>
    <p:sndAc>
      <p:stSnd>
        <p:snd r:embed="rId1" name="camera.wav"/>
      </p:stSnd>
    </p:sndAc>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Text Box 2"/>
          <p:cNvSpPr txBox="1"/>
          <p:nvPr/>
        </p:nvSpPr>
        <p:spPr>
          <a:xfrm>
            <a:off x="228600" y="3209925"/>
            <a:ext cx="7448550" cy="30384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0"/>
              </a:spcBef>
              <a:buNone/>
            </a:pPr>
            <a:r>
              <a:rPr lang="en-US" altLang="zh-CN" sz="4400" dirty="0">
                <a:ea typeface="楷体_GB2312" pitchFamily="49" charset="-122"/>
              </a:rPr>
              <a:t>  </a:t>
            </a:r>
            <a:r>
              <a:rPr lang="en-US" altLang="zh-CN" sz="4400" b="1" dirty="0">
                <a:ea typeface="楷体_GB2312" pitchFamily="49" charset="-122"/>
              </a:rPr>
              <a:t> </a:t>
            </a:r>
            <a:r>
              <a:rPr lang="en-US" altLang="zh-CN" sz="4400" b="1" dirty="0">
                <a:solidFill>
                  <a:schemeClr val="tx2"/>
                </a:solidFill>
                <a:ea typeface="楷体_GB2312" pitchFamily="49" charset="-122"/>
              </a:rPr>
              <a:t>typedef struct</a:t>
            </a:r>
            <a:r>
              <a:rPr lang="en-US" altLang="zh-CN" sz="4400" dirty="0">
                <a:solidFill>
                  <a:schemeClr val="tx2"/>
                </a:solidFill>
                <a:ea typeface="楷体_GB2312" pitchFamily="49" charset="-122"/>
              </a:rPr>
              <a:t> PTNode </a:t>
            </a:r>
            <a:r>
              <a:rPr lang="en-US" altLang="zh-CN" sz="4400" b="1" dirty="0">
                <a:solidFill>
                  <a:schemeClr val="tx2"/>
                </a:solidFill>
                <a:ea typeface="楷体_GB2312" pitchFamily="49" charset="-122"/>
              </a:rPr>
              <a:t>{</a:t>
            </a:r>
            <a:endParaRPr lang="en-US" altLang="zh-CN" sz="4400" dirty="0">
              <a:solidFill>
                <a:schemeClr val="tx2"/>
              </a:solidFill>
              <a:ea typeface="楷体_GB2312" pitchFamily="49" charset="-122"/>
            </a:endParaRPr>
          </a:p>
          <a:p>
            <a:pPr marL="0" lvl="0" indent="0" eaLnBrk="1" hangingPunct="1">
              <a:lnSpc>
                <a:spcPct val="110000"/>
              </a:lnSpc>
              <a:spcBef>
                <a:spcPct val="0"/>
              </a:spcBef>
              <a:buNone/>
            </a:pPr>
            <a:r>
              <a:rPr lang="en-US" altLang="zh-CN" sz="4400" dirty="0">
                <a:solidFill>
                  <a:schemeClr val="tx2"/>
                </a:solidFill>
                <a:ea typeface="楷体_GB2312" pitchFamily="49" charset="-122"/>
              </a:rPr>
              <a:t>      Elem  data;</a:t>
            </a:r>
            <a:endParaRPr lang="en-US" altLang="zh-CN" sz="4400" dirty="0">
              <a:solidFill>
                <a:schemeClr val="tx2"/>
              </a:solidFill>
              <a:ea typeface="楷体_GB2312" pitchFamily="49" charset="-122"/>
            </a:endParaRPr>
          </a:p>
          <a:p>
            <a:pPr marL="0" lvl="0" indent="0" eaLnBrk="1" hangingPunct="1">
              <a:lnSpc>
                <a:spcPct val="110000"/>
              </a:lnSpc>
              <a:spcBef>
                <a:spcPct val="0"/>
              </a:spcBef>
              <a:buNone/>
            </a:pPr>
            <a:r>
              <a:rPr lang="en-US" altLang="zh-CN" sz="4400" dirty="0">
                <a:solidFill>
                  <a:schemeClr val="tx2"/>
                </a:solidFill>
                <a:ea typeface="楷体_GB2312" pitchFamily="49" charset="-122"/>
              </a:rPr>
              <a:t>      </a:t>
            </a:r>
            <a:r>
              <a:rPr lang="en-US" altLang="zh-CN" sz="4400" b="1" dirty="0">
                <a:solidFill>
                  <a:schemeClr val="tx2"/>
                </a:solidFill>
                <a:ea typeface="楷体_GB2312" pitchFamily="49" charset="-122"/>
              </a:rPr>
              <a:t>int</a:t>
            </a:r>
            <a:r>
              <a:rPr lang="en-US" altLang="zh-CN" sz="4400" dirty="0">
                <a:solidFill>
                  <a:schemeClr val="tx2"/>
                </a:solidFill>
                <a:ea typeface="楷体_GB2312" pitchFamily="49" charset="-122"/>
              </a:rPr>
              <a:t>    parent;   // </a:t>
            </a:r>
            <a:r>
              <a:rPr lang="zh-CN" altLang="en-US" sz="4400" dirty="0">
                <a:solidFill>
                  <a:schemeClr val="tx2"/>
                </a:solidFill>
                <a:ea typeface="楷体_GB2312" pitchFamily="49" charset="-122"/>
              </a:rPr>
              <a:t>双亲位置域</a:t>
            </a:r>
            <a:endParaRPr lang="zh-CN" altLang="en-US" sz="4400" dirty="0">
              <a:solidFill>
                <a:schemeClr val="tx2"/>
              </a:solidFill>
              <a:ea typeface="楷体_GB2312" pitchFamily="49" charset="-122"/>
            </a:endParaRPr>
          </a:p>
          <a:p>
            <a:pPr marL="0" lvl="0" indent="0" eaLnBrk="1" hangingPunct="1">
              <a:lnSpc>
                <a:spcPct val="110000"/>
              </a:lnSpc>
              <a:spcBef>
                <a:spcPct val="0"/>
              </a:spcBef>
              <a:buNone/>
            </a:pPr>
            <a:r>
              <a:rPr lang="zh-CN" altLang="en-US" sz="4400" dirty="0">
                <a:solidFill>
                  <a:schemeClr val="tx2"/>
                </a:solidFill>
                <a:ea typeface="楷体_GB2312" pitchFamily="49" charset="-122"/>
              </a:rPr>
              <a:t>   </a:t>
            </a:r>
            <a:r>
              <a:rPr lang="en-US" altLang="zh-CN" sz="4400" b="1" dirty="0">
                <a:solidFill>
                  <a:schemeClr val="tx2"/>
                </a:solidFill>
                <a:ea typeface="楷体_GB2312" pitchFamily="49" charset="-122"/>
              </a:rPr>
              <a:t>}</a:t>
            </a:r>
            <a:r>
              <a:rPr lang="en-US" altLang="zh-CN" sz="4400" dirty="0">
                <a:solidFill>
                  <a:schemeClr val="tx2"/>
                </a:solidFill>
                <a:ea typeface="楷体_GB2312" pitchFamily="49" charset="-122"/>
              </a:rPr>
              <a:t> PTNode; </a:t>
            </a:r>
            <a:endParaRPr lang="en-US" altLang="zh-CN" sz="4400" dirty="0">
              <a:solidFill>
                <a:schemeClr val="tx2"/>
              </a:solidFill>
              <a:ea typeface="楷体_GB2312" pitchFamily="49" charset="-122"/>
            </a:endParaRPr>
          </a:p>
        </p:txBody>
      </p:sp>
      <p:sp>
        <p:nvSpPr>
          <p:cNvPr id="421891" name="Text Box 3"/>
          <p:cNvSpPr txBox="1"/>
          <p:nvPr/>
        </p:nvSpPr>
        <p:spPr>
          <a:xfrm>
            <a:off x="3505200" y="2362200"/>
            <a:ext cx="3200400" cy="727075"/>
          </a:xfrm>
          <a:prstGeom prst="rect">
            <a:avLst/>
          </a:prstGeom>
          <a:solidFill>
            <a:srgbClr val="FFFF99">
              <a:alpha val="50195"/>
            </a:srgbClr>
          </a:solidFill>
          <a:ln w="25400" cap="sq" cmpd="sng">
            <a:solidFill>
              <a:srgbClr val="99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4000" dirty="0"/>
              <a:t> </a:t>
            </a:r>
            <a:r>
              <a:rPr lang="en-US" altLang="zh-CN" sz="4000" b="1" dirty="0">
                <a:solidFill>
                  <a:srgbClr val="990000"/>
                </a:solidFill>
              </a:rPr>
              <a:t>data   parent</a:t>
            </a:r>
            <a:endParaRPr lang="en-US" altLang="zh-CN" sz="4000" dirty="0"/>
          </a:p>
        </p:txBody>
      </p:sp>
      <p:sp>
        <p:nvSpPr>
          <p:cNvPr id="421892" name="Line 4"/>
          <p:cNvSpPr/>
          <p:nvPr/>
        </p:nvSpPr>
        <p:spPr>
          <a:xfrm>
            <a:off x="4876800" y="2362200"/>
            <a:ext cx="0" cy="762000"/>
          </a:xfrm>
          <a:prstGeom prst="line">
            <a:avLst/>
          </a:prstGeom>
          <a:ln w="12700" cap="sq" cmpd="sng">
            <a:solidFill>
              <a:srgbClr val="990000"/>
            </a:solidFill>
            <a:prstDash val="solid"/>
            <a:headEnd type="none" w="sm" len="sm"/>
            <a:tailEnd type="none" w="sm" len="sm"/>
          </a:ln>
        </p:spPr>
      </p:sp>
      <p:sp>
        <p:nvSpPr>
          <p:cNvPr id="421893" name="Rectangle 5"/>
          <p:cNvSpPr/>
          <p:nvPr/>
        </p:nvSpPr>
        <p:spPr>
          <a:xfrm>
            <a:off x="609600" y="1219200"/>
            <a:ext cx="761841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b="1" dirty="0">
                <a:solidFill>
                  <a:schemeClr val="tx2"/>
                </a:solidFill>
                <a:ea typeface="楷体_GB2312" pitchFamily="49" charset="-122"/>
              </a:rPr>
              <a:t>#define</a:t>
            </a:r>
            <a:r>
              <a:rPr lang="en-US" altLang="zh-CN" sz="4400" dirty="0">
                <a:solidFill>
                  <a:schemeClr val="tx2"/>
                </a:solidFill>
                <a:ea typeface="楷体_GB2312" pitchFamily="49" charset="-122"/>
              </a:rPr>
              <a:t> MAX_TREE_SIZE  100</a:t>
            </a:r>
            <a:endParaRPr lang="en-US" altLang="zh-CN" sz="4400" dirty="0">
              <a:ea typeface="楷体_GB2312" pitchFamily="49" charset="-122"/>
            </a:endParaRPr>
          </a:p>
        </p:txBody>
      </p:sp>
      <p:sp>
        <p:nvSpPr>
          <p:cNvPr id="421894" name="Rectangle 6"/>
          <p:cNvSpPr/>
          <p:nvPr/>
        </p:nvSpPr>
        <p:spPr>
          <a:xfrm>
            <a:off x="533400" y="2209800"/>
            <a:ext cx="2624138"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990033"/>
                </a:solidFill>
                <a:ea typeface="楷体_GB2312" pitchFamily="49" charset="-122"/>
              </a:rPr>
              <a:t>结点结构</a:t>
            </a:r>
            <a:r>
              <a:rPr lang="en-US" altLang="zh-CN" sz="4400" b="1" dirty="0">
                <a:solidFill>
                  <a:srgbClr val="990033"/>
                </a:solidFill>
                <a:ea typeface="楷体_GB2312" pitchFamily="49" charset="-122"/>
              </a:rPr>
              <a:t>:</a:t>
            </a:r>
            <a:endParaRPr lang="en-US" altLang="zh-CN" sz="4400" b="1" dirty="0">
              <a:solidFill>
                <a:srgbClr val="990033"/>
              </a:solidFill>
              <a:ea typeface="楷体_GB2312" pitchFamily="49" charset="-122"/>
            </a:endParaRPr>
          </a:p>
        </p:txBody>
      </p:sp>
      <p:sp>
        <p:nvSpPr>
          <p:cNvPr id="421895" name="Text Box 7"/>
          <p:cNvSpPr txBox="1"/>
          <p:nvPr/>
        </p:nvSpPr>
        <p:spPr>
          <a:xfrm>
            <a:off x="288925" y="252413"/>
            <a:ext cx="48164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b="1" dirty="0">
                <a:solidFill>
                  <a:srgbClr val="000099"/>
                </a:solidFill>
                <a:ea typeface="隶书" pitchFamily="49" charset="-122"/>
              </a:rPr>
              <a:t>C</a:t>
            </a:r>
            <a:r>
              <a:rPr lang="zh-CN" altLang="zh-CN" sz="4400" b="1" dirty="0">
                <a:solidFill>
                  <a:srgbClr val="000099"/>
                </a:solidFill>
                <a:latin typeface="隶书" pitchFamily="49" charset="-122"/>
                <a:ea typeface="隶书" pitchFamily="49" charset="-122"/>
              </a:rPr>
              <a:t>语言的类型描述:</a:t>
            </a:r>
            <a:endParaRPr lang="en-US" altLang="zh-CN" sz="24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1895"/>
                                        </p:tgtEl>
                                        <p:attrNameLst>
                                          <p:attrName>style.visibility</p:attrName>
                                        </p:attrNameLst>
                                      </p:cBhvr>
                                      <p:to>
                                        <p:strVal val="visible"/>
                                      </p:to>
                                    </p:set>
                                    <p:anim calcmode="lin" valueType="num">
                                      <p:cBhvr additive="base">
                                        <p:cTn id="7" dur="500" fill="hold"/>
                                        <p:tgtEl>
                                          <p:spTgt spid="421895"/>
                                        </p:tgtEl>
                                        <p:attrNameLst>
                                          <p:attrName>ppt_x</p:attrName>
                                        </p:attrNameLst>
                                      </p:cBhvr>
                                      <p:tavLst>
                                        <p:tav tm="0">
                                          <p:val>
                                            <p:strVal val="#ppt_x"/>
                                          </p:val>
                                        </p:tav>
                                        <p:tav tm="100000">
                                          <p:val>
                                            <p:strVal val="#ppt_x"/>
                                          </p:val>
                                        </p:tav>
                                      </p:tavLst>
                                    </p:anim>
                                    <p:anim calcmode="lin" valueType="num">
                                      <p:cBhvr additive="base">
                                        <p:cTn id="8" dur="500" fill="hold"/>
                                        <p:tgtEl>
                                          <p:spTgt spid="42189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21893"/>
                                        </p:tgtEl>
                                        <p:attrNameLst>
                                          <p:attrName>style.visibility</p:attrName>
                                        </p:attrNameLst>
                                      </p:cBhvr>
                                      <p:to>
                                        <p:strVal val="visible"/>
                                      </p:to>
                                    </p:set>
                                    <p:animEffect transition="in" filter="wipe(left)">
                                      <p:cBhvr>
                                        <p:cTn id="13" dur="500"/>
                                        <p:tgtEl>
                                          <p:spTgt spid="42189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21894"/>
                                        </p:tgtEl>
                                        <p:attrNameLst>
                                          <p:attrName>style.visibility</p:attrName>
                                        </p:attrNameLst>
                                      </p:cBhvr>
                                      <p:to>
                                        <p:strVal val="visible"/>
                                      </p:to>
                                    </p:set>
                                    <p:anim calcmode="lin" valueType="num">
                                      <p:cBhvr additive="base">
                                        <p:cTn id="18" dur="500" fill="hold"/>
                                        <p:tgtEl>
                                          <p:spTgt spid="421894"/>
                                        </p:tgtEl>
                                        <p:attrNameLst>
                                          <p:attrName>ppt_x</p:attrName>
                                        </p:attrNameLst>
                                      </p:cBhvr>
                                      <p:tavLst>
                                        <p:tav tm="0">
                                          <p:val>
                                            <p:strVal val="0-#ppt_w/2"/>
                                          </p:val>
                                        </p:tav>
                                        <p:tav tm="100000">
                                          <p:val>
                                            <p:strVal val="#ppt_x"/>
                                          </p:val>
                                        </p:tav>
                                      </p:tavLst>
                                    </p:anim>
                                    <p:anim calcmode="lin" valueType="num">
                                      <p:cBhvr additive="base">
                                        <p:cTn id="19" dur="500" fill="hold"/>
                                        <p:tgtEl>
                                          <p:spTgt spid="42189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2189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4218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421890"/>
                                        </p:tgtEl>
                                        <p:attrNameLst>
                                          <p:attrName>style.visibility</p:attrName>
                                        </p:attrNameLst>
                                      </p:cBhvr>
                                      <p:to>
                                        <p:strVal val="visible"/>
                                      </p:to>
                                    </p:set>
                                    <p:animEffect transition="in" filter="barn(outHorizontal)">
                                      <p:cBhvr>
                                        <p:cTn id="31" dur="500"/>
                                        <p:tgtEl>
                                          <p:spTgt spid="421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p:bldP spid="421891" grpId="0" animBg="1"/>
      <p:bldP spid="421893" grpId="0"/>
      <p:bldP spid="421894" grpId="0"/>
      <p:bldP spid="42189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2914" name="Text Box 2"/>
          <p:cNvSpPr txBox="1"/>
          <p:nvPr/>
        </p:nvSpPr>
        <p:spPr>
          <a:xfrm>
            <a:off x="381000" y="1355725"/>
            <a:ext cx="8458200" cy="451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0"/>
              </a:spcBef>
              <a:buNone/>
            </a:pPr>
            <a:r>
              <a:rPr lang="en-US" altLang="zh-CN" sz="4400" b="1" dirty="0">
                <a:solidFill>
                  <a:schemeClr val="tx2"/>
                </a:solidFill>
                <a:ea typeface="楷体_GB2312" pitchFamily="49" charset="-122"/>
              </a:rPr>
              <a:t>typedef struct {</a:t>
            </a:r>
            <a:endParaRPr lang="en-US" altLang="zh-CN" sz="4400" dirty="0">
              <a:solidFill>
                <a:schemeClr val="tx2"/>
              </a:solidFill>
              <a:ea typeface="楷体_GB2312" pitchFamily="49" charset="-122"/>
            </a:endParaRPr>
          </a:p>
          <a:p>
            <a:pPr marL="0" lvl="0" indent="0" eaLnBrk="1" hangingPunct="1">
              <a:lnSpc>
                <a:spcPct val="110000"/>
              </a:lnSpc>
              <a:spcBef>
                <a:spcPct val="0"/>
              </a:spcBef>
              <a:buNone/>
            </a:pPr>
            <a:r>
              <a:rPr lang="en-US" altLang="zh-CN" sz="4400" dirty="0">
                <a:solidFill>
                  <a:schemeClr val="tx2"/>
                </a:solidFill>
                <a:ea typeface="楷体_GB2312" pitchFamily="49" charset="-122"/>
              </a:rPr>
              <a:t>     PTNode  nodes</a:t>
            </a:r>
            <a:endParaRPr lang="en-US" altLang="zh-CN" sz="4400" dirty="0">
              <a:solidFill>
                <a:schemeClr val="tx2"/>
              </a:solidFill>
              <a:ea typeface="楷体_GB2312" pitchFamily="49" charset="-122"/>
            </a:endParaRPr>
          </a:p>
          <a:p>
            <a:pPr marL="0" lvl="0" indent="0" eaLnBrk="1" hangingPunct="1">
              <a:lnSpc>
                <a:spcPct val="110000"/>
              </a:lnSpc>
              <a:spcBef>
                <a:spcPct val="0"/>
              </a:spcBef>
              <a:buNone/>
            </a:pPr>
            <a:r>
              <a:rPr lang="en-US" altLang="zh-CN" sz="4400" dirty="0">
                <a:solidFill>
                  <a:schemeClr val="tx2"/>
                </a:solidFill>
                <a:ea typeface="楷体_GB2312" pitchFamily="49" charset="-122"/>
              </a:rPr>
              <a:t>                      [MAX_TREE_SIZE];</a:t>
            </a:r>
            <a:endParaRPr lang="en-US" altLang="zh-CN" sz="4400" dirty="0">
              <a:solidFill>
                <a:schemeClr val="tx2"/>
              </a:solidFill>
              <a:ea typeface="楷体_GB2312" pitchFamily="49" charset="-122"/>
            </a:endParaRPr>
          </a:p>
          <a:p>
            <a:pPr marL="0" lvl="0" indent="0" eaLnBrk="1" hangingPunct="1">
              <a:lnSpc>
                <a:spcPct val="110000"/>
              </a:lnSpc>
              <a:spcBef>
                <a:spcPct val="0"/>
              </a:spcBef>
              <a:buNone/>
            </a:pPr>
            <a:r>
              <a:rPr lang="en-US" altLang="zh-CN" sz="4400" dirty="0">
                <a:solidFill>
                  <a:schemeClr val="tx2"/>
                </a:solidFill>
                <a:ea typeface="楷体_GB2312" pitchFamily="49" charset="-122"/>
              </a:rPr>
              <a:t>     </a:t>
            </a:r>
            <a:r>
              <a:rPr lang="en-US" altLang="zh-CN" sz="4400" b="1" dirty="0">
                <a:solidFill>
                  <a:schemeClr val="tx2"/>
                </a:solidFill>
                <a:ea typeface="楷体_GB2312" pitchFamily="49" charset="-122"/>
              </a:rPr>
              <a:t>int</a:t>
            </a:r>
            <a:r>
              <a:rPr lang="en-US" altLang="zh-CN" sz="4400" dirty="0">
                <a:solidFill>
                  <a:schemeClr val="tx2"/>
                </a:solidFill>
                <a:ea typeface="楷体_GB2312" pitchFamily="49" charset="-122"/>
              </a:rPr>
              <a:t>    r, n;     </a:t>
            </a:r>
            <a:endParaRPr lang="en-US" altLang="zh-CN" sz="4400" dirty="0">
              <a:solidFill>
                <a:schemeClr val="tx2"/>
              </a:solidFill>
              <a:ea typeface="楷体_GB2312" pitchFamily="49" charset="-122"/>
            </a:endParaRPr>
          </a:p>
          <a:p>
            <a:pPr marL="0" lvl="0" indent="0" eaLnBrk="1" hangingPunct="1">
              <a:lnSpc>
                <a:spcPct val="110000"/>
              </a:lnSpc>
              <a:spcBef>
                <a:spcPct val="0"/>
              </a:spcBef>
              <a:buNone/>
            </a:pPr>
            <a:r>
              <a:rPr lang="en-US" altLang="zh-CN" sz="4400" dirty="0">
                <a:solidFill>
                  <a:schemeClr val="tx2"/>
                </a:solidFill>
                <a:ea typeface="楷体_GB2312" pitchFamily="49" charset="-122"/>
              </a:rPr>
              <a:t>            // </a:t>
            </a:r>
            <a:r>
              <a:rPr lang="zh-CN" altLang="en-US" sz="4400" dirty="0">
                <a:solidFill>
                  <a:schemeClr val="tx2"/>
                </a:solidFill>
                <a:ea typeface="隶书" pitchFamily="49" charset="-122"/>
              </a:rPr>
              <a:t>根结点的位置和结点个数</a:t>
            </a:r>
            <a:endParaRPr lang="zh-CN" altLang="en-US" sz="4400" dirty="0">
              <a:solidFill>
                <a:schemeClr val="tx2"/>
              </a:solidFill>
              <a:ea typeface="楷体_GB2312" pitchFamily="49" charset="-122"/>
            </a:endParaRPr>
          </a:p>
          <a:p>
            <a:pPr marL="0" lvl="0" indent="0" eaLnBrk="1" hangingPunct="1">
              <a:lnSpc>
                <a:spcPct val="110000"/>
              </a:lnSpc>
              <a:spcBef>
                <a:spcPct val="0"/>
              </a:spcBef>
              <a:buNone/>
            </a:pPr>
            <a:r>
              <a:rPr lang="zh-CN" altLang="en-US" sz="4400" dirty="0">
                <a:solidFill>
                  <a:schemeClr val="tx2"/>
                </a:solidFill>
                <a:ea typeface="楷体_GB2312" pitchFamily="49" charset="-122"/>
              </a:rPr>
              <a:t>   </a:t>
            </a:r>
            <a:r>
              <a:rPr lang="en-US" altLang="zh-CN" sz="4400" b="1" dirty="0">
                <a:solidFill>
                  <a:schemeClr val="tx2"/>
                </a:solidFill>
                <a:ea typeface="楷体_GB2312" pitchFamily="49" charset="-122"/>
              </a:rPr>
              <a:t>}</a:t>
            </a:r>
            <a:r>
              <a:rPr lang="en-US" altLang="zh-CN" sz="4400" dirty="0">
                <a:solidFill>
                  <a:schemeClr val="tx2"/>
                </a:solidFill>
                <a:ea typeface="楷体_GB2312" pitchFamily="49" charset="-122"/>
              </a:rPr>
              <a:t> PTree;</a:t>
            </a:r>
            <a:endParaRPr lang="en-US" altLang="zh-CN" sz="4400" dirty="0">
              <a:solidFill>
                <a:schemeClr val="tx2"/>
              </a:solidFill>
            </a:endParaRPr>
          </a:p>
        </p:txBody>
      </p:sp>
      <p:sp>
        <p:nvSpPr>
          <p:cNvPr id="422915" name="Rectangle 3"/>
          <p:cNvSpPr/>
          <p:nvPr/>
        </p:nvSpPr>
        <p:spPr>
          <a:xfrm>
            <a:off x="457200" y="381000"/>
            <a:ext cx="2060575" cy="828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0"/>
              </a:spcBef>
              <a:buNone/>
            </a:pPr>
            <a:r>
              <a:rPr lang="zh-CN" altLang="en-US" sz="4400" b="1" dirty="0">
                <a:solidFill>
                  <a:srgbClr val="990033"/>
                </a:solidFill>
                <a:ea typeface="楷体_GB2312" pitchFamily="49" charset="-122"/>
              </a:rPr>
              <a:t>树结构</a:t>
            </a:r>
            <a:r>
              <a:rPr lang="en-US" altLang="zh-CN" sz="4400" b="1" dirty="0">
                <a:solidFill>
                  <a:srgbClr val="990033"/>
                </a:solidFill>
                <a:ea typeface="楷体_GB2312" pitchFamily="49" charset="-122"/>
              </a:rPr>
              <a:t>:</a:t>
            </a:r>
            <a:endParaRPr lang="en-US" altLang="zh-CN" sz="4400" b="1" dirty="0">
              <a:solidFill>
                <a:srgbClr val="990033"/>
              </a:solidFill>
              <a:ea typeface="楷体_GB2312" pitchFamily="49" charset="-122"/>
            </a:endParaRPr>
          </a:p>
        </p:txBody>
      </p:sp>
      <p:sp>
        <p:nvSpPr>
          <p:cNvPr id="422916" name="AutoShape 4">
            <a:hlinkClick r:id="rId1"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2915"/>
                                        </p:tgtEl>
                                        <p:attrNameLst>
                                          <p:attrName>style.visibility</p:attrName>
                                        </p:attrNameLst>
                                      </p:cBhvr>
                                      <p:to>
                                        <p:strVal val="visible"/>
                                      </p:to>
                                    </p:set>
                                    <p:anim calcmode="lin" valueType="num">
                                      <p:cBhvr additive="base">
                                        <p:cTn id="7" dur="500" fill="hold"/>
                                        <p:tgtEl>
                                          <p:spTgt spid="422915"/>
                                        </p:tgtEl>
                                        <p:attrNameLst>
                                          <p:attrName>ppt_x</p:attrName>
                                        </p:attrNameLst>
                                      </p:cBhvr>
                                      <p:tavLst>
                                        <p:tav tm="0">
                                          <p:val>
                                            <p:strVal val="#ppt_x"/>
                                          </p:val>
                                        </p:tav>
                                        <p:tav tm="100000">
                                          <p:val>
                                            <p:strVal val="#ppt_x"/>
                                          </p:val>
                                        </p:tav>
                                      </p:tavLst>
                                    </p:anim>
                                    <p:anim calcmode="lin" valueType="num">
                                      <p:cBhvr additive="base">
                                        <p:cTn id="8" dur="500" fill="hold"/>
                                        <p:tgtEl>
                                          <p:spTgt spid="4229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422914"/>
                                        </p:tgtEl>
                                        <p:attrNameLst>
                                          <p:attrName>style.visibility</p:attrName>
                                        </p:attrNameLst>
                                      </p:cBhvr>
                                      <p:to>
                                        <p:strVal val="visible"/>
                                      </p:to>
                                    </p:set>
                                    <p:animEffect transition="in" filter="strips(downLeft)">
                                      <p:cBhvr>
                                        <p:cTn id="13" dur="500"/>
                                        <p:tgtEl>
                                          <p:spTgt spid="422914"/>
                                        </p:tgtEl>
                                      </p:cBhvr>
                                    </p:animEffect>
                                  </p:childTnLst>
                                </p:cTn>
                              </p:par>
                            </p:childTnLst>
                          </p:cTn>
                        </p:par>
                        <p:par>
                          <p:cTn id="14" fill="hold">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422916"/>
                                        </p:tgtEl>
                                        <p:attrNameLst>
                                          <p:attrName>style.visibility</p:attrName>
                                        </p:attrNameLst>
                                      </p:cBhvr>
                                      <p:to>
                                        <p:strVal val="visible"/>
                                      </p:to>
                                    </p:set>
                                    <p:anim calcmode="lin" valueType="num">
                                      <p:cBhvr additive="base">
                                        <p:cTn id="17" dur="500" fill="hold"/>
                                        <p:tgtEl>
                                          <p:spTgt spid="422916"/>
                                        </p:tgtEl>
                                        <p:attrNameLst>
                                          <p:attrName>ppt_x</p:attrName>
                                        </p:attrNameLst>
                                      </p:cBhvr>
                                      <p:tavLst>
                                        <p:tav tm="0">
                                          <p:val>
                                            <p:strVal val="1+#ppt_w/2"/>
                                          </p:val>
                                        </p:tav>
                                        <p:tav tm="100000">
                                          <p:val>
                                            <p:strVal val="#ppt_x"/>
                                          </p:val>
                                        </p:tav>
                                      </p:tavLst>
                                    </p:anim>
                                    <p:anim calcmode="lin" valueType="num">
                                      <p:cBhvr additive="base">
                                        <p:cTn id="18" dur="500" fill="hold"/>
                                        <p:tgtEl>
                                          <p:spTgt spid="422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p:bldP spid="422915" grpId="0"/>
      <p:bldP spid="42291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Oval 2"/>
          <p:cNvSpPr/>
          <p:nvPr/>
        </p:nvSpPr>
        <p:spPr>
          <a:xfrm>
            <a:off x="1524000" y="17526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2099" name="Text Box 3"/>
          <p:cNvSpPr txBox="1"/>
          <p:nvPr/>
        </p:nvSpPr>
        <p:spPr>
          <a:xfrm>
            <a:off x="1546225" y="1676400"/>
            <a:ext cx="5873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A</a:t>
            </a:r>
            <a:endParaRPr lang="en-US" altLang="zh-CN" sz="2400" dirty="0"/>
          </a:p>
        </p:txBody>
      </p:sp>
      <p:sp>
        <p:nvSpPr>
          <p:cNvPr id="132100" name="Oval 4"/>
          <p:cNvSpPr/>
          <p:nvPr/>
        </p:nvSpPr>
        <p:spPr>
          <a:xfrm>
            <a:off x="1524000" y="28194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2101" name="Oval 5"/>
          <p:cNvSpPr/>
          <p:nvPr/>
        </p:nvSpPr>
        <p:spPr>
          <a:xfrm>
            <a:off x="533400" y="28194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2102" name="Oval 6"/>
          <p:cNvSpPr/>
          <p:nvPr/>
        </p:nvSpPr>
        <p:spPr>
          <a:xfrm>
            <a:off x="2514600" y="28194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2103" name="Oval 7"/>
          <p:cNvSpPr/>
          <p:nvPr/>
        </p:nvSpPr>
        <p:spPr>
          <a:xfrm>
            <a:off x="1143000" y="39624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2104" name="Oval 8"/>
          <p:cNvSpPr/>
          <p:nvPr/>
        </p:nvSpPr>
        <p:spPr>
          <a:xfrm>
            <a:off x="2057400" y="39624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2105" name="Oval 9"/>
          <p:cNvSpPr/>
          <p:nvPr/>
        </p:nvSpPr>
        <p:spPr>
          <a:xfrm>
            <a:off x="1143000" y="51054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2106" name="Text Box 10"/>
          <p:cNvSpPr txBox="1"/>
          <p:nvPr/>
        </p:nvSpPr>
        <p:spPr>
          <a:xfrm>
            <a:off x="609600" y="2743200"/>
            <a:ext cx="55721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B</a:t>
            </a:r>
            <a:endParaRPr lang="en-US" altLang="zh-CN" sz="2400" dirty="0"/>
          </a:p>
        </p:txBody>
      </p:sp>
      <p:sp>
        <p:nvSpPr>
          <p:cNvPr id="132107" name="Text Box 11"/>
          <p:cNvSpPr txBox="1"/>
          <p:nvPr/>
        </p:nvSpPr>
        <p:spPr>
          <a:xfrm>
            <a:off x="1524000" y="2743200"/>
            <a:ext cx="55721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C</a:t>
            </a:r>
            <a:endParaRPr lang="en-US" altLang="zh-CN" sz="2400" dirty="0"/>
          </a:p>
        </p:txBody>
      </p:sp>
      <p:sp>
        <p:nvSpPr>
          <p:cNvPr id="132108" name="Text Box 12"/>
          <p:cNvSpPr txBox="1"/>
          <p:nvPr/>
        </p:nvSpPr>
        <p:spPr>
          <a:xfrm>
            <a:off x="2514600" y="2743200"/>
            <a:ext cx="5873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D</a:t>
            </a:r>
            <a:endParaRPr lang="en-US" altLang="zh-CN" sz="2400" dirty="0"/>
          </a:p>
        </p:txBody>
      </p:sp>
      <p:sp>
        <p:nvSpPr>
          <p:cNvPr id="132109" name="Text Box 13"/>
          <p:cNvSpPr txBox="1"/>
          <p:nvPr/>
        </p:nvSpPr>
        <p:spPr>
          <a:xfrm>
            <a:off x="1219200" y="3886200"/>
            <a:ext cx="52546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E</a:t>
            </a:r>
            <a:endParaRPr lang="en-US" altLang="zh-CN" sz="2400" dirty="0"/>
          </a:p>
        </p:txBody>
      </p:sp>
      <p:sp>
        <p:nvSpPr>
          <p:cNvPr id="132110" name="Text Box 14"/>
          <p:cNvSpPr txBox="1"/>
          <p:nvPr/>
        </p:nvSpPr>
        <p:spPr>
          <a:xfrm>
            <a:off x="2133600" y="3886200"/>
            <a:ext cx="495300"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F</a:t>
            </a:r>
            <a:endParaRPr lang="en-US" altLang="zh-CN" sz="2400" dirty="0"/>
          </a:p>
        </p:txBody>
      </p:sp>
      <p:sp>
        <p:nvSpPr>
          <p:cNvPr id="132111" name="Text Box 15"/>
          <p:cNvSpPr txBox="1"/>
          <p:nvPr/>
        </p:nvSpPr>
        <p:spPr>
          <a:xfrm>
            <a:off x="1143000" y="5029200"/>
            <a:ext cx="5873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G</a:t>
            </a:r>
            <a:endParaRPr lang="en-US" altLang="zh-CN" sz="2400" dirty="0"/>
          </a:p>
        </p:txBody>
      </p:sp>
      <p:sp>
        <p:nvSpPr>
          <p:cNvPr id="132112" name="Line 16"/>
          <p:cNvSpPr/>
          <p:nvPr/>
        </p:nvSpPr>
        <p:spPr>
          <a:xfrm>
            <a:off x="2133600" y="2209800"/>
            <a:ext cx="609600" cy="609600"/>
          </a:xfrm>
          <a:prstGeom prst="line">
            <a:avLst/>
          </a:prstGeom>
          <a:ln w="12700" cap="sq" cmpd="sng">
            <a:solidFill>
              <a:schemeClr val="tx1"/>
            </a:solidFill>
            <a:prstDash val="solid"/>
            <a:headEnd type="none" w="sm" len="sm"/>
            <a:tailEnd type="none" w="sm" len="sm"/>
          </a:ln>
        </p:spPr>
      </p:sp>
      <p:sp>
        <p:nvSpPr>
          <p:cNvPr id="132113" name="Line 17"/>
          <p:cNvSpPr/>
          <p:nvPr/>
        </p:nvSpPr>
        <p:spPr>
          <a:xfrm flipH="1">
            <a:off x="838200" y="2209800"/>
            <a:ext cx="762000" cy="609600"/>
          </a:xfrm>
          <a:prstGeom prst="line">
            <a:avLst/>
          </a:prstGeom>
          <a:ln w="12700" cap="sq" cmpd="sng">
            <a:solidFill>
              <a:schemeClr val="tx1"/>
            </a:solidFill>
            <a:prstDash val="solid"/>
            <a:headEnd type="none" w="sm" len="sm"/>
            <a:tailEnd type="none" w="sm" len="sm"/>
          </a:ln>
        </p:spPr>
      </p:sp>
      <p:sp>
        <p:nvSpPr>
          <p:cNvPr id="132114" name="Line 18"/>
          <p:cNvSpPr/>
          <p:nvPr/>
        </p:nvSpPr>
        <p:spPr>
          <a:xfrm flipH="1">
            <a:off x="1447800" y="3352800"/>
            <a:ext cx="152400" cy="609600"/>
          </a:xfrm>
          <a:prstGeom prst="line">
            <a:avLst/>
          </a:prstGeom>
          <a:ln w="12700" cap="sq" cmpd="sng">
            <a:solidFill>
              <a:schemeClr val="tx1"/>
            </a:solidFill>
            <a:prstDash val="solid"/>
            <a:headEnd type="none" w="sm" len="sm"/>
            <a:tailEnd type="none" w="sm" len="sm"/>
          </a:ln>
        </p:spPr>
      </p:sp>
      <p:sp>
        <p:nvSpPr>
          <p:cNvPr id="423955" name="Text Box 19"/>
          <p:cNvSpPr txBox="1"/>
          <p:nvPr/>
        </p:nvSpPr>
        <p:spPr>
          <a:xfrm>
            <a:off x="3581400" y="1752600"/>
            <a:ext cx="1317625" cy="47815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990033"/>
                </a:solidFill>
              </a:rPr>
              <a:t>0</a:t>
            </a:r>
            <a:r>
              <a:rPr lang="en-US" altLang="zh-CN" sz="4400" dirty="0"/>
              <a:t>   </a:t>
            </a:r>
            <a:r>
              <a:rPr lang="en-US" altLang="zh-CN" sz="4400" b="1" dirty="0"/>
              <a:t>A</a:t>
            </a:r>
            <a:endParaRPr lang="en-US" altLang="zh-CN" sz="4400" dirty="0"/>
          </a:p>
          <a:p>
            <a:pPr marL="0" lvl="0" indent="0" eaLnBrk="1" hangingPunct="1">
              <a:spcBef>
                <a:spcPct val="0"/>
              </a:spcBef>
              <a:buNone/>
            </a:pPr>
            <a:r>
              <a:rPr lang="en-US" altLang="zh-CN" sz="4400" dirty="0">
                <a:solidFill>
                  <a:srgbClr val="990033"/>
                </a:solidFill>
              </a:rPr>
              <a:t>1</a:t>
            </a:r>
            <a:r>
              <a:rPr lang="en-US" altLang="zh-CN" sz="4400" dirty="0"/>
              <a:t>   </a:t>
            </a:r>
            <a:r>
              <a:rPr lang="en-US" altLang="zh-CN" sz="4400" b="1" dirty="0"/>
              <a:t>B</a:t>
            </a:r>
            <a:endParaRPr lang="en-US" altLang="zh-CN" sz="4400" dirty="0"/>
          </a:p>
          <a:p>
            <a:pPr marL="0" lvl="0" indent="0" eaLnBrk="1" hangingPunct="1">
              <a:spcBef>
                <a:spcPct val="0"/>
              </a:spcBef>
              <a:buNone/>
            </a:pPr>
            <a:r>
              <a:rPr lang="en-US" altLang="zh-CN" sz="4400" dirty="0">
                <a:solidFill>
                  <a:srgbClr val="990033"/>
                </a:solidFill>
              </a:rPr>
              <a:t>2  </a:t>
            </a:r>
            <a:r>
              <a:rPr lang="en-US" altLang="zh-CN" sz="4400" dirty="0"/>
              <a:t> </a:t>
            </a:r>
            <a:r>
              <a:rPr lang="en-US" altLang="zh-CN" sz="4400" b="1" dirty="0"/>
              <a:t>C</a:t>
            </a:r>
            <a:endParaRPr lang="en-US" altLang="zh-CN" sz="4400" dirty="0"/>
          </a:p>
          <a:p>
            <a:pPr marL="0" lvl="0" indent="0" eaLnBrk="1" hangingPunct="1">
              <a:spcBef>
                <a:spcPct val="0"/>
              </a:spcBef>
              <a:buNone/>
            </a:pPr>
            <a:r>
              <a:rPr lang="en-US" altLang="zh-CN" sz="4400" dirty="0">
                <a:solidFill>
                  <a:srgbClr val="990033"/>
                </a:solidFill>
              </a:rPr>
              <a:t>3</a:t>
            </a:r>
            <a:r>
              <a:rPr lang="en-US" altLang="zh-CN" sz="4400" dirty="0"/>
              <a:t>   </a:t>
            </a:r>
            <a:r>
              <a:rPr lang="en-US" altLang="zh-CN" sz="4400" b="1" dirty="0"/>
              <a:t>D</a:t>
            </a:r>
            <a:endParaRPr lang="en-US" altLang="zh-CN" sz="4400" dirty="0"/>
          </a:p>
          <a:p>
            <a:pPr marL="0" lvl="0" indent="0" eaLnBrk="1" hangingPunct="1">
              <a:spcBef>
                <a:spcPct val="0"/>
              </a:spcBef>
              <a:buNone/>
            </a:pPr>
            <a:r>
              <a:rPr lang="en-US" altLang="zh-CN" sz="4400" dirty="0">
                <a:solidFill>
                  <a:srgbClr val="990033"/>
                </a:solidFill>
              </a:rPr>
              <a:t>4</a:t>
            </a:r>
            <a:r>
              <a:rPr lang="en-US" altLang="zh-CN" sz="4400" dirty="0"/>
              <a:t>   </a:t>
            </a:r>
            <a:r>
              <a:rPr lang="en-US" altLang="zh-CN" sz="4400" b="1" dirty="0"/>
              <a:t>E</a:t>
            </a:r>
            <a:endParaRPr lang="en-US" altLang="zh-CN" sz="4400" dirty="0"/>
          </a:p>
          <a:p>
            <a:pPr marL="0" lvl="0" indent="0" eaLnBrk="1" hangingPunct="1">
              <a:spcBef>
                <a:spcPct val="0"/>
              </a:spcBef>
              <a:buNone/>
            </a:pPr>
            <a:r>
              <a:rPr lang="en-US" altLang="zh-CN" sz="4400" dirty="0">
                <a:solidFill>
                  <a:srgbClr val="990033"/>
                </a:solidFill>
              </a:rPr>
              <a:t>5</a:t>
            </a:r>
            <a:r>
              <a:rPr lang="en-US" altLang="zh-CN" sz="4400" dirty="0"/>
              <a:t>   </a:t>
            </a:r>
            <a:r>
              <a:rPr lang="en-US" altLang="zh-CN" sz="4400" b="1" dirty="0"/>
              <a:t>F</a:t>
            </a:r>
            <a:endParaRPr lang="en-US" altLang="zh-CN" sz="4400" dirty="0"/>
          </a:p>
          <a:p>
            <a:pPr marL="0" lvl="0" indent="0" eaLnBrk="1" hangingPunct="1">
              <a:spcBef>
                <a:spcPct val="0"/>
              </a:spcBef>
              <a:buNone/>
            </a:pPr>
            <a:r>
              <a:rPr lang="en-US" altLang="zh-CN" sz="4400" dirty="0">
                <a:solidFill>
                  <a:srgbClr val="990033"/>
                </a:solidFill>
              </a:rPr>
              <a:t>6</a:t>
            </a:r>
            <a:r>
              <a:rPr lang="en-US" altLang="zh-CN" sz="4400" dirty="0"/>
              <a:t>   </a:t>
            </a:r>
            <a:r>
              <a:rPr lang="en-US" altLang="zh-CN" sz="4400" b="1" dirty="0"/>
              <a:t>G</a:t>
            </a:r>
            <a:endParaRPr lang="en-US" altLang="zh-CN" sz="2400" dirty="0"/>
          </a:p>
        </p:txBody>
      </p:sp>
      <p:sp>
        <p:nvSpPr>
          <p:cNvPr id="423956" name="Text Box 20"/>
          <p:cNvSpPr txBox="1"/>
          <p:nvPr/>
        </p:nvSpPr>
        <p:spPr>
          <a:xfrm>
            <a:off x="7627938" y="4800600"/>
            <a:ext cx="1058862" cy="14319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0000FF"/>
                </a:solidFill>
              </a:rPr>
              <a:t>r=0</a:t>
            </a:r>
            <a:endParaRPr lang="en-US" altLang="zh-CN" sz="4400" dirty="0">
              <a:solidFill>
                <a:srgbClr val="0000FF"/>
              </a:solidFill>
            </a:endParaRPr>
          </a:p>
          <a:p>
            <a:pPr marL="0" lvl="0" indent="0" eaLnBrk="1" hangingPunct="1">
              <a:spcBef>
                <a:spcPct val="0"/>
              </a:spcBef>
              <a:buNone/>
            </a:pPr>
            <a:r>
              <a:rPr lang="en-US" altLang="zh-CN" sz="4400" dirty="0">
                <a:solidFill>
                  <a:srgbClr val="0000FF"/>
                </a:solidFill>
              </a:rPr>
              <a:t>n=7</a:t>
            </a:r>
            <a:endParaRPr lang="en-US" altLang="zh-CN" sz="2400" dirty="0"/>
          </a:p>
        </p:txBody>
      </p:sp>
      <p:sp>
        <p:nvSpPr>
          <p:cNvPr id="423957" name="Rectangle 21"/>
          <p:cNvSpPr/>
          <p:nvPr/>
        </p:nvSpPr>
        <p:spPr>
          <a:xfrm>
            <a:off x="4038600" y="1828800"/>
            <a:ext cx="1905000" cy="4724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3958" name="Line 22"/>
          <p:cNvSpPr/>
          <p:nvPr/>
        </p:nvSpPr>
        <p:spPr>
          <a:xfrm>
            <a:off x="4038600" y="2438400"/>
            <a:ext cx="1905000" cy="0"/>
          </a:xfrm>
          <a:prstGeom prst="line">
            <a:avLst/>
          </a:prstGeom>
          <a:ln w="12700" cap="sq" cmpd="sng">
            <a:solidFill>
              <a:schemeClr val="tx1"/>
            </a:solidFill>
            <a:prstDash val="solid"/>
            <a:headEnd type="none" w="sm" len="sm"/>
            <a:tailEnd type="none" w="sm" len="sm"/>
          </a:ln>
        </p:spPr>
      </p:sp>
      <p:sp>
        <p:nvSpPr>
          <p:cNvPr id="423959" name="Line 23"/>
          <p:cNvSpPr/>
          <p:nvPr/>
        </p:nvSpPr>
        <p:spPr>
          <a:xfrm>
            <a:off x="4038600" y="3124200"/>
            <a:ext cx="1905000" cy="0"/>
          </a:xfrm>
          <a:prstGeom prst="line">
            <a:avLst/>
          </a:prstGeom>
          <a:ln w="12700" cap="sq" cmpd="sng">
            <a:solidFill>
              <a:schemeClr val="tx1"/>
            </a:solidFill>
            <a:prstDash val="solid"/>
            <a:headEnd type="none" w="sm" len="sm"/>
            <a:tailEnd type="none" w="sm" len="sm"/>
          </a:ln>
        </p:spPr>
      </p:sp>
      <p:sp>
        <p:nvSpPr>
          <p:cNvPr id="423960" name="Line 24"/>
          <p:cNvSpPr/>
          <p:nvPr/>
        </p:nvSpPr>
        <p:spPr>
          <a:xfrm>
            <a:off x="4038600" y="3810000"/>
            <a:ext cx="1905000" cy="0"/>
          </a:xfrm>
          <a:prstGeom prst="line">
            <a:avLst/>
          </a:prstGeom>
          <a:ln w="12700" cap="sq" cmpd="sng">
            <a:solidFill>
              <a:schemeClr val="tx1"/>
            </a:solidFill>
            <a:prstDash val="solid"/>
            <a:headEnd type="none" w="sm" len="sm"/>
            <a:tailEnd type="none" w="sm" len="sm"/>
          </a:ln>
        </p:spPr>
      </p:sp>
      <p:sp>
        <p:nvSpPr>
          <p:cNvPr id="423961" name="Line 25"/>
          <p:cNvSpPr/>
          <p:nvPr/>
        </p:nvSpPr>
        <p:spPr>
          <a:xfrm>
            <a:off x="4038600" y="4495800"/>
            <a:ext cx="1905000" cy="0"/>
          </a:xfrm>
          <a:prstGeom prst="line">
            <a:avLst/>
          </a:prstGeom>
          <a:ln w="12700" cap="sq" cmpd="sng">
            <a:solidFill>
              <a:schemeClr val="tx1"/>
            </a:solidFill>
            <a:prstDash val="solid"/>
            <a:headEnd type="none" w="sm" len="sm"/>
            <a:tailEnd type="none" w="sm" len="sm"/>
          </a:ln>
        </p:spPr>
      </p:sp>
      <p:sp>
        <p:nvSpPr>
          <p:cNvPr id="423962" name="Line 26"/>
          <p:cNvSpPr/>
          <p:nvPr/>
        </p:nvSpPr>
        <p:spPr>
          <a:xfrm>
            <a:off x="4038600" y="5181600"/>
            <a:ext cx="1905000" cy="0"/>
          </a:xfrm>
          <a:prstGeom prst="line">
            <a:avLst/>
          </a:prstGeom>
          <a:ln w="12700" cap="sq" cmpd="sng">
            <a:solidFill>
              <a:schemeClr val="tx1"/>
            </a:solidFill>
            <a:prstDash val="solid"/>
            <a:headEnd type="none" w="sm" len="sm"/>
            <a:tailEnd type="none" w="sm" len="sm"/>
          </a:ln>
        </p:spPr>
      </p:sp>
      <p:sp>
        <p:nvSpPr>
          <p:cNvPr id="423963" name="Line 27"/>
          <p:cNvSpPr/>
          <p:nvPr/>
        </p:nvSpPr>
        <p:spPr>
          <a:xfrm>
            <a:off x="4038600" y="5867400"/>
            <a:ext cx="1905000" cy="0"/>
          </a:xfrm>
          <a:prstGeom prst="line">
            <a:avLst/>
          </a:prstGeom>
          <a:ln w="12700" cap="sq" cmpd="sng">
            <a:solidFill>
              <a:schemeClr val="tx1"/>
            </a:solidFill>
            <a:prstDash val="solid"/>
            <a:headEnd type="none" w="sm" len="sm"/>
            <a:tailEnd type="none" w="sm" len="sm"/>
          </a:ln>
        </p:spPr>
      </p:sp>
      <p:sp>
        <p:nvSpPr>
          <p:cNvPr id="423964" name="Line 28"/>
          <p:cNvSpPr/>
          <p:nvPr/>
        </p:nvSpPr>
        <p:spPr>
          <a:xfrm>
            <a:off x="5562600" y="1828800"/>
            <a:ext cx="0" cy="4724400"/>
          </a:xfrm>
          <a:prstGeom prst="line">
            <a:avLst/>
          </a:prstGeom>
          <a:ln w="12700" cap="sq" cmpd="sng">
            <a:solidFill>
              <a:schemeClr val="tx1"/>
            </a:solidFill>
            <a:prstDash val="solid"/>
            <a:headEnd type="none" w="sm" len="sm"/>
            <a:tailEnd type="none" w="sm" len="sm"/>
          </a:ln>
        </p:spPr>
      </p:sp>
      <p:sp>
        <p:nvSpPr>
          <p:cNvPr id="423965" name="Text Box 29"/>
          <p:cNvSpPr txBox="1"/>
          <p:nvPr/>
        </p:nvSpPr>
        <p:spPr>
          <a:xfrm>
            <a:off x="3886200" y="1143000"/>
            <a:ext cx="4267200"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dirty="0">
                <a:solidFill>
                  <a:srgbClr val="990033"/>
                </a:solidFill>
              </a:rPr>
              <a:t> data  firstchild</a:t>
            </a:r>
            <a:endParaRPr lang="en-US" altLang="zh-CN" sz="2400" dirty="0">
              <a:solidFill>
                <a:srgbClr val="990033"/>
              </a:solidFill>
            </a:endParaRPr>
          </a:p>
        </p:txBody>
      </p:sp>
      <p:sp>
        <p:nvSpPr>
          <p:cNvPr id="132126" name="Line 30"/>
          <p:cNvSpPr/>
          <p:nvPr/>
        </p:nvSpPr>
        <p:spPr>
          <a:xfrm>
            <a:off x="1828800" y="2362200"/>
            <a:ext cx="0" cy="457200"/>
          </a:xfrm>
          <a:prstGeom prst="line">
            <a:avLst/>
          </a:prstGeom>
          <a:ln w="12700" cap="sq" cmpd="sng">
            <a:solidFill>
              <a:schemeClr val="tx1"/>
            </a:solidFill>
            <a:prstDash val="solid"/>
            <a:headEnd type="none" w="sm" len="sm"/>
            <a:tailEnd type="none" w="sm" len="sm"/>
          </a:ln>
        </p:spPr>
      </p:sp>
      <p:sp>
        <p:nvSpPr>
          <p:cNvPr id="132127" name="Line 31"/>
          <p:cNvSpPr/>
          <p:nvPr/>
        </p:nvSpPr>
        <p:spPr>
          <a:xfrm>
            <a:off x="2057400" y="3352800"/>
            <a:ext cx="304800" cy="609600"/>
          </a:xfrm>
          <a:prstGeom prst="line">
            <a:avLst/>
          </a:prstGeom>
          <a:ln w="12700" cap="sq" cmpd="sng">
            <a:solidFill>
              <a:schemeClr val="tx1"/>
            </a:solidFill>
            <a:prstDash val="solid"/>
            <a:headEnd type="none" w="sm" len="sm"/>
            <a:tailEnd type="none" w="sm" len="sm"/>
          </a:ln>
        </p:spPr>
      </p:sp>
      <p:sp>
        <p:nvSpPr>
          <p:cNvPr id="132128" name="Line 32"/>
          <p:cNvSpPr/>
          <p:nvPr/>
        </p:nvSpPr>
        <p:spPr>
          <a:xfrm>
            <a:off x="1447800" y="4572000"/>
            <a:ext cx="0" cy="533400"/>
          </a:xfrm>
          <a:prstGeom prst="line">
            <a:avLst/>
          </a:prstGeom>
          <a:ln w="12700" cap="sq" cmpd="sng">
            <a:solidFill>
              <a:schemeClr val="tx1"/>
            </a:solidFill>
            <a:prstDash val="solid"/>
            <a:headEnd type="none" w="sm" len="sm"/>
            <a:tailEnd type="none" w="sm" len="sm"/>
          </a:ln>
        </p:spPr>
      </p:sp>
      <p:sp>
        <p:nvSpPr>
          <p:cNvPr id="423969" name="Line 33"/>
          <p:cNvSpPr/>
          <p:nvPr/>
        </p:nvSpPr>
        <p:spPr>
          <a:xfrm>
            <a:off x="4953000" y="1828800"/>
            <a:ext cx="0" cy="4724400"/>
          </a:xfrm>
          <a:prstGeom prst="line">
            <a:avLst/>
          </a:prstGeom>
          <a:ln w="12700" cap="sq" cmpd="sng">
            <a:solidFill>
              <a:schemeClr val="tx1"/>
            </a:solidFill>
            <a:prstDash val="solid"/>
            <a:headEnd type="none" w="sm" len="sm"/>
            <a:tailEnd type="none" w="sm" len="sm"/>
          </a:ln>
        </p:spPr>
      </p:sp>
      <p:sp>
        <p:nvSpPr>
          <p:cNvPr id="423970" name="Text Box 34"/>
          <p:cNvSpPr txBox="1"/>
          <p:nvPr/>
        </p:nvSpPr>
        <p:spPr>
          <a:xfrm>
            <a:off x="6019800" y="1828800"/>
            <a:ext cx="24701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t>  1      2      3</a:t>
            </a:r>
            <a:endParaRPr lang="en-US" altLang="zh-CN" sz="2400" dirty="0"/>
          </a:p>
        </p:txBody>
      </p:sp>
      <p:sp>
        <p:nvSpPr>
          <p:cNvPr id="423971" name="Rectangle 35"/>
          <p:cNvSpPr/>
          <p:nvPr/>
        </p:nvSpPr>
        <p:spPr>
          <a:xfrm>
            <a:off x="6248400" y="1981200"/>
            <a:ext cx="609600" cy="3810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3972" name="Line 36"/>
          <p:cNvSpPr/>
          <p:nvPr/>
        </p:nvSpPr>
        <p:spPr>
          <a:xfrm>
            <a:off x="6629400" y="1981200"/>
            <a:ext cx="0" cy="381000"/>
          </a:xfrm>
          <a:prstGeom prst="line">
            <a:avLst/>
          </a:prstGeom>
          <a:ln w="12700" cap="sq" cmpd="sng">
            <a:solidFill>
              <a:schemeClr val="tx1"/>
            </a:solidFill>
            <a:prstDash val="solid"/>
            <a:headEnd type="none" w="sm" len="sm"/>
            <a:tailEnd type="none" w="sm" len="sm"/>
          </a:ln>
        </p:spPr>
      </p:sp>
      <p:sp>
        <p:nvSpPr>
          <p:cNvPr id="423973" name="Line 37"/>
          <p:cNvSpPr/>
          <p:nvPr/>
        </p:nvSpPr>
        <p:spPr>
          <a:xfrm>
            <a:off x="5791200" y="2209800"/>
            <a:ext cx="457200" cy="0"/>
          </a:xfrm>
          <a:prstGeom prst="line">
            <a:avLst/>
          </a:prstGeom>
          <a:ln w="12700" cap="sq" cmpd="sng">
            <a:solidFill>
              <a:schemeClr val="tx1"/>
            </a:solidFill>
            <a:prstDash val="solid"/>
            <a:headEnd type="none" w="sm" len="sm"/>
            <a:tailEnd type="triangle" w="sm" len="sm"/>
          </a:ln>
        </p:spPr>
      </p:sp>
      <p:sp>
        <p:nvSpPr>
          <p:cNvPr id="423974" name="Rectangle 38"/>
          <p:cNvSpPr/>
          <p:nvPr/>
        </p:nvSpPr>
        <p:spPr>
          <a:xfrm>
            <a:off x="7162800" y="1981200"/>
            <a:ext cx="609600" cy="3810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3975" name="Line 39"/>
          <p:cNvSpPr/>
          <p:nvPr/>
        </p:nvSpPr>
        <p:spPr>
          <a:xfrm>
            <a:off x="7543800" y="1981200"/>
            <a:ext cx="0" cy="381000"/>
          </a:xfrm>
          <a:prstGeom prst="line">
            <a:avLst/>
          </a:prstGeom>
          <a:ln w="12700" cap="sq" cmpd="sng">
            <a:solidFill>
              <a:schemeClr val="tx1"/>
            </a:solidFill>
            <a:prstDash val="solid"/>
            <a:headEnd type="none" w="sm" len="sm"/>
            <a:tailEnd type="none" w="sm" len="sm"/>
          </a:ln>
        </p:spPr>
      </p:sp>
      <p:sp>
        <p:nvSpPr>
          <p:cNvPr id="423976" name="Line 40"/>
          <p:cNvSpPr/>
          <p:nvPr/>
        </p:nvSpPr>
        <p:spPr>
          <a:xfrm>
            <a:off x="6705600" y="2209800"/>
            <a:ext cx="457200" cy="0"/>
          </a:xfrm>
          <a:prstGeom prst="line">
            <a:avLst/>
          </a:prstGeom>
          <a:ln w="12700" cap="sq" cmpd="sng">
            <a:solidFill>
              <a:schemeClr val="tx1"/>
            </a:solidFill>
            <a:prstDash val="solid"/>
            <a:headEnd type="none" w="sm" len="sm"/>
            <a:tailEnd type="triangle" w="sm" len="sm"/>
          </a:ln>
        </p:spPr>
      </p:sp>
      <p:sp>
        <p:nvSpPr>
          <p:cNvPr id="423977" name="Rectangle 41"/>
          <p:cNvSpPr/>
          <p:nvPr/>
        </p:nvSpPr>
        <p:spPr>
          <a:xfrm>
            <a:off x="8077200" y="1981200"/>
            <a:ext cx="609600" cy="3810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3978" name="Line 42"/>
          <p:cNvSpPr/>
          <p:nvPr/>
        </p:nvSpPr>
        <p:spPr>
          <a:xfrm>
            <a:off x="8458200" y="1981200"/>
            <a:ext cx="0" cy="381000"/>
          </a:xfrm>
          <a:prstGeom prst="line">
            <a:avLst/>
          </a:prstGeom>
          <a:ln w="12700" cap="sq" cmpd="sng">
            <a:solidFill>
              <a:schemeClr val="tx1"/>
            </a:solidFill>
            <a:prstDash val="solid"/>
            <a:headEnd type="none" w="sm" len="sm"/>
            <a:tailEnd type="none" w="sm" len="sm"/>
          </a:ln>
        </p:spPr>
      </p:sp>
      <p:sp>
        <p:nvSpPr>
          <p:cNvPr id="423979" name="Line 43"/>
          <p:cNvSpPr/>
          <p:nvPr/>
        </p:nvSpPr>
        <p:spPr>
          <a:xfrm>
            <a:off x="7620000" y="2209800"/>
            <a:ext cx="457200" cy="0"/>
          </a:xfrm>
          <a:prstGeom prst="line">
            <a:avLst/>
          </a:prstGeom>
          <a:ln w="12700" cap="sq" cmpd="sng">
            <a:solidFill>
              <a:schemeClr val="tx1"/>
            </a:solidFill>
            <a:prstDash val="solid"/>
            <a:headEnd type="none" w="sm" len="sm"/>
            <a:tailEnd type="triangle" w="sm" len="sm"/>
          </a:ln>
        </p:spPr>
      </p:sp>
      <p:sp>
        <p:nvSpPr>
          <p:cNvPr id="423980" name="Text Box 44"/>
          <p:cNvSpPr txBox="1"/>
          <p:nvPr/>
        </p:nvSpPr>
        <p:spPr>
          <a:xfrm>
            <a:off x="6248400" y="3124200"/>
            <a:ext cx="13271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t>4      5</a:t>
            </a:r>
            <a:endParaRPr lang="en-US" altLang="zh-CN" sz="2400" dirty="0"/>
          </a:p>
        </p:txBody>
      </p:sp>
      <p:sp>
        <p:nvSpPr>
          <p:cNvPr id="423981" name="Text Box 45"/>
          <p:cNvSpPr txBox="1"/>
          <p:nvPr/>
        </p:nvSpPr>
        <p:spPr>
          <a:xfrm>
            <a:off x="6248400" y="44958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t>6</a:t>
            </a:r>
            <a:endParaRPr lang="en-US" altLang="zh-CN" sz="2400" dirty="0"/>
          </a:p>
        </p:txBody>
      </p:sp>
      <p:sp>
        <p:nvSpPr>
          <p:cNvPr id="423982" name="Rectangle 46"/>
          <p:cNvSpPr/>
          <p:nvPr/>
        </p:nvSpPr>
        <p:spPr>
          <a:xfrm>
            <a:off x="6248400" y="3276600"/>
            <a:ext cx="609600" cy="3810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3983" name="Line 47"/>
          <p:cNvSpPr/>
          <p:nvPr/>
        </p:nvSpPr>
        <p:spPr>
          <a:xfrm>
            <a:off x="6629400" y="3276600"/>
            <a:ext cx="0" cy="381000"/>
          </a:xfrm>
          <a:prstGeom prst="line">
            <a:avLst/>
          </a:prstGeom>
          <a:ln w="12700" cap="sq" cmpd="sng">
            <a:solidFill>
              <a:schemeClr val="tx1"/>
            </a:solidFill>
            <a:prstDash val="solid"/>
            <a:headEnd type="none" w="sm" len="sm"/>
            <a:tailEnd type="none" w="sm" len="sm"/>
          </a:ln>
        </p:spPr>
      </p:sp>
      <p:sp>
        <p:nvSpPr>
          <p:cNvPr id="423984" name="Line 48"/>
          <p:cNvSpPr/>
          <p:nvPr/>
        </p:nvSpPr>
        <p:spPr>
          <a:xfrm>
            <a:off x="5791200" y="3505200"/>
            <a:ext cx="457200" cy="0"/>
          </a:xfrm>
          <a:prstGeom prst="line">
            <a:avLst/>
          </a:prstGeom>
          <a:ln w="12700" cap="sq" cmpd="sng">
            <a:solidFill>
              <a:schemeClr val="tx1"/>
            </a:solidFill>
            <a:prstDash val="solid"/>
            <a:headEnd type="none" w="sm" len="sm"/>
            <a:tailEnd type="triangle" w="sm" len="sm"/>
          </a:ln>
        </p:spPr>
      </p:sp>
      <p:sp>
        <p:nvSpPr>
          <p:cNvPr id="423985" name="Rectangle 49"/>
          <p:cNvSpPr/>
          <p:nvPr/>
        </p:nvSpPr>
        <p:spPr>
          <a:xfrm>
            <a:off x="7162800" y="3276600"/>
            <a:ext cx="609600" cy="3810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3986" name="Line 50"/>
          <p:cNvSpPr/>
          <p:nvPr/>
        </p:nvSpPr>
        <p:spPr>
          <a:xfrm>
            <a:off x="7543800" y="3276600"/>
            <a:ext cx="0" cy="381000"/>
          </a:xfrm>
          <a:prstGeom prst="line">
            <a:avLst/>
          </a:prstGeom>
          <a:ln w="12700" cap="sq" cmpd="sng">
            <a:solidFill>
              <a:schemeClr val="tx1"/>
            </a:solidFill>
            <a:prstDash val="solid"/>
            <a:headEnd type="none" w="sm" len="sm"/>
            <a:tailEnd type="none" w="sm" len="sm"/>
          </a:ln>
        </p:spPr>
      </p:sp>
      <p:sp>
        <p:nvSpPr>
          <p:cNvPr id="423987" name="Line 51"/>
          <p:cNvSpPr/>
          <p:nvPr/>
        </p:nvSpPr>
        <p:spPr>
          <a:xfrm>
            <a:off x="6705600" y="3505200"/>
            <a:ext cx="457200" cy="0"/>
          </a:xfrm>
          <a:prstGeom prst="line">
            <a:avLst/>
          </a:prstGeom>
          <a:ln w="12700" cap="sq" cmpd="sng">
            <a:solidFill>
              <a:schemeClr val="tx1"/>
            </a:solidFill>
            <a:prstDash val="solid"/>
            <a:headEnd type="none" w="sm" len="sm"/>
            <a:tailEnd type="triangle" w="sm" len="sm"/>
          </a:ln>
        </p:spPr>
      </p:sp>
      <p:sp>
        <p:nvSpPr>
          <p:cNvPr id="423988" name="Rectangle 52"/>
          <p:cNvSpPr/>
          <p:nvPr/>
        </p:nvSpPr>
        <p:spPr>
          <a:xfrm>
            <a:off x="6248400" y="4648200"/>
            <a:ext cx="609600" cy="3810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3989" name="Line 53"/>
          <p:cNvSpPr/>
          <p:nvPr/>
        </p:nvSpPr>
        <p:spPr>
          <a:xfrm>
            <a:off x="6629400" y="4648200"/>
            <a:ext cx="0" cy="381000"/>
          </a:xfrm>
          <a:prstGeom prst="line">
            <a:avLst/>
          </a:prstGeom>
          <a:ln w="12700" cap="sq" cmpd="sng">
            <a:solidFill>
              <a:schemeClr val="tx1"/>
            </a:solidFill>
            <a:prstDash val="solid"/>
            <a:headEnd type="none" w="sm" len="sm"/>
            <a:tailEnd type="none" w="sm" len="sm"/>
          </a:ln>
        </p:spPr>
      </p:sp>
      <p:sp>
        <p:nvSpPr>
          <p:cNvPr id="423990" name="Line 54"/>
          <p:cNvSpPr/>
          <p:nvPr/>
        </p:nvSpPr>
        <p:spPr>
          <a:xfrm>
            <a:off x="5791200" y="4876800"/>
            <a:ext cx="457200" cy="0"/>
          </a:xfrm>
          <a:prstGeom prst="line">
            <a:avLst/>
          </a:prstGeom>
          <a:ln w="12700" cap="sq" cmpd="sng">
            <a:solidFill>
              <a:schemeClr val="tx1"/>
            </a:solidFill>
            <a:prstDash val="solid"/>
            <a:headEnd type="none" w="sm" len="sm"/>
            <a:tailEnd type="triangle" w="sm" len="sm"/>
          </a:ln>
        </p:spPr>
      </p:sp>
      <p:sp>
        <p:nvSpPr>
          <p:cNvPr id="423991" name="Line 55"/>
          <p:cNvSpPr/>
          <p:nvPr/>
        </p:nvSpPr>
        <p:spPr>
          <a:xfrm flipH="1">
            <a:off x="5715000" y="5410200"/>
            <a:ext cx="76200" cy="228600"/>
          </a:xfrm>
          <a:prstGeom prst="line">
            <a:avLst/>
          </a:prstGeom>
          <a:ln w="38100" cap="sq" cmpd="sng">
            <a:solidFill>
              <a:srgbClr val="990000"/>
            </a:solidFill>
            <a:prstDash val="solid"/>
            <a:headEnd type="none" w="sm" len="sm"/>
            <a:tailEnd type="none" w="sm" len="sm"/>
          </a:ln>
        </p:spPr>
      </p:sp>
      <p:sp>
        <p:nvSpPr>
          <p:cNvPr id="423992" name="Line 56"/>
          <p:cNvSpPr/>
          <p:nvPr/>
        </p:nvSpPr>
        <p:spPr>
          <a:xfrm>
            <a:off x="5791200" y="5410200"/>
            <a:ext cx="76200" cy="228600"/>
          </a:xfrm>
          <a:prstGeom prst="line">
            <a:avLst/>
          </a:prstGeom>
          <a:ln w="38100" cap="sq" cmpd="sng">
            <a:solidFill>
              <a:srgbClr val="990000"/>
            </a:solidFill>
            <a:prstDash val="solid"/>
            <a:headEnd type="none" w="sm" len="sm"/>
            <a:tailEnd type="none" w="sm" len="sm"/>
          </a:ln>
        </p:spPr>
      </p:sp>
      <p:sp>
        <p:nvSpPr>
          <p:cNvPr id="423993" name="Line 57"/>
          <p:cNvSpPr/>
          <p:nvPr/>
        </p:nvSpPr>
        <p:spPr>
          <a:xfrm flipH="1">
            <a:off x="5715000" y="6096000"/>
            <a:ext cx="76200" cy="228600"/>
          </a:xfrm>
          <a:prstGeom prst="line">
            <a:avLst/>
          </a:prstGeom>
          <a:ln w="38100" cap="sq" cmpd="sng">
            <a:solidFill>
              <a:srgbClr val="990000"/>
            </a:solidFill>
            <a:prstDash val="solid"/>
            <a:headEnd type="none" w="sm" len="sm"/>
            <a:tailEnd type="none" w="sm" len="sm"/>
          </a:ln>
        </p:spPr>
      </p:sp>
      <p:sp>
        <p:nvSpPr>
          <p:cNvPr id="423994" name="Line 58"/>
          <p:cNvSpPr/>
          <p:nvPr/>
        </p:nvSpPr>
        <p:spPr>
          <a:xfrm>
            <a:off x="5791200" y="6096000"/>
            <a:ext cx="76200" cy="228600"/>
          </a:xfrm>
          <a:prstGeom prst="line">
            <a:avLst/>
          </a:prstGeom>
          <a:ln w="38100" cap="sq" cmpd="sng">
            <a:solidFill>
              <a:srgbClr val="990000"/>
            </a:solidFill>
            <a:prstDash val="solid"/>
            <a:headEnd type="none" w="sm" len="sm"/>
            <a:tailEnd type="none" w="sm" len="sm"/>
          </a:ln>
        </p:spPr>
      </p:sp>
      <p:sp>
        <p:nvSpPr>
          <p:cNvPr id="423995" name="Line 59"/>
          <p:cNvSpPr/>
          <p:nvPr/>
        </p:nvSpPr>
        <p:spPr>
          <a:xfrm flipH="1">
            <a:off x="5715000" y="4038600"/>
            <a:ext cx="76200" cy="228600"/>
          </a:xfrm>
          <a:prstGeom prst="line">
            <a:avLst/>
          </a:prstGeom>
          <a:ln w="38100" cap="sq" cmpd="sng">
            <a:solidFill>
              <a:srgbClr val="990000"/>
            </a:solidFill>
            <a:prstDash val="solid"/>
            <a:headEnd type="none" w="sm" len="sm"/>
            <a:tailEnd type="none" w="sm" len="sm"/>
          </a:ln>
        </p:spPr>
      </p:sp>
      <p:sp>
        <p:nvSpPr>
          <p:cNvPr id="423996" name="Line 60"/>
          <p:cNvSpPr/>
          <p:nvPr/>
        </p:nvSpPr>
        <p:spPr>
          <a:xfrm>
            <a:off x="5791200" y="4038600"/>
            <a:ext cx="76200" cy="228600"/>
          </a:xfrm>
          <a:prstGeom prst="line">
            <a:avLst/>
          </a:prstGeom>
          <a:ln w="38100" cap="sq" cmpd="sng">
            <a:solidFill>
              <a:srgbClr val="990000"/>
            </a:solidFill>
            <a:prstDash val="solid"/>
            <a:headEnd type="none" w="sm" len="sm"/>
            <a:tailEnd type="none" w="sm" len="sm"/>
          </a:ln>
        </p:spPr>
      </p:sp>
      <p:sp>
        <p:nvSpPr>
          <p:cNvPr id="423997" name="Line 61"/>
          <p:cNvSpPr/>
          <p:nvPr/>
        </p:nvSpPr>
        <p:spPr>
          <a:xfrm flipH="1">
            <a:off x="5715000" y="2667000"/>
            <a:ext cx="76200" cy="228600"/>
          </a:xfrm>
          <a:prstGeom prst="line">
            <a:avLst/>
          </a:prstGeom>
          <a:ln w="38100" cap="sq" cmpd="sng">
            <a:solidFill>
              <a:srgbClr val="990000"/>
            </a:solidFill>
            <a:prstDash val="solid"/>
            <a:headEnd type="none" w="sm" len="sm"/>
            <a:tailEnd type="none" w="sm" len="sm"/>
          </a:ln>
        </p:spPr>
      </p:sp>
      <p:sp>
        <p:nvSpPr>
          <p:cNvPr id="423998" name="Line 62"/>
          <p:cNvSpPr/>
          <p:nvPr/>
        </p:nvSpPr>
        <p:spPr>
          <a:xfrm>
            <a:off x="5791200" y="2667000"/>
            <a:ext cx="76200" cy="228600"/>
          </a:xfrm>
          <a:prstGeom prst="line">
            <a:avLst/>
          </a:prstGeom>
          <a:ln w="38100" cap="sq" cmpd="sng">
            <a:solidFill>
              <a:srgbClr val="990000"/>
            </a:solidFill>
            <a:prstDash val="solid"/>
            <a:headEnd type="none" w="sm" len="sm"/>
            <a:tailEnd type="none" w="sm" len="sm"/>
          </a:ln>
        </p:spPr>
      </p:sp>
      <p:sp>
        <p:nvSpPr>
          <p:cNvPr id="423999" name="Line 63"/>
          <p:cNvSpPr/>
          <p:nvPr/>
        </p:nvSpPr>
        <p:spPr>
          <a:xfrm flipH="1">
            <a:off x="6705600" y="4724400"/>
            <a:ext cx="76200" cy="228600"/>
          </a:xfrm>
          <a:prstGeom prst="line">
            <a:avLst/>
          </a:prstGeom>
          <a:ln w="38100" cap="sq" cmpd="sng">
            <a:solidFill>
              <a:srgbClr val="990000"/>
            </a:solidFill>
            <a:prstDash val="solid"/>
            <a:headEnd type="none" w="sm" len="sm"/>
            <a:tailEnd type="none" w="sm" len="sm"/>
          </a:ln>
        </p:spPr>
      </p:sp>
      <p:sp>
        <p:nvSpPr>
          <p:cNvPr id="424000" name="Line 64"/>
          <p:cNvSpPr/>
          <p:nvPr/>
        </p:nvSpPr>
        <p:spPr>
          <a:xfrm>
            <a:off x="6781800" y="4724400"/>
            <a:ext cx="76200" cy="228600"/>
          </a:xfrm>
          <a:prstGeom prst="line">
            <a:avLst/>
          </a:prstGeom>
          <a:ln w="38100" cap="sq" cmpd="sng">
            <a:solidFill>
              <a:srgbClr val="990000"/>
            </a:solidFill>
            <a:prstDash val="solid"/>
            <a:headEnd type="none" w="sm" len="sm"/>
            <a:tailEnd type="none" w="sm" len="sm"/>
          </a:ln>
        </p:spPr>
      </p:sp>
      <p:sp>
        <p:nvSpPr>
          <p:cNvPr id="424001" name="Line 65"/>
          <p:cNvSpPr/>
          <p:nvPr/>
        </p:nvSpPr>
        <p:spPr>
          <a:xfrm flipH="1">
            <a:off x="7620000" y="3352800"/>
            <a:ext cx="76200" cy="228600"/>
          </a:xfrm>
          <a:prstGeom prst="line">
            <a:avLst/>
          </a:prstGeom>
          <a:ln w="38100" cap="sq" cmpd="sng">
            <a:solidFill>
              <a:srgbClr val="990000"/>
            </a:solidFill>
            <a:prstDash val="solid"/>
            <a:headEnd type="none" w="sm" len="sm"/>
            <a:tailEnd type="none" w="sm" len="sm"/>
          </a:ln>
        </p:spPr>
      </p:sp>
      <p:sp>
        <p:nvSpPr>
          <p:cNvPr id="424002" name="Line 66"/>
          <p:cNvSpPr/>
          <p:nvPr/>
        </p:nvSpPr>
        <p:spPr>
          <a:xfrm>
            <a:off x="7696200" y="3352800"/>
            <a:ext cx="76200" cy="228600"/>
          </a:xfrm>
          <a:prstGeom prst="line">
            <a:avLst/>
          </a:prstGeom>
          <a:ln w="38100" cap="sq" cmpd="sng">
            <a:solidFill>
              <a:srgbClr val="990000"/>
            </a:solidFill>
            <a:prstDash val="solid"/>
            <a:headEnd type="none" w="sm" len="sm"/>
            <a:tailEnd type="none" w="sm" len="sm"/>
          </a:ln>
        </p:spPr>
      </p:sp>
      <p:sp>
        <p:nvSpPr>
          <p:cNvPr id="424003" name="Line 67"/>
          <p:cNvSpPr/>
          <p:nvPr/>
        </p:nvSpPr>
        <p:spPr>
          <a:xfrm flipH="1">
            <a:off x="8534400" y="2057400"/>
            <a:ext cx="76200" cy="228600"/>
          </a:xfrm>
          <a:prstGeom prst="line">
            <a:avLst/>
          </a:prstGeom>
          <a:ln w="38100" cap="sq" cmpd="sng">
            <a:solidFill>
              <a:srgbClr val="990000"/>
            </a:solidFill>
            <a:prstDash val="solid"/>
            <a:headEnd type="none" w="sm" len="sm"/>
            <a:tailEnd type="none" w="sm" len="sm"/>
          </a:ln>
        </p:spPr>
      </p:sp>
      <p:sp>
        <p:nvSpPr>
          <p:cNvPr id="424004" name="Line 68"/>
          <p:cNvSpPr/>
          <p:nvPr/>
        </p:nvSpPr>
        <p:spPr>
          <a:xfrm>
            <a:off x="8610600" y="2057400"/>
            <a:ext cx="76200" cy="228600"/>
          </a:xfrm>
          <a:prstGeom prst="line">
            <a:avLst/>
          </a:prstGeom>
          <a:ln w="38100" cap="sq" cmpd="sng">
            <a:solidFill>
              <a:srgbClr val="990000"/>
            </a:solidFill>
            <a:prstDash val="solid"/>
            <a:headEnd type="none" w="sm" len="sm"/>
            <a:tailEnd type="none" w="sm" len="sm"/>
          </a:ln>
        </p:spPr>
      </p:sp>
      <p:sp>
        <p:nvSpPr>
          <p:cNvPr id="424005" name="Text Box 69"/>
          <p:cNvSpPr txBox="1"/>
          <p:nvPr/>
        </p:nvSpPr>
        <p:spPr>
          <a:xfrm>
            <a:off x="381000" y="228600"/>
            <a:ext cx="5992813" cy="8239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0000FF"/>
                </a:solidFill>
                <a:ea typeface="隶书" pitchFamily="49" charset="-122"/>
              </a:rPr>
              <a:t>二、孩子链表表示法</a:t>
            </a:r>
            <a:r>
              <a:rPr lang="en-US" altLang="zh-CN" sz="4800" b="1" dirty="0">
                <a:solidFill>
                  <a:srgbClr val="0000FF"/>
                </a:solidFill>
                <a:ea typeface="隶书" pitchFamily="49" charset="-122"/>
              </a:rPr>
              <a:t>:</a:t>
            </a:r>
            <a:endParaRPr lang="en-US" altLang="zh-CN" sz="4800" dirty="0"/>
          </a:p>
        </p:txBody>
      </p:sp>
      <p:sp>
        <p:nvSpPr>
          <p:cNvPr id="424006" name="Text Box 70"/>
          <p:cNvSpPr txBox="1"/>
          <p:nvPr/>
        </p:nvSpPr>
        <p:spPr>
          <a:xfrm>
            <a:off x="5056188" y="1743075"/>
            <a:ext cx="739775" cy="47815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CC6600"/>
                </a:solidFill>
              </a:rPr>
              <a:t>-1</a:t>
            </a:r>
            <a:endParaRPr lang="en-US" altLang="zh-CN" sz="4400" dirty="0">
              <a:solidFill>
                <a:srgbClr val="CC6600"/>
              </a:solidFill>
            </a:endParaRPr>
          </a:p>
          <a:p>
            <a:pPr marL="0" lvl="0" indent="0" eaLnBrk="1" hangingPunct="1">
              <a:spcBef>
                <a:spcPct val="0"/>
              </a:spcBef>
              <a:buNone/>
            </a:pPr>
            <a:r>
              <a:rPr lang="en-US" altLang="zh-CN" sz="4400" dirty="0">
                <a:solidFill>
                  <a:srgbClr val="CC6600"/>
                </a:solidFill>
              </a:rPr>
              <a:t>0</a:t>
            </a:r>
            <a:endParaRPr lang="en-US" altLang="zh-CN" sz="4400" dirty="0">
              <a:solidFill>
                <a:srgbClr val="CC6600"/>
              </a:solidFill>
            </a:endParaRPr>
          </a:p>
          <a:p>
            <a:pPr marL="0" lvl="0" indent="0" eaLnBrk="1" hangingPunct="1">
              <a:spcBef>
                <a:spcPct val="0"/>
              </a:spcBef>
              <a:buNone/>
            </a:pPr>
            <a:r>
              <a:rPr lang="en-US" altLang="zh-CN" sz="4400" dirty="0">
                <a:solidFill>
                  <a:srgbClr val="CC6600"/>
                </a:solidFill>
              </a:rPr>
              <a:t>0</a:t>
            </a:r>
            <a:endParaRPr lang="en-US" altLang="zh-CN" sz="4400" dirty="0">
              <a:solidFill>
                <a:srgbClr val="CC6600"/>
              </a:solidFill>
            </a:endParaRPr>
          </a:p>
          <a:p>
            <a:pPr marL="0" lvl="0" indent="0" eaLnBrk="1" hangingPunct="1">
              <a:spcBef>
                <a:spcPct val="0"/>
              </a:spcBef>
              <a:buNone/>
            </a:pPr>
            <a:r>
              <a:rPr lang="en-US" altLang="zh-CN" sz="4400" dirty="0">
                <a:solidFill>
                  <a:srgbClr val="CC6600"/>
                </a:solidFill>
              </a:rPr>
              <a:t>0</a:t>
            </a:r>
            <a:endParaRPr lang="en-US" altLang="zh-CN" sz="4400" dirty="0">
              <a:solidFill>
                <a:srgbClr val="CC6600"/>
              </a:solidFill>
            </a:endParaRPr>
          </a:p>
          <a:p>
            <a:pPr marL="0" lvl="0" indent="0" eaLnBrk="1" hangingPunct="1">
              <a:spcBef>
                <a:spcPct val="0"/>
              </a:spcBef>
              <a:buNone/>
            </a:pPr>
            <a:r>
              <a:rPr lang="en-US" altLang="zh-CN" sz="4400" dirty="0">
                <a:solidFill>
                  <a:srgbClr val="CC6600"/>
                </a:solidFill>
              </a:rPr>
              <a:t>2</a:t>
            </a:r>
            <a:endParaRPr lang="en-US" altLang="zh-CN" sz="4400" dirty="0">
              <a:solidFill>
                <a:srgbClr val="CC6600"/>
              </a:solidFill>
            </a:endParaRPr>
          </a:p>
          <a:p>
            <a:pPr marL="0" lvl="0" indent="0" eaLnBrk="1" hangingPunct="1">
              <a:spcBef>
                <a:spcPct val="0"/>
              </a:spcBef>
              <a:buNone/>
            </a:pPr>
            <a:r>
              <a:rPr lang="en-US" altLang="zh-CN" sz="4400" dirty="0">
                <a:solidFill>
                  <a:srgbClr val="CC6600"/>
                </a:solidFill>
              </a:rPr>
              <a:t>2</a:t>
            </a:r>
            <a:endParaRPr lang="en-US" altLang="zh-CN" sz="4400" dirty="0">
              <a:solidFill>
                <a:srgbClr val="CC6600"/>
              </a:solidFill>
            </a:endParaRPr>
          </a:p>
          <a:p>
            <a:pPr marL="0" lvl="0" indent="0" eaLnBrk="1" hangingPunct="1">
              <a:spcBef>
                <a:spcPct val="0"/>
              </a:spcBef>
              <a:buNone/>
            </a:pPr>
            <a:r>
              <a:rPr lang="en-US" altLang="zh-CN" sz="4400" dirty="0">
                <a:solidFill>
                  <a:srgbClr val="CC6600"/>
                </a:solidFill>
              </a:rPr>
              <a:t>4</a:t>
            </a:r>
            <a:endParaRPr lang="en-US" altLang="zh-CN" sz="2400" dirty="0">
              <a:solidFill>
                <a:srgbClr val="CC66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4005"/>
                                        </p:tgtEl>
                                        <p:attrNameLst>
                                          <p:attrName>style.visibility</p:attrName>
                                        </p:attrNameLst>
                                      </p:cBhvr>
                                      <p:to>
                                        <p:strVal val="visible"/>
                                      </p:to>
                                    </p:set>
                                    <p:anim calcmode="lin" valueType="num">
                                      <p:cBhvr additive="base">
                                        <p:cTn id="7" dur="500" fill="hold"/>
                                        <p:tgtEl>
                                          <p:spTgt spid="424005"/>
                                        </p:tgtEl>
                                        <p:attrNameLst>
                                          <p:attrName>ppt_x</p:attrName>
                                        </p:attrNameLst>
                                      </p:cBhvr>
                                      <p:tavLst>
                                        <p:tav tm="0">
                                          <p:val>
                                            <p:strVal val="0-#ppt_w/2"/>
                                          </p:val>
                                        </p:tav>
                                        <p:tav tm="100000">
                                          <p:val>
                                            <p:strVal val="#ppt_x"/>
                                          </p:val>
                                        </p:tav>
                                      </p:tavLst>
                                    </p:anim>
                                    <p:anim calcmode="lin" valueType="num">
                                      <p:cBhvr additive="base">
                                        <p:cTn id="8" dur="500" fill="hold"/>
                                        <p:tgtEl>
                                          <p:spTgt spid="4240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23955"/>
                                        </p:tgtEl>
                                        <p:attrNameLst>
                                          <p:attrName>style.visibility</p:attrName>
                                        </p:attrNameLst>
                                      </p:cBhvr>
                                      <p:to>
                                        <p:strVal val="visible"/>
                                      </p:to>
                                    </p:set>
                                    <p:animEffect transition="in" filter="dissolve">
                                      <p:cBhvr>
                                        <p:cTn id="13" dur="500"/>
                                        <p:tgtEl>
                                          <p:spTgt spid="423955"/>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423957"/>
                                        </p:tgtEl>
                                        <p:attrNameLst>
                                          <p:attrName>style.visibility</p:attrName>
                                        </p:attrNameLst>
                                      </p:cBhvr>
                                      <p:to>
                                        <p:strVal val="visible"/>
                                      </p:to>
                                    </p:set>
                                    <p:animEffect transition="in" filter="dissolve">
                                      <p:cBhvr>
                                        <p:cTn id="17" dur="500"/>
                                        <p:tgtEl>
                                          <p:spTgt spid="423957"/>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423958"/>
                                        </p:tgtEl>
                                        <p:attrNameLst>
                                          <p:attrName>style.visibility</p:attrName>
                                        </p:attrNameLst>
                                      </p:cBhvr>
                                      <p:to>
                                        <p:strVal val="visible"/>
                                      </p:to>
                                    </p:set>
                                    <p:animEffect transition="in" filter="dissolve">
                                      <p:cBhvr>
                                        <p:cTn id="21" dur="500"/>
                                        <p:tgtEl>
                                          <p:spTgt spid="423958"/>
                                        </p:tgtEl>
                                      </p:cBhvr>
                                    </p:animEffect>
                                  </p:childTnLst>
                                </p:cTn>
                              </p:par>
                            </p:childTnLst>
                          </p:cTn>
                        </p:par>
                        <p:par>
                          <p:cTn id="22" fill="hold">
                            <p:stCondLst>
                              <p:cond delay="1500"/>
                            </p:stCondLst>
                            <p:childTnLst>
                              <p:par>
                                <p:cTn id="23" presetID="9" presetClass="entr" presetSubtype="0" fill="hold" nodeType="afterEffect">
                                  <p:stCondLst>
                                    <p:cond delay="0"/>
                                  </p:stCondLst>
                                  <p:childTnLst>
                                    <p:set>
                                      <p:cBhvr>
                                        <p:cTn id="24" dur="1" fill="hold">
                                          <p:stCondLst>
                                            <p:cond delay="0"/>
                                          </p:stCondLst>
                                        </p:cTn>
                                        <p:tgtEl>
                                          <p:spTgt spid="423959"/>
                                        </p:tgtEl>
                                        <p:attrNameLst>
                                          <p:attrName>style.visibility</p:attrName>
                                        </p:attrNameLst>
                                      </p:cBhvr>
                                      <p:to>
                                        <p:strVal val="visible"/>
                                      </p:to>
                                    </p:set>
                                    <p:animEffect transition="in" filter="dissolve">
                                      <p:cBhvr>
                                        <p:cTn id="25" dur="500"/>
                                        <p:tgtEl>
                                          <p:spTgt spid="423959"/>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423960"/>
                                        </p:tgtEl>
                                        <p:attrNameLst>
                                          <p:attrName>style.visibility</p:attrName>
                                        </p:attrNameLst>
                                      </p:cBhvr>
                                      <p:to>
                                        <p:strVal val="visible"/>
                                      </p:to>
                                    </p:set>
                                    <p:animEffect transition="in" filter="dissolve">
                                      <p:cBhvr>
                                        <p:cTn id="29" dur="500"/>
                                        <p:tgtEl>
                                          <p:spTgt spid="423960"/>
                                        </p:tgtEl>
                                      </p:cBhvr>
                                    </p:animEffect>
                                  </p:childTnLst>
                                </p:cTn>
                              </p:par>
                            </p:childTnLst>
                          </p:cTn>
                        </p:par>
                        <p:par>
                          <p:cTn id="30" fill="hold">
                            <p:stCondLst>
                              <p:cond delay="2500"/>
                            </p:stCondLst>
                            <p:childTnLst>
                              <p:par>
                                <p:cTn id="31" presetID="9" presetClass="entr" presetSubtype="0" fill="hold" nodeType="afterEffect">
                                  <p:stCondLst>
                                    <p:cond delay="0"/>
                                  </p:stCondLst>
                                  <p:childTnLst>
                                    <p:set>
                                      <p:cBhvr>
                                        <p:cTn id="32" dur="1" fill="hold">
                                          <p:stCondLst>
                                            <p:cond delay="0"/>
                                          </p:stCondLst>
                                        </p:cTn>
                                        <p:tgtEl>
                                          <p:spTgt spid="423961"/>
                                        </p:tgtEl>
                                        <p:attrNameLst>
                                          <p:attrName>style.visibility</p:attrName>
                                        </p:attrNameLst>
                                      </p:cBhvr>
                                      <p:to>
                                        <p:strVal val="visible"/>
                                      </p:to>
                                    </p:set>
                                    <p:animEffect transition="in" filter="dissolve">
                                      <p:cBhvr>
                                        <p:cTn id="33" dur="500"/>
                                        <p:tgtEl>
                                          <p:spTgt spid="423961"/>
                                        </p:tgtEl>
                                      </p:cBhvr>
                                    </p:animEffect>
                                  </p:childTnLst>
                                </p:cTn>
                              </p:par>
                            </p:childTnLst>
                          </p:cTn>
                        </p:par>
                        <p:par>
                          <p:cTn id="34" fill="hold">
                            <p:stCondLst>
                              <p:cond delay="3000"/>
                            </p:stCondLst>
                            <p:childTnLst>
                              <p:par>
                                <p:cTn id="35" presetID="9" presetClass="entr" presetSubtype="0" fill="hold" nodeType="afterEffect">
                                  <p:stCondLst>
                                    <p:cond delay="0"/>
                                  </p:stCondLst>
                                  <p:childTnLst>
                                    <p:set>
                                      <p:cBhvr>
                                        <p:cTn id="36" dur="1" fill="hold">
                                          <p:stCondLst>
                                            <p:cond delay="0"/>
                                          </p:stCondLst>
                                        </p:cTn>
                                        <p:tgtEl>
                                          <p:spTgt spid="423962"/>
                                        </p:tgtEl>
                                        <p:attrNameLst>
                                          <p:attrName>style.visibility</p:attrName>
                                        </p:attrNameLst>
                                      </p:cBhvr>
                                      <p:to>
                                        <p:strVal val="visible"/>
                                      </p:to>
                                    </p:set>
                                    <p:animEffect transition="in" filter="dissolve">
                                      <p:cBhvr>
                                        <p:cTn id="37" dur="500"/>
                                        <p:tgtEl>
                                          <p:spTgt spid="423962"/>
                                        </p:tgtEl>
                                      </p:cBhvr>
                                    </p:animEffect>
                                  </p:childTnLst>
                                </p:cTn>
                              </p:par>
                            </p:childTnLst>
                          </p:cTn>
                        </p:par>
                        <p:par>
                          <p:cTn id="38" fill="hold">
                            <p:stCondLst>
                              <p:cond delay="3500"/>
                            </p:stCondLst>
                            <p:childTnLst>
                              <p:par>
                                <p:cTn id="39" presetID="9" presetClass="entr" presetSubtype="0" fill="hold" nodeType="afterEffect">
                                  <p:stCondLst>
                                    <p:cond delay="0"/>
                                  </p:stCondLst>
                                  <p:childTnLst>
                                    <p:set>
                                      <p:cBhvr>
                                        <p:cTn id="40" dur="1" fill="hold">
                                          <p:stCondLst>
                                            <p:cond delay="0"/>
                                          </p:stCondLst>
                                        </p:cTn>
                                        <p:tgtEl>
                                          <p:spTgt spid="423963"/>
                                        </p:tgtEl>
                                        <p:attrNameLst>
                                          <p:attrName>style.visibility</p:attrName>
                                        </p:attrNameLst>
                                      </p:cBhvr>
                                      <p:to>
                                        <p:strVal val="visible"/>
                                      </p:to>
                                    </p:set>
                                    <p:animEffect transition="in" filter="dissolve">
                                      <p:cBhvr>
                                        <p:cTn id="41" dur="500"/>
                                        <p:tgtEl>
                                          <p:spTgt spid="423963"/>
                                        </p:tgtEl>
                                      </p:cBhvr>
                                    </p:animEffect>
                                  </p:childTnLst>
                                </p:cTn>
                              </p:par>
                            </p:childTnLst>
                          </p:cTn>
                        </p:par>
                        <p:par>
                          <p:cTn id="42" fill="hold">
                            <p:stCondLst>
                              <p:cond delay="4000"/>
                            </p:stCondLst>
                            <p:childTnLst>
                              <p:par>
                                <p:cTn id="43" presetID="9" presetClass="entr" presetSubtype="0" fill="hold" nodeType="afterEffect">
                                  <p:stCondLst>
                                    <p:cond delay="0"/>
                                  </p:stCondLst>
                                  <p:childTnLst>
                                    <p:set>
                                      <p:cBhvr>
                                        <p:cTn id="44" dur="1" fill="hold">
                                          <p:stCondLst>
                                            <p:cond delay="0"/>
                                          </p:stCondLst>
                                        </p:cTn>
                                        <p:tgtEl>
                                          <p:spTgt spid="423964"/>
                                        </p:tgtEl>
                                        <p:attrNameLst>
                                          <p:attrName>style.visibility</p:attrName>
                                        </p:attrNameLst>
                                      </p:cBhvr>
                                      <p:to>
                                        <p:strVal val="visible"/>
                                      </p:to>
                                    </p:set>
                                    <p:animEffect transition="in" filter="dissolve">
                                      <p:cBhvr>
                                        <p:cTn id="45" dur="500"/>
                                        <p:tgtEl>
                                          <p:spTgt spid="423964"/>
                                        </p:tgtEl>
                                      </p:cBhvr>
                                    </p:animEffect>
                                  </p:childTnLst>
                                </p:cTn>
                              </p:par>
                            </p:childTnLst>
                          </p:cTn>
                        </p:par>
                        <p:par>
                          <p:cTn id="46" fill="hold">
                            <p:stCondLst>
                              <p:cond delay="4500"/>
                            </p:stCondLst>
                            <p:childTnLst>
                              <p:par>
                                <p:cTn id="47" presetID="9" presetClass="entr" presetSubtype="0" fill="hold" nodeType="afterEffect">
                                  <p:stCondLst>
                                    <p:cond delay="0"/>
                                  </p:stCondLst>
                                  <p:childTnLst>
                                    <p:set>
                                      <p:cBhvr>
                                        <p:cTn id="48" dur="1" fill="hold">
                                          <p:stCondLst>
                                            <p:cond delay="0"/>
                                          </p:stCondLst>
                                        </p:cTn>
                                        <p:tgtEl>
                                          <p:spTgt spid="423969"/>
                                        </p:tgtEl>
                                        <p:attrNameLst>
                                          <p:attrName>style.visibility</p:attrName>
                                        </p:attrNameLst>
                                      </p:cBhvr>
                                      <p:to>
                                        <p:strVal val="visible"/>
                                      </p:to>
                                    </p:set>
                                    <p:animEffect transition="in" filter="dissolve">
                                      <p:cBhvr>
                                        <p:cTn id="49" dur="500"/>
                                        <p:tgtEl>
                                          <p:spTgt spid="423969"/>
                                        </p:tgtEl>
                                      </p:cBhvr>
                                    </p:animEffect>
                                  </p:childTnLst>
                                </p:cTn>
                              </p:par>
                            </p:childTnLst>
                          </p:cTn>
                        </p:par>
                        <p:par>
                          <p:cTn id="50" fill="hold">
                            <p:stCondLst>
                              <p:cond delay="5000"/>
                            </p:stCondLst>
                            <p:childTnLst>
                              <p:par>
                                <p:cTn id="51" presetID="9" presetClass="entr" presetSubtype="0" fill="hold" grpId="0" nodeType="afterEffect">
                                  <p:stCondLst>
                                    <p:cond delay="0"/>
                                  </p:stCondLst>
                                  <p:childTnLst>
                                    <p:set>
                                      <p:cBhvr>
                                        <p:cTn id="52" dur="1" fill="hold">
                                          <p:stCondLst>
                                            <p:cond delay="0"/>
                                          </p:stCondLst>
                                        </p:cTn>
                                        <p:tgtEl>
                                          <p:spTgt spid="423970"/>
                                        </p:tgtEl>
                                        <p:attrNameLst>
                                          <p:attrName>style.visibility</p:attrName>
                                        </p:attrNameLst>
                                      </p:cBhvr>
                                      <p:to>
                                        <p:strVal val="visible"/>
                                      </p:to>
                                    </p:set>
                                    <p:animEffect transition="in" filter="dissolve">
                                      <p:cBhvr>
                                        <p:cTn id="53" dur="500"/>
                                        <p:tgtEl>
                                          <p:spTgt spid="423970"/>
                                        </p:tgtEl>
                                      </p:cBhvr>
                                    </p:animEffect>
                                  </p:childTnLst>
                                </p:cTn>
                              </p:par>
                            </p:childTnLst>
                          </p:cTn>
                        </p:par>
                        <p:par>
                          <p:cTn id="54" fill="hold">
                            <p:stCondLst>
                              <p:cond delay="5500"/>
                            </p:stCondLst>
                            <p:childTnLst>
                              <p:par>
                                <p:cTn id="55" presetID="9" presetClass="entr" presetSubtype="0" fill="hold" grpId="0" nodeType="afterEffect">
                                  <p:stCondLst>
                                    <p:cond delay="0"/>
                                  </p:stCondLst>
                                  <p:childTnLst>
                                    <p:set>
                                      <p:cBhvr>
                                        <p:cTn id="56" dur="1" fill="hold">
                                          <p:stCondLst>
                                            <p:cond delay="0"/>
                                          </p:stCondLst>
                                        </p:cTn>
                                        <p:tgtEl>
                                          <p:spTgt spid="423971"/>
                                        </p:tgtEl>
                                        <p:attrNameLst>
                                          <p:attrName>style.visibility</p:attrName>
                                        </p:attrNameLst>
                                      </p:cBhvr>
                                      <p:to>
                                        <p:strVal val="visible"/>
                                      </p:to>
                                    </p:set>
                                    <p:animEffect transition="in" filter="dissolve">
                                      <p:cBhvr>
                                        <p:cTn id="57" dur="500"/>
                                        <p:tgtEl>
                                          <p:spTgt spid="423971"/>
                                        </p:tgtEl>
                                      </p:cBhvr>
                                    </p:animEffect>
                                  </p:childTnLst>
                                </p:cTn>
                              </p:par>
                            </p:childTnLst>
                          </p:cTn>
                        </p:par>
                        <p:par>
                          <p:cTn id="58" fill="hold">
                            <p:stCondLst>
                              <p:cond delay="6000"/>
                            </p:stCondLst>
                            <p:childTnLst>
                              <p:par>
                                <p:cTn id="59" presetID="9" presetClass="entr" presetSubtype="0" fill="hold" nodeType="afterEffect">
                                  <p:stCondLst>
                                    <p:cond delay="0"/>
                                  </p:stCondLst>
                                  <p:childTnLst>
                                    <p:set>
                                      <p:cBhvr>
                                        <p:cTn id="60" dur="1" fill="hold">
                                          <p:stCondLst>
                                            <p:cond delay="0"/>
                                          </p:stCondLst>
                                        </p:cTn>
                                        <p:tgtEl>
                                          <p:spTgt spid="423972"/>
                                        </p:tgtEl>
                                        <p:attrNameLst>
                                          <p:attrName>style.visibility</p:attrName>
                                        </p:attrNameLst>
                                      </p:cBhvr>
                                      <p:to>
                                        <p:strVal val="visible"/>
                                      </p:to>
                                    </p:set>
                                    <p:animEffect transition="in" filter="dissolve">
                                      <p:cBhvr>
                                        <p:cTn id="61" dur="500"/>
                                        <p:tgtEl>
                                          <p:spTgt spid="423972"/>
                                        </p:tgtEl>
                                      </p:cBhvr>
                                    </p:animEffect>
                                  </p:childTnLst>
                                </p:cTn>
                              </p:par>
                            </p:childTnLst>
                          </p:cTn>
                        </p:par>
                        <p:par>
                          <p:cTn id="62" fill="hold">
                            <p:stCondLst>
                              <p:cond delay="6500"/>
                            </p:stCondLst>
                            <p:childTnLst>
                              <p:par>
                                <p:cTn id="63" presetID="9" presetClass="entr" presetSubtype="0" fill="hold" nodeType="afterEffect">
                                  <p:stCondLst>
                                    <p:cond delay="0"/>
                                  </p:stCondLst>
                                  <p:childTnLst>
                                    <p:set>
                                      <p:cBhvr>
                                        <p:cTn id="64" dur="1" fill="hold">
                                          <p:stCondLst>
                                            <p:cond delay="0"/>
                                          </p:stCondLst>
                                        </p:cTn>
                                        <p:tgtEl>
                                          <p:spTgt spid="423973"/>
                                        </p:tgtEl>
                                        <p:attrNameLst>
                                          <p:attrName>style.visibility</p:attrName>
                                        </p:attrNameLst>
                                      </p:cBhvr>
                                      <p:to>
                                        <p:strVal val="visible"/>
                                      </p:to>
                                    </p:set>
                                    <p:animEffect transition="in" filter="dissolve">
                                      <p:cBhvr>
                                        <p:cTn id="65" dur="500"/>
                                        <p:tgtEl>
                                          <p:spTgt spid="423973"/>
                                        </p:tgtEl>
                                      </p:cBhvr>
                                    </p:animEffect>
                                  </p:childTnLst>
                                </p:cTn>
                              </p:par>
                            </p:childTnLst>
                          </p:cTn>
                        </p:par>
                        <p:par>
                          <p:cTn id="66" fill="hold">
                            <p:stCondLst>
                              <p:cond delay="7000"/>
                            </p:stCondLst>
                            <p:childTnLst>
                              <p:par>
                                <p:cTn id="67" presetID="9" presetClass="entr" presetSubtype="0" fill="hold" grpId="0" nodeType="afterEffect">
                                  <p:stCondLst>
                                    <p:cond delay="0"/>
                                  </p:stCondLst>
                                  <p:childTnLst>
                                    <p:set>
                                      <p:cBhvr>
                                        <p:cTn id="68" dur="1" fill="hold">
                                          <p:stCondLst>
                                            <p:cond delay="0"/>
                                          </p:stCondLst>
                                        </p:cTn>
                                        <p:tgtEl>
                                          <p:spTgt spid="423974"/>
                                        </p:tgtEl>
                                        <p:attrNameLst>
                                          <p:attrName>style.visibility</p:attrName>
                                        </p:attrNameLst>
                                      </p:cBhvr>
                                      <p:to>
                                        <p:strVal val="visible"/>
                                      </p:to>
                                    </p:set>
                                    <p:animEffect transition="in" filter="dissolve">
                                      <p:cBhvr>
                                        <p:cTn id="69" dur="500"/>
                                        <p:tgtEl>
                                          <p:spTgt spid="423974"/>
                                        </p:tgtEl>
                                      </p:cBhvr>
                                    </p:animEffect>
                                  </p:childTnLst>
                                </p:cTn>
                              </p:par>
                            </p:childTnLst>
                          </p:cTn>
                        </p:par>
                        <p:par>
                          <p:cTn id="70" fill="hold">
                            <p:stCondLst>
                              <p:cond delay="7500"/>
                            </p:stCondLst>
                            <p:childTnLst>
                              <p:par>
                                <p:cTn id="71" presetID="9" presetClass="entr" presetSubtype="0" fill="hold" nodeType="afterEffect">
                                  <p:stCondLst>
                                    <p:cond delay="0"/>
                                  </p:stCondLst>
                                  <p:childTnLst>
                                    <p:set>
                                      <p:cBhvr>
                                        <p:cTn id="72" dur="1" fill="hold">
                                          <p:stCondLst>
                                            <p:cond delay="0"/>
                                          </p:stCondLst>
                                        </p:cTn>
                                        <p:tgtEl>
                                          <p:spTgt spid="423975"/>
                                        </p:tgtEl>
                                        <p:attrNameLst>
                                          <p:attrName>style.visibility</p:attrName>
                                        </p:attrNameLst>
                                      </p:cBhvr>
                                      <p:to>
                                        <p:strVal val="visible"/>
                                      </p:to>
                                    </p:set>
                                    <p:animEffect transition="in" filter="dissolve">
                                      <p:cBhvr>
                                        <p:cTn id="73" dur="500"/>
                                        <p:tgtEl>
                                          <p:spTgt spid="423975"/>
                                        </p:tgtEl>
                                      </p:cBhvr>
                                    </p:animEffect>
                                  </p:childTnLst>
                                </p:cTn>
                              </p:par>
                            </p:childTnLst>
                          </p:cTn>
                        </p:par>
                        <p:par>
                          <p:cTn id="74" fill="hold">
                            <p:stCondLst>
                              <p:cond delay="8000"/>
                            </p:stCondLst>
                            <p:childTnLst>
                              <p:par>
                                <p:cTn id="75" presetID="9" presetClass="entr" presetSubtype="0" fill="hold" nodeType="afterEffect">
                                  <p:stCondLst>
                                    <p:cond delay="0"/>
                                  </p:stCondLst>
                                  <p:childTnLst>
                                    <p:set>
                                      <p:cBhvr>
                                        <p:cTn id="76" dur="1" fill="hold">
                                          <p:stCondLst>
                                            <p:cond delay="0"/>
                                          </p:stCondLst>
                                        </p:cTn>
                                        <p:tgtEl>
                                          <p:spTgt spid="423976"/>
                                        </p:tgtEl>
                                        <p:attrNameLst>
                                          <p:attrName>style.visibility</p:attrName>
                                        </p:attrNameLst>
                                      </p:cBhvr>
                                      <p:to>
                                        <p:strVal val="visible"/>
                                      </p:to>
                                    </p:set>
                                    <p:animEffect transition="in" filter="dissolve">
                                      <p:cBhvr>
                                        <p:cTn id="77" dur="500"/>
                                        <p:tgtEl>
                                          <p:spTgt spid="423976"/>
                                        </p:tgtEl>
                                      </p:cBhvr>
                                    </p:animEffect>
                                  </p:childTnLst>
                                </p:cTn>
                              </p:par>
                            </p:childTnLst>
                          </p:cTn>
                        </p:par>
                        <p:par>
                          <p:cTn id="78" fill="hold">
                            <p:stCondLst>
                              <p:cond delay="8500"/>
                            </p:stCondLst>
                            <p:childTnLst>
                              <p:par>
                                <p:cTn id="79" presetID="9" presetClass="entr" presetSubtype="0" fill="hold" grpId="0" nodeType="afterEffect">
                                  <p:stCondLst>
                                    <p:cond delay="0"/>
                                  </p:stCondLst>
                                  <p:childTnLst>
                                    <p:set>
                                      <p:cBhvr>
                                        <p:cTn id="80" dur="1" fill="hold">
                                          <p:stCondLst>
                                            <p:cond delay="0"/>
                                          </p:stCondLst>
                                        </p:cTn>
                                        <p:tgtEl>
                                          <p:spTgt spid="423977"/>
                                        </p:tgtEl>
                                        <p:attrNameLst>
                                          <p:attrName>style.visibility</p:attrName>
                                        </p:attrNameLst>
                                      </p:cBhvr>
                                      <p:to>
                                        <p:strVal val="visible"/>
                                      </p:to>
                                    </p:set>
                                    <p:animEffect transition="in" filter="dissolve">
                                      <p:cBhvr>
                                        <p:cTn id="81" dur="500"/>
                                        <p:tgtEl>
                                          <p:spTgt spid="423977"/>
                                        </p:tgtEl>
                                      </p:cBhvr>
                                    </p:animEffect>
                                  </p:childTnLst>
                                </p:cTn>
                              </p:par>
                            </p:childTnLst>
                          </p:cTn>
                        </p:par>
                        <p:par>
                          <p:cTn id="82" fill="hold">
                            <p:stCondLst>
                              <p:cond delay="9000"/>
                            </p:stCondLst>
                            <p:childTnLst>
                              <p:par>
                                <p:cTn id="83" presetID="9" presetClass="entr" presetSubtype="0" fill="hold" nodeType="afterEffect">
                                  <p:stCondLst>
                                    <p:cond delay="0"/>
                                  </p:stCondLst>
                                  <p:childTnLst>
                                    <p:set>
                                      <p:cBhvr>
                                        <p:cTn id="84" dur="1" fill="hold">
                                          <p:stCondLst>
                                            <p:cond delay="0"/>
                                          </p:stCondLst>
                                        </p:cTn>
                                        <p:tgtEl>
                                          <p:spTgt spid="423978"/>
                                        </p:tgtEl>
                                        <p:attrNameLst>
                                          <p:attrName>style.visibility</p:attrName>
                                        </p:attrNameLst>
                                      </p:cBhvr>
                                      <p:to>
                                        <p:strVal val="visible"/>
                                      </p:to>
                                    </p:set>
                                    <p:animEffect transition="in" filter="dissolve">
                                      <p:cBhvr>
                                        <p:cTn id="85" dur="500"/>
                                        <p:tgtEl>
                                          <p:spTgt spid="423978"/>
                                        </p:tgtEl>
                                      </p:cBhvr>
                                    </p:animEffect>
                                  </p:childTnLst>
                                </p:cTn>
                              </p:par>
                            </p:childTnLst>
                          </p:cTn>
                        </p:par>
                        <p:par>
                          <p:cTn id="86" fill="hold">
                            <p:stCondLst>
                              <p:cond delay="9500"/>
                            </p:stCondLst>
                            <p:childTnLst>
                              <p:par>
                                <p:cTn id="87" presetID="9" presetClass="entr" presetSubtype="0" fill="hold" nodeType="afterEffect">
                                  <p:stCondLst>
                                    <p:cond delay="0"/>
                                  </p:stCondLst>
                                  <p:childTnLst>
                                    <p:set>
                                      <p:cBhvr>
                                        <p:cTn id="88" dur="1" fill="hold">
                                          <p:stCondLst>
                                            <p:cond delay="0"/>
                                          </p:stCondLst>
                                        </p:cTn>
                                        <p:tgtEl>
                                          <p:spTgt spid="423979"/>
                                        </p:tgtEl>
                                        <p:attrNameLst>
                                          <p:attrName>style.visibility</p:attrName>
                                        </p:attrNameLst>
                                      </p:cBhvr>
                                      <p:to>
                                        <p:strVal val="visible"/>
                                      </p:to>
                                    </p:set>
                                    <p:animEffect transition="in" filter="dissolve">
                                      <p:cBhvr>
                                        <p:cTn id="89" dur="500"/>
                                        <p:tgtEl>
                                          <p:spTgt spid="423979"/>
                                        </p:tgtEl>
                                      </p:cBhvr>
                                    </p:animEffect>
                                  </p:childTnLst>
                                </p:cTn>
                              </p:par>
                            </p:childTnLst>
                          </p:cTn>
                        </p:par>
                        <p:par>
                          <p:cTn id="90" fill="hold">
                            <p:stCondLst>
                              <p:cond delay="10000"/>
                            </p:stCondLst>
                            <p:childTnLst>
                              <p:par>
                                <p:cTn id="91" presetID="9" presetClass="entr" presetSubtype="0" fill="hold" grpId="0" nodeType="afterEffect">
                                  <p:stCondLst>
                                    <p:cond delay="0"/>
                                  </p:stCondLst>
                                  <p:childTnLst>
                                    <p:set>
                                      <p:cBhvr>
                                        <p:cTn id="92" dur="1" fill="hold">
                                          <p:stCondLst>
                                            <p:cond delay="0"/>
                                          </p:stCondLst>
                                        </p:cTn>
                                        <p:tgtEl>
                                          <p:spTgt spid="423980"/>
                                        </p:tgtEl>
                                        <p:attrNameLst>
                                          <p:attrName>style.visibility</p:attrName>
                                        </p:attrNameLst>
                                      </p:cBhvr>
                                      <p:to>
                                        <p:strVal val="visible"/>
                                      </p:to>
                                    </p:set>
                                    <p:animEffect transition="in" filter="dissolve">
                                      <p:cBhvr>
                                        <p:cTn id="93" dur="500"/>
                                        <p:tgtEl>
                                          <p:spTgt spid="423980"/>
                                        </p:tgtEl>
                                      </p:cBhvr>
                                    </p:animEffect>
                                  </p:childTnLst>
                                </p:cTn>
                              </p:par>
                            </p:childTnLst>
                          </p:cTn>
                        </p:par>
                        <p:par>
                          <p:cTn id="94" fill="hold">
                            <p:stCondLst>
                              <p:cond delay="10500"/>
                            </p:stCondLst>
                            <p:childTnLst>
                              <p:par>
                                <p:cTn id="95" presetID="9" presetClass="entr" presetSubtype="0" fill="hold" grpId="0" nodeType="afterEffect">
                                  <p:stCondLst>
                                    <p:cond delay="0"/>
                                  </p:stCondLst>
                                  <p:childTnLst>
                                    <p:set>
                                      <p:cBhvr>
                                        <p:cTn id="96" dur="1" fill="hold">
                                          <p:stCondLst>
                                            <p:cond delay="0"/>
                                          </p:stCondLst>
                                        </p:cTn>
                                        <p:tgtEl>
                                          <p:spTgt spid="423981"/>
                                        </p:tgtEl>
                                        <p:attrNameLst>
                                          <p:attrName>style.visibility</p:attrName>
                                        </p:attrNameLst>
                                      </p:cBhvr>
                                      <p:to>
                                        <p:strVal val="visible"/>
                                      </p:to>
                                    </p:set>
                                    <p:animEffect transition="in" filter="dissolve">
                                      <p:cBhvr>
                                        <p:cTn id="97" dur="500"/>
                                        <p:tgtEl>
                                          <p:spTgt spid="423981"/>
                                        </p:tgtEl>
                                      </p:cBhvr>
                                    </p:animEffect>
                                  </p:childTnLst>
                                </p:cTn>
                              </p:par>
                            </p:childTnLst>
                          </p:cTn>
                        </p:par>
                        <p:par>
                          <p:cTn id="98" fill="hold">
                            <p:stCondLst>
                              <p:cond delay="11000"/>
                            </p:stCondLst>
                            <p:childTnLst>
                              <p:par>
                                <p:cTn id="99" presetID="9" presetClass="entr" presetSubtype="0" fill="hold" grpId="0" nodeType="afterEffect">
                                  <p:stCondLst>
                                    <p:cond delay="0"/>
                                  </p:stCondLst>
                                  <p:childTnLst>
                                    <p:set>
                                      <p:cBhvr>
                                        <p:cTn id="100" dur="1" fill="hold">
                                          <p:stCondLst>
                                            <p:cond delay="0"/>
                                          </p:stCondLst>
                                        </p:cTn>
                                        <p:tgtEl>
                                          <p:spTgt spid="423982"/>
                                        </p:tgtEl>
                                        <p:attrNameLst>
                                          <p:attrName>style.visibility</p:attrName>
                                        </p:attrNameLst>
                                      </p:cBhvr>
                                      <p:to>
                                        <p:strVal val="visible"/>
                                      </p:to>
                                    </p:set>
                                    <p:animEffect transition="in" filter="dissolve">
                                      <p:cBhvr>
                                        <p:cTn id="101" dur="500"/>
                                        <p:tgtEl>
                                          <p:spTgt spid="423982"/>
                                        </p:tgtEl>
                                      </p:cBhvr>
                                    </p:animEffect>
                                  </p:childTnLst>
                                </p:cTn>
                              </p:par>
                            </p:childTnLst>
                          </p:cTn>
                        </p:par>
                        <p:par>
                          <p:cTn id="102" fill="hold">
                            <p:stCondLst>
                              <p:cond delay="11500"/>
                            </p:stCondLst>
                            <p:childTnLst>
                              <p:par>
                                <p:cTn id="103" presetID="9" presetClass="entr" presetSubtype="0" fill="hold" nodeType="afterEffect">
                                  <p:stCondLst>
                                    <p:cond delay="0"/>
                                  </p:stCondLst>
                                  <p:childTnLst>
                                    <p:set>
                                      <p:cBhvr>
                                        <p:cTn id="104" dur="1" fill="hold">
                                          <p:stCondLst>
                                            <p:cond delay="0"/>
                                          </p:stCondLst>
                                        </p:cTn>
                                        <p:tgtEl>
                                          <p:spTgt spid="423983"/>
                                        </p:tgtEl>
                                        <p:attrNameLst>
                                          <p:attrName>style.visibility</p:attrName>
                                        </p:attrNameLst>
                                      </p:cBhvr>
                                      <p:to>
                                        <p:strVal val="visible"/>
                                      </p:to>
                                    </p:set>
                                    <p:animEffect transition="in" filter="dissolve">
                                      <p:cBhvr>
                                        <p:cTn id="105" dur="500"/>
                                        <p:tgtEl>
                                          <p:spTgt spid="423983"/>
                                        </p:tgtEl>
                                      </p:cBhvr>
                                    </p:animEffect>
                                  </p:childTnLst>
                                </p:cTn>
                              </p:par>
                            </p:childTnLst>
                          </p:cTn>
                        </p:par>
                        <p:par>
                          <p:cTn id="106" fill="hold">
                            <p:stCondLst>
                              <p:cond delay="12000"/>
                            </p:stCondLst>
                            <p:childTnLst>
                              <p:par>
                                <p:cTn id="107" presetID="9" presetClass="entr" presetSubtype="0" fill="hold" nodeType="afterEffect">
                                  <p:stCondLst>
                                    <p:cond delay="0"/>
                                  </p:stCondLst>
                                  <p:childTnLst>
                                    <p:set>
                                      <p:cBhvr>
                                        <p:cTn id="108" dur="1" fill="hold">
                                          <p:stCondLst>
                                            <p:cond delay="0"/>
                                          </p:stCondLst>
                                        </p:cTn>
                                        <p:tgtEl>
                                          <p:spTgt spid="423984"/>
                                        </p:tgtEl>
                                        <p:attrNameLst>
                                          <p:attrName>style.visibility</p:attrName>
                                        </p:attrNameLst>
                                      </p:cBhvr>
                                      <p:to>
                                        <p:strVal val="visible"/>
                                      </p:to>
                                    </p:set>
                                    <p:animEffect transition="in" filter="dissolve">
                                      <p:cBhvr>
                                        <p:cTn id="109" dur="500"/>
                                        <p:tgtEl>
                                          <p:spTgt spid="423984"/>
                                        </p:tgtEl>
                                      </p:cBhvr>
                                    </p:animEffect>
                                  </p:childTnLst>
                                </p:cTn>
                              </p:par>
                            </p:childTnLst>
                          </p:cTn>
                        </p:par>
                        <p:par>
                          <p:cTn id="110" fill="hold">
                            <p:stCondLst>
                              <p:cond delay="12500"/>
                            </p:stCondLst>
                            <p:childTnLst>
                              <p:par>
                                <p:cTn id="111" presetID="9" presetClass="entr" presetSubtype="0" fill="hold" grpId="0" nodeType="afterEffect">
                                  <p:stCondLst>
                                    <p:cond delay="0"/>
                                  </p:stCondLst>
                                  <p:childTnLst>
                                    <p:set>
                                      <p:cBhvr>
                                        <p:cTn id="112" dur="1" fill="hold">
                                          <p:stCondLst>
                                            <p:cond delay="0"/>
                                          </p:stCondLst>
                                        </p:cTn>
                                        <p:tgtEl>
                                          <p:spTgt spid="423985"/>
                                        </p:tgtEl>
                                        <p:attrNameLst>
                                          <p:attrName>style.visibility</p:attrName>
                                        </p:attrNameLst>
                                      </p:cBhvr>
                                      <p:to>
                                        <p:strVal val="visible"/>
                                      </p:to>
                                    </p:set>
                                    <p:animEffect transition="in" filter="dissolve">
                                      <p:cBhvr>
                                        <p:cTn id="113" dur="500"/>
                                        <p:tgtEl>
                                          <p:spTgt spid="423985"/>
                                        </p:tgtEl>
                                      </p:cBhvr>
                                    </p:animEffect>
                                  </p:childTnLst>
                                </p:cTn>
                              </p:par>
                            </p:childTnLst>
                          </p:cTn>
                        </p:par>
                        <p:par>
                          <p:cTn id="114" fill="hold">
                            <p:stCondLst>
                              <p:cond delay="13000"/>
                            </p:stCondLst>
                            <p:childTnLst>
                              <p:par>
                                <p:cTn id="115" presetID="9" presetClass="entr" presetSubtype="0" fill="hold" nodeType="afterEffect">
                                  <p:stCondLst>
                                    <p:cond delay="0"/>
                                  </p:stCondLst>
                                  <p:childTnLst>
                                    <p:set>
                                      <p:cBhvr>
                                        <p:cTn id="116" dur="1" fill="hold">
                                          <p:stCondLst>
                                            <p:cond delay="0"/>
                                          </p:stCondLst>
                                        </p:cTn>
                                        <p:tgtEl>
                                          <p:spTgt spid="423986"/>
                                        </p:tgtEl>
                                        <p:attrNameLst>
                                          <p:attrName>style.visibility</p:attrName>
                                        </p:attrNameLst>
                                      </p:cBhvr>
                                      <p:to>
                                        <p:strVal val="visible"/>
                                      </p:to>
                                    </p:set>
                                    <p:animEffect transition="in" filter="dissolve">
                                      <p:cBhvr>
                                        <p:cTn id="117" dur="500"/>
                                        <p:tgtEl>
                                          <p:spTgt spid="423986"/>
                                        </p:tgtEl>
                                      </p:cBhvr>
                                    </p:animEffect>
                                  </p:childTnLst>
                                </p:cTn>
                              </p:par>
                            </p:childTnLst>
                          </p:cTn>
                        </p:par>
                        <p:par>
                          <p:cTn id="118" fill="hold">
                            <p:stCondLst>
                              <p:cond delay="13500"/>
                            </p:stCondLst>
                            <p:childTnLst>
                              <p:par>
                                <p:cTn id="119" presetID="9" presetClass="entr" presetSubtype="0" fill="hold" nodeType="afterEffect">
                                  <p:stCondLst>
                                    <p:cond delay="0"/>
                                  </p:stCondLst>
                                  <p:childTnLst>
                                    <p:set>
                                      <p:cBhvr>
                                        <p:cTn id="120" dur="1" fill="hold">
                                          <p:stCondLst>
                                            <p:cond delay="0"/>
                                          </p:stCondLst>
                                        </p:cTn>
                                        <p:tgtEl>
                                          <p:spTgt spid="423987"/>
                                        </p:tgtEl>
                                        <p:attrNameLst>
                                          <p:attrName>style.visibility</p:attrName>
                                        </p:attrNameLst>
                                      </p:cBhvr>
                                      <p:to>
                                        <p:strVal val="visible"/>
                                      </p:to>
                                    </p:set>
                                    <p:animEffect transition="in" filter="dissolve">
                                      <p:cBhvr>
                                        <p:cTn id="121" dur="500"/>
                                        <p:tgtEl>
                                          <p:spTgt spid="423987"/>
                                        </p:tgtEl>
                                      </p:cBhvr>
                                    </p:animEffect>
                                  </p:childTnLst>
                                </p:cTn>
                              </p:par>
                            </p:childTnLst>
                          </p:cTn>
                        </p:par>
                        <p:par>
                          <p:cTn id="122" fill="hold">
                            <p:stCondLst>
                              <p:cond delay="14000"/>
                            </p:stCondLst>
                            <p:childTnLst>
                              <p:par>
                                <p:cTn id="123" presetID="9" presetClass="entr" presetSubtype="0" fill="hold" grpId="0" nodeType="afterEffect">
                                  <p:stCondLst>
                                    <p:cond delay="0"/>
                                  </p:stCondLst>
                                  <p:childTnLst>
                                    <p:set>
                                      <p:cBhvr>
                                        <p:cTn id="124" dur="1" fill="hold">
                                          <p:stCondLst>
                                            <p:cond delay="0"/>
                                          </p:stCondLst>
                                        </p:cTn>
                                        <p:tgtEl>
                                          <p:spTgt spid="423988"/>
                                        </p:tgtEl>
                                        <p:attrNameLst>
                                          <p:attrName>style.visibility</p:attrName>
                                        </p:attrNameLst>
                                      </p:cBhvr>
                                      <p:to>
                                        <p:strVal val="visible"/>
                                      </p:to>
                                    </p:set>
                                    <p:animEffect transition="in" filter="dissolve">
                                      <p:cBhvr>
                                        <p:cTn id="125" dur="500"/>
                                        <p:tgtEl>
                                          <p:spTgt spid="423988"/>
                                        </p:tgtEl>
                                      </p:cBhvr>
                                    </p:animEffect>
                                  </p:childTnLst>
                                </p:cTn>
                              </p:par>
                            </p:childTnLst>
                          </p:cTn>
                        </p:par>
                        <p:par>
                          <p:cTn id="126" fill="hold">
                            <p:stCondLst>
                              <p:cond delay="14500"/>
                            </p:stCondLst>
                            <p:childTnLst>
                              <p:par>
                                <p:cTn id="127" presetID="9" presetClass="entr" presetSubtype="0" fill="hold" nodeType="afterEffect">
                                  <p:stCondLst>
                                    <p:cond delay="0"/>
                                  </p:stCondLst>
                                  <p:childTnLst>
                                    <p:set>
                                      <p:cBhvr>
                                        <p:cTn id="128" dur="1" fill="hold">
                                          <p:stCondLst>
                                            <p:cond delay="0"/>
                                          </p:stCondLst>
                                        </p:cTn>
                                        <p:tgtEl>
                                          <p:spTgt spid="423989"/>
                                        </p:tgtEl>
                                        <p:attrNameLst>
                                          <p:attrName>style.visibility</p:attrName>
                                        </p:attrNameLst>
                                      </p:cBhvr>
                                      <p:to>
                                        <p:strVal val="visible"/>
                                      </p:to>
                                    </p:set>
                                    <p:animEffect transition="in" filter="dissolve">
                                      <p:cBhvr>
                                        <p:cTn id="129" dur="500"/>
                                        <p:tgtEl>
                                          <p:spTgt spid="423989"/>
                                        </p:tgtEl>
                                      </p:cBhvr>
                                    </p:animEffect>
                                  </p:childTnLst>
                                </p:cTn>
                              </p:par>
                            </p:childTnLst>
                          </p:cTn>
                        </p:par>
                        <p:par>
                          <p:cTn id="130" fill="hold">
                            <p:stCondLst>
                              <p:cond delay="15000"/>
                            </p:stCondLst>
                            <p:childTnLst>
                              <p:par>
                                <p:cTn id="131" presetID="9" presetClass="entr" presetSubtype="0" fill="hold" nodeType="afterEffect">
                                  <p:stCondLst>
                                    <p:cond delay="0"/>
                                  </p:stCondLst>
                                  <p:childTnLst>
                                    <p:set>
                                      <p:cBhvr>
                                        <p:cTn id="132" dur="1" fill="hold">
                                          <p:stCondLst>
                                            <p:cond delay="0"/>
                                          </p:stCondLst>
                                        </p:cTn>
                                        <p:tgtEl>
                                          <p:spTgt spid="423990"/>
                                        </p:tgtEl>
                                        <p:attrNameLst>
                                          <p:attrName>style.visibility</p:attrName>
                                        </p:attrNameLst>
                                      </p:cBhvr>
                                      <p:to>
                                        <p:strVal val="visible"/>
                                      </p:to>
                                    </p:set>
                                    <p:animEffect transition="in" filter="dissolve">
                                      <p:cBhvr>
                                        <p:cTn id="133" dur="500"/>
                                        <p:tgtEl>
                                          <p:spTgt spid="423990"/>
                                        </p:tgtEl>
                                      </p:cBhvr>
                                    </p:animEffect>
                                  </p:childTnLst>
                                </p:cTn>
                              </p:par>
                            </p:childTnLst>
                          </p:cTn>
                        </p:par>
                        <p:par>
                          <p:cTn id="134" fill="hold">
                            <p:stCondLst>
                              <p:cond delay="15500"/>
                            </p:stCondLst>
                            <p:childTnLst>
                              <p:par>
                                <p:cTn id="135" presetID="9" presetClass="entr" presetSubtype="0" fill="hold" nodeType="afterEffect">
                                  <p:stCondLst>
                                    <p:cond delay="0"/>
                                  </p:stCondLst>
                                  <p:childTnLst>
                                    <p:set>
                                      <p:cBhvr>
                                        <p:cTn id="136" dur="1" fill="hold">
                                          <p:stCondLst>
                                            <p:cond delay="0"/>
                                          </p:stCondLst>
                                        </p:cTn>
                                        <p:tgtEl>
                                          <p:spTgt spid="423991"/>
                                        </p:tgtEl>
                                        <p:attrNameLst>
                                          <p:attrName>style.visibility</p:attrName>
                                        </p:attrNameLst>
                                      </p:cBhvr>
                                      <p:to>
                                        <p:strVal val="visible"/>
                                      </p:to>
                                    </p:set>
                                    <p:animEffect transition="in" filter="dissolve">
                                      <p:cBhvr>
                                        <p:cTn id="137" dur="500"/>
                                        <p:tgtEl>
                                          <p:spTgt spid="423991"/>
                                        </p:tgtEl>
                                      </p:cBhvr>
                                    </p:animEffect>
                                  </p:childTnLst>
                                </p:cTn>
                              </p:par>
                            </p:childTnLst>
                          </p:cTn>
                        </p:par>
                        <p:par>
                          <p:cTn id="138" fill="hold">
                            <p:stCondLst>
                              <p:cond delay="16000"/>
                            </p:stCondLst>
                            <p:childTnLst>
                              <p:par>
                                <p:cTn id="139" presetID="9" presetClass="entr" presetSubtype="0" fill="hold" nodeType="afterEffect">
                                  <p:stCondLst>
                                    <p:cond delay="0"/>
                                  </p:stCondLst>
                                  <p:childTnLst>
                                    <p:set>
                                      <p:cBhvr>
                                        <p:cTn id="140" dur="1" fill="hold">
                                          <p:stCondLst>
                                            <p:cond delay="0"/>
                                          </p:stCondLst>
                                        </p:cTn>
                                        <p:tgtEl>
                                          <p:spTgt spid="423992"/>
                                        </p:tgtEl>
                                        <p:attrNameLst>
                                          <p:attrName>style.visibility</p:attrName>
                                        </p:attrNameLst>
                                      </p:cBhvr>
                                      <p:to>
                                        <p:strVal val="visible"/>
                                      </p:to>
                                    </p:set>
                                    <p:animEffect transition="in" filter="dissolve">
                                      <p:cBhvr>
                                        <p:cTn id="141" dur="500"/>
                                        <p:tgtEl>
                                          <p:spTgt spid="423992"/>
                                        </p:tgtEl>
                                      </p:cBhvr>
                                    </p:animEffect>
                                  </p:childTnLst>
                                </p:cTn>
                              </p:par>
                            </p:childTnLst>
                          </p:cTn>
                        </p:par>
                        <p:par>
                          <p:cTn id="142" fill="hold">
                            <p:stCondLst>
                              <p:cond delay="16500"/>
                            </p:stCondLst>
                            <p:childTnLst>
                              <p:par>
                                <p:cTn id="143" presetID="9" presetClass="entr" presetSubtype="0" fill="hold" nodeType="afterEffect">
                                  <p:stCondLst>
                                    <p:cond delay="0"/>
                                  </p:stCondLst>
                                  <p:childTnLst>
                                    <p:set>
                                      <p:cBhvr>
                                        <p:cTn id="144" dur="1" fill="hold">
                                          <p:stCondLst>
                                            <p:cond delay="0"/>
                                          </p:stCondLst>
                                        </p:cTn>
                                        <p:tgtEl>
                                          <p:spTgt spid="423993"/>
                                        </p:tgtEl>
                                        <p:attrNameLst>
                                          <p:attrName>style.visibility</p:attrName>
                                        </p:attrNameLst>
                                      </p:cBhvr>
                                      <p:to>
                                        <p:strVal val="visible"/>
                                      </p:to>
                                    </p:set>
                                    <p:animEffect transition="in" filter="dissolve">
                                      <p:cBhvr>
                                        <p:cTn id="145" dur="500"/>
                                        <p:tgtEl>
                                          <p:spTgt spid="423993"/>
                                        </p:tgtEl>
                                      </p:cBhvr>
                                    </p:animEffect>
                                  </p:childTnLst>
                                </p:cTn>
                              </p:par>
                            </p:childTnLst>
                          </p:cTn>
                        </p:par>
                        <p:par>
                          <p:cTn id="146" fill="hold">
                            <p:stCondLst>
                              <p:cond delay="17000"/>
                            </p:stCondLst>
                            <p:childTnLst>
                              <p:par>
                                <p:cTn id="147" presetID="9" presetClass="entr" presetSubtype="0" fill="hold" nodeType="afterEffect">
                                  <p:stCondLst>
                                    <p:cond delay="0"/>
                                  </p:stCondLst>
                                  <p:childTnLst>
                                    <p:set>
                                      <p:cBhvr>
                                        <p:cTn id="148" dur="1" fill="hold">
                                          <p:stCondLst>
                                            <p:cond delay="0"/>
                                          </p:stCondLst>
                                        </p:cTn>
                                        <p:tgtEl>
                                          <p:spTgt spid="423994"/>
                                        </p:tgtEl>
                                        <p:attrNameLst>
                                          <p:attrName>style.visibility</p:attrName>
                                        </p:attrNameLst>
                                      </p:cBhvr>
                                      <p:to>
                                        <p:strVal val="visible"/>
                                      </p:to>
                                    </p:set>
                                    <p:animEffect transition="in" filter="dissolve">
                                      <p:cBhvr>
                                        <p:cTn id="149" dur="500"/>
                                        <p:tgtEl>
                                          <p:spTgt spid="423994"/>
                                        </p:tgtEl>
                                      </p:cBhvr>
                                    </p:animEffect>
                                  </p:childTnLst>
                                </p:cTn>
                              </p:par>
                            </p:childTnLst>
                          </p:cTn>
                        </p:par>
                        <p:par>
                          <p:cTn id="150" fill="hold">
                            <p:stCondLst>
                              <p:cond delay="17500"/>
                            </p:stCondLst>
                            <p:childTnLst>
                              <p:par>
                                <p:cTn id="151" presetID="9" presetClass="entr" presetSubtype="0" fill="hold" nodeType="afterEffect">
                                  <p:stCondLst>
                                    <p:cond delay="0"/>
                                  </p:stCondLst>
                                  <p:childTnLst>
                                    <p:set>
                                      <p:cBhvr>
                                        <p:cTn id="152" dur="1" fill="hold">
                                          <p:stCondLst>
                                            <p:cond delay="0"/>
                                          </p:stCondLst>
                                        </p:cTn>
                                        <p:tgtEl>
                                          <p:spTgt spid="423995"/>
                                        </p:tgtEl>
                                        <p:attrNameLst>
                                          <p:attrName>style.visibility</p:attrName>
                                        </p:attrNameLst>
                                      </p:cBhvr>
                                      <p:to>
                                        <p:strVal val="visible"/>
                                      </p:to>
                                    </p:set>
                                    <p:animEffect transition="in" filter="dissolve">
                                      <p:cBhvr>
                                        <p:cTn id="153" dur="500"/>
                                        <p:tgtEl>
                                          <p:spTgt spid="423995"/>
                                        </p:tgtEl>
                                      </p:cBhvr>
                                    </p:animEffect>
                                  </p:childTnLst>
                                </p:cTn>
                              </p:par>
                            </p:childTnLst>
                          </p:cTn>
                        </p:par>
                        <p:par>
                          <p:cTn id="154" fill="hold">
                            <p:stCondLst>
                              <p:cond delay="18000"/>
                            </p:stCondLst>
                            <p:childTnLst>
                              <p:par>
                                <p:cTn id="155" presetID="9" presetClass="entr" presetSubtype="0" fill="hold" nodeType="afterEffect">
                                  <p:stCondLst>
                                    <p:cond delay="0"/>
                                  </p:stCondLst>
                                  <p:childTnLst>
                                    <p:set>
                                      <p:cBhvr>
                                        <p:cTn id="156" dur="1" fill="hold">
                                          <p:stCondLst>
                                            <p:cond delay="0"/>
                                          </p:stCondLst>
                                        </p:cTn>
                                        <p:tgtEl>
                                          <p:spTgt spid="423996"/>
                                        </p:tgtEl>
                                        <p:attrNameLst>
                                          <p:attrName>style.visibility</p:attrName>
                                        </p:attrNameLst>
                                      </p:cBhvr>
                                      <p:to>
                                        <p:strVal val="visible"/>
                                      </p:to>
                                    </p:set>
                                    <p:animEffect transition="in" filter="dissolve">
                                      <p:cBhvr>
                                        <p:cTn id="157" dur="500"/>
                                        <p:tgtEl>
                                          <p:spTgt spid="423996"/>
                                        </p:tgtEl>
                                      </p:cBhvr>
                                    </p:animEffect>
                                  </p:childTnLst>
                                </p:cTn>
                              </p:par>
                            </p:childTnLst>
                          </p:cTn>
                        </p:par>
                        <p:par>
                          <p:cTn id="158" fill="hold">
                            <p:stCondLst>
                              <p:cond delay="18500"/>
                            </p:stCondLst>
                            <p:childTnLst>
                              <p:par>
                                <p:cTn id="159" presetID="9" presetClass="entr" presetSubtype="0" fill="hold" nodeType="afterEffect">
                                  <p:stCondLst>
                                    <p:cond delay="0"/>
                                  </p:stCondLst>
                                  <p:childTnLst>
                                    <p:set>
                                      <p:cBhvr>
                                        <p:cTn id="160" dur="1" fill="hold">
                                          <p:stCondLst>
                                            <p:cond delay="0"/>
                                          </p:stCondLst>
                                        </p:cTn>
                                        <p:tgtEl>
                                          <p:spTgt spid="423997"/>
                                        </p:tgtEl>
                                        <p:attrNameLst>
                                          <p:attrName>style.visibility</p:attrName>
                                        </p:attrNameLst>
                                      </p:cBhvr>
                                      <p:to>
                                        <p:strVal val="visible"/>
                                      </p:to>
                                    </p:set>
                                    <p:animEffect transition="in" filter="dissolve">
                                      <p:cBhvr>
                                        <p:cTn id="161" dur="500"/>
                                        <p:tgtEl>
                                          <p:spTgt spid="423997"/>
                                        </p:tgtEl>
                                      </p:cBhvr>
                                    </p:animEffect>
                                  </p:childTnLst>
                                </p:cTn>
                              </p:par>
                            </p:childTnLst>
                          </p:cTn>
                        </p:par>
                        <p:par>
                          <p:cTn id="162" fill="hold">
                            <p:stCondLst>
                              <p:cond delay="19000"/>
                            </p:stCondLst>
                            <p:childTnLst>
                              <p:par>
                                <p:cTn id="163" presetID="9" presetClass="entr" presetSubtype="0" fill="hold" nodeType="afterEffect">
                                  <p:stCondLst>
                                    <p:cond delay="0"/>
                                  </p:stCondLst>
                                  <p:childTnLst>
                                    <p:set>
                                      <p:cBhvr>
                                        <p:cTn id="164" dur="1" fill="hold">
                                          <p:stCondLst>
                                            <p:cond delay="0"/>
                                          </p:stCondLst>
                                        </p:cTn>
                                        <p:tgtEl>
                                          <p:spTgt spid="423998"/>
                                        </p:tgtEl>
                                        <p:attrNameLst>
                                          <p:attrName>style.visibility</p:attrName>
                                        </p:attrNameLst>
                                      </p:cBhvr>
                                      <p:to>
                                        <p:strVal val="visible"/>
                                      </p:to>
                                    </p:set>
                                    <p:animEffect transition="in" filter="dissolve">
                                      <p:cBhvr>
                                        <p:cTn id="165" dur="500"/>
                                        <p:tgtEl>
                                          <p:spTgt spid="423998"/>
                                        </p:tgtEl>
                                      </p:cBhvr>
                                    </p:animEffect>
                                  </p:childTnLst>
                                </p:cTn>
                              </p:par>
                            </p:childTnLst>
                          </p:cTn>
                        </p:par>
                        <p:par>
                          <p:cTn id="166" fill="hold">
                            <p:stCondLst>
                              <p:cond delay="19500"/>
                            </p:stCondLst>
                            <p:childTnLst>
                              <p:par>
                                <p:cTn id="167" presetID="9" presetClass="entr" presetSubtype="0" fill="hold" nodeType="afterEffect">
                                  <p:stCondLst>
                                    <p:cond delay="0"/>
                                  </p:stCondLst>
                                  <p:childTnLst>
                                    <p:set>
                                      <p:cBhvr>
                                        <p:cTn id="168" dur="1" fill="hold">
                                          <p:stCondLst>
                                            <p:cond delay="0"/>
                                          </p:stCondLst>
                                        </p:cTn>
                                        <p:tgtEl>
                                          <p:spTgt spid="423999"/>
                                        </p:tgtEl>
                                        <p:attrNameLst>
                                          <p:attrName>style.visibility</p:attrName>
                                        </p:attrNameLst>
                                      </p:cBhvr>
                                      <p:to>
                                        <p:strVal val="visible"/>
                                      </p:to>
                                    </p:set>
                                    <p:animEffect transition="in" filter="dissolve">
                                      <p:cBhvr>
                                        <p:cTn id="169" dur="500"/>
                                        <p:tgtEl>
                                          <p:spTgt spid="423999"/>
                                        </p:tgtEl>
                                      </p:cBhvr>
                                    </p:animEffect>
                                  </p:childTnLst>
                                </p:cTn>
                              </p:par>
                            </p:childTnLst>
                          </p:cTn>
                        </p:par>
                        <p:par>
                          <p:cTn id="170" fill="hold">
                            <p:stCondLst>
                              <p:cond delay="20000"/>
                            </p:stCondLst>
                            <p:childTnLst>
                              <p:par>
                                <p:cTn id="171" presetID="9" presetClass="entr" presetSubtype="0" fill="hold" nodeType="afterEffect">
                                  <p:stCondLst>
                                    <p:cond delay="0"/>
                                  </p:stCondLst>
                                  <p:childTnLst>
                                    <p:set>
                                      <p:cBhvr>
                                        <p:cTn id="172" dur="1" fill="hold">
                                          <p:stCondLst>
                                            <p:cond delay="0"/>
                                          </p:stCondLst>
                                        </p:cTn>
                                        <p:tgtEl>
                                          <p:spTgt spid="424000"/>
                                        </p:tgtEl>
                                        <p:attrNameLst>
                                          <p:attrName>style.visibility</p:attrName>
                                        </p:attrNameLst>
                                      </p:cBhvr>
                                      <p:to>
                                        <p:strVal val="visible"/>
                                      </p:to>
                                    </p:set>
                                    <p:animEffect transition="in" filter="dissolve">
                                      <p:cBhvr>
                                        <p:cTn id="173" dur="500"/>
                                        <p:tgtEl>
                                          <p:spTgt spid="424000"/>
                                        </p:tgtEl>
                                      </p:cBhvr>
                                    </p:animEffect>
                                  </p:childTnLst>
                                </p:cTn>
                              </p:par>
                            </p:childTnLst>
                          </p:cTn>
                        </p:par>
                        <p:par>
                          <p:cTn id="174" fill="hold">
                            <p:stCondLst>
                              <p:cond delay="20500"/>
                            </p:stCondLst>
                            <p:childTnLst>
                              <p:par>
                                <p:cTn id="175" presetID="9" presetClass="entr" presetSubtype="0" fill="hold" nodeType="afterEffect">
                                  <p:stCondLst>
                                    <p:cond delay="0"/>
                                  </p:stCondLst>
                                  <p:childTnLst>
                                    <p:set>
                                      <p:cBhvr>
                                        <p:cTn id="176" dur="1" fill="hold">
                                          <p:stCondLst>
                                            <p:cond delay="0"/>
                                          </p:stCondLst>
                                        </p:cTn>
                                        <p:tgtEl>
                                          <p:spTgt spid="424001"/>
                                        </p:tgtEl>
                                        <p:attrNameLst>
                                          <p:attrName>style.visibility</p:attrName>
                                        </p:attrNameLst>
                                      </p:cBhvr>
                                      <p:to>
                                        <p:strVal val="visible"/>
                                      </p:to>
                                    </p:set>
                                    <p:animEffect transition="in" filter="dissolve">
                                      <p:cBhvr>
                                        <p:cTn id="177" dur="500"/>
                                        <p:tgtEl>
                                          <p:spTgt spid="424001"/>
                                        </p:tgtEl>
                                      </p:cBhvr>
                                    </p:animEffect>
                                  </p:childTnLst>
                                </p:cTn>
                              </p:par>
                            </p:childTnLst>
                          </p:cTn>
                        </p:par>
                        <p:par>
                          <p:cTn id="178" fill="hold">
                            <p:stCondLst>
                              <p:cond delay="21000"/>
                            </p:stCondLst>
                            <p:childTnLst>
                              <p:par>
                                <p:cTn id="179" presetID="9" presetClass="entr" presetSubtype="0" fill="hold" nodeType="afterEffect">
                                  <p:stCondLst>
                                    <p:cond delay="0"/>
                                  </p:stCondLst>
                                  <p:childTnLst>
                                    <p:set>
                                      <p:cBhvr>
                                        <p:cTn id="180" dur="1" fill="hold">
                                          <p:stCondLst>
                                            <p:cond delay="0"/>
                                          </p:stCondLst>
                                        </p:cTn>
                                        <p:tgtEl>
                                          <p:spTgt spid="424002"/>
                                        </p:tgtEl>
                                        <p:attrNameLst>
                                          <p:attrName>style.visibility</p:attrName>
                                        </p:attrNameLst>
                                      </p:cBhvr>
                                      <p:to>
                                        <p:strVal val="visible"/>
                                      </p:to>
                                    </p:set>
                                    <p:animEffect transition="in" filter="dissolve">
                                      <p:cBhvr>
                                        <p:cTn id="181" dur="500"/>
                                        <p:tgtEl>
                                          <p:spTgt spid="424002"/>
                                        </p:tgtEl>
                                      </p:cBhvr>
                                    </p:animEffect>
                                  </p:childTnLst>
                                </p:cTn>
                              </p:par>
                            </p:childTnLst>
                          </p:cTn>
                        </p:par>
                        <p:par>
                          <p:cTn id="182" fill="hold">
                            <p:stCondLst>
                              <p:cond delay="21500"/>
                            </p:stCondLst>
                            <p:childTnLst>
                              <p:par>
                                <p:cTn id="183" presetID="9" presetClass="entr" presetSubtype="0" fill="hold" nodeType="afterEffect">
                                  <p:stCondLst>
                                    <p:cond delay="0"/>
                                  </p:stCondLst>
                                  <p:childTnLst>
                                    <p:set>
                                      <p:cBhvr>
                                        <p:cTn id="184" dur="1" fill="hold">
                                          <p:stCondLst>
                                            <p:cond delay="0"/>
                                          </p:stCondLst>
                                        </p:cTn>
                                        <p:tgtEl>
                                          <p:spTgt spid="424003"/>
                                        </p:tgtEl>
                                        <p:attrNameLst>
                                          <p:attrName>style.visibility</p:attrName>
                                        </p:attrNameLst>
                                      </p:cBhvr>
                                      <p:to>
                                        <p:strVal val="visible"/>
                                      </p:to>
                                    </p:set>
                                    <p:animEffect transition="in" filter="dissolve">
                                      <p:cBhvr>
                                        <p:cTn id="185" dur="500"/>
                                        <p:tgtEl>
                                          <p:spTgt spid="424003"/>
                                        </p:tgtEl>
                                      </p:cBhvr>
                                    </p:animEffect>
                                  </p:childTnLst>
                                </p:cTn>
                              </p:par>
                            </p:childTnLst>
                          </p:cTn>
                        </p:par>
                        <p:par>
                          <p:cTn id="186" fill="hold">
                            <p:stCondLst>
                              <p:cond delay="22000"/>
                            </p:stCondLst>
                            <p:childTnLst>
                              <p:par>
                                <p:cTn id="187" presetID="9" presetClass="entr" presetSubtype="0" fill="hold" nodeType="afterEffect">
                                  <p:stCondLst>
                                    <p:cond delay="0"/>
                                  </p:stCondLst>
                                  <p:childTnLst>
                                    <p:set>
                                      <p:cBhvr>
                                        <p:cTn id="188" dur="1" fill="hold">
                                          <p:stCondLst>
                                            <p:cond delay="0"/>
                                          </p:stCondLst>
                                        </p:cTn>
                                        <p:tgtEl>
                                          <p:spTgt spid="424004"/>
                                        </p:tgtEl>
                                        <p:attrNameLst>
                                          <p:attrName>style.visibility</p:attrName>
                                        </p:attrNameLst>
                                      </p:cBhvr>
                                      <p:to>
                                        <p:strVal val="visible"/>
                                      </p:to>
                                    </p:set>
                                    <p:animEffect transition="in" filter="dissolve">
                                      <p:cBhvr>
                                        <p:cTn id="189" dur="500"/>
                                        <p:tgtEl>
                                          <p:spTgt spid="424004"/>
                                        </p:tgtEl>
                                      </p:cBhvr>
                                    </p:animEffect>
                                  </p:childTnLst>
                                </p:cTn>
                              </p:par>
                            </p:childTnLst>
                          </p:cTn>
                        </p:par>
                      </p:childTnLst>
                    </p:cTn>
                  </p:par>
                  <p:par>
                    <p:cTn id="190" fill="hold">
                      <p:stCondLst>
                        <p:cond delay="indefinite"/>
                      </p:stCondLst>
                      <p:childTnLst>
                        <p:par>
                          <p:cTn id="191" fill="hold">
                            <p:stCondLst>
                              <p:cond delay="0"/>
                            </p:stCondLst>
                            <p:childTnLst>
                              <p:par>
                                <p:cTn id="192" presetID="2" presetClass="entr" presetSubtype="2" fill="hold" grpId="0" nodeType="clickEffect">
                                  <p:stCondLst>
                                    <p:cond delay="0"/>
                                  </p:stCondLst>
                                  <p:childTnLst>
                                    <p:set>
                                      <p:cBhvr>
                                        <p:cTn id="193" dur="1" fill="hold">
                                          <p:stCondLst>
                                            <p:cond delay="0"/>
                                          </p:stCondLst>
                                        </p:cTn>
                                        <p:tgtEl>
                                          <p:spTgt spid="423965"/>
                                        </p:tgtEl>
                                        <p:attrNameLst>
                                          <p:attrName>style.visibility</p:attrName>
                                        </p:attrNameLst>
                                      </p:cBhvr>
                                      <p:to>
                                        <p:strVal val="visible"/>
                                      </p:to>
                                    </p:set>
                                    <p:anim calcmode="lin" valueType="num">
                                      <p:cBhvr additive="base">
                                        <p:cTn id="194" dur="500" fill="hold"/>
                                        <p:tgtEl>
                                          <p:spTgt spid="423965"/>
                                        </p:tgtEl>
                                        <p:attrNameLst>
                                          <p:attrName>ppt_x</p:attrName>
                                        </p:attrNameLst>
                                      </p:cBhvr>
                                      <p:tavLst>
                                        <p:tav tm="0">
                                          <p:val>
                                            <p:strVal val="1+#ppt_w/2"/>
                                          </p:val>
                                        </p:tav>
                                        <p:tav tm="100000">
                                          <p:val>
                                            <p:strVal val="#ppt_x"/>
                                          </p:val>
                                        </p:tav>
                                      </p:tavLst>
                                    </p:anim>
                                    <p:anim calcmode="lin" valueType="num">
                                      <p:cBhvr additive="base">
                                        <p:cTn id="195" dur="500" fill="hold"/>
                                        <p:tgtEl>
                                          <p:spTgt spid="423965"/>
                                        </p:tgtEl>
                                        <p:attrNameLst>
                                          <p:attrName>ppt_y</p:attrName>
                                        </p:attrNameLst>
                                      </p:cBhvr>
                                      <p:tavLst>
                                        <p:tav tm="0">
                                          <p:val>
                                            <p:strVal val="#ppt_y"/>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2" fill="hold" grpId="0" nodeType="clickEffect">
                                  <p:stCondLst>
                                    <p:cond delay="0"/>
                                  </p:stCondLst>
                                  <p:childTnLst>
                                    <p:set>
                                      <p:cBhvr>
                                        <p:cTn id="199" dur="1" fill="hold">
                                          <p:stCondLst>
                                            <p:cond delay="0"/>
                                          </p:stCondLst>
                                        </p:cTn>
                                        <p:tgtEl>
                                          <p:spTgt spid="423956"/>
                                        </p:tgtEl>
                                        <p:attrNameLst>
                                          <p:attrName>style.visibility</p:attrName>
                                        </p:attrNameLst>
                                      </p:cBhvr>
                                      <p:to>
                                        <p:strVal val="visible"/>
                                      </p:to>
                                    </p:set>
                                    <p:anim calcmode="lin" valueType="num">
                                      <p:cBhvr additive="base">
                                        <p:cTn id="200" dur="500" fill="hold"/>
                                        <p:tgtEl>
                                          <p:spTgt spid="423956"/>
                                        </p:tgtEl>
                                        <p:attrNameLst>
                                          <p:attrName>ppt_x</p:attrName>
                                        </p:attrNameLst>
                                      </p:cBhvr>
                                      <p:tavLst>
                                        <p:tav tm="0">
                                          <p:val>
                                            <p:strVal val="1+#ppt_w/2"/>
                                          </p:val>
                                        </p:tav>
                                        <p:tav tm="100000">
                                          <p:val>
                                            <p:strVal val="#ppt_x"/>
                                          </p:val>
                                        </p:tav>
                                      </p:tavLst>
                                    </p:anim>
                                    <p:anim calcmode="lin" valueType="num">
                                      <p:cBhvr additive="base">
                                        <p:cTn id="201" dur="500" fill="hold"/>
                                        <p:tgtEl>
                                          <p:spTgt spid="423956"/>
                                        </p:tgtEl>
                                        <p:attrNameLst>
                                          <p:attrName>ppt_y</p:attrName>
                                        </p:attrNameLst>
                                      </p:cBhvr>
                                      <p:tavLst>
                                        <p:tav tm="0">
                                          <p:val>
                                            <p:strVal val="#ppt_y"/>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17" presetClass="entr" presetSubtype="1" fill="hold" grpId="0" nodeType="clickEffect">
                                  <p:stCondLst>
                                    <p:cond delay="0"/>
                                  </p:stCondLst>
                                  <p:childTnLst>
                                    <p:set>
                                      <p:cBhvr>
                                        <p:cTn id="205" dur="1" fill="hold">
                                          <p:stCondLst>
                                            <p:cond delay="0"/>
                                          </p:stCondLst>
                                        </p:cTn>
                                        <p:tgtEl>
                                          <p:spTgt spid="424006"/>
                                        </p:tgtEl>
                                        <p:attrNameLst>
                                          <p:attrName>style.visibility</p:attrName>
                                        </p:attrNameLst>
                                      </p:cBhvr>
                                      <p:to>
                                        <p:strVal val="visible"/>
                                      </p:to>
                                    </p:set>
                                    <p:anim calcmode="lin" valueType="num">
                                      <p:cBhvr>
                                        <p:cTn id="206" dur="500" fill="hold"/>
                                        <p:tgtEl>
                                          <p:spTgt spid="424006"/>
                                        </p:tgtEl>
                                        <p:attrNameLst>
                                          <p:attrName>ppt_x</p:attrName>
                                        </p:attrNameLst>
                                      </p:cBhvr>
                                      <p:tavLst>
                                        <p:tav tm="0">
                                          <p:val>
                                            <p:strVal val="#ppt_x"/>
                                          </p:val>
                                        </p:tav>
                                        <p:tav tm="100000">
                                          <p:val>
                                            <p:strVal val="#ppt_x"/>
                                          </p:val>
                                        </p:tav>
                                      </p:tavLst>
                                    </p:anim>
                                    <p:anim calcmode="lin" valueType="num">
                                      <p:cBhvr>
                                        <p:cTn id="207" dur="500" fill="hold"/>
                                        <p:tgtEl>
                                          <p:spTgt spid="424006"/>
                                        </p:tgtEl>
                                        <p:attrNameLst>
                                          <p:attrName>ppt_y</p:attrName>
                                        </p:attrNameLst>
                                      </p:cBhvr>
                                      <p:tavLst>
                                        <p:tav tm="0">
                                          <p:val>
                                            <p:strVal val="#ppt_y-#ppt_h/2"/>
                                          </p:val>
                                        </p:tav>
                                        <p:tav tm="100000">
                                          <p:val>
                                            <p:strVal val="#ppt_y"/>
                                          </p:val>
                                        </p:tav>
                                      </p:tavLst>
                                    </p:anim>
                                    <p:anim calcmode="lin" valueType="num">
                                      <p:cBhvr>
                                        <p:cTn id="208" dur="500" fill="hold"/>
                                        <p:tgtEl>
                                          <p:spTgt spid="424006"/>
                                        </p:tgtEl>
                                        <p:attrNameLst>
                                          <p:attrName>ppt_w</p:attrName>
                                        </p:attrNameLst>
                                      </p:cBhvr>
                                      <p:tavLst>
                                        <p:tav tm="0">
                                          <p:val>
                                            <p:strVal val="#ppt_w"/>
                                          </p:val>
                                        </p:tav>
                                        <p:tav tm="100000">
                                          <p:val>
                                            <p:strVal val="#ppt_w"/>
                                          </p:val>
                                        </p:tav>
                                      </p:tavLst>
                                    </p:anim>
                                    <p:anim calcmode="lin" valueType="num">
                                      <p:cBhvr>
                                        <p:cTn id="209" dur="500" fill="hold"/>
                                        <p:tgtEl>
                                          <p:spTgt spid="42400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55" grpId="0"/>
      <p:bldP spid="423956" grpId="0"/>
      <p:bldP spid="423957" grpId="0" animBg="1"/>
      <p:bldP spid="423965" grpId="0"/>
      <p:bldP spid="423970" grpId="0"/>
      <p:bldP spid="423971" grpId="0" animBg="1"/>
      <p:bldP spid="423974" grpId="0" animBg="1"/>
      <p:bldP spid="423977" grpId="0" animBg="1"/>
      <p:bldP spid="423980" grpId="0"/>
      <p:bldP spid="423981" grpId="0"/>
      <p:bldP spid="423982" grpId="0" animBg="1"/>
      <p:bldP spid="423985" grpId="0" animBg="1"/>
      <p:bldP spid="423988" grpId="0" animBg="1"/>
      <p:bldP spid="424005" grpId="0"/>
      <p:bldP spid="424006"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4962" name="Text Box 2"/>
          <p:cNvSpPr txBox="1"/>
          <p:nvPr/>
        </p:nvSpPr>
        <p:spPr>
          <a:xfrm>
            <a:off x="609600" y="2714625"/>
            <a:ext cx="6432550" cy="34575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en-US" altLang="zh-CN" sz="4800" b="1" dirty="0">
                <a:solidFill>
                  <a:schemeClr val="tx2"/>
                </a:solidFill>
                <a:ea typeface="楷体_GB2312" pitchFamily="49" charset="-122"/>
              </a:rPr>
              <a:t>typedef struct </a:t>
            </a:r>
            <a:r>
              <a:rPr lang="en-US" altLang="zh-CN" sz="4800" dirty="0">
                <a:solidFill>
                  <a:schemeClr val="tx2"/>
                </a:solidFill>
                <a:ea typeface="楷体_GB2312" pitchFamily="49" charset="-122"/>
              </a:rPr>
              <a:t>CTNode </a:t>
            </a:r>
            <a:r>
              <a:rPr lang="en-US" altLang="zh-CN" sz="4800" b="1" dirty="0">
                <a:solidFill>
                  <a:schemeClr val="tx2"/>
                </a:solidFill>
                <a:ea typeface="楷体_GB2312" pitchFamily="49" charset="-122"/>
              </a:rPr>
              <a:t>{</a:t>
            </a:r>
            <a:endParaRPr lang="en-US" altLang="zh-CN" sz="4800" dirty="0">
              <a:solidFill>
                <a:schemeClr val="tx2"/>
              </a:solidFill>
              <a:ea typeface="楷体_GB2312" pitchFamily="49" charset="-122"/>
            </a:endParaRPr>
          </a:p>
          <a:p>
            <a:pPr marL="0" lvl="0" indent="0" eaLnBrk="1" hangingPunct="1">
              <a:lnSpc>
                <a:spcPct val="115000"/>
              </a:lnSpc>
              <a:spcBef>
                <a:spcPct val="0"/>
              </a:spcBef>
              <a:buNone/>
            </a:pPr>
            <a:r>
              <a:rPr lang="en-US" altLang="zh-CN" sz="4800" dirty="0">
                <a:solidFill>
                  <a:schemeClr val="tx2"/>
                </a:solidFill>
                <a:ea typeface="楷体_GB2312" pitchFamily="49" charset="-122"/>
              </a:rPr>
              <a:t>     </a:t>
            </a:r>
            <a:r>
              <a:rPr lang="en-US" altLang="zh-CN" sz="4800" b="1" dirty="0">
                <a:solidFill>
                  <a:schemeClr val="tx2"/>
                </a:solidFill>
                <a:ea typeface="楷体_GB2312" pitchFamily="49" charset="-122"/>
              </a:rPr>
              <a:t>int</a:t>
            </a:r>
            <a:r>
              <a:rPr lang="en-US" altLang="zh-CN" sz="4800" dirty="0">
                <a:solidFill>
                  <a:schemeClr val="tx2"/>
                </a:solidFill>
                <a:ea typeface="楷体_GB2312" pitchFamily="49" charset="-122"/>
              </a:rPr>
              <a:t>          child;</a:t>
            </a:r>
            <a:endParaRPr lang="en-US" altLang="zh-CN" sz="4800" dirty="0">
              <a:solidFill>
                <a:schemeClr val="tx2"/>
              </a:solidFill>
              <a:ea typeface="楷体_GB2312" pitchFamily="49" charset="-122"/>
            </a:endParaRPr>
          </a:p>
          <a:p>
            <a:pPr marL="0" lvl="0" indent="0" eaLnBrk="1" hangingPunct="1">
              <a:lnSpc>
                <a:spcPct val="115000"/>
              </a:lnSpc>
              <a:spcBef>
                <a:spcPct val="0"/>
              </a:spcBef>
              <a:buNone/>
            </a:pPr>
            <a:r>
              <a:rPr lang="en-US" altLang="zh-CN" sz="4800" dirty="0">
                <a:solidFill>
                  <a:schemeClr val="tx2"/>
                </a:solidFill>
                <a:ea typeface="楷体_GB2312" pitchFamily="49" charset="-122"/>
              </a:rPr>
              <a:t>     </a:t>
            </a:r>
            <a:r>
              <a:rPr lang="en-US" altLang="zh-CN" sz="4800" b="1" dirty="0">
                <a:solidFill>
                  <a:schemeClr val="tx2"/>
                </a:solidFill>
                <a:ea typeface="楷体_GB2312" pitchFamily="49" charset="-122"/>
              </a:rPr>
              <a:t>struct </a:t>
            </a:r>
            <a:r>
              <a:rPr lang="en-US" altLang="zh-CN" sz="4800" dirty="0">
                <a:solidFill>
                  <a:schemeClr val="tx2"/>
                </a:solidFill>
                <a:ea typeface="楷体_GB2312" pitchFamily="49" charset="-122"/>
              </a:rPr>
              <a:t>CTNode </a:t>
            </a:r>
            <a:r>
              <a:rPr lang="en-US" altLang="zh-CN" sz="4800" b="1" dirty="0">
                <a:solidFill>
                  <a:schemeClr val="tx2"/>
                </a:solidFill>
                <a:ea typeface="楷体_GB2312" pitchFamily="49" charset="-122"/>
              </a:rPr>
              <a:t>*</a:t>
            </a:r>
            <a:r>
              <a:rPr lang="en-US" altLang="zh-CN" sz="4800" dirty="0">
                <a:solidFill>
                  <a:schemeClr val="tx2"/>
                </a:solidFill>
                <a:ea typeface="楷体_GB2312" pitchFamily="49" charset="-122"/>
              </a:rPr>
              <a:t>next;</a:t>
            </a:r>
            <a:endParaRPr lang="en-US" altLang="zh-CN" sz="4800" dirty="0">
              <a:solidFill>
                <a:schemeClr val="tx2"/>
              </a:solidFill>
              <a:ea typeface="楷体_GB2312" pitchFamily="49" charset="-122"/>
            </a:endParaRPr>
          </a:p>
          <a:p>
            <a:pPr marL="0" lvl="0" indent="0" eaLnBrk="1" hangingPunct="1">
              <a:lnSpc>
                <a:spcPct val="115000"/>
              </a:lnSpc>
              <a:spcBef>
                <a:spcPct val="0"/>
              </a:spcBef>
              <a:buNone/>
            </a:pPr>
            <a:r>
              <a:rPr lang="en-US" altLang="zh-CN" sz="4800" dirty="0">
                <a:solidFill>
                  <a:schemeClr val="tx2"/>
                </a:solidFill>
                <a:ea typeface="楷体_GB2312" pitchFamily="49" charset="-122"/>
              </a:rPr>
              <a:t>   </a:t>
            </a:r>
            <a:r>
              <a:rPr lang="en-US" altLang="zh-CN" sz="4800" b="1" dirty="0">
                <a:solidFill>
                  <a:schemeClr val="tx2"/>
                </a:solidFill>
                <a:ea typeface="楷体_GB2312" pitchFamily="49" charset="-122"/>
              </a:rPr>
              <a:t>} *</a:t>
            </a:r>
            <a:r>
              <a:rPr lang="en-US" altLang="zh-CN" sz="4800" dirty="0">
                <a:solidFill>
                  <a:schemeClr val="tx2"/>
                </a:solidFill>
                <a:ea typeface="楷体_GB2312" pitchFamily="49" charset="-122"/>
              </a:rPr>
              <a:t>ChildPtr;</a:t>
            </a:r>
            <a:endParaRPr lang="en-US" altLang="zh-CN" sz="4800" dirty="0">
              <a:solidFill>
                <a:schemeClr val="tx2"/>
              </a:solidFill>
              <a:ea typeface="楷体_GB2312" pitchFamily="49" charset="-122"/>
            </a:endParaRPr>
          </a:p>
        </p:txBody>
      </p:sp>
      <p:sp>
        <p:nvSpPr>
          <p:cNvPr id="424963" name="Rectangle 3"/>
          <p:cNvSpPr/>
          <p:nvPr/>
        </p:nvSpPr>
        <p:spPr>
          <a:xfrm>
            <a:off x="533400" y="1676400"/>
            <a:ext cx="4073525" cy="9334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zh-CN" altLang="en-US" sz="4800" b="1" dirty="0">
                <a:solidFill>
                  <a:srgbClr val="990033"/>
                </a:solidFill>
                <a:ea typeface="楷体_GB2312" pitchFamily="49" charset="-122"/>
              </a:rPr>
              <a:t>孩子结点结构</a:t>
            </a:r>
            <a:r>
              <a:rPr lang="en-US" altLang="zh-CN" sz="4800" b="1" dirty="0">
                <a:solidFill>
                  <a:srgbClr val="990033"/>
                </a:solidFill>
                <a:ea typeface="楷体_GB2312" pitchFamily="49" charset="-122"/>
              </a:rPr>
              <a:t>:</a:t>
            </a:r>
            <a:endParaRPr lang="en-US" altLang="zh-CN" sz="4800" b="1" dirty="0">
              <a:solidFill>
                <a:srgbClr val="990033"/>
              </a:solidFill>
              <a:ea typeface="楷体_GB2312" pitchFamily="49" charset="-122"/>
            </a:endParaRPr>
          </a:p>
        </p:txBody>
      </p:sp>
      <p:sp>
        <p:nvSpPr>
          <p:cNvPr id="424964" name="Text Box 4"/>
          <p:cNvSpPr txBox="1"/>
          <p:nvPr/>
        </p:nvSpPr>
        <p:spPr>
          <a:xfrm>
            <a:off x="5181600" y="1905000"/>
            <a:ext cx="2895600" cy="727075"/>
          </a:xfrm>
          <a:prstGeom prst="rect">
            <a:avLst/>
          </a:prstGeom>
          <a:solidFill>
            <a:srgbClr val="FFFF99">
              <a:alpha val="50195"/>
            </a:srgbClr>
          </a:solidFill>
          <a:ln w="25400" cap="sq" cmpd="sng">
            <a:solidFill>
              <a:srgbClr val="99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4000" dirty="0"/>
              <a:t> </a:t>
            </a:r>
            <a:r>
              <a:rPr lang="en-US" altLang="zh-CN" sz="4000" b="1" dirty="0">
                <a:solidFill>
                  <a:srgbClr val="990000"/>
                </a:solidFill>
              </a:rPr>
              <a:t>child   next</a:t>
            </a:r>
            <a:endParaRPr lang="en-US" altLang="zh-CN" sz="4000" dirty="0"/>
          </a:p>
        </p:txBody>
      </p:sp>
      <p:sp>
        <p:nvSpPr>
          <p:cNvPr id="424965" name="Line 5"/>
          <p:cNvSpPr/>
          <p:nvPr/>
        </p:nvSpPr>
        <p:spPr>
          <a:xfrm>
            <a:off x="6629400" y="1905000"/>
            <a:ext cx="0" cy="762000"/>
          </a:xfrm>
          <a:prstGeom prst="line">
            <a:avLst/>
          </a:prstGeom>
          <a:ln w="12700" cap="sq" cmpd="sng">
            <a:solidFill>
              <a:srgbClr val="990000"/>
            </a:solidFill>
            <a:prstDash val="solid"/>
            <a:headEnd type="none" w="sm" len="sm"/>
            <a:tailEnd type="none" w="sm" len="sm"/>
          </a:ln>
        </p:spPr>
      </p:sp>
      <p:sp>
        <p:nvSpPr>
          <p:cNvPr id="424966" name="Text Box 6"/>
          <p:cNvSpPr txBox="1"/>
          <p:nvPr/>
        </p:nvSpPr>
        <p:spPr>
          <a:xfrm>
            <a:off x="517525" y="457200"/>
            <a:ext cx="48164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b="1" dirty="0">
                <a:solidFill>
                  <a:srgbClr val="000099"/>
                </a:solidFill>
                <a:ea typeface="隶书" pitchFamily="49" charset="-122"/>
              </a:rPr>
              <a:t>C</a:t>
            </a:r>
            <a:r>
              <a:rPr lang="zh-CN" altLang="zh-CN" sz="4400" b="1" dirty="0">
                <a:solidFill>
                  <a:srgbClr val="000099"/>
                </a:solidFill>
                <a:latin typeface="隶书" pitchFamily="49" charset="-122"/>
                <a:ea typeface="隶书" pitchFamily="49" charset="-122"/>
              </a:rPr>
              <a:t>语言的类型描述:</a:t>
            </a:r>
            <a:endParaRPr lang="en-US" altLang="zh-CN" sz="24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4966"/>
                                        </p:tgtEl>
                                        <p:attrNameLst>
                                          <p:attrName>style.visibility</p:attrName>
                                        </p:attrNameLst>
                                      </p:cBhvr>
                                      <p:to>
                                        <p:strVal val="visible"/>
                                      </p:to>
                                    </p:set>
                                    <p:anim calcmode="lin" valueType="num">
                                      <p:cBhvr additive="base">
                                        <p:cTn id="7" dur="500" fill="hold"/>
                                        <p:tgtEl>
                                          <p:spTgt spid="424966"/>
                                        </p:tgtEl>
                                        <p:attrNameLst>
                                          <p:attrName>ppt_x</p:attrName>
                                        </p:attrNameLst>
                                      </p:cBhvr>
                                      <p:tavLst>
                                        <p:tav tm="0">
                                          <p:val>
                                            <p:strVal val="#ppt_x"/>
                                          </p:val>
                                        </p:tav>
                                        <p:tav tm="100000">
                                          <p:val>
                                            <p:strVal val="#ppt_x"/>
                                          </p:val>
                                        </p:tav>
                                      </p:tavLst>
                                    </p:anim>
                                    <p:anim calcmode="lin" valueType="num">
                                      <p:cBhvr additive="base">
                                        <p:cTn id="8" dur="500" fill="hold"/>
                                        <p:tgtEl>
                                          <p:spTgt spid="42496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4963"/>
                                        </p:tgtEl>
                                        <p:attrNameLst>
                                          <p:attrName>style.visibility</p:attrName>
                                        </p:attrNameLst>
                                      </p:cBhvr>
                                      <p:to>
                                        <p:strVal val="visible"/>
                                      </p:to>
                                    </p:set>
                                    <p:anim calcmode="lin" valueType="num">
                                      <p:cBhvr additive="base">
                                        <p:cTn id="13" dur="500" fill="hold"/>
                                        <p:tgtEl>
                                          <p:spTgt spid="424963"/>
                                        </p:tgtEl>
                                        <p:attrNameLst>
                                          <p:attrName>ppt_x</p:attrName>
                                        </p:attrNameLst>
                                      </p:cBhvr>
                                      <p:tavLst>
                                        <p:tav tm="0">
                                          <p:val>
                                            <p:strVal val="0-#ppt_w/2"/>
                                          </p:val>
                                        </p:tav>
                                        <p:tav tm="100000">
                                          <p:val>
                                            <p:strVal val="#ppt_x"/>
                                          </p:val>
                                        </p:tav>
                                      </p:tavLst>
                                    </p:anim>
                                    <p:anim calcmode="lin" valueType="num">
                                      <p:cBhvr additive="base">
                                        <p:cTn id="14" dur="500" fill="hold"/>
                                        <p:tgtEl>
                                          <p:spTgt spid="4249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4964"/>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42496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424962"/>
                                        </p:tgtEl>
                                        <p:attrNameLst>
                                          <p:attrName>style.visibility</p:attrName>
                                        </p:attrNameLst>
                                      </p:cBhvr>
                                      <p:to>
                                        <p:strVal val="visible"/>
                                      </p:to>
                                    </p:set>
                                    <p:animEffect transition="in" filter="strips(upRight)">
                                      <p:cBhvr>
                                        <p:cTn id="26" dur="500"/>
                                        <p:tgtEl>
                                          <p:spTgt spid="424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p:bldP spid="424963" grpId="0"/>
      <p:bldP spid="424964" grpId="0" animBg="1"/>
      <p:bldP spid="4249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8466" name="Text Box 2"/>
          <p:cNvSpPr txBox="1"/>
          <p:nvPr/>
        </p:nvSpPr>
        <p:spPr>
          <a:xfrm>
            <a:off x="304800" y="3457575"/>
            <a:ext cx="6788150" cy="30194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4000" dirty="0">
                <a:solidFill>
                  <a:srgbClr val="990000"/>
                </a:solidFill>
                <a:ea typeface="楷体_GB2312" pitchFamily="49" charset="-122"/>
              </a:rPr>
              <a:t>任何一棵非空树是一个二元组</a:t>
            </a:r>
            <a:endParaRPr lang="zh-CN" altLang="en-US" sz="4000" dirty="0">
              <a:ea typeface="楷体_GB2312" pitchFamily="49" charset="-122"/>
            </a:endParaRPr>
          </a:p>
          <a:p>
            <a:pPr marL="0" lvl="0" indent="0" eaLnBrk="1" hangingPunct="1">
              <a:lnSpc>
                <a:spcPct val="120000"/>
              </a:lnSpc>
              <a:spcBef>
                <a:spcPct val="0"/>
              </a:spcBef>
              <a:buNone/>
            </a:pPr>
            <a:r>
              <a:rPr lang="zh-CN" altLang="en-US" sz="4000" b="1" dirty="0">
                <a:solidFill>
                  <a:srgbClr val="FF0000"/>
                </a:solidFill>
                <a:ea typeface="楷体_GB2312" pitchFamily="49" charset="-122"/>
              </a:rPr>
              <a:t>       </a:t>
            </a:r>
            <a:r>
              <a:rPr lang="en-US" altLang="zh-CN" sz="4000" b="1" dirty="0">
                <a:solidFill>
                  <a:srgbClr val="FF0000"/>
                </a:solidFill>
                <a:ea typeface="楷体_GB2312" pitchFamily="49" charset="-122"/>
              </a:rPr>
              <a:t>Tree = </a:t>
            </a:r>
            <a:r>
              <a:rPr lang="zh-CN" altLang="en-US" sz="4000" b="1" dirty="0">
                <a:solidFill>
                  <a:srgbClr val="FF0000"/>
                </a:solidFill>
                <a:ea typeface="楷体_GB2312" pitchFamily="49" charset="-122"/>
              </a:rPr>
              <a:t>（</a:t>
            </a:r>
            <a:r>
              <a:rPr lang="en-US" altLang="zh-CN" sz="4000" b="1" dirty="0">
                <a:solidFill>
                  <a:srgbClr val="FF0000"/>
                </a:solidFill>
                <a:ea typeface="楷体_GB2312" pitchFamily="49" charset="-122"/>
              </a:rPr>
              <a:t>root</a:t>
            </a:r>
            <a:r>
              <a:rPr lang="zh-CN" altLang="en-US" sz="4000" b="1" dirty="0">
                <a:solidFill>
                  <a:srgbClr val="FF0000"/>
                </a:solidFill>
                <a:ea typeface="楷体_GB2312" pitchFamily="49" charset="-122"/>
              </a:rPr>
              <a:t>，</a:t>
            </a:r>
            <a:r>
              <a:rPr lang="en-US" altLang="zh-CN" sz="4000" b="1" dirty="0">
                <a:solidFill>
                  <a:srgbClr val="FF0000"/>
                </a:solidFill>
                <a:ea typeface="楷体_GB2312" pitchFamily="49" charset="-122"/>
              </a:rPr>
              <a:t>F</a:t>
            </a:r>
            <a:r>
              <a:rPr lang="zh-CN" altLang="en-US" sz="4000" b="1" dirty="0">
                <a:solidFill>
                  <a:srgbClr val="FF0000"/>
                </a:solidFill>
                <a:ea typeface="楷体_GB2312" pitchFamily="49" charset="-122"/>
              </a:rPr>
              <a:t>）</a:t>
            </a:r>
            <a:endParaRPr lang="zh-CN" altLang="en-US" sz="4000" dirty="0">
              <a:solidFill>
                <a:srgbClr val="FF0000"/>
              </a:solidFill>
              <a:ea typeface="楷体_GB2312" pitchFamily="49" charset="-122"/>
            </a:endParaRPr>
          </a:p>
          <a:p>
            <a:pPr marL="0" lvl="0" indent="0" eaLnBrk="1" hangingPunct="1">
              <a:lnSpc>
                <a:spcPct val="120000"/>
              </a:lnSpc>
              <a:spcBef>
                <a:spcPct val="0"/>
              </a:spcBef>
              <a:buNone/>
            </a:pPr>
            <a:r>
              <a:rPr lang="zh-CN" altLang="en-US" sz="4000" dirty="0">
                <a:solidFill>
                  <a:srgbClr val="990000"/>
                </a:solidFill>
                <a:ea typeface="楷体_GB2312" pitchFamily="49" charset="-122"/>
              </a:rPr>
              <a:t>其中：</a:t>
            </a:r>
            <a:r>
              <a:rPr lang="en-US" altLang="zh-CN" sz="4000" dirty="0">
                <a:solidFill>
                  <a:srgbClr val="990000"/>
                </a:solidFill>
                <a:ea typeface="楷体_GB2312" pitchFamily="49" charset="-122"/>
              </a:rPr>
              <a:t>root </a:t>
            </a:r>
            <a:r>
              <a:rPr lang="zh-CN" altLang="en-US" sz="4000" dirty="0">
                <a:solidFill>
                  <a:srgbClr val="990000"/>
                </a:solidFill>
                <a:ea typeface="楷体_GB2312" pitchFamily="49" charset="-122"/>
              </a:rPr>
              <a:t>被称为根结点</a:t>
            </a:r>
            <a:endParaRPr lang="zh-CN" altLang="en-US" sz="4000" dirty="0">
              <a:solidFill>
                <a:srgbClr val="990000"/>
              </a:solidFill>
              <a:ea typeface="楷体_GB2312" pitchFamily="49" charset="-122"/>
            </a:endParaRPr>
          </a:p>
          <a:p>
            <a:pPr marL="0" lvl="0" indent="0" eaLnBrk="1" hangingPunct="1">
              <a:lnSpc>
                <a:spcPct val="120000"/>
              </a:lnSpc>
              <a:spcBef>
                <a:spcPct val="0"/>
              </a:spcBef>
              <a:buNone/>
            </a:pPr>
            <a:r>
              <a:rPr lang="zh-CN" altLang="en-US" sz="4000" dirty="0">
                <a:solidFill>
                  <a:srgbClr val="990000"/>
                </a:solidFill>
                <a:ea typeface="楷体_GB2312" pitchFamily="49" charset="-122"/>
              </a:rPr>
              <a:t>            </a:t>
            </a:r>
            <a:r>
              <a:rPr lang="en-US" altLang="zh-CN" sz="4000" dirty="0">
                <a:solidFill>
                  <a:srgbClr val="990000"/>
                </a:solidFill>
                <a:ea typeface="楷体_GB2312" pitchFamily="49" charset="-122"/>
              </a:rPr>
              <a:t>F </a:t>
            </a:r>
            <a:r>
              <a:rPr lang="zh-CN" altLang="en-US" sz="4000" dirty="0">
                <a:solidFill>
                  <a:srgbClr val="990000"/>
                </a:solidFill>
                <a:ea typeface="楷体_GB2312" pitchFamily="49" charset="-122"/>
              </a:rPr>
              <a:t>被称为子树森林</a:t>
            </a:r>
            <a:endParaRPr lang="zh-CN" altLang="en-US" sz="4000" dirty="0">
              <a:solidFill>
                <a:srgbClr val="990000"/>
              </a:solidFill>
            </a:endParaRPr>
          </a:p>
        </p:txBody>
      </p:sp>
      <p:sp>
        <p:nvSpPr>
          <p:cNvPr id="14339" name="Text Box 3"/>
          <p:cNvSpPr txBox="1"/>
          <p:nvPr/>
        </p:nvSpPr>
        <p:spPr>
          <a:xfrm>
            <a:off x="152400" y="76200"/>
            <a:ext cx="1874838" cy="895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4400" b="1" dirty="0">
                <a:solidFill>
                  <a:srgbClr val="FF0000"/>
                </a:solidFill>
                <a:ea typeface="楷体_GB2312" pitchFamily="49" charset="-122"/>
              </a:rPr>
              <a:t>森林：</a:t>
            </a:r>
            <a:endParaRPr lang="zh-CN" altLang="en-US" sz="4000" dirty="0">
              <a:ea typeface="楷体_GB2312" pitchFamily="49" charset="-122"/>
            </a:endParaRPr>
          </a:p>
        </p:txBody>
      </p:sp>
      <p:sp>
        <p:nvSpPr>
          <p:cNvPr id="318468" name="Text Box 4"/>
          <p:cNvSpPr txBox="1"/>
          <p:nvPr/>
        </p:nvSpPr>
        <p:spPr>
          <a:xfrm>
            <a:off x="152400" y="1066800"/>
            <a:ext cx="4343400" cy="14097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dirty="0">
                <a:solidFill>
                  <a:srgbClr val="990000"/>
                </a:solidFill>
                <a:ea typeface="楷体_GB2312" pitchFamily="49" charset="-122"/>
              </a:rPr>
              <a:t>是</a:t>
            </a:r>
            <a:r>
              <a:rPr lang="en-US" altLang="zh-CN" sz="3600" dirty="0">
                <a:solidFill>
                  <a:srgbClr val="990000"/>
                </a:solidFill>
                <a:ea typeface="楷体_GB2312" pitchFamily="49" charset="-122"/>
              </a:rPr>
              <a:t>m</a:t>
            </a:r>
            <a:r>
              <a:rPr lang="zh-CN" altLang="en-US" sz="3600" dirty="0">
                <a:solidFill>
                  <a:srgbClr val="990000"/>
                </a:solidFill>
                <a:ea typeface="楷体_GB2312" pitchFamily="49" charset="-122"/>
              </a:rPr>
              <a:t>（</a:t>
            </a:r>
            <a:r>
              <a:rPr lang="en-US" altLang="zh-CN" sz="3600" dirty="0">
                <a:solidFill>
                  <a:srgbClr val="990000"/>
                </a:solidFill>
                <a:ea typeface="楷体_GB2312" pitchFamily="49" charset="-122"/>
              </a:rPr>
              <a:t>m</a:t>
            </a:r>
            <a:r>
              <a:rPr lang="en-US" altLang="zh-CN" sz="3600" dirty="0">
                <a:solidFill>
                  <a:srgbClr val="990000"/>
                </a:solidFill>
                <a:latin typeface="楷体_GB2312" pitchFamily="49" charset="-122"/>
                <a:ea typeface="楷体_GB2312" pitchFamily="49" charset="-122"/>
              </a:rPr>
              <a:t>≥</a:t>
            </a:r>
            <a:r>
              <a:rPr lang="en-US" altLang="zh-CN" sz="3600" dirty="0">
                <a:solidFill>
                  <a:srgbClr val="990000"/>
                </a:solidFill>
                <a:ea typeface="楷体_GB2312" pitchFamily="49" charset="-122"/>
              </a:rPr>
              <a:t>0</a:t>
            </a:r>
            <a:r>
              <a:rPr lang="zh-CN" altLang="en-US" sz="3600" dirty="0">
                <a:solidFill>
                  <a:srgbClr val="990000"/>
                </a:solidFill>
                <a:ea typeface="楷体_GB2312" pitchFamily="49" charset="-122"/>
              </a:rPr>
              <a:t>）棵互</a:t>
            </a:r>
            <a:endParaRPr lang="zh-CN" altLang="en-US" sz="3600" dirty="0">
              <a:solidFill>
                <a:srgbClr val="990000"/>
              </a:solidFill>
              <a:ea typeface="楷体_GB2312" pitchFamily="49" charset="-122"/>
            </a:endParaRPr>
          </a:p>
          <a:p>
            <a:pPr marL="0" lvl="0" indent="0" eaLnBrk="1" hangingPunct="1">
              <a:lnSpc>
                <a:spcPct val="120000"/>
              </a:lnSpc>
              <a:spcBef>
                <a:spcPct val="0"/>
              </a:spcBef>
              <a:buNone/>
            </a:pPr>
            <a:r>
              <a:rPr lang="zh-CN" altLang="en-US" sz="3600" dirty="0">
                <a:solidFill>
                  <a:srgbClr val="990000"/>
                </a:solidFill>
                <a:ea typeface="楷体_GB2312" pitchFamily="49" charset="-122"/>
              </a:rPr>
              <a:t>不相交的树的集合</a:t>
            </a:r>
            <a:endParaRPr lang="zh-CN" altLang="en-US" sz="3600" dirty="0">
              <a:solidFill>
                <a:srgbClr val="990000"/>
              </a:solidFill>
              <a:ea typeface="楷体_GB2312" pitchFamily="49" charset="-122"/>
            </a:endParaRPr>
          </a:p>
        </p:txBody>
      </p:sp>
      <p:sp>
        <p:nvSpPr>
          <p:cNvPr id="318469" name="Oval 5"/>
          <p:cNvSpPr/>
          <p:nvPr/>
        </p:nvSpPr>
        <p:spPr>
          <a:xfrm>
            <a:off x="6400800" y="381000"/>
            <a:ext cx="5334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FF0000"/>
                </a:solidFill>
              </a:rPr>
              <a:t>A</a:t>
            </a:r>
            <a:endParaRPr lang="en-US" altLang="zh-CN" sz="2400" dirty="0"/>
          </a:p>
        </p:txBody>
      </p:sp>
      <p:sp>
        <p:nvSpPr>
          <p:cNvPr id="318470" name="AutoShape 6"/>
          <p:cNvSpPr/>
          <p:nvPr/>
        </p:nvSpPr>
        <p:spPr>
          <a:xfrm>
            <a:off x="7543800" y="0"/>
            <a:ext cx="609600" cy="381000"/>
          </a:xfrm>
          <a:prstGeom prst="wedgeRoundRectCallout">
            <a:avLst>
              <a:gd name="adj1" fmla="val -137759"/>
              <a:gd name="adj2" fmla="val 92500"/>
              <a:gd name="adj3" fmla="val 16667"/>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root</a:t>
            </a:r>
            <a:endParaRPr lang="en-US" altLang="zh-CN" sz="2400" dirty="0"/>
          </a:p>
        </p:txBody>
      </p:sp>
      <p:sp>
        <p:nvSpPr>
          <p:cNvPr id="318471" name="Rectangle 7"/>
          <p:cNvSpPr/>
          <p:nvPr/>
        </p:nvSpPr>
        <p:spPr>
          <a:xfrm>
            <a:off x="4343400" y="1125538"/>
            <a:ext cx="4800600" cy="2438400"/>
          </a:xfrm>
          <a:prstGeom prst="rect">
            <a:avLst/>
          </a:prstGeom>
          <a:solidFill>
            <a:srgbClr val="CAF2CE"/>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18472" name="Oval 8"/>
          <p:cNvSpPr/>
          <p:nvPr/>
        </p:nvSpPr>
        <p:spPr>
          <a:xfrm>
            <a:off x="5181600" y="1295400"/>
            <a:ext cx="4572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9C4E00"/>
                </a:solidFill>
              </a:rPr>
              <a:t>B</a:t>
            </a:r>
            <a:endParaRPr lang="en-US" altLang="zh-CN" sz="2400" dirty="0"/>
          </a:p>
        </p:txBody>
      </p:sp>
      <p:sp>
        <p:nvSpPr>
          <p:cNvPr id="318473" name="Oval 9"/>
          <p:cNvSpPr/>
          <p:nvPr/>
        </p:nvSpPr>
        <p:spPr>
          <a:xfrm>
            <a:off x="6400800" y="12954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6600CC"/>
                </a:solidFill>
              </a:rPr>
              <a:t>C</a:t>
            </a:r>
            <a:endParaRPr lang="en-US" altLang="zh-CN" sz="2400" dirty="0"/>
          </a:p>
        </p:txBody>
      </p:sp>
      <p:sp>
        <p:nvSpPr>
          <p:cNvPr id="318474" name="Oval 10"/>
          <p:cNvSpPr/>
          <p:nvPr/>
        </p:nvSpPr>
        <p:spPr>
          <a:xfrm>
            <a:off x="7772400" y="12954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accent2"/>
                </a:solidFill>
              </a:rPr>
              <a:t>D</a:t>
            </a:r>
            <a:endParaRPr lang="en-US" altLang="zh-CN" sz="2800" b="1" dirty="0">
              <a:solidFill>
                <a:schemeClr val="accent2"/>
              </a:solidFill>
            </a:endParaRPr>
          </a:p>
        </p:txBody>
      </p:sp>
      <p:sp>
        <p:nvSpPr>
          <p:cNvPr id="318475" name="Oval 11"/>
          <p:cNvSpPr/>
          <p:nvPr/>
        </p:nvSpPr>
        <p:spPr>
          <a:xfrm>
            <a:off x="4572000" y="1981200"/>
            <a:ext cx="4572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9C4E00"/>
                </a:solidFill>
              </a:rPr>
              <a:t>E</a:t>
            </a:r>
            <a:endParaRPr lang="en-US" altLang="zh-CN" sz="2400" dirty="0"/>
          </a:p>
        </p:txBody>
      </p:sp>
      <p:sp>
        <p:nvSpPr>
          <p:cNvPr id="318476" name="Oval 12"/>
          <p:cNvSpPr/>
          <p:nvPr/>
        </p:nvSpPr>
        <p:spPr>
          <a:xfrm>
            <a:off x="5638800" y="19812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9C4E00"/>
                </a:solidFill>
              </a:rPr>
              <a:t>F</a:t>
            </a:r>
            <a:endParaRPr lang="en-US" altLang="zh-CN" sz="2400" dirty="0"/>
          </a:p>
        </p:txBody>
      </p:sp>
      <p:sp>
        <p:nvSpPr>
          <p:cNvPr id="318477" name="Oval 13"/>
          <p:cNvSpPr/>
          <p:nvPr/>
        </p:nvSpPr>
        <p:spPr>
          <a:xfrm>
            <a:off x="6400800" y="19812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6600CC"/>
                </a:solidFill>
              </a:rPr>
              <a:t>G</a:t>
            </a:r>
            <a:endParaRPr lang="en-US" altLang="zh-CN" sz="2400" dirty="0"/>
          </a:p>
        </p:txBody>
      </p:sp>
      <p:sp>
        <p:nvSpPr>
          <p:cNvPr id="318478" name="Oval 14"/>
          <p:cNvSpPr/>
          <p:nvPr/>
        </p:nvSpPr>
        <p:spPr>
          <a:xfrm>
            <a:off x="7086600" y="19812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accent2"/>
                </a:solidFill>
              </a:rPr>
              <a:t>H</a:t>
            </a:r>
            <a:endParaRPr lang="en-US" altLang="zh-CN" sz="2800" b="1" dirty="0">
              <a:solidFill>
                <a:schemeClr val="accent2"/>
              </a:solidFill>
            </a:endParaRPr>
          </a:p>
        </p:txBody>
      </p:sp>
      <p:sp>
        <p:nvSpPr>
          <p:cNvPr id="318479" name="Oval 15"/>
          <p:cNvSpPr/>
          <p:nvPr/>
        </p:nvSpPr>
        <p:spPr>
          <a:xfrm>
            <a:off x="7772400" y="19812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accent2"/>
                </a:solidFill>
              </a:rPr>
              <a:t>I</a:t>
            </a:r>
            <a:endParaRPr lang="en-US" altLang="zh-CN" sz="2800" b="1" dirty="0">
              <a:solidFill>
                <a:schemeClr val="accent2"/>
              </a:solidFill>
            </a:endParaRPr>
          </a:p>
        </p:txBody>
      </p:sp>
      <p:sp>
        <p:nvSpPr>
          <p:cNvPr id="318480" name="Oval 16"/>
          <p:cNvSpPr/>
          <p:nvPr/>
        </p:nvSpPr>
        <p:spPr>
          <a:xfrm>
            <a:off x="8458200" y="1981200"/>
            <a:ext cx="4572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accent2"/>
                </a:solidFill>
              </a:rPr>
              <a:t>J</a:t>
            </a:r>
            <a:endParaRPr lang="en-US" altLang="zh-CN" sz="2800" b="1" dirty="0">
              <a:solidFill>
                <a:schemeClr val="accent2"/>
              </a:solidFill>
            </a:endParaRPr>
          </a:p>
        </p:txBody>
      </p:sp>
      <p:sp>
        <p:nvSpPr>
          <p:cNvPr id="318481" name="Oval 17"/>
          <p:cNvSpPr/>
          <p:nvPr/>
        </p:nvSpPr>
        <p:spPr>
          <a:xfrm>
            <a:off x="8458200" y="26670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accent2"/>
                </a:solidFill>
              </a:rPr>
              <a:t>M</a:t>
            </a:r>
            <a:endParaRPr lang="en-US" altLang="zh-CN" sz="2800" b="1" dirty="0">
              <a:solidFill>
                <a:schemeClr val="accent2"/>
              </a:solidFill>
            </a:endParaRPr>
          </a:p>
        </p:txBody>
      </p:sp>
      <p:sp>
        <p:nvSpPr>
          <p:cNvPr id="318482" name="Oval 18"/>
          <p:cNvSpPr/>
          <p:nvPr/>
        </p:nvSpPr>
        <p:spPr>
          <a:xfrm>
            <a:off x="5105400" y="26670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9C4E00"/>
                </a:solidFill>
              </a:rPr>
              <a:t>K</a:t>
            </a:r>
            <a:endParaRPr lang="en-US" altLang="zh-CN" sz="2400" dirty="0"/>
          </a:p>
        </p:txBody>
      </p:sp>
      <p:sp>
        <p:nvSpPr>
          <p:cNvPr id="318483" name="Oval 19"/>
          <p:cNvSpPr/>
          <p:nvPr/>
        </p:nvSpPr>
        <p:spPr>
          <a:xfrm>
            <a:off x="6096000" y="2667000"/>
            <a:ext cx="533400" cy="3048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9C4E00"/>
                </a:solidFill>
              </a:rPr>
              <a:t>L</a:t>
            </a:r>
            <a:endParaRPr lang="en-US" altLang="zh-CN" sz="2400" dirty="0"/>
          </a:p>
        </p:txBody>
      </p:sp>
      <p:sp>
        <p:nvSpPr>
          <p:cNvPr id="318484" name="Line 20"/>
          <p:cNvSpPr/>
          <p:nvPr/>
        </p:nvSpPr>
        <p:spPr>
          <a:xfrm flipH="1">
            <a:off x="4800600" y="1447800"/>
            <a:ext cx="381000" cy="533400"/>
          </a:xfrm>
          <a:prstGeom prst="line">
            <a:avLst/>
          </a:prstGeom>
          <a:ln w="28575" cap="sq" cmpd="sng">
            <a:solidFill>
              <a:srgbClr val="005400"/>
            </a:solidFill>
            <a:prstDash val="solid"/>
            <a:headEnd type="none" w="sm" len="sm"/>
            <a:tailEnd type="none" w="sm" len="sm"/>
          </a:ln>
        </p:spPr>
      </p:sp>
      <p:sp>
        <p:nvSpPr>
          <p:cNvPr id="318485" name="Line 21"/>
          <p:cNvSpPr/>
          <p:nvPr/>
        </p:nvSpPr>
        <p:spPr>
          <a:xfrm>
            <a:off x="5638800" y="1447800"/>
            <a:ext cx="228600" cy="533400"/>
          </a:xfrm>
          <a:prstGeom prst="line">
            <a:avLst/>
          </a:prstGeom>
          <a:ln w="28575" cap="sq" cmpd="sng">
            <a:solidFill>
              <a:srgbClr val="005400"/>
            </a:solidFill>
            <a:prstDash val="solid"/>
            <a:headEnd type="none" w="sm" len="sm"/>
            <a:tailEnd type="none" w="sm" len="sm"/>
          </a:ln>
        </p:spPr>
      </p:sp>
      <p:sp>
        <p:nvSpPr>
          <p:cNvPr id="318486" name="Line 22"/>
          <p:cNvSpPr/>
          <p:nvPr/>
        </p:nvSpPr>
        <p:spPr>
          <a:xfrm flipH="1">
            <a:off x="5334000" y="2133600"/>
            <a:ext cx="304800" cy="533400"/>
          </a:xfrm>
          <a:prstGeom prst="line">
            <a:avLst/>
          </a:prstGeom>
          <a:ln w="28575" cap="sq" cmpd="sng">
            <a:solidFill>
              <a:srgbClr val="005400"/>
            </a:solidFill>
            <a:prstDash val="solid"/>
            <a:headEnd type="none" w="sm" len="sm"/>
            <a:tailEnd type="none" w="sm" len="sm"/>
          </a:ln>
        </p:spPr>
      </p:sp>
      <p:sp>
        <p:nvSpPr>
          <p:cNvPr id="318487" name="Line 23"/>
          <p:cNvSpPr/>
          <p:nvPr/>
        </p:nvSpPr>
        <p:spPr>
          <a:xfrm>
            <a:off x="6172200" y="2133600"/>
            <a:ext cx="152400" cy="533400"/>
          </a:xfrm>
          <a:prstGeom prst="line">
            <a:avLst/>
          </a:prstGeom>
          <a:ln w="28575" cap="sq" cmpd="sng">
            <a:solidFill>
              <a:srgbClr val="005400"/>
            </a:solidFill>
            <a:prstDash val="solid"/>
            <a:headEnd type="none" w="sm" len="sm"/>
            <a:tailEnd type="none" w="sm" len="sm"/>
          </a:ln>
        </p:spPr>
      </p:sp>
      <p:sp>
        <p:nvSpPr>
          <p:cNvPr id="318488" name="Line 24"/>
          <p:cNvSpPr/>
          <p:nvPr/>
        </p:nvSpPr>
        <p:spPr>
          <a:xfrm>
            <a:off x="6629400" y="1600200"/>
            <a:ext cx="0" cy="381000"/>
          </a:xfrm>
          <a:prstGeom prst="line">
            <a:avLst/>
          </a:prstGeom>
          <a:ln w="28575" cap="sq" cmpd="sng">
            <a:solidFill>
              <a:srgbClr val="005400"/>
            </a:solidFill>
            <a:prstDash val="solid"/>
            <a:headEnd type="none" w="sm" len="sm"/>
            <a:tailEnd type="none" w="sm" len="sm"/>
          </a:ln>
        </p:spPr>
      </p:sp>
      <p:sp>
        <p:nvSpPr>
          <p:cNvPr id="318489" name="Line 25"/>
          <p:cNvSpPr/>
          <p:nvPr/>
        </p:nvSpPr>
        <p:spPr>
          <a:xfrm flipH="1">
            <a:off x="7315200" y="1371600"/>
            <a:ext cx="457200" cy="609600"/>
          </a:xfrm>
          <a:prstGeom prst="line">
            <a:avLst/>
          </a:prstGeom>
          <a:ln w="28575" cap="sq" cmpd="sng">
            <a:solidFill>
              <a:srgbClr val="005400"/>
            </a:solidFill>
            <a:prstDash val="solid"/>
            <a:headEnd type="none" w="sm" len="sm"/>
            <a:tailEnd type="none" w="sm" len="sm"/>
          </a:ln>
        </p:spPr>
      </p:sp>
      <p:sp>
        <p:nvSpPr>
          <p:cNvPr id="318490" name="Line 26"/>
          <p:cNvSpPr/>
          <p:nvPr/>
        </p:nvSpPr>
        <p:spPr>
          <a:xfrm flipH="1">
            <a:off x="8077200" y="1600200"/>
            <a:ext cx="0" cy="381000"/>
          </a:xfrm>
          <a:prstGeom prst="line">
            <a:avLst/>
          </a:prstGeom>
          <a:ln w="28575" cap="sq" cmpd="sng">
            <a:solidFill>
              <a:srgbClr val="005400"/>
            </a:solidFill>
            <a:prstDash val="solid"/>
            <a:headEnd type="none" w="sm" len="sm"/>
            <a:tailEnd type="none" w="sm" len="sm"/>
          </a:ln>
        </p:spPr>
      </p:sp>
      <p:sp>
        <p:nvSpPr>
          <p:cNvPr id="318491" name="Line 27"/>
          <p:cNvSpPr/>
          <p:nvPr/>
        </p:nvSpPr>
        <p:spPr>
          <a:xfrm>
            <a:off x="8305800" y="1447800"/>
            <a:ext cx="381000" cy="533400"/>
          </a:xfrm>
          <a:prstGeom prst="line">
            <a:avLst/>
          </a:prstGeom>
          <a:ln w="28575" cap="sq" cmpd="sng">
            <a:solidFill>
              <a:srgbClr val="005400"/>
            </a:solidFill>
            <a:prstDash val="solid"/>
            <a:headEnd type="none" w="sm" len="sm"/>
            <a:tailEnd type="none" w="sm" len="sm"/>
          </a:ln>
        </p:spPr>
      </p:sp>
      <p:sp>
        <p:nvSpPr>
          <p:cNvPr id="318492" name="Line 28"/>
          <p:cNvSpPr/>
          <p:nvPr/>
        </p:nvSpPr>
        <p:spPr>
          <a:xfrm>
            <a:off x="8686800" y="2286000"/>
            <a:ext cx="0" cy="381000"/>
          </a:xfrm>
          <a:prstGeom prst="line">
            <a:avLst/>
          </a:prstGeom>
          <a:ln w="28575" cap="sq" cmpd="sng">
            <a:solidFill>
              <a:srgbClr val="005400"/>
            </a:solidFill>
            <a:prstDash val="solid"/>
            <a:headEnd type="none" w="sm" len="sm"/>
            <a:tailEnd type="none" w="sm" len="sm"/>
          </a:ln>
        </p:spPr>
      </p:sp>
      <p:sp>
        <p:nvSpPr>
          <p:cNvPr id="318493" name="AutoShape 29"/>
          <p:cNvSpPr/>
          <p:nvPr/>
        </p:nvSpPr>
        <p:spPr>
          <a:xfrm>
            <a:off x="4648200" y="76200"/>
            <a:ext cx="533400" cy="381000"/>
          </a:xfrm>
          <a:prstGeom prst="wedgeRoundRectCallout">
            <a:avLst>
              <a:gd name="adj1" fmla="val 110713"/>
              <a:gd name="adj2" fmla="val 182500"/>
              <a:gd name="adj3" fmla="val 16667"/>
            </a:avLst>
          </a:prstGeom>
          <a:solidFill>
            <a:srgbClr val="CAF2CE"/>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005400"/>
                </a:solidFill>
              </a:rPr>
              <a:t>F</a:t>
            </a:r>
            <a:endParaRPr lang="en-US" altLang="zh-CN" sz="2400" dirty="0"/>
          </a:p>
        </p:txBody>
      </p:sp>
      <p:sp>
        <p:nvSpPr>
          <p:cNvPr id="318494" name="Line 30"/>
          <p:cNvSpPr/>
          <p:nvPr/>
        </p:nvSpPr>
        <p:spPr>
          <a:xfrm flipH="1">
            <a:off x="5410200" y="609600"/>
            <a:ext cx="990600" cy="685800"/>
          </a:xfrm>
          <a:prstGeom prst="line">
            <a:avLst/>
          </a:prstGeom>
          <a:ln w="38100" cap="sq" cmpd="sng">
            <a:solidFill>
              <a:schemeClr val="tx2"/>
            </a:solidFill>
            <a:prstDash val="solid"/>
            <a:headEnd type="none" w="sm" len="sm"/>
            <a:tailEnd type="none" w="sm" len="sm"/>
          </a:ln>
        </p:spPr>
      </p:sp>
      <p:sp>
        <p:nvSpPr>
          <p:cNvPr id="318495" name="Line 31"/>
          <p:cNvSpPr/>
          <p:nvPr/>
        </p:nvSpPr>
        <p:spPr>
          <a:xfrm>
            <a:off x="6629400" y="762000"/>
            <a:ext cx="0" cy="533400"/>
          </a:xfrm>
          <a:prstGeom prst="line">
            <a:avLst/>
          </a:prstGeom>
          <a:ln w="38100" cap="sq" cmpd="sng">
            <a:solidFill>
              <a:schemeClr val="tx2"/>
            </a:solidFill>
            <a:prstDash val="solid"/>
            <a:headEnd type="none" w="sm" len="sm"/>
            <a:tailEnd type="none" w="sm" len="sm"/>
          </a:ln>
        </p:spPr>
      </p:sp>
      <p:sp>
        <p:nvSpPr>
          <p:cNvPr id="318496" name="Line 32"/>
          <p:cNvSpPr/>
          <p:nvPr/>
        </p:nvSpPr>
        <p:spPr>
          <a:xfrm>
            <a:off x="6934200" y="685800"/>
            <a:ext cx="1143000" cy="609600"/>
          </a:xfrm>
          <a:prstGeom prst="line">
            <a:avLst/>
          </a:prstGeom>
          <a:ln w="38100" cap="sq" cmpd="sng">
            <a:solidFill>
              <a:schemeClr val="tx2"/>
            </a:solidFill>
            <a:prstDash val="solid"/>
            <a:headEnd type="none" w="sm" len="sm"/>
            <a:tailEnd type="none" w="sm" len="sm"/>
          </a:ln>
        </p:spPr>
      </p:sp>
      <p:sp>
        <p:nvSpPr>
          <p:cNvPr id="318497" name="AutoShape 33">
            <a:hlinkClick r:id="" action="ppaction://noaction"/>
          </p:cNvPr>
          <p:cNvSpPr/>
          <p:nvPr/>
        </p:nvSpPr>
        <p:spPr>
          <a:xfrm>
            <a:off x="8534400" y="62484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additive="base">
                                        <p:cTn id="7" dur="500" fill="hold"/>
                                        <p:tgtEl>
                                          <p:spTgt spid="318468"/>
                                        </p:tgtEl>
                                        <p:attrNameLst>
                                          <p:attrName>ppt_x</p:attrName>
                                        </p:attrNameLst>
                                      </p:cBhvr>
                                      <p:tavLst>
                                        <p:tav tm="0">
                                          <p:val>
                                            <p:strVal val="0-#ppt_w/2"/>
                                          </p:val>
                                        </p:tav>
                                        <p:tav tm="100000">
                                          <p:val>
                                            <p:strVal val="#ppt_x"/>
                                          </p:val>
                                        </p:tav>
                                      </p:tavLst>
                                    </p:anim>
                                    <p:anim calcmode="lin" valueType="num">
                                      <p:cBhvr additive="base">
                                        <p:cTn id="8" dur="500" fill="hold"/>
                                        <p:tgtEl>
                                          <p:spTgt spid="3184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18472"/>
                                        </p:tgtEl>
                                        <p:attrNameLst>
                                          <p:attrName>style.visibility</p:attrName>
                                        </p:attrNameLst>
                                      </p:cBhvr>
                                      <p:to>
                                        <p:strVal val="visible"/>
                                      </p:to>
                                    </p:set>
                                    <p:animEffect transition="in" filter="dissolve">
                                      <p:cBhvr>
                                        <p:cTn id="13" dur="500"/>
                                        <p:tgtEl>
                                          <p:spTgt spid="318472"/>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318473"/>
                                        </p:tgtEl>
                                        <p:attrNameLst>
                                          <p:attrName>style.visibility</p:attrName>
                                        </p:attrNameLst>
                                      </p:cBhvr>
                                      <p:to>
                                        <p:strVal val="visible"/>
                                      </p:to>
                                    </p:set>
                                    <p:animEffect transition="in" filter="dissolve">
                                      <p:cBhvr>
                                        <p:cTn id="17" dur="500"/>
                                        <p:tgtEl>
                                          <p:spTgt spid="318473"/>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318474"/>
                                        </p:tgtEl>
                                        <p:attrNameLst>
                                          <p:attrName>style.visibility</p:attrName>
                                        </p:attrNameLst>
                                      </p:cBhvr>
                                      <p:to>
                                        <p:strVal val="visible"/>
                                      </p:to>
                                    </p:set>
                                    <p:animEffect transition="in" filter="dissolve">
                                      <p:cBhvr>
                                        <p:cTn id="21" dur="500"/>
                                        <p:tgtEl>
                                          <p:spTgt spid="31847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318475"/>
                                        </p:tgtEl>
                                        <p:attrNameLst>
                                          <p:attrName>style.visibility</p:attrName>
                                        </p:attrNameLst>
                                      </p:cBhvr>
                                      <p:to>
                                        <p:strVal val="visible"/>
                                      </p:to>
                                    </p:set>
                                    <p:animEffect transition="in" filter="dissolve">
                                      <p:cBhvr>
                                        <p:cTn id="25" dur="500"/>
                                        <p:tgtEl>
                                          <p:spTgt spid="318475"/>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318476"/>
                                        </p:tgtEl>
                                        <p:attrNameLst>
                                          <p:attrName>style.visibility</p:attrName>
                                        </p:attrNameLst>
                                      </p:cBhvr>
                                      <p:to>
                                        <p:strVal val="visible"/>
                                      </p:to>
                                    </p:set>
                                    <p:animEffect transition="in" filter="dissolve">
                                      <p:cBhvr>
                                        <p:cTn id="29" dur="500"/>
                                        <p:tgtEl>
                                          <p:spTgt spid="318476"/>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318477"/>
                                        </p:tgtEl>
                                        <p:attrNameLst>
                                          <p:attrName>style.visibility</p:attrName>
                                        </p:attrNameLst>
                                      </p:cBhvr>
                                      <p:to>
                                        <p:strVal val="visible"/>
                                      </p:to>
                                    </p:set>
                                    <p:animEffect transition="in" filter="dissolve">
                                      <p:cBhvr>
                                        <p:cTn id="33" dur="500"/>
                                        <p:tgtEl>
                                          <p:spTgt spid="318477"/>
                                        </p:tgtEl>
                                      </p:cBhvr>
                                    </p:animEffect>
                                  </p:childTnLst>
                                </p:cTn>
                              </p:par>
                            </p:childTnLst>
                          </p:cTn>
                        </p:par>
                        <p:par>
                          <p:cTn id="34" fill="hold">
                            <p:stCondLst>
                              <p:cond delay="3000"/>
                            </p:stCondLst>
                            <p:childTnLst>
                              <p:par>
                                <p:cTn id="35" presetID="9" presetClass="entr" presetSubtype="0" fill="hold" grpId="0" nodeType="afterEffect">
                                  <p:stCondLst>
                                    <p:cond delay="0"/>
                                  </p:stCondLst>
                                  <p:childTnLst>
                                    <p:set>
                                      <p:cBhvr>
                                        <p:cTn id="36" dur="1" fill="hold">
                                          <p:stCondLst>
                                            <p:cond delay="0"/>
                                          </p:stCondLst>
                                        </p:cTn>
                                        <p:tgtEl>
                                          <p:spTgt spid="318478"/>
                                        </p:tgtEl>
                                        <p:attrNameLst>
                                          <p:attrName>style.visibility</p:attrName>
                                        </p:attrNameLst>
                                      </p:cBhvr>
                                      <p:to>
                                        <p:strVal val="visible"/>
                                      </p:to>
                                    </p:set>
                                    <p:animEffect transition="in" filter="dissolve">
                                      <p:cBhvr>
                                        <p:cTn id="37" dur="500"/>
                                        <p:tgtEl>
                                          <p:spTgt spid="318478"/>
                                        </p:tgtEl>
                                      </p:cBhvr>
                                    </p:animEffect>
                                  </p:childTnLst>
                                </p:cTn>
                              </p:par>
                            </p:childTnLst>
                          </p:cTn>
                        </p:par>
                        <p:par>
                          <p:cTn id="38" fill="hold">
                            <p:stCondLst>
                              <p:cond delay="3500"/>
                            </p:stCondLst>
                            <p:childTnLst>
                              <p:par>
                                <p:cTn id="39" presetID="9" presetClass="entr" presetSubtype="0" fill="hold" grpId="0" nodeType="afterEffect">
                                  <p:stCondLst>
                                    <p:cond delay="0"/>
                                  </p:stCondLst>
                                  <p:childTnLst>
                                    <p:set>
                                      <p:cBhvr>
                                        <p:cTn id="40" dur="1" fill="hold">
                                          <p:stCondLst>
                                            <p:cond delay="0"/>
                                          </p:stCondLst>
                                        </p:cTn>
                                        <p:tgtEl>
                                          <p:spTgt spid="318479"/>
                                        </p:tgtEl>
                                        <p:attrNameLst>
                                          <p:attrName>style.visibility</p:attrName>
                                        </p:attrNameLst>
                                      </p:cBhvr>
                                      <p:to>
                                        <p:strVal val="visible"/>
                                      </p:to>
                                    </p:set>
                                    <p:animEffect transition="in" filter="dissolve">
                                      <p:cBhvr>
                                        <p:cTn id="41" dur="500"/>
                                        <p:tgtEl>
                                          <p:spTgt spid="318479"/>
                                        </p:tgtEl>
                                      </p:cBhvr>
                                    </p:animEffect>
                                  </p:childTnLst>
                                </p:cTn>
                              </p:par>
                            </p:childTnLst>
                          </p:cTn>
                        </p:par>
                        <p:par>
                          <p:cTn id="42" fill="hold">
                            <p:stCondLst>
                              <p:cond delay="4000"/>
                            </p:stCondLst>
                            <p:childTnLst>
                              <p:par>
                                <p:cTn id="43" presetID="9" presetClass="entr" presetSubtype="0" fill="hold" grpId="0" nodeType="afterEffect">
                                  <p:stCondLst>
                                    <p:cond delay="0"/>
                                  </p:stCondLst>
                                  <p:childTnLst>
                                    <p:set>
                                      <p:cBhvr>
                                        <p:cTn id="44" dur="1" fill="hold">
                                          <p:stCondLst>
                                            <p:cond delay="0"/>
                                          </p:stCondLst>
                                        </p:cTn>
                                        <p:tgtEl>
                                          <p:spTgt spid="318480"/>
                                        </p:tgtEl>
                                        <p:attrNameLst>
                                          <p:attrName>style.visibility</p:attrName>
                                        </p:attrNameLst>
                                      </p:cBhvr>
                                      <p:to>
                                        <p:strVal val="visible"/>
                                      </p:to>
                                    </p:set>
                                    <p:animEffect transition="in" filter="dissolve">
                                      <p:cBhvr>
                                        <p:cTn id="45" dur="500"/>
                                        <p:tgtEl>
                                          <p:spTgt spid="318480"/>
                                        </p:tgtEl>
                                      </p:cBhvr>
                                    </p:animEffect>
                                  </p:childTnLst>
                                </p:cTn>
                              </p:par>
                            </p:childTnLst>
                          </p:cTn>
                        </p:par>
                        <p:par>
                          <p:cTn id="46" fill="hold">
                            <p:stCondLst>
                              <p:cond delay="4500"/>
                            </p:stCondLst>
                            <p:childTnLst>
                              <p:par>
                                <p:cTn id="47" presetID="9" presetClass="entr" presetSubtype="0" fill="hold" grpId="0" nodeType="afterEffect">
                                  <p:stCondLst>
                                    <p:cond delay="0"/>
                                  </p:stCondLst>
                                  <p:childTnLst>
                                    <p:set>
                                      <p:cBhvr>
                                        <p:cTn id="48" dur="1" fill="hold">
                                          <p:stCondLst>
                                            <p:cond delay="0"/>
                                          </p:stCondLst>
                                        </p:cTn>
                                        <p:tgtEl>
                                          <p:spTgt spid="318482"/>
                                        </p:tgtEl>
                                        <p:attrNameLst>
                                          <p:attrName>style.visibility</p:attrName>
                                        </p:attrNameLst>
                                      </p:cBhvr>
                                      <p:to>
                                        <p:strVal val="visible"/>
                                      </p:to>
                                    </p:set>
                                    <p:animEffect transition="in" filter="dissolve">
                                      <p:cBhvr>
                                        <p:cTn id="49" dur="500"/>
                                        <p:tgtEl>
                                          <p:spTgt spid="318482"/>
                                        </p:tgtEl>
                                      </p:cBhvr>
                                    </p:animEffect>
                                  </p:childTnLst>
                                </p:cTn>
                              </p:par>
                            </p:childTnLst>
                          </p:cTn>
                        </p:par>
                        <p:par>
                          <p:cTn id="50" fill="hold">
                            <p:stCondLst>
                              <p:cond delay="5000"/>
                            </p:stCondLst>
                            <p:childTnLst>
                              <p:par>
                                <p:cTn id="51" presetID="9" presetClass="entr" presetSubtype="0" fill="hold" grpId="0" nodeType="afterEffect">
                                  <p:stCondLst>
                                    <p:cond delay="0"/>
                                  </p:stCondLst>
                                  <p:childTnLst>
                                    <p:set>
                                      <p:cBhvr>
                                        <p:cTn id="52" dur="1" fill="hold">
                                          <p:stCondLst>
                                            <p:cond delay="0"/>
                                          </p:stCondLst>
                                        </p:cTn>
                                        <p:tgtEl>
                                          <p:spTgt spid="318483"/>
                                        </p:tgtEl>
                                        <p:attrNameLst>
                                          <p:attrName>style.visibility</p:attrName>
                                        </p:attrNameLst>
                                      </p:cBhvr>
                                      <p:to>
                                        <p:strVal val="visible"/>
                                      </p:to>
                                    </p:set>
                                    <p:animEffect transition="in" filter="dissolve">
                                      <p:cBhvr>
                                        <p:cTn id="53" dur="500"/>
                                        <p:tgtEl>
                                          <p:spTgt spid="318483"/>
                                        </p:tgtEl>
                                      </p:cBhvr>
                                    </p:animEffect>
                                  </p:childTnLst>
                                </p:cTn>
                              </p:par>
                            </p:childTnLst>
                          </p:cTn>
                        </p:par>
                        <p:par>
                          <p:cTn id="54" fill="hold">
                            <p:stCondLst>
                              <p:cond delay="5500"/>
                            </p:stCondLst>
                            <p:childTnLst>
                              <p:par>
                                <p:cTn id="55" presetID="9" presetClass="entr" presetSubtype="0" fill="hold" grpId="0" nodeType="afterEffect">
                                  <p:stCondLst>
                                    <p:cond delay="0"/>
                                  </p:stCondLst>
                                  <p:childTnLst>
                                    <p:set>
                                      <p:cBhvr>
                                        <p:cTn id="56" dur="1" fill="hold">
                                          <p:stCondLst>
                                            <p:cond delay="0"/>
                                          </p:stCondLst>
                                        </p:cTn>
                                        <p:tgtEl>
                                          <p:spTgt spid="318481"/>
                                        </p:tgtEl>
                                        <p:attrNameLst>
                                          <p:attrName>style.visibility</p:attrName>
                                        </p:attrNameLst>
                                      </p:cBhvr>
                                      <p:to>
                                        <p:strVal val="visible"/>
                                      </p:to>
                                    </p:set>
                                    <p:animEffect transition="in" filter="dissolve">
                                      <p:cBhvr>
                                        <p:cTn id="57" dur="500"/>
                                        <p:tgtEl>
                                          <p:spTgt spid="318481"/>
                                        </p:tgtEl>
                                      </p:cBhvr>
                                    </p:animEffect>
                                  </p:childTnLst>
                                </p:cTn>
                              </p:par>
                            </p:childTnLst>
                          </p:cTn>
                        </p:par>
                        <p:par>
                          <p:cTn id="58" fill="hold">
                            <p:stCondLst>
                              <p:cond delay="6000"/>
                            </p:stCondLst>
                            <p:childTnLst>
                              <p:par>
                                <p:cTn id="59" presetID="17" presetClass="entr" presetSubtype="1" fill="hold" nodeType="afterEffect">
                                  <p:stCondLst>
                                    <p:cond delay="0"/>
                                  </p:stCondLst>
                                  <p:childTnLst>
                                    <p:set>
                                      <p:cBhvr>
                                        <p:cTn id="60" dur="1" fill="hold">
                                          <p:stCondLst>
                                            <p:cond delay="0"/>
                                          </p:stCondLst>
                                        </p:cTn>
                                        <p:tgtEl>
                                          <p:spTgt spid="318484"/>
                                        </p:tgtEl>
                                        <p:attrNameLst>
                                          <p:attrName>style.visibility</p:attrName>
                                        </p:attrNameLst>
                                      </p:cBhvr>
                                      <p:to>
                                        <p:strVal val="visible"/>
                                      </p:to>
                                    </p:set>
                                    <p:anim calcmode="lin" valueType="num">
                                      <p:cBhvr>
                                        <p:cTn id="61" dur="500" fill="hold"/>
                                        <p:tgtEl>
                                          <p:spTgt spid="318484"/>
                                        </p:tgtEl>
                                        <p:attrNameLst>
                                          <p:attrName>ppt_x</p:attrName>
                                        </p:attrNameLst>
                                      </p:cBhvr>
                                      <p:tavLst>
                                        <p:tav tm="0">
                                          <p:val>
                                            <p:strVal val="#ppt_x"/>
                                          </p:val>
                                        </p:tav>
                                        <p:tav tm="100000">
                                          <p:val>
                                            <p:strVal val="#ppt_x"/>
                                          </p:val>
                                        </p:tav>
                                      </p:tavLst>
                                    </p:anim>
                                    <p:anim calcmode="lin" valueType="num">
                                      <p:cBhvr>
                                        <p:cTn id="62" dur="500" fill="hold"/>
                                        <p:tgtEl>
                                          <p:spTgt spid="318484"/>
                                        </p:tgtEl>
                                        <p:attrNameLst>
                                          <p:attrName>ppt_y</p:attrName>
                                        </p:attrNameLst>
                                      </p:cBhvr>
                                      <p:tavLst>
                                        <p:tav tm="0">
                                          <p:val>
                                            <p:strVal val="#ppt_y-#ppt_h/2"/>
                                          </p:val>
                                        </p:tav>
                                        <p:tav tm="100000">
                                          <p:val>
                                            <p:strVal val="#ppt_y"/>
                                          </p:val>
                                        </p:tav>
                                      </p:tavLst>
                                    </p:anim>
                                    <p:anim calcmode="lin" valueType="num">
                                      <p:cBhvr>
                                        <p:cTn id="63" dur="500" fill="hold"/>
                                        <p:tgtEl>
                                          <p:spTgt spid="318484"/>
                                        </p:tgtEl>
                                        <p:attrNameLst>
                                          <p:attrName>ppt_w</p:attrName>
                                        </p:attrNameLst>
                                      </p:cBhvr>
                                      <p:tavLst>
                                        <p:tav tm="0">
                                          <p:val>
                                            <p:strVal val="#ppt_w"/>
                                          </p:val>
                                        </p:tav>
                                        <p:tav tm="100000">
                                          <p:val>
                                            <p:strVal val="#ppt_w"/>
                                          </p:val>
                                        </p:tav>
                                      </p:tavLst>
                                    </p:anim>
                                    <p:anim calcmode="lin" valueType="num">
                                      <p:cBhvr>
                                        <p:cTn id="64" dur="500" fill="hold"/>
                                        <p:tgtEl>
                                          <p:spTgt spid="318484"/>
                                        </p:tgtEl>
                                        <p:attrNameLst>
                                          <p:attrName>ppt_h</p:attrName>
                                        </p:attrNameLst>
                                      </p:cBhvr>
                                      <p:tavLst>
                                        <p:tav tm="0">
                                          <p:val>
                                            <p:fltVal val="0.000000"/>
                                          </p:val>
                                        </p:tav>
                                        <p:tav tm="100000">
                                          <p:val>
                                            <p:strVal val="#ppt_h"/>
                                          </p:val>
                                        </p:tav>
                                      </p:tavLst>
                                    </p:anim>
                                  </p:childTnLst>
                                </p:cTn>
                              </p:par>
                            </p:childTnLst>
                          </p:cTn>
                        </p:par>
                        <p:par>
                          <p:cTn id="65" fill="hold">
                            <p:stCondLst>
                              <p:cond delay="6500"/>
                            </p:stCondLst>
                            <p:childTnLst>
                              <p:par>
                                <p:cTn id="66" presetID="17" presetClass="entr" presetSubtype="1" fill="hold" nodeType="afterEffect">
                                  <p:stCondLst>
                                    <p:cond delay="0"/>
                                  </p:stCondLst>
                                  <p:childTnLst>
                                    <p:set>
                                      <p:cBhvr>
                                        <p:cTn id="67" dur="1" fill="hold">
                                          <p:stCondLst>
                                            <p:cond delay="0"/>
                                          </p:stCondLst>
                                        </p:cTn>
                                        <p:tgtEl>
                                          <p:spTgt spid="318485"/>
                                        </p:tgtEl>
                                        <p:attrNameLst>
                                          <p:attrName>style.visibility</p:attrName>
                                        </p:attrNameLst>
                                      </p:cBhvr>
                                      <p:to>
                                        <p:strVal val="visible"/>
                                      </p:to>
                                    </p:set>
                                    <p:anim calcmode="lin" valueType="num">
                                      <p:cBhvr>
                                        <p:cTn id="68" dur="500" fill="hold"/>
                                        <p:tgtEl>
                                          <p:spTgt spid="318485"/>
                                        </p:tgtEl>
                                        <p:attrNameLst>
                                          <p:attrName>ppt_x</p:attrName>
                                        </p:attrNameLst>
                                      </p:cBhvr>
                                      <p:tavLst>
                                        <p:tav tm="0">
                                          <p:val>
                                            <p:strVal val="#ppt_x"/>
                                          </p:val>
                                        </p:tav>
                                        <p:tav tm="100000">
                                          <p:val>
                                            <p:strVal val="#ppt_x"/>
                                          </p:val>
                                        </p:tav>
                                      </p:tavLst>
                                    </p:anim>
                                    <p:anim calcmode="lin" valueType="num">
                                      <p:cBhvr>
                                        <p:cTn id="69" dur="500" fill="hold"/>
                                        <p:tgtEl>
                                          <p:spTgt spid="318485"/>
                                        </p:tgtEl>
                                        <p:attrNameLst>
                                          <p:attrName>ppt_y</p:attrName>
                                        </p:attrNameLst>
                                      </p:cBhvr>
                                      <p:tavLst>
                                        <p:tav tm="0">
                                          <p:val>
                                            <p:strVal val="#ppt_y-#ppt_h/2"/>
                                          </p:val>
                                        </p:tav>
                                        <p:tav tm="100000">
                                          <p:val>
                                            <p:strVal val="#ppt_y"/>
                                          </p:val>
                                        </p:tav>
                                      </p:tavLst>
                                    </p:anim>
                                    <p:anim calcmode="lin" valueType="num">
                                      <p:cBhvr>
                                        <p:cTn id="70" dur="500" fill="hold"/>
                                        <p:tgtEl>
                                          <p:spTgt spid="318485"/>
                                        </p:tgtEl>
                                        <p:attrNameLst>
                                          <p:attrName>ppt_w</p:attrName>
                                        </p:attrNameLst>
                                      </p:cBhvr>
                                      <p:tavLst>
                                        <p:tav tm="0">
                                          <p:val>
                                            <p:strVal val="#ppt_w"/>
                                          </p:val>
                                        </p:tav>
                                        <p:tav tm="100000">
                                          <p:val>
                                            <p:strVal val="#ppt_w"/>
                                          </p:val>
                                        </p:tav>
                                      </p:tavLst>
                                    </p:anim>
                                    <p:anim calcmode="lin" valueType="num">
                                      <p:cBhvr>
                                        <p:cTn id="71" dur="500" fill="hold"/>
                                        <p:tgtEl>
                                          <p:spTgt spid="318485"/>
                                        </p:tgtEl>
                                        <p:attrNameLst>
                                          <p:attrName>ppt_h</p:attrName>
                                        </p:attrNameLst>
                                      </p:cBhvr>
                                      <p:tavLst>
                                        <p:tav tm="0">
                                          <p:val>
                                            <p:fltVal val="0.000000"/>
                                          </p:val>
                                        </p:tav>
                                        <p:tav tm="100000">
                                          <p:val>
                                            <p:strVal val="#ppt_h"/>
                                          </p:val>
                                        </p:tav>
                                      </p:tavLst>
                                    </p:anim>
                                  </p:childTnLst>
                                </p:cTn>
                              </p:par>
                            </p:childTnLst>
                          </p:cTn>
                        </p:par>
                        <p:par>
                          <p:cTn id="72" fill="hold">
                            <p:stCondLst>
                              <p:cond delay="7000"/>
                            </p:stCondLst>
                            <p:childTnLst>
                              <p:par>
                                <p:cTn id="73" presetID="17" presetClass="entr" presetSubtype="1" fill="hold" nodeType="afterEffect">
                                  <p:stCondLst>
                                    <p:cond delay="0"/>
                                  </p:stCondLst>
                                  <p:childTnLst>
                                    <p:set>
                                      <p:cBhvr>
                                        <p:cTn id="74" dur="1" fill="hold">
                                          <p:stCondLst>
                                            <p:cond delay="0"/>
                                          </p:stCondLst>
                                        </p:cTn>
                                        <p:tgtEl>
                                          <p:spTgt spid="318486"/>
                                        </p:tgtEl>
                                        <p:attrNameLst>
                                          <p:attrName>style.visibility</p:attrName>
                                        </p:attrNameLst>
                                      </p:cBhvr>
                                      <p:to>
                                        <p:strVal val="visible"/>
                                      </p:to>
                                    </p:set>
                                    <p:anim calcmode="lin" valueType="num">
                                      <p:cBhvr>
                                        <p:cTn id="75" dur="500" fill="hold"/>
                                        <p:tgtEl>
                                          <p:spTgt spid="318486"/>
                                        </p:tgtEl>
                                        <p:attrNameLst>
                                          <p:attrName>ppt_x</p:attrName>
                                        </p:attrNameLst>
                                      </p:cBhvr>
                                      <p:tavLst>
                                        <p:tav tm="0">
                                          <p:val>
                                            <p:strVal val="#ppt_x"/>
                                          </p:val>
                                        </p:tav>
                                        <p:tav tm="100000">
                                          <p:val>
                                            <p:strVal val="#ppt_x"/>
                                          </p:val>
                                        </p:tav>
                                      </p:tavLst>
                                    </p:anim>
                                    <p:anim calcmode="lin" valueType="num">
                                      <p:cBhvr>
                                        <p:cTn id="76" dur="500" fill="hold"/>
                                        <p:tgtEl>
                                          <p:spTgt spid="318486"/>
                                        </p:tgtEl>
                                        <p:attrNameLst>
                                          <p:attrName>ppt_y</p:attrName>
                                        </p:attrNameLst>
                                      </p:cBhvr>
                                      <p:tavLst>
                                        <p:tav tm="0">
                                          <p:val>
                                            <p:strVal val="#ppt_y-#ppt_h/2"/>
                                          </p:val>
                                        </p:tav>
                                        <p:tav tm="100000">
                                          <p:val>
                                            <p:strVal val="#ppt_y"/>
                                          </p:val>
                                        </p:tav>
                                      </p:tavLst>
                                    </p:anim>
                                    <p:anim calcmode="lin" valueType="num">
                                      <p:cBhvr>
                                        <p:cTn id="77" dur="500" fill="hold"/>
                                        <p:tgtEl>
                                          <p:spTgt spid="318486"/>
                                        </p:tgtEl>
                                        <p:attrNameLst>
                                          <p:attrName>ppt_w</p:attrName>
                                        </p:attrNameLst>
                                      </p:cBhvr>
                                      <p:tavLst>
                                        <p:tav tm="0">
                                          <p:val>
                                            <p:strVal val="#ppt_w"/>
                                          </p:val>
                                        </p:tav>
                                        <p:tav tm="100000">
                                          <p:val>
                                            <p:strVal val="#ppt_w"/>
                                          </p:val>
                                        </p:tav>
                                      </p:tavLst>
                                    </p:anim>
                                    <p:anim calcmode="lin" valueType="num">
                                      <p:cBhvr>
                                        <p:cTn id="78" dur="500" fill="hold"/>
                                        <p:tgtEl>
                                          <p:spTgt spid="318486"/>
                                        </p:tgtEl>
                                        <p:attrNameLst>
                                          <p:attrName>ppt_h</p:attrName>
                                        </p:attrNameLst>
                                      </p:cBhvr>
                                      <p:tavLst>
                                        <p:tav tm="0">
                                          <p:val>
                                            <p:fltVal val="0.000000"/>
                                          </p:val>
                                        </p:tav>
                                        <p:tav tm="100000">
                                          <p:val>
                                            <p:strVal val="#ppt_h"/>
                                          </p:val>
                                        </p:tav>
                                      </p:tavLst>
                                    </p:anim>
                                  </p:childTnLst>
                                </p:cTn>
                              </p:par>
                            </p:childTnLst>
                          </p:cTn>
                        </p:par>
                        <p:par>
                          <p:cTn id="79" fill="hold">
                            <p:stCondLst>
                              <p:cond delay="7500"/>
                            </p:stCondLst>
                            <p:childTnLst>
                              <p:par>
                                <p:cTn id="80" presetID="17" presetClass="entr" presetSubtype="1" fill="hold" nodeType="afterEffect">
                                  <p:stCondLst>
                                    <p:cond delay="0"/>
                                  </p:stCondLst>
                                  <p:childTnLst>
                                    <p:set>
                                      <p:cBhvr>
                                        <p:cTn id="81" dur="1" fill="hold">
                                          <p:stCondLst>
                                            <p:cond delay="0"/>
                                          </p:stCondLst>
                                        </p:cTn>
                                        <p:tgtEl>
                                          <p:spTgt spid="318487"/>
                                        </p:tgtEl>
                                        <p:attrNameLst>
                                          <p:attrName>style.visibility</p:attrName>
                                        </p:attrNameLst>
                                      </p:cBhvr>
                                      <p:to>
                                        <p:strVal val="visible"/>
                                      </p:to>
                                    </p:set>
                                    <p:anim calcmode="lin" valueType="num">
                                      <p:cBhvr>
                                        <p:cTn id="82" dur="500" fill="hold"/>
                                        <p:tgtEl>
                                          <p:spTgt spid="318487"/>
                                        </p:tgtEl>
                                        <p:attrNameLst>
                                          <p:attrName>ppt_x</p:attrName>
                                        </p:attrNameLst>
                                      </p:cBhvr>
                                      <p:tavLst>
                                        <p:tav tm="0">
                                          <p:val>
                                            <p:strVal val="#ppt_x"/>
                                          </p:val>
                                        </p:tav>
                                        <p:tav tm="100000">
                                          <p:val>
                                            <p:strVal val="#ppt_x"/>
                                          </p:val>
                                        </p:tav>
                                      </p:tavLst>
                                    </p:anim>
                                    <p:anim calcmode="lin" valueType="num">
                                      <p:cBhvr>
                                        <p:cTn id="83" dur="500" fill="hold"/>
                                        <p:tgtEl>
                                          <p:spTgt spid="318487"/>
                                        </p:tgtEl>
                                        <p:attrNameLst>
                                          <p:attrName>ppt_y</p:attrName>
                                        </p:attrNameLst>
                                      </p:cBhvr>
                                      <p:tavLst>
                                        <p:tav tm="0">
                                          <p:val>
                                            <p:strVal val="#ppt_y-#ppt_h/2"/>
                                          </p:val>
                                        </p:tav>
                                        <p:tav tm="100000">
                                          <p:val>
                                            <p:strVal val="#ppt_y"/>
                                          </p:val>
                                        </p:tav>
                                      </p:tavLst>
                                    </p:anim>
                                    <p:anim calcmode="lin" valueType="num">
                                      <p:cBhvr>
                                        <p:cTn id="84" dur="500" fill="hold"/>
                                        <p:tgtEl>
                                          <p:spTgt spid="318487"/>
                                        </p:tgtEl>
                                        <p:attrNameLst>
                                          <p:attrName>ppt_w</p:attrName>
                                        </p:attrNameLst>
                                      </p:cBhvr>
                                      <p:tavLst>
                                        <p:tav tm="0">
                                          <p:val>
                                            <p:strVal val="#ppt_w"/>
                                          </p:val>
                                        </p:tav>
                                        <p:tav tm="100000">
                                          <p:val>
                                            <p:strVal val="#ppt_w"/>
                                          </p:val>
                                        </p:tav>
                                      </p:tavLst>
                                    </p:anim>
                                    <p:anim calcmode="lin" valueType="num">
                                      <p:cBhvr>
                                        <p:cTn id="85" dur="500" fill="hold"/>
                                        <p:tgtEl>
                                          <p:spTgt spid="318487"/>
                                        </p:tgtEl>
                                        <p:attrNameLst>
                                          <p:attrName>ppt_h</p:attrName>
                                        </p:attrNameLst>
                                      </p:cBhvr>
                                      <p:tavLst>
                                        <p:tav tm="0">
                                          <p:val>
                                            <p:fltVal val="0.000000"/>
                                          </p:val>
                                        </p:tav>
                                        <p:tav tm="100000">
                                          <p:val>
                                            <p:strVal val="#ppt_h"/>
                                          </p:val>
                                        </p:tav>
                                      </p:tavLst>
                                    </p:anim>
                                  </p:childTnLst>
                                </p:cTn>
                              </p:par>
                            </p:childTnLst>
                          </p:cTn>
                        </p:par>
                        <p:par>
                          <p:cTn id="86" fill="hold">
                            <p:stCondLst>
                              <p:cond delay="8000"/>
                            </p:stCondLst>
                            <p:childTnLst>
                              <p:par>
                                <p:cTn id="87" presetID="17" presetClass="entr" presetSubtype="1" fill="hold" nodeType="afterEffect">
                                  <p:stCondLst>
                                    <p:cond delay="0"/>
                                  </p:stCondLst>
                                  <p:childTnLst>
                                    <p:set>
                                      <p:cBhvr>
                                        <p:cTn id="88" dur="1" fill="hold">
                                          <p:stCondLst>
                                            <p:cond delay="0"/>
                                          </p:stCondLst>
                                        </p:cTn>
                                        <p:tgtEl>
                                          <p:spTgt spid="318488"/>
                                        </p:tgtEl>
                                        <p:attrNameLst>
                                          <p:attrName>style.visibility</p:attrName>
                                        </p:attrNameLst>
                                      </p:cBhvr>
                                      <p:to>
                                        <p:strVal val="visible"/>
                                      </p:to>
                                    </p:set>
                                    <p:anim calcmode="lin" valueType="num">
                                      <p:cBhvr>
                                        <p:cTn id="89" dur="500" fill="hold"/>
                                        <p:tgtEl>
                                          <p:spTgt spid="318488"/>
                                        </p:tgtEl>
                                        <p:attrNameLst>
                                          <p:attrName>ppt_x</p:attrName>
                                        </p:attrNameLst>
                                      </p:cBhvr>
                                      <p:tavLst>
                                        <p:tav tm="0">
                                          <p:val>
                                            <p:strVal val="#ppt_x"/>
                                          </p:val>
                                        </p:tav>
                                        <p:tav tm="100000">
                                          <p:val>
                                            <p:strVal val="#ppt_x"/>
                                          </p:val>
                                        </p:tav>
                                      </p:tavLst>
                                    </p:anim>
                                    <p:anim calcmode="lin" valueType="num">
                                      <p:cBhvr>
                                        <p:cTn id="90" dur="500" fill="hold"/>
                                        <p:tgtEl>
                                          <p:spTgt spid="318488"/>
                                        </p:tgtEl>
                                        <p:attrNameLst>
                                          <p:attrName>ppt_y</p:attrName>
                                        </p:attrNameLst>
                                      </p:cBhvr>
                                      <p:tavLst>
                                        <p:tav tm="0">
                                          <p:val>
                                            <p:strVal val="#ppt_y-#ppt_h/2"/>
                                          </p:val>
                                        </p:tav>
                                        <p:tav tm="100000">
                                          <p:val>
                                            <p:strVal val="#ppt_y"/>
                                          </p:val>
                                        </p:tav>
                                      </p:tavLst>
                                    </p:anim>
                                    <p:anim calcmode="lin" valueType="num">
                                      <p:cBhvr>
                                        <p:cTn id="91" dur="500" fill="hold"/>
                                        <p:tgtEl>
                                          <p:spTgt spid="318488"/>
                                        </p:tgtEl>
                                        <p:attrNameLst>
                                          <p:attrName>ppt_w</p:attrName>
                                        </p:attrNameLst>
                                      </p:cBhvr>
                                      <p:tavLst>
                                        <p:tav tm="0">
                                          <p:val>
                                            <p:strVal val="#ppt_w"/>
                                          </p:val>
                                        </p:tav>
                                        <p:tav tm="100000">
                                          <p:val>
                                            <p:strVal val="#ppt_w"/>
                                          </p:val>
                                        </p:tav>
                                      </p:tavLst>
                                    </p:anim>
                                    <p:anim calcmode="lin" valueType="num">
                                      <p:cBhvr>
                                        <p:cTn id="92" dur="500" fill="hold"/>
                                        <p:tgtEl>
                                          <p:spTgt spid="318488"/>
                                        </p:tgtEl>
                                        <p:attrNameLst>
                                          <p:attrName>ppt_h</p:attrName>
                                        </p:attrNameLst>
                                      </p:cBhvr>
                                      <p:tavLst>
                                        <p:tav tm="0">
                                          <p:val>
                                            <p:fltVal val="0.000000"/>
                                          </p:val>
                                        </p:tav>
                                        <p:tav tm="100000">
                                          <p:val>
                                            <p:strVal val="#ppt_h"/>
                                          </p:val>
                                        </p:tav>
                                      </p:tavLst>
                                    </p:anim>
                                  </p:childTnLst>
                                </p:cTn>
                              </p:par>
                            </p:childTnLst>
                          </p:cTn>
                        </p:par>
                        <p:par>
                          <p:cTn id="93" fill="hold">
                            <p:stCondLst>
                              <p:cond delay="8500"/>
                            </p:stCondLst>
                            <p:childTnLst>
                              <p:par>
                                <p:cTn id="94" presetID="17" presetClass="entr" presetSubtype="1" fill="hold" nodeType="afterEffect">
                                  <p:stCondLst>
                                    <p:cond delay="0"/>
                                  </p:stCondLst>
                                  <p:childTnLst>
                                    <p:set>
                                      <p:cBhvr>
                                        <p:cTn id="95" dur="1" fill="hold">
                                          <p:stCondLst>
                                            <p:cond delay="0"/>
                                          </p:stCondLst>
                                        </p:cTn>
                                        <p:tgtEl>
                                          <p:spTgt spid="318489"/>
                                        </p:tgtEl>
                                        <p:attrNameLst>
                                          <p:attrName>style.visibility</p:attrName>
                                        </p:attrNameLst>
                                      </p:cBhvr>
                                      <p:to>
                                        <p:strVal val="visible"/>
                                      </p:to>
                                    </p:set>
                                    <p:anim calcmode="lin" valueType="num">
                                      <p:cBhvr>
                                        <p:cTn id="96" dur="500" fill="hold"/>
                                        <p:tgtEl>
                                          <p:spTgt spid="318489"/>
                                        </p:tgtEl>
                                        <p:attrNameLst>
                                          <p:attrName>ppt_x</p:attrName>
                                        </p:attrNameLst>
                                      </p:cBhvr>
                                      <p:tavLst>
                                        <p:tav tm="0">
                                          <p:val>
                                            <p:strVal val="#ppt_x"/>
                                          </p:val>
                                        </p:tav>
                                        <p:tav tm="100000">
                                          <p:val>
                                            <p:strVal val="#ppt_x"/>
                                          </p:val>
                                        </p:tav>
                                      </p:tavLst>
                                    </p:anim>
                                    <p:anim calcmode="lin" valueType="num">
                                      <p:cBhvr>
                                        <p:cTn id="97" dur="500" fill="hold"/>
                                        <p:tgtEl>
                                          <p:spTgt spid="318489"/>
                                        </p:tgtEl>
                                        <p:attrNameLst>
                                          <p:attrName>ppt_y</p:attrName>
                                        </p:attrNameLst>
                                      </p:cBhvr>
                                      <p:tavLst>
                                        <p:tav tm="0">
                                          <p:val>
                                            <p:strVal val="#ppt_y-#ppt_h/2"/>
                                          </p:val>
                                        </p:tav>
                                        <p:tav tm="100000">
                                          <p:val>
                                            <p:strVal val="#ppt_y"/>
                                          </p:val>
                                        </p:tav>
                                      </p:tavLst>
                                    </p:anim>
                                    <p:anim calcmode="lin" valueType="num">
                                      <p:cBhvr>
                                        <p:cTn id="98" dur="500" fill="hold"/>
                                        <p:tgtEl>
                                          <p:spTgt spid="318489"/>
                                        </p:tgtEl>
                                        <p:attrNameLst>
                                          <p:attrName>ppt_w</p:attrName>
                                        </p:attrNameLst>
                                      </p:cBhvr>
                                      <p:tavLst>
                                        <p:tav tm="0">
                                          <p:val>
                                            <p:strVal val="#ppt_w"/>
                                          </p:val>
                                        </p:tav>
                                        <p:tav tm="100000">
                                          <p:val>
                                            <p:strVal val="#ppt_w"/>
                                          </p:val>
                                        </p:tav>
                                      </p:tavLst>
                                    </p:anim>
                                    <p:anim calcmode="lin" valueType="num">
                                      <p:cBhvr>
                                        <p:cTn id="99" dur="500" fill="hold"/>
                                        <p:tgtEl>
                                          <p:spTgt spid="318489"/>
                                        </p:tgtEl>
                                        <p:attrNameLst>
                                          <p:attrName>ppt_h</p:attrName>
                                        </p:attrNameLst>
                                      </p:cBhvr>
                                      <p:tavLst>
                                        <p:tav tm="0">
                                          <p:val>
                                            <p:fltVal val="0.000000"/>
                                          </p:val>
                                        </p:tav>
                                        <p:tav tm="100000">
                                          <p:val>
                                            <p:strVal val="#ppt_h"/>
                                          </p:val>
                                        </p:tav>
                                      </p:tavLst>
                                    </p:anim>
                                  </p:childTnLst>
                                </p:cTn>
                              </p:par>
                            </p:childTnLst>
                          </p:cTn>
                        </p:par>
                        <p:par>
                          <p:cTn id="100" fill="hold">
                            <p:stCondLst>
                              <p:cond delay="9000"/>
                            </p:stCondLst>
                            <p:childTnLst>
                              <p:par>
                                <p:cTn id="101" presetID="17" presetClass="entr" presetSubtype="1" fill="hold" nodeType="afterEffect">
                                  <p:stCondLst>
                                    <p:cond delay="0"/>
                                  </p:stCondLst>
                                  <p:childTnLst>
                                    <p:set>
                                      <p:cBhvr>
                                        <p:cTn id="102" dur="1" fill="hold">
                                          <p:stCondLst>
                                            <p:cond delay="0"/>
                                          </p:stCondLst>
                                        </p:cTn>
                                        <p:tgtEl>
                                          <p:spTgt spid="318490"/>
                                        </p:tgtEl>
                                        <p:attrNameLst>
                                          <p:attrName>style.visibility</p:attrName>
                                        </p:attrNameLst>
                                      </p:cBhvr>
                                      <p:to>
                                        <p:strVal val="visible"/>
                                      </p:to>
                                    </p:set>
                                    <p:anim calcmode="lin" valueType="num">
                                      <p:cBhvr>
                                        <p:cTn id="103" dur="500" fill="hold"/>
                                        <p:tgtEl>
                                          <p:spTgt spid="318490"/>
                                        </p:tgtEl>
                                        <p:attrNameLst>
                                          <p:attrName>ppt_x</p:attrName>
                                        </p:attrNameLst>
                                      </p:cBhvr>
                                      <p:tavLst>
                                        <p:tav tm="0">
                                          <p:val>
                                            <p:strVal val="#ppt_x"/>
                                          </p:val>
                                        </p:tav>
                                        <p:tav tm="100000">
                                          <p:val>
                                            <p:strVal val="#ppt_x"/>
                                          </p:val>
                                        </p:tav>
                                      </p:tavLst>
                                    </p:anim>
                                    <p:anim calcmode="lin" valueType="num">
                                      <p:cBhvr>
                                        <p:cTn id="104" dur="500" fill="hold"/>
                                        <p:tgtEl>
                                          <p:spTgt spid="318490"/>
                                        </p:tgtEl>
                                        <p:attrNameLst>
                                          <p:attrName>ppt_y</p:attrName>
                                        </p:attrNameLst>
                                      </p:cBhvr>
                                      <p:tavLst>
                                        <p:tav tm="0">
                                          <p:val>
                                            <p:strVal val="#ppt_y-#ppt_h/2"/>
                                          </p:val>
                                        </p:tav>
                                        <p:tav tm="100000">
                                          <p:val>
                                            <p:strVal val="#ppt_y"/>
                                          </p:val>
                                        </p:tav>
                                      </p:tavLst>
                                    </p:anim>
                                    <p:anim calcmode="lin" valueType="num">
                                      <p:cBhvr>
                                        <p:cTn id="105" dur="500" fill="hold"/>
                                        <p:tgtEl>
                                          <p:spTgt spid="318490"/>
                                        </p:tgtEl>
                                        <p:attrNameLst>
                                          <p:attrName>ppt_w</p:attrName>
                                        </p:attrNameLst>
                                      </p:cBhvr>
                                      <p:tavLst>
                                        <p:tav tm="0">
                                          <p:val>
                                            <p:strVal val="#ppt_w"/>
                                          </p:val>
                                        </p:tav>
                                        <p:tav tm="100000">
                                          <p:val>
                                            <p:strVal val="#ppt_w"/>
                                          </p:val>
                                        </p:tav>
                                      </p:tavLst>
                                    </p:anim>
                                    <p:anim calcmode="lin" valueType="num">
                                      <p:cBhvr>
                                        <p:cTn id="106" dur="500" fill="hold"/>
                                        <p:tgtEl>
                                          <p:spTgt spid="318490"/>
                                        </p:tgtEl>
                                        <p:attrNameLst>
                                          <p:attrName>ppt_h</p:attrName>
                                        </p:attrNameLst>
                                      </p:cBhvr>
                                      <p:tavLst>
                                        <p:tav tm="0">
                                          <p:val>
                                            <p:fltVal val="0.000000"/>
                                          </p:val>
                                        </p:tav>
                                        <p:tav tm="100000">
                                          <p:val>
                                            <p:strVal val="#ppt_h"/>
                                          </p:val>
                                        </p:tav>
                                      </p:tavLst>
                                    </p:anim>
                                  </p:childTnLst>
                                </p:cTn>
                              </p:par>
                            </p:childTnLst>
                          </p:cTn>
                        </p:par>
                        <p:par>
                          <p:cTn id="107" fill="hold">
                            <p:stCondLst>
                              <p:cond delay="9500"/>
                            </p:stCondLst>
                            <p:childTnLst>
                              <p:par>
                                <p:cTn id="108" presetID="17" presetClass="entr" presetSubtype="1" fill="hold" nodeType="afterEffect">
                                  <p:stCondLst>
                                    <p:cond delay="0"/>
                                  </p:stCondLst>
                                  <p:childTnLst>
                                    <p:set>
                                      <p:cBhvr>
                                        <p:cTn id="109" dur="1" fill="hold">
                                          <p:stCondLst>
                                            <p:cond delay="0"/>
                                          </p:stCondLst>
                                        </p:cTn>
                                        <p:tgtEl>
                                          <p:spTgt spid="318491"/>
                                        </p:tgtEl>
                                        <p:attrNameLst>
                                          <p:attrName>style.visibility</p:attrName>
                                        </p:attrNameLst>
                                      </p:cBhvr>
                                      <p:to>
                                        <p:strVal val="visible"/>
                                      </p:to>
                                    </p:set>
                                    <p:anim calcmode="lin" valueType="num">
                                      <p:cBhvr>
                                        <p:cTn id="110" dur="500" fill="hold"/>
                                        <p:tgtEl>
                                          <p:spTgt spid="318491"/>
                                        </p:tgtEl>
                                        <p:attrNameLst>
                                          <p:attrName>ppt_x</p:attrName>
                                        </p:attrNameLst>
                                      </p:cBhvr>
                                      <p:tavLst>
                                        <p:tav tm="0">
                                          <p:val>
                                            <p:strVal val="#ppt_x"/>
                                          </p:val>
                                        </p:tav>
                                        <p:tav tm="100000">
                                          <p:val>
                                            <p:strVal val="#ppt_x"/>
                                          </p:val>
                                        </p:tav>
                                      </p:tavLst>
                                    </p:anim>
                                    <p:anim calcmode="lin" valueType="num">
                                      <p:cBhvr>
                                        <p:cTn id="111" dur="500" fill="hold"/>
                                        <p:tgtEl>
                                          <p:spTgt spid="318491"/>
                                        </p:tgtEl>
                                        <p:attrNameLst>
                                          <p:attrName>ppt_y</p:attrName>
                                        </p:attrNameLst>
                                      </p:cBhvr>
                                      <p:tavLst>
                                        <p:tav tm="0">
                                          <p:val>
                                            <p:strVal val="#ppt_y-#ppt_h/2"/>
                                          </p:val>
                                        </p:tav>
                                        <p:tav tm="100000">
                                          <p:val>
                                            <p:strVal val="#ppt_y"/>
                                          </p:val>
                                        </p:tav>
                                      </p:tavLst>
                                    </p:anim>
                                    <p:anim calcmode="lin" valueType="num">
                                      <p:cBhvr>
                                        <p:cTn id="112" dur="500" fill="hold"/>
                                        <p:tgtEl>
                                          <p:spTgt spid="318491"/>
                                        </p:tgtEl>
                                        <p:attrNameLst>
                                          <p:attrName>ppt_w</p:attrName>
                                        </p:attrNameLst>
                                      </p:cBhvr>
                                      <p:tavLst>
                                        <p:tav tm="0">
                                          <p:val>
                                            <p:strVal val="#ppt_w"/>
                                          </p:val>
                                        </p:tav>
                                        <p:tav tm="100000">
                                          <p:val>
                                            <p:strVal val="#ppt_w"/>
                                          </p:val>
                                        </p:tav>
                                      </p:tavLst>
                                    </p:anim>
                                    <p:anim calcmode="lin" valueType="num">
                                      <p:cBhvr>
                                        <p:cTn id="113" dur="500" fill="hold"/>
                                        <p:tgtEl>
                                          <p:spTgt spid="318491"/>
                                        </p:tgtEl>
                                        <p:attrNameLst>
                                          <p:attrName>ppt_h</p:attrName>
                                        </p:attrNameLst>
                                      </p:cBhvr>
                                      <p:tavLst>
                                        <p:tav tm="0">
                                          <p:val>
                                            <p:fltVal val="0.000000"/>
                                          </p:val>
                                        </p:tav>
                                        <p:tav tm="100000">
                                          <p:val>
                                            <p:strVal val="#ppt_h"/>
                                          </p:val>
                                        </p:tav>
                                      </p:tavLst>
                                    </p:anim>
                                  </p:childTnLst>
                                </p:cTn>
                              </p:par>
                            </p:childTnLst>
                          </p:cTn>
                        </p:par>
                        <p:par>
                          <p:cTn id="114" fill="hold">
                            <p:stCondLst>
                              <p:cond delay="10000"/>
                            </p:stCondLst>
                            <p:childTnLst>
                              <p:par>
                                <p:cTn id="115" presetID="17" presetClass="entr" presetSubtype="1" fill="hold" nodeType="afterEffect">
                                  <p:stCondLst>
                                    <p:cond delay="0"/>
                                  </p:stCondLst>
                                  <p:childTnLst>
                                    <p:set>
                                      <p:cBhvr>
                                        <p:cTn id="116" dur="1" fill="hold">
                                          <p:stCondLst>
                                            <p:cond delay="0"/>
                                          </p:stCondLst>
                                        </p:cTn>
                                        <p:tgtEl>
                                          <p:spTgt spid="318492"/>
                                        </p:tgtEl>
                                        <p:attrNameLst>
                                          <p:attrName>style.visibility</p:attrName>
                                        </p:attrNameLst>
                                      </p:cBhvr>
                                      <p:to>
                                        <p:strVal val="visible"/>
                                      </p:to>
                                    </p:set>
                                    <p:anim calcmode="lin" valueType="num">
                                      <p:cBhvr>
                                        <p:cTn id="117" dur="500" fill="hold"/>
                                        <p:tgtEl>
                                          <p:spTgt spid="318492"/>
                                        </p:tgtEl>
                                        <p:attrNameLst>
                                          <p:attrName>ppt_x</p:attrName>
                                        </p:attrNameLst>
                                      </p:cBhvr>
                                      <p:tavLst>
                                        <p:tav tm="0">
                                          <p:val>
                                            <p:strVal val="#ppt_x"/>
                                          </p:val>
                                        </p:tav>
                                        <p:tav tm="100000">
                                          <p:val>
                                            <p:strVal val="#ppt_x"/>
                                          </p:val>
                                        </p:tav>
                                      </p:tavLst>
                                    </p:anim>
                                    <p:anim calcmode="lin" valueType="num">
                                      <p:cBhvr>
                                        <p:cTn id="118" dur="500" fill="hold"/>
                                        <p:tgtEl>
                                          <p:spTgt spid="318492"/>
                                        </p:tgtEl>
                                        <p:attrNameLst>
                                          <p:attrName>ppt_y</p:attrName>
                                        </p:attrNameLst>
                                      </p:cBhvr>
                                      <p:tavLst>
                                        <p:tav tm="0">
                                          <p:val>
                                            <p:strVal val="#ppt_y-#ppt_h/2"/>
                                          </p:val>
                                        </p:tav>
                                        <p:tav tm="100000">
                                          <p:val>
                                            <p:strVal val="#ppt_y"/>
                                          </p:val>
                                        </p:tav>
                                      </p:tavLst>
                                    </p:anim>
                                    <p:anim calcmode="lin" valueType="num">
                                      <p:cBhvr>
                                        <p:cTn id="119" dur="500" fill="hold"/>
                                        <p:tgtEl>
                                          <p:spTgt spid="318492"/>
                                        </p:tgtEl>
                                        <p:attrNameLst>
                                          <p:attrName>ppt_w</p:attrName>
                                        </p:attrNameLst>
                                      </p:cBhvr>
                                      <p:tavLst>
                                        <p:tav tm="0">
                                          <p:val>
                                            <p:strVal val="#ppt_w"/>
                                          </p:val>
                                        </p:tav>
                                        <p:tav tm="100000">
                                          <p:val>
                                            <p:strVal val="#ppt_w"/>
                                          </p:val>
                                        </p:tav>
                                      </p:tavLst>
                                    </p:anim>
                                    <p:anim calcmode="lin" valueType="num">
                                      <p:cBhvr>
                                        <p:cTn id="120" dur="500" fill="hold"/>
                                        <p:tgtEl>
                                          <p:spTgt spid="318492"/>
                                        </p:tgtEl>
                                        <p:attrNameLst>
                                          <p:attrName>ppt_h</p:attrName>
                                        </p:attrNameLst>
                                      </p:cBhvr>
                                      <p:tavLst>
                                        <p:tav tm="0">
                                          <p:val>
                                            <p:fltVal val="0.00000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318466"/>
                                        </p:tgtEl>
                                        <p:attrNameLst>
                                          <p:attrName>style.visibility</p:attrName>
                                        </p:attrNameLst>
                                      </p:cBhvr>
                                      <p:to>
                                        <p:strVal val="visible"/>
                                      </p:to>
                                    </p:set>
                                    <p:anim calcmode="lin" valueType="num">
                                      <p:cBhvr>
                                        <p:cTn id="125" dur="500" fill="hold"/>
                                        <p:tgtEl>
                                          <p:spTgt spid="318466"/>
                                        </p:tgtEl>
                                        <p:attrNameLst>
                                          <p:attrName>ppt_x</p:attrName>
                                        </p:attrNameLst>
                                      </p:cBhvr>
                                      <p:tavLst>
                                        <p:tav tm="0">
                                          <p:val>
                                            <p:strVal val="#ppt_x-#ppt_w/2"/>
                                          </p:val>
                                        </p:tav>
                                        <p:tav tm="100000">
                                          <p:val>
                                            <p:strVal val="#ppt_x"/>
                                          </p:val>
                                        </p:tav>
                                      </p:tavLst>
                                    </p:anim>
                                    <p:anim calcmode="lin" valueType="num">
                                      <p:cBhvr>
                                        <p:cTn id="126" dur="500" fill="hold"/>
                                        <p:tgtEl>
                                          <p:spTgt spid="318466"/>
                                        </p:tgtEl>
                                        <p:attrNameLst>
                                          <p:attrName>ppt_y</p:attrName>
                                        </p:attrNameLst>
                                      </p:cBhvr>
                                      <p:tavLst>
                                        <p:tav tm="0">
                                          <p:val>
                                            <p:strVal val="#ppt_y"/>
                                          </p:val>
                                        </p:tav>
                                        <p:tav tm="100000">
                                          <p:val>
                                            <p:strVal val="#ppt_y"/>
                                          </p:val>
                                        </p:tav>
                                      </p:tavLst>
                                    </p:anim>
                                    <p:anim calcmode="lin" valueType="num">
                                      <p:cBhvr>
                                        <p:cTn id="127" dur="500" fill="hold"/>
                                        <p:tgtEl>
                                          <p:spTgt spid="318466"/>
                                        </p:tgtEl>
                                        <p:attrNameLst>
                                          <p:attrName>ppt_w</p:attrName>
                                        </p:attrNameLst>
                                      </p:cBhvr>
                                      <p:tavLst>
                                        <p:tav tm="0">
                                          <p:val>
                                            <p:fltVal val="0.000000"/>
                                          </p:val>
                                        </p:tav>
                                        <p:tav tm="100000">
                                          <p:val>
                                            <p:strVal val="#ppt_w"/>
                                          </p:val>
                                        </p:tav>
                                      </p:tavLst>
                                    </p:anim>
                                    <p:anim calcmode="lin" valueType="num">
                                      <p:cBhvr>
                                        <p:cTn id="128" dur="500" fill="hold"/>
                                        <p:tgtEl>
                                          <p:spTgt spid="318466"/>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8" fill="hold" grpId="0" nodeType="clickEffect">
                                  <p:stCondLst>
                                    <p:cond delay="0"/>
                                  </p:stCondLst>
                                  <p:childTnLst>
                                    <p:set>
                                      <p:cBhvr>
                                        <p:cTn id="132" dur="1" fill="hold">
                                          <p:stCondLst>
                                            <p:cond delay="0"/>
                                          </p:stCondLst>
                                        </p:cTn>
                                        <p:tgtEl>
                                          <p:spTgt spid="318471"/>
                                        </p:tgtEl>
                                        <p:attrNameLst>
                                          <p:attrName>style.visibility</p:attrName>
                                        </p:attrNameLst>
                                      </p:cBhvr>
                                      <p:to>
                                        <p:strVal val="visible"/>
                                      </p:to>
                                    </p:set>
                                    <p:anim calcmode="lin" valueType="num">
                                      <p:cBhvr>
                                        <p:cTn id="133" dur="500" fill="hold"/>
                                        <p:tgtEl>
                                          <p:spTgt spid="318471"/>
                                        </p:tgtEl>
                                        <p:attrNameLst>
                                          <p:attrName>ppt_x</p:attrName>
                                        </p:attrNameLst>
                                      </p:cBhvr>
                                      <p:tavLst>
                                        <p:tav tm="0">
                                          <p:val>
                                            <p:strVal val="#ppt_x-#ppt_w/2"/>
                                          </p:val>
                                        </p:tav>
                                        <p:tav tm="100000">
                                          <p:val>
                                            <p:strVal val="#ppt_x"/>
                                          </p:val>
                                        </p:tav>
                                      </p:tavLst>
                                    </p:anim>
                                    <p:anim calcmode="lin" valueType="num">
                                      <p:cBhvr>
                                        <p:cTn id="134" dur="500" fill="hold"/>
                                        <p:tgtEl>
                                          <p:spTgt spid="318471"/>
                                        </p:tgtEl>
                                        <p:attrNameLst>
                                          <p:attrName>ppt_y</p:attrName>
                                        </p:attrNameLst>
                                      </p:cBhvr>
                                      <p:tavLst>
                                        <p:tav tm="0">
                                          <p:val>
                                            <p:strVal val="#ppt_y"/>
                                          </p:val>
                                        </p:tav>
                                        <p:tav tm="100000">
                                          <p:val>
                                            <p:strVal val="#ppt_y"/>
                                          </p:val>
                                        </p:tav>
                                      </p:tavLst>
                                    </p:anim>
                                    <p:anim calcmode="lin" valueType="num">
                                      <p:cBhvr>
                                        <p:cTn id="135" dur="500" fill="hold"/>
                                        <p:tgtEl>
                                          <p:spTgt spid="318471"/>
                                        </p:tgtEl>
                                        <p:attrNameLst>
                                          <p:attrName>ppt_w</p:attrName>
                                        </p:attrNameLst>
                                      </p:cBhvr>
                                      <p:tavLst>
                                        <p:tav tm="0">
                                          <p:val>
                                            <p:fltVal val="0.000000"/>
                                          </p:val>
                                        </p:tav>
                                        <p:tav tm="100000">
                                          <p:val>
                                            <p:strVal val="#ppt_w"/>
                                          </p:val>
                                        </p:tav>
                                      </p:tavLst>
                                    </p:anim>
                                    <p:anim calcmode="lin" valueType="num">
                                      <p:cBhvr>
                                        <p:cTn id="136" dur="500" fill="hold"/>
                                        <p:tgtEl>
                                          <p:spTgt spid="318471"/>
                                        </p:tgtEl>
                                        <p:attrNameLst>
                                          <p:attrName>ppt_h</p:attrName>
                                        </p:attrNameLst>
                                      </p:cBhvr>
                                      <p:tavLst>
                                        <p:tav tm="0">
                                          <p:val>
                                            <p:strVal val="#ppt_h"/>
                                          </p:val>
                                        </p:tav>
                                        <p:tav tm="100000">
                                          <p:val>
                                            <p:strVal val="#ppt_h"/>
                                          </p:val>
                                        </p:tav>
                                      </p:tavLst>
                                    </p:anim>
                                  </p:childTnLst>
                                </p:cTn>
                              </p:par>
                            </p:childTnLst>
                          </p:cTn>
                        </p:par>
                        <p:par>
                          <p:cTn id="137" fill="hold">
                            <p:stCondLst>
                              <p:cond delay="500"/>
                            </p:stCondLst>
                            <p:childTnLst>
                              <p:par>
                                <p:cTn id="138" presetID="2" presetClass="entr" presetSubtype="1" fill="hold" grpId="0" nodeType="afterEffect">
                                  <p:stCondLst>
                                    <p:cond delay="0"/>
                                  </p:stCondLst>
                                  <p:childTnLst>
                                    <p:set>
                                      <p:cBhvr>
                                        <p:cTn id="139" dur="1" fill="hold">
                                          <p:stCondLst>
                                            <p:cond delay="0"/>
                                          </p:stCondLst>
                                        </p:cTn>
                                        <p:tgtEl>
                                          <p:spTgt spid="318493"/>
                                        </p:tgtEl>
                                        <p:attrNameLst>
                                          <p:attrName>style.visibility</p:attrName>
                                        </p:attrNameLst>
                                      </p:cBhvr>
                                      <p:to>
                                        <p:strVal val="visible"/>
                                      </p:to>
                                    </p:set>
                                    <p:anim calcmode="lin" valueType="num">
                                      <p:cBhvr additive="base">
                                        <p:cTn id="140" dur="500" fill="hold"/>
                                        <p:tgtEl>
                                          <p:spTgt spid="318493"/>
                                        </p:tgtEl>
                                        <p:attrNameLst>
                                          <p:attrName>ppt_x</p:attrName>
                                        </p:attrNameLst>
                                      </p:cBhvr>
                                      <p:tavLst>
                                        <p:tav tm="0">
                                          <p:val>
                                            <p:strVal val="#ppt_x"/>
                                          </p:val>
                                        </p:tav>
                                        <p:tav tm="100000">
                                          <p:val>
                                            <p:strVal val="#ppt_x"/>
                                          </p:val>
                                        </p:tav>
                                      </p:tavLst>
                                    </p:anim>
                                    <p:anim calcmode="lin" valueType="num">
                                      <p:cBhvr additive="base">
                                        <p:cTn id="141" dur="500" fill="hold"/>
                                        <p:tgtEl>
                                          <p:spTgt spid="318493"/>
                                        </p:tgtEl>
                                        <p:attrNameLst>
                                          <p:attrName>ppt_y</p:attrName>
                                        </p:attrNameLst>
                                      </p:cBhvr>
                                      <p:tavLst>
                                        <p:tav tm="0">
                                          <p:val>
                                            <p:strVal val="0-#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1" fill="hold" grpId="0" nodeType="clickEffect">
                                  <p:stCondLst>
                                    <p:cond delay="0"/>
                                  </p:stCondLst>
                                  <p:childTnLst>
                                    <p:set>
                                      <p:cBhvr>
                                        <p:cTn id="145" dur="1" fill="hold">
                                          <p:stCondLst>
                                            <p:cond delay="0"/>
                                          </p:stCondLst>
                                        </p:cTn>
                                        <p:tgtEl>
                                          <p:spTgt spid="318469"/>
                                        </p:tgtEl>
                                        <p:attrNameLst>
                                          <p:attrName>style.visibility</p:attrName>
                                        </p:attrNameLst>
                                      </p:cBhvr>
                                      <p:to>
                                        <p:strVal val="visible"/>
                                      </p:to>
                                    </p:set>
                                    <p:anim calcmode="lin" valueType="num">
                                      <p:cBhvr additive="base">
                                        <p:cTn id="146" dur="500" fill="hold"/>
                                        <p:tgtEl>
                                          <p:spTgt spid="318469"/>
                                        </p:tgtEl>
                                        <p:attrNameLst>
                                          <p:attrName>ppt_x</p:attrName>
                                        </p:attrNameLst>
                                      </p:cBhvr>
                                      <p:tavLst>
                                        <p:tav tm="0">
                                          <p:val>
                                            <p:strVal val="#ppt_x"/>
                                          </p:val>
                                        </p:tav>
                                        <p:tav tm="100000">
                                          <p:val>
                                            <p:strVal val="#ppt_x"/>
                                          </p:val>
                                        </p:tav>
                                      </p:tavLst>
                                    </p:anim>
                                    <p:anim calcmode="lin" valueType="num">
                                      <p:cBhvr additive="base">
                                        <p:cTn id="147" dur="500" fill="hold"/>
                                        <p:tgtEl>
                                          <p:spTgt spid="318469"/>
                                        </p:tgtEl>
                                        <p:attrNameLst>
                                          <p:attrName>ppt_y</p:attrName>
                                        </p:attrNameLst>
                                      </p:cBhvr>
                                      <p:tavLst>
                                        <p:tav tm="0">
                                          <p:val>
                                            <p:strVal val="0-#ppt_h/2"/>
                                          </p:val>
                                        </p:tav>
                                        <p:tav tm="100000">
                                          <p:val>
                                            <p:strVal val="#ppt_y"/>
                                          </p:val>
                                        </p:tav>
                                      </p:tavLst>
                                    </p:anim>
                                  </p:childTnLst>
                                </p:cTn>
                              </p:par>
                            </p:childTnLst>
                          </p:cTn>
                        </p:par>
                        <p:par>
                          <p:cTn id="148" fill="hold">
                            <p:stCondLst>
                              <p:cond delay="500"/>
                            </p:stCondLst>
                            <p:childTnLst>
                              <p:par>
                                <p:cTn id="149" presetID="17" presetClass="entr" presetSubtype="1" fill="hold" nodeType="afterEffect">
                                  <p:stCondLst>
                                    <p:cond delay="0"/>
                                  </p:stCondLst>
                                  <p:childTnLst>
                                    <p:set>
                                      <p:cBhvr>
                                        <p:cTn id="150" dur="1" fill="hold">
                                          <p:stCondLst>
                                            <p:cond delay="0"/>
                                          </p:stCondLst>
                                        </p:cTn>
                                        <p:tgtEl>
                                          <p:spTgt spid="318494"/>
                                        </p:tgtEl>
                                        <p:attrNameLst>
                                          <p:attrName>style.visibility</p:attrName>
                                        </p:attrNameLst>
                                      </p:cBhvr>
                                      <p:to>
                                        <p:strVal val="visible"/>
                                      </p:to>
                                    </p:set>
                                    <p:anim calcmode="lin" valueType="num">
                                      <p:cBhvr>
                                        <p:cTn id="151" dur="500" fill="hold"/>
                                        <p:tgtEl>
                                          <p:spTgt spid="318494"/>
                                        </p:tgtEl>
                                        <p:attrNameLst>
                                          <p:attrName>ppt_x</p:attrName>
                                        </p:attrNameLst>
                                      </p:cBhvr>
                                      <p:tavLst>
                                        <p:tav tm="0">
                                          <p:val>
                                            <p:strVal val="#ppt_x"/>
                                          </p:val>
                                        </p:tav>
                                        <p:tav tm="100000">
                                          <p:val>
                                            <p:strVal val="#ppt_x"/>
                                          </p:val>
                                        </p:tav>
                                      </p:tavLst>
                                    </p:anim>
                                    <p:anim calcmode="lin" valueType="num">
                                      <p:cBhvr>
                                        <p:cTn id="152" dur="500" fill="hold"/>
                                        <p:tgtEl>
                                          <p:spTgt spid="318494"/>
                                        </p:tgtEl>
                                        <p:attrNameLst>
                                          <p:attrName>ppt_y</p:attrName>
                                        </p:attrNameLst>
                                      </p:cBhvr>
                                      <p:tavLst>
                                        <p:tav tm="0">
                                          <p:val>
                                            <p:strVal val="#ppt_y-#ppt_h/2"/>
                                          </p:val>
                                        </p:tav>
                                        <p:tav tm="100000">
                                          <p:val>
                                            <p:strVal val="#ppt_y"/>
                                          </p:val>
                                        </p:tav>
                                      </p:tavLst>
                                    </p:anim>
                                    <p:anim calcmode="lin" valueType="num">
                                      <p:cBhvr>
                                        <p:cTn id="153" dur="500" fill="hold"/>
                                        <p:tgtEl>
                                          <p:spTgt spid="318494"/>
                                        </p:tgtEl>
                                        <p:attrNameLst>
                                          <p:attrName>ppt_w</p:attrName>
                                        </p:attrNameLst>
                                      </p:cBhvr>
                                      <p:tavLst>
                                        <p:tav tm="0">
                                          <p:val>
                                            <p:strVal val="#ppt_w"/>
                                          </p:val>
                                        </p:tav>
                                        <p:tav tm="100000">
                                          <p:val>
                                            <p:strVal val="#ppt_w"/>
                                          </p:val>
                                        </p:tav>
                                      </p:tavLst>
                                    </p:anim>
                                    <p:anim calcmode="lin" valueType="num">
                                      <p:cBhvr>
                                        <p:cTn id="154" dur="500" fill="hold"/>
                                        <p:tgtEl>
                                          <p:spTgt spid="318494"/>
                                        </p:tgtEl>
                                        <p:attrNameLst>
                                          <p:attrName>ppt_h</p:attrName>
                                        </p:attrNameLst>
                                      </p:cBhvr>
                                      <p:tavLst>
                                        <p:tav tm="0">
                                          <p:val>
                                            <p:fltVal val="0.000000"/>
                                          </p:val>
                                        </p:tav>
                                        <p:tav tm="100000">
                                          <p:val>
                                            <p:strVal val="#ppt_h"/>
                                          </p:val>
                                        </p:tav>
                                      </p:tavLst>
                                    </p:anim>
                                  </p:childTnLst>
                                </p:cTn>
                              </p:par>
                            </p:childTnLst>
                          </p:cTn>
                        </p:par>
                        <p:par>
                          <p:cTn id="155" fill="hold">
                            <p:stCondLst>
                              <p:cond delay="1000"/>
                            </p:stCondLst>
                            <p:childTnLst>
                              <p:par>
                                <p:cTn id="156" presetID="17" presetClass="entr" presetSubtype="1" fill="hold" nodeType="afterEffect">
                                  <p:stCondLst>
                                    <p:cond delay="0"/>
                                  </p:stCondLst>
                                  <p:childTnLst>
                                    <p:set>
                                      <p:cBhvr>
                                        <p:cTn id="157" dur="1" fill="hold">
                                          <p:stCondLst>
                                            <p:cond delay="0"/>
                                          </p:stCondLst>
                                        </p:cTn>
                                        <p:tgtEl>
                                          <p:spTgt spid="318495"/>
                                        </p:tgtEl>
                                        <p:attrNameLst>
                                          <p:attrName>style.visibility</p:attrName>
                                        </p:attrNameLst>
                                      </p:cBhvr>
                                      <p:to>
                                        <p:strVal val="visible"/>
                                      </p:to>
                                    </p:set>
                                    <p:anim calcmode="lin" valueType="num">
                                      <p:cBhvr>
                                        <p:cTn id="158" dur="500" fill="hold"/>
                                        <p:tgtEl>
                                          <p:spTgt spid="318495"/>
                                        </p:tgtEl>
                                        <p:attrNameLst>
                                          <p:attrName>ppt_x</p:attrName>
                                        </p:attrNameLst>
                                      </p:cBhvr>
                                      <p:tavLst>
                                        <p:tav tm="0">
                                          <p:val>
                                            <p:strVal val="#ppt_x"/>
                                          </p:val>
                                        </p:tav>
                                        <p:tav tm="100000">
                                          <p:val>
                                            <p:strVal val="#ppt_x"/>
                                          </p:val>
                                        </p:tav>
                                      </p:tavLst>
                                    </p:anim>
                                    <p:anim calcmode="lin" valueType="num">
                                      <p:cBhvr>
                                        <p:cTn id="159" dur="500" fill="hold"/>
                                        <p:tgtEl>
                                          <p:spTgt spid="318495"/>
                                        </p:tgtEl>
                                        <p:attrNameLst>
                                          <p:attrName>ppt_y</p:attrName>
                                        </p:attrNameLst>
                                      </p:cBhvr>
                                      <p:tavLst>
                                        <p:tav tm="0">
                                          <p:val>
                                            <p:strVal val="#ppt_y-#ppt_h/2"/>
                                          </p:val>
                                        </p:tav>
                                        <p:tav tm="100000">
                                          <p:val>
                                            <p:strVal val="#ppt_y"/>
                                          </p:val>
                                        </p:tav>
                                      </p:tavLst>
                                    </p:anim>
                                    <p:anim calcmode="lin" valueType="num">
                                      <p:cBhvr>
                                        <p:cTn id="160" dur="500" fill="hold"/>
                                        <p:tgtEl>
                                          <p:spTgt spid="318495"/>
                                        </p:tgtEl>
                                        <p:attrNameLst>
                                          <p:attrName>ppt_w</p:attrName>
                                        </p:attrNameLst>
                                      </p:cBhvr>
                                      <p:tavLst>
                                        <p:tav tm="0">
                                          <p:val>
                                            <p:strVal val="#ppt_w"/>
                                          </p:val>
                                        </p:tav>
                                        <p:tav tm="100000">
                                          <p:val>
                                            <p:strVal val="#ppt_w"/>
                                          </p:val>
                                        </p:tav>
                                      </p:tavLst>
                                    </p:anim>
                                    <p:anim calcmode="lin" valueType="num">
                                      <p:cBhvr>
                                        <p:cTn id="161" dur="500" fill="hold"/>
                                        <p:tgtEl>
                                          <p:spTgt spid="318495"/>
                                        </p:tgtEl>
                                        <p:attrNameLst>
                                          <p:attrName>ppt_h</p:attrName>
                                        </p:attrNameLst>
                                      </p:cBhvr>
                                      <p:tavLst>
                                        <p:tav tm="0">
                                          <p:val>
                                            <p:fltVal val="0.000000"/>
                                          </p:val>
                                        </p:tav>
                                        <p:tav tm="100000">
                                          <p:val>
                                            <p:strVal val="#ppt_h"/>
                                          </p:val>
                                        </p:tav>
                                      </p:tavLst>
                                    </p:anim>
                                  </p:childTnLst>
                                </p:cTn>
                              </p:par>
                            </p:childTnLst>
                          </p:cTn>
                        </p:par>
                        <p:par>
                          <p:cTn id="162" fill="hold">
                            <p:stCondLst>
                              <p:cond delay="1500"/>
                            </p:stCondLst>
                            <p:childTnLst>
                              <p:par>
                                <p:cTn id="163" presetID="17" presetClass="entr" presetSubtype="1" fill="hold" nodeType="afterEffect">
                                  <p:stCondLst>
                                    <p:cond delay="0"/>
                                  </p:stCondLst>
                                  <p:childTnLst>
                                    <p:set>
                                      <p:cBhvr>
                                        <p:cTn id="164" dur="1" fill="hold">
                                          <p:stCondLst>
                                            <p:cond delay="0"/>
                                          </p:stCondLst>
                                        </p:cTn>
                                        <p:tgtEl>
                                          <p:spTgt spid="318496"/>
                                        </p:tgtEl>
                                        <p:attrNameLst>
                                          <p:attrName>style.visibility</p:attrName>
                                        </p:attrNameLst>
                                      </p:cBhvr>
                                      <p:to>
                                        <p:strVal val="visible"/>
                                      </p:to>
                                    </p:set>
                                    <p:anim calcmode="lin" valueType="num">
                                      <p:cBhvr>
                                        <p:cTn id="165" dur="500" fill="hold"/>
                                        <p:tgtEl>
                                          <p:spTgt spid="318496"/>
                                        </p:tgtEl>
                                        <p:attrNameLst>
                                          <p:attrName>ppt_x</p:attrName>
                                        </p:attrNameLst>
                                      </p:cBhvr>
                                      <p:tavLst>
                                        <p:tav tm="0">
                                          <p:val>
                                            <p:strVal val="#ppt_x"/>
                                          </p:val>
                                        </p:tav>
                                        <p:tav tm="100000">
                                          <p:val>
                                            <p:strVal val="#ppt_x"/>
                                          </p:val>
                                        </p:tav>
                                      </p:tavLst>
                                    </p:anim>
                                    <p:anim calcmode="lin" valueType="num">
                                      <p:cBhvr>
                                        <p:cTn id="166" dur="500" fill="hold"/>
                                        <p:tgtEl>
                                          <p:spTgt spid="318496"/>
                                        </p:tgtEl>
                                        <p:attrNameLst>
                                          <p:attrName>ppt_y</p:attrName>
                                        </p:attrNameLst>
                                      </p:cBhvr>
                                      <p:tavLst>
                                        <p:tav tm="0">
                                          <p:val>
                                            <p:strVal val="#ppt_y-#ppt_h/2"/>
                                          </p:val>
                                        </p:tav>
                                        <p:tav tm="100000">
                                          <p:val>
                                            <p:strVal val="#ppt_y"/>
                                          </p:val>
                                        </p:tav>
                                      </p:tavLst>
                                    </p:anim>
                                    <p:anim calcmode="lin" valueType="num">
                                      <p:cBhvr>
                                        <p:cTn id="167" dur="500" fill="hold"/>
                                        <p:tgtEl>
                                          <p:spTgt spid="318496"/>
                                        </p:tgtEl>
                                        <p:attrNameLst>
                                          <p:attrName>ppt_w</p:attrName>
                                        </p:attrNameLst>
                                      </p:cBhvr>
                                      <p:tavLst>
                                        <p:tav tm="0">
                                          <p:val>
                                            <p:strVal val="#ppt_w"/>
                                          </p:val>
                                        </p:tav>
                                        <p:tav tm="100000">
                                          <p:val>
                                            <p:strVal val="#ppt_w"/>
                                          </p:val>
                                        </p:tav>
                                      </p:tavLst>
                                    </p:anim>
                                    <p:anim calcmode="lin" valueType="num">
                                      <p:cBhvr>
                                        <p:cTn id="168" dur="500" fill="hold"/>
                                        <p:tgtEl>
                                          <p:spTgt spid="318496"/>
                                        </p:tgtEl>
                                        <p:attrNameLst>
                                          <p:attrName>ppt_h</p:attrName>
                                        </p:attrNameLst>
                                      </p:cBhvr>
                                      <p:tavLst>
                                        <p:tav tm="0">
                                          <p:val>
                                            <p:fltVal val="0.000000"/>
                                          </p:val>
                                        </p:tav>
                                        <p:tav tm="100000">
                                          <p:val>
                                            <p:strVal val="#ppt_h"/>
                                          </p:val>
                                        </p:tav>
                                      </p:tavLst>
                                    </p:anim>
                                  </p:childTnLst>
                                </p:cTn>
                              </p:par>
                            </p:childTnLst>
                          </p:cTn>
                        </p:par>
                        <p:par>
                          <p:cTn id="169" fill="hold">
                            <p:stCondLst>
                              <p:cond delay="2000"/>
                            </p:stCondLst>
                            <p:childTnLst>
                              <p:par>
                                <p:cTn id="170" presetID="2" presetClass="entr" presetSubtype="3" fill="hold" grpId="0" nodeType="afterEffect">
                                  <p:stCondLst>
                                    <p:cond delay="0"/>
                                  </p:stCondLst>
                                  <p:childTnLst>
                                    <p:set>
                                      <p:cBhvr>
                                        <p:cTn id="171" dur="1" fill="hold">
                                          <p:stCondLst>
                                            <p:cond delay="0"/>
                                          </p:stCondLst>
                                        </p:cTn>
                                        <p:tgtEl>
                                          <p:spTgt spid="318470"/>
                                        </p:tgtEl>
                                        <p:attrNameLst>
                                          <p:attrName>style.visibility</p:attrName>
                                        </p:attrNameLst>
                                      </p:cBhvr>
                                      <p:to>
                                        <p:strVal val="visible"/>
                                      </p:to>
                                    </p:set>
                                    <p:anim calcmode="lin" valueType="num">
                                      <p:cBhvr additive="base">
                                        <p:cTn id="172" dur="500" fill="hold"/>
                                        <p:tgtEl>
                                          <p:spTgt spid="318470"/>
                                        </p:tgtEl>
                                        <p:attrNameLst>
                                          <p:attrName>ppt_x</p:attrName>
                                        </p:attrNameLst>
                                      </p:cBhvr>
                                      <p:tavLst>
                                        <p:tav tm="0">
                                          <p:val>
                                            <p:strVal val="1+#ppt_w/2"/>
                                          </p:val>
                                        </p:tav>
                                        <p:tav tm="100000">
                                          <p:val>
                                            <p:strVal val="#ppt_x"/>
                                          </p:val>
                                        </p:tav>
                                      </p:tavLst>
                                    </p:anim>
                                    <p:anim calcmode="lin" valueType="num">
                                      <p:cBhvr additive="base">
                                        <p:cTn id="173" dur="500" fill="hold"/>
                                        <p:tgtEl>
                                          <p:spTgt spid="318470"/>
                                        </p:tgtEl>
                                        <p:attrNameLst>
                                          <p:attrName>ppt_y</p:attrName>
                                        </p:attrNameLst>
                                      </p:cBhvr>
                                      <p:tavLst>
                                        <p:tav tm="0">
                                          <p:val>
                                            <p:strVal val="0-#ppt_h/2"/>
                                          </p:val>
                                        </p:tav>
                                        <p:tav tm="100000">
                                          <p:val>
                                            <p:strVal val="#ppt_y"/>
                                          </p:val>
                                        </p:tav>
                                      </p:tavLst>
                                    </p:anim>
                                  </p:childTnLst>
                                </p:cTn>
                              </p:par>
                            </p:childTnLst>
                          </p:cTn>
                        </p:par>
                        <p:par>
                          <p:cTn id="174" fill="hold">
                            <p:stCondLst>
                              <p:cond delay="2500"/>
                            </p:stCondLst>
                            <p:childTnLst>
                              <p:par>
                                <p:cTn id="175" presetID="2" presetClass="entr" presetSubtype="6" fill="hold" grpId="0" nodeType="afterEffect">
                                  <p:stCondLst>
                                    <p:cond delay="0"/>
                                  </p:stCondLst>
                                  <p:childTnLst>
                                    <p:set>
                                      <p:cBhvr>
                                        <p:cTn id="176" dur="1" fill="hold">
                                          <p:stCondLst>
                                            <p:cond delay="0"/>
                                          </p:stCondLst>
                                        </p:cTn>
                                        <p:tgtEl>
                                          <p:spTgt spid="318497"/>
                                        </p:tgtEl>
                                        <p:attrNameLst>
                                          <p:attrName>style.visibility</p:attrName>
                                        </p:attrNameLst>
                                      </p:cBhvr>
                                      <p:to>
                                        <p:strVal val="visible"/>
                                      </p:to>
                                    </p:set>
                                    <p:anim calcmode="lin" valueType="num">
                                      <p:cBhvr additive="base">
                                        <p:cTn id="177" dur="500" fill="hold"/>
                                        <p:tgtEl>
                                          <p:spTgt spid="318497"/>
                                        </p:tgtEl>
                                        <p:attrNameLst>
                                          <p:attrName>ppt_x</p:attrName>
                                        </p:attrNameLst>
                                      </p:cBhvr>
                                      <p:tavLst>
                                        <p:tav tm="0">
                                          <p:val>
                                            <p:strVal val="1+#ppt_w/2"/>
                                          </p:val>
                                        </p:tav>
                                        <p:tav tm="100000">
                                          <p:val>
                                            <p:strVal val="#ppt_x"/>
                                          </p:val>
                                        </p:tav>
                                      </p:tavLst>
                                    </p:anim>
                                    <p:anim calcmode="lin" valueType="num">
                                      <p:cBhvr additive="base">
                                        <p:cTn id="178" dur="500" fill="hold"/>
                                        <p:tgtEl>
                                          <p:spTgt spid="318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6" grpId="0"/>
      <p:bldP spid="318468" grpId="0"/>
      <p:bldP spid="318469" grpId="0" animBg="1"/>
      <p:bldP spid="318470" grpId="0" animBg="1"/>
      <p:bldP spid="318471" grpId="0" animBg="1"/>
      <p:bldP spid="318472" grpId="0" animBg="1"/>
      <p:bldP spid="318473" grpId="0" animBg="1"/>
      <p:bldP spid="318474" grpId="0" animBg="1"/>
      <p:bldP spid="318475" grpId="0" animBg="1"/>
      <p:bldP spid="318476" grpId="0" animBg="1"/>
      <p:bldP spid="318477" grpId="0" animBg="1"/>
      <p:bldP spid="318478" grpId="0" animBg="1"/>
      <p:bldP spid="318479" grpId="0" animBg="1"/>
      <p:bldP spid="318480" grpId="0" animBg="1"/>
      <p:bldP spid="318481" grpId="0" animBg="1"/>
      <p:bldP spid="318482" grpId="0" animBg="1"/>
      <p:bldP spid="318483" grpId="0" animBg="1"/>
      <p:bldP spid="318493" grpId="0" animBg="1"/>
      <p:bldP spid="318497"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5986" name="Text Box 2"/>
          <p:cNvSpPr txBox="1"/>
          <p:nvPr/>
        </p:nvSpPr>
        <p:spPr>
          <a:xfrm>
            <a:off x="533400" y="2116138"/>
            <a:ext cx="8143875" cy="3751262"/>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800" dirty="0">
                <a:ea typeface="楷体_GB2312" pitchFamily="49" charset="-122"/>
              </a:rPr>
              <a:t>   </a:t>
            </a:r>
            <a:r>
              <a:rPr lang="en-US" altLang="zh-CN" sz="4800" b="1" dirty="0">
                <a:solidFill>
                  <a:schemeClr val="tx2"/>
                </a:solidFill>
                <a:ea typeface="楷体_GB2312" pitchFamily="49" charset="-122"/>
              </a:rPr>
              <a:t>typedef struct {</a:t>
            </a:r>
            <a:endParaRPr lang="en-US" altLang="zh-CN" sz="4800" dirty="0">
              <a:solidFill>
                <a:schemeClr val="tx2"/>
              </a:solidFill>
              <a:ea typeface="楷体_GB2312" pitchFamily="49" charset="-122"/>
            </a:endParaRPr>
          </a:p>
          <a:p>
            <a:pPr marL="0" lvl="0" indent="0" eaLnBrk="1" hangingPunct="1">
              <a:spcBef>
                <a:spcPct val="0"/>
              </a:spcBef>
              <a:buNone/>
            </a:pPr>
            <a:r>
              <a:rPr lang="en-US" altLang="zh-CN" sz="4800" dirty="0">
                <a:solidFill>
                  <a:schemeClr val="tx2"/>
                </a:solidFill>
                <a:ea typeface="楷体_GB2312" pitchFamily="49" charset="-122"/>
              </a:rPr>
              <a:t>     Elem    data;</a:t>
            </a:r>
            <a:endParaRPr lang="en-US" altLang="zh-CN" sz="4800" dirty="0">
              <a:solidFill>
                <a:schemeClr val="tx2"/>
              </a:solidFill>
              <a:ea typeface="楷体_GB2312" pitchFamily="49" charset="-122"/>
            </a:endParaRPr>
          </a:p>
          <a:p>
            <a:pPr marL="0" lvl="0" indent="0" eaLnBrk="1" hangingPunct="1">
              <a:spcBef>
                <a:spcPct val="0"/>
              </a:spcBef>
              <a:buNone/>
            </a:pPr>
            <a:r>
              <a:rPr lang="en-US" altLang="zh-CN" sz="4800" dirty="0">
                <a:solidFill>
                  <a:schemeClr val="tx2"/>
                </a:solidFill>
                <a:ea typeface="楷体_GB2312" pitchFamily="49" charset="-122"/>
              </a:rPr>
              <a:t>     ChildPtr  firstchild; </a:t>
            </a:r>
            <a:endParaRPr lang="en-US" altLang="zh-CN" sz="4800" dirty="0">
              <a:solidFill>
                <a:schemeClr val="tx2"/>
              </a:solidFill>
              <a:ea typeface="楷体_GB2312" pitchFamily="49" charset="-122"/>
            </a:endParaRPr>
          </a:p>
          <a:p>
            <a:pPr marL="0" lvl="0" indent="0" eaLnBrk="1" hangingPunct="1">
              <a:spcBef>
                <a:spcPct val="0"/>
              </a:spcBef>
              <a:buNone/>
            </a:pPr>
            <a:r>
              <a:rPr lang="en-US" altLang="zh-CN" sz="4800" dirty="0">
                <a:solidFill>
                  <a:schemeClr val="tx2"/>
                </a:solidFill>
                <a:ea typeface="楷体_GB2312" pitchFamily="49" charset="-122"/>
              </a:rPr>
              <a:t>                     // </a:t>
            </a:r>
            <a:r>
              <a:rPr lang="zh-CN" altLang="en-US" sz="4800" dirty="0">
                <a:solidFill>
                  <a:schemeClr val="tx2"/>
                </a:solidFill>
                <a:ea typeface="楷体_GB2312" pitchFamily="49" charset="-122"/>
              </a:rPr>
              <a:t>孩子链的头指针</a:t>
            </a:r>
            <a:endParaRPr lang="zh-CN" altLang="en-US" sz="4800" dirty="0">
              <a:solidFill>
                <a:schemeClr val="tx2"/>
              </a:solidFill>
              <a:ea typeface="楷体_GB2312" pitchFamily="49" charset="-122"/>
            </a:endParaRPr>
          </a:p>
          <a:p>
            <a:pPr marL="0" lvl="0" indent="0" eaLnBrk="1" hangingPunct="1">
              <a:spcBef>
                <a:spcPct val="0"/>
              </a:spcBef>
              <a:buNone/>
            </a:pPr>
            <a:r>
              <a:rPr lang="zh-CN" altLang="en-US" sz="4800" dirty="0">
                <a:solidFill>
                  <a:schemeClr val="tx2"/>
                </a:solidFill>
                <a:ea typeface="楷体_GB2312" pitchFamily="49" charset="-122"/>
              </a:rPr>
              <a:t>   </a:t>
            </a:r>
            <a:r>
              <a:rPr lang="en-US" altLang="zh-CN" sz="4800" b="1" dirty="0">
                <a:solidFill>
                  <a:schemeClr val="tx2"/>
                </a:solidFill>
                <a:ea typeface="楷体_GB2312" pitchFamily="49" charset="-122"/>
              </a:rPr>
              <a:t>}</a:t>
            </a:r>
            <a:r>
              <a:rPr lang="en-US" altLang="zh-CN" sz="4800" dirty="0">
                <a:solidFill>
                  <a:schemeClr val="tx2"/>
                </a:solidFill>
                <a:ea typeface="楷体_GB2312" pitchFamily="49" charset="-122"/>
              </a:rPr>
              <a:t> CTBox;</a:t>
            </a:r>
            <a:endParaRPr lang="en-US" altLang="zh-CN" sz="4800" dirty="0">
              <a:solidFill>
                <a:schemeClr val="tx2"/>
              </a:solidFill>
              <a:ea typeface="楷体_GB2312" pitchFamily="49" charset="-122"/>
            </a:endParaRPr>
          </a:p>
        </p:txBody>
      </p:sp>
      <p:sp>
        <p:nvSpPr>
          <p:cNvPr id="425987" name="Rectangle 3"/>
          <p:cNvSpPr/>
          <p:nvPr/>
        </p:nvSpPr>
        <p:spPr>
          <a:xfrm>
            <a:off x="533400" y="928688"/>
            <a:ext cx="3870325" cy="823912"/>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990033"/>
                </a:solidFill>
                <a:ea typeface="楷体_GB2312" pitchFamily="49" charset="-122"/>
              </a:rPr>
              <a:t>双亲结点结构</a:t>
            </a:r>
            <a:endParaRPr lang="zh-CN" altLang="en-US" sz="4800" b="1" dirty="0">
              <a:solidFill>
                <a:srgbClr val="990033"/>
              </a:solidFill>
              <a:ea typeface="楷体_GB2312" pitchFamily="49" charset="-122"/>
            </a:endParaRPr>
          </a:p>
        </p:txBody>
      </p:sp>
      <p:sp>
        <p:nvSpPr>
          <p:cNvPr id="425988" name="Text Box 4"/>
          <p:cNvSpPr txBox="1"/>
          <p:nvPr/>
        </p:nvSpPr>
        <p:spPr>
          <a:xfrm>
            <a:off x="4876800" y="1066800"/>
            <a:ext cx="3810000" cy="727075"/>
          </a:xfrm>
          <a:prstGeom prst="rect">
            <a:avLst/>
          </a:prstGeom>
          <a:solidFill>
            <a:srgbClr val="FFFF99">
              <a:alpha val="50195"/>
            </a:srgbClr>
          </a:solidFill>
          <a:ln w="25400" cap="sq" cmpd="sng">
            <a:solidFill>
              <a:srgbClr val="99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4000" dirty="0"/>
              <a:t> </a:t>
            </a:r>
            <a:r>
              <a:rPr lang="en-US" altLang="zh-CN" sz="4000" b="1" dirty="0">
                <a:solidFill>
                  <a:srgbClr val="990000"/>
                </a:solidFill>
              </a:rPr>
              <a:t>data   firstchild</a:t>
            </a:r>
            <a:endParaRPr lang="en-US" altLang="zh-CN" sz="4000" dirty="0"/>
          </a:p>
        </p:txBody>
      </p:sp>
      <p:sp>
        <p:nvSpPr>
          <p:cNvPr id="425989" name="Line 5"/>
          <p:cNvSpPr/>
          <p:nvPr/>
        </p:nvSpPr>
        <p:spPr>
          <a:xfrm>
            <a:off x="6324600" y="1066800"/>
            <a:ext cx="0" cy="762000"/>
          </a:xfrm>
          <a:prstGeom prst="line">
            <a:avLst/>
          </a:prstGeom>
          <a:ln w="12700" cap="sq" cmpd="sng">
            <a:solidFill>
              <a:srgbClr val="990000"/>
            </a:solidFill>
            <a:prstDash val="solid"/>
            <a:headEnd type="none" w="sm" len="sm"/>
            <a:tailEnd type="none" w="sm" len="sm"/>
          </a:ln>
        </p:spPr>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5987"/>
                                        </p:tgtEl>
                                        <p:attrNameLst>
                                          <p:attrName>style.visibility</p:attrName>
                                        </p:attrNameLst>
                                      </p:cBhvr>
                                      <p:to>
                                        <p:strVal val="visible"/>
                                      </p:to>
                                    </p:set>
                                    <p:anim calcmode="lin" valueType="num">
                                      <p:cBhvr additive="base">
                                        <p:cTn id="7" dur="500" fill="hold"/>
                                        <p:tgtEl>
                                          <p:spTgt spid="425987"/>
                                        </p:tgtEl>
                                        <p:attrNameLst>
                                          <p:attrName>ppt_x</p:attrName>
                                        </p:attrNameLst>
                                      </p:cBhvr>
                                      <p:tavLst>
                                        <p:tav tm="0">
                                          <p:val>
                                            <p:strVal val="0-#ppt_w/2"/>
                                          </p:val>
                                        </p:tav>
                                        <p:tav tm="100000">
                                          <p:val>
                                            <p:strVal val="#ppt_x"/>
                                          </p:val>
                                        </p:tav>
                                      </p:tavLst>
                                    </p:anim>
                                    <p:anim calcmode="lin" valueType="num">
                                      <p:cBhvr additive="base">
                                        <p:cTn id="8" dur="500" fill="hold"/>
                                        <p:tgtEl>
                                          <p:spTgt spid="425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25988"/>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4259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5986"/>
                                        </p:tgtEl>
                                        <p:attrNameLst>
                                          <p:attrName>style.visibility</p:attrName>
                                        </p:attrNameLst>
                                      </p:cBhvr>
                                      <p:to>
                                        <p:strVal val="visible"/>
                                      </p:to>
                                    </p:set>
                                    <p:animEffect transition="in" filter="blinds(horizontal)">
                                      <p:cBhvr>
                                        <p:cTn id="20" dur="500"/>
                                        <p:tgtEl>
                                          <p:spTgt spid="425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p:bldP spid="425987" grpId="0"/>
      <p:bldP spid="425988"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7010" name="Text Box 2"/>
          <p:cNvSpPr txBox="1"/>
          <p:nvPr/>
        </p:nvSpPr>
        <p:spPr>
          <a:xfrm>
            <a:off x="304800" y="1600200"/>
            <a:ext cx="8531225" cy="42989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en-US" altLang="zh-CN" sz="4800" b="1" dirty="0">
                <a:solidFill>
                  <a:schemeClr val="tx2"/>
                </a:solidFill>
                <a:ea typeface="楷体_GB2312" pitchFamily="49" charset="-122"/>
              </a:rPr>
              <a:t>typedef struct {</a:t>
            </a:r>
            <a:endParaRPr lang="en-US" altLang="zh-CN" sz="4800" dirty="0">
              <a:solidFill>
                <a:schemeClr val="tx2"/>
              </a:solidFill>
              <a:ea typeface="楷体_GB2312" pitchFamily="49" charset="-122"/>
            </a:endParaRPr>
          </a:p>
          <a:p>
            <a:pPr marL="0" lvl="0" indent="0" eaLnBrk="1" hangingPunct="1">
              <a:lnSpc>
                <a:spcPct val="115000"/>
              </a:lnSpc>
              <a:spcBef>
                <a:spcPct val="0"/>
              </a:spcBef>
              <a:buNone/>
            </a:pPr>
            <a:r>
              <a:rPr lang="en-US" altLang="zh-CN" sz="4800" dirty="0">
                <a:solidFill>
                  <a:schemeClr val="tx2"/>
                </a:solidFill>
                <a:ea typeface="楷体_GB2312" pitchFamily="49" charset="-122"/>
              </a:rPr>
              <a:t>     CTBox  nodes</a:t>
            </a:r>
            <a:r>
              <a:rPr lang="en-US" altLang="zh-CN" sz="3600" dirty="0">
                <a:solidFill>
                  <a:schemeClr val="tx2"/>
                </a:solidFill>
                <a:ea typeface="楷体_GB2312" pitchFamily="49" charset="-122"/>
              </a:rPr>
              <a:t>[MAX_TREE_SIZE];</a:t>
            </a:r>
            <a:endParaRPr lang="en-US" altLang="zh-CN" sz="3600" dirty="0">
              <a:solidFill>
                <a:schemeClr val="tx2"/>
              </a:solidFill>
              <a:ea typeface="楷体_GB2312" pitchFamily="49" charset="-122"/>
            </a:endParaRPr>
          </a:p>
          <a:p>
            <a:pPr marL="0" lvl="0" indent="0" eaLnBrk="1" hangingPunct="1">
              <a:lnSpc>
                <a:spcPct val="115000"/>
              </a:lnSpc>
              <a:spcBef>
                <a:spcPct val="0"/>
              </a:spcBef>
              <a:buNone/>
            </a:pPr>
            <a:r>
              <a:rPr lang="en-US" altLang="zh-CN" sz="4800" dirty="0">
                <a:solidFill>
                  <a:schemeClr val="tx2"/>
                </a:solidFill>
                <a:ea typeface="楷体_GB2312" pitchFamily="49" charset="-122"/>
              </a:rPr>
              <a:t>     </a:t>
            </a:r>
            <a:r>
              <a:rPr lang="en-US" altLang="zh-CN" sz="4800" b="1" dirty="0">
                <a:solidFill>
                  <a:schemeClr val="tx2"/>
                </a:solidFill>
                <a:ea typeface="楷体_GB2312" pitchFamily="49" charset="-122"/>
              </a:rPr>
              <a:t>int</a:t>
            </a:r>
            <a:r>
              <a:rPr lang="en-US" altLang="zh-CN" sz="4800" dirty="0">
                <a:solidFill>
                  <a:schemeClr val="tx2"/>
                </a:solidFill>
                <a:ea typeface="楷体_GB2312" pitchFamily="49" charset="-122"/>
              </a:rPr>
              <a:t>    n, r;     </a:t>
            </a:r>
            <a:endParaRPr lang="en-US" altLang="zh-CN" sz="4800" dirty="0">
              <a:solidFill>
                <a:schemeClr val="tx2"/>
              </a:solidFill>
              <a:ea typeface="楷体_GB2312" pitchFamily="49" charset="-122"/>
            </a:endParaRPr>
          </a:p>
          <a:p>
            <a:pPr marL="0" lvl="0" indent="0" eaLnBrk="1" hangingPunct="1">
              <a:lnSpc>
                <a:spcPct val="115000"/>
              </a:lnSpc>
              <a:spcBef>
                <a:spcPct val="0"/>
              </a:spcBef>
              <a:buNone/>
            </a:pPr>
            <a:r>
              <a:rPr lang="en-US" altLang="zh-CN" sz="4800" dirty="0">
                <a:solidFill>
                  <a:schemeClr val="tx2"/>
                </a:solidFill>
                <a:ea typeface="楷体_GB2312" pitchFamily="49" charset="-122"/>
              </a:rPr>
              <a:t>           // </a:t>
            </a:r>
            <a:r>
              <a:rPr lang="zh-CN" altLang="en-US" sz="4800" dirty="0">
                <a:solidFill>
                  <a:schemeClr val="tx2"/>
                </a:solidFill>
                <a:ea typeface="楷体_GB2312" pitchFamily="49" charset="-122"/>
              </a:rPr>
              <a:t>结点数和根结点的位置</a:t>
            </a:r>
            <a:endParaRPr lang="zh-CN" altLang="en-US" sz="4800" dirty="0">
              <a:solidFill>
                <a:schemeClr val="tx2"/>
              </a:solidFill>
              <a:ea typeface="楷体_GB2312" pitchFamily="49" charset="-122"/>
            </a:endParaRPr>
          </a:p>
          <a:p>
            <a:pPr marL="0" lvl="0" indent="0" eaLnBrk="1" hangingPunct="1">
              <a:lnSpc>
                <a:spcPct val="115000"/>
              </a:lnSpc>
              <a:spcBef>
                <a:spcPct val="0"/>
              </a:spcBef>
              <a:buNone/>
            </a:pPr>
            <a:r>
              <a:rPr lang="zh-CN" altLang="en-US" sz="4800" dirty="0">
                <a:solidFill>
                  <a:schemeClr val="tx2"/>
                </a:solidFill>
                <a:ea typeface="楷体_GB2312" pitchFamily="49" charset="-122"/>
              </a:rPr>
              <a:t>   </a:t>
            </a:r>
            <a:r>
              <a:rPr lang="en-US" altLang="zh-CN" sz="4800" b="1" dirty="0">
                <a:solidFill>
                  <a:schemeClr val="tx2"/>
                </a:solidFill>
                <a:ea typeface="楷体_GB2312" pitchFamily="49" charset="-122"/>
              </a:rPr>
              <a:t>}</a:t>
            </a:r>
            <a:r>
              <a:rPr lang="en-US" altLang="zh-CN" sz="4800" dirty="0">
                <a:solidFill>
                  <a:schemeClr val="tx2"/>
                </a:solidFill>
                <a:ea typeface="楷体_GB2312" pitchFamily="49" charset="-122"/>
              </a:rPr>
              <a:t> CTree;</a:t>
            </a:r>
            <a:endParaRPr lang="en-US" altLang="zh-CN" sz="2400" dirty="0">
              <a:solidFill>
                <a:schemeClr val="tx2"/>
              </a:solidFill>
            </a:endParaRPr>
          </a:p>
        </p:txBody>
      </p:sp>
      <p:sp>
        <p:nvSpPr>
          <p:cNvPr id="427011" name="Rectangle 3"/>
          <p:cNvSpPr/>
          <p:nvPr/>
        </p:nvSpPr>
        <p:spPr>
          <a:xfrm>
            <a:off x="381000" y="609600"/>
            <a:ext cx="2230438" cy="9334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zh-CN" altLang="en-US" sz="4800" b="1" dirty="0">
                <a:solidFill>
                  <a:srgbClr val="990033"/>
                </a:solidFill>
                <a:ea typeface="楷体_GB2312" pitchFamily="49" charset="-122"/>
              </a:rPr>
              <a:t>树结构</a:t>
            </a:r>
            <a:r>
              <a:rPr lang="en-US" altLang="zh-CN" sz="4800" b="1" dirty="0">
                <a:solidFill>
                  <a:srgbClr val="990033"/>
                </a:solidFill>
                <a:ea typeface="楷体_GB2312" pitchFamily="49" charset="-122"/>
              </a:rPr>
              <a:t>:</a:t>
            </a:r>
            <a:endParaRPr lang="en-US" altLang="zh-CN" sz="4800" b="1" dirty="0">
              <a:solidFill>
                <a:srgbClr val="990033"/>
              </a:solidFill>
              <a:ea typeface="楷体_GB2312" pitchFamily="49" charset="-122"/>
            </a:endParaRPr>
          </a:p>
        </p:txBody>
      </p:sp>
      <p:sp>
        <p:nvSpPr>
          <p:cNvPr id="427012" name="AutoShape 4">
            <a:hlinkClick r:id="rId1"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7011"/>
                                        </p:tgtEl>
                                        <p:attrNameLst>
                                          <p:attrName>style.visibility</p:attrName>
                                        </p:attrNameLst>
                                      </p:cBhvr>
                                      <p:to>
                                        <p:strVal val="visible"/>
                                      </p:to>
                                    </p:set>
                                    <p:anim calcmode="lin" valueType="num">
                                      <p:cBhvr additive="base">
                                        <p:cTn id="7" dur="500" fill="hold"/>
                                        <p:tgtEl>
                                          <p:spTgt spid="427011"/>
                                        </p:tgtEl>
                                        <p:attrNameLst>
                                          <p:attrName>ppt_x</p:attrName>
                                        </p:attrNameLst>
                                      </p:cBhvr>
                                      <p:tavLst>
                                        <p:tav tm="0">
                                          <p:val>
                                            <p:strVal val="0-#ppt_w/2"/>
                                          </p:val>
                                        </p:tav>
                                        <p:tav tm="100000">
                                          <p:val>
                                            <p:strVal val="#ppt_x"/>
                                          </p:val>
                                        </p:tav>
                                      </p:tavLst>
                                    </p:anim>
                                    <p:anim calcmode="lin" valueType="num">
                                      <p:cBhvr additive="base">
                                        <p:cTn id="8" dur="500" fill="hold"/>
                                        <p:tgtEl>
                                          <p:spTgt spid="4270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427010"/>
                                        </p:tgtEl>
                                        <p:attrNameLst>
                                          <p:attrName>style.visibility</p:attrName>
                                        </p:attrNameLst>
                                      </p:cBhvr>
                                      <p:to>
                                        <p:strVal val="visible"/>
                                      </p:to>
                                    </p:set>
                                    <p:animEffect transition="in" filter="blinds(vertical)">
                                      <p:cBhvr>
                                        <p:cTn id="13" dur="500"/>
                                        <p:tgtEl>
                                          <p:spTgt spid="427010"/>
                                        </p:tgtEl>
                                      </p:cBhvr>
                                    </p:animEffect>
                                  </p:childTnLst>
                                </p:cTn>
                              </p:par>
                            </p:childTnLst>
                          </p:cTn>
                        </p:par>
                        <p:par>
                          <p:cTn id="14" fill="hold">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427012"/>
                                        </p:tgtEl>
                                        <p:attrNameLst>
                                          <p:attrName>style.visibility</p:attrName>
                                        </p:attrNameLst>
                                      </p:cBhvr>
                                      <p:to>
                                        <p:strVal val="visible"/>
                                      </p:to>
                                    </p:set>
                                    <p:anim calcmode="lin" valueType="num">
                                      <p:cBhvr additive="base">
                                        <p:cTn id="17" dur="500" fill="hold"/>
                                        <p:tgtEl>
                                          <p:spTgt spid="427012"/>
                                        </p:tgtEl>
                                        <p:attrNameLst>
                                          <p:attrName>ppt_x</p:attrName>
                                        </p:attrNameLst>
                                      </p:cBhvr>
                                      <p:tavLst>
                                        <p:tav tm="0">
                                          <p:val>
                                            <p:strVal val="1+#ppt_w/2"/>
                                          </p:val>
                                        </p:tav>
                                        <p:tav tm="100000">
                                          <p:val>
                                            <p:strVal val="#ppt_x"/>
                                          </p:val>
                                        </p:tav>
                                      </p:tavLst>
                                    </p:anim>
                                    <p:anim calcmode="lin" valueType="num">
                                      <p:cBhvr additive="base">
                                        <p:cTn id="18" dur="500" fill="hold"/>
                                        <p:tgtEl>
                                          <p:spTgt spid="427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p:bldP spid="427011" grpId="0"/>
      <p:bldP spid="42701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Oval 2"/>
          <p:cNvSpPr/>
          <p:nvPr/>
        </p:nvSpPr>
        <p:spPr>
          <a:xfrm>
            <a:off x="1219200" y="11430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195" name="Text Box 3"/>
          <p:cNvSpPr txBox="1"/>
          <p:nvPr/>
        </p:nvSpPr>
        <p:spPr>
          <a:xfrm>
            <a:off x="1241425" y="1066800"/>
            <a:ext cx="5873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A</a:t>
            </a:r>
            <a:endParaRPr lang="en-US" altLang="zh-CN" sz="2400" dirty="0"/>
          </a:p>
        </p:txBody>
      </p:sp>
      <p:sp>
        <p:nvSpPr>
          <p:cNvPr id="136196" name="Oval 4"/>
          <p:cNvSpPr/>
          <p:nvPr/>
        </p:nvSpPr>
        <p:spPr>
          <a:xfrm>
            <a:off x="1219200" y="22098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197" name="Oval 5"/>
          <p:cNvSpPr/>
          <p:nvPr/>
        </p:nvSpPr>
        <p:spPr>
          <a:xfrm>
            <a:off x="228600" y="22098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198" name="Oval 6"/>
          <p:cNvSpPr/>
          <p:nvPr/>
        </p:nvSpPr>
        <p:spPr>
          <a:xfrm>
            <a:off x="2209800" y="22098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199" name="Oval 7"/>
          <p:cNvSpPr/>
          <p:nvPr/>
        </p:nvSpPr>
        <p:spPr>
          <a:xfrm>
            <a:off x="838200" y="33528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200" name="Oval 8"/>
          <p:cNvSpPr/>
          <p:nvPr/>
        </p:nvSpPr>
        <p:spPr>
          <a:xfrm>
            <a:off x="1752600" y="33528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201" name="Oval 9"/>
          <p:cNvSpPr/>
          <p:nvPr/>
        </p:nvSpPr>
        <p:spPr>
          <a:xfrm>
            <a:off x="1752600" y="4495800"/>
            <a:ext cx="609600" cy="6096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202" name="Text Box 10"/>
          <p:cNvSpPr txBox="1"/>
          <p:nvPr/>
        </p:nvSpPr>
        <p:spPr>
          <a:xfrm>
            <a:off x="304800" y="2133600"/>
            <a:ext cx="55721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B</a:t>
            </a:r>
            <a:endParaRPr lang="en-US" altLang="zh-CN" sz="2400" dirty="0"/>
          </a:p>
        </p:txBody>
      </p:sp>
      <p:sp>
        <p:nvSpPr>
          <p:cNvPr id="136203" name="Text Box 11"/>
          <p:cNvSpPr txBox="1"/>
          <p:nvPr/>
        </p:nvSpPr>
        <p:spPr>
          <a:xfrm>
            <a:off x="1219200" y="2133600"/>
            <a:ext cx="55721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C</a:t>
            </a:r>
            <a:endParaRPr lang="en-US" altLang="zh-CN" sz="2400" dirty="0"/>
          </a:p>
        </p:txBody>
      </p:sp>
      <p:sp>
        <p:nvSpPr>
          <p:cNvPr id="136204" name="Text Box 12"/>
          <p:cNvSpPr txBox="1"/>
          <p:nvPr/>
        </p:nvSpPr>
        <p:spPr>
          <a:xfrm>
            <a:off x="2209800" y="2133600"/>
            <a:ext cx="5873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D</a:t>
            </a:r>
            <a:endParaRPr lang="en-US" altLang="zh-CN" sz="2400" dirty="0"/>
          </a:p>
        </p:txBody>
      </p:sp>
      <p:sp>
        <p:nvSpPr>
          <p:cNvPr id="136205" name="Text Box 13"/>
          <p:cNvSpPr txBox="1"/>
          <p:nvPr/>
        </p:nvSpPr>
        <p:spPr>
          <a:xfrm>
            <a:off x="914400" y="3276600"/>
            <a:ext cx="52546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E</a:t>
            </a:r>
            <a:endParaRPr lang="en-US" altLang="zh-CN" sz="2400" dirty="0"/>
          </a:p>
        </p:txBody>
      </p:sp>
      <p:sp>
        <p:nvSpPr>
          <p:cNvPr id="136206" name="Text Box 14"/>
          <p:cNvSpPr txBox="1"/>
          <p:nvPr/>
        </p:nvSpPr>
        <p:spPr>
          <a:xfrm>
            <a:off x="1828800" y="3276600"/>
            <a:ext cx="495300"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F</a:t>
            </a:r>
            <a:endParaRPr lang="en-US" altLang="zh-CN" sz="2400" dirty="0"/>
          </a:p>
        </p:txBody>
      </p:sp>
      <p:sp>
        <p:nvSpPr>
          <p:cNvPr id="136207" name="Text Box 15"/>
          <p:cNvSpPr txBox="1"/>
          <p:nvPr/>
        </p:nvSpPr>
        <p:spPr>
          <a:xfrm>
            <a:off x="1752600" y="4419600"/>
            <a:ext cx="5873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t>G</a:t>
            </a:r>
            <a:endParaRPr lang="en-US" altLang="zh-CN" sz="2400" dirty="0"/>
          </a:p>
        </p:txBody>
      </p:sp>
      <p:sp>
        <p:nvSpPr>
          <p:cNvPr id="136208" name="Line 16"/>
          <p:cNvSpPr/>
          <p:nvPr/>
        </p:nvSpPr>
        <p:spPr>
          <a:xfrm>
            <a:off x="1828800" y="1600200"/>
            <a:ext cx="609600" cy="609600"/>
          </a:xfrm>
          <a:prstGeom prst="line">
            <a:avLst/>
          </a:prstGeom>
          <a:ln w="12700" cap="sq" cmpd="sng">
            <a:solidFill>
              <a:schemeClr val="tx1"/>
            </a:solidFill>
            <a:prstDash val="solid"/>
            <a:headEnd type="none" w="sm" len="sm"/>
            <a:tailEnd type="none" w="sm" len="sm"/>
          </a:ln>
        </p:spPr>
      </p:sp>
      <p:sp>
        <p:nvSpPr>
          <p:cNvPr id="136209" name="Line 17"/>
          <p:cNvSpPr/>
          <p:nvPr/>
        </p:nvSpPr>
        <p:spPr>
          <a:xfrm flipH="1">
            <a:off x="533400" y="1600200"/>
            <a:ext cx="762000" cy="609600"/>
          </a:xfrm>
          <a:prstGeom prst="line">
            <a:avLst/>
          </a:prstGeom>
          <a:ln w="12700" cap="sq" cmpd="sng">
            <a:solidFill>
              <a:schemeClr val="tx1"/>
            </a:solidFill>
            <a:prstDash val="solid"/>
            <a:headEnd type="none" w="sm" len="sm"/>
            <a:tailEnd type="none" w="sm" len="sm"/>
          </a:ln>
        </p:spPr>
      </p:sp>
      <p:sp>
        <p:nvSpPr>
          <p:cNvPr id="136210" name="Line 18"/>
          <p:cNvSpPr/>
          <p:nvPr/>
        </p:nvSpPr>
        <p:spPr>
          <a:xfrm flipH="1">
            <a:off x="1143000" y="2743200"/>
            <a:ext cx="152400" cy="609600"/>
          </a:xfrm>
          <a:prstGeom prst="line">
            <a:avLst/>
          </a:prstGeom>
          <a:ln w="12700" cap="sq" cmpd="sng">
            <a:solidFill>
              <a:schemeClr val="tx1"/>
            </a:solidFill>
            <a:prstDash val="solid"/>
            <a:headEnd type="none" w="sm" len="sm"/>
            <a:tailEnd type="none" w="sm" len="sm"/>
          </a:ln>
        </p:spPr>
      </p:sp>
      <p:sp>
        <p:nvSpPr>
          <p:cNvPr id="136211" name="Line 19"/>
          <p:cNvSpPr/>
          <p:nvPr/>
        </p:nvSpPr>
        <p:spPr>
          <a:xfrm>
            <a:off x="1524000" y="1752600"/>
            <a:ext cx="0" cy="457200"/>
          </a:xfrm>
          <a:prstGeom prst="line">
            <a:avLst/>
          </a:prstGeom>
          <a:ln w="12700" cap="sq" cmpd="sng">
            <a:solidFill>
              <a:schemeClr val="tx1"/>
            </a:solidFill>
            <a:prstDash val="solid"/>
            <a:headEnd type="none" w="sm" len="sm"/>
            <a:tailEnd type="none" w="sm" len="sm"/>
          </a:ln>
        </p:spPr>
      </p:sp>
      <p:sp>
        <p:nvSpPr>
          <p:cNvPr id="136212" name="Line 20"/>
          <p:cNvSpPr/>
          <p:nvPr/>
        </p:nvSpPr>
        <p:spPr>
          <a:xfrm>
            <a:off x="1752600" y="2667000"/>
            <a:ext cx="304800" cy="685800"/>
          </a:xfrm>
          <a:prstGeom prst="line">
            <a:avLst/>
          </a:prstGeom>
          <a:ln w="12700" cap="sq" cmpd="sng">
            <a:solidFill>
              <a:schemeClr val="tx1"/>
            </a:solidFill>
            <a:prstDash val="solid"/>
            <a:headEnd type="none" w="sm" len="sm"/>
            <a:tailEnd type="none" w="sm" len="sm"/>
          </a:ln>
        </p:spPr>
      </p:sp>
      <p:sp>
        <p:nvSpPr>
          <p:cNvPr id="136213" name="Line 21"/>
          <p:cNvSpPr/>
          <p:nvPr/>
        </p:nvSpPr>
        <p:spPr>
          <a:xfrm>
            <a:off x="2057400" y="3962400"/>
            <a:ext cx="0" cy="533400"/>
          </a:xfrm>
          <a:prstGeom prst="line">
            <a:avLst/>
          </a:prstGeom>
          <a:ln w="12700" cap="sq" cmpd="sng">
            <a:solidFill>
              <a:schemeClr val="tx1"/>
            </a:solidFill>
            <a:prstDash val="solid"/>
            <a:headEnd type="none" w="sm" len="sm"/>
            <a:tailEnd type="none" w="sm" len="sm"/>
          </a:ln>
        </p:spPr>
      </p:sp>
      <p:sp>
        <p:nvSpPr>
          <p:cNvPr id="136214" name="Text Box 22"/>
          <p:cNvSpPr txBox="1"/>
          <p:nvPr/>
        </p:nvSpPr>
        <p:spPr>
          <a:xfrm>
            <a:off x="4953000" y="993775"/>
            <a:ext cx="4038600" cy="41116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b="1" dirty="0"/>
              <a:t>          A</a:t>
            </a:r>
            <a:endParaRPr lang="en-US" altLang="zh-CN" sz="4400" b="1" dirty="0"/>
          </a:p>
          <a:p>
            <a:pPr marL="0" lvl="0" indent="0" eaLnBrk="1" hangingPunct="1">
              <a:spcBef>
                <a:spcPct val="0"/>
              </a:spcBef>
              <a:buNone/>
            </a:pPr>
            <a:r>
              <a:rPr lang="en-US" altLang="zh-CN" sz="4400" b="1" dirty="0"/>
              <a:t>B</a:t>
            </a:r>
            <a:endParaRPr lang="en-US" altLang="zh-CN" sz="4400" b="1" dirty="0"/>
          </a:p>
          <a:p>
            <a:pPr marL="0" lvl="0" indent="0" eaLnBrk="1" hangingPunct="1">
              <a:spcBef>
                <a:spcPct val="0"/>
              </a:spcBef>
              <a:buNone/>
            </a:pPr>
            <a:r>
              <a:rPr lang="en-US" altLang="zh-CN" sz="4400" b="1" dirty="0"/>
              <a:t>          C</a:t>
            </a:r>
            <a:endParaRPr lang="en-US" altLang="zh-CN" sz="4400" b="1" dirty="0"/>
          </a:p>
          <a:p>
            <a:pPr marL="0" lvl="0" indent="0" eaLnBrk="1" hangingPunct="1">
              <a:spcBef>
                <a:spcPct val="0"/>
              </a:spcBef>
              <a:buNone/>
            </a:pPr>
            <a:r>
              <a:rPr lang="en-US" altLang="zh-CN" sz="4400" b="1" dirty="0"/>
              <a:t>   E                D</a:t>
            </a:r>
            <a:endParaRPr lang="en-US" altLang="zh-CN" sz="4400" b="1" dirty="0"/>
          </a:p>
          <a:p>
            <a:pPr marL="0" lvl="0" indent="0" eaLnBrk="1" hangingPunct="1">
              <a:spcBef>
                <a:spcPct val="0"/>
              </a:spcBef>
              <a:buNone/>
            </a:pPr>
            <a:r>
              <a:rPr lang="en-US" altLang="zh-CN" sz="4400" b="1" dirty="0"/>
              <a:t>              F</a:t>
            </a:r>
            <a:endParaRPr lang="en-US" altLang="zh-CN" sz="4400" b="1" dirty="0"/>
          </a:p>
          <a:p>
            <a:pPr marL="0" lvl="0" indent="0" eaLnBrk="1" hangingPunct="1">
              <a:spcBef>
                <a:spcPct val="0"/>
              </a:spcBef>
              <a:buNone/>
            </a:pPr>
            <a:r>
              <a:rPr lang="en-US" altLang="zh-CN" sz="4400" b="1" dirty="0"/>
              <a:t>       G</a:t>
            </a:r>
            <a:endParaRPr lang="en-US" altLang="zh-CN" sz="2400" dirty="0"/>
          </a:p>
        </p:txBody>
      </p:sp>
      <p:sp>
        <p:nvSpPr>
          <p:cNvPr id="136215" name="Rectangle 23"/>
          <p:cNvSpPr/>
          <p:nvPr/>
        </p:nvSpPr>
        <p:spPr>
          <a:xfrm>
            <a:off x="6096000" y="1146175"/>
            <a:ext cx="1066800" cy="533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216" name="Line 24"/>
          <p:cNvSpPr/>
          <p:nvPr/>
        </p:nvSpPr>
        <p:spPr>
          <a:xfrm>
            <a:off x="6400800" y="1146175"/>
            <a:ext cx="0" cy="533400"/>
          </a:xfrm>
          <a:prstGeom prst="line">
            <a:avLst/>
          </a:prstGeom>
          <a:ln w="12700" cap="sq" cmpd="sng">
            <a:solidFill>
              <a:schemeClr val="tx1"/>
            </a:solidFill>
            <a:prstDash val="solid"/>
            <a:headEnd type="none" w="sm" len="sm"/>
            <a:tailEnd type="none" w="sm" len="sm"/>
          </a:ln>
        </p:spPr>
      </p:sp>
      <p:sp>
        <p:nvSpPr>
          <p:cNvPr id="136217" name="Line 25"/>
          <p:cNvSpPr/>
          <p:nvPr/>
        </p:nvSpPr>
        <p:spPr>
          <a:xfrm>
            <a:off x="6858000" y="1146175"/>
            <a:ext cx="0" cy="533400"/>
          </a:xfrm>
          <a:prstGeom prst="line">
            <a:avLst/>
          </a:prstGeom>
          <a:ln w="12700" cap="sq" cmpd="sng">
            <a:solidFill>
              <a:schemeClr val="tx1"/>
            </a:solidFill>
            <a:prstDash val="solid"/>
            <a:headEnd type="none" w="sm" len="sm"/>
            <a:tailEnd type="none" w="sm" len="sm"/>
          </a:ln>
        </p:spPr>
      </p:sp>
      <p:sp>
        <p:nvSpPr>
          <p:cNvPr id="136218" name="Line 26"/>
          <p:cNvSpPr/>
          <p:nvPr/>
        </p:nvSpPr>
        <p:spPr>
          <a:xfrm flipH="1">
            <a:off x="6934200" y="1298575"/>
            <a:ext cx="76200" cy="228600"/>
          </a:xfrm>
          <a:prstGeom prst="line">
            <a:avLst/>
          </a:prstGeom>
          <a:ln w="12700" cap="sq" cmpd="sng">
            <a:solidFill>
              <a:schemeClr val="tx1"/>
            </a:solidFill>
            <a:prstDash val="solid"/>
            <a:headEnd type="none" w="sm" len="sm"/>
            <a:tailEnd type="none" w="sm" len="sm"/>
          </a:ln>
        </p:spPr>
      </p:sp>
      <p:sp>
        <p:nvSpPr>
          <p:cNvPr id="136219" name="Line 27"/>
          <p:cNvSpPr/>
          <p:nvPr/>
        </p:nvSpPr>
        <p:spPr>
          <a:xfrm>
            <a:off x="7010400" y="1298575"/>
            <a:ext cx="76200" cy="228600"/>
          </a:xfrm>
          <a:prstGeom prst="line">
            <a:avLst/>
          </a:prstGeom>
          <a:ln w="12700" cap="sq" cmpd="sng">
            <a:solidFill>
              <a:schemeClr val="tx1"/>
            </a:solidFill>
            <a:prstDash val="solid"/>
            <a:headEnd type="none" w="sm" len="sm"/>
            <a:tailEnd type="none" w="sm" len="sm"/>
          </a:ln>
        </p:spPr>
      </p:sp>
      <p:sp>
        <p:nvSpPr>
          <p:cNvPr id="136220" name="Line 28"/>
          <p:cNvSpPr/>
          <p:nvPr/>
        </p:nvSpPr>
        <p:spPr>
          <a:xfrm flipH="1">
            <a:off x="4800600" y="1908175"/>
            <a:ext cx="76200" cy="228600"/>
          </a:xfrm>
          <a:prstGeom prst="line">
            <a:avLst/>
          </a:prstGeom>
          <a:ln w="12700" cap="sq" cmpd="sng">
            <a:solidFill>
              <a:schemeClr val="tx1"/>
            </a:solidFill>
            <a:prstDash val="solid"/>
            <a:headEnd type="none" w="sm" len="sm"/>
            <a:tailEnd type="none" w="sm" len="sm"/>
          </a:ln>
        </p:spPr>
      </p:sp>
      <p:sp>
        <p:nvSpPr>
          <p:cNvPr id="136221" name="Line 29"/>
          <p:cNvSpPr/>
          <p:nvPr/>
        </p:nvSpPr>
        <p:spPr>
          <a:xfrm>
            <a:off x="4876800" y="1908175"/>
            <a:ext cx="76200" cy="228600"/>
          </a:xfrm>
          <a:prstGeom prst="line">
            <a:avLst/>
          </a:prstGeom>
          <a:ln w="12700" cap="sq" cmpd="sng">
            <a:solidFill>
              <a:schemeClr val="tx1"/>
            </a:solidFill>
            <a:prstDash val="solid"/>
            <a:headEnd type="none" w="sm" len="sm"/>
            <a:tailEnd type="none" w="sm" len="sm"/>
          </a:ln>
        </p:spPr>
      </p:sp>
      <p:sp>
        <p:nvSpPr>
          <p:cNvPr id="136222" name="Line 30"/>
          <p:cNvSpPr/>
          <p:nvPr/>
        </p:nvSpPr>
        <p:spPr>
          <a:xfrm flipH="1">
            <a:off x="7848600" y="3279775"/>
            <a:ext cx="76200" cy="228600"/>
          </a:xfrm>
          <a:prstGeom prst="line">
            <a:avLst/>
          </a:prstGeom>
          <a:ln w="12700" cap="sq" cmpd="sng">
            <a:solidFill>
              <a:schemeClr val="tx1"/>
            </a:solidFill>
            <a:prstDash val="solid"/>
            <a:headEnd type="none" w="sm" len="sm"/>
            <a:tailEnd type="none" w="sm" len="sm"/>
          </a:ln>
        </p:spPr>
      </p:sp>
      <p:sp>
        <p:nvSpPr>
          <p:cNvPr id="136223" name="Line 31"/>
          <p:cNvSpPr/>
          <p:nvPr/>
        </p:nvSpPr>
        <p:spPr>
          <a:xfrm>
            <a:off x="7924800" y="3279775"/>
            <a:ext cx="76200" cy="228600"/>
          </a:xfrm>
          <a:prstGeom prst="line">
            <a:avLst/>
          </a:prstGeom>
          <a:ln w="12700" cap="sq" cmpd="sng">
            <a:solidFill>
              <a:schemeClr val="tx1"/>
            </a:solidFill>
            <a:prstDash val="solid"/>
            <a:headEnd type="none" w="sm" len="sm"/>
            <a:tailEnd type="none" w="sm" len="sm"/>
          </a:ln>
        </p:spPr>
      </p:sp>
      <p:sp>
        <p:nvSpPr>
          <p:cNvPr id="136224" name="Line 32"/>
          <p:cNvSpPr/>
          <p:nvPr/>
        </p:nvSpPr>
        <p:spPr>
          <a:xfrm flipH="1">
            <a:off x="5181600" y="3279775"/>
            <a:ext cx="76200" cy="228600"/>
          </a:xfrm>
          <a:prstGeom prst="line">
            <a:avLst/>
          </a:prstGeom>
          <a:ln w="12700" cap="sq" cmpd="sng">
            <a:solidFill>
              <a:schemeClr val="tx1"/>
            </a:solidFill>
            <a:prstDash val="solid"/>
            <a:headEnd type="none" w="sm" len="sm"/>
            <a:tailEnd type="none" w="sm" len="sm"/>
          </a:ln>
        </p:spPr>
      </p:sp>
      <p:sp>
        <p:nvSpPr>
          <p:cNvPr id="136225" name="Line 33"/>
          <p:cNvSpPr/>
          <p:nvPr/>
        </p:nvSpPr>
        <p:spPr>
          <a:xfrm>
            <a:off x="5257800" y="3303588"/>
            <a:ext cx="76200" cy="228600"/>
          </a:xfrm>
          <a:prstGeom prst="line">
            <a:avLst/>
          </a:prstGeom>
          <a:ln w="12700" cap="sq" cmpd="sng">
            <a:solidFill>
              <a:schemeClr val="tx1"/>
            </a:solidFill>
            <a:prstDash val="solid"/>
            <a:headEnd type="none" w="sm" len="sm"/>
            <a:tailEnd type="none" w="sm" len="sm"/>
          </a:ln>
        </p:spPr>
      </p:sp>
      <p:sp>
        <p:nvSpPr>
          <p:cNvPr id="136226" name="Rectangle 34"/>
          <p:cNvSpPr/>
          <p:nvPr/>
        </p:nvSpPr>
        <p:spPr>
          <a:xfrm>
            <a:off x="6629400" y="3813175"/>
            <a:ext cx="1066800" cy="533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227" name="Line 35"/>
          <p:cNvSpPr/>
          <p:nvPr/>
        </p:nvSpPr>
        <p:spPr>
          <a:xfrm>
            <a:off x="6934200" y="3813175"/>
            <a:ext cx="0" cy="533400"/>
          </a:xfrm>
          <a:prstGeom prst="line">
            <a:avLst/>
          </a:prstGeom>
          <a:ln w="12700" cap="sq" cmpd="sng">
            <a:solidFill>
              <a:schemeClr val="tx1"/>
            </a:solidFill>
            <a:prstDash val="solid"/>
            <a:headEnd type="none" w="sm" len="sm"/>
            <a:tailEnd type="none" w="sm" len="sm"/>
          </a:ln>
        </p:spPr>
      </p:sp>
      <p:sp>
        <p:nvSpPr>
          <p:cNvPr id="136228" name="Line 36"/>
          <p:cNvSpPr/>
          <p:nvPr/>
        </p:nvSpPr>
        <p:spPr>
          <a:xfrm>
            <a:off x="7391400" y="3813175"/>
            <a:ext cx="0" cy="533400"/>
          </a:xfrm>
          <a:prstGeom prst="line">
            <a:avLst/>
          </a:prstGeom>
          <a:ln w="12700" cap="sq" cmpd="sng">
            <a:solidFill>
              <a:schemeClr val="tx1"/>
            </a:solidFill>
            <a:prstDash val="solid"/>
            <a:headEnd type="none" w="sm" len="sm"/>
            <a:tailEnd type="none" w="sm" len="sm"/>
          </a:ln>
        </p:spPr>
      </p:sp>
      <p:sp>
        <p:nvSpPr>
          <p:cNvPr id="136229" name="Line 37"/>
          <p:cNvSpPr/>
          <p:nvPr/>
        </p:nvSpPr>
        <p:spPr>
          <a:xfrm flipH="1">
            <a:off x="7467600" y="3965575"/>
            <a:ext cx="76200" cy="228600"/>
          </a:xfrm>
          <a:prstGeom prst="line">
            <a:avLst/>
          </a:prstGeom>
          <a:ln w="12700" cap="sq" cmpd="sng">
            <a:solidFill>
              <a:schemeClr val="tx1"/>
            </a:solidFill>
            <a:prstDash val="solid"/>
            <a:headEnd type="none" w="sm" len="sm"/>
            <a:tailEnd type="none" w="sm" len="sm"/>
          </a:ln>
        </p:spPr>
      </p:sp>
      <p:sp>
        <p:nvSpPr>
          <p:cNvPr id="136230" name="Line 38"/>
          <p:cNvSpPr/>
          <p:nvPr/>
        </p:nvSpPr>
        <p:spPr>
          <a:xfrm>
            <a:off x="7543800" y="3965575"/>
            <a:ext cx="76200" cy="228600"/>
          </a:xfrm>
          <a:prstGeom prst="line">
            <a:avLst/>
          </a:prstGeom>
          <a:ln w="12700" cap="sq" cmpd="sng">
            <a:solidFill>
              <a:schemeClr val="tx1"/>
            </a:solidFill>
            <a:prstDash val="solid"/>
            <a:headEnd type="none" w="sm" len="sm"/>
            <a:tailEnd type="none" w="sm" len="sm"/>
          </a:ln>
        </p:spPr>
      </p:sp>
      <p:sp>
        <p:nvSpPr>
          <p:cNvPr id="136231" name="Rectangle 39"/>
          <p:cNvSpPr/>
          <p:nvPr/>
        </p:nvSpPr>
        <p:spPr>
          <a:xfrm>
            <a:off x="7772400" y="3127375"/>
            <a:ext cx="1066800" cy="533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232" name="Line 40"/>
          <p:cNvSpPr/>
          <p:nvPr/>
        </p:nvSpPr>
        <p:spPr>
          <a:xfrm>
            <a:off x="8077200" y="3127375"/>
            <a:ext cx="0" cy="533400"/>
          </a:xfrm>
          <a:prstGeom prst="line">
            <a:avLst/>
          </a:prstGeom>
          <a:ln w="12700" cap="sq" cmpd="sng">
            <a:solidFill>
              <a:schemeClr val="tx1"/>
            </a:solidFill>
            <a:prstDash val="solid"/>
            <a:headEnd type="none" w="sm" len="sm"/>
            <a:tailEnd type="none" w="sm" len="sm"/>
          </a:ln>
        </p:spPr>
      </p:sp>
      <p:sp>
        <p:nvSpPr>
          <p:cNvPr id="136233" name="Line 41"/>
          <p:cNvSpPr/>
          <p:nvPr/>
        </p:nvSpPr>
        <p:spPr>
          <a:xfrm>
            <a:off x="8534400" y="3127375"/>
            <a:ext cx="0" cy="533400"/>
          </a:xfrm>
          <a:prstGeom prst="line">
            <a:avLst/>
          </a:prstGeom>
          <a:ln w="12700" cap="sq" cmpd="sng">
            <a:solidFill>
              <a:schemeClr val="tx1"/>
            </a:solidFill>
            <a:prstDash val="solid"/>
            <a:headEnd type="none" w="sm" len="sm"/>
            <a:tailEnd type="none" w="sm" len="sm"/>
          </a:ln>
        </p:spPr>
      </p:sp>
      <p:sp>
        <p:nvSpPr>
          <p:cNvPr id="136234" name="Line 42"/>
          <p:cNvSpPr/>
          <p:nvPr/>
        </p:nvSpPr>
        <p:spPr>
          <a:xfrm flipH="1">
            <a:off x="8610600" y="3279775"/>
            <a:ext cx="76200" cy="228600"/>
          </a:xfrm>
          <a:prstGeom prst="line">
            <a:avLst/>
          </a:prstGeom>
          <a:ln w="12700" cap="sq" cmpd="sng">
            <a:solidFill>
              <a:schemeClr val="tx1"/>
            </a:solidFill>
            <a:prstDash val="solid"/>
            <a:headEnd type="none" w="sm" len="sm"/>
            <a:tailEnd type="none" w="sm" len="sm"/>
          </a:ln>
        </p:spPr>
      </p:sp>
      <p:sp>
        <p:nvSpPr>
          <p:cNvPr id="136235" name="Line 43"/>
          <p:cNvSpPr/>
          <p:nvPr/>
        </p:nvSpPr>
        <p:spPr>
          <a:xfrm>
            <a:off x="8686800" y="3279775"/>
            <a:ext cx="76200" cy="228600"/>
          </a:xfrm>
          <a:prstGeom prst="line">
            <a:avLst/>
          </a:prstGeom>
          <a:ln w="12700" cap="sq" cmpd="sng">
            <a:solidFill>
              <a:schemeClr val="tx1"/>
            </a:solidFill>
            <a:prstDash val="solid"/>
            <a:headEnd type="none" w="sm" len="sm"/>
            <a:tailEnd type="none" w="sm" len="sm"/>
          </a:ln>
        </p:spPr>
      </p:sp>
      <p:sp>
        <p:nvSpPr>
          <p:cNvPr id="136236" name="Rectangle 44"/>
          <p:cNvSpPr/>
          <p:nvPr/>
        </p:nvSpPr>
        <p:spPr>
          <a:xfrm>
            <a:off x="5105400" y="3127375"/>
            <a:ext cx="1066800" cy="533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237" name="Line 45"/>
          <p:cNvSpPr/>
          <p:nvPr/>
        </p:nvSpPr>
        <p:spPr>
          <a:xfrm>
            <a:off x="5410200" y="3127375"/>
            <a:ext cx="0" cy="533400"/>
          </a:xfrm>
          <a:prstGeom prst="line">
            <a:avLst/>
          </a:prstGeom>
          <a:ln w="12700" cap="sq" cmpd="sng">
            <a:solidFill>
              <a:schemeClr val="tx1"/>
            </a:solidFill>
            <a:prstDash val="solid"/>
            <a:headEnd type="none" w="sm" len="sm"/>
            <a:tailEnd type="none" w="sm" len="sm"/>
          </a:ln>
        </p:spPr>
      </p:sp>
      <p:sp>
        <p:nvSpPr>
          <p:cNvPr id="136238" name="Line 46"/>
          <p:cNvSpPr/>
          <p:nvPr/>
        </p:nvSpPr>
        <p:spPr>
          <a:xfrm>
            <a:off x="5867400" y="3127375"/>
            <a:ext cx="0" cy="533400"/>
          </a:xfrm>
          <a:prstGeom prst="line">
            <a:avLst/>
          </a:prstGeom>
          <a:ln w="12700" cap="sq" cmpd="sng">
            <a:solidFill>
              <a:schemeClr val="tx1"/>
            </a:solidFill>
            <a:prstDash val="solid"/>
            <a:headEnd type="none" w="sm" len="sm"/>
            <a:tailEnd type="none" w="sm" len="sm"/>
          </a:ln>
        </p:spPr>
      </p:sp>
      <p:sp>
        <p:nvSpPr>
          <p:cNvPr id="136239" name="Rectangle 47"/>
          <p:cNvSpPr/>
          <p:nvPr/>
        </p:nvSpPr>
        <p:spPr>
          <a:xfrm>
            <a:off x="6096000" y="2441575"/>
            <a:ext cx="1066800" cy="533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240" name="Line 48"/>
          <p:cNvSpPr/>
          <p:nvPr/>
        </p:nvSpPr>
        <p:spPr>
          <a:xfrm>
            <a:off x="6400800" y="2441575"/>
            <a:ext cx="0" cy="533400"/>
          </a:xfrm>
          <a:prstGeom prst="line">
            <a:avLst/>
          </a:prstGeom>
          <a:ln w="12700" cap="sq" cmpd="sng">
            <a:solidFill>
              <a:schemeClr val="tx1"/>
            </a:solidFill>
            <a:prstDash val="solid"/>
            <a:headEnd type="none" w="sm" len="sm"/>
            <a:tailEnd type="none" w="sm" len="sm"/>
          </a:ln>
        </p:spPr>
      </p:sp>
      <p:sp>
        <p:nvSpPr>
          <p:cNvPr id="136241" name="Line 49"/>
          <p:cNvSpPr/>
          <p:nvPr/>
        </p:nvSpPr>
        <p:spPr>
          <a:xfrm>
            <a:off x="6858000" y="2441575"/>
            <a:ext cx="0" cy="533400"/>
          </a:xfrm>
          <a:prstGeom prst="line">
            <a:avLst/>
          </a:prstGeom>
          <a:ln w="12700" cap="sq" cmpd="sng">
            <a:solidFill>
              <a:schemeClr val="tx1"/>
            </a:solidFill>
            <a:prstDash val="solid"/>
            <a:headEnd type="none" w="sm" len="sm"/>
            <a:tailEnd type="none" w="sm" len="sm"/>
          </a:ln>
        </p:spPr>
      </p:sp>
      <p:sp>
        <p:nvSpPr>
          <p:cNvPr id="136242" name="Rectangle 50"/>
          <p:cNvSpPr/>
          <p:nvPr/>
        </p:nvSpPr>
        <p:spPr>
          <a:xfrm>
            <a:off x="4724400" y="1755775"/>
            <a:ext cx="1066800" cy="533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243" name="Line 51"/>
          <p:cNvSpPr/>
          <p:nvPr/>
        </p:nvSpPr>
        <p:spPr>
          <a:xfrm>
            <a:off x="5029200" y="1755775"/>
            <a:ext cx="0" cy="533400"/>
          </a:xfrm>
          <a:prstGeom prst="line">
            <a:avLst/>
          </a:prstGeom>
          <a:ln w="12700" cap="sq" cmpd="sng">
            <a:solidFill>
              <a:schemeClr val="tx1"/>
            </a:solidFill>
            <a:prstDash val="solid"/>
            <a:headEnd type="none" w="sm" len="sm"/>
            <a:tailEnd type="none" w="sm" len="sm"/>
          </a:ln>
        </p:spPr>
      </p:sp>
      <p:sp>
        <p:nvSpPr>
          <p:cNvPr id="136244" name="Line 52"/>
          <p:cNvSpPr/>
          <p:nvPr/>
        </p:nvSpPr>
        <p:spPr>
          <a:xfrm>
            <a:off x="5486400" y="1755775"/>
            <a:ext cx="0" cy="533400"/>
          </a:xfrm>
          <a:prstGeom prst="line">
            <a:avLst/>
          </a:prstGeom>
          <a:ln w="12700" cap="sq" cmpd="sng">
            <a:solidFill>
              <a:schemeClr val="tx1"/>
            </a:solidFill>
            <a:prstDash val="solid"/>
            <a:headEnd type="none" w="sm" len="sm"/>
            <a:tailEnd type="none" w="sm" len="sm"/>
          </a:ln>
        </p:spPr>
      </p:sp>
      <p:sp>
        <p:nvSpPr>
          <p:cNvPr id="136245" name="Line 53"/>
          <p:cNvSpPr/>
          <p:nvPr/>
        </p:nvSpPr>
        <p:spPr>
          <a:xfrm flipH="1">
            <a:off x="5257800" y="1450975"/>
            <a:ext cx="990600" cy="304800"/>
          </a:xfrm>
          <a:prstGeom prst="line">
            <a:avLst/>
          </a:prstGeom>
          <a:ln w="12700" cap="sq" cmpd="sng">
            <a:solidFill>
              <a:schemeClr val="tx1"/>
            </a:solidFill>
            <a:prstDash val="solid"/>
            <a:headEnd type="none" w="sm" len="sm"/>
            <a:tailEnd type="none" w="sm" len="sm"/>
          </a:ln>
        </p:spPr>
      </p:sp>
      <p:sp>
        <p:nvSpPr>
          <p:cNvPr id="136246" name="Line 54"/>
          <p:cNvSpPr/>
          <p:nvPr/>
        </p:nvSpPr>
        <p:spPr>
          <a:xfrm>
            <a:off x="5638800" y="2060575"/>
            <a:ext cx="990600" cy="381000"/>
          </a:xfrm>
          <a:prstGeom prst="line">
            <a:avLst/>
          </a:prstGeom>
          <a:ln w="12700" cap="sq" cmpd="sng">
            <a:solidFill>
              <a:schemeClr val="tx1"/>
            </a:solidFill>
            <a:prstDash val="solid"/>
            <a:headEnd type="none" w="sm" len="sm"/>
            <a:tailEnd type="none" w="sm" len="sm"/>
          </a:ln>
        </p:spPr>
      </p:sp>
      <p:sp>
        <p:nvSpPr>
          <p:cNvPr id="136247" name="Line 55"/>
          <p:cNvSpPr/>
          <p:nvPr/>
        </p:nvSpPr>
        <p:spPr>
          <a:xfrm flipH="1">
            <a:off x="5638800" y="2670175"/>
            <a:ext cx="609600" cy="457200"/>
          </a:xfrm>
          <a:prstGeom prst="line">
            <a:avLst/>
          </a:prstGeom>
          <a:ln w="12700" cap="sq" cmpd="sng">
            <a:solidFill>
              <a:schemeClr val="tx1"/>
            </a:solidFill>
            <a:prstDash val="solid"/>
            <a:headEnd type="none" w="sm" len="sm"/>
            <a:tailEnd type="none" w="sm" len="sm"/>
          </a:ln>
        </p:spPr>
      </p:sp>
      <p:sp>
        <p:nvSpPr>
          <p:cNvPr id="136248" name="Line 56"/>
          <p:cNvSpPr/>
          <p:nvPr/>
        </p:nvSpPr>
        <p:spPr>
          <a:xfrm>
            <a:off x="7010400" y="2670175"/>
            <a:ext cx="1295400" cy="457200"/>
          </a:xfrm>
          <a:prstGeom prst="line">
            <a:avLst/>
          </a:prstGeom>
          <a:ln w="12700" cap="sq" cmpd="sng">
            <a:solidFill>
              <a:schemeClr val="tx1"/>
            </a:solidFill>
            <a:prstDash val="solid"/>
            <a:headEnd type="none" w="sm" len="sm"/>
            <a:tailEnd type="none" w="sm" len="sm"/>
          </a:ln>
        </p:spPr>
      </p:sp>
      <p:sp>
        <p:nvSpPr>
          <p:cNvPr id="136249" name="Line 57"/>
          <p:cNvSpPr/>
          <p:nvPr/>
        </p:nvSpPr>
        <p:spPr>
          <a:xfrm>
            <a:off x="6019800" y="3355975"/>
            <a:ext cx="1143000" cy="457200"/>
          </a:xfrm>
          <a:prstGeom prst="line">
            <a:avLst/>
          </a:prstGeom>
          <a:ln w="12700" cap="sq" cmpd="sng">
            <a:solidFill>
              <a:schemeClr val="tx1"/>
            </a:solidFill>
            <a:prstDash val="solid"/>
            <a:headEnd type="none" w="sm" len="sm"/>
            <a:tailEnd type="none" w="sm" len="sm"/>
          </a:ln>
        </p:spPr>
      </p:sp>
      <p:cxnSp>
        <p:nvCxnSpPr>
          <p:cNvPr id="136250" name="AutoShape 58"/>
          <p:cNvCxnSpPr>
            <a:endCxn id="136215" idx="0"/>
          </p:cNvCxnSpPr>
          <p:nvPr/>
        </p:nvCxnSpPr>
        <p:spPr>
          <a:xfrm>
            <a:off x="5715000" y="841375"/>
            <a:ext cx="914400" cy="304800"/>
          </a:xfrm>
          <a:prstGeom prst="curvedConnector2">
            <a:avLst/>
          </a:prstGeom>
          <a:ln w="12700" cap="sq" cmpd="sng">
            <a:solidFill>
              <a:srgbClr val="0000FF"/>
            </a:solidFill>
            <a:prstDash val="solid"/>
            <a:headEnd type="none" w="sm" len="sm"/>
            <a:tailEnd type="triangle" w="med" len="lg"/>
          </a:ln>
        </p:spPr>
      </p:cxnSp>
      <p:sp>
        <p:nvSpPr>
          <p:cNvPr id="136251" name="Text Box 59"/>
          <p:cNvSpPr txBox="1"/>
          <p:nvPr/>
        </p:nvSpPr>
        <p:spPr>
          <a:xfrm>
            <a:off x="4953000" y="487363"/>
            <a:ext cx="83820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a:solidFill>
                  <a:srgbClr val="0000FF"/>
                </a:solidFill>
              </a:rPr>
              <a:t>root</a:t>
            </a:r>
            <a:endParaRPr lang="en-US" altLang="zh-CN" sz="2400" dirty="0"/>
          </a:p>
        </p:txBody>
      </p:sp>
      <p:sp>
        <p:nvSpPr>
          <p:cNvPr id="428092" name="Text Box 60"/>
          <p:cNvSpPr txBox="1"/>
          <p:nvPr/>
        </p:nvSpPr>
        <p:spPr>
          <a:xfrm>
            <a:off x="2895600" y="3733800"/>
            <a:ext cx="2578100" cy="3016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t>         A</a:t>
            </a:r>
            <a:endParaRPr lang="en-US" altLang="zh-CN" b="1" dirty="0"/>
          </a:p>
          <a:p>
            <a:pPr marL="0" lvl="0" indent="0" eaLnBrk="1" hangingPunct="1">
              <a:spcBef>
                <a:spcPct val="0"/>
              </a:spcBef>
              <a:buNone/>
            </a:pPr>
            <a:r>
              <a:rPr lang="en-US" altLang="zh-CN" b="1" dirty="0"/>
              <a:t>B</a:t>
            </a:r>
            <a:endParaRPr lang="en-US" altLang="zh-CN" b="1" dirty="0"/>
          </a:p>
          <a:p>
            <a:pPr marL="0" lvl="0" indent="0" eaLnBrk="1" hangingPunct="1">
              <a:spcBef>
                <a:spcPct val="0"/>
              </a:spcBef>
              <a:buNone/>
            </a:pPr>
            <a:r>
              <a:rPr lang="en-US" altLang="zh-CN" b="1" dirty="0"/>
              <a:t>          C</a:t>
            </a:r>
            <a:endParaRPr lang="en-US" altLang="zh-CN" b="1" dirty="0"/>
          </a:p>
          <a:p>
            <a:pPr marL="0" lvl="0" indent="0" eaLnBrk="1" hangingPunct="1">
              <a:spcBef>
                <a:spcPct val="0"/>
              </a:spcBef>
              <a:buNone/>
            </a:pPr>
            <a:r>
              <a:rPr lang="en-US" altLang="zh-CN" b="1" dirty="0"/>
              <a:t>   E               D</a:t>
            </a:r>
            <a:endParaRPr lang="en-US" altLang="zh-CN" b="1" dirty="0"/>
          </a:p>
          <a:p>
            <a:pPr marL="0" lvl="0" indent="0" eaLnBrk="1" hangingPunct="1">
              <a:spcBef>
                <a:spcPct val="0"/>
              </a:spcBef>
              <a:buNone/>
            </a:pPr>
            <a:r>
              <a:rPr lang="en-US" altLang="zh-CN" b="1" dirty="0"/>
              <a:t>              F</a:t>
            </a:r>
            <a:endParaRPr lang="en-US" altLang="zh-CN" b="1" dirty="0"/>
          </a:p>
          <a:p>
            <a:pPr marL="0" lvl="0" indent="0" eaLnBrk="1" hangingPunct="1">
              <a:spcBef>
                <a:spcPct val="0"/>
              </a:spcBef>
              <a:buNone/>
            </a:pPr>
            <a:r>
              <a:rPr lang="en-US" altLang="zh-CN" b="1" dirty="0"/>
              <a:t>      G</a:t>
            </a:r>
            <a:r>
              <a:rPr lang="en-US" altLang="zh-CN" dirty="0"/>
              <a:t>  </a:t>
            </a:r>
            <a:endParaRPr lang="en-US" altLang="zh-CN" dirty="0"/>
          </a:p>
        </p:txBody>
      </p:sp>
      <p:sp>
        <p:nvSpPr>
          <p:cNvPr id="428093" name="Oval 61"/>
          <p:cNvSpPr/>
          <p:nvPr/>
        </p:nvSpPr>
        <p:spPr>
          <a:xfrm>
            <a:off x="3810000" y="3810000"/>
            <a:ext cx="457200" cy="4572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8094" name="Oval 62"/>
          <p:cNvSpPr/>
          <p:nvPr/>
        </p:nvSpPr>
        <p:spPr>
          <a:xfrm>
            <a:off x="3962400" y="4724400"/>
            <a:ext cx="457200" cy="4572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8095" name="Oval 63"/>
          <p:cNvSpPr/>
          <p:nvPr/>
        </p:nvSpPr>
        <p:spPr>
          <a:xfrm>
            <a:off x="2895600" y="4267200"/>
            <a:ext cx="457200" cy="4572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8096" name="Oval 64"/>
          <p:cNvSpPr/>
          <p:nvPr/>
        </p:nvSpPr>
        <p:spPr>
          <a:xfrm>
            <a:off x="5029200" y="5257800"/>
            <a:ext cx="457200" cy="4572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8097" name="Oval 65"/>
          <p:cNvSpPr/>
          <p:nvPr/>
        </p:nvSpPr>
        <p:spPr>
          <a:xfrm>
            <a:off x="3200400" y="5257800"/>
            <a:ext cx="457200" cy="4572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8098" name="Oval 66"/>
          <p:cNvSpPr/>
          <p:nvPr/>
        </p:nvSpPr>
        <p:spPr>
          <a:xfrm>
            <a:off x="4267200" y="5715000"/>
            <a:ext cx="457200" cy="4572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8099" name="Line 67"/>
          <p:cNvSpPr/>
          <p:nvPr/>
        </p:nvSpPr>
        <p:spPr>
          <a:xfrm>
            <a:off x="3352800" y="4572000"/>
            <a:ext cx="609600" cy="304800"/>
          </a:xfrm>
          <a:prstGeom prst="line">
            <a:avLst/>
          </a:prstGeom>
          <a:ln w="12700" cap="sq" cmpd="sng">
            <a:solidFill>
              <a:schemeClr val="tx1"/>
            </a:solidFill>
            <a:prstDash val="solid"/>
            <a:headEnd type="none" w="sm" len="sm"/>
            <a:tailEnd type="none" w="sm" len="sm"/>
          </a:ln>
        </p:spPr>
      </p:sp>
      <p:sp>
        <p:nvSpPr>
          <p:cNvPr id="428100" name="Line 68"/>
          <p:cNvSpPr/>
          <p:nvPr/>
        </p:nvSpPr>
        <p:spPr>
          <a:xfrm>
            <a:off x="4419600" y="5029200"/>
            <a:ext cx="685800" cy="304800"/>
          </a:xfrm>
          <a:prstGeom prst="line">
            <a:avLst/>
          </a:prstGeom>
          <a:ln w="12700" cap="sq" cmpd="sng">
            <a:solidFill>
              <a:schemeClr val="tx1"/>
            </a:solidFill>
            <a:prstDash val="solid"/>
            <a:headEnd type="none" w="sm" len="sm"/>
            <a:tailEnd type="none" w="sm" len="sm"/>
          </a:ln>
        </p:spPr>
      </p:sp>
      <p:sp>
        <p:nvSpPr>
          <p:cNvPr id="428101" name="Line 69"/>
          <p:cNvSpPr/>
          <p:nvPr/>
        </p:nvSpPr>
        <p:spPr>
          <a:xfrm>
            <a:off x="3657600" y="5562600"/>
            <a:ext cx="609600" cy="304800"/>
          </a:xfrm>
          <a:prstGeom prst="line">
            <a:avLst/>
          </a:prstGeom>
          <a:ln w="12700" cap="sq" cmpd="sng">
            <a:solidFill>
              <a:schemeClr val="tx1"/>
            </a:solidFill>
            <a:prstDash val="solid"/>
            <a:headEnd type="none" w="sm" len="sm"/>
            <a:tailEnd type="none" w="sm" len="sm"/>
          </a:ln>
        </p:spPr>
      </p:sp>
      <p:sp>
        <p:nvSpPr>
          <p:cNvPr id="428102" name="Line 70"/>
          <p:cNvSpPr/>
          <p:nvPr/>
        </p:nvSpPr>
        <p:spPr>
          <a:xfrm flipH="1">
            <a:off x="3581400" y="5029200"/>
            <a:ext cx="381000" cy="304800"/>
          </a:xfrm>
          <a:prstGeom prst="line">
            <a:avLst/>
          </a:prstGeom>
          <a:ln w="12700" cap="sq" cmpd="sng">
            <a:solidFill>
              <a:schemeClr val="tx1"/>
            </a:solidFill>
            <a:prstDash val="solid"/>
            <a:headEnd type="none" w="sm" len="sm"/>
            <a:tailEnd type="none" w="sm" len="sm"/>
          </a:ln>
        </p:spPr>
      </p:sp>
      <p:sp>
        <p:nvSpPr>
          <p:cNvPr id="428103" name="Line 71"/>
          <p:cNvSpPr/>
          <p:nvPr/>
        </p:nvSpPr>
        <p:spPr>
          <a:xfrm flipH="1">
            <a:off x="3276600" y="4114800"/>
            <a:ext cx="533400" cy="228600"/>
          </a:xfrm>
          <a:prstGeom prst="line">
            <a:avLst/>
          </a:prstGeom>
          <a:ln w="12700" cap="sq" cmpd="sng">
            <a:solidFill>
              <a:schemeClr val="tx1"/>
            </a:solidFill>
            <a:prstDash val="solid"/>
            <a:headEnd type="none" w="sm" len="sm"/>
            <a:tailEnd type="none" w="sm" len="sm"/>
          </a:ln>
        </p:spPr>
      </p:sp>
      <p:sp>
        <p:nvSpPr>
          <p:cNvPr id="136264" name="Line 72"/>
          <p:cNvSpPr/>
          <p:nvPr/>
        </p:nvSpPr>
        <p:spPr>
          <a:xfrm flipH="1">
            <a:off x="5791200" y="4651375"/>
            <a:ext cx="76200" cy="228600"/>
          </a:xfrm>
          <a:prstGeom prst="line">
            <a:avLst/>
          </a:prstGeom>
          <a:ln w="12700" cap="sq" cmpd="sng">
            <a:solidFill>
              <a:schemeClr val="tx1"/>
            </a:solidFill>
            <a:prstDash val="solid"/>
            <a:headEnd type="none" w="sm" len="sm"/>
            <a:tailEnd type="none" w="sm" len="sm"/>
          </a:ln>
        </p:spPr>
      </p:sp>
      <p:sp>
        <p:nvSpPr>
          <p:cNvPr id="136265" name="Line 73"/>
          <p:cNvSpPr/>
          <p:nvPr/>
        </p:nvSpPr>
        <p:spPr>
          <a:xfrm>
            <a:off x="5867400" y="4651375"/>
            <a:ext cx="76200" cy="228600"/>
          </a:xfrm>
          <a:prstGeom prst="line">
            <a:avLst/>
          </a:prstGeom>
          <a:ln w="12700" cap="sq" cmpd="sng">
            <a:solidFill>
              <a:schemeClr val="tx1"/>
            </a:solidFill>
            <a:prstDash val="solid"/>
            <a:headEnd type="none" w="sm" len="sm"/>
            <a:tailEnd type="none" w="sm" len="sm"/>
          </a:ln>
        </p:spPr>
      </p:sp>
      <p:sp>
        <p:nvSpPr>
          <p:cNvPr id="136266" name="Rectangle 74"/>
          <p:cNvSpPr/>
          <p:nvPr/>
        </p:nvSpPr>
        <p:spPr>
          <a:xfrm>
            <a:off x="5715000" y="4498975"/>
            <a:ext cx="1066800" cy="533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36267" name="Line 75"/>
          <p:cNvSpPr/>
          <p:nvPr/>
        </p:nvSpPr>
        <p:spPr>
          <a:xfrm>
            <a:off x="6019800" y="4498975"/>
            <a:ext cx="0" cy="533400"/>
          </a:xfrm>
          <a:prstGeom prst="line">
            <a:avLst/>
          </a:prstGeom>
          <a:ln w="12700" cap="sq" cmpd="sng">
            <a:solidFill>
              <a:schemeClr val="tx1"/>
            </a:solidFill>
            <a:prstDash val="solid"/>
            <a:headEnd type="none" w="sm" len="sm"/>
            <a:tailEnd type="none" w="sm" len="sm"/>
          </a:ln>
        </p:spPr>
      </p:sp>
      <p:sp>
        <p:nvSpPr>
          <p:cNvPr id="136268" name="Line 76"/>
          <p:cNvSpPr/>
          <p:nvPr/>
        </p:nvSpPr>
        <p:spPr>
          <a:xfrm>
            <a:off x="6477000" y="4498975"/>
            <a:ext cx="0" cy="533400"/>
          </a:xfrm>
          <a:prstGeom prst="line">
            <a:avLst/>
          </a:prstGeom>
          <a:ln w="12700" cap="sq" cmpd="sng">
            <a:solidFill>
              <a:schemeClr val="tx1"/>
            </a:solidFill>
            <a:prstDash val="solid"/>
            <a:headEnd type="none" w="sm" len="sm"/>
            <a:tailEnd type="none" w="sm" len="sm"/>
          </a:ln>
        </p:spPr>
      </p:sp>
      <p:sp>
        <p:nvSpPr>
          <p:cNvPr id="136269" name="Line 77"/>
          <p:cNvSpPr/>
          <p:nvPr/>
        </p:nvSpPr>
        <p:spPr>
          <a:xfrm flipH="1">
            <a:off x="6553200" y="4651375"/>
            <a:ext cx="76200" cy="228600"/>
          </a:xfrm>
          <a:prstGeom prst="line">
            <a:avLst/>
          </a:prstGeom>
          <a:ln w="12700" cap="sq" cmpd="sng">
            <a:solidFill>
              <a:schemeClr val="tx1"/>
            </a:solidFill>
            <a:prstDash val="solid"/>
            <a:headEnd type="none" w="sm" len="sm"/>
            <a:tailEnd type="none" w="sm" len="sm"/>
          </a:ln>
        </p:spPr>
      </p:sp>
      <p:sp>
        <p:nvSpPr>
          <p:cNvPr id="136270" name="Line 78"/>
          <p:cNvSpPr/>
          <p:nvPr/>
        </p:nvSpPr>
        <p:spPr>
          <a:xfrm>
            <a:off x="6629400" y="4651375"/>
            <a:ext cx="76200" cy="228600"/>
          </a:xfrm>
          <a:prstGeom prst="line">
            <a:avLst/>
          </a:prstGeom>
          <a:ln w="12700" cap="sq" cmpd="sng">
            <a:solidFill>
              <a:schemeClr val="tx1"/>
            </a:solidFill>
            <a:prstDash val="solid"/>
            <a:headEnd type="none" w="sm" len="sm"/>
            <a:tailEnd type="none" w="sm" len="sm"/>
          </a:ln>
        </p:spPr>
      </p:sp>
      <p:sp>
        <p:nvSpPr>
          <p:cNvPr id="136271" name="Line 79"/>
          <p:cNvSpPr/>
          <p:nvPr/>
        </p:nvSpPr>
        <p:spPr>
          <a:xfrm flipH="1">
            <a:off x="6248400" y="4041775"/>
            <a:ext cx="533400" cy="457200"/>
          </a:xfrm>
          <a:prstGeom prst="line">
            <a:avLst/>
          </a:prstGeom>
          <a:ln w="12700" cap="sq" cmpd="sng">
            <a:solidFill>
              <a:schemeClr val="tx1"/>
            </a:solidFill>
            <a:prstDash val="solid"/>
            <a:headEnd type="none" w="sm" len="sm"/>
            <a:tailEnd type="none" w="sm" len="sm"/>
          </a:ln>
        </p:spPr>
      </p:sp>
      <p:sp>
        <p:nvSpPr>
          <p:cNvPr id="428112" name="Oval 80"/>
          <p:cNvSpPr/>
          <p:nvPr/>
        </p:nvSpPr>
        <p:spPr>
          <a:xfrm>
            <a:off x="3505200" y="6248400"/>
            <a:ext cx="457200" cy="457200"/>
          </a:xfrm>
          <a:prstGeom prst="ellipse">
            <a:avLst/>
          </a:prstGeom>
          <a:no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8113" name="Line 81"/>
          <p:cNvSpPr/>
          <p:nvPr/>
        </p:nvSpPr>
        <p:spPr>
          <a:xfrm flipH="1">
            <a:off x="3886200" y="6019800"/>
            <a:ext cx="381000" cy="304800"/>
          </a:xfrm>
          <a:prstGeom prst="line">
            <a:avLst/>
          </a:prstGeom>
          <a:ln w="12700" cap="sq" cmpd="sng">
            <a:solidFill>
              <a:schemeClr val="tx1"/>
            </a:solidFill>
            <a:prstDash val="solid"/>
            <a:headEnd type="none" w="sm" len="sm"/>
            <a:tailEnd type="none" w="sm" len="sm"/>
          </a:ln>
        </p:spPr>
      </p:sp>
      <p:cxnSp>
        <p:nvCxnSpPr>
          <p:cNvPr id="136274" name="AutoShape 82"/>
          <p:cNvCxnSpPr>
            <a:endCxn id="428093" idx="0"/>
          </p:cNvCxnSpPr>
          <p:nvPr/>
        </p:nvCxnSpPr>
        <p:spPr>
          <a:xfrm>
            <a:off x="3352800" y="3581400"/>
            <a:ext cx="685800" cy="228600"/>
          </a:xfrm>
          <a:prstGeom prst="curvedConnector2">
            <a:avLst/>
          </a:prstGeom>
          <a:ln w="12700" cap="sq" cmpd="sng">
            <a:solidFill>
              <a:srgbClr val="0000FF"/>
            </a:solidFill>
            <a:prstDash val="solid"/>
            <a:headEnd type="none" w="sm" len="sm"/>
            <a:tailEnd type="triangle" w="med" len="lg"/>
          </a:ln>
        </p:spPr>
      </p:cxnSp>
      <p:sp>
        <p:nvSpPr>
          <p:cNvPr id="428115" name="Text Box 83"/>
          <p:cNvSpPr txBox="1"/>
          <p:nvPr/>
        </p:nvSpPr>
        <p:spPr>
          <a:xfrm>
            <a:off x="152400" y="-31750"/>
            <a:ext cx="8991600"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0000FF"/>
                </a:solidFill>
                <a:ea typeface="隶书" pitchFamily="49" charset="-122"/>
              </a:rPr>
              <a:t>三、树的二叉链表 </a:t>
            </a:r>
            <a:r>
              <a:rPr lang="en-US" altLang="zh-CN" sz="3600" b="1" dirty="0">
                <a:solidFill>
                  <a:srgbClr val="0000FF"/>
                </a:solidFill>
                <a:ea typeface="隶书" pitchFamily="49" charset="-122"/>
              </a:rPr>
              <a:t>(</a:t>
            </a:r>
            <a:r>
              <a:rPr lang="zh-CN" altLang="en-US" sz="3600" b="1" dirty="0">
                <a:solidFill>
                  <a:srgbClr val="0000FF"/>
                </a:solidFill>
                <a:ea typeface="隶书" pitchFamily="49" charset="-122"/>
              </a:rPr>
              <a:t>孩子</a:t>
            </a:r>
            <a:r>
              <a:rPr lang="en-US" altLang="zh-CN" sz="3600" b="1" dirty="0">
                <a:solidFill>
                  <a:srgbClr val="0000FF"/>
                </a:solidFill>
                <a:ea typeface="隶书" pitchFamily="49" charset="-122"/>
              </a:rPr>
              <a:t>-</a:t>
            </a:r>
            <a:r>
              <a:rPr lang="zh-CN" altLang="en-US" sz="3600" b="1" dirty="0">
                <a:solidFill>
                  <a:srgbClr val="0000FF"/>
                </a:solidFill>
                <a:ea typeface="隶书" pitchFamily="49" charset="-122"/>
              </a:rPr>
              <a:t>兄弟）存储表示法</a:t>
            </a:r>
            <a:endParaRPr lang="zh-CN" altLang="en-US" sz="44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8115"/>
                                        </p:tgtEl>
                                        <p:attrNameLst>
                                          <p:attrName>style.visibility</p:attrName>
                                        </p:attrNameLst>
                                      </p:cBhvr>
                                      <p:to>
                                        <p:strVal val="visible"/>
                                      </p:to>
                                    </p:set>
                                    <p:anim calcmode="lin" valueType="num">
                                      <p:cBhvr additive="base">
                                        <p:cTn id="7" dur="500" fill="hold"/>
                                        <p:tgtEl>
                                          <p:spTgt spid="428115"/>
                                        </p:tgtEl>
                                        <p:attrNameLst>
                                          <p:attrName>ppt_x</p:attrName>
                                        </p:attrNameLst>
                                      </p:cBhvr>
                                      <p:tavLst>
                                        <p:tav tm="0">
                                          <p:val>
                                            <p:strVal val="#ppt_x"/>
                                          </p:val>
                                        </p:tav>
                                        <p:tav tm="100000">
                                          <p:val>
                                            <p:strVal val="#ppt_x"/>
                                          </p:val>
                                        </p:tav>
                                      </p:tavLst>
                                    </p:anim>
                                    <p:anim calcmode="lin" valueType="num">
                                      <p:cBhvr additive="base">
                                        <p:cTn id="8" dur="500" fill="hold"/>
                                        <p:tgtEl>
                                          <p:spTgt spid="4281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28092"/>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428093"/>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428094"/>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428095"/>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428096"/>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428097"/>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499"/>
                                          </p:stCondLst>
                                        </p:cTn>
                                        <p:tgtEl>
                                          <p:spTgt spid="428098"/>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nodeType="afterEffect">
                                  <p:stCondLst>
                                    <p:cond delay="0"/>
                                  </p:stCondLst>
                                  <p:childTnLst>
                                    <p:set>
                                      <p:cBhvr>
                                        <p:cTn id="33" dur="1" fill="hold">
                                          <p:stCondLst>
                                            <p:cond delay="499"/>
                                          </p:stCondLst>
                                        </p:cTn>
                                        <p:tgtEl>
                                          <p:spTgt spid="428099"/>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nodeType="afterEffect">
                                  <p:stCondLst>
                                    <p:cond delay="0"/>
                                  </p:stCondLst>
                                  <p:childTnLst>
                                    <p:set>
                                      <p:cBhvr>
                                        <p:cTn id="36" dur="1" fill="hold">
                                          <p:stCondLst>
                                            <p:cond delay="499"/>
                                          </p:stCondLst>
                                        </p:cTn>
                                        <p:tgtEl>
                                          <p:spTgt spid="428100"/>
                                        </p:tgtEl>
                                        <p:attrNameLst>
                                          <p:attrName>style.visibility</p:attrName>
                                        </p:attrNameLst>
                                      </p:cBhvr>
                                      <p:to>
                                        <p:strVal val="visible"/>
                                      </p:to>
                                    </p:set>
                                  </p:childTnLst>
                                </p:cTn>
                              </p:par>
                            </p:childTnLst>
                          </p:cTn>
                        </p:par>
                        <p:par>
                          <p:cTn id="37" fill="hold">
                            <p:stCondLst>
                              <p:cond delay="4500"/>
                            </p:stCondLst>
                            <p:childTnLst>
                              <p:par>
                                <p:cTn id="38" presetID="1" presetClass="entr" presetSubtype="0" fill="hold" nodeType="afterEffect">
                                  <p:stCondLst>
                                    <p:cond delay="0"/>
                                  </p:stCondLst>
                                  <p:childTnLst>
                                    <p:set>
                                      <p:cBhvr>
                                        <p:cTn id="39" dur="1" fill="hold">
                                          <p:stCondLst>
                                            <p:cond delay="499"/>
                                          </p:stCondLst>
                                        </p:cTn>
                                        <p:tgtEl>
                                          <p:spTgt spid="428101"/>
                                        </p:tgtEl>
                                        <p:attrNameLst>
                                          <p:attrName>style.visibility</p:attrName>
                                        </p:attrNameLst>
                                      </p:cBhvr>
                                      <p:to>
                                        <p:strVal val="visible"/>
                                      </p:to>
                                    </p:set>
                                  </p:childTnLst>
                                </p:cTn>
                              </p:par>
                            </p:childTnLst>
                          </p:cTn>
                        </p:par>
                        <p:par>
                          <p:cTn id="40" fill="hold">
                            <p:stCondLst>
                              <p:cond delay="5000"/>
                            </p:stCondLst>
                            <p:childTnLst>
                              <p:par>
                                <p:cTn id="41" presetID="1" presetClass="entr" presetSubtype="0" fill="hold" nodeType="afterEffect">
                                  <p:stCondLst>
                                    <p:cond delay="0"/>
                                  </p:stCondLst>
                                  <p:childTnLst>
                                    <p:set>
                                      <p:cBhvr>
                                        <p:cTn id="42" dur="1" fill="hold">
                                          <p:stCondLst>
                                            <p:cond delay="499"/>
                                          </p:stCondLst>
                                        </p:cTn>
                                        <p:tgtEl>
                                          <p:spTgt spid="428102"/>
                                        </p:tgtEl>
                                        <p:attrNameLst>
                                          <p:attrName>style.visibility</p:attrName>
                                        </p:attrNameLst>
                                      </p:cBhvr>
                                      <p:to>
                                        <p:strVal val="visible"/>
                                      </p:to>
                                    </p:set>
                                  </p:childTnLst>
                                </p:cTn>
                              </p:par>
                            </p:childTnLst>
                          </p:cTn>
                        </p:par>
                        <p:par>
                          <p:cTn id="43" fill="hold">
                            <p:stCondLst>
                              <p:cond delay="5500"/>
                            </p:stCondLst>
                            <p:childTnLst>
                              <p:par>
                                <p:cTn id="44" presetID="1" presetClass="entr" presetSubtype="0" fill="hold" nodeType="afterEffect">
                                  <p:stCondLst>
                                    <p:cond delay="0"/>
                                  </p:stCondLst>
                                  <p:childTnLst>
                                    <p:set>
                                      <p:cBhvr>
                                        <p:cTn id="45" dur="1" fill="hold">
                                          <p:stCondLst>
                                            <p:cond delay="499"/>
                                          </p:stCondLst>
                                        </p:cTn>
                                        <p:tgtEl>
                                          <p:spTgt spid="428103"/>
                                        </p:tgtEl>
                                        <p:attrNameLst>
                                          <p:attrName>style.visibility</p:attrName>
                                        </p:attrNameLst>
                                      </p:cBhvr>
                                      <p:to>
                                        <p:strVal val="visible"/>
                                      </p:to>
                                    </p:set>
                                  </p:childTnLst>
                                </p:cTn>
                              </p:par>
                            </p:childTnLst>
                          </p:cTn>
                        </p:par>
                        <p:par>
                          <p:cTn id="46" fill="hold">
                            <p:stCondLst>
                              <p:cond delay="6000"/>
                            </p:stCondLst>
                            <p:childTnLst>
                              <p:par>
                                <p:cTn id="47" presetID="1" presetClass="entr" presetSubtype="0" fill="hold" grpId="0" nodeType="afterEffect">
                                  <p:stCondLst>
                                    <p:cond delay="0"/>
                                  </p:stCondLst>
                                  <p:childTnLst>
                                    <p:set>
                                      <p:cBhvr>
                                        <p:cTn id="48" dur="1" fill="hold">
                                          <p:stCondLst>
                                            <p:cond delay="499"/>
                                          </p:stCondLst>
                                        </p:cTn>
                                        <p:tgtEl>
                                          <p:spTgt spid="428112"/>
                                        </p:tgtEl>
                                        <p:attrNameLst>
                                          <p:attrName>style.visibility</p:attrName>
                                        </p:attrNameLst>
                                      </p:cBhvr>
                                      <p:to>
                                        <p:strVal val="visible"/>
                                      </p:to>
                                    </p:set>
                                  </p:childTnLst>
                                </p:cTn>
                              </p:par>
                            </p:childTnLst>
                          </p:cTn>
                        </p:par>
                        <p:par>
                          <p:cTn id="49" fill="hold">
                            <p:stCondLst>
                              <p:cond delay="6500"/>
                            </p:stCondLst>
                            <p:childTnLst>
                              <p:par>
                                <p:cTn id="50" presetID="1" presetClass="entr" presetSubtype="0" fill="hold" nodeType="afterEffect">
                                  <p:stCondLst>
                                    <p:cond delay="0"/>
                                  </p:stCondLst>
                                  <p:childTnLst>
                                    <p:set>
                                      <p:cBhvr>
                                        <p:cTn id="51" dur="1" fill="hold">
                                          <p:stCondLst>
                                            <p:cond delay="499"/>
                                          </p:stCondLst>
                                        </p:cTn>
                                        <p:tgtEl>
                                          <p:spTgt spid="428113"/>
                                        </p:tgtEl>
                                        <p:attrNameLst>
                                          <p:attrName>style.visibility</p:attrName>
                                        </p:attrNameLst>
                                      </p:cBhvr>
                                      <p:to>
                                        <p:strVal val="visible"/>
                                      </p:to>
                                    </p:set>
                                  </p:childTnLst>
                                </p:cTn>
                              </p:par>
                            </p:childTnLst>
                          </p:cTn>
                        </p:par>
                        <p:par>
                          <p:cTn id="52" fill="hold">
                            <p:stCondLst>
                              <p:cond delay="7000"/>
                            </p:stCondLst>
                            <p:childTnLst>
                              <p:par>
                                <p:cTn id="53" presetID="1" presetClass="entr" presetSubtype="0" fill="hold" nodeType="afterEffect">
                                  <p:stCondLst>
                                    <p:cond delay="0"/>
                                  </p:stCondLst>
                                  <p:childTnLst>
                                    <p:set>
                                      <p:cBhvr>
                                        <p:cTn id="54" dur="1" fill="hold">
                                          <p:stCondLst>
                                            <p:cond delay="499"/>
                                          </p:stCondLst>
                                        </p:cTn>
                                        <p:tgtEl>
                                          <p:spTgt spid="136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92" grpId="0"/>
      <p:bldP spid="428093" grpId="0" animBg="1"/>
      <p:bldP spid="428094" grpId="0" animBg="1"/>
      <p:bldP spid="428095" grpId="0" animBg="1"/>
      <p:bldP spid="428096" grpId="0" animBg="1"/>
      <p:bldP spid="428097" grpId="0" animBg="1"/>
      <p:bldP spid="428098" grpId="0" animBg="1"/>
      <p:bldP spid="428112" grpId="0" animBg="1"/>
      <p:bldP spid="428115"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9058" name="Text Box 2"/>
          <p:cNvSpPr txBox="1"/>
          <p:nvPr/>
        </p:nvSpPr>
        <p:spPr>
          <a:xfrm>
            <a:off x="609600" y="2025650"/>
            <a:ext cx="7856538" cy="42989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en-US" altLang="zh-CN" sz="4800" b="1" dirty="0">
                <a:solidFill>
                  <a:schemeClr val="tx2"/>
                </a:solidFill>
                <a:ea typeface="楷体_GB2312" pitchFamily="49" charset="-122"/>
              </a:rPr>
              <a:t>typedef struct</a:t>
            </a:r>
            <a:r>
              <a:rPr lang="en-US" altLang="zh-CN" sz="4800" dirty="0">
                <a:solidFill>
                  <a:schemeClr val="tx2"/>
                </a:solidFill>
                <a:ea typeface="楷体_GB2312" pitchFamily="49" charset="-122"/>
              </a:rPr>
              <a:t> CSNode</a:t>
            </a:r>
            <a:r>
              <a:rPr lang="en-US" altLang="zh-CN" sz="4800" b="1" dirty="0">
                <a:solidFill>
                  <a:schemeClr val="tx2"/>
                </a:solidFill>
                <a:ea typeface="楷体_GB2312" pitchFamily="49" charset="-122"/>
              </a:rPr>
              <a:t>{</a:t>
            </a:r>
            <a:endParaRPr lang="en-US" altLang="zh-CN" sz="4800" dirty="0">
              <a:solidFill>
                <a:schemeClr val="tx2"/>
              </a:solidFill>
              <a:ea typeface="楷体_GB2312" pitchFamily="49" charset="-122"/>
            </a:endParaRPr>
          </a:p>
          <a:p>
            <a:pPr marL="0" lvl="0" indent="0" eaLnBrk="1" hangingPunct="1">
              <a:lnSpc>
                <a:spcPct val="115000"/>
              </a:lnSpc>
              <a:spcBef>
                <a:spcPct val="0"/>
              </a:spcBef>
              <a:buNone/>
            </a:pPr>
            <a:r>
              <a:rPr lang="en-US" altLang="zh-CN" sz="4800" dirty="0">
                <a:solidFill>
                  <a:schemeClr val="tx2"/>
                </a:solidFill>
                <a:ea typeface="楷体_GB2312" pitchFamily="49" charset="-122"/>
              </a:rPr>
              <a:t>     Elem          data;</a:t>
            </a:r>
            <a:endParaRPr lang="en-US" altLang="zh-CN" sz="4800" dirty="0">
              <a:solidFill>
                <a:schemeClr val="tx2"/>
              </a:solidFill>
              <a:ea typeface="楷体_GB2312" pitchFamily="49" charset="-122"/>
            </a:endParaRPr>
          </a:p>
          <a:p>
            <a:pPr marL="0" lvl="0" indent="0" eaLnBrk="1" hangingPunct="1">
              <a:lnSpc>
                <a:spcPct val="115000"/>
              </a:lnSpc>
              <a:spcBef>
                <a:spcPct val="0"/>
              </a:spcBef>
              <a:buNone/>
            </a:pPr>
            <a:r>
              <a:rPr lang="en-US" altLang="zh-CN" sz="4800" dirty="0">
                <a:solidFill>
                  <a:schemeClr val="tx2"/>
                </a:solidFill>
                <a:ea typeface="楷体_GB2312" pitchFamily="49" charset="-122"/>
              </a:rPr>
              <a:t>     </a:t>
            </a:r>
            <a:r>
              <a:rPr lang="en-US" altLang="zh-CN" sz="4800" b="1" dirty="0">
                <a:solidFill>
                  <a:schemeClr val="tx2"/>
                </a:solidFill>
                <a:ea typeface="楷体_GB2312" pitchFamily="49" charset="-122"/>
              </a:rPr>
              <a:t>struct</a:t>
            </a:r>
            <a:r>
              <a:rPr lang="en-US" altLang="zh-CN" sz="4800" dirty="0">
                <a:solidFill>
                  <a:schemeClr val="tx2"/>
                </a:solidFill>
                <a:ea typeface="楷体_GB2312" pitchFamily="49" charset="-122"/>
              </a:rPr>
              <a:t> CSNode  </a:t>
            </a:r>
            <a:endParaRPr lang="en-US" altLang="zh-CN" sz="4800" dirty="0">
              <a:solidFill>
                <a:schemeClr val="tx2"/>
              </a:solidFill>
              <a:ea typeface="楷体_GB2312" pitchFamily="49" charset="-122"/>
            </a:endParaRPr>
          </a:p>
          <a:p>
            <a:pPr marL="0" lvl="0" indent="0" eaLnBrk="1" hangingPunct="1">
              <a:lnSpc>
                <a:spcPct val="115000"/>
              </a:lnSpc>
              <a:spcBef>
                <a:spcPct val="0"/>
              </a:spcBef>
              <a:buNone/>
            </a:pPr>
            <a:r>
              <a:rPr lang="en-US" altLang="zh-CN" sz="4800" dirty="0">
                <a:solidFill>
                  <a:schemeClr val="tx2"/>
                </a:solidFill>
                <a:ea typeface="楷体_GB2312" pitchFamily="49" charset="-122"/>
              </a:rPr>
              <a:t>           </a:t>
            </a:r>
            <a:r>
              <a:rPr lang="en-US" altLang="zh-CN" sz="4800" b="1" dirty="0">
                <a:solidFill>
                  <a:schemeClr val="tx2"/>
                </a:solidFill>
                <a:ea typeface="楷体_GB2312" pitchFamily="49" charset="-122"/>
              </a:rPr>
              <a:t>*</a:t>
            </a:r>
            <a:r>
              <a:rPr lang="en-US" altLang="zh-CN" sz="4800" dirty="0">
                <a:solidFill>
                  <a:schemeClr val="tx2"/>
                </a:solidFill>
                <a:ea typeface="楷体_GB2312" pitchFamily="49" charset="-122"/>
              </a:rPr>
              <a:t>firstchild, </a:t>
            </a:r>
            <a:r>
              <a:rPr lang="en-US" altLang="zh-CN" sz="4800" b="1" dirty="0">
                <a:solidFill>
                  <a:schemeClr val="tx2"/>
                </a:solidFill>
                <a:ea typeface="楷体_GB2312" pitchFamily="49" charset="-122"/>
              </a:rPr>
              <a:t>*</a:t>
            </a:r>
            <a:r>
              <a:rPr lang="en-US" altLang="zh-CN" sz="4800" dirty="0">
                <a:solidFill>
                  <a:schemeClr val="tx2"/>
                </a:solidFill>
                <a:ea typeface="楷体_GB2312" pitchFamily="49" charset="-122"/>
              </a:rPr>
              <a:t>nextsibling;</a:t>
            </a:r>
            <a:endParaRPr lang="en-US" altLang="zh-CN" sz="4800" dirty="0">
              <a:solidFill>
                <a:schemeClr val="tx2"/>
              </a:solidFill>
              <a:ea typeface="楷体_GB2312" pitchFamily="49" charset="-122"/>
            </a:endParaRPr>
          </a:p>
          <a:p>
            <a:pPr marL="0" lvl="0" indent="0" eaLnBrk="1" hangingPunct="1">
              <a:lnSpc>
                <a:spcPct val="115000"/>
              </a:lnSpc>
              <a:spcBef>
                <a:spcPct val="0"/>
              </a:spcBef>
              <a:buNone/>
            </a:pPr>
            <a:r>
              <a:rPr lang="en-US" altLang="zh-CN" sz="4800" b="1" dirty="0">
                <a:solidFill>
                  <a:schemeClr val="tx2"/>
                </a:solidFill>
                <a:ea typeface="楷体_GB2312" pitchFamily="49" charset="-122"/>
              </a:rPr>
              <a:t>}</a:t>
            </a:r>
            <a:r>
              <a:rPr lang="en-US" altLang="zh-CN" sz="4800" dirty="0">
                <a:solidFill>
                  <a:schemeClr val="tx2"/>
                </a:solidFill>
                <a:ea typeface="楷体_GB2312" pitchFamily="49" charset="-122"/>
              </a:rPr>
              <a:t> CSNode, </a:t>
            </a:r>
            <a:r>
              <a:rPr lang="en-US" altLang="zh-CN" sz="4800" b="1" dirty="0">
                <a:solidFill>
                  <a:schemeClr val="tx2"/>
                </a:solidFill>
                <a:ea typeface="楷体_GB2312" pitchFamily="49" charset="-122"/>
              </a:rPr>
              <a:t>*</a:t>
            </a:r>
            <a:r>
              <a:rPr lang="en-US" altLang="zh-CN" sz="4800" dirty="0">
                <a:solidFill>
                  <a:schemeClr val="tx2"/>
                </a:solidFill>
                <a:ea typeface="楷体_GB2312" pitchFamily="49" charset="-122"/>
              </a:rPr>
              <a:t>CSTree;</a:t>
            </a:r>
            <a:endParaRPr lang="en-US" altLang="zh-CN" sz="4800" dirty="0">
              <a:solidFill>
                <a:schemeClr val="tx2"/>
              </a:solidFill>
            </a:endParaRPr>
          </a:p>
        </p:txBody>
      </p:sp>
      <p:sp>
        <p:nvSpPr>
          <p:cNvPr id="429059" name="Text Box 3"/>
          <p:cNvSpPr txBox="1"/>
          <p:nvPr/>
        </p:nvSpPr>
        <p:spPr>
          <a:xfrm>
            <a:off x="457200" y="304800"/>
            <a:ext cx="48164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b="1" dirty="0">
                <a:solidFill>
                  <a:srgbClr val="000099"/>
                </a:solidFill>
                <a:ea typeface="隶书" pitchFamily="49" charset="-122"/>
              </a:rPr>
              <a:t>C</a:t>
            </a:r>
            <a:r>
              <a:rPr lang="zh-CN" altLang="zh-CN" sz="4400" b="1" dirty="0">
                <a:solidFill>
                  <a:srgbClr val="000099"/>
                </a:solidFill>
                <a:latin typeface="隶书" pitchFamily="49" charset="-122"/>
                <a:ea typeface="隶书" pitchFamily="49" charset="-122"/>
              </a:rPr>
              <a:t>语言的类型描述:</a:t>
            </a:r>
            <a:endParaRPr lang="en-US" altLang="zh-CN" sz="2400" dirty="0"/>
          </a:p>
        </p:txBody>
      </p:sp>
      <p:sp>
        <p:nvSpPr>
          <p:cNvPr id="429060" name="Rectangle 4"/>
          <p:cNvSpPr/>
          <p:nvPr/>
        </p:nvSpPr>
        <p:spPr>
          <a:xfrm>
            <a:off x="533400" y="1219200"/>
            <a:ext cx="2624138" cy="8620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zh-CN" altLang="en-US" sz="4400" b="1" dirty="0">
                <a:solidFill>
                  <a:srgbClr val="990033"/>
                </a:solidFill>
                <a:ea typeface="楷体_GB2312" pitchFamily="49" charset="-122"/>
              </a:rPr>
              <a:t>结点结构</a:t>
            </a:r>
            <a:r>
              <a:rPr lang="en-US" altLang="zh-CN" sz="4400" b="1" dirty="0">
                <a:solidFill>
                  <a:srgbClr val="990033"/>
                </a:solidFill>
                <a:ea typeface="楷体_GB2312" pitchFamily="49" charset="-122"/>
              </a:rPr>
              <a:t>:</a:t>
            </a:r>
            <a:endParaRPr lang="en-US" altLang="zh-CN" sz="4800" b="1" dirty="0">
              <a:solidFill>
                <a:srgbClr val="990033"/>
              </a:solidFill>
              <a:ea typeface="楷体_GB2312" pitchFamily="49" charset="-122"/>
            </a:endParaRPr>
          </a:p>
        </p:txBody>
      </p:sp>
      <p:sp>
        <p:nvSpPr>
          <p:cNvPr id="429061" name="Text Box 5"/>
          <p:cNvSpPr txBox="1"/>
          <p:nvPr/>
        </p:nvSpPr>
        <p:spPr>
          <a:xfrm>
            <a:off x="3505200" y="1447800"/>
            <a:ext cx="5638800" cy="666750"/>
          </a:xfrm>
          <a:prstGeom prst="rect">
            <a:avLst/>
          </a:prstGeom>
          <a:solidFill>
            <a:srgbClr val="FFFF99">
              <a:alpha val="50195"/>
            </a:srgbClr>
          </a:solidFill>
          <a:ln w="25400" cap="sq" cmpd="sng">
            <a:solidFill>
              <a:srgbClr val="99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dirty="0"/>
              <a:t> </a:t>
            </a:r>
            <a:r>
              <a:rPr lang="en-US" altLang="zh-CN" sz="3600" b="1" dirty="0">
                <a:solidFill>
                  <a:srgbClr val="990000"/>
                </a:solidFill>
              </a:rPr>
              <a:t>firstchild  data  nextsibling</a:t>
            </a:r>
            <a:endParaRPr lang="en-US" altLang="zh-CN" sz="4000" dirty="0"/>
          </a:p>
        </p:txBody>
      </p:sp>
      <p:sp>
        <p:nvSpPr>
          <p:cNvPr id="429062" name="Line 6"/>
          <p:cNvSpPr/>
          <p:nvPr/>
        </p:nvSpPr>
        <p:spPr>
          <a:xfrm>
            <a:off x="6705600" y="1447800"/>
            <a:ext cx="0" cy="685800"/>
          </a:xfrm>
          <a:prstGeom prst="line">
            <a:avLst/>
          </a:prstGeom>
          <a:ln w="12700" cap="sq" cmpd="sng">
            <a:solidFill>
              <a:srgbClr val="990000"/>
            </a:solidFill>
            <a:prstDash val="solid"/>
            <a:headEnd type="none" w="sm" len="sm"/>
            <a:tailEnd type="none" w="sm" len="sm"/>
          </a:ln>
        </p:spPr>
      </p:sp>
      <p:sp>
        <p:nvSpPr>
          <p:cNvPr id="429063" name="Line 7"/>
          <p:cNvSpPr/>
          <p:nvPr/>
        </p:nvSpPr>
        <p:spPr>
          <a:xfrm>
            <a:off x="5562600" y="1447800"/>
            <a:ext cx="0" cy="685800"/>
          </a:xfrm>
          <a:prstGeom prst="line">
            <a:avLst/>
          </a:prstGeom>
          <a:ln w="12700" cap="sq" cmpd="sng">
            <a:solidFill>
              <a:srgbClr val="990000"/>
            </a:solidFill>
            <a:prstDash val="solid"/>
            <a:headEnd type="none" w="sm" len="sm"/>
            <a:tailEnd type="none" w="sm" len="sm"/>
          </a:ln>
        </p:spPr>
      </p:sp>
      <p:sp>
        <p:nvSpPr>
          <p:cNvPr id="429064" name="AutoShape 8">
            <a:hlinkClick r:id="" action="ppaction://hlinkshowjump?jump=previousslide"/>
          </p:cNvPr>
          <p:cNvSpPr/>
          <p:nvPr/>
        </p:nvSpPr>
        <p:spPr>
          <a:xfrm>
            <a:off x="8458200" y="6324600"/>
            <a:ext cx="304800" cy="304800"/>
          </a:xfrm>
          <a:prstGeom prst="actionButtonBackPrevious">
            <a:avLst/>
          </a:prstGeom>
          <a:solidFill>
            <a:srgbClr val="FFCC00"/>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9059"/>
                                        </p:tgtEl>
                                        <p:attrNameLst>
                                          <p:attrName>style.visibility</p:attrName>
                                        </p:attrNameLst>
                                      </p:cBhvr>
                                      <p:to>
                                        <p:strVal val="visible"/>
                                      </p:to>
                                    </p:set>
                                    <p:anim calcmode="lin" valueType="num">
                                      <p:cBhvr additive="base">
                                        <p:cTn id="7" dur="500" fill="hold"/>
                                        <p:tgtEl>
                                          <p:spTgt spid="429059"/>
                                        </p:tgtEl>
                                        <p:attrNameLst>
                                          <p:attrName>ppt_x</p:attrName>
                                        </p:attrNameLst>
                                      </p:cBhvr>
                                      <p:tavLst>
                                        <p:tav tm="0">
                                          <p:val>
                                            <p:strVal val="#ppt_x"/>
                                          </p:val>
                                        </p:tav>
                                        <p:tav tm="100000">
                                          <p:val>
                                            <p:strVal val="#ppt_x"/>
                                          </p:val>
                                        </p:tav>
                                      </p:tavLst>
                                    </p:anim>
                                    <p:anim calcmode="lin" valueType="num">
                                      <p:cBhvr additive="base">
                                        <p:cTn id="8" dur="500" fill="hold"/>
                                        <p:tgtEl>
                                          <p:spTgt spid="42905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9060"/>
                                        </p:tgtEl>
                                        <p:attrNameLst>
                                          <p:attrName>style.visibility</p:attrName>
                                        </p:attrNameLst>
                                      </p:cBhvr>
                                      <p:to>
                                        <p:strVal val="visible"/>
                                      </p:to>
                                    </p:set>
                                    <p:anim calcmode="lin" valueType="num">
                                      <p:cBhvr additive="base">
                                        <p:cTn id="13" dur="500" fill="hold"/>
                                        <p:tgtEl>
                                          <p:spTgt spid="429060"/>
                                        </p:tgtEl>
                                        <p:attrNameLst>
                                          <p:attrName>ppt_x</p:attrName>
                                        </p:attrNameLst>
                                      </p:cBhvr>
                                      <p:tavLst>
                                        <p:tav tm="0">
                                          <p:val>
                                            <p:strVal val="0-#ppt_w/2"/>
                                          </p:val>
                                        </p:tav>
                                        <p:tav tm="100000">
                                          <p:val>
                                            <p:strVal val="#ppt_x"/>
                                          </p:val>
                                        </p:tav>
                                      </p:tavLst>
                                    </p:anim>
                                    <p:anim calcmode="lin" valueType="num">
                                      <p:cBhvr additive="base">
                                        <p:cTn id="14" dur="500" fill="hold"/>
                                        <p:tgtEl>
                                          <p:spTgt spid="4290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429061"/>
                                        </p:tgtEl>
                                        <p:attrNameLst>
                                          <p:attrName>style.visibility</p:attrName>
                                        </p:attrNameLst>
                                      </p:cBhvr>
                                      <p:to>
                                        <p:strVal val="visible"/>
                                      </p:to>
                                    </p:set>
                                    <p:animEffect transition="in" filter="slide(fromTop)">
                                      <p:cBhvr>
                                        <p:cTn id="19" dur="500"/>
                                        <p:tgtEl>
                                          <p:spTgt spid="429061"/>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429062"/>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499"/>
                                          </p:stCondLst>
                                        </p:cTn>
                                        <p:tgtEl>
                                          <p:spTgt spid="42906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429058"/>
                                        </p:tgtEl>
                                        <p:attrNameLst>
                                          <p:attrName>style.visibility</p:attrName>
                                        </p:attrNameLst>
                                      </p:cBhvr>
                                      <p:to>
                                        <p:strVal val="visible"/>
                                      </p:to>
                                    </p:set>
                                    <p:anim calcmode="lin" valueType="num">
                                      <p:cBhvr additive="base">
                                        <p:cTn id="30" dur="500" fill="hold"/>
                                        <p:tgtEl>
                                          <p:spTgt spid="429058"/>
                                        </p:tgtEl>
                                        <p:attrNameLst>
                                          <p:attrName>ppt_x</p:attrName>
                                        </p:attrNameLst>
                                      </p:cBhvr>
                                      <p:tavLst>
                                        <p:tav tm="0">
                                          <p:val>
                                            <p:strVal val="1+#ppt_w/2"/>
                                          </p:val>
                                        </p:tav>
                                        <p:tav tm="100000">
                                          <p:val>
                                            <p:strVal val="#ppt_x"/>
                                          </p:val>
                                        </p:tav>
                                      </p:tavLst>
                                    </p:anim>
                                    <p:anim calcmode="lin" valueType="num">
                                      <p:cBhvr additive="base">
                                        <p:cTn id="31" dur="500" fill="hold"/>
                                        <p:tgtEl>
                                          <p:spTgt spid="429058"/>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6" fill="hold" grpId="0" nodeType="afterEffect">
                                  <p:stCondLst>
                                    <p:cond delay="0"/>
                                  </p:stCondLst>
                                  <p:childTnLst>
                                    <p:set>
                                      <p:cBhvr>
                                        <p:cTn id="34" dur="1" fill="hold">
                                          <p:stCondLst>
                                            <p:cond delay="0"/>
                                          </p:stCondLst>
                                        </p:cTn>
                                        <p:tgtEl>
                                          <p:spTgt spid="429064"/>
                                        </p:tgtEl>
                                        <p:attrNameLst>
                                          <p:attrName>style.visibility</p:attrName>
                                        </p:attrNameLst>
                                      </p:cBhvr>
                                      <p:to>
                                        <p:strVal val="visible"/>
                                      </p:to>
                                    </p:set>
                                    <p:anim calcmode="lin" valueType="num">
                                      <p:cBhvr additive="base">
                                        <p:cTn id="35" dur="500" fill="hold"/>
                                        <p:tgtEl>
                                          <p:spTgt spid="429064"/>
                                        </p:tgtEl>
                                        <p:attrNameLst>
                                          <p:attrName>ppt_x</p:attrName>
                                        </p:attrNameLst>
                                      </p:cBhvr>
                                      <p:tavLst>
                                        <p:tav tm="0">
                                          <p:val>
                                            <p:strVal val="1+#ppt_w/2"/>
                                          </p:val>
                                        </p:tav>
                                        <p:tav tm="100000">
                                          <p:val>
                                            <p:strVal val="#ppt_x"/>
                                          </p:val>
                                        </p:tav>
                                      </p:tavLst>
                                    </p:anim>
                                    <p:anim calcmode="lin" valueType="num">
                                      <p:cBhvr additive="base">
                                        <p:cTn id="36" dur="500" fill="hold"/>
                                        <p:tgtEl>
                                          <p:spTgt spid="4290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8" grpId="0"/>
      <p:bldP spid="429059" grpId="0"/>
      <p:bldP spid="429060" grpId="0"/>
      <p:bldP spid="429061" grpId="0" animBg="1"/>
      <p:bldP spid="429064"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82" name="Rectangle 2"/>
          <p:cNvSpPr/>
          <p:nvPr/>
        </p:nvSpPr>
        <p:spPr>
          <a:xfrm>
            <a:off x="228600" y="304800"/>
            <a:ext cx="8501063" cy="190023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143000" lvl="2" indent="-228600" eaLnBrk="1" hangingPunct="1"/>
            <a:r>
              <a:rPr lang="zh-CN" altLang="en-US" b="1" dirty="0"/>
              <a:t>将树转换成二叉树</a:t>
            </a:r>
            <a:endParaRPr lang="zh-CN" altLang="en-US" b="1" dirty="0"/>
          </a:p>
          <a:p>
            <a:pPr marL="1600200" lvl="3" indent="-228600" eaLnBrk="1" hangingPunct="1"/>
            <a:r>
              <a:rPr lang="zh-CN" altLang="en-US" b="1" dirty="0"/>
              <a:t>加线：在兄弟之间加一连线</a:t>
            </a:r>
            <a:endParaRPr lang="zh-CN" altLang="en-US" b="1" dirty="0"/>
          </a:p>
          <a:p>
            <a:pPr marL="1600200" lvl="3" indent="-228600" eaLnBrk="1" hangingPunct="1"/>
            <a:r>
              <a:rPr lang="zh-CN" altLang="en-US" b="1" dirty="0"/>
              <a:t>抹线：对每个结点，除了其左孩子外，去除其与其余孩子之间的关系</a:t>
            </a:r>
            <a:endParaRPr lang="zh-CN" altLang="en-US" b="1" dirty="0"/>
          </a:p>
          <a:p>
            <a:pPr marL="1600200" lvl="3" indent="-228600" eaLnBrk="1" hangingPunct="1"/>
            <a:r>
              <a:rPr lang="zh-CN" altLang="en-US" b="1" dirty="0"/>
              <a:t>旋转：以树的根结点为轴心，将整树顺时针转</a:t>
            </a:r>
            <a:r>
              <a:rPr lang="en-US" altLang="zh-CN" b="1" dirty="0"/>
              <a:t>45°</a:t>
            </a:r>
            <a:endParaRPr lang="en-US" altLang="zh-CN" b="1" dirty="0"/>
          </a:p>
        </p:txBody>
      </p:sp>
      <p:grpSp>
        <p:nvGrpSpPr>
          <p:cNvPr id="2" name="Group 3"/>
          <p:cNvGrpSpPr/>
          <p:nvPr/>
        </p:nvGrpSpPr>
        <p:grpSpPr>
          <a:xfrm>
            <a:off x="0" y="2255838"/>
            <a:ext cx="2944813" cy="1614487"/>
            <a:chOff x="251" y="1978"/>
            <a:chExt cx="1855" cy="1017"/>
          </a:xfrm>
        </p:grpSpPr>
        <p:sp>
          <p:nvSpPr>
            <p:cNvPr id="138343" name="Oval 4"/>
            <p:cNvSpPr/>
            <p:nvPr/>
          </p:nvSpPr>
          <p:spPr>
            <a:xfrm>
              <a:off x="1206" y="197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A</a:t>
              </a:r>
              <a:endParaRPr lang="en-US" altLang="zh-CN" sz="2000" b="1" dirty="0"/>
            </a:p>
          </p:txBody>
        </p:sp>
        <p:sp>
          <p:nvSpPr>
            <p:cNvPr id="138344" name="Oval 5"/>
            <p:cNvSpPr/>
            <p:nvPr/>
          </p:nvSpPr>
          <p:spPr>
            <a:xfrm>
              <a:off x="659"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B</a:t>
              </a:r>
              <a:endParaRPr lang="en-US" altLang="zh-CN" sz="2000" b="1" dirty="0"/>
            </a:p>
          </p:txBody>
        </p:sp>
        <p:sp>
          <p:nvSpPr>
            <p:cNvPr id="138345" name="Oval 6"/>
            <p:cNvSpPr/>
            <p:nvPr/>
          </p:nvSpPr>
          <p:spPr>
            <a:xfrm>
              <a:off x="1206"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C</a:t>
              </a:r>
              <a:endParaRPr lang="en-US" altLang="zh-CN" sz="2000" b="1" dirty="0"/>
            </a:p>
          </p:txBody>
        </p:sp>
        <p:sp>
          <p:nvSpPr>
            <p:cNvPr id="138346" name="Oval 7"/>
            <p:cNvSpPr/>
            <p:nvPr/>
          </p:nvSpPr>
          <p:spPr>
            <a:xfrm>
              <a:off x="1684"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D</a:t>
              </a:r>
              <a:endParaRPr lang="en-US" altLang="zh-CN" sz="2000" b="1" dirty="0"/>
            </a:p>
          </p:txBody>
        </p:sp>
        <p:sp>
          <p:nvSpPr>
            <p:cNvPr id="138347" name="Oval 8"/>
            <p:cNvSpPr/>
            <p:nvPr/>
          </p:nvSpPr>
          <p:spPr>
            <a:xfrm>
              <a:off x="251"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E</a:t>
              </a:r>
              <a:endParaRPr lang="en-US" altLang="zh-CN" sz="2000" b="1" dirty="0"/>
            </a:p>
          </p:txBody>
        </p:sp>
        <p:sp>
          <p:nvSpPr>
            <p:cNvPr id="138348" name="Oval 9"/>
            <p:cNvSpPr/>
            <p:nvPr/>
          </p:nvSpPr>
          <p:spPr>
            <a:xfrm>
              <a:off x="659"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F</a:t>
              </a:r>
              <a:endParaRPr lang="en-US" altLang="zh-CN" sz="2000" b="1" dirty="0"/>
            </a:p>
          </p:txBody>
        </p:sp>
        <p:sp>
          <p:nvSpPr>
            <p:cNvPr id="138349" name="Oval 10"/>
            <p:cNvSpPr/>
            <p:nvPr/>
          </p:nvSpPr>
          <p:spPr>
            <a:xfrm>
              <a:off x="1067"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G</a:t>
              </a:r>
              <a:endParaRPr lang="en-US" altLang="zh-CN" sz="2000" b="1" dirty="0"/>
            </a:p>
          </p:txBody>
        </p:sp>
        <p:sp>
          <p:nvSpPr>
            <p:cNvPr id="138350" name="Oval 11"/>
            <p:cNvSpPr/>
            <p:nvPr/>
          </p:nvSpPr>
          <p:spPr>
            <a:xfrm>
              <a:off x="1475"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H</a:t>
              </a:r>
              <a:endParaRPr lang="en-US" altLang="zh-CN" sz="2000" b="1" dirty="0"/>
            </a:p>
          </p:txBody>
        </p:sp>
        <p:sp>
          <p:nvSpPr>
            <p:cNvPr id="138351" name="Oval 12"/>
            <p:cNvSpPr/>
            <p:nvPr/>
          </p:nvSpPr>
          <p:spPr>
            <a:xfrm>
              <a:off x="1884"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I</a:t>
              </a:r>
              <a:endParaRPr lang="en-US" altLang="zh-CN" sz="2000" b="1" dirty="0"/>
            </a:p>
          </p:txBody>
        </p:sp>
        <p:sp>
          <p:nvSpPr>
            <p:cNvPr id="138352" name="Line 13"/>
            <p:cNvSpPr/>
            <p:nvPr/>
          </p:nvSpPr>
          <p:spPr>
            <a:xfrm>
              <a:off x="1311" y="2211"/>
              <a:ext cx="0" cy="167"/>
            </a:xfrm>
            <a:prstGeom prst="line">
              <a:avLst/>
            </a:prstGeom>
            <a:ln w="9525" cap="flat" cmpd="sng">
              <a:solidFill>
                <a:schemeClr val="tx1"/>
              </a:solidFill>
              <a:prstDash val="solid"/>
              <a:headEnd type="none" w="med" len="med"/>
              <a:tailEnd type="none" w="med" len="med"/>
            </a:ln>
          </p:spPr>
        </p:sp>
        <p:sp>
          <p:nvSpPr>
            <p:cNvPr id="138353" name="Line 14"/>
            <p:cNvSpPr/>
            <p:nvPr/>
          </p:nvSpPr>
          <p:spPr>
            <a:xfrm flipH="1">
              <a:off x="822" y="2133"/>
              <a:ext cx="400" cy="289"/>
            </a:xfrm>
            <a:prstGeom prst="line">
              <a:avLst/>
            </a:prstGeom>
            <a:ln w="9525" cap="flat" cmpd="sng">
              <a:solidFill>
                <a:schemeClr val="tx1"/>
              </a:solidFill>
              <a:prstDash val="solid"/>
              <a:headEnd type="none" w="med" len="med"/>
              <a:tailEnd type="none" w="med" len="med"/>
            </a:ln>
          </p:spPr>
        </p:sp>
        <p:sp>
          <p:nvSpPr>
            <p:cNvPr id="138354" name="Line 15"/>
            <p:cNvSpPr/>
            <p:nvPr/>
          </p:nvSpPr>
          <p:spPr>
            <a:xfrm>
              <a:off x="1411" y="2144"/>
              <a:ext cx="334" cy="256"/>
            </a:xfrm>
            <a:prstGeom prst="line">
              <a:avLst/>
            </a:prstGeom>
            <a:ln w="9525" cap="flat" cmpd="sng">
              <a:solidFill>
                <a:schemeClr val="tx1"/>
              </a:solidFill>
              <a:prstDash val="solid"/>
              <a:headEnd type="none" w="med" len="med"/>
              <a:tailEnd type="none" w="med" len="med"/>
            </a:ln>
          </p:spPr>
        </p:sp>
        <p:sp>
          <p:nvSpPr>
            <p:cNvPr id="138355" name="Line 16"/>
            <p:cNvSpPr/>
            <p:nvPr/>
          </p:nvSpPr>
          <p:spPr>
            <a:xfrm>
              <a:off x="767" y="2611"/>
              <a:ext cx="0" cy="155"/>
            </a:xfrm>
            <a:prstGeom prst="line">
              <a:avLst/>
            </a:prstGeom>
            <a:ln w="9525" cap="flat" cmpd="sng">
              <a:solidFill>
                <a:schemeClr val="tx1"/>
              </a:solidFill>
              <a:prstDash val="solid"/>
              <a:headEnd type="none" w="med" len="med"/>
              <a:tailEnd type="none" w="med" len="med"/>
            </a:ln>
          </p:spPr>
        </p:sp>
        <p:sp>
          <p:nvSpPr>
            <p:cNvPr id="138356" name="Line 17"/>
            <p:cNvSpPr/>
            <p:nvPr/>
          </p:nvSpPr>
          <p:spPr>
            <a:xfrm flipH="1">
              <a:off x="433" y="2555"/>
              <a:ext cx="234" cy="234"/>
            </a:xfrm>
            <a:prstGeom prst="line">
              <a:avLst/>
            </a:prstGeom>
            <a:ln w="9525" cap="flat" cmpd="sng">
              <a:solidFill>
                <a:schemeClr val="tx1"/>
              </a:solidFill>
              <a:prstDash val="solid"/>
              <a:headEnd type="none" w="med" len="med"/>
              <a:tailEnd type="none" w="med" len="med"/>
            </a:ln>
          </p:spPr>
        </p:sp>
        <p:sp>
          <p:nvSpPr>
            <p:cNvPr id="138357" name="Line 18"/>
            <p:cNvSpPr/>
            <p:nvPr/>
          </p:nvSpPr>
          <p:spPr>
            <a:xfrm>
              <a:off x="856" y="2555"/>
              <a:ext cx="244" cy="245"/>
            </a:xfrm>
            <a:prstGeom prst="line">
              <a:avLst/>
            </a:prstGeom>
            <a:ln w="9525" cap="flat" cmpd="sng">
              <a:solidFill>
                <a:schemeClr val="tx1"/>
              </a:solidFill>
              <a:prstDash val="solid"/>
              <a:headEnd type="none" w="med" len="med"/>
              <a:tailEnd type="none" w="med" len="med"/>
            </a:ln>
          </p:spPr>
        </p:sp>
        <p:sp>
          <p:nvSpPr>
            <p:cNvPr id="138358" name="Line 19"/>
            <p:cNvSpPr/>
            <p:nvPr/>
          </p:nvSpPr>
          <p:spPr>
            <a:xfrm flipH="1">
              <a:off x="1634" y="2578"/>
              <a:ext cx="111" cy="188"/>
            </a:xfrm>
            <a:prstGeom prst="line">
              <a:avLst/>
            </a:prstGeom>
            <a:ln w="9525" cap="flat" cmpd="sng">
              <a:solidFill>
                <a:schemeClr val="tx1"/>
              </a:solidFill>
              <a:prstDash val="solid"/>
              <a:headEnd type="none" w="med" len="med"/>
              <a:tailEnd type="none" w="med" len="med"/>
            </a:ln>
          </p:spPr>
        </p:sp>
        <p:sp>
          <p:nvSpPr>
            <p:cNvPr id="138359" name="Line 20"/>
            <p:cNvSpPr/>
            <p:nvPr/>
          </p:nvSpPr>
          <p:spPr>
            <a:xfrm>
              <a:off x="1878" y="2589"/>
              <a:ext cx="111" cy="177"/>
            </a:xfrm>
            <a:prstGeom prst="line">
              <a:avLst/>
            </a:prstGeom>
            <a:ln w="9525" cap="flat" cmpd="sng">
              <a:solidFill>
                <a:schemeClr val="tx1"/>
              </a:solidFill>
              <a:prstDash val="solid"/>
              <a:headEnd type="none" w="med" len="med"/>
              <a:tailEnd type="none" w="med" len="med"/>
            </a:ln>
          </p:spPr>
        </p:sp>
      </p:grpSp>
      <p:grpSp>
        <p:nvGrpSpPr>
          <p:cNvPr id="3" name="Group 21"/>
          <p:cNvGrpSpPr/>
          <p:nvPr/>
        </p:nvGrpSpPr>
        <p:grpSpPr>
          <a:xfrm>
            <a:off x="3092450" y="2247900"/>
            <a:ext cx="2944813" cy="1614488"/>
            <a:chOff x="251" y="1978"/>
            <a:chExt cx="1855" cy="1017"/>
          </a:xfrm>
        </p:grpSpPr>
        <p:sp>
          <p:nvSpPr>
            <p:cNvPr id="138326" name="Oval 22"/>
            <p:cNvSpPr/>
            <p:nvPr/>
          </p:nvSpPr>
          <p:spPr>
            <a:xfrm>
              <a:off x="1206" y="197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A</a:t>
              </a:r>
              <a:endParaRPr lang="en-US" altLang="zh-CN" sz="2000" b="1" dirty="0"/>
            </a:p>
          </p:txBody>
        </p:sp>
        <p:sp>
          <p:nvSpPr>
            <p:cNvPr id="138327" name="Oval 23"/>
            <p:cNvSpPr/>
            <p:nvPr/>
          </p:nvSpPr>
          <p:spPr>
            <a:xfrm>
              <a:off x="659"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B</a:t>
              </a:r>
              <a:endParaRPr lang="en-US" altLang="zh-CN" sz="2000" b="1" dirty="0"/>
            </a:p>
          </p:txBody>
        </p:sp>
        <p:sp>
          <p:nvSpPr>
            <p:cNvPr id="138328" name="Oval 24"/>
            <p:cNvSpPr/>
            <p:nvPr/>
          </p:nvSpPr>
          <p:spPr>
            <a:xfrm>
              <a:off x="1206"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C</a:t>
              </a:r>
              <a:endParaRPr lang="en-US" altLang="zh-CN" sz="2000" b="1" dirty="0"/>
            </a:p>
          </p:txBody>
        </p:sp>
        <p:sp>
          <p:nvSpPr>
            <p:cNvPr id="138329" name="Oval 25"/>
            <p:cNvSpPr/>
            <p:nvPr/>
          </p:nvSpPr>
          <p:spPr>
            <a:xfrm>
              <a:off x="1684"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D</a:t>
              </a:r>
              <a:endParaRPr lang="en-US" altLang="zh-CN" sz="2000" b="1" dirty="0"/>
            </a:p>
          </p:txBody>
        </p:sp>
        <p:sp>
          <p:nvSpPr>
            <p:cNvPr id="138330" name="Oval 26"/>
            <p:cNvSpPr/>
            <p:nvPr/>
          </p:nvSpPr>
          <p:spPr>
            <a:xfrm>
              <a:off x="251"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E</a:t>
              </a:r>
              <a:endParaRPr lang="en-US" altLang="zh-CN" sz="2000" b="1" dirty="0"/>
            </a:p>
          </p:txBody>
        </p:sp>
        <p:sp>
          <p:nvSpPr>
            <p:cNvPr id="138331" name="Oval 27"/>
            <p:cNvSpPr/>
            <p:nvPr/>
          </p:nvSpPr>
          <p:spPr>
            <a:xfrm>
              <a:off x="659"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F</a:t>
              </a:r>
              <a:endParaRPr lang="en-US" altLang="zh-CN" sz="2000" b="1" dirty="0"/>
            </a:p>
          </p:txBody>
        </p:sp>
        <p:sp>
          <p:nvSpPr>
            <p:cNvPr id="138332" name="Oval 28"/>
            <p:cNvSpPr/>
            <p:nvPr/>
          </p:nvSpPr>
          <p:spPr>
            <a:xfrm>
              <a:off x="1067"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G</a:t>
              </a:r>
              <a:endParaRPr lang="en-US" altLang="zh-CN" sz="2000" b="1" dirty="0"/>
            </a:p>
          </p:txBody>
        </p:sp>
        <p:sp>
          <p:nvSpPr>
            <p:cNvPr id="138333" name="Oval 29"/>
            <p:cNvSpPr/>
            <p:nvPr/>
          </p:nvSpPr>
          <p:spPr>
            <a:xfrm>
              <a:off x="1475"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H</a:t>
              </a:r>
              <a:endParaRPr lang="en-US" altLang="zh-CN" sz="2000" b="1" dirty="0"/>
            </a:p>
          </p:txBody>
        </p:sp>
        <p:sp>
          <p:nvSpPr>
            <p:cNvPr id="138334" name="Oval 30"/>
            <p:cNvSpPr/>
            <p:nvPr/>
          </p:nvSpPr>
          <p:spPr>
            <a:xfrm>
              <a:off x="1884"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I</a:t>
              </a:r>
              <a:endParaRPr lang="en-US" altLang="zh-CN" sz="2000" b="1" dirty="0"/>
            </a:p>
          </p:txBody>
        </p:sp>
        <p:sp>
          <p:nvSpPr>
            <p:cNvPr id="138335" name="Line 31"/>
            <p:cNvSpPr/>
            <p:nvPr/>
          </p:nvSpPr>
          <p:spPr>
            <a:xfrm>
              <a:off x="1311" y="2211"/>
              <a:ext cx="0" cy="167"/>
            </a:xfrm>
            <a:prstGeom prst="line">
              <a:avLst/>
            </a:prstGeom>
            <a:ln w="9525" cap="flat" cmpd="sng">
              <a:solidFill>
                <a:schemeClr val="tx1"/>
              </a:solidFill>
              <a:prstDash val="solid"/>
              <a:headEnd type="none" w="med" len="med"/>
              <a:tailEnd type="none" w="med" len="med"/>
            </a:ln>
          </p:spPr>
        </p:sp>
        <p:sp>
          <p:nvSpPr>
            <p:cNvPr id="138336" name="Line 32"/>
            <p:cNvSpPr/>
            <p:nvPr/>
          </p:nvSpPr>
          <p:spPr>
            <a:xfrm flipH="1">
              <a:off x="822" y="2133"/>
              <a:ext cx="400" cy="289"/>
            </a:xfrm>
            <a:prstGeom prst="line">
              <a:avLst/>
            </a:prstGeom>
            <a:ln w="9525" cap="flat" cmpd="sng">
              <a:solidFill>
                <a:schemeClr val="tx1"/>
              </a:solidFill>
              <a:prstDash val="solid"/>
              <a:headEnd type="none" w="med" len="med"/>
              <a:tailEnd type="none" w="med" len="med"/>
            </a:ln>
          </p:spPr>
        </p:sp>
        <p:sp>
          <p:nvSpPr>
            <p:cNvPr id="138337" name="Line 33"/>
            <p:cNvSpPr/>
            <p:nvPr/>
          </p:nvSpPr>
          <p:spPr>
            <a:xfrm>
              <a:off x="1411" y="2144"/>
              <a:ext cx="334" cy="256"/>
            </a:xfrm>
            <a:prstGeom prst="line">
              <a:avLst/>
            </a:prstGeom>
            <a:ln w="9525" cap="flat" cmpd="sng">
              <a:solidFill>
                <a:schemeClr val="tx1"/>
              </a:solidFill>
              <a:prstDash val="solid"/>
              <a:headEnd type="none" w="med" len="med"/>
              <a:tailEnd type="none" w="med" len="med"/>
            </a:ln>
          </p:spPr>
        </p:sp>
        <p:sp>
          <p:nvSpPr>
            <p:cNvPr id="138338" name="Line 34"/>
            <p:cNvSpPr/>
            <p:nvPr/>
          </p:nvSpPr>
          <p:spPr>
            <a:xfrm>
              <a:off x="767" y="2611"/>
              <a:ext cx="0" cy="155"/>
            </a:xfrm>
            <a:prstGeom prst="line">
              <a:avLst/>
            </a:prstGeom>
            <a:ln w="9525" cap="flat" cmpd="sng">
              <a:solidFill>
                <a:schemeClr val="tx1"/>
              </a:solidFill>
              <a:prstDash val="solid"/>
              <a:headEnd type="none" w="med" len="med"/>
              <a:tailEnd type="none" w="med" len="med"/>
            </a:ln>
          </p:spPr>
        </p:sp>
        <p:sp>
          <p:nvSpPr>
            <p:cNvPr id="138339" name="Line 35"/>
            <p:cNvSpPr/>
            <p:nvPr/>
          </p:nvSpPr>
          <p:spPr>
            <a:xfrm flipH="1">
              <a:off x="433" y="2555"/>
              <a:ext cx="234" cy="234"/>
            </a:xfrm>
            <a:prstGeom prst="line">
              <a:avLst/>
            </a:prstGeom>
            <a:ln w="9525" cap="flat" cmpd="sng">
              <a:solidFill>
                <a:schemeClr val="tx1"/>
              </a:solidFill>
              <a:prstDash val="solid"/>
              <a:headEnd type="none" w="med" len="med"/>
              <a:tailEnd type="none" w="med" len="med"/>
            </a:ln>
          </p:spPr>
        </p:sp>
        <p:sp>
          <p:nvSpPr>
            <p:cNvPr id="138340" name="Line 36"/>
            <p:cNvSpPr/>
            <p:nvPr/>
          </p:nvSpPr>
          <p:spPr>
            <a:xfrm>
              <a:off x="856" y="2555"/>
              <a:ext cx="244" cy="245"/>
            </a:xfrm>
            <a:prstGeom prst="line">
              <a:avLst/>
            </a:prstGeom>
            <a:ln w="9525" cap="flat" cmpd="sng">
              <a:solidFill>
                <a:schemeClr val="tx1"/>
              </a:solidFill>
              <a:prstDash val="solid"/>
              <a:headEnd type="none" w="med" len="med"/>
              <a:tailEnd type="none" w="med" len="med"/>
            </a:ln>
          </p:spPr>
        </p:sp>
        <p:sp>
          <p:nvSpPr>
            <p:cNvPr id="138341" name="Line 37"/>
            <p:cNvSpPr/>
            <p:nvPr/>
          </p:nvSpPr>
          <p:spPr>
            <a:xfrm flipH="1">
              <a:off x="1634" y="2578"/>
              <a:ext cx="111" cy="188"/>
            </a:xfrm>
            <a:prstGeom prst="line">
              <a:avLst/>
            </a:prstGeom>
            <a:ln w="9525" cap="flat" cmpd="sng">
              <a:solidFill>
                <a:schemeClr val="tx1"/>
              </a:solidFill>
              <a:prstDash val="solid"/>
              <a:headEnd type="none" w="med" len="med"/>
              <a:tailEnd type="none" w="med" len="med"/>
            </a:ln>
          </p:spPr>
        </p:sp>
        <p:sp>
          <p:nvSpPr>
            <p:cNvPr id="138342" name="Line 38"/>
            <p:cNvSpPr/>
            <p:nvPr/>
          </p:nvSpPr>
          <p:spPr>
            <a:xfrm>
              <a:off x="1878" y="2589"/>
              <a:ext cx="111" cy="177"/>
            </a:xfrm>
            <a:prstGeom prst="line">
              <a:avLst/>
            </a:prstGeom>
            <a:ln w="9525" cap="flat" cmpd="sng">
              <a:solidFill>
                <a:schemeClr val="tx1"/>
              </a:solidFill>
              <a:prstDash val="solid"/>
              <a:headEnd type="none" w="med" len="med"/>
              <a:tailEnd type="none" w="med" len="med"/>
            </a:ln>
          </p:spPr>
        </p:sp>
      </p:grpSp>
      <p:sp>
        <p:nvSpPr>
          <p:cNvPr id="430119" name="Line 39"/>
          <p:cNvSpPr/>
          <p:nvPr/>
        </p:nvSpPr>
        <p:spPr>
          <a:xfrm>
            <a:off x="4095750" y="3100388"/>
            <a:ext cx="511175" cy="0"/>
          </a:xfrm>
          <a:prstGeom prst="line">
            <a:avLst/>
          </a:prstGeom>
          <a:ln w="9525" cap="flat" cmpd="sng">
            <a:solidFill>
              <a:srgbClr val="0066FF"/>
            </a:solidFill>
            <a:prstDash val="solid"/>
            <a:headEnd type="none" w="med" len="med"/>
            <a:tailEnd type="none" w="med" len="med"/>
          </a:ln>
        </p:spPr>
      </p:sp>
      <p:sp>
        <p:nvSpPr>
          <p:cNvPr id="430120" name="Line 40"/>
          <p:cNvSpPr/>
          <p:nvPr/>
        </p:nvSpPr>
        <p:spPr>
          <a:xfrm>
            <a:off x="4976813" y="3100388"/>
            <a:ext cx="388937" cy="0"/>
          </a:xfrm>
          <a:prstGeom prst="line">
            <a:avLst/>
          </a:prstGeom>
          <a:ln w="9525" cap="flat" cmpd="sng">
            <a:solidFill>
              <a:srgbClr val="0066FF"/>
            </a:solidFill>
            <a:prstDash val="solid"/>
            <a:headEnd type="none" w="med" len="med"/>
            <a:tailEnd type="none" w="med" len="med"/>
          </a:ln>
        </p:spPr>
      </p:sp>
      <p:sp>
        <p:nvSpPr>
          <p:cNvPr id="430121" name="Line 41"/>
          <p:cNvSpPr/>
          <p:nvPr/>
        </p:nvSpPr>
        <p:spPr>
          <a:xfrm>
            <a:off x="3443288" y="3683000"/>
            <a:ext cx="298450" cy="0"/>
          </a:xfrm>
          <a:prstGeom prst="line">
            <a:avLst/>
          </a:prstGeom>
          <a:ln w="9525" cap="flat" cmpd="sng">
            <a:solidFill>
              <a:srgbClr val="0066FF"/>
            </a:solidFill>
            <a:prstDash val="solid"/>
            <a:headEnd type="none" w="med" len="med"/>
            <a:tailEnd type="none" w="med" len="med"/>
          </a:ln>
        </p:spPr>
      </p:sp>
      <p:sp>
        <p:nvSpPr>
          <p:cNvPr id="430122" name="Line 42"/>
          <p:cNvSpPr/>
          <p:nvPr/>
        </p:nvSpPr>
        <p:spPr>
          <a:xfrm>
            <a:off x="4095750" y="3700463"/>
            <a:ext cx="300038" cy="0"/>
          </a:xfrm>
          <a:prstGeom prst="line">
            <a:avLst/>
          </a:prstGeom>
          <a:ln w="9525" cap="flat" cmpd="sng">
            <a:solidFill>
              <a:srgbClr val="0066FF"/>
            </a:solidFill>
            <a:prstDash val="solid"/>
            <a:headEnd type="none" w="med" len="med"/>
            <a:tailEnd type="none" w="med" len="med"/>
          </a:ln>
        </p:spPr>
      </p:sp>
      <p:sp>
        <p:nvSpPr>
          <p:cNvPr id="430123" name="Line 43"/>
          <p:cNvSpPr/>
          <p:nvPr/>
        </p:nvSpPr>
        <p:spPr>
          <a:xfrm>
            <a:off x="5383213" y="3683000"/>
            <a:ext cx="300037" cy="0"/>
          </a:xfrm>
          <a:prstGeom prst="line">
            <a:avLst/>
          </a:prstGeom>
          <a:ln w="9525" cap="flat" cmpd="sng">
            <a:solidFill>
              <a:srgbClr val="0066FF"/>
            </a:solidFill>
            <a:prstDash val="solid"/>
            <a:headEnd type="none" w="med" len="med"/>
            <a:tailEnd type="none" w="med" len="med"/>
          </a:ln>
        </p:spPr>
      </p:sp>
      <p:grpSp>
        <p:nvGrpSpPr>
          <p:cNvPr id="4" name="Group 44"/>
          <p:cNvGrpSpPr/>
          <p:nvPr/>
        </p:nvGrpSpPr>
        <p:grpSpPr>
          <a:xfrm>
            <a:off x="6199188" y="2209800"/>
            <a:ext cx="2944812" cy="1614488"/>
            <a:chOff x="3905" y="1393"/>
            <a:chExt cx="1855" cy="1017"/>
          </a:xfrm>
        </p:grpSpPr>
        <p:grpSp>
          <p:nvGrpSpPr>
            <p:cNvPr id="138303" name="Group 45"/>
            <p:cNvGrpSpPr/>
            <p:nvPr/>
          </p:nvGrpSpPr>
          <p:grpSpPr>
            <a:xfrm>
              <a:off x="3905" y="1393"/>
              <a:ext cx="1855" cy="1017"/>
              <a:chOff x="251" y="1978"/>
              <a:chExt cx="1855" cy="1017"/>
            </a:xfrm>
          </p:grpSpPr>
          <p:sp>
            <p:nvSpPr>
              <p:cNvPr id="138309" name="Oval 46"/>
              <p:cNvSpPr/>
              <p:nvPr/>
            </p:nvSpPr>
            <p:spPr>
              <a:xfrm>
                <a:off x="1206" y="197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A</a:t>
                </a:r>
                <a:endParaRPr lang="en-US" altLang="zh-CN" sz="2000" b="1" dirty="0"/>
              </a:p>
            </p:txBody>
          </p:sp>
          <p:sp>
            <p:nvSpPr>
              <p:cNvPr id="138310" name="Oval 47"/>
              <p:cNvSpPr/>
              <p:nvPr/>
            </p:nvSpPr>
            <p:spPr>
              <a:xfrm>
                <a:off x="659"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B</a:t>
                </a:r>
                <a:endParaRPr lang="en-US" altLang="zh-CN" sz="2000" b="1" dirty="0"/>
              </a:p>
            </p:txBody>
          </p:sp>
          <p:sp>
            <p:nvSpPr>
              <p:cNvPr id="138311" name="Oval 48"/>
              <p:cNvSpPr/>
              <p:nvPr/>
            </p:nvSpPr>
            <p:spPr>
              <a:xfrm>
                <a:off x="1206"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C</a:t>
                </a:r>
                <a:endParaRPr lang="en-US" altLang="zh-CN" sz="2000" b="1" dirty="0"/>
              </a:p>
            </p:txBody>
          </p:sp>
          <p:sp>
            <p:nvSpPr>
              <p:cNvPr id="138312" name="Oval 49"/>
              <p:cNvSpPr/>
              <p:nvPr/>
            </p:nvSpPr>
            <p:spPr>
              <a:xfrm>
                <a:off x="1684"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D</a:t>
                </a:r>
                <a:endParaRPr lang="en-US" altLang="zh-CN" sz="2000" b="1" dirty="0"/>
              </a:p>
            </p:txBody>
          </p:sp>
          <p:sp>
            <p:nvSpPr>
              <p:cNvPr id="138313" name="Oval 50"/>
              <p:cNvSpPr/>
              <p:nvPr/>
            </p:nvSpPr>
            <p:spPr>
              <a:xfrm>
                <a:off x="251"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E</a:t>
                </a:r>
                <a:endParaRPr lang="en-US" altLang="zh-CN" sz="2000" b="1" dirty="0"/>
              </a:p>
            </p:txBody>
          </p:sp>
          <p:sp>
            <p:nvSpPr>
              <p:cNvPr id="138314" name="Oval 51"/>
              <p:cNvSpPr/>
              <p:nvPr/>
            </p:nvSpPr>
            <p:spPr>
              <a:xfrm>
                <a:off x="659"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F</a:t>
                </a:r>
                <a:endParaRPr lang="en-US" altLang="zh-CN" sz="2000" b="1" dirty="0"/>
              </a:p>
            </p:txBody>
          </p:sp>
          <p:sp>
            <p:nvSpPr>
              <p:cNvPr id="138315" name="Oval 52"/>
              <p:cNvSpPr/>
              <p:nvPr/>
            </p:nvSpPr>
            <p:spPr>
              <a:xfrm>
                <a:off x="1067"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G</a:t>
                </a:r>
                <a:endParaRPr lang="en-US" altLang="zh-CN" sz="2000" b="1" dirty="0"/>
              </a:p>
            </p:txBody>
          </p:sp>
          <p:sp>
            <p:nvSpPr>
              <p:cNvPr id="138316" name="Oval 53"/>
              <p:cNvSpPr/>
              <p:nvPr/>
            </p:nvSpPr>
            <p:spPr>
              <a:xfrm>
                <a:off x="1475"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H</a:t>
                </a:r>
                <a:endParaRPr lang="en-US" altLang="zh-CN" sz="2000" b="1" dirty="0"/>
              </a:p>
            </p:txBody>
          </p:sp>
          <p:sp>
            <p:nvSpPr>
              <p:cNvPr id="138317" name="Oval 54"/>
              <p:cNvSpPr/>
              <p:nvPr/>
            </p:nvSpPr>
            <p:spPr>
              <a:xfrm>
                <a:off x="1884"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I</a:t>
                </a:r>
                <a:endParaRPr lang="en-US" altLang="zh-CN" sz="2000" b="1" dirty="0"/>
              </a:p>
            </p:txBody>
          </p:sp>
          <p:sp>
            <p:nvSpPr>
              <p:cNvPr id="138318" name="Line 55"/>
              <p:cNvSpPr/>
              <p:nvPr/>
            </p:nvSpPr>
            <p:spPr>
              <a:xfrm>
                <a:off x="1311" y="2211"/>
                <a:ext cx="0" cy="167"/>
              </a:xfrm>
              <a:prstGeom prst="line">
                <a:avLst/>
              </a:prstGeom>
              <a:ln w="9525" cap="flat" cmpd="sng">
                <a:solidFill>
                  <a:schemeClr val="tx1"/>
                </a:solidFill>
                <a:prstDash val="solid"/>
                <a:headEnd type="none" w="med" len="med"/>
                <a:tailEnd type="none" w="med" len="med"/>
              </a:ln>
            </p:spPr>
          </p:sp>
          <p:sp>
            <p:nvSpPr>
              <p:cNvPr id="138319" name="Line 56"/>
              <p:cNvSpPr/>
              <p:nvPr/>
            </p:nvSpPr>
            <p:spPr>
              <a:xfrm flipH="1">
                <a:off x="822" y="2133"/>
                <a:ext cx="400" cy="289"/>
              </a:xfrm>
              <a:prstGeom prst="line">
                <a:avLst/>
              </a:prstGeom>
              <a:ln w="9525" cap="flat" cmpd="sng">
                <a:solidFill>
                  <a:schemeClr val="tx1"/>
                </a:solidFill>
                <a:prstDash val="solid"/>
                <a:headEnd type="none" w="med" len="med"/>
                <a:tailEnd type="none" w="med" len="med"/>
              </a:ln>
            </p:spPr>
          </p:sp>
          <p:sp>
            <p:nvSpPr>
              <p:cNvPr id="138320" name="Line 57"/>
              <p:cNvSpPr/>
              <p:nvPr/>
            </p:nvSpPr>
            <p:spPr>
              <a:xfrm>
                <a:off x="1411" y="2144"/>
                <a:ext cx="334" cy="256"/>
              </a:xfrm>
              <a:prstGeom prst="line">
                <a:avLst/>
              </a:prstGeom>
              <a:ln w="9525" cap="flat" cmpd="sng">
                <a:solidFill>
                  <a:schemeClr val="tx1"/>
                </a:solidFill>
                <a:prstDash val="solid"/>
                <a:headEnd type="none" w="med" len="med"/>
                <a:tailEnd type="none" w="med" len="med"/>
              </a:ln>
            </p:spPr>
          </p:sp>
          <p:sp>
            <p:nvSpPr>
              <p:cNvPr id="138321" name="Line 58"/>
              <p:cNvSpPr/>
              <p:nvPr/>
            </p:nvSpPr>
            <p:spPr>
              <a:xfrm>
                <a:off x="767" y="2611"/>
                <a:ext cx="0" cy="155"/>
              </a:xfrm>
              <a:prstGeom prst="line">
                <a:avLst/>
              </a:prstGeom>
              <a:ln w="9525" cap="flat" cmpd="sng">
                <a:solidFill>
                  <a:schemeClr val="tx1"/>
                </a:solidFill>
                <a:prstDash val="solid"/>
                <a:headEnd type="none" w="med" len="med"/>
                <a:tailEnd type="none" w="med" len="med"/>
              </a:ln>
            </p:spPr>
          </p:sp>
          <p:sp>
            <p:nvSpPr>
              <p:cNvPr id="138322" name="Line 59"/>
              <p:cNvSpPr/>
              <p:nvPr/>
            </p:nvSpPr>
            <p:spPr>
              <a:xfrm flipH="1">
                <a:off x="433" y="2555"/>
                <a:ext cx="234" cy="234"/>
              </a:xfrm>
              <a:prstGeom prst="line">
                <a:avLst/>
              </a:prstGeom>
              <a:ln w="9525" cap="flat" cmpd="sng">
                <a:solidFill>
                  <a:schemeClr val="tx1"/>
                </a:solidFill>
                <a:prstDash val="solid"/>
                <a:headEnd type="none" w="med" len="med"/>
                <a:tailEnd type="none" w="med" len="med"/>
              </a:ln>
            </p:spPr>
          </p:sp>
          <p:sp>
            <p:nvSpPr>
              <p:cNvPr id="138323" name="Line 60"/>
              <p:cNvSpPr/>
              <p:nvPr/>
            </p:nvSpPr>
            <p:spPr>
              <a:xfrm>
                <a:off x="856" y="2555"/>
                <a:ext cx="244" cy="245"/>
              </a:xfrm>
              <a:prstGeom prst="line">
                <a:avLst/>
              </a:prstGeom>
              <a:ln w="9525" cap="flat" cmpd="sng">
                <a:solidFill>
                  <a:schemeClr val="tx1"/>
                </a:solidFill>
                <a:prstDash val="solid"/>
                <a:headEnd type="none" w="med" len="med"/>
                <a:tailEnd type="none" w="med" len="med"/>
              </a:ln>
            </p:spPr>
          </p:sp>
          <p:sp>
            <p:nvSpPr>
              <p:cNvPr id="138324" name="Line 61"/>
              <p:cNvSpPr/>
              <p:nvPr/>
            </p:nvSpPr>
            <p:spPr>
              <a:xfrm flipH="1">
                <a:off x="1634" y="2578"/>
                <a:ext cx="111" cy="188"/>
              </a:xfrm>
              <a:prstGeom prst="line">
                <a:avLst/>
              </a:prstGeom>
              <a:ln w="9525" cap="flat" cmpd="sng">
                <a:solidFill>
                  <a:schemeClr val="tx1"/>
                </a:solidFill>
                <a:prstDash val="solid"/>
                <a:headEnd type="none" w="med" len="med"/>
                <a:tailEnd type="none" w="med" len="med"/>
              </a:ln>
            </p:spPr>
          </p:sp>
          <p:sp>
            <p:nvSpPr>
              <p:cNvPr id="138325" name="Line 62"/>
              <p:cNvSpPr/>
              <p:nvPr/>
            </p:nvSpPr>
            <p:spPr>
              <a:xfrm>
                <a:off x="1878" y="2589"/>
                <a:ext cx="111" cy="177"/>
              </a:xfrm>
              <a:prstGeom prst="line">
                <a:avLst/>
              </a:prstGeom>
              <a:ln w="9525" cap="flat" cmpd="sng">
                <a:solidFill>
                  <a:schemeClr val="tx1"/>
                </a:solidFill>
                <a:prstDash val="solid"/>
                <a:headEnd type="none" w="med" len="med"/>
                <a:tailEnd type="none" w="med" len="med"/>
              </a:ln>
            </p:spPr>
          </p:sp>
        </p:grpSp>
        <p:sp>
          <p:nvSpPr>
            <p:cNvPr id="138304" name="Line 63"/>
            <p:cNvSpPr/>
            <p:nvPr/>
          </p:nvSpPr>
          <p:spPr>
            <a:xfrm>
              <a:off x="4537" y="1930"/>
              <a:ext cx="322" cy="0"/>
            </a:xfrm>
            <a:prstGeom prst="line">
              <a:avLst/>
            </a:prstGeom>
            <a:ln w="9525" cap="flat" cmpd="sng">
              <a:solidFill>
                <a:srgbClr val="0066FF"/>
              </a:solidFill>
              <a:prstDash val="solid"/>
              <a:headEnd type="none" w="med" len="med"/>
              <a:tailEnd type="none" w="med" len="med"/>
            </a:ln>
          </p:spPr>
        </p:sp>
        <p:sp>
          <p:nvSpPr>
            <p:cNvPr id="138305" name="Line 64"/>
            <p:cNvSpPr/>
            <p:nvPr/>
          </p:nvSpPr>
          <p:spPr>
            <a:xfrm>
              <a:off x="5092" y="1930"/>
              <a:ext cx="245" cy="0"/>
            </a:xfrm>
            <a:prstGeom prst="line">
              <a:avLst/>
            </a:prstGeom>
            <a:ln w="9525" cap="flat" cmpd="sng">
              <a:solidFill>
                <a:srgbClr val="0066FF"/>
              </a:solidFill>
              <a:prstDash val="solid"/>
              <a:headEnd type="none" w="med" len="med"/>
              <a:tailEnd type="none" w="med" len="med"/>
            </a:ln>
          </p:spPr>
        </p:sp>
        <p:sp>
          <p:nvSpPr>
            <p:cNvPr id="138306" name="Line 65"/>
            <p:cNvSpPr/>
            <p:nvPr/>
          </p:nvSpPr>
          <p:spPr>
            <a:xfrm>
              <a:off x="4126" y="2297"/>
              <a:ext cx="188" cy="0"/>
            </a:xfrm>
            <a:prstGeom prst="line">
              <a:avLst/>
            </a:prstGeom>
            <a:ln w="9525" cap="flat" cmpd="sng">
              <a:solidFill>
                <a:srgbClr val="0066FF"/>
              </a:solidFill>
              <a:prstDash val="solid"/>
              <a:headEnd type="none" w="med" len="med"/>
              <a:tailEnd type="none" w="med" len="med"/>
            </a:ln>
          </p:spPr>
        </p:sp>
        <p:sp>
          <p:nvSpPr>
            <p:cNvPr id="138307" name="Line 66"/>
            <p:cNvSpPr/>
            <p:nvPr/>
          </p:nvSpPr>
          <p:spPr>
            <a:xfrm>
              <a:off x="4537" y="2308"/>
              <a:ext cx="189" cy="0"/>
            </a:xfrm>
            <a:prstGeom prst="line">
              <a:avLst/>
            </a:prstGeom>
            <a:ln w="9525" cap="flat" cmpd="sng">
              <a:solidFill>
                <a:srgbClr val="0066FF"/>
              </a:solidFill>
              <a:prstDash val="solid"/>
              <a:headEnd type="none" w="med" len="med"/>
              <a:tailEnd type="none" w="med" len="med"/>
            </a:ln>
          </p:spPr>
        </p:sp>
        <p:sp>
          <p:nvSpPr>
            <p:cNvPr id="138308" name="Line 67"/>
            <p:cNvSpPr/>
            <p:nvPr/>
          </p:nvSpPr>
          <p:spPr>
            <a:xfrm>
              <a:off x="5348" y="2297"/>
              <a:ext cx="189" cy="0"/>
            </a:xfrm>
            <a:prstGeom prst="line">
              <a:avLst/>
            </a:prstGeom>
            <a:ln w="9525" cap="flat" cmpd="sng">
              <a:solidFill>
                <a:srgbClr val="0066FF"/>
              </a:solidFill>
              <a:prstDash val="solid"/>
              <a:headEnd type="none" w="med" len="med"/>
              <a:tailEnd type="none" w="med" len="med"/>
            </a:ln>
          </p:spPr>
        </p:sp>
      </p:grpSp>
      <p:grpSp>
        <p:nvGrpSpPr>
          <p:cNvPr id="6" name="Group 68"/>
          <p:cNvGrpSpPr/>
          <p:nvPr/>
        </p:nvGrpSpPr>
        <p:grpSpPr>
          <a:xfrm>
            <a:off x="7783513" y="2586038"/>
            <a:ext cx="176212" cy="176212"/>
            <a:chOff x="1978" y="3911"/>
            <a:chExt cx="111" cy="111"/>
          </a:xfrm>
        </p:grpSpPr>
        <p:sp>
          <p:nvSpPr>
            <p:cNvPr id="138301" name="Line 69"/>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38302" name="Line 70"/>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7" name="Group 71"/>
          <p:cNvGrpSpPr/>
          <p:nvPr/>
        </p:nvGrpSpPr>
        <p:grpSpPr>
          <a:xfrm>
            <a:off x="8189913" y="2587625"/>
            <a:ext cx="176212" cy="176213"/>
            <a:chOff x="1978" y="3911"/>
            <a:chExt cx="111" cy="111"/>
          </a:xfrm>
        </p:grpSpPr>
        <p:sp>
          <p:nvSpPr>
            <p:cNvPr id="138299" name="Line 72"/>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38300" name="Line 73"/>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8" name="Group 74"/>
          <p:cNvGrpSpPr/>
          <p:nvPr/>
        </p:nvGrpSpPr>
        <p:grpSpPr>
          <a:xfrm>
            <a:off x="6937375" y="3275013"/>
            <a:ext cx="176213" cy="176212"/>
            <a:chOff x="1978" y="3911"/>
            <a:chExt cx="111" cy="111"/>
          </a:xfrm>
        </p:grpSpPr>
        <p:sp>
          <p:nvSpPr>
            <p:cNvPr id="138297" name="Line 75"/>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38298" name="Line 76"/>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9" name="Group 77"/>
          <p:cNvGrpSpPr/>
          <p:nvPr/>
        </p:nvGrpSpPr>
        <p:grpSpPr>
          <a:xfrm>
            <a:off x="7289800" y="3240088"/>
            <a:ext cx="176213" cy="176212"/>
            <a:chOff x="1978" y="3911"/>
            <a:chExt cx="111" cy="111"/>
          </a:xfrm>
        </p:grpSpPr>
        <p:sp>
          <p:nvSpPr>
            <p:cNvPr id="138295" name="Line 78"/>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38296" name="Line 79"/>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10" name="Group 80"/>
          <p:cNvGrpSpPr/>
          <p:nvPr/>
        </p:nvGrpSpPr>
        <p:grpSpPr>
          <a:xfrm>
            <a:off x="8770938" y="3222625"/>
            <a:ext cx="176212" cy="176213"/>
            <a:chOff x="1978" y="3911"/>
            <a:chExt cx="111" cy="111"/>
          </a:xfrm>
        </p:grpSpPr>
        <p:sp>
          <p:nvSpPr>
            <p:cNvPr id="138293" name="Line 81"/>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38294" name="Line 82"/>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11" name="Group 83"/>
          <p:cNvGrpSpPr/>
          <p:nvPr/>
        </p:nvGrpSpPr>
        <p:grpSpPr>
          <a:xfrm>
            <a:off x="384175" y="4430713"/>
            <a:ext cx="2944813" cy="1614487"/>
            <a:chOff x="2320" y="3081"/>
            <a:chExt cx="1855" cy="1017"/>
          </a:xfrm>
        </p:grpSpPr>
        <p:sp>
          <p:nvSpPr>
            <p:cNvPr id="138276" name="Oval 84"/>
            <p:cNvSpPr/>
            <p:nvPr/>
          </p:nvSpPr>
          <p:spPr>
            <a:xfrm>
              <a:off x="3275" y="308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A</a:t>
              </a:r>
              <a:endParaRPr lang="en-US" altLang="zh-CN" sz="2000" b="1" dirty="0"/>
            </a:p>
          </p:txBody>
        </p:sp>
        <p:sp>
          <p:nvSpPr>
            <p:cNvPr id="138277" name="Oval 85"/>
            <p:cNvSpPr/>
            <p:nvPr/>
          </p:nvSpPr>
          <p:spPr>
            <a:xfrm>
              <a:off x="2728" y="3477"/>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B</a:t>
              </a:r>
              <a:endParaRPr lang="en-US" altLang="zh-CN" sz="2000" b="1" dirty="0"/>
            </a:p>
          </p:txBody>
        </p:sp>
        <p:sp>
          <p:nvSpPr>
            <p:cNvPr id="138278" name="Oval 86"/>
            <p:cNvSpPr/>
            <p:nvPr/>
          </p:nvSpPr>
          <p:spPr>
            <a:xfrm>
              <a:off x="3275" y="3477"/>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C</a:t>
              </a:r>
              <a:endParaRPr lang="en-US" altLang="zh-CN" sz="2000" b="1" dirty="0"/>
            </a:p>
          </p:txBody>
        </p:sp>
        <p:sp>
          <p:nvSpPr>
            <p:cNvPr id="138279" name="Oval 87"/>
            <p:cNvSpPr/>
            <p:nvPr/>
          </p:nvSpPr>
          <p:spPr>
            <a:xfrm>
              <a:off x="3753" y="3477"/>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D</a:t>
              </a:r>
              <a:endParaRPr lang="en-US" altLang="zh-CN" sz="2000" b="1" dirty="0"/>
            </a:p>
          </p:txBody>
        </p:sp>
        <p:sp>
          <p:nvSpPr>
            <p:cNvPr id="138280" name="Oval 88"/>
            <p:cNvSpPr/>
            <p:nvPr/>
          </p:nvSpPr>
          <p:spPr>
            <a:xfrm>
              <a:off x="2320" y="386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E</a:t>
              </a:r>
              <a:endParaRPr lang="en-US" altLang="zh-CN" sz="2000" b="1" dirty="0"/>
            </a:p>
          </p:txBody>
        </p:sp>
        <p:sp>
          <p:nvSpPr>
            <p:cNvPr id="138281" name="Oval 89"/>
            <p:cNvSpPr/>
            <p:nvPr/>
          </p:nvSpPr>
          <p:spPr>
            <a:xfrm>
              <a:off x="2728" y="386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F</a:t>
              </a:r>
              <a:endParaRPr lang="en-US" altLang="zh-CN" sz="2000" b="1" dirty="0"/>
            </a:p>
          </p:txBody>
        </p:sp>
        <p:sp>
          <p:nvSpPr>
            <p:cNvPr id="138282" name="Oval 90"/>
            <p:cNvSpPr/>
            <p:nvPr/>
          </p:nvSpPr>
          <p:spPr>
            <a:xfrm>
              <a:off x="3136" y="386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G</a:t>
              </a:r>
              <a:endParaRPr lang="en-US" altLang="zh-CN" sz="2000" b="1" dirty="0"/>
            </a:p>
          </p:txBody>
        </p:sp>
        <p:sp>
          <p:nvSpPr>
            <p:cNvPr id="138283" name="Oval 91"/>
            <p:cNvSpPr/>
            <p:nvPr/>
          </p:nvSpPr>
          <p:spPr>
            <a:xfrm>
              <a:off x="3544" y="386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H</a:t>
              </a:r>
              <a:endParaRPr lang="en-US" altLang="zh-CN" sz="2000" b="1" dirty="0"/>
            </a:p>
          </p:txBody>
        </p:sp>
        <p:sp>
          <p:nvSpPr>
            <p:cNvPr id="138284" name="Oval 92"/>
            <p:cNvSpPr/>
            <p:nvPr/>
          </p:nvSpPr>
          <p:spPr>
            <a:xfrm>
              <a:off x="3953" y="386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I</a:t>
              </a:r>
              <a:endParaRPr lang="en-US" altLang="zh-CN" sz="2000" b="1" dirty="0"/>
            </a:p>
          </p:txBody>
        </p:sp>
        <p:sp>
          <p:nvSpPr>
            <p:cNvPr id="138285" name="Line 93"/>
            <p:cNvSpPr/>
            <p:nvPr/>
          </p:nvSpPr>
          <p:spPr>
            <a:xfrm flipH="1">
              <a:off x="2891" y="3236"/>
              <a:ext cx="400" cy="289"/>
            </a:xfrm>
            <a:prstGeom prst="line">
              <a:avLst/>
            </a:prstGeom>
            <a:ln w="9525" cap="flat" cmpd="sng">
              <a:solidFill>
                <a:schemeClr val="tx1"/>
              </a:solidFill>
              <a:prstDash val="solid"/>
              <a:headEnd type="none" w="med" len="med"/>
              <a:tailEnd type="none" w="med" len="med"/>
            </a:ln>
          </p:spPr>
        </p:sp>
        <p:sp>
          <p:nvSpPr>
            <p:cNvPr id="138286" name="Line 94"/>
            <p:cNvSpPr/>
            <p:nvPr/>
          </p:nvSpPr>
          <p:spPr>
            <a:xfrm flipH="1">
              <a:off x="2502" y="3658"/>
              <a:ext cx="234" cy="234"/>
            </a:xfrm>
            <a:prstGeom prst="line">
              <a:avLst/>
            </a:prstGeom>
            <a:ln w="9525" cap="flat" cmpd="sng">
              <a:solidFill>
                <a:schemeClr val="tx1"/>
              </a:solidFill>
              <a:prstDash val="solid"/>
              <a:headEnd type="none" w="med" len="med"/>
              <a:tailEnd type="none" w="med" len="med"/>
            </a:ln>
          </p:spPr>
        </p:sp>
        <p:sp>
          <p:nvSpPr>
            <p:cNvPr id="138287" name="Line 95"/>
            <p:cNvSpPr/>
            <p:nvPr/>
          </p:nvSpPr>
          <p:spPr>
            <a:xfrm flipH="1">
              <a:off x="3703" y="3681"/>
              <a:ext cx="111" cy="188"/>
            </a:xfrm>
            <a:prstGeom prst="line">
              <a:avLst/>
            </a:prstGeom>
            <a:ln w="9525" cap="flat" cmpd="sng">
              <a:solidFill>
                <a:schemeClr val="tx1"/>
              </a:solidFill>
              <a:prstDash val="solid"/>
              <a:headEnd type="none" w="med" len="med"/>
              <a:tailEnd type="none" w="med" len="med"/>
            </a:ln>
          </p:spPr>
        </p:sp>
        <p:sp>
          <p:nvSpPr>
            <p:cNvPr id="138288" name="Line 96"/>
            <p:cNvSpPr/>
            <p:nvPr/>
          </p:nvSpPr>
          <p:spPr>
            <a:xfrm>
              <a:off x="2952" y="3618"/>
              <a:ext cx="322" cy="0"/>
            </a:xfrm>
            <a:prstGeom prst="line">
              <a:avLst/>
            </a:prstGeom>
            <a:ln w="9525" cap="flat" cmpd="sng">
              <a:solidFill>
                <a:srgbClr val="0066FF"/>
              </a:solidFill>
              <a:prstDash val="solid"/>
              <a:headEnd type="none" w="med" len="med"/>
              <a:tailEnd type="none" w="med" len="med"/>
            </a:ln>
          </p:spPr>
        </p:sp>
        <p:sp>
          <p:nvSpPr>
            <p:cNvPr id="138289" name="Line 97"/>
            <p:cNvSpPr/>
            <p:nvPr/>
          </p:nvSpPr>
          <p:spPr>
            <a:xfrm>
              <a:off x="3507" y="3618"/>
              <a:ext cx="245" cy="0"/>
            </a:xfrm>
            <a:prstGeom prst="line">
              <a:avLst/>
            </a:prstGeom>
            <a:ln w="9525" cap="flat" cmpd="sng">
              <a:solidFill>
                <a:srgbClr val="0066FF"/>
              </a:solidFill>
              <a:prstDash val="solid"/>
              <a:headEnd type="none" w="med" len="med"/>
              <a:tailEnd type="none" w="med" len="med"/>
            </a:ln>
          </p:spPr>
        </p:sp>
        <p:sp>
          <p:nvSpPr>
            <p:cNvPr id="138290" name="Line 98"/>
            <p:cNvSpPr/>
            <p:nvPr/>
          </p:nvSpPr>
          <p:spPr>
            <a:xfrm>
              <a:off x="2541" y="3985"/>
              <a:ext cx="188" cy="0"/>
            </a:xfrm>
            <a:prstGeom prst="line">
              <a:avLst/>
            </a:prstGeom>
            <a:ln w="9525" cap="flat" cmpd="sng">
              <a:solidFill>
                <a:srgbClr val="0066FF"/>
              </a:solidFill>
              <a:prstDash val="solid"/>
              <a:headEnd type="none" w="med" len="med"/>
              <a:tailEnd type="none" w="med" len="med"/>
            </a:ln>
          </p:spPr>
        </p:sp>
        <p:sp>
          <p:nvSpPr>
            <p:cNvPr id="138291" name="Line 99"/>
            <p:cNvSpPr/>
            <p:nvPr/>
          </p:nvSpPr>
          <p:spPr>
            <a:xfrm>
              <a:off x="2952" y="3996"/>
              <a:ext cx="189" cy="0"/>
            </a:xfrm>
            <a:prstGeom prst="line">
              <a:avLst/>
            </a:prstGeom>
            <a:ln w="9525" cap="flat" cmpd="sng">
              <a:solidFill>
                <a:srgbClr val="0066FF"/>
              </a:solidFill>
              <a:prstDash val="solid"/>
              <a:headEnd type="none" w="med" len="med"/>
              <a:tailEnd type="none" w="med" len="med"/>
            </a:ln>
          </p:spPr>
        </p:sp>
        <p:sp>
          <p:nvSpPr>
            <p:cNvPr id="138292" name="Line 100"/>
            <p:cNvSpPr/>
            <p:nvPr/>
          </p:nvSpPr>
          <p:spPr>
            <a:xfrm>
              <a:off x="3763" y="3985"/>
              <a:ext cx="189" cy="0"/>
            </a:xfrm>
            <a:prstGeom prst="line">
              <a:avLst/>
            </a:prstGeom>
            <a:ln w="9525" cap="flat" cmpd="sng">
              <a:solidFill>
                <a:srgbClr val="0066FF"/>
              </a:solidFill>
              <a:prstDash val="solid"/>
              <a:headEnd type="none" w="med" len="med"/>
              <a:tailEnd type="none" w="med" len="med"/>
            </a:ln>
          </p:spPr>
        </p:sp>
      </p:grpSp>
      <p:grpSp>
        <p:nvGrpSpPr>
          <p:cNvPr id="12" name="Group 101"/>
          <p:cNvGrpSpPr/>
          <p:nvPr/>
        </p:nvGrpSpPr>
        <p:grpSpPr>
          <a:xfrm>
            <a:off x="4679950" y="4070350"/>
            <a:ext cx="2260600" cy="2786063"/>
            <a:chOff x="2948" y="2565"/>
            <a:chExt cx="1424" cy="1755"/>
          </a:xfrm>
        </p:grpSpPr>
        <p:sp>
          <p:nvSpPr>
            <p:cNvPr id="138259" name="Oval 102"/>
            <p:cNvSpPr/>
            <p:nvPr/>
          </p:nvSpPr>
          <p:spPr>
            <a:xfrm>
              <a:off x="3614" y="256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A</a:t>
              </a:r>
              <a:endParaRPr lang="en-US" altLang="zh-CN" sz="2000" b="1" dirty="0"/>
            </a:p>
          </p:txBody>
        </p:sp>
        <p:sp>
          <p:nvSpPr>
            <p:cNvPr id="138260" name="Oval 103"/>
            <p:cNvSpPr/>
            <p:nvPr/>
          </p:nvSpPr>
          <p:spPr>
            <a:xfrm>
              <a:off x="3256" y="2827"/>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B</a:t>
              </a:r>
              <a:endParaRPr lang="en-US" altLang="zh-CN" sz="2000" b="1" dirty="0"/>
            </a:p>
          </p:txBody>
        </p:sp>
        <p:sp>
          <p:nvSpPr>
            <p:cNvPr id="138261" name="Oval 104"/>
            <p:cNvSpPr/>
            <p:nvPr/>
          </p:nvSpPr>
          <p:spPr>
            <a:xfrm>
              <a:off x="3580" y="3106"/>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C</a:t>
              </a:r>
              <a:endParaRPr lang="en-US" altLang="zh-CN" sz="2000" b="1" dirty="0"/>
            </a:p>
          </p:txBody>
        </p:sp>
        <p:sp>
          <p:nvSpPr>
            <p:cNvPr id="138262" name="Oval 105"/>
            <p:cNvSpPr/>
            <p:nvPr/>
          </p:nvSpPr>
          <p:spPr>
            <a:xfrm>
              <a:off x="3903" y="340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D</a:t>
              </a:r>
              <a:endParaRPr lang="en-US" altLang="zh-CN" sz="2000" b="1" dirty="0"/>
            </a:p>
          </p:txBody>
        </p:sp>
        <p:sp>
          <p:nvSpPr>
            <p:cNvPr id="138263" name="Oval 106"/>
            <p:cNvSpPr/>
            <p:nvPr/>
          </p:nvSpPr>
          <p:spPr>
            <a:xfrm>
              <a:off x="2948" y="3106"/>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E</a:t>
              </a:r>
              <a:endParaRPr lang="en-US" altLang="zh-CN" sz="2000" b="1" dirty="0"/>
            </a:p>
          </p:txBody>
        </p:sp>
        <p:sp>
          <p:nvSpPr>
            <p:cNvPr id="138264" name="Oval 107"/>
            <p:cNvSpPr/>
            <p:nvPr/>
          </p:nvSpPr>
          <p:spPr>
            <a:xfrm>
              <a:off x="3223" y="340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F</a:t>
              </a:r>
              <a:endParaRPr lang="en-US" altLang="zh-CN" sz="2000" b="1" dirty="0"/>
            </a:p>
          </p:txBody>
        </p:sp>
        <p:sp>
          <p:nvSpPr>
            <p:cNvPr id="138265" name="Oval 108"/>
            <p:cNvSpPr/>
            <p:nvPr/>
          </p:nvSpPr>
          <p:spPr>
            <a:xfrm>
              <a:off x="3452" y="376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G</a:t>
              </a:r>
              <a:endParaRPr lang="en-US" altLang="zh-CN" sz="2000" b="1" dirty="0"/>
            </a:p>
          </p:txBody>
        </p:sp>
        <p:sp>
          <p:nvSpPr>
            <p:cNvPr id="138266" name="Oval 109"/>
            <p:cNvSpPr/>
            <p:nvPr/>
          </p:nvSpPr>
          <p:spPr>
            <a:xfrm>
              <a:off x="3805" y="377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H</a:t>
              </a:r>
              <a:endParaRPr lang="en-US" altLang="zh-CN" sz="2000" b="1" dirty="0"/>
            </a:p>
          </p:txBody>
        </p:sp>
        <p:sp>
          <p:nvSpPr>
            <p:cNvPr id="138267" name="Oval 110"/>
            <p:cNvSpPr/>
            <p:nvPr/>
          </p:nvSpPr>
          <p:spPr>
            <a:xfrm>
              <a:off x="4150" y="4087"/>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000" b="1" dirty="0"/>
                <a:t>I</a:t>
              </a:r>
              <a:endParaRPr lang="en-US" altLang="zh-CN" sz="2000" b="1" dirty="0"/>
            </a:p>
          </p:txBody>
        </p:sp>
        <p:sp>
          <p:nvSpPr>
            <p:cNvPr id="138268" name="Line 111"/>
            <p:cNvSpPr/>
            <p:nvPr/>
          </p:nvSpPr>
          <p:spPr>
            <a:xfrm flipH="1">
              <a:off x="3445" y="2722"/>
              <a:ext cx="167" cy="167"/>
            </a:xfrm>
            <a:prstGeom prst="line">
              <a:avLst/>
            </a:prstGeom>
            <a:ln w="9525" cap="flat" cmpd="sng">
              <a:solidFill>
                <a:schemeClr val="tx1"/>
              </a:solidFill>
              <a:prstDash val="solid"/>
              <a:headEnd type="none" w="med" len="med"/>
              <a:tailEnd type="none" w="med" len="med"/>
            </a:ln>
          </p:spPr>
        </p:sp>
        <p:sp>
          <p:nvSpPr>
            <p:cNvPr id="138269" name="Line 112"/>
            <p:cNvSpPr/>
            <p:nvPr/>
          </p:nvSpPr>
          <p:spPr>
            <a:xfrm flipH="1">
              <a:off x="3134" y="3033"/>
              <a:ext cx="144" cy="145"/>
            </a:xfrm>
            <a:prstGeom prst="line">
              <a:avLst/>
            </a:prstGeom>
            <a:ln w="9525" cap="flat" cmpd="sng">
              <a:solidFill>
                <a:schemeClr val="tx1"/>
              </a:solidFill>
              <a:prstDash val="solid"/>
              <a:headEnd type="none" w="med" len="med"/>
              <a:tailEnd type="none" w="med" len="med"/>
            </a:ln>
          </p:spPr>
        </p:sp>
        <p:sp>
          <p:nvSpPr>
            <p:cNvPr id="138270" name="Line 113"/>
            <p:cNvSpPr/>
            <p:nvPr/>
          </p:nvSpPr>
          <p:spPr>
            <a:xfrm>
              <a:off x="3134" y="3300"/>
              <a:ext cx="133" cy="133"/>
            </a:xfrm>
            <a:prstGeom prst="line">
              <a:avLst/>
            </a:prstGeom>
            <a:ln w="9525" cap="flat" cmpd="sng">
              <a:solidFill>
                <a:schemeClr val="tx1"/>
              </a:solidFill>
              <a:prstDash val="solid"/>
              <a:headEnd type="none" w="med" len="med"/>
              <a:tailEnd type="none" w="med" len="med"/>
            </a:ln>
          </p:spPr>
        </p:sp>
        <p:sp>
          <p:nvSpPr>
            <p:cNvPr id="138271" name="Line 114"/>
            <p:cNvSpPr/>
            <p:nvPr/>
          </p:nvSpPr>
          <p:spPr>
            <a:xfrm>
              <a:off x="3400" y="3600"/>
              <a:ext cx="156" cy="155"/>
            </a:xfrm>
            <a:prstGeom prst="line">
              <a:avLst/>
            </a:prstGeom>
            <a:ln w="9525" cap="flat" cmpd="sng">
              <a:solidFill>
                <a:schemeClr val="tx1"/>
              </a:solidFill>
              <a:prstDash val="solid"/>
              <a:headEnd type="none" w="med" len="med"/>
              <a:tailEnd type="none" w="med" len="med"/>
            </a:ln>
          </p:spPr>
        </p:sp>
        <p:sp>
          <p:nvSpPr>
            <p:cNvPr id="138272" name="Line 115"/>
            <p:cNvSpPr/>
            <p:nvPr/>
          </p:nvSpPr>
          <p:spPr>
            <a:xfrm>
              <a:off x="3445" y="3022"/>
              <a:ext cx="144" cy="144"/>
            </a:xfrm>
            <a:prstGeom prst="line">
              <a:avLst/>
            </a:prstGeom>
            <a:ln w="9525" cap="flat" cmpd="sng">
              <a:solidFill>
                <a:schemeClr val="tx1"/>
              </a:solidFill>
              <a:prstDash val="solid"/>
              <a:headEnd type="none" w="med" len="med"/>
              <a:tailEnd type="none" w="med" len="med"/>
            </a:ln>
          </p:spPr>
        </p:sp>
        <p:sp>
          <p:nvSpPr>
            <p:cNvPr id="138273" name="Line 116"/>
            <p:cNvSpPr/>
            <p:nvPr/>
          </p:nvSpPr>
          <p:spPr>
            <a:xfrm>
              <a:off x="3745" y="3333"/>
              <a:ext cx="167" cy="167"/>
            </a:xfrm>
            <a:prstGeom prst="line">
              <a:avLst/>
            </a:prstGeom>
            <a:ln w="9525" cap="flat" cmpd="sng">
              <a:solidFill>
                <a:schemeClr val="tx1"/>
              </a:solidFill>
              <a:prstDash val="solid"/>
              <a:headEnd type="none" w="med" len="med"/>
              <a:tailEnd type="none" w="med" len="med"/>
            </a:ln>
          </p:spPr>
        </p:sp>
        <p:sp>
          <p:nvSpPr>
            <p:cNvPr id="138274" name="Line 117"/>
            <p:cNvSpPr/>
            <p:nvPr/>
          </p:nvSpPr>
          <p:spPr>
            <a:xfrm flipH="1">
              <a:off x="3934" y="3633"/>
              <a:ext cx="67" cy="133"/>
            </a:xfrm>
            <a:prstGeom prst="line">
              <a:avLst/>
            </a:prstGeom>
            <a:ln w="9525" cap="flat" cmpd="sng">
              <a:solidFill>
                <a:schemeClr val="tx1"/>
              </a:solidFill>
              <a:prstDash val="solid"/>
              <a:headEnd type="none" w="med" len="med"/>
              <a:tailEnd type="none" w="med" len="med"/>
            </a:ln>
          </p:spPr>
        </p:sp>
        <p:sp>
          <p:nvSpPr>
            <p:cNvPr id="138275" name="Line 118"/>
            <p:cNvSpPr/>
            <p:nvPr/>
          </p:nvSpPr>
          <p:spPr>
            <a:xfrm>
              <a:off x="3989" y="3966"/>
              <a:ext cx="156" cy="156"/>
            </a:xfrm>
            <a:prstGeom prst="line">
              <a:avLst/>
            </a:prstGeom>
            <a:ln w="9525" cap="flat" cmpd="sng">
              <a:solidFill>
                <a:schemeClr val="tx1"/>
              </a:solidFill>
              <a:prstDash val="solid"/>
              <a:headEnd type="none" w="med" len="med"/>
              <a:tailEnd type="none" w="med" len="med"/>
            </a:ln>
          </p:spPr>
        </p:sp>
      </p:grpSp>
      <p:sp>
        <p:nvSpPr>
          <p:cNvPr id="430199" name="Text Box 119"/>
          <p:cNvSpPr txBox="1"/>
          <p:nvPr/>
        </p:nvSpPr>
        <p:spPr>
          <a:xfrm>
            <a:off x="642938" y="6218238"/>
            <a:ext cx="4286250" cy="434975"/>
          </a:xfrm>
          <a:prstGeom prst="rect">
            <a:avLst/>
          </a:prstGeom>
          <a:noFill/>
          <a:ln w="38100" cap="flat" cmpd="sng">
            <a:solidFill>
              <a:srgbClr val="0066FF"/>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000" b="1" dirty="0"/>
              <a:t>树转换成的二叉树其右子树一定为空</a:t>
            </a:r>
            <a:endParaRPr lang="zh-CN" altLang="en-US" sz="2000" b="1"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082">
                                            <p:txEl>
                                              <p:charRg st="0" end="9"/>
                                            </p:txEl>
                                          </p:spTgt>
                                        </p:tgtEl>
                                        <p:attrNameLst>
                                          <p:attrName>style.visibility</p:attrName>
                                        </p:attrNameLst>
                                      </p:cBhvr>
                                      <p:to>
                                        <p:strVal val="visible"/>
                                      </p:to>
                                    </p:set>
                                    <p:anim calcmode="lin" valueType="num">
                                      <p:cBhvr additive="base">
                                        <p:cTn id="7" dur="500" fill="hold"/>
                                        <p:tgtEl>
                                          <p:spTgt spid="430082">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082">
                                            <p:txEl>
                                              <p:charRg st="0"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082">
                                            <p:txEl>
                                              <p:charRg st="9" end="22"/>
                                            </p:txEl>
                                          </p:spTgt>
                                        </p:tgtEl>
                                        <p:attrNameLst>
                                          <p:attrName>style.visibility</p:attrName>
                                        </p:attrNameLst>
                                      </p:cBhvr>
                                      <p:to>
                                        <p:strVal val="visible"/>
                                      </p:to>
                                    </p:set>
                                    <p:anim calcmode="lin" valueType="num">
                                      <p:cBhvr additive="base">
                                        <p:cTn id="13" dur="500" fill="hold"/>
                                        <p:tgtEl>
                                          <p:spTgt spid="430082">
                                            <p:txEl>
                                              <p:charRg st="9" end="2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082">
                                            <p:txEl>
                                              <p:charRg st="9" end="2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082">
                                            <p:txEl>
                                              <p:charRg st="22" end="53"/>
                                            </p:txEl>
                                          </p:spTgt>
                                        </p:tgtEl>
                                        <p:attrNameLst>
                                          <p:attrName>style.visibility</p:attrName>
                                        </p:attrNameLst>
                                      </p:cBhvr>
                                      <p:to>
                                        <p:strVal val="visible"/>
                                      </p:to>
                                    </p:set>
                                    <p:anim calcmode="lin" valueType="num">
                                      <p:cBhvr additive="base">
                                        <p:cTn id="19" dur="500" fill="hold"/>
                                        <p:tgtEl>
                                          <p:spTgt spid="430082">
                                            <p:txEl>
                                              <p:charRg st="22" end="5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082">
                                            <p:txEl>
                                              <p:charRg st="22" end="5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082">
                                            <p:txEl>
                                              <p:charRg st="53" end="77"/>
                                            </p:txEl>
                                          </p:spTgt>
                                        </p:tgtEl>
                                        <p:attrNameLst>
                                          <p:attrName>style.visibility</p:attrName>
                                        </p:attrNameLst>
                                      </p:cBhvr>
                                      <p:to>
                                        <p:strVal val="visible"/>
                                      </p:to>
                                    </p:set>
                                    <p:anim calcmode="lin" valueType="num">
                                      <p:cBhvr additive="base">
                                        <p:cTn id="25" dur="500" fill="hold"/>
                                        <p:tgtEl>
                                          <p:spTgt spid="430082">
                                            <p:txEl>
                                              <p:charRg st="53" end="7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0082">
                                            <p:txEl>
                                              <p:charRg st="53" end="7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out)">
                                      <p:cBhvr>
                                        <p:cTn id="37" dur="500"/>
                                        <p:tgtEl>
                                          <p:spTgt spid="3"/>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430119"/>
                                        </p:tgtEl>
                                        <p:attrNameLst>
                                          <p:attrName>style.visibility</p:attrName>
                                        </p:attrNameLst>
                                      </p:cBhvr>
                                      <p:to>
                                        <p:strVal val="visible"/>
                                      </p:to>
                                    </p:set>
                                    <p:animEffect transition="in" filter="box(out)">
                                      <p:cBhvr>
                                        <p:cTn id="42" dur="500"/>
                                        <p:tgtEl>
                                          <p:spTgt spid="430119"/>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430120"/>
                                        </p:tgtEl>
                                        <p:attrNameLst>
                                          <p:attrName>style.visibility</p:attrName>
                                        </p:attrNameLst>
                                      </p:cBhvr>
                                      <p:to>
                                        <p:strVal val="visible"/>
                                      </p:to>
                                    </p:set>
                                    <p:animEffect transition="in" filter="box(out)">
                                      <p:cBhvr>
                                        <p:cTn id="47" dur="500"/>
                                        <p:tgtEl>
                                          <p:spTgt spid="430120"/>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430121"/>
                                        </p:tgtEl>
                                        <p:attrNameLst>
                                          <p:attrName>style.visibility</p:attrName>
                                        </p:attrNameLst>
                                      </p:cBhvr>
                                      <p:to>
                                        <p:strVal val="visible"/>
                                      </p:to>
                                    </p:set>
                                    <p:animEffect transition="in" filter="box(out)">
                                      <p:cBhvr>
                                        <p:cTn id="52" dur="500"/>
                                        <p:tgtEl>
                                          <p:spTgt spid="430121"/>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430122"/>
                                        </p:tgtEl>
                                        <p:attrNameLst>
                                          <p:attrName>style.visibility</p:attrName>
                                        </p:attrNameLst>
                                      </p:cBhvr>
                                      <p:to>
                                        <p:strVal val="visible"/>
                                      </p:to>
                                    </p:set>
                                    <p:animEffect transition="in" filter="box(out)">
                                      <p:cBhvr>
                                        <p:cTn id="57" dur="500"/>
                                        <p:tgtEl>
                                          <p:spTgt spid="430122"/>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430123"/>
                                        </p:tgtEl>
                                        <p:attrNameLst>
                                          <p:attrName>style.visibility</p:attrName>
                                        </p:attrNameLst>
                                      </p:cBhvr>
                                      <p:to>
                                        <p:strVal val="visible"/>
                                      </p:to>
                                    </p:set>
                                    <p:animEffect transition="in" filter="box(out)">
                                      <p:cBhvr>
                                        <p:cTn id="62" dur="500"/>
                                        <p:tgtEl>
                                          <p:spTgt spid="430123"/>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ox(out)">
                                      <p:cBhvr>
                                        <p:cTn id="67" dur="500"/>
                                        <p:tgtEl>
                                          <p:spTgt spid="4"/>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box(out)">
                                      <p:cBhvr>
                                        <p:cTn id="72" dur="500"/>
                                        <p:tgtEl>
                                          <p:spTgt spid="6"/>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box(out)">
                                      <p:cBhvr>
                                        <p:cTn id="77" dur="500"/>
                                        <p:tgtEl>
                                          <p:spTgt spid="7"/>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box(out)">
                                      <p:cBhvr>
                                        <p:cTn id="82" dur="500"/>
                                        <p:tgtEl>
                                          <p:spTgt spid="8"/>
                                        </p:tgtEl>
                                      </p:cBhvr>
                                    </p:animEffect>
                                  </p:childTnLst>
                                  <p:subTnLs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box(out)">
                                      <p:cBhvr>
                                        <p:cTn id="87" dur="500"/>
                                        <p:tgtEl>
                                          <p:spTgt spid="9"/>
                                        </p:tgtEl>
                                      </p:cBhvr>
                                    </p:animEffect>
                                  </p:childTnLst>
                                  <p:subTnLst>
                                    <p:audio>
                                      <p:cMediaNode>
                                        <p:cTn display="0" masterRel="sameClick">
                                          <p:stCondLst>
                                            <p:cond evt="begin" delay="0">
                                              <p:tn val="85"/>
                                            </p:cond>
                                          </p:stCondLst>
                                          <p:endCondLst>
                                            <p:cond evt="onStopAudio" delay="0">
                                              <p:tgtEl>
                                                <p:sldTgt/>
                                              </p:tgtEl>
                                            </p:cond>
                                          </p:endCondLst>
                                        </p:cTn>
                                        <p:tgtEl>
                                          <p:sndTgt r:embed="rId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box(out)">
                                      <p:cBhvr>
                                        <p:cTn id="92" dur="500"/>
                                        <p:tgtEl>
                                          <p:spTgt spid="10"/>
                                        </p:tgtEl>
                                      </p:cBhvr>
                                    </p:animEffect>
                                  </p:childTnLst>
                                  <p:subTnLst>
                                    <p:audio>
                                      <p:cMediaNode>
                                        <p:cTn display="0" masterRel="sameClick">
                                          <p:stCondLst>
                                            <p:cond evt="begin" delay="0">
                                              <p:tn val="90"/>
                                            </p:cond>
                                          </p:stCondLst>
                                          <p:endCondLst>
                                            <p:cond evt="onStopAudio" delay="0">
                                              <p:tgtEl>
                                                <p:sldTgt/>
                                              </p:tgtEl>
                                            </p:cond>
                                          </p:endCondLst>
                                        </p:cTn>
                                        <p:tgtEl>
                                          <p:sndTgt r:embed="rId1"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0-#ppt_w/2"/>
                                          </p:val>
                                        </p:tav>
                                        <p:tav tm="100000">
                                          <p:val>
                                            <p:strVal val="#ppt_x"/>
                                          </p:val>
                                        </p:tav>
                                      </p:tavLst>
                                    </p:anim>
                                    <p:anim calcmode="lin" valueType="num">
                                      <p:cBhvr additive="base">
                                        <p:cTn id="98"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WHOOSH.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additive="base">
                                        <p:cTn id="103" dur="500" fill="hold"/>
                                        <p:tgtEl>
                                          <p:spTgt spid="12"/>
                                        </p:tgtEl>
                                        <p:attrNameLst>
                                          <p:attrName>ppt_x</p:attrName>
                                        </p:attrNameLst>
                                      </p:cBhvr>
                                      <p:tavLst>
                                        <p:tav tm="0">
                                          <p:val>
                                            <p:strVal val="0-#ppt_w/2"/>
                                          </p:val>
                                        </p:tav>
                                        <p:tav tm="100000">
                                          <p:val>
                                            <p:strVal val="#ppt_x"/>
                                          </p:val>
                                        </p:tav>
                                      </p:tavLst>
                                    </p:anim>
                                    <p:anim calcmode="lin" valueType="num">
                                      <p:cBhvr additive="base">
                                        <p:cTn id="104"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WHOOSH.WAV"/>
                                        </p:tgtEl>
                                      </p:cMediaNode>
                                    </p:audio>
                                  </p:sub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430199"/>
                                        </p:tgtEl>
                                        <p:attrNameLst>
                                          <p:attrName>style.visibility</p:attrName>
                                        </p:attrNameLst>
                                      </p:cBhvr>
                                      <p:to>
                                        <p:strVal val="visible"/>
                                      </p:to>
                                    </p:set>
                                    <p:anim calcmode="lin" valueType="num">
                                      <p:cBhvr additive="base">
                                        <p:cTn id="109" dur="500" fill="hold"/>
                                        <p:tgtEl>
                                          <p:spTgt spid="430199"/>
                                        </p:tgtEl>
                                        <p:attrNameLst>
                                          <p:attrName>ppt_x</p:attrName>
                                        </p:attrNameLst>
                                      </p:cBhvr>
                                      <p:tavLst>
                                        <p:tav tm="0">
                                          <p:val>
                                            <p:strVal val="0-#ppt_w/2"/>
                                          </p:val>
                                        </p:tav>
                                        <p:tav tm="100000">
                                          <p:val>
                                            <p:strVal val="#ppt_x"/>
                                          </p:val>
                                        </p:tav>
                                      </p:tavLst>
                                    </p:anim>
                                    <p:anim calcmode="lin" valueType="num">
                                      <p:cBhvr additive="base">
                                        <p:cTn id="110" dur="500" fill="hold"/>
                                        <p:tgtEl>
                                          <p:spTgt spid="4301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bldLvl="5" build="p"/>
      <p:bldP spid="430199"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1106" name="Rectangle 2"/>
          <p:cNvSpPr/>
          <p:nvPr/>
        </p:nvSpPr>
        <p:spPr>
          <a:xfrm>
            <a:off x="636588" y="411163"/>
            <a:ext cx="8501062" cy="207486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143000" lvl="2" indent="-228600" eaLnBrk="1" hangingPunct="1"/>
            <a:r>
              <a:rPr lang="zh-CN" altLang="en-US" b="1" dirty="0"/>
              <a:t>将</a:t>
            </a:r>
            <a:r>
              <a:rPr lang="zh-CN" altLang="zh-CN" b="1" dirty="0"/>
              <a:t>二叉</a:t>
            </a:r>
            <a:r>
              <a:rPr lang="zh-CN" altLang="en-US" b="1" dirty="0"/>
              <a:t>树转换成树</a:t>
            </a:r>
            <a:endParaRPr lang="zh-CN" altLang="en-US" b="1" dirty="0"/>
          </a:p>
          <a:p>
            <a:pPr marL="1600200" lvl="3" indent="-228600" eaLnBrk="1" hangingPunct="1"/>
            <a:r>
              <a:rPr lang="zh-CN" altLang="en-US" b="1" dirty="0"/>
              <a:t>加线：若</a:t>
            </a:r>
            <a:r>
              <a:rPr lang="en-US" altLang="zh-CN" b="1" dirty="0"/>
              <a:t>p</a:t>
            </a:r>
            <a:r>
              <a:rPr lang="zh-CN" altLang="zh-CN" b="1" dirty="0"/>
              <a:t>结点是双亲结点的左孩子，则将</a:t>
            </a:r>
            <a:r>
              <a:rPr lang="en-US" altLang="zh-CN" b="1" dirty="0"/>
              <a:t>p</a:t>
            </a:r>
            <a:r>
              <a:rPr lang="zh-CN" altLang="zh-CN" b="1" dirty="0"/>
              <a:t>的右孩子，右孩子的右孩子，……沿分支找到的所有右孩子，都与</a:t>
            </a:r>
            <a:r>
              <a:rPr lang="en-US" altLang="zh-CN" b="1" dirty="0"/>
              <a:t>p</a:t>
            </a:r>
            <a:r>
              <a:rPr lang="zh-CN" altLang="zh-CN" b="1" dirty="0"/>
              <a:t>的双亲用线连起来</a:t>
            </a:r>
            <a:endParaRPr lang="zh-CN" altLang="en-US" b="1" dirty="0"/>
          </a:p>
          <a:p>
            <a:pPr marL="1600200" lvl="3" indent="-228600" eaLnBrk="1" hangingPunct="1"/>
            <a:r>
              <a:rPr lang="zh-CN" altLang="en-US" b="1" dirty="0"/>
              <a:t>抹线：抹掉原二叉树中双亲与右孩子之间的连线</a:t>
            </a:r>
            <a:endParaRPr lang="zh-CN" altLang="en-US" b="1" dirty="0"/>
          </a:p>
          <a:p>
            <a:pPr marL="1600200" lvl="3" indent="-228600" eaLnBrk="1" hangingPunct="1"/>
            <a:r>
              <a:rPr lang="zh-CN" altLang="en-US" b="1" dirty="0"/>
              <a:t>调整：将结点按层次排列，形成树结构</a:t>
            </a:r>
            <a:endParaRPr lang="zh-CN" altLang="en-US" b="1" dirty="0"/>
          </a:p>
        </p:txBody>
      </p:sp>
      <p:grpSp>
        <p:nvGrpSpPr>
          <p:cNvPr id="2" name="Group 3"/>
          <p:cNvGrpSpPr/>
          <p:nvPr/>
        </p:nvGrpSpPr>
        <p:grpSpPr>
          <a:xfrm>
            <a:off x="604838" y="2538413"/>
            <a:ext cx="2260600" cy="2786062"/>
            <a:chOff x="2948" y="2565"/>
            <a:chExt cx="1424" cy="1755"/>
          </a:xfrm>
        </p:grpSpPr>
        <p:sp>
          <p:nvSpPr>
            <p:cNvPr id="139366" name="Oval 4"/>
            <p:cNvSpPr/>
            <p:nvPr/>
          </p:nvSpPr>
          <p:spPr>
            <a:xfrm>
              <a:off x="3614" y="256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39367" name="Oval 5"/>
            <p:cNvSpPr/>
            <p:nvPr/>
          </p:nvSpPr>
          <p:spPr>
            <a:xfrm>
              <a:off x="3256" y="2827"/>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39368" name="Oval 6"/>
            <p:cNvSpPr/>
            <p:nvPr/>
          </p:nvSpPr>
          <p:spPr>
            <a:xfrm>
              <a:off x="3580" y="3106"/>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39369" name="Oval 7"/>
            <p:cNvSpPr/>
            <p:nvPr/>
          </p:nvSpPr>
          <p:spPr>
            <a:xfrm>
              <a:off x="3903" y="340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39370" name="Oval 8"/>
            <p:cNvSpPr/>
            <p:nvPr/>
          </p:nvSpPr>
          <p:spPr>
            <a:xfrm>
              <a:off x="2948" y="3106"/>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39371" name="Oval 9"/>
            <p:cNvSpPr/>
            <p:nvPr/>
          </p:nvSpPr>
          <p:spPr>
            <a:xfrm>
              <a:off x="3223" y="340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39372" name="Oval 10"/>
            <p:cNvSpPr/>
            <p:nvPr/>
          </p:nvSpPr>
          <p:spPr>
            <a:xfrm>
              <a:off x="3452" y="376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39373" name="Oval 11"/>
            <p:cNvSpPr/>
            <p:nvPr/>
          </p:nvSpPr>
          <p:spPr>
            <a:xfrm>
              <a:off x="3805" y="377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39374" name="Oval 12"/>
            <p:cNvSpPr/>
            <p:nvPr/>
          </p:nvSpPr>
          <p:spPr>
            <a:xfrm>
              <a:off x="4150" y="4087"/>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39375" name="Line 13"/>
            <p:cNvSpPr/>
            <p:nvPr/>
          </p:nvSpPr>
          <p:spPr>
            <a:xfrm flipH="1">
              <a:off x="3445" y="2722"/>
              <a:ext cx="167" cy="167"/>
            </a:xfrm>
            <a:prstGeom prst="line">
              <a:avLst/>
            </a:prstGeom>
            <a:ln w="9525" cap="flat" cmpd="sng">
              <a:solidFill>
                <a:schemeClr val="tx1"/>
              </a:solidFill>
              <a:prstDash val="solid"/>
              <a:headEnd type="none" w="med" len="med"/>
              <a:tailEnd type="none" w="med" len="med"/>
            </a:ln>
          </p:spPr>
        </p:sp>
        <p:sp>
          <p:nvSpPr>
            <p:cNvPr id="139376" name="Line 14"/>
            <p:cNvSpPr/>
            <p:nvPr/>
          </p:nvSpPr>
          <p:spPr>
            <a:xfrm flipH="1">
              <a:off x="3134" y="3033"/>
              <a:ext cx="144" cy="145"/>
            </a:xfrm>
            <a:prstGeom prst="line">
              <a:avLst/>
            </a:prstGeom>
            <a:ln w="9525" cap="flat" cmpd="sng">
              <a:solidFill>
                <a:schemeClr val="tx1"/>
              </a:solidFill>
              <a:prstDash val="solid"/>
              <a:headEnd type="none" w="med" len="med"/>
              <a:tailEnd type="none" w="med" len="med"/>
            </a:ln>
          </p:spPr>
        </p:sp>
        <p:sp>
          <p:nvSpPr>
            <p:cNvPr id="139377" name="Line 15"/>
            <p:cNvSpPr/>
            <p:nvPr/>
          </p:nvSpPr>
          <p:spPr>
            <a:xfrm>
              <a:off x="3134" y="3300"/>
              <a:ext cx="133" cy="133"/>
            </a:xfrm>
            <a:prstGeom prst="line">
              <a:avLst/>
            </a:prstGeom>
            <a:ln w="9525" cap="flat" cmpd="sng">
              <a:solidFill>
                <a:schemeClr val="tx1"/>
              </a:solidFill>
              <a:prstDash val="solid"/>
              <a:headEnd type="none" w="med" len="med"/>
              <a:tailEnd type="none" w="med" len="med"/>
            </a:ln>
          </p:spPr>
        </p:sp>
        <p:sp>
          <p:nvSpPr>
            <p:cNvPr id="139378" name="Line 16"/>
            <p:cNvSpPr/>
            <p:nvPr/>
          </p:nvSpPr>
          <p:spPr>
            <a:xfrm>
              <a:off x="3400" y="3600"/>
              <a:ext cx="156" cy="155"/>
            </a:xfrm>
            <a:prstGeom prst="line">
              <a:avLst/>
            </a:prstGeom>
            <a:ln w="9525" cap="flat" cmpd="sng">
              <a:solidFill>
                <a:schemeClr val="tx1"/>
              </a:solidFill>
              <a:prstDash val="solid"/>
              <a:headEnd type="none" w="med" len="med"/>
              <a:tailEnd type="none" w="med" len="med"/>
            </a:ln>
          </p:spPr>
        </p:sp>
        <p:sp>
          <p:nvSpPr>
            <p:cNvPr id="139379" name="Line 17"/>
            <p:cNvSpPr/>
            <p:nvPr/>
          </p:nvSpPr>
          <p:spPr>
            <a:xfrm>
              <a:off x="3445" y="3022"/>
              <a:ext cx="144" cy="144"/>
            </a:xfrm>
            <a:prstGeom prst="line">
              <a:avLst/>
            </a:prstGeom>
            <a:ln w="9525" cap="flat" cmpd="sng">
              <a:solidFill>
                <a:schemeClr val="tx1"/>
              </a:solidFill>
              <a:prstDash val="solid"/>
              <a:headEnd type="none" w="med" len="med"/>
              <a:tailEnd type="none" w="med" len="med"/>
            </a:ln>
          </p:spPr>
        </p:sp>
        <p:sp>
          <p:nvSpPr>
            <p:cNvPr id="139380" name="Line 18"/>
            <p:cNvSpPr/>
            <p:nvPr/>
          </p:nvSpPr>
          <p:spPr>
            <a:xfrm>
              <a:off x="3745" y="3333"/>
              <a:ext cx="167" cy="167"/>
            </a:xfrm>
            <a:prstGeom prst="line">
              <a:avLst/>
            </a:prstGeom>
            <a:ln w="9525" cap="flat" cmpd="sng">
              <a:solidFill>
                <a:schemeClr val="tx1"/>
              </a:solidFill>
              <a:prstDash val="solid"/>
              <a:headEnd type="none" w="med" len="med"/>
              <a:tailEnd type="none" w="med" len="med"/>
            </a:ln>
          </p:spPr>
        </p:sp>
        <p:sp>
          <p:nvSpPr>
            <p:cNvPr id="139381" name="Line 19"/>
            <p:cNvSpPr/>
            <p:nvPr/>
          </p:nvSpPr>
          <p:spPr>
            <a:xfrm flipH="1">
              <a:off x="3934" y="3633"/>
              <a:ext cx="67" cy="133"/>
            </a:xfrm>
            <a:prstGeom prst="line">
              <a:avLst/>
            </a:prstGeom>
            <a:ln w="9525" cap="flat" cmpd="sng">
              <a:solidFill>
                <a:schemeClr val="tx1"/>
              </a:solidFill>
              <a:prstDash val="solid"/>
              <a:headEnd type="none" w="med" len="med"/>
              <a:tailEnd type="none" w="med" len="med"/>
            </a:ln>
          </p:spPr>
        </p:sp>
        <p:sp>
          <p:nvSpPr>
            <p:cNvPr id="139382" name="Line 20"/>
            <p:cNvSpPr/>
            <p:nvPr/>
          </p:nvSpPr>
          <p:spPr>
            <a:xfrm>
              <a:off x="3989" y="3966"/>
              <a:ext cx="156" cy="156"/>
            </a:xfrm>
            <a:prstGeom prst="line">
              <a:avLst/>
            </a:prstGeom>
            <a:ln w="9525" cap="flat" cmpd="sng">
              <a:solidFill>
                <a:schemeClr val="tx1"/>
              </a:solidFill>
              <a:prstDash val="solid"/>
              <a:headEnd type="none" w="med" len="med"/>
              <a:tailEnd type="none" w="med" len="med"/>
            </a:ln>
          </p:spPr>
        </p:sp>
      </p:grpSp>
      <p:grpSp>
        <p:nvGrpSpPr>
          <p:cNvPr id="3" name="Group 21"/>
          <p:cNvGrpSpPr/>
          <p:nvPr/>
        </p:nvGrpSpPr>
        <p:grpSpPr>
          <a:xfrm>
            <a:off x="2722563" y="2536825"/>
            <a:ext cx="2260600" cy="2786063"/>
            <a:chOff x="1715" y="1598"/>
            <a:chExt cx="1424" cy="1755"/>
          </a:xfrm>
        </p:grpSpPr>
        <p:sp>
          <p:nvSpPr>
            <p:cNvPr id="139348" name="Oval 22"/>
            <p:cNvSpPr/>
            <p:nvPr/>
          </p:nvSpPr>
          <p:spPr>
            <a:xfrm>
              <a:off x="2381" y="159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grpSp>
          <p:nvGrpSpPr>
            <p:cNvPr id="139349" name="Group 23"/>
            <p:cNvGrpSpPr/>
            <p:nvPr/>
          </p:nvGrpSpPr>
          <p:grpSpPr>
            <a:xfrm>
              <a:off x="1715" y="1755"/>
              <a:ext cx="1424" cy="1598"/>
              <a:chOff x="1715" y="1755"/>
              <a:chExt cx="1424" cy="1598"/>
            </a:xfrm>
          </p:grpSpPr>
          <p:sp>
            <p:nvSpPr>
              <p:cNvPr id="139350" name="Oval 24"/>
              <p:cNvSpPr/>
              <p:nvPr/>
            </p:nvSpPr>
            <p:spPr>
              <a:xfrm>
                <a:off x="2023" y="186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39351" name="Oval 25"/>
              <p:cNvSpPr/>
              <p:nvPr/>
            </p:nvSpPr>
            <p:spPr>
              <a:xfrm>
                <a:off x="2347" y="213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39352" name="Oval 26"/>
              <p:cNvSpPr/>
              <p:nvPr/>
            </p:nvSpPr>
            <p:spPr>
              <a:xfrm>
                <a:off x="2670" y="243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39353" name="Oval 27"/>
              <p:cNvSpPr/>
              <p:nvPr/>
            </p:nvSpPr>
            <p:spPr>
              <a:xfrm>
                <a:off x="1715" y="213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39354" name="Oval 28"/>
              <p:cNvSpPr/>
              <p:nvPr/>
            </p:nvSpPr>
            <p:spPr>
              <a:xfrm>
                <a:off x="1990" y="243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39355" name="Oval 29"/>
              <p:cNvSpPr/>
              <p:nvPr/>
            </p:nvSpPr>
            <p:spPr>
              <a:xfrm>
                <a:off x="2219" y="279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39356" name="Oval 30"/>
              <p:cNvSpPr/>
              <p:nvPr/>
            </p:nvSpPr>
            <p:spPr>
              <a:xfrm>
                <a:off x="2572" y="280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39357" name="Oval 31"/>
              <p:cNvSpPr/>
              <p:nvPr/>
            </p:nvSpPr>
            <p:spPr>
              <a:xfrm>
                <a:off x="2917" y="312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39358" name="Line 32"/>
              <p:cNvSpPr/>
              <p:nvPr/>
            </p:nvSpPr>
            <p:spPr>
              <a:xfrm flipH="1">
                <a:off x="2212" y="1755"/>
                <a:ext cx="167" cy="167"/>
              </a:xfrm>
              <a:prstGeom prst="line">
                <a:avLst/>
              </a:prstGeom>
              <a:ln w="9525" cap="flat" cmpd="sng">
                <a:solidFill>
                  <a:schemeClr val="tx1"/>
                </a:solidFill>
                <a:prstDash val="solid"/>
                <a:headEnd type="none" w="med" len="med"/>
                <a:tailEnd type="none" w="med" len="med"/>
              </a:ln>
            </p:spPr>
          </p:sp>
          <p:sp>
            <p:nvSpPr>
              <p:cNvPr id="139359" name="Line 33"/>
              <p:cNvSpPr/>
              <p:nvPr/>
            </p:nvSpPr>
            <p:spPr>
              <a:xfrm flipH="1">
                <a:off x="1901" y="2066"/>
                <a:ext cx="144" cy="145"/>
              </a:xfrm>
              <a:prstGeom prst="line">
                <a:avLst/>
              </a:prstGeom>
              <a:ln w="9525" cap="flat" cmpd="sng">
                <a:solidFill>
                  <a:schemeClr val="tx1"/>
                </a:solidFill>
                <a:prstDash val="solid"/>
                <a:headEnd type="none" w="med" len="med"/>
                <a:tailEnd type="none" w="med" len="med"/>
              </a:ln>
            </p:spPr>
          </p:sp>
          <p:sp>
            <p:nvSpPr>
              <p:cNvPr id="139360" name="Line 34"/>
              <p:cNvSpPr/>
              <p:nvPr/>
            </p:nvSpPr>
            <p:spPr>
              <a:xfrm>
                <a:off x="1901" y="2333"/>
                <a:ext cx="133" cy="133"/>
              </a:xfrm>
              <a:prstGeom prst="line">
                <a:avLst/>
              </a:prstGeom>
              <a:ln w="9525" cap="flat" cmpd="sng">
                <a:solidFill>
                  <a:schemeClr val="tx1"/>
                </a:solidFill>
                <a:prstDash val="solid"/>
                <a:headEnd type="none" w="med" len="med"/>
                <a:tailEnd type="none" w="med" len="med"/>
              </a:ln>
            </p:spPr>
          </p:sp>
          <p:sp>
            <p:nvSpPr>
              <p:cNvPr id="139361" name="Line 35"/>
              <p:cNvSpPr/>
              <p:nvPr/>
            </p:nvSpPr>
            <p:spPr>
              <a:xfrm>
                <a:off x="2167" y="2633"/>
                <a:ext cx="156" cy="155"/>
              </a:xfrm>
              <a:prstGeom prst="line">
                <a:avLst/>
              </a:prstGeom>
              <a:ln w="9525" cap="flat" cmpd="sng">
                <a:solidFill>
                  <a:schemeClr val="tx1"/>
                </a:solidFill>
                <a:prstDash val="solid"/>
                <a:headEnd type="none" w="med" len="med"/>
                <a:tailEnd type="none" w="med" len="med"/>
              </a:ln>
            </p:spPr>
          </p:sp>
          <p:sp>
            <p:nvSpPr>
              <p:cNvPr id="139362" name="Line 36"/>
              <p:cNvSpPr/>
              <p:nvPr/>
            </p:nvSpPr>
            <p:spPr>
              <a:xfrm>
                <a:off x="2212" y="2055"/>
                <a:ext cx="144" cy="144"/>
              </a:xfrm>
              <a:prstGeom prst="line">
                <a:avLst/>
              </a:prstGeom>
              <a:ln w="9525" cap="flat" cmpd="sng">
                <a:solidFill>
                  <a:schemeClr val="tx1"/>
                </a:solidFill>
                <a:prstDash val="solid"/>
                <a:headEnd type="none" w="med" len="med"/>
                <a:tailEnd type="none" w="med" len="med"/>
              </a:ln>
            </p:spPr>
          </p:sp>
          <p:sp>
            <p:nvSpPr>
              <p:cNvPr id="139363" name="Line 37"/>
              <p:cNvSpPr/>
              <p:nvPr/>
            </p:nvSpPr>
            <p:spPr>
              <a:xfrm>
                <a:off x="2512" y="2366"/>
                <a:ext cx="167" cy="167"/>
              </a:xfrm>
              <a:prstGeom prst="line">
                <a:avLst/>
              </a:prstGeom>
              <a:ln w="9525" cap="flat" cmpd="sng">
                <a:solidFill>
                  <a:schemeClr val="tx1"/>
                </a:solidFill>
                <a:prstDash val="solid"/>
                <a:headEnd type="none" w="med" len="med"/>
                <a:tailEnd type="none" w="med" len="med"/>
              </a:ln>
            </p:spPr>
          </p:sp>
          <p:sp>
            <p:nvSpPr>
              <p:cNvPr id="139364" name="Line 38"/>
              <p:cNvSpPr/>
              <p:nvPr/>
            </p:nvSpPr>
            <p:spPr>
              <a:xfrm flipH="1">
                <a:off x="2701" y="2666"/>
                <a:ext cx="67" cy="133"/>
              </a:xfrm>
              <a:prstGeom prst="line">
                <a:avLst/>
              </a:prstGeom>
              <a:ln w="9525" cap="flat" cmpd="sng">
                <a:solidFill>
                  <a:schemeClr val="tx1"/>
                </a:solidFill>
                <a:prstDash val="solid"/>
                <a:headEnd type="none" w="med" len="med"/>
                <a:tailEnd type="none" w="med" len="med"/>
              </a:ln>
            </p:spPr>
          </p:sp>
          <p:sp>
            <p:nvSpPr>
              <p:cNvPr id="139365" name="Line 39"/>
              <p:cNvSpPr/>
              <p:nvPr/>
            </p:nvSpPr>
            <p:spPr>
              <a:xfrm>
                <a:off x="2756" y="2999"/>
                <a:ext cx="156" cy="156"/>
              </a:xfrm>
              <a:prstGeom prst="line">
                <a:avLst/>
              </a:prstGeom>
              <a:ln w="9525" cap="flat" cmpd="sng">
                <a:solidFill>
                  <a:schemeClr val="tx1"/>
                </a:solidFill>
                <a:prstDash val="solid"/>
                <a:headEnd type="none" w="med" len="med"/>
                <a:tailEnd type="none" w="med" len="med"/>
              </a:ln>
            </p:spPr>
          </p:sp>
        </p:grpSp>
      </p:grpSp>
      <p:sp>
        <p:nvSpPr>
          <p:cNvPr id="431144" name="Line 40"/>
          <p:cNvSpPr/>
          <p:nvPr/>
        </p:nvSpPr>
        <p:spPr>
          <a:xfrm>
            <a:off x="3916363" y="2909888"/>
            <a:ext cx="0" cy="511175"/>
          </a:xfrm>
          <a:prstGeom prst="line">
            <a:avLst/>
          </a:prstGeom>
          <a:ln w="9525" cap="flat" cmpd="sng">
            <a:solidFill>
              <a:srgbClr val="0066FF"/>
            </a:solidFill>
            <a:prstDash val="solid"/>
            <a:headEnd type="none" w="med" len="med"/>
            <a:tailEnd type="none" w="med" len="med"/>
          </a:ln>
        </p:spPr>
      </p:sp>
      <p:sp>
        <p:nvSpPr>
          <p:cNvPr id="431145" name="Line 41"/>
          <p:cNvSpPr/>
          <p:nvPr/>
        </p:nvSpPr>
        <p:spPr>
          <a:xfrm>
            <a:off x="4057650" y="2840038"/>
            <a:ext cx="388938" cy="1022350"/>
          </a:xfrm>
          <a:prstGeom prst="line">
            <a:avLst/>
          </a:prstGeom>
          <a:ln w="9525" cap="flat" cmpd="sng">
            <a:solidFill>
              <a:srgbClr val="0066FF"/>
            </a:solidFill>
            <a:prstDash val="solid"/>
            <a:headEnd type="none" w="med" len="med"/>
            <a:tailEnd type="none" w="med" len="med"/>
          </a:ln>
        </p:spPr>
      </p:sp>
      <p:sp>
        <p:nvSpPr>
          <p:cNvPr id="431146" name="Line 42"/>
          <p:cNvSpPr/>
          <p:nvPr/>
        </p:nvSpPr>
        <p:spPr>
          <a:xfrm>
            <a:off x="3370263" y="3297238"/>
            <a:ext cx="0" cy="600075"/>
          </a:xfrm>
          <a:prstGeom prst="line">
            <a:avLst/>
          </a:prstGeom>
          <a:ln w="9525" cap="flat" cmpd="sng">
            <a:solidFill>
              <a:srgbClr val="0066FF"/>
            </a:solidFill>
            <a:prstDash val="solid"/>
            <a:headEnd type="none" w="med" len="med"/>
            <a:tailEnd type="none" w="med" len="med"/>
          </a:ln>
        </p:spPr>
      </p:sp>
      <p:sp>
        <p:nvSpPr>
          <p:cNvPr id="431147" name="Line 43"/>
          <p:cNvSpPr/>
          <p:nvPr/>
        </p:nvSpPr>
        <p:spPr>
          <a:xfrm>
            <a:off x="3422650" y="3297238"/>
            <a:ext cx="333375" cy="1128712"/>
          </a:xfrm>
          <a:prstGeom prst="line">
            <a:avLst/>
          </a:prstGeom>
          <a:ln w="9525" cap="flat" cmpd="sng">
            <a:solidFill>
              <a:srgbClr val="0066FF"/>
            </a:solidFill>
            <a:prstDash val="solid"/>
            <a:headEnd type="none" w="med" len="med"/>
            <a:tailEnd type="none" w="med" len="med"/>
          </a:ln>
        </p:spPr>
      </p:sp>
      <p:sp>
        <p:nvSpPr>
          <p:cNvPr id="431148" name="Line 44"/>
          <p:cNvSpPr/>
          <p:nvPr/>
        </p:nvSpPr>
        <p:spPr>
          <a:xfrm>
            <a:off x="4533900" y="4162425"/>
            <a:ext cx="282575" cy="811213"/>
          </a:xfrm>
          <a:prstGeom prst="line">
            <a:avLst/>
          </a:prstGeom>
          <a:ln w="9525" cap="flat" cmpd="sng">
            <a:solidFill>
              <a:srgbClr val="0066FF"/>
            </a:solidFill>
            <a:prstDash val="solid"/>
            <a:headEnd type="none" w="med" len="med"/>
            <a:tailEnd type="none" w="med" len="med"/>
          </a:ln>
        </p:spPr>
      </p:sp>
      <p:grpSp>
        <p:nvGrpSpPr>
          <p:cNvPr id="5" name="Group 45"/>
          <p:cNvGrpSpPr/>
          <p:nvPr/>
        </p:nvGrpSpPr>
        <p:grpSpPr>
          <a:xfrm>
            <a:off x="4991100" y="2601913"/>
            <a:ext cx="2260600" cy="2786062"/>
            <a:chOff x="3144" y="1639"/>
            <a:chExt cx="1424" cy="1755"/>
          </a:xfrm>
        </p:grpSpPr>
        <p:sp>
          <p:nvSpPr>
            <p:cNvPr id="139326" name="Oval 46"/>
            <p:cNvSpPr/>
            <p:nvPr/>
          </p:nvSpPr>
          <p:spPr>
            <a:xfrm>
              <a:off x="3810" y="163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39327" name="Oval 47"/>
            <p:cNvSpPr/>
            <p:nvPr/>
          </p:nvSpPr>
          <p:spPr>
            <a:xfrm>
              <a:off x="3452" y="190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39328" name="Oval 48"/>
            <p:cNvSpPr/>
            <p:nvPr/>
          </p:nvSpPr>
          <p:spPr>
            <a:xfrm>
              <a:off x="3776" y="218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39329" name="Oval 49"/>
            <p:cNvSpPr/>
            <p:nvPr/>
          </p:nvSpPr>
          <p:spPr>
            <a:xfrm>
              <a:off x="4099" y="247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39330" name="Oval 50"/>
            <p:cNvSpPr/>
            <p:nvPr/>
          </p:nvSpPr>
          <p:spPr>
            <a:xfrm>
              <a:off x="3144" y="218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39331" name="Oval 51"/>
            <p:cNvSpPr/>
            <p:nvPr/>
          </p:nvSpPr>
          <p:spPr>
            <a:xfrm>
              <a:off x="3419" y="247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39332" name="Oval 52"/>
            <p:cNvSpPr/>
            <p:nvPr/>
          </p:nvSpPr>
          <p:spPr>
            <a:xfrm>
              <a:off x="3648" y="283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39333" name="Oval 53"/>
            <p:cNvSpPr/>
            <p:nvPr/>
          </p:nvSpPr>
          <p:spPr>
            <a:xfrm>
              <a:off x="4001" y="284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39334" name="Oval 54"/>
            <p:cNvSpPr/>
            <p:nvPr/>
          </p:nvSpPr>
          <p:spPr>
            <a:xfrm>
              <a:off x="4346" y="316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39335" name="Line 55"/>
            <p:cNvSpPr/>
            <p:nvPr/>
          </p:nvSpPr>
          <p:spPr>
            <a:xfrm flipH="1">
              <a:off x="3641" y="1796"/>
              <a:ext cx="167" cy="167"/>
            </a:xfrm>
            <a:prstGeom prst="line">
              <a:avLst/>
            </a:prstGeom>
            <a:ln w="9525" cap="flat" cmpd="sng">
              <a:solidFill>
                <a:schemeClr val="tx1"/>
              </a:solidFill>
              <a:prstDash val="solid"/>
              <a:headEnd type="none" w="med" len="med"/>
              <a:tailEnd type="none" w="med" len="med"/>
            </a:ln>
          </p:spPr>
        </p:sp>
        <p:sp>
          <p:nvSpPr>
            <p:cNvPr id="139336" name="Line 56"/>
            <p:cNvSpPr/>
            <p:nvPr/>
          </p:nvSpPr>
          <p:spPr>
            <a:xfrm flipH="1">
              <a:off x="3330" y="2107"/>
              <a:ext cx="144" cy="145"/>
            </a:xfrm>
            <a:prstGeom prst="line">
              <a:avLst/>
            </a:prstGeom>
            <a:ln w="9525" cap="flat" cmpd="sng">
              <a:solidFill>
                <a:schemeClr val="tx1"/>
              </a:solidFill>
              <a:prstDash val="solid"/>
              <a:headEnd type="none" w="med" len="med"/>
              <a:tailEnd type="none" w="med" len="med"/>
            </a:ln>
          </p:spPr>
        </p:sp>
        <p:sp>
          <p:nvSpPr>
            <p:cNvPr id="139337" name="Line 57"/>
            <p:cNvSpPr/>
            <p:nvPr/>
          </p:nvSpPr>
          <p:spPr>
            <a:xfrm>
              <a:off x="3330" y="2374"/>
              <a:ext cx="133" cy="133"/>
            </a:xfrm>
            <a:prstGeom prst="line">
              <a:avLst/>
            </a:prstGeom>
            <a:ln w="9525" cap="flat" cmpd="sng">
              <a:solidFill>
                <a:schemeClr val="tx1"/>
              </a:solidFill>
              <a:prstDash val="solid"/>
              <a:headEnd type="none" w="med" len="med"/>
              <a:tailEnd type="none" w="med" len="med"/>
            </a:ln>
          </p:spPr>
        </p:sp>
        <p:sp>
          <p:nvSpPr>
            <p:cNvPr id="139338" name="Line 58"/>
            <p:cNvSpPr/>
            <p:nvPr/>
          </p:nvSpPr>
          <p:spPr>
            <a:xfrm>
              <a:off x="3596" y="2674"/>
              <a:ext cx="156" cy="155"/>
            </a:xfrm>
            <a:prstGeom prst="line">
              <a:avLst/>
            </a:prstGeom>
            <a:ln w="9525" cap="flat" cmpd="sng">
              <a:solidFill>
                <a:schemeClr val="tx1"/>
              </a:solidFill>
              <a:prstDash val="solid"/>
              <a:headEnd type="none" w="med" len="med"/>
              <a:tailEnd type="none" w="med" len="med"/>
            </a:ln>
          </p:spPr>
        </p:sp>
        <p:sp>
          <p:nvSpPr>
            <p:cNvPr id="139339" name="Line 59"/>
            <p:cNvSpPr/>
            <p:nvPr/>
          </p:nvSpPr>
          <p:spPr>
            <a:xfrm>
              <a:off x="3641" y="2096"/>
              <a:ext cx="144" cy="144"/>
            </a:xfrm>
            <a:prstGeom prst="line">
              <a:avLst/>
            </a:prstGeom>
            <a:ln w="9525" cap="flat" cmpd="sng">
              <a:solidFill>
                <a:schemeClr val="tx1"/>
              </a:solidFill>
              <a:prstDash val="solid"/>
              <a:headEnd type="none" w="med" len="med"/>
              <a:tailEnd type="none" w="med" len="med"/>
            </a:ln>
          </p:spPr>
        </p:sp>
        <p:sp>
          <p:nvSpPr>
            <p:cNvPr id="139340" name="Line 60"/>
            <p:cNvSpPr/>
            <p:nvPr/>
          </p:nvSpPr>
          <p:spPr>
            <a:xfrm>
              <a:off x="3941" y="2407"/>
              <a:ext cx="167" cy="167"/>
            </a:xfrm>
            <a:prstGeom prst="line">
              <a:avLst/>
            </a:prstGeom>
            <a:ln w="9525" cap="flat" cmpd="sng">
              <a:solidFill>
                <a:schemeClr val="tx1"/>
              </a:solidFill>
              <a:prstDash val="solid"/>
              <a:headEnd type="none" w="med" len="med"/>
              <a:tailEnd type="none" w="med" len="med"/>
            </a:ln>
          </p:spPr>
        </p:sp>
        <p:sp>
          <p:nvSpPr>
            <p:cNvPr id="139341" name="Line 61"/>
            <p:cNvSpPr/>
            <p:nvPr/>
          </p:nvSpPr>
          <p:spPr>
            <a:xfrm flipH="1">
              <a:off x="4130" y="2707"/>
              <a:ext cx="67" cy="133"/>
            </a:xfrm>
            <a:prstGeom prst="line">
              <a:avLst/>
            </a:prstGeom>
            <a:ln w="9525" cap="flat" cmpd="sng">
              <a:solidFill>
                <a:schemeClr val="tx1"/>
              </a:solidFill>
              <a:prstDash val="solid"/>
              <a:headEnd type="none" w="med" len="med"/>
              <a:tailEnd type="none" w="med" len="med"/>
            </a:ln>
          </p:spPr>
        </p:sp>
        <p:sp>
          <p:nvSpPr>
            <p:cNvPr id="139342" name="Line 62"/>
            <p:cNvSpPr/>
            <p:nvPr/>
          </p:nvSpPr>
          <p:spPr>
            <a:xfrm>
              <a:off x="4185" y="3040"/>
              <a:ext cx="156" cy="156"/>
            </a:xfrm>
            <a:prstGeom prst="line">
              <a:avLst/>
            </a:prstGeom>
            <a:ln w="9525" cap="flat" cmpd="sng">
              <a:solidFill>
                <a:schemeClr val="tx1"/>
              </a:solidFill>
              <a:prstDash val="solid"/>
              <a:headEnd type="none" w="med" len="med"/>
              <a:tailEnd type="none" w="med" len="med"/>
            </a:ln>
          </p:spPr>
        </p:sp>
        <p:sp>
          <p:nvSpPr>
            <p:cNvPr id="139343" name="Line 63"/>
            <p:cNvSpPr/>
            <p:nvPr/>
          </p:nvSpPr>
          <p:spPr>
            <a:xfrm>
              <a:off x="3896" y="1874"/>
              <a:ext cx="0" cy="322"/>
            </a:xfrm>
            <a:prstGeom prst="line">
              <a:avLst/>
            </a:prstGeom>
            <a:ln w="9525" cap="flat" cmpd="sng">
              <a:solidFill>
                <a:srgbClr val="0066FF"/>
              </a:solidFill>
              <a:prstDash val="solid"/>
              <a:headEnd type="none" w="med" len="med"/>
              <a:tailEnd type="none" w="med" len="med"/>
            </a:ln>
          </p:spPr>
        </p:sp>
        <p:sp>
          <p:nvSpPr>
            <p:cNvPr id="139344" name="Line 64"/>
            <p:cNvSpPr/>
            <p:nvPr/>
          </p:nvSpPr>
          <p:spPr>
            <a:xfrm>
              <a:off x="3985" y="1830"/>
              <a:ext cx="245" cy="644"/>
            </a:xfrm>
            <a:prstGeom prst="line">
              <a:avLst/>
            </a:prstGeom>
            <a:ln w="9525" cap="flat" cmpd="sng">
              <a:solidFill>
                <a:srgbClr val="0066FF"/>
              </a:solidFill>
              <a:prstDash val="solid"/>
              <a:headEnd type="none" w="med" len="med"/>
              <a:tailEnd type="none" w="med" len="med"/>
            </a:ln>
          </p:spPr>
        </p:sp>
        <p:sp>
          <p:nvSpPr>
            <p:cNvPr id="139345" name="Line 65"/>
            <p:cNvSpPr/>
            <p:nvPr/>
          </p:nvSpPr>
          <p:spPr>
            <a:xfrm>
              <a:off x="3552" y="2118"/>
              <a:ext cx="0" cy="378"/>
            </a:xfrm>
            <a:prstGeom prst="line">
              <a:avLst/>
            </a:prstGeom>
            <a:ln w="9525" cap="flat" cmpd="sng">
              <a:solidFill>
                <a:srgbClr val="0066FF"/>
              </a:solidFill>
              <a:prstDash val="solid"/>
              <a:headEnd type="none" w="med" len="med"/>
              <a:tailEnd type="none" w="med" len="med"/>
            </a:ln>
          </p:spPr>
        </p:sp>
        <p:sp>
          <p:nvSpPr>
            <p:cNvPr id="139346" name="Line 66"/>
            <p:cNvSpPr/>
            <p:nvPr/>
          </p:nvSpPr>
          <p:spPr>
            <a:xfrm>
              <a:off x="3585" y="2118"/>
              <a:ext cx="210" cy="711"/>
            </a:xfrm>
            <a:prstGeom prst="line">
              <a:avLst/>
            </a:prstGeom>
            <a:ln w="9525" cap="flat" cmpd="sng">
              <a:solidFill>
                <a:srgbClr val="0066FF"/>
              </a:solidFill>
              <a:prstDash val="solid"/>
              <a:headEnd type="none" w="med" len="med"/>
              <a:tailEnd type="none" w="med" len="med"/>
            </a:ln>
          </p:spPr>
        </p:sp>
        <p:sp>
          <p:nvSpPr>
            <p:cNvPr id="139347" name="Line 67"/>
            <p:cNvSpPr/>
            <p:nvPr/>
          </p:nvSpPr>
          <p:spPr>
            <a:xfrm>
              <a:off x="4285" y="2663"/>
              <a:ext cx="178" cy="511"/>
            </a:xfrm>
            <a:prstGeom prst="line">
              <a:avLst/>
            </a:prstGeom>
            <a:ln w="9525" cap="flat" cmpd="sng">
              <a:solidFill>
                <a:srgbClr val="0066FF"/>
              </a:solidFill>
              <a:prstDash val="solid"/>
              <a:headEnd type="none" w="med" len="med"/>
              <a:tailEnd type="none" w="med" len="med"/>
            </a:ln>
          </p:spPr>
        </p:sp>
      </p:grpSp>
      <p:grpSp>
        <p:nvGrpSpPr>
          <p:cNvPr id="6" name="Group 68"/>
          <p:cNvGrpSpPr/>
          <p:nvPr/>
        </p:nvGrpSpPr>
        <p:grpSpPr>
          <a:xfrm>
            <a:off x="5854700" y="3376613"/>
            <a:ext cx="176213" cy="176212"/>
            <a:chOff x="1978" y="3911"/>
            <a:chExt cx="111" cy="111"/>
          </a:xfrm>
        </p:grpSpPr>
        <p:sp>
          <p:nvSpPr>
            <p:cNvPr id="139324" name="Line 69"/>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39325" name="Line 70"/>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7" name="Group 71"/>
          <p:cNvGrpSpPr/>
          <p:nvPr/>
        </p:nvGrpSpPr>
        <p:grpSpPr>
          <a:xfrm>
            <a:off x="6276975" y="3871913"/>
            <a:ext cx="176213" cy="176212"/>
            <a:chOff x="1978" y="3911"/>
            <a:chExt cx="111" cy="111"/>
          </a:xfrm>
        </p:grpSpPr>
        <p:sp>
          <p:nvSpPr>
            <p:cNvPr id="139322" name="Line 72"/>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39323" name="Line 73"/>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8" name="Group 74"/>
          <p:cNvGrpSpPr/>
          <p:nvPr/>
        </p:nvGrpSpPr>
        <p:grpSpPr>
          <a:xfrm>
            <a:off x="5307013" y="3802063"/>
            <a:ext cx="176212" cy="176212"/>
            <a:chOff x="1978" y="3911"/>
            <a:chExt cx="111" cy="111"/>
          </a:xfrm>
        </p:grpSpPr>
        <p:sp>
          <p:nvSpPr>
            <p:cNvPr id="139320" name="Line 75"/>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39321" name="Line 76"/>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9" name="Group 77"/>
          <p:cNvGrpSpPr/>
          <p:nvPr/>
        </p:nvGrpSpPr>
        <p:grpSpPr>
          <a:xfrm>
            <a:off x="5783263" y="4330700"/>
            <a:ext cx="176212" cy="176213"/>
            <a:chOff x="1978" y="3911"/>
            <a:chExt cx="111" cy="111"/>
          </a:xfrm>
        </p:grpSpPr>
        <p:sp>
          <p:nvSpPr>
            <p:cNvPr id="139318" name="Line 78"/>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39319" name="Line 79"/>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10" name="Group 80"/>
          <p:cNvGrpSpPr/>
          <p:nvPr/>
        </p:nvGrpSpPr>
        <p:grpSpPr>
          <a:xfrm>
            <a:off x="6665913" y="4878388"/>
            <a:ext cx="176212" cy="176212"/>
            <a:chOff x="1978" y="3911"/>
            <a:chExt cx="111" cy="111"/>
          </a:xfrm>
        </p:grpSpPr>
        <p:sp>
          <p:nvSpPr>
            <p:cNvPr id="139316" name="Line 81"/>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39317" name="Line 82"/>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11" name="Group 83"/>
          <p:cNvGrpSpPr/>
          <p:nvPr/>
        </p:nvGrpSpPr>
        <p:grpSpPr>
          <a:xfrm>
            <a:off x="6883400" y="2601913"/>
            <a:ext cx="2260600" cy="2786062"/>
            <a:chOff x="4336" y="1728"/>
            <a:chExt cx="1424" cy="1755"/>
          </a:xfrm>
        </p:grpSpPr>
        <p:sp>
          <p:nvSpPr>
            <p:cNvPr id="139299" name="Oval 84"/>
            <p:cNvSpPr/>
            <p:nvPr/>
          </p:nvSpPr>
          <p:spPr>
            <a:xfrm>
              <a:off x="5002" y="172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39300" name="Oval 85"/>
            <p:cNvSpPr/>
            <p:nvPr/>
          </p:nvSpPr>
          <p:spPr>
            <a:xfrm>
              <a:off x="4644" y="199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39301" name="Oval 86"/>
            <p:cNvSpPr/>
            <p:nvPr/>
          </p:nvSpPr>
          <p:spPr>
            <a:xfrm>
              <a:off x="4968" y="226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39302" name="Oval 87"/>
            <p:cNvSpPr/>
            <p:nvPr/>
          </p:nvSpPr>
          <p:spPr>
            <a:xfrm>
              <a:off x="5291" y="256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39303" name="Oval 88"/>
            <p:cNvSpPr/>
            <p:nvPr/>
          </p:nvSpPr>
          <p:spPr>
            <a:xfrm>
              <a:off x="4336" y="226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39304" name="Oval 89"/>
            <p:cNvSpPr/>
            <p:nvPr/>
          </p:nvSpPr>
          <p:spPr>
            <a:xfrm>
              <a:off x="4611" y="256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39305" name="Oval 90"/>
            <p:cNvSpPr/>
            <p:nvPr/>
          </p:nvSpPr>
          <p:spPr>
            <a:xfrm>
              <a:off x="4840" y="292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39306" name="Oval 91"/>
            <p:cNvSpPr/>
            <p:nvPr/>
          </p:nvSpPr>
          <p:spPr>
            <a:xfrm>
              <a:off x="5193" y="293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39307" name="Oval 92"/>
            <p:cNvSpPr/>
            <p:nvPr/>
          </p:nvSpPr>
          <p:spPr>
            <a:xfrm>
              <a:off x="5538" y="325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39308" name="Line 93"/>
            <p:cNvSpPr/>
            <p:nvPr/>
          </p:nvSpPr>
          <p:spPr>
            <a:xfrm flipH="1">
              <a:off x="4833" y="1885"/>
              <a:ext cx="167" cy="167"/>
            </a:xfrm>
            <a:prstGeom prst="line">
              <a:avLst/>
            </a:prstGeom>
            <a:ln w="9525" cap="flat" cmpd="sng">
              <a:solidFill>
                <a:schemeClr val="tx1"/>
              </a:solidFill>
              <a:prstDash val="solid"/>
              <a:headEnd type="none" w="med" len="med"/>
              <a:tailEnd type="none" w="med" len="med"/>
            </a:ln>
          </p:spPr>
        </p:sp>
        <p:sp>
          <p:nvSpPr>
            <p:cNvPr id="139309" name="Line 94"/>
            <p:cNvSpPr/>
            <p:nvPr/>
          </p:nvSpPr>
          <p:spPr>
            <a:xfrm flipH="1">
              <a:off x="4522" y="2196"/>
              <a:ext cx="144" cy="145"/>
            </a:xfrm>
            <a:prstGeom prst="line">
              <a:avLst/>
            </a:prstGeom>
            <a:ln w="9525" cap="flat" cmpd="sng">
              <a:solidFill>
                <a:schemeClr val="tx1"/>
              </a:solidFill>
              <a:prstDash val="solid"/>
              <a:headEnd type="none" w="med" len="med"/>
              <a:tailEnd type="none" w="med" len="med"/>
            </a:ln>
          </p:spPr>
        </p:sp>
        <p:sp>
          <p:nvSpPr>
            <p:cNvPr id="139310" name="Line 95"/>
            <p:cNvSpPr/>
            <p:nvPr/>
          </p:nvSpPr>
          <p:spPr>
            <a:xfrm flipH="1">
              <a:off x="5322" y="2796"/>
              <a:ext cx="67" cy="133"/>
            </a:xfrm>
            <a:prstGeom prst="line">
              <a:avLst/>
            </a:prstGeom>
            <a:ln w="9525" cap="flat" cmpd="sng">
              <a:solidFill>
                <a:schemeClr val="tx1"/>
              </a:solidFill>
              <a:prstDash val="solid"/>
              <a:headEnd type="none" w="med" len="med"/>
              <a:tailEnd type="none" w="med" len="med"/>
            </a:ln>
          </p:spPr>
        </p:sp>
        <p:sp>
          <p:nvSpPr>
            <p:cNvPr id="139311" name="Line 96"/>
            <p:cNvSpPr/>
            <p:nvPr/>
          </p:nvSpPr>
          <p:spPr>
            <a:xfrm>
              <a:off x="5088" y="1963"/>
              <a:ext cx="0" cy="322"/>
            </a:xfrm>
            <a:prstGeom prst="line">
              <a:avLst/>
            </a:prstGeom>
            <a:ln w="9525" cap="flat" cmpd="sng">
              <a:solidFill>
                <a:srgbClr val="0066FF"/>
              </a:solidFill>
              <a:prstDash val="solid"/>
              <a:headEnd type="none" w="med" len="med"/>
              <a:tailEnd type="none" w="med" len="med"/>
            </a:ln>
          </p:spPr>
        </p:sp>
        <p:sp>
          <p:nvSpPr>
            <p:cNvPr id="139312" name="Line 97"/>
            <p:cNvSpPr/>
            <p:nvPr/>
          </p:nvSpPr>
          <p:spPr>
            <a:xfrm>
              <a:off x="5177" y="1919"/>
              <a:ext cx="245" cy="644"/>
            </a:xfrm>
            <a:prstGeom prst="line">
              <a:avLst/>
            </a:prstGeom>
            <a:ln w="9525" cap="flat" cmpd="sng">
              <a:solidFill>
                <a:srgbClr val="0066FF"/>
              </a:solidFill>
              <a:prstDash val="solid"/>
              <a:headEnd type="none" w="med" len="med"/>
              <a:tailEnd type="none" w="med" len="med"/>
            </a:ln>
          </p:spPr>
        </p:sp>
        <p:sp>
          <p:nvSpPr>
            <p:cNvPr id="139313" name="Line 98"/>
            <p:cNvSpPr/>
            <p:nvPr/>
          </p:nvSpPr>
          <p:spPr>
            <a:xfrm>
              <a:off x="4744" y="2207"/>
              <a:ext cx="0" cy="378"/>
            </a:xfrm>
            <a:prstGeom prst="line">
              <a:avLst/>
            </a:prstGeom>
            <a:ln w="9525" cap="flat" cmpd="sng">
              <a:solidFill>
                <a:srgbClr val="0066FF"/>
              </a:solidFill>
              <a:prstDash val="solid"/>
              <a:headEnd type="none" w="med" len="med"/>
              <a:tailEnd type="none" w="med" len="med"/>
            </a:ln>
          </p:spPr>
        </p:sp>
        <p:sp>
          <p:nvSpPr>
            <p:cNvPr id="139314" name="Line 99"/>
            <p:cNvSpPr/>
            <p:nvPr/>
          </p:nvSpPr>
          <p:spPr>
            <a:xfrm>
              <a:off x="4777" y="2207"/>
              <a:ext cx="210" cy="711"/>
            </a:xfrm>
            <a:prstGeom prst="line">
              <a:avLst/>
            </a:prstGeom>
            <a:ln w="9525" cap="flat" cmpd="sng">
              <a:solidFill>
                <a:srgbClr val="0066FF"/>
              </a:solidFill>
              <a:prstDash val="solid"/>
              <a:headEnd type="none" w="med" len="med"/>
              <a:tailEnd type="none" w="med" len="med"/>
            </a:ln>
          </p:spPr>
        </p:sp>
        <p:sp>
          <p:nvSpPr>
            <p:cNvPr id="139315" name="Line 100"/>
            <p:cNvSpPr/>
            <p:nvPr/>
          </p:nvSpPr>
          <p:spPr>
            <a:xfrm>
              <a:off x="5477" y="2752"/>
              <a:ext cx="178" cy="511"/>
            </a:xfrm>
            <a:prstGeom prst="line">
              <a:avLst/>
            </a:prstGeom>
            <a:ln w="9525" cap="flat" cmpd="sng">
              <a:solidFill>
                <a:srgbClr val="0066FF"/>
              </a:solidFill>
              <a:prstDash val="solid"/>
              <a:headEnd type="none" w="med" len="med"/>
              <a:tailEnd type="none" w="med" len="med"/>
            </a:ln>
          </p:spPr>
        </p:sp>
      </p:grpSp>
      <p:grpSp>
        <p:nvGrpSpPr>
          <p:cNvPr id="12" name="Group 101"/>
          <p:cNvGrpSpPr/>
          <p:nvPr/>
        </p:nvGrpSpPr>
        <p:grpSpPr>
          <a:xfrm>
            <a:off x="230188" y="5026025"/>
            <a:ext cx="2944812" cy="1614488"/>
            <a:chOff x="251" y="1978"/>
            <a:chExt cx="1855" cy="1017"/>
          </a:xfrm>
        </p:grpSpPr>
        <p:sp>
          <p:nvSpPr>
            <p:cNvPr id="139282" name="Oval 102"/>
            <p:cNvSpPr/>
            <p:nvPr/>
          </p:nvSpPr>
          <p:spPr>
            <a:xfrm>
              <a:off x="1206" y="197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39283" name="Oval 103"/>
            <p:cNvSpPr/>
            <p:nvPr/>
          </p:nvSpPr>
          <p:spPr>
            <a:xfrm>
              <a:off x="659"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39284" name="Oval 104"/>
            <p:cNvSpPr/>
            <p:nvPr/>
          </p:nvSpPr>
          <p:spPr>
            <a:xfrm>
              <a:off x="1206"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39285" name="Oval 105"/>
            <p:cNvSpPr/>
            <p:nvPr/>
          </p:nvSpPr>
          <p:spPr>
            <a:xfrm>
              <a:off x="1684" y="237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39286" name="Oval 106"/>
            <p:cNvSpPr/>
            <p:nvPr/>
          </p:nvSpPr>
          <p:spPr>
            <a:xfrm>
              <a:off x="251"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39287" name="Oval 107"/>
            <p:cNvSpPr/>
            <p:nvPr/>
          </p:nvSpPr>
          <p:spPr>
            <a:xfrm>
              <a:off x="659"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39288" name="Oval 108"/>
            <p:cNvSpPr/>
            <p:nvPr/>
          </p:nvSpPr>
          <p:spPr>
            <a:xfrm>
              <a:off x="1067"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39289" name="Oval 109"/>
            <p:cNvSpPr/>
            <p:nvPr/>
          </p:nvSpPr>
          <p:spPr>
            <a:xfrm>
              <a:off x="1475"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39290" name="Oval 110"/>
            <p:cNvSpPr/>
            <p:nvPr/>
          </p:nvSpPr>
          <p:spPr>
            <a:xfrm>
              <a:off x="1884" y="276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39291" name="Line 111"/>
            <p:cNvSpPr/>
            <p:nvPr/>
          </p:nvSpPr>
          <p:spPr>
            <a:xfrm>
              <a:off x="1311" y="2211"/>
              <a:ext cx="0" cy="167"/>
            </a:xfrm>
            <a:prstGeom prst="line">
              <a:avLst/>
            </a:prstGeom>
            <a:ln w="9525" cap="flat" cmpd="sng">
              <a:solidFill>
                <a:schemeClr val="tx1"/>
              </a:solidFill>
              <a:prstDash val="solid"/>
              <a:headEnd type="none" w="med" len="med"/>
              <a:tailEnd type="none" w="med" len="med"/>
            </a:ln>
          </p:spPr>
        </p:sp>
        <p:sp>
          <p:nvSpPr>
            <p:cNvPr id="139292" name="Line 112"/>
            <p:cNvSpPr/>
            <p:nvPr/>
          </p:nvSpPr>
          <p:spPr>
            <a:xfrm flipH="1">
              <a:off x="822" y="2133"/>
              <a:ext cx="400" cy="289"/>
            </a:xfrm>
            <a:prstGeom prst="line">
              <a:avLst/>
            </a:prstGeom>
            <a:ln w="9525" cap="flat" cmpd="sng">
              <a:solidFill>
                <a:schemeClr val="tx1"/>
              </a:solidFill>
              <a:prstDash val="solid"/>
              <a:headEnd type="none" w="med" len="med"/>
              <a:tailEnd type="none" w="med" len="med"/>
            </a:ln>
          </p:spPr>
        </p:sp>
        <p:sp>
          <p:nvSpPr>
            <p:cNvPr id="139293" name="Line 113"/>
            <p:cNvSpPr/>
            <p:nvPr/>
          </p:nvSpPr>
          <p:spPr>
            <a:xfrm>
              <a:off x="1411" y="2144"/>
              <a:ext cx="334" cy="256"/>
            </a:xfrm>
            <a:prstGeom prst="line">
              <a:avLst/>
            </a:prstGeom>
            <a:ln w="9525" cap="flat" cmpd="sng">
              <a:solidFill>
                <a:schemeClr val="tx1"/>
              </a:solidFill>
              <a:prstDash val="solid"/>
              <a:headEnd type="none" w="med" len="med"/>
              <a:tailEnd type="none" w="med" len="med"/>
            </a:ln>
          </p:spPr>
        </p:sp>
        <p:sp>
          <p:nvSpPr>
            <p:cNvPr id="139294" name="Line 114"/>
            <p:cNvSpPr/>
            <p:nvPr/>
          </p:nvSpPr>
          <p:spPr>
            <a:xfrm>
              <a:off x="767" y="2611"/>
              <a:ext cx="0" cy="155"/>
            </a:xfrm>
            <a:prstGeom prst="line">
              <a:avLst/>
            </a:prstGeom>
            <a:ln w="9525" cap="flat" cmpd="sng">
              <a:solidFill>
                <a:schemeClr val="tx1"/>
              </a:solidFill>
              <a:prstDash val="solid"/>
              <a:headEnd type="none" w="med" len="med"/>
              <a:tailEnd type="none" w="med" len="med"/>
            </a:ln>
          </p:spPr>
        </p:sp>
        <p:sp>
          <p:nvSpPr>
            <p:cNvPr id="139295" name="Line 115"/>
            <p:cNvSpPr/>
            <p:nvPr/>
          </p:nvSpPr>
          <p:spPr>
            <a:xfrm flipH="1">
              <a:off x="433" y="2555"/>
              <a:ext cx="234" cy="234"/>
            </a:xfrm>
            <a:prstGeom prst="line">
              <a:avLst/>
            </a:prstGeom>
            <a:ln w="9525" cap="flat" cmpd="sng">
              <a:solidFill>
                <a:schemeClr val="tx1"/>
              </a:solidFill>
              <a:prstDash val="solid"/>
              <a:headEnd type="none" w="med" len="med"/>
              <a:tailEnd type="none" w="med" len="med"/>
            </a:ln>
          </p:spPr>
        </p:sp>
        <p:sp>
          <p:nvSpPr>
            <p:cNvPr id="139296" name="Line 116"/>
            <p:cNvSpPr/>
            <p:nvPr/>
          </p:nvSpPr>
          <p:spPr>
            <a:xfrm>
              <a:off x="856" y="2555"/>
              <a:ext cx="244" cy="245"/>
            </a:xfrm>
            <a:prstGeom prst="line">
              <a:avLst/>
            </a:prstGeom>
            <a:ln w="9525" cap="flat" cmpd="sng">
              <a:solidFill>
                <a:schemeClr val="tx1"/>
              </a:solidFill>
              <a:prstDash val="solid"/>
              <a:headEnd type="none" w="med" len="med"/>
              <a:tailEnd type="none" w="med" len="med"/>
            </a:ln>
          </p:spPr>
        </p:sp>
        <p:sp>
          <p:nvSpPr>
            <p:cNvPr id="139297" name="Line 117"/>
            <p:cNvSpPr/>
            <p:nvPr/>
          </p:nvSpPr>
          <p:spPr>
            <a:xfrm flipH="1">
              <a:off x="1634" y="2578"/>
              <a:ext cx="111" cy="188"/>
            </a:xfrm>
            <a:prstGeom prst="line">
              <a:avLst/>
            </a:prstGeom>
            <a:ln w="9525" cap="flat" cmpd="sng">
              <a:solidFill>
                <a:schemeClr val="tx1"/>
              </a:solidFill>
              <a:prstDash val="solid"/>
              <a:headEnd type="none" w="med" len="med"/>
              <a:tailEnd type="none" w="med" len="med"/>
            </a:ln>
          </p:spPr>
        </p:sp>
        <p:sp>
          <p:nvSpPr>
            <p:cNvPr id="139298" name="Line 118"/>
            <p:cNvSpPr/>
            <p:nvPr/>
          </p:nvSpPr>
          <p:spPr>
            <a:xfrm>
              <a:off x="1878" y="2589"/>
              <a:ext cx="111" cy="177"/>
            </a:xfrm>
            <a:prstGeom prst="line">
              <a:avLst/>
            </a:prstGeom>
            <a:ln w="9525" cap="flat" cmpd="sng">
              <a:solidFill>
                <a:schemeClr val="tx1"/>
              </a:solidFill>
              <a:prstDash val="solid"/>
              <a:headEnd type="none" w="med" len="med"/>
              <a:tailEnd type="none" w="med" len="med"/>
            </a:ln>
          </p:spPr>
        </p:sp>
      </p:gr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106">
                                            <p:txEl>
                                              <p:charRg st="0" end="9"/>
                                            </p:txEl>
                                          </p:spTgt>
                                        </p:tgtEl>
                                        <p:attrNameLst>
                                          <p:attrName>style.visibility</p:attrName>
                                        </p:attrNameLst>
                                      </p:cBhvr>
                                      <p:to>
                                        <p:strVal val="visible"/>
                                      </p:to>
                                    </p:set>
                                    <p:anim calcmode="lin" valueType="num">
                                      <p:cBhvr additive="base">
                                        <p:cTn id="7" dur="500" fill="hold"/>
                                        <p:tgtEl>
                                          <p:spTgt spid="431106">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1106">
                                            <p:txEl>
                                              <p:charRg st="0"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1106">
                                            <p:txEl>
                                              <p:charRg st="9" end="68"/>
                                            </p:txEl>
                                          </p:spTgt>
                                        </p:tgtEl>
                                        <p:attrNameLst>
                                          <p:attrName>style.visibility</p:attrName>
                                        </p:attrNameLst>
                                      </p:cBhvr>
                                      <p:to>
                                        <p:strVal val="visible"/>
                                      </p:to>
                                    </p:set>
                                    <p:anim calcmode="lin" valueType="num">
                                      <p:cBhvr additive="base">
                                        <p:cTn id="13" dur="500" fill="hold"/>
                                        <p:tgtEl>
                                          <p:spTgt spid="431106">
                                            <p:txEl>
                                              <p:charRg st="9" end="6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1106">
                                            <p:txEl>
                                              <p:charRg st="9" end="6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1106">
                                            <p:txEl>
                                              <p:charRg st="68" end="90"/>
                                            </p:txEl>
                                          </p:spTgt>
                                        </p:tgtEl>
                                        <p:attrNameLst>
                                          <p:attrName>style.visibility</p:attrName>
                                        </p:attrNameLst>
                                      </p:cBhvr>
                                      <p:to>
                                        <p:strVal val="visible"/>
                                      </p:to>
                                    </p:set>
                                    <p:anim calcmode="lin" valueType="num">
                                      <p:cBhvr additive="base">
                                        <p:cTn id="19" dur="500" fill="hold"/>
                                        <p:tgtEl>
                                          <p:spTgt spid="431106">
                                            <p:txEl>
                                              <p:charRg st="68" end="9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1106">
                                            <p:txEl>
                                              <p:charRg st="68" end="9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1106">
                                            <p:txEl>
                                              <p:charRg st="90" end="108"/>
                                            </p:txEl>
                                          </p:spTgt>
                                        </p:tgtEl>
                                        <p:attrNameLst>
                                          <p:attrName>style.visibility</p:attrName>
                                        </p:attrNameLst>
                                      </p:cBhvr>
                                      <p:to>
                                        <p:strVal val="visible"/>
                                      </p:to>
                                    </p:set>
                                    <p:anim calcmode="lin" valueType="num">
                                      <p:cBhvr additive="base">
                                        <p:cTn id="25" dur="500" fill="hold"/>
                                        <p:tgtEl>
                                          <p:spTgt spid="431106">
                                            <p:txEl>
                                              <p:charRg st="90" end="10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1106">
                                            <p:txEl>
                                              <p:charRg st="90" end="10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out)">
                                      <p:cBhvr>
                                        <p:cTn id="37" dur="500"/>
                                        <p:tgtEl>
                                          <p:spTgt spid="3"/>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431144"/>
                                        </p:tgtEl>
                                        <p:attrNameLst>
                                          <p:attrName>style.visibility</p:attrName>
                                        </p:attrNameLst>
                                      </p:cBhvr>
                                      <p:to>
                                        <p:strVal val="visible"/>
                                      </p:to>
                                    </p:set>
                                    <p:animEffect transition="in" filter="box(out)">
                                      <p:cBhvr>
                                        <p:cTn id="42" dur="500"/>
                                        <p:tgtEl>
                                          <p:spTgt spid="431144"/>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431145"/>
                                        </p:tgtEl>
                                        <p:attrNameLst>
                                          <p:attrName>style.visibility</p:attrName>
                                        </p:attrNameLst>
                                      </p:cBhvr>
                                      <p:to>
                                        <p:strVal val="visible"/>
                                      </p:to>
                                    </p:set>
                                    <p:animEffect transition="in" filter="box(out)">
                                      <p:cBhvr>
                                        <p:cTn id="47" dur="500"/>
                                        <p:tgtEl>
                                          <p:spTgt spid="431145"/>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431146"/>
                                        </p:tgtEl>
                                        <p:attrNameLst>
                                          <p:attrName>style.visibility</p:attrName>
                                        </p:attrNameLst>
                                      </p:cBhvr>
                                      <p:to>
                                        <p:strVal val="visible"/>
                                      </p:to>
                                    </p:set>
                                    <p:animEffect transition="in" filter="box(out)">
                                      <p:cBhvr>
                                        <p:cTn id="52" dur="500"/>
                                        <p:tgtEl>
                                          <p:spTgt spid="431146"/>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431147"/>
                                        </p:tgtEl>
                                        <p:attrNameLst>
                                          <p:attrName>style.visibility</p:attrName>
                                        </p:attrNameLst>
                                      </p:cBhvr>
                                      <p:to>
                                        <p:strVal val="visible"/>
                                      </p:to>
                                    </p:set>
                                    <p:animEffect transition="in" filter="box(out)">
                                      <p:cBhvr>
                                        <p:cTn id="57" dur="500"/>
                                        <p:tgtEl>
                                          <p:spTgt spid="431147"/>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431148"/>
                                        </p:tgtEl>
                                        <p:attrNameLst>
                                          <p:attrName>style.visibility</p:attrName>
                                        </p:attrNameLst>
                                      </p:cBhvr>
                                      <p:to>
                                        <p:strVal val="visible"/>
                                      </p:to>
                                    </p:set>
                                    <p:animEffect transition="in" filter="box(out)">
                                      <p:cBhvr>
                                        <p:cTn id="62" dur="500"/>
                                        <p:tgtEl>
                                          <p:spTgt spid="431148"/>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ox(out)">
                                      <p:cBhvr>
                                        <p:cTn id="67" dur="500"/>
                                        <p:tgtEl>
                                          <p:spTgt spid="5"/>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box(out)">
                                      <p:cBhvr>
                                        <p:cTn id="72" dur="500"/>
                                        <p:tgtEl>
                                          <p:spTgt spid="6"/>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box(out)">
                                      <p:cBhvr>
                                        <p:cTn id="77" dur="500"/>
                                        <p:tgtEl>
                                          <p:spTgt spid="7"/>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box(out)">
                                      <p:cBhvr>
                                        <p:cTn id="82" dur="500"/>
                                        <p:tgtEl>
                                          <p:spTgt spid="8"/>
                                        </p:tgtEl>
                                      </p:cBhvr>
                                    </p:animEffect>
                                  </p:childTnLst>
                                  <p:subTnLs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box(out)">
                                      <p:cBhvr>
                                        <p:cTn id="87" dur="500"/>
                                        <p:tgtEl>
                                          <p:spTgt spid="9"/>
                                        </p:tgtEl>
                                      </p:cBhvr>
                                    </p:animEffect>
                                  </p:childTnLst>
                                  <p:subTnLst>
                                    <p:audio>
                                      <p:cMediaNode>
                                        <p:cTn display="0" masterRel="sameClick">
                                          <p:stCondLst>
                                            <p:cond evt="begin" delay="0">
                                              <p:tn val="85"/>
                                            </p:cond>
                                          </p:stCondLst>
                                          <p:endCondLst>
                                            <p:cond evt="onStopAudio" delay="0">
                                              <p:tgtEl>
                                                <p:sldTgt/>
                                              </p:tgtEl>
                                            </p:cond>
                                          </p:endCondLst>
                                        </p:cTn>
                                        <p:tgtEl>
                                          <p:sndTgt r:embed="rId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box(out)">
                                      <p:cBhvr>
                                        <p:cTn id="92" dur="500"/>
                                        <p:tgtEl>
                                          <p:spTgt spid="10"/>
                                        </p:tgtEl>
                                      </p:cBhvr>
                                    </p:animEffect>
                                  </p:childTnLst>
                                  <p:subTnLst>
                                    <p:audio>
                                      <p:cMediaNode>
                                        <p:cTn display="0" masterRel="sameClick">
                                          <p:stCondLst>
                                            <p:cond evt="begin" delay="0">
                                              <p:tn val="90"/>
                                            </p:cond>
                                          </p:stCondLst>
                                          <p:endCondLst>
                                            <p:cond evt="onStopAudio" delay="0">
                                              <p:tgtEl>
                                                <p:sldTgt/>
                                              </p:tgtEl>
                                            </p:cond>
                                          </p:endCondLst>
                                        </p:cTn>
                                        <p:tgtEl>
                                          <p:sndTgt r:embed="rId1"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0-#ppt_w/2"/>
                                          </p:val>
                                        </p:tav>
                                        <p:tav tm="100000">
                                          <p:val>
                                            <p:strVal val="#ppt_x"/>
                                          </p:val>
                                        </p:tav>
                                      </p:tavLst>
                                    </p:anim>
                                    <p:anim calcmode="lin" valueType="num">
                                      <p:cBhvr additive="base">
                                        <p:cTn id="98"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WHOOSH.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additive="base">
                                        <p:cTn id="103" dur="500" fill="hold"/>
                                        <p:tgtEl>
                                          <p:spTgt spid="12"/>
                                        </p:tgtEl>
                                        <p:attrNameLst>
                                          <p:attrName>ppt_x</p:attrName>
                                        </p:attrNameLst>
                                      </p:cBhvr>
                                      <p:tavLst>
                                        <p:tav tm="0">
                                          <p:val>
                                            <p:strVal val="0-#ppt_w/2"/>
                                          </p:val>
                                        </p:tav>
                                        <p:tav tm="100000">
                                          <p:val>
                                            <p:strVal val="#ppt_x"/>
                                          </p:val>
                                        </p:tav>
                                      </p:tavLst>
                                    </p:anim>
                                    <p:anim calcmode="lin" valueType="num">
                                      <p:cBhvr additive="base">
                                        <p:cTn id="104"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bldLvl="4"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Text Box 2"/>
          <p:cNvSpPr txBox="1"/>
          <p:nvPr/>
        </p:nvSpPr>
        <p:spPr>
          <a:xfrm>
            <a:off x="525463" y="533400"/>
            <a:ext cx="7018337"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ea typeface="楷体_GB2312" pitchFamily="49" charset="-122"/>
              </a:rPr>
              <a:t> </a:t>
            </a:r>
            <a:r>
              <a:rPr lang="zh-CN" altLang="en-US" sz="4800" b="1" dirty="0">
                <a:solidFill>
                  <a:srgbClr val="990033"/>
                </a:solidFill>
                <a:ea typeface="楷体_GB2312" pitchFamily="49" charset="-122"/>
              </a:rPr>
              <a:t>森林和二叉树的对应关系</a:t>
            </a:r>
            <a:endParaRPr lang="zh-CN" altLang="en-US" sz="4800" dirty="0"/>
          </a:p>
        </p:txBody>
      </p:sp>
      <p:sp>
        <p:nvSpPr>
          <p:cNvPr id="432131" name="Text Box 3"/>
          <p:cNvSpPr txBox="1"/>
          <p:nvPr/>
        </p:nvSpPr>
        <p:spPr>
          <a:xfrm>
            <a:off x="519113" y="1752600"/>
            <a:ext cx="6719887" cy="23780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4000" b="1" dirty="0">
                <a:solidFill>
                  <a:schemeClr val="tx2"/>
                </a:solidFill>
                <a:ea typeface="楷体_GB2312" pitchFamily="49" charset="-122"/>
              </a:rPr>
              <a:t>设</a:t>
            </a:r>
            <a:r>
              <a:rPr lang="zh-CN" altLang="en-US" sz="4000" b="1" dirty="0">
                <a:solidFill>
                  <a:srgbClr val="990033"/>
                </a:solidFill>
                <a:ea typeface="楷体_GB2312" pitchFamily="49" charset="-122"/>
              </a:rPr>
              <a:t>森林</a:t>
            </a:r>
            <a:endParaRPr lang="zh-CN" altLang="en-US" sz="4000" b="1" dirty="0">
              <a:ea typeface="楷体_GB2312" pitchFamily="49" charset="-122"/>
            </a:endParaRPr>
          </a:p>
          <a:p>
            <a:pPr marL="0" lvl="0" indent="0" eaLnBrk="1" hangingPunct="1">
              <a:lnSpc>
                <a:spcPct val="125000"/>
              </a:lnSpc>
              <a:spcBef>
                <a:spcPct val="0"/>
              </a:spcBef>
              <a:buNone/>
            </a:pPr>
            <a:r>
              <a:rPr lang="zh-CN" altLang="en-US" sz="4000" b="1" dirty="0">
                <a:solidFill>
                  <a:schemeClr val="tx2"/>
                </a:solidFill>
                <a:ea typeface="楷体_GB2312" pitchFamily="49" charset="-122"/>
              </a:rPr>
              <a:t>     </a:t>
            </a:r>
            <a:r>
              <a:rPr lang="en-US" altLang="zh-CN" sz="4000" b="1" dirty="0">
                <a:solidFill>
                  <a:schemeClr val="tx2"/>
                </a:solidFill>
                <a:ea typeface="楷体_GB2312" pitchFamily="49" charset="-122"/>
              </a:rPr>
              <a:t>F = ( T</a:t>
            </a:r>
            <a:r>
              <a:rPr lang="en-US" altLang="zh-CN" sz="4000" b="1" baseline="-25000" dirty="0">
                <a:solidFill>
                  <a:schemeClr val="tx2"/>
                </a:solidFill>
                <a:ea typeface="楷体_GB2312" pitchFamily="49" charset="-122"/>
              </a:rPr>
              <a:t>1</a:t>
            </a:r>
            <a:r>
              <a:rPr lang="en-US" altLang="zh-CN" sz="4000" b="1" dirty="0">
                <a:solidFill>
                  <a:schemeClr val="tx2"/>
                </a:solidFill>
                <a:ea typeface="楷体_GB2312" pitchFamily="49" charset="-122"/>
              </a:rPr>
              <a:t>, T</a:t>
            </a:r>
            <a:r>
              <a:rPr lang="en-US" altLang="zh-CN" sz="4000" b="1" baseline="-25000" dirty="0">
                <a:solidFill>
                  <a:schemeClr val="tx2"/>
                </a:solidFill>
                <a:ea typeface="楷体_GB2312" pitchFamily="49" charset="-122"/>
              </a:rPr>
              <a:t>2</a:t>
            </a:r>
            <a:r>
              <a:rPr lang="en-US" altLang="zh-CN" sz="4000" b="1" dirty="0">
                <a:solidFill>
                  <a:schemeClr val="tx2"/>
                </a:solidFill>
                <a:ea typeface="楷体_GB2312" pitchFamily="49" charset="-122"/>
              </a:rPr>
              <a:t>, …, T</a:t>
            </a:r>
            <a:r>
              <a:rPr lang="en-US" altLang="zh-CN" sz="4000" b="1" baseline="-25000" dirty="0">
                <a:solidFill>
                  <a:schemeClr val="tx2"/>
                </a:solidFill>
                <a:ea typeface="楷体_GB2312" pitchFamily="49" charset="-122"/>
              </a:rPr>
              <a:t>n</a:t>
            </a:r>
            <a:r>
              <a:rPr lang="en-US" altLang="zh-CN" sz="4000" b="1" dirty="0">
                <a:solidFill>
                  <a:schemeClr val="tx2"/>
                </a:solidFill>
                <a:ea typeface="楷体_GB2312" pitchFamily="49" charset="-122"/>
              </a:rPr>
              <a:t> );</a:t>
            </a:r>
            <a:endParaRPr lang="en-US" altLang="zh-CN" sz="4000" b="1" dirty="0">
              <a:solidFill>
                <a:schemeClr val="tx2"/>
              </a:solidFill>
              <a:ea typeface="楷体_GB2312" pitchFamily="49" charset="-122"/>
            </a:endParaRPr>
          </a:p>
          <a:p>
            <a:pPr marL="0" lvl="0" indent="0" eaLnBrk="1" hangingPunct="1">
              <a:lnSpc>
                <a:spcPct val="125000"/>
              </a:lnSpc>
              <a:spcBef>
                <a:spcPct val="0"/>
              </a:spcBef>
              <a:buNone/>
            </a:pPr>
            <a:r>
              <a:rPr lang="en-US" altLang="zh-CN" sz="4000" b="1" dirty="0">
                <a:solidFill>
                  <a:schemeClr val="tx2"/>
                </a:solidFill>
                <a:ea typeface="楷体_GB2312" pitchFamily="49" charset="-122"/>
              </a:rPr>
              <a:t>     T</a:t>
            </a:r>
            <a:r>
              <a:rPr lang="en-US" altLang="zh-CN" sz="4000" b="1" baseline="-25000" dirty="0">
                <a:solidFill>
                  <a:schemeClr val="tx2"/>
                </a:solidFill>
                <a:ea typeface="楷体_GB2312" pitchFamily="49" charset="-122"/>
              </a:rPr>
              <a:t>1</a:t>
            </a:r>
            <a:r>
              <a:rPr lang="en-US" altLang="zh-CN" sz="4000" b="1" dirty="0">
                <a:solidFill>
                  <a:schemeClr val="tx2"/>
                </a:solidFill>
                <a:ea typeface="楷体_GB2312" pitchFamily="49" charset="-122"/>
              </a:rPr>
              <a:t> = (root</a:t>
            </a:r>
            <a:r>
              <a:rPr lang="zh-CN" altLang="en-US" sz="4000" b="1" dirty="0">
                <a:solidFill>
                  <a:schemeClr val="tx2"/>
                </a:solidFill>
                <a:ea typeface="楷体_GB2312" pitchFamily="49" charset="-122"/>
              </a:rPr>
              <a:t>，</a:t>
            </a:r>
            <a:r>
              <a:rPr lang="en-US" altLang="zh-CN" sz="4000" b="1" dirty="0">
                <a:solidFill>
                  <a:schemeClr val="tx2"/>
                </a:solidFill>
                <a:ea typeface="楷体_GB2312" pitchFamily="49" charset="-122"/>
              </a:rPr>
              <a:t>t</a:t>
            </a:r>
            <a:r>
              <a:rPr lang="en-US" altLang="zh-CN" sz="4000" b="1" baseline="-25000" dirty="0">
                <a:solidFill>
                  <a:schemeClr val="tx2"/>
                </a:solidFill>
                <a:ea typeface="楷体_GB2312" pitchFamily="49" charset="-122"/>
              </a:rPr>
              <a:t>11</a:t>
            </a:r>
            <a:r>
              <a:rPr lang="en-US" altLang="zh-CN" sz="4000" b="1" dirty="0">
                <a:solidFill>
                  <a:schemeClr val="tx2"/>
                </a:solidFill>
                <a:ea typeface="楷体_GB2312" pitchFamily="49" charset="-122"/>
              </a:rPr>
              <a:t>, t</a:t>
            </a:r>
            <a:r>
              <a:rPr lang="en-US" altLang="zh-CN" sz="4000" b="1" baseline="-25000" dirty="0">
                <a:solidFill>
                  <a:schemeClr val="tx2"/>
                </a:solidFill>
                <a:ea typeface="楷体_GB2312" pitchFamily="49" charset="-122"/>
              </a:rPr>
              <a:t>12</a:t>
            </a:r>
            <a:r>
              <a:rPr lang="en-US" altLang="zh-CN" sz="4000" b="1" dirty="0">
                <a:solidFill>
                  <a:schemeClr val="tx2"/>
                </a:solidFill>
                <a:ea typeface="楷体_GB2312" pitchFamily="49" charset="-122"/>
              </a:rPr>
              <a:t>, …, t</a:t>
            </a:r>
            <a:r>
              <a:rPr lang="en-US" altLang="zh-CN" sz="4000" b="1" baseline="-25000" dirty="0">
                <a:solidFill>
                  <a:schemeClr val="tx2"/>
                </a:solidFill>
                <a:ea typeface="楷体_GB2312" pitchFamily="49" charset="-122"/>
              </a:rPr>
              <a:t>1m</a:t>
            </a:r>
            <a:r>
              <a:rPr lang="en-US" altLang="zh-CN" sz="4000" b="1" dirty="0">
                <a:solidFill>
                  <a:schemeClr val="tx2"/>
                </a:solidFill>
                <a:ea typeface="楷体_GB2312" pitchFamily="49" charset="-122"/>
              </a:rPr>
              <a:t>);</a:t>
            </a:r>
            <a:endParaRPr lang="en-US" altLang="zh-CN" sz="4000" b="1" dirty="0">
              <a:solidFill>
                <a:schemeClr val="tx2"/>
              </a:solidFill>
              <a:ea typeface="楷体_GB2312" pitchFamily="49" charset="-122"/>
            </a:endParaRPr>
          </a:p>
        </p:txBody>
      </p:sp>
      <p:sp>
        <p:nvSpPr>
          <p:cNvPr id="432132" name="Rectangle 4"/>
          <p:cNvSpPr/>
          <p:nvPr/>
        </p:nvSpPr>
        <p:spPr>
          <a:xfrm>
            <a:off x="642938" y="4419600"/>
            <a:ext cx="7231062" cy="16160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4000" b="1" dirty="0">
                <a:solidFill>
                  <a:srgbClr val="990033"/>
                </a:solidFill>
                <a:ea typeface="楷体_GB2312" pitchFamily="49" charset="-122"/>
              </a:rPr>
              <a:t>二叉树</a:t>
            </a:r>
            <a:r>
              <a:rPr lang="zh-CN" altLang="en-US" sz="4000" b="1" dirty="0">
                <a:ea typeface="楷体_GB2312" pitchFamily="49" charset="-122"/>
              </a:rPr>
              <a:t>  </a:t>
            </a:r>
            <a:endParaRPr lang="zh-CN" altLang="en-US" sz="4000" b="1" dirty="0">
              <a:ea typeface="楷体_GB2312" pitchFamily="49" charset="-122"/>
            </a:endParaRPr>
          </a:p>
          <a:p>
            <a:pPr marL="0" lvl="0" indent="0" eaLnBrk="1" hangingPunct="1">
              <a:lnSpc>
                <a:spcPct val="125000"/>
              </a:lnSpc>
              <a:spcBef>
                <a:spcPct val="0"/>
              </a:spcBef>
              <a:buNone/>
            </a:pPr>
            <a:r>
              <a:rPr lang="zh-CN" altLang="en-US" sz="4000" b="1" dirty="0">
                <a:ea typeface="楷体_GB2312" pitchFamily="49" charset="-122"/>
              </a:rPr>
              <a:t>    </a:t>
            </a:r>
            <a:r>
              <a:rPr lang="en-US" altLang="zh-CN" sz="4000" b="1" dirty="0">
                <a:solidFill>
                  <a:schemeClr val="tx2"/>
                </a:solidFill>
                <a:ea typeface="楷体_GB2312" pitchFamily="49" charset="-122"/>
              </a:rPr>
              <a:t>B =( LBT, Node(root), RBT )</a:t>
            </a:r>
            <a:r>
              <a:rPr lang="en-US" altLang="zh-CN" sz="4000" dirty="0">
                <a:solidFill>
                  <a:schemeClr val="tx2"/>
                </a:solidFill>
                <a:latin typeface="楷体_GB2312" pitchFamily="49" charset="-122"/>
                <a:ea typeface="楷体_GB2312" pitchFamily="49" charset="-122"/>
              </a:rPr>
              <a:t>;</a:t>
            </a:r>
            <a:endParaRPr lang="en-US" altLang="zh-CN" sz="4000" dirty="0">
              <a:latin typeface="楷体_GB2312" pitchFamily="49" charset="-122"/>
              <a:ea typeface="楷体_GB2312" pitchFamily="49" charset="-122"/>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32131"/>
                                        </p:tgtEl>
                                        <p:attrNameLst>
                                          <p:attrName>style.visibility</p:attrName>
                                        </p:attrNameLst>
                                      </p:cBhvr>
                                      <p:to>
                                        <p:strVal val="visible"/>
                                      </p:to>
                                    </p:set>
                                    <p:anim calcmode="lin" valueType="num">
                                      <p:cBhvr additive="base">
                                        <p:cTn id="7" dur="500" fill="hold"/>
                                        <p:tgtEl>
                                          <p:spTgt spid="432131"/>
                                        </p:tgtEl>
                                        <p:attrNameLst>
                                          <p:attrName>ppt_x</p:attrName>
                                        </p:attrNameLst>
                                      </p:cBhvr>
                                      <p:tavLst>
                                        <p:tav tm="0">
                                          <p:val>
                                            <p:strVal val="1+#ppt_w/2"/>
                                          </p:val>
                                        </p:tav>
                                        <p:tav tm="100000">
                                          <p:val>
                                            <p:strVal val="#ppt_x"/>
                                          </p:val>
                                        </p:tav>
                                      </p:tavLst>
                                    </p:anim>
                                    <p:anim calcmode="lin" valueType="num">
                                      <p:cBhvr additive="base">
                                        <p:cTn id="8" dur="500" fill="hold"/>
                                        <p:tgtEl>
                                          <p:spTgt spid="4321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2132"/>
                                        </p:tgtEl>
                                        <p:attrNameLst>
                                          <p:attrName>style.visibility</p:attrName>
                                        </p:attrNameLst>
                                      </p:cBhvr>
                                      <p:to>
                                        <p:strVal val="visible"/>
                                      </p:to>
                                    </p:set>
                                    <p:anim calcmode="lin" valueType="num">
                                      <p:cBhvr additive="base">
                                        <p:cTn id="13" dur="500" fill="hold"/>
                                        <p:tgtEl>
                                          <p:spTgt spid="432132"/>
                                        </p:tgtEl>
                                        <p:attrNameLst>
                                          <p:attrName>ppt_x</p:attrName>
                                        </p:attrNameLst>
                                      </p:cBhvr>
                                      <p:tavLst>
                                        <p:tav tm="0">
                                          <p:val>
                                            <p:strVal val="0-#ppt_w/2"/>
                                          </p:val>
                                        </p:tav>
                                        <p:tav tm="100000">
                                          <p:val>
                                            <p:strVal val="#ppt_x"/>
                                          </p:val>
                                        </p:tav>
                                      </p:tavLst>
                                    </p:anim>
                                    <p:anim calcmode="lin" valueType="num">
                                      <p:cBhvr additive="base">
                                        <p:cTn id="14" dur="500" fill="hold"/>
                                        <p:tgtEl>
                                          <p:spTgt spid="4321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p:bldP spid="43213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Text Box 2"/>
          <p:cNvSpPr txBox="1"/>
          <p:nvPr/>
        </p:nvSpPr>
        <p:spPr>
          <a:xfrm>
            <a:off x="304800" y="533400"/>
            <a:ext cx="858361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楷体_GB2312" pitchFamily="49" charset="-122"/>
              </a:rPr>
              <a:t>由森林转换成二叉树</a:t>
            </a:r>
            <a:r>
              <a:rPr lang="zh-CN" altLang="en-US" sz="4000" dirty="0">
                <a:ea typeface="楷体_GB2312" pitchFamily="49" charset="-122"/>
              </a:rPr>
              <a:t>的</a:t>
            </a:r>
            <a:r>
              <a:rPr lang="zh-CN" altLang="en-US" sz="4000" dirty="0">
                <a:latin typeface="楷体_GB2312" pitchFamily="49" charset="-122"/>
                <a:ea typeface="楷体_GB2312" pitchFamily="49" charset="-122"/>
              </a:rPr>
              <a:t>转换规则为</a:t>
            </a:r>
            <a:r>
              <a:rPr lang="en-US" altLang="zh-CN" sz="4400" dirty="0">
                <a:latin typeface="楷体_GB2312" pitchFamily="49" charset="-122"/>
                <a:ea typeface="楷体_GB2312" pitchFamily="49" charset="-122"/>
              </a:rPr>
              <a:t>:</a:t>
            </a:r>
            <a:endParaRPr lang="en-US" altLang="zh-CN" sz="4400" dirty="0"/>
          </a:p>
        </p:txBody>
      </p:sp>
      <p:sp>
        <p:nvSpPr>
          <p:cNvPr id="433155" name="Text Box 3"/>
          <p:cNvSpPr txBox="1"/>
          <p:nvPr/>
        </p:nvSpPr>
        <p:spPr>
          <a:xfrm>
            <a:off x="420688" y="1752600"/>
            <a:ext cx="8964612" cy="43624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zh-CN" altLang="en-US" sz="4000" dirty="0">
                <a:solidFill>
                  <a:schemeClr val="tx2"/>
                </a:solidFill>
                <a:ea typeface="楷体_GB2312" pitchFamily="49" charset="-122"/>
              </a:rPr>
              <a:t>若 </a:t>
            </a:r>
            <a:r>
              <a:rPr lang="en-US" altLang="zh-CN" sz="4000" b="1" dirty="0">
                <a:solidFill>
                  <a:schemeClr val="tx2"/>
                </a:solidFill>
                <a:ea typeface="楷体_GB2312" pitchFamily="49" charset="-122"/>
              </a:rPr>
              <a:t>F = Φ</a:t>
            </a:r>
            <a:r>
              <a:rPr lang="zh-CN" altLang="en-US" sz="4000" dirty="0">
                <a:solidFill>
                  <a:schemeClr val="tx2"/>
                </a:solidFill>
                <a:ea typeface="楷体_GB2312" pitchFamily="49" charset="-122"/>
              </a:rPr>
              <a:t>，则 </a:t>
            </a:r>
            <a:r>
              <a:rPr lang="en-US" altLang="zh-CN" sz="4000" b="1" dirty="0">
                <a:solidFill>
                  <a:schemeClr val="tx2"/>
                </a:solidFill>
                <a:ea typeface="楷体_GB2312" pitchFamily="49" charset="-122"/>
              </a:rPr>
              <a:t>B = Φ</a:t>
            </a:r>
            <a:r>
              <a:rPr lang="zh-CN" altLang="en-US" sz="4000" dirty="0">
                <a:solidFill>
                  <a:schemeClr val="tx2"/>
                </a:solidFill>
                <a:ea typeface="楷体_GB2312" pitchFamily="49" charset="-122"/>
              </a:rPr>
              <a:t>；</a:t>
            </a:r>
            <a:endParaRPr lang="zh-CN" altLang="en-US" sz="4000" dirty="0">
              <a:solidFill>
                <a:schemeClr val="tx2"/>
              </a:solidFill>
              <a:ea typeface="楷体_GB2312" pitchFamily="49" charset="-122"/>
            </a:endParaRPr>
          </a:p>
          <a:p>
            <a:pPr marL="0" lvl="0" indent="0" eaLnBrk="1" hangingPunct="1">
              <a:lnSpc>
                <a:spcPct val="140000"/>
              </a:lnSpc>
              <a:spcBef>
                <a:spcPct val="0"/>
              </a:spcBef>
              <a:buNone/>
            </a:pPr>
            <a:r>
              <a:rPr lang="zh-CN" altLang="en-US" sz="4000" dirty="0">
                <a:solidFill>
                  <a:schemeClr val="tx2"/>
                </a:solidFill>
                <a:ea typeface="楷体_GB2312" pitchFamily="49" charset="-122"/>
              </a:rPr>
              <a:t>否则，</a:t>
            </a:r>
            <a:endParaRPr lang="zh-CN" altLang="en-US" sz="4000" dirty="0">
              <a:solidFill>
                <a:schemeClr val="tx2"/>
              </a:solidFill>
              <a:ea typeface="楷体_GB2312" pitchFamily="49" charset="-122"/>
            </a:endParaRPr>
          </a:p>
          <a:p>
            <a:pPr marL="0" lvl="0" indent="0" eaLnBrk="1" hangingPunct="1">
              <a:lnSpc>
                <a:spcPct val="140000"/>
              </a:lnSpc>
              <a:spcBef>
                <a:spcPct val="0"/>
              </a:spcBef>
              <a:buNone/>
            </a:pPr>
            <a:r>
              <a:rPr lang="zh-CN" altLang="en-US" sz="4000" dirty="0">
                <a:solidFill>
                  <a:schemeClr val="tx2"/>
                </a:solidFill>
                <a:ea typeface="楷体_GB2312" pitchFamily="49" charset="-122"/>
              </a:rPr>
              <a:t>   由 </a:t>
            </a:r>
            <a:r>
              <a:rPr lang="en-US" altLang="zh-CN" sz="4000" b="1" dirty="0">
                <a:solidFill>
                  <a:schemeClr val="tx2"/>
                </a:solidFill>
                <a:ea typeface="楷体_GB2312" pitchFamily="49" charset="-122"/>
              </a:rPr>
              <a:t>ROOT( T</a:t>
            </a:r>
            <a:r>
              <a:rPr lang="en-US" altLang="zh-CN" sz="4000" b="1" baseline="-25000" dirty="0">
                <a:solidFill>
                  <a:schemeClr val="tx2"/>
                </a:solidFill>
                <a:ea typeface="楷体_GB2312" pitchFamily="49" charset="-122"/>
              </a:rPr>
              <a:t>1</a:t>
            </a:r>
            <a:r>
              <a:rPr lang="en-US" altLang="zh-CN" sz="4000" b="1" dirty="0">
                <a:solidFill>
                  <a:schemeClr val="tx2"/>
                </a:solidFill>
                <a:ea typeface="楷体_GB2312" pitchFamily="49" charset="-122"/>
              </a:rPr>
              <a:t> )</a:t>
            </a:r>
            <a:r>
              <a:rPr lang="en-US" altLang="zh-CN" sz="4000" dirty="0">
                <a:solidFill>
                  <a:schemeClr val="tx2"/>
                </a:solidFill>
                <a:ea typeface="楷体_GB2312" pitchFamily="49" charset="-122"/>
              </a:rPr>
              <a:t> </a:t>
            </a:r>
            <a:r>
              <a:rPr lang="zh-CN" altLang="en-US" sz="4000" dirty="0">
                <a:solidFill>
                  <a:schemeClr val="tx2"/>
                </a:solidFill>
                <a:ea typeface="楷体_GB2312" pitchFamily="49" charset="-122"/>
              </a:rPr>
              <a:t>对应得到 </a:t>
            </a:r>
            <a:r>
              <a:rPr lang="en-US" altLang="zh-CN" sz="4000" b="1" dirty="0">
                <a:solidFill>
                  <a:schemeClr val="tx2"/>
                </a:solidFill>
                <a:ea typeface="楷体_GB2312" pitchFamily="49" charset="-122"/>
              </a:rPr>
              <a:t>Node(root)</a:t>
            </a:r>
            <a:r>
              <a:rPr lang="zh-CN" altLang="en-US" sz="4000" dirty="0">
                <a:solidFill>
                  <a:schemeClr val="tx2"/>
                </a:solidFill>
                <a:ea typeface="楷体_GB2312" pitchFamily="49" charset="-122"/>
              </a:rPr>
              <a:t>；</a:t>
            </a:r>
            <a:endParaRPr lang="zh-CN" altLang="en-US" sz="4000" dirty="0">
              <a:solidFill>
                <a:schemeClr val="tx2"/>
              </a:solidFill>
              <a:ea typeface="楷体_GB2312" pitchFamily="49" charset="-122"/>
            </a:endParaRPr>
          </a:p>
          <a:p>
            <a:pPr marL="0" lvl="0" indent="0" eaLnBrk="1" hangingPunct="1">
              <a:lnSpc>
                <a:spcPct val="140000"/>
              </a:lnSpc>
              <a:spcBef>
                <a:spcPct val="0"/>
              </a:spcBef>
              <a:buNone/>
            </a:pPr>
            <a:r>
              <a:rPr lang="zh-CN" altLang="en-US" sz="4000" dirty="0">
                <a:solidFill>
                  <a:schemeClr val="tx2"/>
                </a:solidFill>
                <a:ea typeface="楷体_GB2312" pitchFamily="49" charset="-122"/>
              </a:rPr>
              <a:t>   由 </a:t>
            </a:r>
            <a:r>
              <a:rPr lang="en-US" altLang="zh-CN" sz="4000" b="1" dirty="0">
                <a:solidFill>
                  <a:schemeClr val="tx2"/>
                </a:solidFill>
                <a:ea typeface="楷体_GB2312" pitchFamily="49" charset="-122"/>
              </a:rPr>
              <a:t>(t</a:t>
            </a:r>
            <a:r>
              <a:rPr lang="en-US" altLang="zh-CN" sz="4000" b="1" baseline="-25000" dirty="0">
                <a:solidFill>
                  <a:schemeClr val="tx2"/>
                </a:solidFill>
                <a:ea typeface="楷体_GB2312" pitchFamily="49" charset="-122"/>
              </a:rPr>
              <a:t>11</a:t>
            </a:r>
            <a:r>
              <a:rPr lang="en-US" altLang="zh-CN" sz="4000" b="1" dirty="0">
                <a:solidFill>
                  <a:schemeClr val="tx2"/>
                </a:solidFill>
                <a:ea typeface="楷体_GB2312" pitchFamily="49" charset="-122"/>
              </a:rPr>
              <a:t>, t</a:t>
            </a:r>
            <a:r>
              <a:rPr lang="en-US" altLang="zh-CN" sz="4000" b="1" baseline="-25000" dirty="0">
                <a:solidFill>
                  <a:schemeClr val="tx2"/>
                </a:solidFill>
                <a:ea typeface="楷体_GB2312" pitchFamily="49" charset="-122"/>
              </a:rPr>
              <a:t>12</a:t>
            </a:r>
            <a:r>
              <a:rPr lang="en-US" altLang="zh-CN" sz="4000" b="1" dirty="0">
                <a:solidFill>
                  <a:schemeClr val="tx2"/>
                </a:solidFill>
                <a:ea typeface="楷体_GB2312" pitchFamily="49" charset="-122"/>
              </a:rPr>
              <a:t>, …, t</a:t>
            </a:r>
            <a:r>
              <a:rPr lang="en-US" altLang="zh-CN" sz="4000" b="1" baseline="-25000" dirty="0">
                <a:solidFill>
                  <a:schemeClr val="tx2"/>
                </a:solidFill>
                <a:ea typeface="楷体_GB2312" pitchFamily="49" charset="-122"/>
              </a:rPr>
              <a:t>1m</a:t>
            </a:r>
            <a:r>
              <a:rPr lang="en-US" altLang="zh-CN" sz="4000" b="1" dirty="0">
                <a:solidFill>
                  <a:schemeClr val="tx2"/>
                </a:solidFill>
                <a:ea typeface="楷体_GB2312" pitchFamily="49" charset="-122"/>
              </a:rPr>
              <a:t> )</a:t>
            </a:r>
            <a:r>
              <a:rPr lang="en-US" altLang="zh-CN" sz="4000" dirty="0">
                <a:solidFill>
                  <a:schemeClr val="tx2"/>
                </a:solidFill>
                <a:ea typeface="楷体_GB2312" pitchFamily="49" charset="-122"/>
              </a:rPr>
              <a:t> </a:t>
            </a:r>
            <a:r>
              <a:rPr lang="zh-CN" altLang="en-US" sz="4000" dirty="0">
                <a:solidFill>
                  <a:schemeClr val="tx2"/>
                </a:solidFill>
                <a:ea typeface="楷体_GB2312" pitchFamily="49" charset="-122"/>
              </a:rPr>
              <a:t>对应得到 </a:t>
            </a:r>
            <a:r>
              <a:rPr lang="en-US" altLang="zh-CN" sz="4000" b="1" dirty="0">
                <a:solidFill>
                  <a:schemeClr val="tx2"/>
                </a:solidFill>
                <a:ea typeface="楷体_GB2312" pitchFamily="49" charset="-122"/>
              </a:rPr>
              <a:t>LBT</a:t>
            </a:r>
            <a:r>
              <a:rPr lang="zh-CN" altLang="en-US" sz="4000" dirty="0">
                <a:solidFill>
                  <a:schemeClr val="tx2"/>
                </a:solidFill>
                <a:ea typeface="楷体_GB2312" pitchFamily="49" charset="-122"/>
              </a:rPr>
              <a:t>；</a:t>
            </a:r>
            <a:endParaRPr lang="zh-CN" altLang="en-US" sz="4000" dirty="0">
              <a:solidFill>
                <a:schemeClr val="tx2"/>
              </a:solidFill>
              <a:ea typeface="楷体_GB2312" pitchFamily="49" charset="-122"/>
            </a:endParaRPr>
          </a:p>
          <a:p>
            <a:pPr marL="0" lvl="0" indent="0" eaLnBrk="1" hangingPunct="1">
              <a:lnSpc>
                <a:spcPct val="140000"/>
              </a:lnSpc>
              <a:spcBef>
                <a:spcPct val="0"/>
              </a:spcBef>
              <a:buNone/>
            </a:pPr>
            <a:r>
              <a:rPr lang="zh-CN" altLang="en-US" sz="4000" dirty="0">
                <a:solidFill>
                  <a:schemeClr val="tx2"/>
                </a:solidFill>
                <a:ea typeface="楷体_GB2312" pitchFamily="49" charset="-122"/>
              </a:rPr>
              <a:t>   由 </a:t>
            </a:r>
            <a:r>
              <a:rPr lang="en-US" altLang="zh-CN" sz="4000" b="1" dirty="0">
                <a:solidFill>
                  <a:schemeClr val="tx2"/>
                </a:solidFill>
                <a:ea typeface="楷体_GB2312" pitchFamily="49" charset="-122"/>
              </a:rPr>
              <a:t>(T</a:t>
            </a:r>
            <a:r>
              <a:rPr lang="en-US" altLang="zh-CN" sz="4000" b="1" baseline="-25000" dirty="0">
                <a:solidFill>
                  <a:schemeClr val="tx2"/>
                </a:solidFill>
                <a:ea typeface="楷体_GB2312" pitchFamily="49" charset="-122"/>
              </a:rPr>
              <a:t>2</a:t>
            </a:r>
            <a:r>
              <a:rPr lang="en-US" altLang="zh-CN" sz="4000" b="1" dirty="0">
                <a:solidFill>
                  <a:schemeClr val="tx2"/>
                </a:solidFill>
                <a:ea typeface="楷体_GB2312" pitchFamily="49" charset="-122"/>
              </a:rPr>
              <a:t>, T</a:t>
            </a:r>
            <a:r>
              <a:rPr lang="en-US" altLang="zh-CN" sz="4000" b="1" baseline="-25000" dirty="0">
                <a:solidFill>
                  <a:schemeClr val="tx2"/>
                </a:solidFill>
                <a:ea typeface="楷体_GB2312" pitchFamily="49" charset="-122"/>
              </a:rPr>
              <a:t>3</a:t>
            </a:r>
            <a:r>
              <a:rPr lang="en-US" altLang="zh-CN" sz="4000" b="1" dirty="0">
                <a:solidFill>
                  <a:schemeClr val="tx2"/>
                </a:solidFill>
                <a:ea typeface="楷体_GB2312" pitchFamily="49" charset="-122"/>
              </a:rPr>
              <a:t>,…, T</a:t>
            </a:r>
            <a:r>
              <a:rPr lang="en-US" altLang="zh-CN" sz="4000" b="1" baseline="-25000" dirty="0">
                <a:solidFill>
                  <a:schemeClr val="tx2"/>
                </a:solidFill>
                <a:ea typeface="楷体_GB2312" pitchFamily="49" charset="-122"/>
              </a:rPr>
              <a:t>n </a:t>
            </a:r>
            <a:r>
              <a:rPr lang="en-US" altLang="zh-CN" sz="4000" b="1" dirty="0">
                <a:solidFill>
                  <a:schemeClr val="tx2"/>
                </a:solidFill>
                <a:ea typeface="楷体_GB2312" pitchFamily="49" charset="-122"/>
              </a:rPr>
              <a:t>)</a:t>
            </a:r>
            <a:r>
              <a:rPr lang="en-US" altLang="zh-CN" sz="4000" dirty="0">
                <a:solidFill>
                  <a:schemeClr val="tx2"/>
                </a:solidFill>
                <a:ea typeface="楷体_GB2312" pitchFamily="49" charset="-122"/>
              </a:rPr>
              <a:t> </a:t>
            </a:r>
            <a:r>
              <a:rPr lang="zh-CN" altLang="en-US" sz="4000" dirty="0">
                <a:solidFill>
                  <a:schemeClr val="tx2"/>
                </a:solidFill>
                <a:ea typeface="楷体_GB2312" pitchFamily="49" charset="-122"/>
              </a:rPr>
              <a:t>对应得到 </a:t>
            </a:r>
            <a:r>
              <a:rPr lang="en-US" altLang="zh-CN" sz="4000" b="1" dirty="0">
                <a:solidFill>
                  <a:schemeClr val="tx2"/>
                </a:solidFill>
                <a:ea typeface="楷体_GB2312" pitchFamily="49" charset="-122"/>
              </a:rPr>
              <a:t>RBT</a:t>
            </a:r>
            <a:r>
              <a:rPr lang="zh-CN" altLang="en-US" sz="4000" b="1" dirty="0">
                <a:solidFill>
                  <a:schemeClr val="tx2"/>
                </a:solidFill>
                <a:ea typeface="楷体_GB2312" pitchFamily="49" charset="-122"/>
              </a:rPr>
              <a:t>。</a:t>
            </a:r>
            <a:endParaRPr lang="zh-CN" altLang="en-US" sz="40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blinds(vertical)">
                                      <p:cBhvr>
                                        <p:cTn id="7" dur="500"/>
                                        <p:tgtEl>
                                          <p:spTgt spid="433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4178" name="Rectangle 2"/>
          <p:cNvSpPr>
            <a:spLocks noGrp="1"/>
          </p:cNvSpPr>
          <p:nvPr>
            <p:ph idx="1"/>
          </p:nvPr>
        </p:nvSpPr>
        <p:spPr>
          <a:xfrm>
            <a:off x="642938" y="341313"/>
            <a:ext cx="8501062" cy="1828800"/>
          </a:xfrm>
          <a:ln/>
        </p:spPr>
        <p:txBody>
          <a:bodyPr vert="horz" wrap="square" lIns="91440" tIns="45720" rIns="91440" bIns="45720" anchor="t"/>
          <a:p>
            <a:pPr lvl="2" eaLnBrk="1" hangingPunct="1"/>
            <a:r>
              <a:rPr lang="zh-CN" altLang="en-US" b="1" dirty="0"/>
              <a:t>森林转换成二叉树</a:t>
            </a:r>
            <a:endParaRPr lang="zh-CN" altLang="en-US" b="1" dirty="0"/>
          </a:p>
          <a:p>
            <a:pPr lvl="3" eaLnBrk="1" hangingPunct="1"/>
            <a:r>
              <a:rPr lang="zh-CN" altLang="en-US" b="1" dirty="0"/>
              <a:t>将各棵树分别转换成二叉树</a:t>
            </a:r>
            <a:endParaRPr lang="zh-CN" altLang="en-US" b="1" dirty="0"/>
          </a:p>
          <a:p>
            <a:pPr lvl="3" eaLnBrk="1" hangingPunct="1"/>
            <a:r>
              <a:rPr lang="zh-CN" altLang="en-US" b="1" dirty="0"/>
              <a:t>将每棵树的根结点用线相连</a:t>
            </a:r>
            <a:endParaRPr lang="zh-CN" altLang="en-US" b="1" dirty="0"/>
          </a:p>
          <a:p>
            <a:pPr lvl="3" eaLnBrk="1" hangingPunct="1"/>
            <a:r>
              <a:rPr lang="zh-CN" altLang="en-US" b="1" dirty="0"/>
              <a:t>以第一棵树根结点为二叉树的根，再以根结点为轴心，顺时针旋转，构成二叉树型结构</a:t>
            </a:r>
            <a:endParaRPr lang="zh-CN" altLang="en-US" b="1" dirty="0"/>
          </a:p>
        </p:txBody>
      </p:sp>
      <p:grpSp>
        <p:nvGrpSpPr>
          <p:cNvPr id="2" name="Group 3"/>
          <p:cNvGrpSpPr/>
          <p:nvPr/>
        </p:nvGrpSpPr>
        <p:grpSpPr>
          <a:xfrm>
            <a:off x="647700" y="2214563"/>
            <a:ext cx="3902075" cy="1527175"/>
            <a:chOff x="408" y="1395"/>
            <a:chExt cx="2458" cy="962"/>
          </a:xfrm>
        </p:grpSpPr>
        <p:grpSp>
          <p:nvGrpSpPr>
            <p:cNvPr id="142406" name="Group 4"/>
            <p:cNvGrpSpPr/>
            <p:nvPr/>
          </p:nvGrpSpPr>
          <p:grpSpPr>
            <a:xfrm>
              <a:off x="408" y="1422"/>
              <a:ext cx="1247" cy="629"/>
              <a:chOff x="408" y="1422"/>
              <a:chExt cx="1247" cy="629"/>
            </a:xfrm>
          </p:grpSpPr>
          <p:sp>
            <p:nvSpPr>
              <p:cNvPr id="142419" name="Oval 5"/>
              <p:cNvSpPr/>
              <p:nvPr/>
            </p:nvSpPr>
            <p:spPr>
              <a:xfrm>
                <a:off x="955" y="142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42420" name="Oval 6"/>
              <p:cNvSpPr/>
              <p:nvPr/>
            </p:nvSpPr>
            <p:spPr>
              <a:xfrm>
                <a:off x="408" y="181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42421" name="Oval 7"/>
              <p:cNvSpPr/>
              <p:nvPr/>
            </p:nvSpPr>
            <p:spPr>
              <a:xfrm>
                <a:off x="955" y="181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42422" name="Oval 8"/>
              <p:cNvSpPr/>
              <p:nvPr/>
            </p:nvSpPr>
            <p:spPr>
              <a:xfrm>
                <a:off x="1433" y="181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42423" name="Line 9"/>
              <p:cNvSpPr/>
              <p:nvPr/>
            </p:nvSpPr>
            <p:spPr>
              <a:xfrm>
                <a:off x="1060" y="1655"/>
                <a:ext cx="0" cy="167"/>
              </a:xfrm>
              <a:prstGeom prst="line">
                <a:avLst/>
              </a:prstGeom>
              <a:ln w="9525" cap="flat" cmpd="sng">
                <a:solidFill>
                  <a:schemeClr val="tx1"/>
                </a:solidFill>
                <a:prstDash val="solid"/>
                <a:headEnd type="none" w="med" len="med"/>
                <a:tailEnd type="none" w="med" len="med"/>
              </a:ln>
            </p:spPr>
          </p:sp>
          <p:sp>
            <p:nvSpPr>
              <p:cNvPr id="142424" name="Line 10"/>
              <p:cNvSpPr/>
              <p:nvPr/>
            </p:nvSpPr>
            <p:spPr>
              <a:xfrm flipH="1">
                <a:off x="571" y="1577"/>
                <a:ext cx="400" cy="289"/>
              </a:xfrm>
              <a:prstGeom prst="line">
                <a:avLst/>
              </a:prstGeom>
              <a:ln w="9525" cap="flat" cmpd="sng">
                <a:solidFill>
                  <a:schemeClr val="tx1"/>
                </a:solidFill>
                <a:prstDash val="solid"/>
                <a:headEnd type="none" w="med" len="med"/>
                <a:tailEnd type="none" w="med" len="med"/>
              </a:ln>
            </p:spPr>
          </p:sp>
          <p:sp>
            <p:nvSpPr>
              <p:cNvPr id="142425" name="Line 11"/>
              <p:cNvSpPr/>
              <p:nvPr/>
            </p:nvSpPr>
            <p:spPr>
              <a:xfrm>
                <a:off x="1160" y="1588"/>
                <a:ext cx="334" cy="256"/>
              </a:xfrm>
              <a:prstGeom prst="line">
                <a:avLst/>
              </a:prstGeom>
              <a:ln w="9525" cap="flat" cmpd="sng">
                <a:solidFill>
                  <a:schemeClr val="tx1"/>
                </a:solidFill>
                <a:prstDash val="solid"/>
                <a:headEnd type="none" w="med" len="med"/>
                <a:tailEnd type="none" w="med" len="med"/>
              </a:ln>
            </p:spPr>
          </p:sp>
        </p:grpSp>
        <p:grpSp>
          <p:nvGrpSpPr>
            <p:cNvPr id="142407" name="Group 12"/>
            <p:cNvGrpSpPr/>
            <p:nvPr/>
          </p:nvGrpSpPr>
          <p:grpSpPr>
            <a:xfrm>
              <a:off x="1886" y="1395"/>
              <a:ext cx="237" cy="655"/>
              <a:chOff x="1886" y="1395"/>
              <a:chExt cx="237" cy="655"/>
            </a:xfrm>
          </p:grpSpPr>
          <p:sp>
            <p:nvSpPr>
              <p:cNvPr id="142416" name="Oval 13"/>
              <p:cNvSpPr/>
              <p:nvPr/>
            </p:nvSpPr>
            <p:spPr>
              <a:xfrm>
                <a:off x="1901" y="139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42417" name="Oval 14"/>
              <p:cNvSpPr/>
              <p:nvPr/>
            </p:nvSpPr>
            <p:spPr>
              <a:xfrm>
                <a:off x="1886" y="1817"/>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42418" name="Line 15"/>
              <p:cNvSpPr/>
              <p:nvPr/>
            </p:nvSpPr>
            <p:spPr>
              <a:xfrm>
                <a:off x="2011" y="1633"/>
                <a:ext cx="0" cy="189"/>
              </a:xfrm>
              <a:prstGeom prst="line">
                <a:avLst/>
              </a:prstGeom>
              <a:ln w="9525" cap="flat" cmpd="sng">
                <a:solidFill>
                  <a:schemeClr val="tx1"/>
                </a:solidFill>
                <a:prstDash val="solid"/>
                <a:headEnd type="none" w="med" len="med"/>
                <a:tailEnd type="none" w="med" len="med"/>
              </a:ln>
            </p:spPr>
          </p:sp>
        </p:grpSp>
        <p:grpSp>
          <p:nvGrpSpPr>
            <p:cNvPr id="142408" name="Group 16"/>
            <p:cNvGrpSpPr/>
            <p:nvPr/>
          </p:nvGrpSpPr>
          <p:grpSpPr>
            <a:xfrm>
              <a:off x="2224" y="1395"/>
              <a:ext cx="642" cy="962"/>
              <a:chOff x="2224" y="1395"/>
              <a:chExt cx="642" cy="962"/>
            </a:xfrm>
          </p:grpSpPr>
          <p:sp>
            <p:nvSpPr>
              <p:cNvPr id="142409" name="Oval 17"/>
              <p:cNvSpPr/>
              <p:nvPr/>
            </p:nvSpPr>
            <p:spPr>
              <a:xfrm>
                <a:off x="2461" y="139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42410" name="Oval 18"/>
              <p:cNvSpPr/>
              <p:nvPr/>
            </p:nvSpPr>
            <p:spPr>
              <a:xfrm>
                <a:off x="2224" y="173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42411" name="Oval 19"/>
              <p:cNvSpPr/>
              <p:nvPr/>
            </p:nvSpPr>
            <p:spPr>
              <a:xfrm>
                <a:off x="2644" y="175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42412" name="Line 20"/>
              <p:cNvSpPr/>
              <p:nvPr/>
            </p:nvSpPr>
            <p:spPr>
              <a:xfrm flipH="1">
                <a:off x="2394" y="1622"/>
                <a:ext cx="111" cy="133"/>
              </a:xfrm>
              <a:prstGeom prst="line">
                <a:avLst/>
              </a:prstGeom>
              <a:ln w="9525" cap="flat" cmpd="sng">
                <a:solidFill>
                  <a:schemeClr val="tx1"/>
                </a:solidFill>
                <a:prstDash val="solid"/>
                <a:headEnd type="none" w="med" len="med"/>
                <a:tailEnd type="none" w="med" len="med"/>
              </a:ln>
            </p:spPr>
          </p:sp>
          <p:sp>
            <p:nvSpPr>
              <p:cNvPr id="142413" name="Line 21"/>
              <p:cNvSpPr/>
              <p:nvPr/>
            </p:nvSpPr>
            <p:spPr>
              <a:xfrm>
                <a:off x="2638" y="1622"/>
                <a:ext cx="111" cy="133"/>
              </a:xfrm>
              <a:prstGeom prst="line">
                <a:avLst/>
              </a:prstGeom>
              <a:ln w="9525" cap="flat" cmpd="sng">
                <a:solidFill>
                  <a:schemeClr val="tx1"/>
                </a:solidFill>
                <a:prstDash val="solid"/>
                <a:headEnd type="none" w="med" len="med"/>
                <a:tailEnd type="none" w="med" len="med"/>
              </a:ln>
            </p:spPr>
          </p:sp>
          <p:sp>
            <p:nvSpPr>
              <p:cNvPr id="142414" name="Oval 22"/>
              <p:cNvSpPr/>
              <p:nvPr/>
            </p:nvSpPr>
            <p:spPr>
              <a:xfrm>
                <a:off x="2629" y="212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J</a:t>
                </a:r>
                <a:endParaRPr lang="en-US" altLang="zh-CN" sz="2000" b="1" dirty="0"/>
              </a:p>
            </p:txBody>
          </p:sp>
          <p:sp>
            <p:nvSpPr>
              <p:cNvPr id="142415" name="Line 23"/>
              <p:cNvSpPr/>
              <p:nvPr/>
            </p:nvSpPr>
            <p:spPr>
              <a:xfrm>
                <a:off x="2767" y="1989"/>
                <a:ext cx="0" cy="144"/>
              </a:xfrm>
              <a:prstGeom prst="line">
                <a:avLst/>
              </a:prstGeom>
              <a:ln w="9525" cap="flat" cmpd="sng">
                <a:solidFill>
                  <a:schemeClr val="tx1"/>
                </a:solidFill>
                <a:prstDash val="solid"/>
                <a:headEnd type="none" w="med" len="med"/>
                <a:tailEnd type="none" w="med" len="med"/>
              </a:ln>
            </p:spPr>
          </p:sp>
        </p:grpSp>
      </p:grpSp>
      <p:grpSp>
        <p:nvGrpSpPr>
          <p:cNvPr id="6" name="Group 24"/>
          <p:cNvGrpSpPr/>
          <p:nvPr/>
        </p:nvGrpSpPr>
        <p:grpSpPr>
          <a:xfrm>
            <a:off x="4838700" y="2157413"/>
            <a:ext cx="3125788" cy="1914525"/>
            <a:chOff x="3048" y="1359"/>
            <a:chExt cx="1969" cy="1206"/>
          </a:xfrm>
        </p:grpSpPr>
        <p:grpSp>
          <p:nvGrpSpPr>
            <p:cNvPr id="142386" name="Group 25"/>
            <p:cNvGrpSpPr/>
            <p:nvPr/>
          </p:nvGrpSpPr>
          <p:grpSpPr>
            <a:xfrm>
              <a:off x="3048" y="1364"/>
              <a:ext cx="780" cy="1151"/>
              <a:chOff x="359" y="2752"/>
              <a:chExt cx="780" cy="1151"/>
            </a:xfrm>
          </p:grpSpPr>
          <p:sp>
            <p:nvSpPr>
              <p:cNvPr id="142399" name="Oval 26"/>
              <p:cNvSpPr/>
              <p:nvPr/>
            </p:nvSpPr>
            <p:spPr>
              <a:xfrm>
                <a:off x="628" y="275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42400" name="Oval 27"/>
              <p:cNvSpPr/>
              <p:nvPr/>
            </p:nvSpPr>
            <p:spPr>
              <a:xfrm>
                <a:off x="359" y="309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42401" name="Oval 28"/>
              <p:cNvSpPr/>
              <p:nvPr/>
            </p:nvSpPr>
            <p:spPr>
              <a:xfrm>
                <a:off x="628" y="339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42402" name="Oval 29"/>
              <p:cNvSpPr/>
              <p:nvPr/>
            </p:nvSpPr>
            <p:spPr>
              <a:xfrm>
                <a:off x="917" y="367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42403" name="Line 30"/>
              <p:cNvSpPr/>
              <p:nvPr/>
            </p:nvSpPr>
            <p:spPr>
              <a:xfrm flipH="1">
                <a:off x="556" y="2966"/>
                <a:ext cx="111" cy="167"/>
              </a:xfrm>
              <a:prstGeom prst="line">
                <a:avLst/>
              </a:prstGeom>
              <a:ln w="9525" cap="flat" cmpd="sng">
                <a:solidFill>
                  <a:schemeClr val="tx1"/>
                </a:solidFill>
                <a:prstDash val="solid"/>
                <a:headEnd type="none" w="med" len="med"/>
                <a:tailEnd type="none" w="med" len="med"/>
              </a:ln>
            </p:spPr>
          </p:sp>
          <p:sp>
            <p:nvSpPr>
              <p:cNvPr id="142404" name="Line 31"/>
              <p:cNvSpPr/>
              <p:nvPr/>
            </p:nvSpPr>
            <p:spPr>
              <a:xfrm>
                <a:off x="545" y="3277"/>
                <a:ext cx="144" cy="145"/>
              </a:xfrm>
              <a:prstGeom prst="line">
                <a:avLst/>
              </a:prstGeom>
              <a:ln w="9525" cap="flat" cmpd="sng">
                <a:solidFill>
                  <a:schemeClr val="tx1"/>
                </a:solidFill>
                <a:prstDash val="solid"/>
                <a:headEnd type="none" w="med" len="med"/>
                <a:tailEnd type="none" w="med" len="med"/>
              </a:ln>
            </p:spPr>
          </p:sp>
          <p:sp>
            <p:nvSpPr>
              <p:cNvPr id="142405" name="Line 32"/>
              <p:cNvSpPr/>
              <p:nvPr/>
            </p:nvSpPr>
            <p:spPr>
              <a:xfrm>
                <a:off x="811" y="3589"/>
                <a:ext cx="134" cy="133"/>
              </a:xfrm>
              <a:prstGeom prst="line">
                <a:avLst/>
              </a:prstGeom>
              <a:ln w="9525" cap="flat" cmpd="sng">
                <a:solidFill>
                  <a:schemeClr val="tx1"/>
                </a:solidFill>
                <a:prstDash val="solid"/>
                <a:headEnd type="none" w="med" len="med"/>
                <a:tailEnd type="none" w="med" len="med"/>
              </a:ln>
            </p:spPr>
          </p:sp>
        </p:grpSp>
        <p:grpSp>
          <p:nvGrpSpPr>
            <p:cNvPr id="142387" name="Group 33"/>
            <p:cNvGrpSpPr/>
            <p:nvPr/>
          </p:nvGrpSpPr>
          <p:grpSpPr>
            <a:xfrm>
              <a:off x="3803" y="1392"/>
              <a:ext cx="460" cy="633"/>
              <a:chOff x="1625" y="2991"/>
              <a:chExt cx="460" cy="633"/>
            </a:xfrm>
          </p:grpSpPr>
          <p:sp>
            <p:nvSpPr>
              <p:cNvPr id="142396" name="Oval 34"/>
              <p:cNvSpPr/>
              <p:nvPr/>
            </p:nvSpPr>
            <p:spPr>
              <a:xfrm>
                <a:off x="1863" y="29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42397" name="Oval 35"/>
              <p:cNvSpPr/>
              <p:nvPr/>
            </p:nvSpPr>
            <p:spPr>
              <a:xfrm>
                <a:off x="1625" y="33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42398" name="Line 36"/>
              <p:cNvSpPr/>
              <p:nvPr/>
            </p:nvSpPr>
            <p:spPr>
              <a:xfrm flipH="1">
                <a:off x="1800" y="3222"/>
                <a:ext cx="122" cy="189"/>
              </a:xfrm>
              <a:prstGeom prst="line">
                <a:avLst/>
              </a:prstGeom>
              <a:ln w="9525" cap="flat" cmpd="sng">
                <a:solidFill>
                  <a:schemeClr val="tx1"/>
                </a:solidFill>
                <a:prstDash val="solid"/>
                <a:headEnd type="none" w="med" len="med"/>
                <a:tailEnd type="none" w="med" len="med"/>
              </a:ln>
            </p:spPr>
          </p:sp>
        </p:grpSp>
        <p:grpSp>
          <p:nvGrpSpPr>
            <p:cNvPr id="142388" name="Group 37"/>
            <p:cNvGrpSpPr/>
            <p:nvPr/>
          </p:nvGrpSpPr>
          <p:grpSpPr>
            <a:xfrm>
              <a:off x="4530" y="1359"/>
              <a:ext cx="487" cy="1206"/>
              <a:chOff x="4530" y="1359"/>
              <a:chExt cx="487" cy="1206"/>
            </a:xfrm>
          </p:grpSpPr>
          <p:sp>
            <p:nvSpPr>
              <p:cNvPr id="142389" name="Oval 38"/>
              <p:cNvSpPr/>
              <p:nvPr/>
            </p:nvSpPr>
            <p:spPr>
              <a:xfrm>
                <a:off x="4767" y="135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42390" name="Oval 39"/>
              <p:cNvSpPr/>
              <p:nvPr/>
            </p:nvSpPr>
            <p:spPr>
              <a:xfrm>
                <a:off x="4530" y="17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42391" name="Oval 40"/>
              <p:cNvSpPr/>
              <p:nvPr/>
            </p:nvSpPr>
            <p:spPr>
              <a:xfrm>
                <a:off x="4795" y="20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42392" name="Line 41"/>
              <p:cNvSpPr/>
              <p:nvPr/>
            </p:nvSpPr>
            <p:spPr>
              <a:xfrm flipH="1">
                <a:off x="4700" y="1586"/>
                <a:ext cx="111" cy="133"/>
              </a:xfrm>
              <a:prstGeom prst="line">
                <a:avLst/>
              </a:prstGeom>
              <a:ln w="9525" cap="flat" cmpd="sng">
                <a:solidFill>
                  <a:schemeClr val="tx1"/>
                </a:solidFill>
                <a:prstDash val="solid"/>
                <a:headEnd type="none" w="med" len="med"/>
                <a:tailEnd type="none" w="med" len="med"/>
              </a:ln>
            </p:spPr>
          </p:sp>
          <p:sp>
            <p:nvSpPr>
              <p:cNvPr id="142393" name="Oval 42"/>
              <p:cNvSpPr/>
              <p:nvPr/>
            </p:nvSpPr>
            <p:spPr>
              <a:xfrm>
                <a:off x="4580" y="233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J</a:t>
                </a:r>
                <a:endParaRPr lang="en-US" altLang="zh-CN" sz="2000" b="1" dirty="0"/>
              </a:p>
            </p:txBody>
          </p:sp>
          <p:sp>
            <p:nvSpPr>
              <p:cNvPr id="142394" name="Line 43"/>
              <p:cNvSpPr/>
              <p:nvPr/>
            </p:nvSpPr>
            <p:spPr>
              <a:xfrm>
                <a:off x="4723" y="1900"/>
                <a:ext cx="122" cy="122"/>
              </a:xfrm>
              <a:prstGeom prst="line">
                <a:avLst/>
              </a:prstGeom>
              <a:ln w="9525" cap="flat" cmpd="sng">
                <a:solidFill>
                  <a:schemeClr val="tx1"/>
                </a:solidFill>
                <a:prstDash val="solid"/>
                <a:headEnd type="none" w="med" len="med"/>
                <a:tailEnd type="none" w="med" len="med"/>
              </a:ln>
            </p:spPr>
          </p:sp>
          <p:sp>
            <p:nvSpPr>
              <p:cNvPr id="142395" name="Line 44"/>
              <p:cNvSpPr/>
              <p:nvPr/>
            </p:nvSpPr>
            <p:spPr>
              <a:xfrm flipH="1">
                <a:off x="4767" y="2222"/>
                <a:ext cx="78" cy="133"/>
              </a:xfrm>
              <a:prstGeom prst="line">
                <a:avLst/>
              </a:prstGeom>
              <a:ln w="9525" cap="flat" cmpd="sng">
                <a:solidFill>
                  <a:schemeClr val="tx1"/>
                </a:solidFill>
                <a:prstDash val="solid"/>
                <a:headEnd type="none" w="med" len="med"/>
                <a:tailEnd type="none" w="med" len="med"/>
              </a:ln>
            </p:spPr>
          </p:sp>
        </p:grpSp>
      </p:grpSp>
      <p:grpSp>
        <p:nvGrpSpPr>
          <p:cNvPr id="10" name="Group 45"/>
          <p:cNvGrpSpPr/>
          <p:nvPr/>
        </p:nvGrpSpPr>
        <p:grpSpPr>
          <a:xfrm>
            <a:off x="263525" y="4276725"/>
            <a:ext cx="3125788" cy="2028825"/>
            <a:chOff x="166" y="2694"/>
            <a:chExt cx="1969" cy="1278"/>
          </a:xfrm>
        </p:grpSpPr>
        <p:grpSp>
          <p:nvGrpSpPr>
            <p:cNvPr id="142364" name="Group 46"/>
            <p:cNvGrpSpPr/>
            <p:nvPr/>
          </p:nvGrpSpPr>
          <p:grpSpPr>
            <a:xfrm>
              <a:off x="166" y="2694"/>
              <a:ext cx="780" cy="1151"/>
              <a:chOff x="359" y="2752"/>
              <a:chExt cx="780" cy="1151"/>
            </a:xfrm>
          </p:grpSpPr>
          <p:sp>
            <p:nvSpPr>
              <p:cNvPr id="142379" name="Oval 47"/>
              <p:cNvSpPr/>
              <p:nvPr/>
            </p:nvSpPr>
            <p:spPr>
              <a:xfrm>
                <a:off x="628" y="275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42380" name="Oval 48"/>
              <p:cNvSpPr/>
              <p:nvPr/>
            </p:nvSpPr>
            <p:spPr>
              <a:xfrm>
                <a:off x="359" y="309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42381" name="Oval 49"/>
              <p:cNvSpPr/>
              <p:nvPr/>
            </p:nvSpPr>
            <p:spPr>
              <a:xfrm>
                <a:off x="628" y="339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42382" name="Oval 50"/>
              <p:cNvSpPr/>
              <p:nvPr/>
            </p:nvSpPr>
            <p:spPr>
              <a:xfrm>
                <a:off x="917" y="367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42383" name="Line 51"/>
              <p:cNvSpPr/>
              <p:nvPr/>
            </p:nvSpPr>
            <p:spPr>
              <a:xfrm flipH="1">
                <a:off x="556" y="2966"/>
                <a:ext cx="111" cy="167"/>
              </a:xfrm>
              <a:prstGeom prst="line">
                <a:avLst/>
              </a:prstGeom>
              <a:ln w="9525" cap="flat" cmpd="sng">
                <a:solidFill>
                  <a:schemeClr val="tx1"/>
                </a:solidFill>
                <a:prstDash val="solid"/>
                <a:headEnd type="none" w="med" len="med"/>
                <a:tailEnd type="none" w="med" len="med"/>
              </a:ln>
            </p:spPr>
          </p:sp>
          <p:sp>
            <p:nvSpPr>
              <p:cNvPr id="142384" name="Line 52"/>
              <p:cNvSpPr/>
              <p:nvPr/>
            </p:nvSpPr>
            <p:spPr>
              <a:xfrm>
                <a:off x="545" y="3277"/>
                <a:ext cx="144" cy="145"/>
              </a:xfrm>
              <a:prstGeom prst="line">
                <a:avLst/>
              </a:prstGeom>
              <a:ln w="9525" cap="flat" cmpd="sng">
                <a:solidFill>
                  <a:schemeClr val="tx1"/>
                </a:solidFill>
                <a:prstDash val="solid"/>
                <a:headEnd type="none" w="med" len="med"/>
                <a:tailEnd type="none" w="med" len="med"/>
              </a:ln>
            </p:spPr>
          </p:sp>
          <p:sp>
            <p:nvSpPr>
              <p:cNvPr id="142385" name="Line 53"/>
              <p:cNvSpPr/>
              <p:nvPr/>
            </p:nvSpPr>
            <p:spPr>
              <a:xfrm>
                <a:off x="811" y="3589"/>
                <a:ext cx="134" cy="133"/>
              </a:xfrm>
              <a:prstGeom prst="line">
                <a:avLst/>
              </a:prstGeom>
              <a:ln w="9525" cap="flat" cmpd="sng">
                <a:solidFill>
                  <a:schemeClr val="tx1"/>
                </a:solidFill>
                <a:prstDash val="solid"/>
                <a:headEnd type="none" w="med" len="med"/>
                <a:tailEnd type="none" w="med" len="med"/>
              </a:ln>
            </p:spPr>
          </p:sp>
        </p:grpSp>
        <p:grpSp>
          <p:nvGrpSpPr>
            <p:cNvPr id="142365" name="Group 54"/>
            <p:cNvGrpSpPr/>
            <p:nvPr/>
          </p:nvGrpSpPr>
          <p:grpSpPr>
            <a:xfrm>
              <a:off x="921" y="2722"/>
              <a:ext cx="460" cy="633"/>
              <a:chOff x="1625" y="2991"/>
              <a:chExt cx="460" cy="633"/>
            </a:xfrm>
          </p:grpSpPr>
          <p:sp>
            <p:nvSpPr>
              <p:cNvPr id="142376" name="Oval 55"/>
              <p:cNvSpPr/>
              <p:nvPr/>
            </p:nvSpPr>
            <p:spPr>
              <a:xfrm>
                <a:off x="1863" y="29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42377" name="Oval 56"/>
              <p:cNvSpPr/>
              <p:nvPr/>
            </p:nvSpPr>
            <p:spPr>
              <a:xfrm>
                <a:off x="1625" y="33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42378" name="Line 57"/>
              <p:cNvSpPr/>
              <p:nvPr/>
            </p:nvSpPr>
            <p:spPr>
              <a:xfrm flipH="1">
                <a:off x="1800" y="3222"/>
                <a:ext cx="122" cy="189"/>
              </a:xfrm>
              <a:prstGeom prst="line">
                <a:avLst/>
              </a:prstGeom>
              <a:ln w="9525" cap="flat" cmpd="sng">
                <a:solidFill>
                  <a:schemeClr val="tx1"/>
                </a:solidFill>
                <a:prstDash val="solid"/>
                <a:headEnd type="none" w="med" len="med"/>
                <a:tailEnd type="none" w="med" len="med"/>
              </a:ln>
            </p:spPr>
          </p:sp>
        </p:grpSp>
        <p:sp>
          <p:nvSpPr>
            <p:cNvPr id="142366" name="Line 58"/>
            <p:cNvSpPr/>
            <p:nvPr/>
          </p:nvSpPr>
          <p:spPr>
            <a:xfrm>
              <a:off x="656" y="2833"/>
              <a:ext cx="500" cy="0"/>
            </a:xfrm>
            <a:prstGeom prst="line">
              <a:avLst/>
            </a:prstGeom>
            <a:ln w="9525" cap="flat" cmpd="sng">
              <a:solidFill>
                <a:srgbClr val="0066FF"/>
              </a:solidFill>
              <a:prstDash val="solid"/>
              <a:headEnd type="none" w="med" len="med"/>
              <a:tailEnd type="none" w="med" len="med"/>
            </a:ln>
          </p:spPr>
        </p:sp>
        <p:sp>
          <p:nvSpPr>
            <p:cNvPr id="142367" name="Line 59"/>
            <p:cNvSpPr/>
            <p:nvPr/>
          </p:nvSpPr>
          <p:spPr>
            <a:xfrm>
              <a:off x="1378" y="2833"/>
              <a:ext cx="511" cy="0"/>
            </a:xfrm>
            <a:prstGeom prst="line">
              <a:avLst/>
            </a:prstGeom>
            <a:ln w="9525" cap="flat" cmpd="sng">
              <a:solidFill>
                <a:srgbClr val="0066FF"/>
              </a:solidFill>
              <a:prstDash val="solid"/>
              <a:headEnd type="none" w="med" len="med"/>
              <a:tailEnd type="none" w="med" len="med"/>
            </a:ln>
          </p:spPr>
        </p:sp>
        <p:grpSp>
          <p:nvGrpSpPr>
            <p:cNvPr id="142368" name="Group 60"/>
            <p:cNvGrpSpPr/>
            <p:nvPr/>
          </p:nvGrpSpPr>
          <p:grpSpPr>
            <a:xfrm>
              <a:off x="1648" y="2766"/>
              <a:ext cx="487" cy="1206"/>
              <a:chOff x="4530" y="1359"/>
              <a:chExt cx="487" cy="1206"/>
            </a:xfrm>
          </p:grpSpPr>
          <p:sp>
            <p:nvSpPr>
              <p:cNvPr id="142369" name="Oval 61"/>
              <p:cNvSpPr/>
              <p:nvPr/>
            </p:nvSpPr>
            <p:spPr>
              <a:xfrm>
                <a:off x="4767" y="135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42370" name="Oval 62"/>
              <p:cNvSpPr/>
              <p:nvPr/>
            </p:nvSpPr>
            <p:spPr>
              <a:xfrm>
                <a:off x="4530" y="17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42371" name="Oval 63"/>
              <p:cNvSpPr/>
              <p:nvPr/>
            </p:nvSpPr>
            <p:spPr>
              <a:xfrm>
                <a:off x="4795" y="20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42372" name="Line 64"/>
              <p:cNvSpPr/>
              <p:nvPr/>
            </p:nvSpPr>
            <p:spPr>
              <a:xfrm flipH="1">
                <a:off x="4700" y="1586"/>
                <a:ext cx="111" cy="133"/>
              </a:xfrm>
              <a:prstGeom prst="line">
                <a:avLst/>
              </a:prstGeom>
              <a:ln w="9525" cap="flat" cmpd="sng">
                <a:solidFill>
                  <a:schemeClr val="tx1"/>
                </a:solidFill>
                <a:prstDash val="solid"/>
                <a:headEnd type="none" w="med" len="med"/>
                <a:tailEnd type="none" w="med" len="med"/>
              </a:ln>
            </p:spPr>
          </p:sp>
          <p:sp>
            <p:nvSpPr>
              <p:cNvPr id="142373" name="Oval 65"/>
              <p:cNvSpPr/>
              <p:nvPr/>
            </p:nvSpPr>
            <p:spPr>
              <a:xfrm>
                <a:off x="4580" y="233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J</a:t>
                </a:r>
                <a:endParaRPr lang="en-US" altLang="zh-CN" sz="2000" b="1" dirty="0"/>
              </a:p>
            </p:txBody>
          </p:sp>
          <p:sp>
            <p:nvSpPr>
              <p:cNvPr id="142374" name="Line 66"/>
              <p:cNvSpPr/>
              <p:nvPr/>
            </p:nvSpPr>
            <p:spPr>
              <a:xfrm>
                <a:off x="4723" y="1900"/>
                <a:ext cx="122" cy="122"/>
              </a:xfrm>
              <a:prstGeom prst="line">
                <a:avLst/>
              </a:prstGeom>
              <a:ln w="9525" cap="flat" cmpd="sng">
                <a:solidFill>
                  <a:schemeClr val="tx1"/>
                </a:solidFill>
                <a:prstDash val="solid"/>
                <a:headEnd type="none" w="med" len="med"/>
                <a:tailEnd type="none" w="med" len="med"/>
              </a:ln>
            </p:spPr>
          </p:sp>
          <p:sp>
            <p:nvSpPr>
              <p:cNvPr id="142375" name="Line 67"/>
              <p:cNvSpPr/>
              <p:nvPr/>
            </p:nvSpPr>
            <p:spPr>
              <a:xfrm flipH="1">
                <a:off x="4767" y="2222"/>
                <a:ext cx="78" cy="133"/>
              </a:xfrm>
              <a:prstGeom prst="line">
                <a:avLst/>
              </a:prstGeom>
              <a:ln w="9525" cap="flat" cmpd="sng">
                <a:solidFill>
                  <a:schemeClr val="tx1"/>
                </a:solidFill>
                <a:prstDash val="solid"/>
                <a:headEnd type="none" w="med" len="med"/>
                <a:tailEnd type="none" w="med" len="med"/>
              </a:ln>
            </p:spPr>
          </p:sp>
        </p:grpSp>
      </p:grpSp>
      <p:grpSp>
        <p:nvGrpSpPr>
          <p:cNvPr id="14" name="Group 68"/>
          <p:cNvGrpSpPr/>
          <p:nvPr/>
        </p:nvGrpSpPr>
        <p:grpSpPr>
          <a:xfrm>
            <a:off x="5213350" y="3951288"/>
            <a:ext cx="2127250" cy="2906712"/>
            <a:chOff x="3284" y="2489"/>
            <a:chExt cx="1340" cy="1831"/>
          </a:xfrm>
        </p:grpSpPr>
        <p:sp>
          <p:nvSpPr>
            <p:cNvPr id="142343" name="Oval 69"/>
            <p:cNvSpPr/>
            <p:nvPr/>
          </p:nvSpPr>
          <p:spPr>
            <a:xfrm>
              <a:off x="3786" y="248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42344" name="Oval 70"/>
            <p:cNvSpPr/>
            <p:nvPr/>
          </p:nvSpPr>
          <p:spPr>
            <a:xfrm>
              <a:off x="3284" y="283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42345" name="Oval 71"/>
            <p:cNvSpPr/>
            <p:nvPr/>
          </p:nvSpPr>
          <p:spPr>
            <a:xfrm>
              <a:off x="3498" y="325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42346" name="Oval 72"/>
            <p:cNvSpPr/>
            <p:nvPr/>
          </p:nvSpPr>
          <p:spPr>
            <a:xfrm>
              <a:off x="3709" y="355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42347" name="Line 73"/>
            <p:cNvSpPr/>
            <p:nvPr/>
          </p:nvSpPr>
          <p:spPr>
            <a:xfrm>
              <a:off x="3459" y="3061"/>
              <a:ext cx="133" cy="178"/>
            </a:xfrm>
            <a:prstGeom prst="line">
              <a:avLst/>
            </a:prstGeom>
            <a:ln w="9525" cap="flat" cmpd="sng">
              <a:solidFill>
                <a:schemeClr val="tx1"/>
              </a:solidFill>
              <a:prstDash val="solid"/>
              <a:headEnd type="none" w="med" len="med"/>
              <a:tailEnd type="none" w="med" len="med"/>
            </a:ln>
          </p:spPr>
        </p:sp>
        <p:sp>
          <p:nvSpPr>
            <p:cNvPr id="142348" name="Line 74"/>
            <p:cNvSpPr/>
            <p:nvPr/>
          </p:nvSpPr>
          <p:spPr>
            <a:xfrm>
              <a:off x="3681" y="3462"/>
              <a:ext cx="111" cy="110"/>
            </a:xfrm>
            <a:prstGeom prst="line">
              <a:avLst/>
            </a:prstGeom>
            <a:ln w="9525" cap="flat" cmpd="sng">
              <a:solidFill>
                <a:schemeClr val="tx1"/>
              </a:solidFill>
              <a:prstDash val="solid"/>
              <a:headEnd type="none" w="med" len="med"/>
              <a:tailEnd type="none" w="med" len="med"/>
            </a:ln>
          </p:spPr>
        </p:sp>
        <p:grpSp>
          <p:nvGrpSpPr>
            <p:cNvPr id="142349" name="Group 75"/>
            <p:cNvGrpSpPr/>
            <p:nvPr/>
          </p:nvGrpSpPr>
          <p:grpSpPr>
            <a:xfrm>
              <a:off x="3862" y="2863"/>
              <a:ext cx="460" cy="633"/>
              <a:chOff x="1625" y="2991"/>
              <a:chExt cx="460" cy="633"/>
            </a:xfrm>
          </p:grpSpPr>
          <p:sp>
            <p:nvSpPr>
              <p:cNvPr id="142361" name="Oval 76"/>
              <p:cNvSpPr/>
              <p:nvPr/>
            </p:nvSpPr>
            <p:spPr>
              <a:xfrm>
                <a:off x="1863" y="29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42362" name="Oval 77"/>
              <p:cNvSpPr/>
              <p:nvPr/>
            </p:nvSpPr>
            <p:spPr>
              <a:xfrm>
                <a:off x="1625" y="33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42363" name="Line 78"/>
              <p:cNvSpPr/>
              <p:nvPr/>
            </p:nvSpPr>
            <p:spPr>
              <a:xfrm flipH="1">
                <a:off x="1800" y="3222"/>
                <a:ext cx="122" cy="189"/>
              </a:xfrm>
              <a:prstGeom prst="line">
                <a:avLst/>
              </a:prstGeom>
              <a:ln w="9525" cap="flat" cmpd="sng">
                <a:solidFill>
                  <a:schemeClr val="tx1"/>
                </a:solidFill>
                <a:prstDash val="solid"/>
                <a:headEnd type="none" w="med" len="med"/>
                <a:tailEnd type="none" w="med" len="med"/>
              </a:ln>
            </p:spPr>
          </p:sp>
        </p:grpSp>
        <p:sp>
          <p:nvSpPr>
            <p:cNvPr id="142350" name="Line 79"/>
            <p:cNvSpPr/>
            <p:nvPr/>
          </p:nvSpPr>
          <p:spPr>
            <a:xfrm>
              <a:off x="3978" y="2699"/>
              <a:ext cx="178" cy="178"/>
            </a:xfrm>
            <a:prstGeom prst="line">
              <a:avLst/>
            </a:prstGeom>
            <a:ln w="9525" cap="flat" cmpd="sng">
              <a:solidFill>
                <a:schemeClr val="tx1"/>
              </a:solidFill>
              <a:prstDash val="solid"/>
              <a:headEnd type="none" w="med" len="med"/>
              <a:tailEnd type="none" w="med" len="med"/>
            </a:ln>
          </p:spPr>
        </p:sp>
        <p:sp>
          <p:nvSpPr>
            <p:cNvPr id="142351" name="Line 80"/>
            <p:cNvSpPr/>
            <p:nvPr/>
          </p:nvSpPr>
          <p:spPr>
            <a:xfrm>
              <a:off x="4300" y="3066"/>
              <a:ext cx="90" cy="88"/>
            </a:xfrm>
            <a:prstGeom prst="line">
              <a:avLst/>
            </a:prstGeom>
            <a:ln w="9525" cap="flat" cmpd="sng">
              <a:solidFill>
                <a:schemeClr val="tx1"/>
              </a:solidFill>
              <a:prstDash val="solid"/>
              <a:headEnd type="none" w="med" len="med"/>
              <a:tailEnd type="none" w="med" len="med"/>
            </a:ln>
          </p:spPr>
        </p:sp>
        <p:sp>
          <p:nvSpPr>
            <p:cNvPr id="142352" name="Line 81"/>
            <p:cNvSpPr/>
            <p:nvPr/>
          </p:nvSpPr>
          <p:spPr>
            <a:xfrm flipH="1">
              <a:off x="3523" y="2677"/>
              <a:ext cx="300" cy="234"/>
            </a:xfrm>
            <a:prstGeom prst="line">
              <a:avLst/>
            </a:prstGeom>
            <a:ln w="9525" cap="flat" cmpd="sng">
              <a:solidFill>
                <a:schemeClr val="tx1"/>
              </a:solidFill>
              <a:prstDash val="solid"/>
              <a:headEnd type="none" w="med" len="med"/>
              <a:tailEnd type="none" w="med" len="med"/>
            </a:ln>
          </p:spPr>
        </p:sp>
        <p:grpSp>
          <p:nvGrpSpPr>
            <p:cNvPr id="142353" name="Group 82"/>
            <p:cNvGrpSpPr/>
            <p:nvPr/>
          </p:nvGrpSpPr>
          <p:grpSpPr>
            <a:xfrm>
              <a:off x="4137" y="3114"/>
              <a:ext cx="487" cy="1206"/>
              <a:chOff x="4530" y="1359"/>
              <a:chExt cx="487" cy="1206"/>
            </a:xfrm>
          </p:grpSpPr>
          <p:sp>
            <p:nvSpPr>
              <p:cNvPr id="142354" name="Oval 83"/>
              <p:cNvSpPr/>
              <p:nvPr/>
            </p:nvSpPr>
            <p:spPr>
              <a:xfrm>
                <a:off x="4767" y="135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42355" name="Oval 84"/>
              <p:cNvSpPr/>
              <p:nvPr/>
            </p:nvSpPr>
            <p:spPr>
              <a:xfrm>
                <a:off x="4530" y="17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42356" name="Oval 85"/>
              <p:cNvSpPr/>
              <p:nvPr/>
            </p:nvSpPr>
            <p:spPr>
              <a:xfrm>
                <a:off x="4795" y="20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42357" name="Line 86"/>
              <p:cNvSpPr/>
              <p:nvPr/>
            </p:nvSpPr>
            <p:spPr>
              <a:xfrm flipH="1">
                <a:off x="4700" y="1586"/>
                <a:ext cx="111" cy="133"/>
              </a:xfrm>
              <a:prstGeom prst="line">
                <a:avLst/>
              </a:prstGeom>
              <a:ln w="9525" cap="flat" cmpd="sng">
                <a:solidFill>
                  <a:schemeClr val="tx1"/>
                </a:solidFill>
                <a:prstDash val="solid"/>
                <a:headEnd type="none" w="med" len="med"/>
                <a:tailEnd type="none" w="med" len="med"/>
              </a:ln>
            </p:spPr>
          </p:sp>
          <p:sp>
            <p:nvSpPr>
              <p:cNvPr id="142358" name="Oval 87"/>
              <p:cNvSpPr/>
              <p:nvPr/>
            </p:nvSpPr>
            <p:spPr>
              <a:xfrm>
                <a:off x="4580" y="233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J</a:t>
                </a:r>
                <a:endParaRPr lang="en-US" altLang="zh-CN" sz="2000" b="1" dirty="0"/>
              </a:p>
            </p:txBody>
          </p:sp>
          <p:sp>
            <p:nvSpPr>
              <p:cNvPr id="142359" name="Line 88"/>
              <p:cNvSpPr/>
              <p:nvPr/>
            </p:nvSpPr>
            <p:spPr>
              <a:xfrm>
                <a:off x="4723" y="1900"/>
                <a:ext cx="122" cy="122"/>
              </a:xfrm>
              <a:prstGeom prst="line">
                <a:avLst/>
              </a:prstGeom>
              <a:ln w="9525" cap="flat" cmpd="sng">
                <a:solidFill>
                  <a:schemeClr val="tx1"/>
                </a:solidFill>
                <a:prstDash val="solid"/>
                <a:headEnd type="none" w="med" len="med"/>
                <a:tailEnd type="none" w="med" len="med"/>
              </a:ln>
            </p:spPr>
          </p:sp>
          <p:sp>
            <p:nvSpPr>
              <p:cNvPr id="142360" name="Line 89"/>
              <p:cNvSpPr/>
              <p:nvPr/>
            </p:nvSpPr>
            <p:spPr>
              <a:xfrm flipH="1">
                <a:off x="4767" y="2222"/>
                <a:ext cx="78" cy="133"/>
              </a:xfrm>
              <a:prstGeom prst="line">
                <a:avLst/>
              </a:prstGeom>
              <a:ln w="9525" cap="flat" cmpd="sng">
                <a:solidFill>
                  <a:schemeClr val="tx1"/>
                </a:solidFill>
                <a:prstDash val="solid"/>
                <a:headEnd type="none" w="med" len="med"/>
                <a:tailEnd type="none" w="med" len="med"/>
              </a:ln>
            </p:spPr>
          </p:sp>
        </p:grpSp>
      </p:gr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4178">
                                            <p:txEl>
                                              <p:charRg st="0" end="9"/>
                                            </p:txEl>
                                          </p:spTgt>
                                        </p:tgtEl>
                                        <p:attrNameLst>
                                          <p:attrName>style.visibility</p:attrName>
                                        </p:attrNameLst>
                                      </p:cBhvr>
                                      <p:to>
                                        <p:strVal val="visible"/>
                                      </p:to>
                                    </p:set>
                                    <p:anim calcmode="lin" valueType="num">
                                      <p:cBhvr additive="base">
                                        <p:cTn id="7" dur="500" fill="hold"/>
                                        <p:tgtEl>
                                          <p:spTgt spid="434178">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4178">
                                            <p:txEl>
                                              <p:charRg st="0"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4178">
                                            <p:txEl>
                                              <p:charRg st="9" end="22"/>
                                            </p:txEl>
                                          </p:spTgt>
                                        </p:tgtEl>
                                        <p:attrNameLst>
                                          <p:attrName>style.visibility</p:attrName>
                                        </p:attrNameLst>
                                      </p:cBhvr>
                                      <p:to>
                                        <p:strVal val="visible"/>
                                      </p:to>
                                    </p:set>
                                    <p:anim calcmode="lin" valueType="num">
                                      <p:cBhvr additive="base">
                                        <p:cTn id="13" dur="500" fill="hold"/>
                                        <p:tgtEl>
                                          <p:spTgt spid="434178">
                                            <p:txEl>
                                              <p:charRg st="9" end="2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4178">
                                            <p:txEl>
                                              <p:charRg st="9" end="2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4178">
                                            <p:txEl>
                                              <p:charRg st="22" end="35"/>
                                            </p:txEl>
                                          </p:spTgt>
                                        </p:tgtEl>
                                        <p:attrNameLst>
                                          <p:attrName>style.visibility</p:attrName>
                                        </p:attrNameLst>
                                      </p:cBhvr>
                                      <p:to>
                                        <p:strVal val="visible"/>
                                      </p:to>
                                    </p:set>
                                    <p:anim calcmode="lin" valueType="num">
                                      <p:cBhvr additive="base">
                                        <p:cTn id="19" dur="500" fill="hold"/>
                                        <p:tgtEl>
                                          <p:spTgt spid="434178">
                                            <p:txEl>
                                              <p:charRg st="22" end="3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4178">
                                            <p:txEl>
                                              <p:charRg st="22" end="3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4178">
                                            <p:txEl>
                                              <p:charRg st="35" end="74"/>
                                            </p:txEl>
                                          </p:spTgt>
                                        </p:tgtEl>
                                        <p:attrNameLst>
                                          <p:attrName>style.visibility</p:attrName>
                                        </p:attrNameLst>
                                      </p:cBhvr>
                                      <p:to>
                                        <p:strVal val="visible"/>
                                      </p:to>
                                    </p:set>
                                    <p:anim calcmode="lin" valueType="num">
                                      <p:cBhvr additive="base">
                                        <p:cTn id="25" dur="500" fill="hold"/>
                                        <p:tgtEl>
                                          <p:spTgt spid="434178">
                                            <p:txEl>
                                              <p:charRg st="35" end="7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4178">
                                            <p:txEl>
                                              <p:charRg st="35" end="7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0-#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8" grpId="0" bldLvl="5"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Text Box 2"/>
          <p:cNvSpPr txBox="1"/>
          <p:nvPr/>
        </p:nvSpPr>
        <p:spPr>
          <a:xfrm>
            <a:off x="304800" y="727075"/>
            <a:ext cx="916781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楷体_GB2312" pitchFamily="49" charset="-122"/>
              </a:rPr>
              <a:t>由二叉树转换为森林</a:t>
            </a:r>
            <a:r>
              <a:rPr lang="zh-CN" altLang="en-US" sz="4400" dirty="0">
                <a:ea typeface="楷体_GB2312" pitchFamily="49" charset="-122"/>
              </a:rPr>
              <a:t>的转换规则为：</a:t>
            </a:r>
            <a:endParaRPr lang="zh-CN" altLang="en-US" sz="2400" dirty="0"/>
          </a:p>
        </p:txBody>
      </p:sp>
      <p:sp>
        <p:nvSpPr>
          <p:cNvPr id="435203" name="Text Box 3"/>
          <p:cNvSpPr txBox="1"/>
          <p:nvPr/>
        </p:nvSpPr>
        <p:spPr>
          <a:xfrm>
            <a:off x="381000" y="1828800"/>
            <a:ext cx="8542338" cy="43624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zh-CN" altLang="en-US" sz="4000" dirty="0">
                <a:solidFill>
                  <a:schemeClr val="tx2"/>
                </a:solidFill>
                <a:ea typeface="楷体_GB2312" pitchFamily="49" charset="-122"/>
              </a:rPr>
              <a:t>若 </a:t>
            </a:r>
            <a:r>
              <a:rPr lang="en-US" altLang="zh-CN" sz="4000" b="1" dirty="0">
                <a:solidFill>
                  <a:schemeClr val="tx2"/>
                </a:solidFill>
                <a:ea typeface="楷体_GB2312" pitchFamily="49" charset="-122"/>
              </a:rPr>
              <a:t>B = Φ</a:t>
            </a:r>
            <a:r>
              <a:rPr lang="zh-CN" altLang="en-US" sz="4000" dirty="0">
                <a:solidFill>
                  <a:schemeClr val="tx2"/>
                </a:solidFill>
                <a:ea typeface="楷体_GB2312" pitchFamily="49" charset="-122"/>
              </a:rPr>
              <a:t>， 则 </a:t>
            </a:r>
            <a:r>
              <a:rPr lang="en-US" altLang="zh-CN" sz="4000" b="1" dirty="0">
                <a:solidFill>
                  <a:schemeClr val="tx2"/>
                </a:solidFill>
                <a:ea typeface="楷体_GB2312" pitchFamily="49" charset="-122"/>
              </a:rPr>
              <a:t>F = Φ</a:t>
            </a:r>
            <a:r>
              <a:rPr lang="zh-CN" altLang="en-US" sz="4000" dirty="0">
                <a:solidFill>
                  <a:schemeClr val="tx2"/>
                </a:solidFill>
                <a:ea typeface="楷体_GB2312" pitchFamily="49" charset="-122"/>
              </a:rPr>
              <a:t>；</a:t>
            </a:r>
            <a:endParaRPr lang="zh-CN" altLang="en-US" sz="4000" dirty="0">
              <a:solidFill>
                <a:schemeClr val="tx2"/>
              </a:solidFill>
              <a:ea typeface="楷体_GB2312" pitchFamily="49" charset="-122"/>
            </a:endParaRPr>
          </a:p>
          <a:p>
            <a:pPr marL="0" lvl="0" indent="0" eaLnBrk="1" hangingPunct="1">
              <a:lnSpc>
                <a:spcPct val="140000"/>
              </a:lnSpc>
              <a:spcBef>
                <a:spcPct val="0"/>
              </a:spcBef>
              <a:buNone/>
            </a:pPr>
            <a:r>
              <a:rPr lang="zh-CN" altLang="en-US" sz="4000" dirty="0">
                <a:solidFill>
                  <a:schemeClr val="tx2"/>
                </a:solidFill>
                <a:ea typeface="楷体_GB2312" pitchFamily="49" charset="-122"/>
              </a:rPr>
              <a:t>否则，</a:t>
            </a:r>
            <a:endParaRPr lang="zh-CN" altLang="en-US" sz="4000" dirty="0">
              <a:solidFill>
                <a:schemeClr val="tx2"/>
              </a:solidFill>
              <a:ea typeface="楷体_GB2312" pitchFamily="49" charset="-122"/>
            </a:endParaRPr>
          </a:p>
          <a:p>
            <a:pPr marL="0" lvl="0" indent="0" eaLnBrk="1" hangingPunct="1">
              <a:lnSpc>
                <a:spcPct val="140000"/>
              </a:lnSpc>
              <a:spcBef>
                <a:spcPct val="0"/>
              </a:spcBef>
              <a:buNone/>
            </a:pPr>
            <a:r>
              <a:rPr lang="zh-CN" altLang="en-US" sz="4000" dirty="0">
                <a:solidFill>
                  <a:schemeClr val="tx2"/>
                </a:solidFill>
                <a:ea typeface="楷体_GB2312" pitchFamily="49" charset="-122"/>
              </a:rPr>
              <a:t>由 </a:t>
            </a:r>
            <a:r>
              <a:rPr lang="en-US" altLang="zh-CN" sz="4000" b="1" dirty="0">
                <a:solidFill>
                  <a:schemeClr val="tx2"/>
                </a:solidFill>
                <a:ea typeface="楷体_GB2312" pitchFamily="49" charset="-122"/>
              </a:rPr>
              <a:t>Node(root)</a:t>
            </a:r>
            <a:r>
              <a:rPr lang="en-US" altLang="zh-CN" sz="4000" dirty="0">
                <a:solidFill>
                  <a:schemeClr val="tx2"/>
                </a:solidFill>
                <a:ea typeface="楷体_GB2312" pitchFamily="49" charset="-122"/>
              </a:rPr>
              <a:t> </a:t>
            </a:r>
            <a:r>
              <a:rPr lang="zh-CN" altLang="en-US" sz="4000" dirty="0">
                <a:solidFill>
                  <a:schemeClr val="tx2"/>
                </a:solidFill>
                <a:ea typeface="楷体_GB2312" pitchFamily="49" charset="-122"/>
              </a:rPr>
              <a:t>对应得到 </a:t>
            </a:r>
            <a:r>
              <a:rPr lang="en-US" altLang="zh-CN" sz="4000" b="1" dirty="0">
                <a:solidFill>
                  <a:schemeClr val="tx2"/>
                </a:solidFill>
                <a:ea typeface="楷体_GB2312" pitchFamily="49" charset="-122"/>
              </a:rPr>
              <a:t>ROOT( T</a:t>
            </a:r>
            <a:r>
              <a:rPr lang="en-US" altLang="zh-CN" sz="4000" b="1" baseline="-25000" dirty="0">
                <a:solidFill>
                  <a:schemeClr val="tx2"/>
                </a:solidFill>
                <a:ea typeface="楷体_GB2312" pitchFamily="49" charset="-122"/>
              </a:rPr>
              <a:t>1</a:t>
            </a:r>
            <a:r>
              <a:rPr lang="en-US" altLang="zh-CN" sz="4000" baseline="-25000" dirty="0">
                <a:solidFill>
                  <a:schemeClr val="tx2"/>
                </a:solidFill>
                <a:ea typeface="楷体_GB2312" pitchFamily="49" charset="-122"/>
              </a:rPr>
              <a:t> </a:t>
            </a:r>
            <a:r>
              <a:rPr lang="en-US" altLang="zh-CN" sz="4000" b="1" dirty="0">
                <a:solidFill>
                  <a:schemeClr val="tx2"/>
                </a:solidFill>
                <a:ea typeface="楷体_GB2312" pitchFamily="49" charset="-122"/>
              </a:rPr>
              <a:t>)</a:t>
            </a:r>
            <a:r>
              <a:rPr lang="zh-CN" altLang="en-US" sz="4000" dirty="0">
                <a:solidFill>
                  <a:schemeClr val="tx2"/>
                </a:solidFill>
                <a:ea typeface="楷体_GB2312" pitchFamily="49" charset="-122"/>
              </a:rPr>
              <a:t>；</a:t>
            </a:r>
            <a:endParaRPr lang="zh-CN" altLang="en-US" sz="4000" dirty="0">
              <a:solidFill>
                <a:schemeClr val="tx2"/>
              </a:solidFill>
              <a:ea typeface="楷体_GB2312" pitchFamily="49" charset="-122"/>
            </a:endParaRPr>
          </a:p>
          <a:p>
            <a:pPr marL="0" lvl="0" indent="0" eaLnBrk="1" hangingPunct="1">
              <a:lnSpc>
                <a:spcPct val="140000"/>
              </a:lnSpc>
              <a:spcBef>
                <a:spcPct val="0"/>
              </a:spcBef>
              <a:buNone/>
            </a:pPr>
            <a:r>
              <a:rPr lang="zh-CN" altLang="en-US" sz="4000" dirty="0">
                <a:solidFill>
                  <a:schemeClr val="tx2"/>
                </a:solidFill>
                <a:ea typeface="楷体_GB2312" pitchFamily="49" charset="-122"/>
              </a:rPr>
              <a:t>由</a:t>
            </a:r>
            <a:r>
              <a:rPr lang="en-US" altLang="zh-CN" sz="4000" b="1" dirty="0">
                <a:solidFill>
                  <a:schemeClr val="tx2"/>
                </a:solidFill>
                <a:ea typeface="楷体_GB2312" pitchFamily="49" charset="-122"/>
              </a:rPr>
              <a:t>LBT</a:t>
            </a:r>
            <a:r>
              <a:rPr lang="en-US" altLang="zh-CN" sz="4000" dirty="0">
                <a:solidFill>
                  <a:schemeClr val="tx2"/>
                </a:solidFill>
                <a:ea typeface="楷体_GB2312" pitchFamily="49" charset="-122"/>
              </a:rPr>
              <a:t> </a:t>
            </a:r>
            <a:r>
              <a:rPr lang="zh-CN" altLang="en-US" sz="4000" dirty="0">
                <a:solidFill>
                  <a:schemeClr val="tx2"/>
                </a:solidFill>
                <a:ea typeface="楷体_GB2312" pitchFamily="49" charset="-122"/>
              </a:rPr>
              <a:t>对应得到 </a:t>
            </a:r>
            <a:r>
              <a:rPr lang="en-US" altLang="zh-CN" sz="4000" b="1" dirty="0">
                <a:solidFill>
                  <a:schemeClr val="tx2"/>
                </a:solidFill>
                <a:ea typeface="楷体_GB2312" pitchFamily="49" charset="-122"/>
              </a:rPr>
              <a:t>( t</a:t>
            </a:r>
            <a:r>
              <a:rPr lang="en-US" altLang="zh-CN" sz="4000" b="1" baseline="-25000" dirty="0">
                <a:solidFill>
                  <a:schemeClr val="tx2"/>
                </a:solidFill>
                <a:ea typeface="楷体_GB2312" pitchFamily="49" charset="-122"/>
              </a:rPr>
              <a:t>11</a:t>
            </a:r>
            <a:r>
              <a:rPr lang="en-US" altLang="zh-CN" sz="4000" b="1" dirty="0">
                <a:solidFill>
                  <a:schemeClr val="tx2"/>
                </a:solidFill>
                <a:ea typeface="楷体_GB2312" pitchFamily="49" charset="-122"/>
              </a:rPr>
              <a:t>, t</a:t>
            </a:r>
            <a:r>
              <a:rPr lang="en-US" altLang="zh-CN" sz="4000" b="1" baseline="-25000" dirty="0">
                <a:solidFill>
                  <a:schemeClr val="tx2"/>
                </a:solidFill>
                <a:ea typeface="楷体_GB2312" pitchFamily="49" charset="-122"/>
              </a:rPr>
              <a:t>12</a:t>
            </a:r>
            <a:r>
              <a:rPr lang="en-US" altLang="zh-CN" sz="4000" b="1" dirty="0">
                <a:solidFill>
                  <a:schemeClr val="tx2"/>
                </a:solidFill>
                <a:ea typeface="楷体_GB2312" pitchFamily="49" charset="-122"/>
              </a:rPr>
              <a:t>, …</a:t>
            </a:r>
            <a:r>
              <a:rPr lang="zh-CN" altLang="en-US" sz="4000" b="1" dirty="0">
                <a:solidFill>
                  <a:schemeClr val="tx2"/>
                </a:solidFill>
                <a:ea typeface="楷体_GB2312" pitchFamily="49" charset="-122"/>
              </a:rPr>
              <a:t>，</a:t>
            </a:r>
            <a:r>
              <a:rPr lang="en-US" altLang="zh-CN" sz="4000" b="1" dirty="0">
                <a:solidFill>
                  <a:schemeClr val="tx2"/>
                </a:solidFill>
                <a:ea typeface="楷体_GB2312" pitchFamily="49" charset="-122"/>
              </a:rPr>
              <a:t>t</a:t>
            </a:r>
            <a:r>
              <a:rPr lang="en-US" altLang="zh-CN" sz="4000" b="1" baseline="-25000" dirty="0">
                <a:solidFill>
                  <a:schemeClr val="tx2"/>
                </a:solidFill>
                <a:ea typeface="楷体_GB2312" pitchFamily="49" charset="-122"/>
              </a:rPr>
              <a:t>1m</a:t>
            </a:r>
            <a:r>
              <a:rPr lang="en-US" altLang="zh-CN" sz="4000" b="1" dirty="0">
                <a:solidFill>
                  <a:schemeClr val="tx2"/>
                </a:solidFill>
                <a:ea typeface="楷体_GB2312" pitchFamily="49" charset="-122"/>
              </a:rPr>
              <a:t>)</a:t>
            </a:r>
            <a:r>
              <a:rPr lang="zh-CN" altLang="en-US" sz="4000" dirty="0">
                <a:solidFill>
                  <a:schemeClr val="tx2"/>
                </a:solidFill>
                <a:ea typeface="楷体_GB2312" pitchFamily="49" charset="-122"/>
              </a:rPr>
              <a:t>；</a:t>
            </a:r>
            <a:endParaRPr lang="zh-CN" altLang="en-US" sz="4000" dirty="0">
              <a:solidFill>
                <a:schemeClr val="tx2"/>
              </a:solidFill>
              <a:ea typeface="楷体_GB2312" pitchFamily="49" charset="-122"/>
            </a:endParaRPr>
          </a:p>
          <a:p>
            <a:pPr marL="0" lvl="0" indent="0" eaLnBrk="1" hangingPunct="1">
              <a:lnSpc>
                <a:spcPct val="140000"/>
              </a:lnSpc>
              <a:spcBef>
                <a:spcPct val="0"/>
              </a:spcBef>
              <a:buNone/>
            </a:pPr>
            <a:r>
              <a:rPr lang="zh-CN" altLang="en-US" sz="4000" dirty="0">
                <a:solidFill>
                  <a:schemeClr val="tx2"/>
                </a:solidFill>
                <a:ea typeface="楷体_GB2312" pitchFamily="49" charset="-122"/>
              </a:rPr>
              <a:t>由</a:t>
            </a:r>
            <a:r>
              <a:rPr lang="en-US" altLang="zh-CN" sz="4000" b="1" dirty="0">
                <a:solidFill>
                  <a:schemeClr val="tx2"/>
                </a:solidFill>
                <a:ea typeface="楷体_GB2312" pitchFamily="49" charset="-122"/>
              </a:rPr>
              <a:t>RBT</a:t>
            </a:r>
            <a:r>
              <a:rPr lang="en-US" altLang="zh-CN" sz="4000" dirty="0">
                <a:solidFill>
                  <a:schemeClr val="tx2"/>
                </a:solidFill>
                <a:ea typeface="楷体_GB2312" pitchFamily="49" charset="-122"/>
              </a:rPr>
              <a:t> </a:t>
            </a:r>
            <a:r>
              <a:rPr lang="zh-CN" altLang="en-US" sz="4000" dirty="0">
                <a:solidFill>
                  <a:schemeClr val="tx2"/>
                </a:solidFill>
                <a:ea typeface="楷体_GB2312" pitchFamily="49" charset="-122"/>
              </a:rPr>
              <a:t>对应得到 </a:t>
            </a:r>
            <a:r>
              <a:rPr lang="en-US" altLang="zh-CN" sz="4000" b="1" dirty="0">
                <a:solidFill>
                  <a:schemeClr val="tx2"/>
                </a:solidFill>
                <a:ea typeface="楷体_GB2312" pitchFamily="49" charset="-122"/>
              </a:rPr>
              <a:t>(T</a:t>
            </a:r>
            <a:r>
              <a:rPr lang="en-US" altLang="zh-CN" sz="4000" b="1" baseline="-25000" dirty="0">
                <a:solidFill>
                  <a:schemeClr val="tx2"/>
                </a:solidFill>
                <a:ea typeface="楷体_GB2312" pitchFamily="49" charset="-122"/>
              </a:rPr>
              <a:t>2</a:t>
            </a:r>
            <a:r>
              <a:rPr lang="en-US" altLang="zh-CN" sz="4000" b="1" dirty="0">
                <a:solidFill>
                  <a:schemeClr val="tx2"/>
                </a:solidFill>
                <a:ea typeface="楷体_GB2312" pitchFamily="49" charset="-122"/>
              </a:rPr>
              <a:t>, T</a:t>
            </a:r>
            <a:r>
              <a:rPr lang="en-US" altLang="zh-CN" sz="4000" b="1" baseline="-25000" dirty="0">
                <a:solidFill>
                  <a:schemeClr val="tx2"/>
                </a:solidFill>
                <a:ea typeface="楷体_GB2312" pitchFamily="49" charset="-122"/>
              </a:rPr>
              <a:t>3</a:t>
            </a:r>
            <a:r>
              <a:rPr lang="en-US" altLang="zh-CN" sz="4000" b="1" dirty="0">
                <a:solidFill>
                  <a:schemeClr val="tx2"/>
                </a:solidFill>
                <a:ea typeface="楷体_GB2312" pitchFamily="49" charset="-122"/>
              </a:rPr>
              <a:t>, …, T</a:t>
            </a:r>
            <a:r>
              <a:rPr lang="en-US" altLang="zh-CN" sz="4000" b="1" baseline="-25000" dirty="0">
                <a:solidFill>
                  <a:schemeClr val="tx2"/>
                </a:solidFill>
                <a:ea typeface="楷体_GB2312" pitchFamily="49" charset="-122"/>
              </a:rPr>
              <a:t>n</a:t>
            </a:r>
            <a:r>
              <a:rPr lang="en-US" altLang="zh-CN" sz="4000" b="1" dirty="0">
                <a:solidFill>
                  <a:schemeClr val="tx2"/>
                </a:solidFill>
                <a:ea typeface="楷体_GB2312" pitchFamily="49" charset="-122"/>
              </a:rPr>
              <a:t>)</a:t>
            </a:r>
            <a:r>
              <a:rPr lang="zh-CN" altLang="en-US" sz="4000" b="1" dirty="0">
                <a:solidFill>
                  <a:schemeClr val="tx2"/>
                </a:solidFill>
                <a:ea typeface="楷体_GB2312" pitchFamily="49" charset="-122"/>
              </a:rPr>
              <a:t>。</a:t>
            </a:r>
            <a:endParaRPr lang="zh-CN" altLang="en-US" sz="2400" dirty="0">
              <a:solidFill>
                <a:schemeClr val="tx2"/>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35203"/>
                                        </p:tgtEl>
                                        <p:attrNameLst>
                                          <p:attrName>style.visibility</p:attrName>
                                        </p:attrNameLst>
                                      </p:cBhvr>
                                      <p:to>
                                        <p:strVal val="visible"/>
                                      </p:to>
                                    </p:set>
                                    <p:animEffect transition="in" filter="checkerboard(down)">
                                      <p:cBhvr>
                                        <p:cTn id="7" dur="500"/>
                                        <p:tgtEl>
                                          <p:spTgt spid="435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2"/>
          <p:cNvSpPr txBox="1"/>
          <p:nvPr/>
        </p:nvSpPr>
        <p:spPr>
          <a:xfrm>
            <a:off x="609600" y="609600"/>
            <a:ext cx="3713163" cy="9144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ea typeface="楷体_GB2312" pitchFamily="49" charset="-122"/>
              </a:rPr>
              <a:t> </a:t>
            </a:r>
            <a:r>
              <a:rPr lang="zh-CN" altLang="en-US" sz="5400" b="1" dirty="0">
                <a:solidFill>
                  <a:srgbClr val="FF0000"/>
                </a:solidFill>
                <a:ea typeface="楷体_GB2312" pitchFamily="49" charset="-122"/>
              </a:rPr>
              <a:t>基本操作：</a:t>
            </a:r>
            <a:endParaRPr lang="zh-CN" altLang="en-US" sz="2400" dirty="0"/>
          </a:p>
        </p:txBody>
      </p:sp>
      <p:sp>
        <p:nvSpPr>
          <p:cNvPr id="319491" name="Text Box 3">
            <a:hlinkClick r:id="" action="ppaction://hlinkshowjump?jump=nextslide"/>
          </p:cNvPr>
          <p:cNvSpPr txBox="1"/>
          <p:nvPr/>
        </p:nvSpPr>
        <p:spPr>
          <a:xfrm>
            <a:off x="3200400" y="1905000"/>
            <a:ext cx="3429000" cy="9144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5400" b="1" dirty="0">
                <a:solidFill>
                  <a:srgbClr val="CC6600"/>
                </a:solidFill>
                <a:ea typeface="楷体_GB2312" pitchFamily="49" charset="-122"/>
              </a:rPr>
              <a:t>查  找  类</a:t>
            </a:r>
            <a:endParaRPr lang="zh-CN" altLang="en-US" sz="5400" b="1" dirty="0">
              <a:solidFill>
                <a:schemeClr val="bg2"/>
              </a:solidFill>
              <a:ea typeface="楷体_GB2312" pitchFamily="49" charset="-122"/>
            </a:endParaRPr>
          </a:p>
        </p:txBody>
      </p:sp>
      <p:sp>
        <p:nvSpPr>
          <p:cNvPr id="319492" name="Text Box 4">
            <a:hlinkClick r:id="" action="ppaction://noaction"/>
          </p:cNvPr>
          <p:cNvSpPr txBox="1"/>
          <p:nvPr/>
        </p:nvSpPr>
        <p:spPr>
          <a:xfrm>
            <a:off x="2895600" y="3124200"/>
            <a:ext cx="3270250" cy="9144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5400" b="1" dirty="0">
                <a:solidFill>
                  <a:schemeClr val="bg2"/>
                </a:solidFill>
                <a:ea typeface="楷体_GB2312" pitchFamily="49" charset="-122"/>
              </a:rPr>
              <a:t>  </a:t>
            </a:r>
            <a:r>
              <a:rPr lang="zh-CN" altLang="en-US" sz="5400" b="1" dirty="0">
                <a:solidFill>
                  <a:srgbClr val="CC6600"/>
                </a:solidFill>
                <a:ea typeface="楷体_GB2312" pitchFamily="49" charset="-122"/>
              </a:rPr>
              <a:t>插  入  类</a:t>
            </a:r>
            <a:endParaRPr lang="zh-CN" altLang="en-US" sz="2400" dirty="0"/>
          </a:p>
        </p:txBody>
      </p:sp>
      <p:sp>
        <p:nvSpPr>
          <p:cNvPr id="319493" name="Text Box 5">
            <a:hlinkClick r:id="" action="ppaction://noaction"/>
          </p:cNvPr>
          <p:cNvSpPr txBox="1"/>
          <p:nvPr/>
        </p:nvSpPr>
        <p:spPr>
          <a:xfrm>
            <a:off x="3235325" y="4495800"/>
            <a:ext cx="2941638" cy="9144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5400" b="1" dirty="0">
                <a:solidFill>
                  <a:srgbClr val="CC6600"/>
                </a:solidFill>
                <a:ea typeface="楷体_GB2312" pitchFamily="49" charset="-122"/>
              </a:rPr>
              <a:t>删  除  类</a:t>
            </a:r>
            <a:endParaRPr lang="zh-CN" altLang="en-US" sz="2400" dirty="0"/>
          </a:p>
        </p:txBody>
      </p:sp>
      <p:sp>
        <p:nvSpPr>
          <p:cNvPr id="319494" name="AutoShape 6">
            <a:hlinkClick r:id="" action="ppaction://hlinkshowjump?jump=nextslide"/>
          </p:cNvPr>
          <p:cNvSpPr/>
          <p:nvPr/>
        </p:nvSpPr>
        <p:spPr>
          <a:xfrm>
            <a:off x="2667000" y="2057400"/>
            <a:ext cx="381000" cy="381000"/>
          </a:xfrm>
          <a:prstGeom prst="star4">
            <a:avLst>
              <a:gd name="adj" fmla="val 12500"/>
            </a:avLst>
          </a:prstGeom>
          <a:solidFill>
            <a:srgbClr val="990033">
              <a:alpha val="50195"/>
            </a:srgbClr>
          </a:solidFill>
          <a:ln w="12700" cap="sq" cmpd="sng">
            <a:solidFill>
              <a:srgbClr val="FFFFFF"/>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19495" name="AutoShape 7">
            <a:hlinkClick r:id="" action="ppaction://noaction"/>
          </p:cNvPr>
          <p:cNvSpPr/>
          <p:nvPr/>
        </p:nvSpPr>
        <p:spPr>
          <a:xfrm>
            <a:off x="2667000" y="3276600"/>
            <a:ext cx="381000" cy="381000"/>
          </a:xfrm>
          <a:prstGeom prst="star4">
            <a:avLst>
              <a:gd name="adj" fmla="val 12500"/>
            </a:avLst>
          </a:prstGeom>
          <a:solidFill>
            <a:srgbClr val="990033">
              <a:alpha val="50195"/>
            </a:srgbClr>
          </a:solidFill>
          <a:ln w="12700" cap="sq" cmpd="sng">
            <a:solidFill>
              <a:srgbClr val="FFFFFF"/>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19496" name="AutoShape 8">
            <a:hlinkClick r:id="" action="ppaction://noaction"/>
          </p:cNvPr>
          <p:cNvSpPr/>
          <p:nvPr/>
        </p:nvSpPr>
        <p:spPr>
          <a:xfrm>
            <a:off x="2667000" y="4572000"/>
            <a:ext cx="381000" cy="381000"/>
          </a:xfrm>
          <a:prstGeom prst="star4">
            <a:avLst>
              <a:gd name="adj" fmla="val 12500"/>
            </a:avLst>
          </a:prstGeom>
          <a:solidFill>
            <a:srgbClr val="990033">
              <a:alpha val="50195"/>
            </a:srgbClr>
          </a:solidFill>
          <a:ln w="12700" cap="sq" cmpd="sng">
            <a:solidFill>
              <a:srgbClr val="FFFFFF"/>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19497" name="AutoShape 9">
            <a:hlinkClick r:id="rId1" action="ppaction://hlinksldjump" highlightClick="1"/>
          </p:cNvPr>
          <p:cNvSpPr>
            <a:spLocks noChangeArrowheads="1"/>
          </p:cNvSpPr>
          <p:nvPr/>
        </p:nvSpPr>
        <p:spPr bwMode="auto">
          <a:xfrm>
            <a:off x="8229600" y="6172200"/>
            <a:ext cx="685800" cy="381000"/>
          </a:xfrm>
          <a:prstGeom prst="actionButtonBeginning">
            <a:avLst/>
          </a:prstGeom>
          <a:solidFill>
            <a:schemeClr val="bg2"/>
          </a:solidFill>
          <a:ln w="9525">
            <a:noFill/>
            <a:miter lim="800000"/>
          </a:ln>
          <a:effectLst>
            <a:prstShdw prst="shdw17" dist="17961" dir="2700000">
              <a:schemeClr val="bg2">
                <a:gamma/>
                <a:shade val="60000"/>
                <a:invGamma/>
              </a:schemeClr>
            </a:prst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19491"/>
                                        </p:tgtEl>
                                        <p:attrNameLst>
                                          <p:attrName>style.visibility</p:attrName>
                                        </p:attrNameLst>
                                      </p:cBhvr>
                                      <p:to>
                                        <p:strVal val="visible"/>
                                      </p:to>
                                    </p:set>
                                    <p:anim calcmode="lin" valueType="num">
                                      <p:cBhvr additive="base">
                                        <p:cTn id="7" dur="500" fill="hold"/>
                                        <p:tgtEl>
                                          <p:spTgt spid="319491"/>
                                        </p:tgtEl>
                                        <p:attrNameLst>
                                          <p:attrName>ppt_x</p:attrName>
                                        </p:attrNameLst>
                                      </p:cBhvr>
                                      <p:tavLst>
                                        <p:tav tm="0">
                                          <p:val>
                                            <p:strVal val="0-#ppt_w/2"/>
                                          </p:val>
                                        </p:tav>
                                        <p:tav tm="100000">
                                          <p:val>
                                            <p:strVal val="#ppt_x"/>
                                          </p:val>
                                        </p:tav>
                                      </p:tavLst>
                                    </p:anim>
                                    <p:anim calcmode="lin" valueType="num">
                                      <p:cBhvr additive="base">
                                        <p:cTn id="8" dur="500" fill="hold"/>
                                        <p:tgtEl>
                                          <p:spTgt spid="31949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19494"/>
                                        </p:tgtEl>
                                        <p:attrNameLst>
                                          <p:attrName>style.visibility</p:attrName>
                                        </p:attrNameLst>
                                      </p:cBhvr>
                                      <p:to>
                                        <p:strVal val="visible"/>
                                      </p:to>
                                    </p:set>
                                  </p:childTnLst>
                                </p:cTn>
                              </p:par>
                            </p:childTnLst>
                          </p:cTn>
                        </p:par>
                        <p:par>
                          <p:cTn id="12" fill="hold">
                            <p:stCondLst>
                              <p:cond delay="1000"/>
                            </p:stCondLst>
                            <p:childTnLst>
                              <p:par>
                                <p:cTn id="13" presetID="2" presetClass="entr" presetSubtype="12" fill="hold" grpId="0" nodeType="afterEffect">
                                  <p:stCondLst>
                                    <p:cond delay="0"/>
                                  </p:stCondLst>
                                  <p:childTnLst>
                                    <p:set>
                                      <p:cBhvr>
                                        <p:cTn id="14" dur="1" fill="hold">
                                          <p:stCondLst>
                                            <p:cond delay="0"/>
                                          </p:stCondLst>
                                        </p:cTn>
                                        <p:tgtEl>
                                          <p:spTgt spid="319492"/>
                                        </p:tgtEl>
                                        <p:attrNameLst>
                                          <p:attrName>style.visibility</p:attrName>
                                        </p:attrNameLst>
                                      </p:cBhvr>
                                      <p:to>
                                        <p:strVal val="visible"/>
                                      </p:to>
                                    </p:set>
                                    <p:anim calcmode="lin" valueType="num">
                                      <p:cBhvr additive="base">
                                        <p:cTn id="15" dur="500" fill="hold"/>
                                        <p:tgtEl>
                                          <p:spTgt spid="319492"/>
                                        </p:tgtEl>
                                        <p:attrNameLst>
                                          <p:attrName>ppt_x</p:attrName>
                                        </p:attrNameLst>
                                      </p:cBhvr>
                                      <p:tavLst>
                                        <p:tav tm="0">
                                          <p:val>
                                            <p:strVal val="0-#ppt_w/2"/>
                                          </p:val>
                                        </p:tav>
                                        <p:tav tm="100000">
                                          <p:val>
                                            <p:strVal val="#ppt_x"/>
                                          </p:val>
                                        </p:tav>
                                      </p:tavLst>
                                    </p:anim>
                                    <p:anim calcmode="lin" valueType="num">
                                      <p:cBhvr additive="base">
                                        <p:cTn id="16" dur="500" fill="hold"/>
                                        <p:tgtEl>
                                          <p:spTgt spid="31949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319495"/>
                                        </p:tgtEl>
                                        <p:attrNameLst>
                                          <p:attrName>style.visibility</p:attrName>
                                        </p:attrNameLst>
                                      </p:cBhvr>
                                      <p:to>
                                        <p:strVal val="visible"/>
                                      </p:to>
                                    </p:set>
                                  </p:childTnLst>
                                </p:cTn>
                              </p:par>
                            </p:childTnLst>
                          </p:cTn>
                        </p:par>
                        <p:par>
                          <p:cTn id="20" fill="hold">
                            <p:stCondLst>
                              <p:cond delay="2000"/>
                            </p:stCondLst>
                            <p:childTnLst>
                              <p:par>
                                <p:cTn id="21" presetID="2" presetClass="entr" presetSubtype="12" fill="hold" grpId="0" nodeType="afterEffect">
                                  <p:stCondLst>
                                    <p:cond delay="0"/>
                                  </p:stCondLst>
                                  <p:childTnLst>
                                    <p:set>
                                      <p:cBhvr>
                                        <p:cTn id="22" dur="1" fill="hold">
                                          <p:stCondLst>
                                            <p:cond delay="0"/>
                                          </p:stCondLst>
                                        </p:cTn>
                                        <p:tgtEl>
                                          <p:spTgt spid="319493"/>
                                        </p:tgtEl>
                                        <p:attrNameLst>
                                          <p:attrName>style.visibility</p:attrName>
                                        </p:attrNameLst>
                                      </p:cBhvr>
                                      <p:to>
                                        <p:strVal val="visible"/>
                                      </p:to>
                                    </p:set>
                                    <p:anim calcmode="lin" valueType="num">
                                      <p:cBhvr additive="base">
                                        <p:cTn id="23" dur="500" fill="hold"/>
                                        <p:tgtEl>
                                          <p:spTgt spid="319493"/>
                                        </p:tgtEl>
                                        <p:attrNameLst>
                                          <p:attrName>ppt_x</p:attrName>
                                        </p:attrNameLst>
                                      </p:cBhvr>
                                      <p:tavLst>
                                        <p:tav tm="0">
                                          <p:val>
                                            <p:strVal val="0-#ppt_w/2"/>
                                          </p:val>
                                        </p:tav>
                                        <p:tav tm="100000">
                                          <p:val>
                                            <p:strVal val="#ppt_x"/>
                                          </p:val>
                                        </p:tav>
                                      </p:tavLst>
                                    </p:anim>
                                    <p:anim calcmode="lin" valueType="num">
                                      <p:cBhvr additive="base">
                                        <p:cTn id="24" dur="500" fill="hold"/>
                                        <p:tgtEl>
                                          <p:spTgt spid="319493"/>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319496"/>
                                        </p:tgtEl>
                                        <p:attrNameLst>
                                          <p:attrName>style.visibility</p:attrName>
                                        </p:attrNameLst>
                                      </p:cBhvr>
                                      <p:to>
                                        <p:strVal val="visible"/>
                                      </p:to>
                                    </p:se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319497"/>
                                        </p:tgtEl>
                                        <p:attrNameLst>
                                          <p:attrName>style.visibility</p:attrName>
                                        </p:attrNameLst>
                                      </p:cBhvr>
                                      <p:to>
                                        <p:strVal val="visible"/>
                                      </p:to>
                                    </p:set>
                                    <p:anim calcmode="lin" valueType="num">
                                      <p:cBhvr additive="base">
                                        <p:cTn id="31" dur="500" fill="hold"/>
                                        <p:tgtEl>
                                          <p:spTgt spid="319497"/>
                                        </p:tgtEl>
                                        <p:attrNameLst>
                                          <p:attrName>ppt_x</p:attrName>
                                        </p:attrNameLst>
                                      </p:cBhvr>
                                      <p:tavLst>
                                        <p:tav tm="0">
                                          <p:val>
                                            <p:strVal val="0-#ppt_w/2"/>
                                          </p:val>
                                        </p:tav>
                                        <p:tav tm="100000">
                                          <p:val>
                                            <p:strVal val="#ppt_x"/>
                                          </p:val>
                                        </p:tav>
                                      </p:tavLst>
                                    </p:anim>
                                    <p:anim calcmode="lin" valueType="num">
                                      <p:cBhvr additive="base">
                                        <p:cTn id="32" dur="500" fill="hold"/>
                                        <p:tgtEl>
                                          <p:spTgt spid="3194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P spid="319492" grpId="0"/>
      <p:bldP spid="319493" grpId="0"/>
      <p:bldP spid="319494" grpId="0" animBg="1"/>
      <p:bldP spid="319495" grpId="0" animBg="1"/>
      <p:bldP spid="319496" grpId="0" animBg="1"/>
      <p:bldP spid="319497"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6226" name="Rectangle 2"/>
          <p:cNvSpPr/>
          <p:nvPr/>
        </p:nvSpPr>
        <p:spPr>
          <a:xfrm>
            <a:off x="636588" y="341313"/>
            <a:ext cx="8501062" cy="140493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143000" lvl="2" indent="-228600" eaLnBrk="1" hangingPunct="1"/>
            <a:r>
              <a:rPr lang="zh-CN" altLang="en-US" b="1" dirty="0"/>
              <a:t>二叉树转换成森林</a:t>
            </a:r>
            <a:endParaRPr lang="zh-CN" altLang="en-US" b="1" dirty="0"/>
          </a:p>
          <a:p>
            <a:pPr marL="1600200" lvl="3" indent="-228600" eaLnBrk="1" hangingPunct="1"/>
            <a:r>
              <a:rPr lang="zh-CN" altLang="en-US" b="1" dirty="0"/>
              <a:t>抹线：将二叉树中根结点与其右孩子连线，及沿右分支搜索到的所有右孩子间连线全部抹掉，使之变成孤立的二叉树</a:t>
            </a:r>
            <a:endParaRPr lang="zh-CN" altLang="en-US" b="1" dirty="0"/>
          </a:p>
          <a:p>
            <a:pPr marL="1600200" lvl="3" indent="-228600" eaLnBrk="1" hangingPunct="1"/>
            <a:r>
              <a:rPr lang="zh-CN" altLang="en-US" b="1" dirty="0"/>
              <a:t>还原：将孤立的二叉树还原成树</a:t>
            </a:r>
            <a:endParaRPr lang="zh-CN" altLang="en-US" b="1" dirty="0"/>
          </a:p>
        </p:txBody>
      </p:sp>
      <p:grpSp>
        <p:nvGrpSpPr>
          <p:cNvPr id="2" name="Group 3"/>
          <p:cNvGrpSpPr/>
          <p:nvPr/>
        </p:nvGrpSpPr>
        <p:grpSpPr>
          <a:xfrm>
            <a:off x="698500" y="1887538"/>
            <a:ext cx="2127250" cy="2906712"/>
            <a:chOff x="3284" y="2489"/>
            <a:chExt cx="1340" cy="1831"/>
          </a:xfrm>
        </p:grpSpPr>
        <p:sp>
          <p:nvSpPr>
            <p:cNvPr id="144459" name="Oval 4"/>
            <p:cNvSpPr/>
            <p:nvPr/>
          </p:nvSpPr>
          <p:spPr>
            <a:xfrm>
              <a:off x="3786" y="248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44460" name="Oval 5"/>
            <p:cNvSpPr/>
            <p:nvPr/>
          </p:nvSpPr>
          <p:spPr>
            <a:xfrm>
              <a:off x="3284" y="283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44461" name="Oval 6"/>
            <p:cNvSpPr/>
            <p:nvPr/>
          </p:nvSpPr>
          <p:spPr>
            <a:xfrm>
              <a:off x="3498" y="325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44462" name="Oval 7"/>
            <p:cNvSpPr/>
            <p:nvPr/>
          </p:nvSpPr>
          <p:spPr>
            <a:xfrm>
              <a:off x="3709" y="355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44463" name="Line 8"/>
            <p:cNvSpPr/>
            <p:nvPr/>
          </p:nvSpPr>
          <p:spPr>
            <a:xfrm>
              <a:off x="3459" y="3061"/>
              <a:ext cx="133" cy="178"/>
            </a:xfrm>
            <a:prstGeom prst="line">
              <a:avLst/>
            </a:prstGeom>
            <a:ln w="9525" cap="flat" cmpd="sng">
              <a:solidFill>
                <a:schemeClr val="tx1"/>
              </a:solidFill>
              <a:prstDash val="solid"/>
              <a:headEnd type="none" w="med" len="med"/>
              <a:tailEnd type="none" w="med" len="med"/>
            </a:ln>
          </p:spPr>
        </p:sp>
        <p:sp>
          <p:nvSpPr>
            <p:cNvPr id="144464" name="Line 9"/>
            <p:cNvSpPr/>
            <p:nvPr/>
          </p:nvSpPr>
          <p:spPr>
            <a:xfrm>
              <a:off x="3681" y="3462"/>
              <a:ext cx="111" cy="110"/>
            </a:xfrm>
            <a:prstGeom prst="line">
              <a:avLst/>
            </a:prstGeom>
            <a:ln w="9525" cap="flat" cmpd="sng">
              <a:solidFill>
                <a:schemeClr val="tx1"/>
              </a:solidFill>
              <a:prstDash val="solid"/>
              <a:headEnd type="none" w="med" len="med"/>
              <a:tailEnd type="none" w="med" len="med"/>
            </a:ln>
          </p:spPr>
        </p:sp>
        <p:grpSp>
          <p:nvGrpSpPr>
            <p:cNvPr id="144465" name="Group 10"/>
            <p:cNvGrpSpPr/>
            <p:nvPr/>
          </p:nvGrpSpPr>
          <p:grpSpPr>
            <a:xfrm>
              <a:off x="3862" y="2863"/>
              <a:ext cx="460" cy="633"/>
              <a:chOff x="1625" y="2991"/>
              <a:chExt cx="460" cy="633"/>
            </a:xfrm>
          </p:grpSpPr>
          <p:sp>
            <p:nvSpPr>
              <p:cNvPr id="144477" name="Oval 11"/>
              <p:cNvSpPr/>
              <p:nvPr/>
            </p:nvSpPr>
            <p:spPr>
              <a:xfrm>
                <a:off x="1863" y="29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44478" name="Oval 12"/>
              <p:cNvSpPr/>
              <p:nvPr/>
            </p:nvSpPr>
            <p:spPr>
              <a:xfrm>
                <a:off x="1625" y="33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44479" name="Line 13"/>
              <p:cNvSpPr/>
              <p:nvPr/>
            </p:nvSpPr>
            <p:spPr>
              <a:xfrm flipH="1">
                <a:off x="1800" y="3222"/>
                <a:ext cx="122" cy="189"/>
              </a:xfrm>
              <a:prstGeom prst="line">
                <a:avLst/>
              </a:prstGeom>
              <a:ln w="9525" cap="flat" cmpd="sng">
                <a:solidFill>
                  <a:schemeClr val="tx1"/>
                </a:solidFill>
                <a:prstDash val="solid"/>
                <a:headEnd type="none" w="med" len="med"/>
                <a:tailEnd type="none" w="med" len="med"/>
              </a:ln>
            </p:spPr>
          </p:sp>
        </p:grpSp>
        <p:sp>
          <p:nvSpPr>
            <p:cNvPr id="144466" name="Line 14"/>
            <p:cNvSpPr/>
            <p:nvPr/>
          </p:nvSpPr>
          <p:spPr>
            <a:xfrm>
              <a:off x="3978" y="2699"/>
              <a:ext cx="178" cy="178"/>
            </a:xfrm>
            <a:prstGeom prst="line">
              <a:avLst/>
            </a:prstGeom>
            <a:ln w="9525" cap="flat" cmpd="sng">
              <a:solidFill>
                <a:schemeClr val="tx1"/>
              </a:solidFill>
              <a:prstDash val="solid"/>
              <a:headEnd type="none" w="med" len="med"/>
              <a:tailEnd type="none" w="med" len="med"/>
            </a:ln>
          </p:spPr>
        </p:sp>
        <p:sp>
          <p:nvSpPr>
            <p:cNvPr id="144467" name="Line 15"/>
            <p:cNvSpPr/>
            <p:nvPr/>
          </p:nvSpPr>
          <p:spPr>
            <a:xfrm>
              <a:off x="4300" y="3066"/>
              <a:ext cx="90" cy="88"/>
            </a:xfrm>
            <a:prstGeom prst="line">
              <a:avLst/>
            </a:prstGeom>
            <a:ln w="9525" cap="flat" cmpd="sng">
              <a:solidFill>
                <a:schemeClr val="tx1"/>
              </a:solidFill>
              <a:prstDash val="solid"/>
              <a:headEnd type="none" w="med" len="med"/>
              <a:tailEnd type="none" w="med" len="med"/>
            </a:ln>
          </p:spPr>
        </p:sp>
        <p:sp>
          <p:nvSpPr>
            <p:cNvPr id="144468" name="Line 16"/>
            <p:cNvSpPr/>
            <p:nvPr/>
          </p:nvSpPr>
          <p:spPr>
            <a:xfrm flipH="1">
              <a:off x="3523" y="2677"/>
              <a:ext cx="300" cy="234"/>
            </a:xfrm>
            <a:prstGeom prst="line">
              <a:avLst/>
            </a:prstGeom>
            <a:ln w="9525" cap="flat" cmpd="sng">
              <a:solidFill>
                <a:schemeClr val="tx1"/>
              </a:solidFill>
              <a:prstDash val="solid"/>
              <a:headEnd type="none" w="med" len="med"/>
              <a:tailEnd type="none" w="med" len="med"/>
            </a:ln>
          </p:spPr>
        </p:sp>
        <p:grpSp>
          <p:nvGrpSpPr>
            <p:cNvPr id="144469" name="Group 17"/>
            <p:cNvGrpSpPr/>
            <p:nvPr/>
          </p:nvGrpSpPr>
          <p:grpSpPr>
            <a:xfrm>
              <a:off x="4137" y="3114"/>
              <a:ext cx="487" cy="1206"/>
              <a:chOff x="4530" y="1359"/>
              <a:chExt cx="487" cy="1206"/>
            </a:xfrm>
          </p:grpSpPr>
          <p:sp>
            <p:nvSpPr>
              <p:cNvPr id="144470" name="Oval 18"/>
              <p:cNvSpPr/>
              <p:nvPr/>
            </p:nvSpPr>
            <p:spPr>
              <a:xfrm>
                <a:off x="4767" y="135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44471" name="Oval 19"/>
              <p:cNvSpPr/>
              <p:nvPr/>
            </p:nvSpPr>
            <p:spPr>
              <a:xfrm>
                <a:off x="4530" y="17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44472" name="Oval 20"/>
              <p:cNvSpPr/>
              <p:nvPr/>
            </p:nvSpPr>
            <p:spPr>
              <a:xfrm>
                <a:off x="4795" y="20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44473" name="Line 21"/>
              <p:cNvSpPr/>
              <p:nvPr/>
            </p:nvSpPr>
            <p:spPr>
              <a:xfrm flipH="1">
                <a:off x="4700" y="1586"/>
                <a:ext cx="111" cy="133"/>
              </a:xfrm>
              <a:prstGeom prst="line">
                <a:avLst/>
              </a:prstGeom>
              <a:ln w="9525" cap="flat" cmpd="sng">
                <a:solidFill>
                  <a:schemeClr val="tx1"/>
                </a:solidFill>
                <a:prstDash val="solid"/>
                <a:headEnd type="none" w="med" len="med"/>
                <a:tailEnd type="none" w="med" len="med"/>
              </a:ln>
            </p:spPr>
          </p:sp>
          <p:sp>
            <p:nvSpPr>
              <p:cNvPr id="144474" name="Oval 22"/>
              <p:cNvSpPr/>
              <p:nvPr/>
            </p:nvSpPr>
            <p:spPr>
              <a:xfrm>
                <a:off x="4580" y="233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J</a:t>
                </a:r>
                <a:endParaRPr lang="en-US" altLang="zh-CN" sz="2000" b="1" dirty="0"/>
              </a:p>
            </p:txBody>
          </p:sp>
          <p:sp>
            <p:nvSpPr>
              <p:cNvPr id="144475" name="Line 23"/>
              <p:cNvSpPr/>
              <p:nvPr/>
            </p:nvSpPr>
            <p:spPr>
              <a:xfrm>
                <a:off x="4723" y="1900"/>
                <a:ext cx="122" cy="122"/>
              </a:xfrm>
              <a:prstGeom prst="line">
                <a:avLst/>
              </a:prstGeom>
              <a:ln w="9525" cap="flat" cmpd="sng">
                <a:solidFill>
                  <a:schemeClr val="tx1"/>
                </a:solidFill>
                <a:prstDash val="solid"/>
                <a:headEnd type="none" w="med" len="med"/>
                <a:tailEnd type="none" w="med" len="med"/>
              </a:ln>
            </p:spPr>
          </p:sp>
          <p:sp>
            <p:nvSpPr>
              <p:cNvPr id="144476" name="Line 24"/>
              <p:cNvSpPr/>
              <p:nvPr/>
            </p:nvSpPr>
            <p:spPr>
              <a:xfrm flipH="1">
                <a:off x="4767" y="2222"/>
                <a:ext cx="78" cy="133"/>
              </a:xfrm>
              <a:prstGeom prst="line">
                <a:avLst/>
              </a:prstGeom>
              <a:ln w="9525" cap="flat" cmpd="sng">
                <a:solidFill>
                  <a:schemeClr val="tx1"/>
                </a:solidFill>
                <a:prstDash val="solid"/>
                <a:headEnd type="none" w="med" len="med"/>
                <a:tailEnd type="none" w="med" len="med"/>
              </a:ln>
            </p:spPr>
          </p:sp>
        </p:grpSp>
      </p:grpSp>
      <p:grpSp>
        <p:nvGrpSpPr>
          <p:cNvPr id="5" name="Group 25"/>
          <p:cNvGrpSpPr/>
          <p:nvPr/>
        </p:nvGrpSpPr>
        <p:grpSpPr>
          <a:xfrm>
            <a:off x="3148013" y="2398713"/>
            <a:ext cx="2127250" cy="2906712"/>
            <a:chOff x="2028" y="1244"/>
            <a:chExt cx="1340" cy="1831"/>
          </a:xfrm>
        </p:grpSpPr>
        <p:grpSp>
          <p:nvGrpSpPr>
            <p:cNvPr id="144431" name="Group 26"/>
            <p:cNvGrpSpPr/>
            <p:nvPr/>
          </p:nvGrpSpPr>
          <p:grpSpPr>
            <a:xfrm>
              <a:off x="2772" y="1513"/>
              <a:ext cx="111" cy="111"/>
              <a:chOff x="1978" y="3911"/>
              <a:chExt cx="111" cy="111"/>
            </a:xfrm>
          </p:grpSpPr>
          <p:sp>
            <p:nvSpPr>
              <p:cNvPr id="144457" name="Line 27"/>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44458" name="Line 28"/>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144432" name="Group 29"/>
            <p:cNvGrpSpPr/>
            <p:nvPr/>
          </p:nvGrpSpPr>
          <p:grpSpPr>
            <a:xfrm>
              <a:off x="3051" y="1835"/>
              <a:ext cx="111" cy="111"/>
              <a:chOff x="1978" y="3911"/>
              <a:chExt cx="111" cy="111"/>
            </a:xfrm>
          </p:grpSpPr>
          <p:sp>
            <p:nvSpPr>
              <p:cNvPr id="144455" name="Line 30"/>
              <p:cNvSpPr/>
              <p:nvPr/>
            </p:nvSpPr>
            <p:spPr>
              <a:xfrm>
                <a:off x="1978" y="3911"/>
                <a:ext cx="111" cy="111"/>
              </a:xfrm>
              <a:prstGeom prst="line">
                <a:avLst/>
              </a:prstGeom>
              <a:ln w="9525" cap="flat" cmpd="sng">
                <a:solidFill>
                  <a:srgbClr val="FF3300"/>
                </a:solidFill>
                <a:prstDash val="solid"/>
                <a:headEnd type="none" w="med" len="med"/>
                <a:tailEnd type="none" w="med" len="med"/>
              </a:ln>
            </p:spPr>
          </p:sp>
          <p:sp>
            <p:nvSpPr>
              <p:cNvPr id="144456" name="Line 31"/>
              <p:cNvSpPr/>
              <p:nvPr/>
            </p:nvSpPr>
            <p:spPr>
              <a:xfrm flipH="1">
                <a:off x="1978" y="3911"/>
                <a:ext cx="111" cy="111"/>
              </a:xfrm>
              <a:prstGeom prst="line">
                <a:avLst/>
              </a:prstGeom>
              <a:ln w="9525" cap="flat" cmpd="sng">
                <a:solidFill>
                  <a:srgbClr val="FF3300"/>
                </a:solidFill>
                <a:prstDash val="solid"/>
                <a:headEnd type="none" w="med" len="med"/>
                <a:tailEnd type="none" w="med" len="med"/>
              </a:ln>
            </p:spPr>
          </p:sp>
        </p:grpSp>
        <p:grpSp>
          <p:nvGrpSpPr>
            <p:cNvPr id="144433" name="Group 32"/>
            <p:cNvGrpSpPr/>
            <p:nvPr/>
          </p:nvGrpSpPr>
          <p:grpSpPr>
            <a:xfrm>
              <a:off x="2028" y="1244"/>
              <a:ext cx="1340" cy="1831"/>
              <a:chOff x="3284" y="2489"/>
              <a:chExt cx="1340" cy="1831"/>
            </a:xfrm>
          </p:grpSpPr>
          <p:sp>
            <p:nvSpPr>
              <p:cNvPr id="144434" name="Oval 33"/>
              <p:cNvSpPr/>
              <p:nvPr/>
            </p:nvSpPr>
            <p:spPr>
              <a:xfrm>
                <a:off x="3786" y="248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44435" name="Oval 34"/>
              <p:cNvSpPr/>
              <p:nvPr/>
            </p:nvSpPr>
            <p:spPr>
              <a:xfrm>
                <a:off x="3284" y="283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44436" name="Oval 35"/>
              <p:cNvSpPr/>
              <p:nvPr/>
            </p:nvSpPr>
            <p:spPr>
              <a:xfrm>
                <a:off x="3498" y="325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44437" name="Oval 36"/>
              <p:cNvSpPr/>
              <p:nvPr/>
            </p:nvSpPr>
            <p:spPr>
              <a:xfrm>
                <a:off x="3709" y="355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44438" name="Line 37"/>
              <p:cNvSpPr/>
              <p:nvPr/>
            </p:nvSpPr>
            <p:spPr>
              <a:xfrm>
                <a:off x="3459" y="3061"/>
                <a:ext cx="133" cy="178"/>
              </a:xfrm>
              <a:prstGeom prst="line">
                <a:avLst/>
              </a:prstGeom>
              <a:ln w="9525" cap="flat" cmpd="sng">
                <a:solidFill>
                  <a:schemeClr val="tx1"/>
                </a:solidFill>
                <a:prstDash val="solid"/>
                <a:headEnd type="none" w="med" len="med"/>
                <a:tailEnd type="none" w="med" len="med"/>
              </a:ln>
            </p:spPr>
          </p:sp>
          <p:sp>
            <p:nvSpPr>
              <p:cNvPr id="144439" name="Line 38"/>
              <p:cNvSpPr/>
              <p:nvPr/>
            </p:nvSpPr>
            <p:spPr>
              <a:xfrm>
                <a:off x="3681" y="3462"/>
                <a:ext cx="111" cy="110"/>
              </a:xfrm>
              <a:prstGeom prst="line">
                <a:avLst/>
              </a:prstGeom>
              <a:ln w="9525" cap="flat" cmpd="sng">
                <a:solidFill>
                  <a:schemeClr val="tx1"/>
                </a:solidFill>
                <a:prstDash val="solid"/>
                <a:headEnd type="none" w="med" len="med"/>
                <a:tailEnd type="none" w="med" len="med"/>
              </a:ln>
            </p:spPr>
          </p:sp>
          <p:grpSp>
            <p:nvGrpSpPr>
              <p:cNvPr id="144440" name="Group 39"/>
              <p:cNvGrpSpPr/>
              <p:nvPr/>
            </p:nvGrpSpPr>
            <p:grpSpPr>
              <a:xfrm>
                <a:off x="3862" y="2863"/>
                <a:ext cx="460" cy="633"/>
                <a:chOff x="1625" y="2991"/>
                <a:chExt cx="460" cy="633"/>
              </a:xfrm>
            </p:grpSpPr>
            <p:sp>
              <p:nvSpPr>
                <p:cNvPr id="144452" name="Oval 40"/>
                <p:cNvSpPr/>
                <p:nvPr/>
              </p:nvSpPr>
              <p:spPr>
                <a:xfrm>
                  <a:off x="1863" y="29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44453" name="Oval 41"/>
                <p:cNvSpPr/>
                <p:nvPr/>
              </p:nvSpPr>
              <p:spPr>
                <a:xfrm>
                  <a:off x="1625" y="33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44454" name="Line 42"/>
                <p:cNvSpPr/>
                <p:nvPr/>
              </p:nvSpPr>
              <p:spPr>
                <a:xfrm flipH="1">
                  <a:off x="1800" y="3222"/>
                  <a:ext cx="122" cy="189"/>
                </a:xfrm>
                <a:prstGeom prst="line">
                  <a:avLst/>
                </a:prstGeom>
                <a:ln w="9525" cap="flat" cmpd="sng">
                  <a:solidFill>
                    <a:schemeClr val="tx1"/>
                  </a:solidFill>
                  <a:prstDash val="solid"/>
                  <a:headEnd type="none" w="med" len="med"/>
                  <a:tailEnd type="none" w="med" len="med"/>
                </a:ln>
              </p:spPr>
            </p:sp>
          </p:grpSp>
          <p:sp>
            <p:nvSpPr>
              <p:cNvPr id="144441" name="Line 43"/>
              <p:cNvSpPr/>
              <p:nvPr/>
            </p:nvSpPr>
            <p:spPr>
              <a:xfrm>
                <a:off x="3978" y="2699"/>
                <a:ext cx="178" cy="178"/>
              </a:xfrm>
              <a:prstGeom prst="line">
                <a:avLst/>
              </a:prstGeom>
              <a:ln w="9525" cap="flat" cmpd="sng">
                <a:solidFill>
                  <a:schemeClr val="tx1"/>
                </a:solidFill>
                <a:prstDash val="solid"/>
                <a:headEnd type="none" w="med" len="med"/>
                <a:tailEnd type="none" w="med" len="med"/>
              </a:ln>
            </p:spPr>
          </p:sp>
          <p:sp>
            <p:nvSpPr>
              <p:cNvPr id="144442" name="Line 44"/>
              <p:cNvSpPr/>
              <p:nvPr/>
            </p:nvSpPr>
            <p:spPr>
              <a:xfrm>
                <a:off x="4300" y="3066"/>
                <a:ext cx="90" cy="88"/>
              </a:xfrm>
              <a:prstGeom prst="line">
                <a:avLst/>
              </a:prstGeom>
              <a:ln w="9525" cap="flat" cmpd="sng">
                <a:solidFill>
                  <a:schemeClr val="tx1"/>
                </a:solidFill>
                <a:prstDash val="solid"/>
                <a:headEnd type="none" w="med" len="med"/>
                <a:tailEnd type="none" w="med" len="med"/>
              </a:ln>
            </p:spPr>
          </p:sp>
          <p:sp>
            <p:nvSpPr>
              <p:cNvPr id="144443" name="Line 45"/>
              <p:cNvSpPr/>
              <p:nvPr/>
            </p:nvSpPr>
            <p:spPr>
              <a:xfrm flipH="1">
                <a:off x="3523" y="2677"/>
                <a:ext cx="300" cy="234"/>
              </a:xfrm>
              <a:prstGeom prst="line">
                <a:avLst/>
              </a:prstGeom>
              <a:ln w="9525" cap="flat" cmpd="sng">
                <a:solidFill>
                  <a:schemeClr val="tx1"/>
                </a:solidFill>
                <a:prstDash val="solid"/>
                <a:headEnd type="none" w="med" len="med"/>
                <a:tailEnd type="none" w="med" len="med"/>
              </a:ln>
            </p:spPr>
          </p:sp>
          <p:grpSp>
            <p:nvGrpSpPr>
              <p:cNvPr id="144444" name="Group 46"/>
              <p:cNvGrpSpPr/>
              <p:nvPr/>
            </p:nvGrpSpPr>
            <p:grpSpPr>
              <a:xfrm>
                <a:off x="4137" y="3114"/>
                <a:ext cx="487" cy="1206"/>
                <a:chOff x="4530" y="1359"/>
                <a:chExt cx="487" cy="1206"/>
              </a:xfrm>
            </p:grpSpPr>
            <p:sp>
              <p:nvSpPr>
                <p:cNvPr id="144445" name="Oval 47"/>
                <p:cNvSpPr/>
                <p:nvPr/>
              </p:nvSpPr>
              <p:spPr>
                <a:xfrm>
                  <a:off x="4767" y="135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44446" name="Oval 48"/>
                <p:cNvSpPr/>
                <p:nvPr/>
              </p:nvSpPr>
              <p:spPr>
                <a:xfrm>
                  <a:off x="4530" y="17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44447" name="Oval 49"/>
                <p:cNvSpPr/>
                <p:nvPr/>
              </p:nvSpPr>
              <p:spPr>
                <a:xfrm>
                  <a:off x="4795" y="20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44448" name="Line 50"/>
                <p:cNvSpPr/>
                <p:nvPr/>
              </p:nvSpPr>
              <p:spPr>
                <a:xfrm flipH="1">
                  <a:off x="4700" y="1586"/>
                  <a:ext cx="111" cy="133"/>
                </a:xfrm>
                <a:prstGeom prst="line">
                  <a:avLst/>
                </a:prstGeom>
                <a:ln w="9525" cap="flat" cmpd="sng">
                  <a:solidFill>
                    <a:schemeClr val="tx1"/>
                  </a:solidFill>
                  <a:prstDash val="solid"/>
                  <a:headEnd type="none" w="med" len="med"/>
                  <a:tailEnd type="none" w="med" len="med"/>
                </a:ln>
              </p:spPr>
            </p:sp>
            <p:sp>
              <p:nvSpPr>
                <p:cNvPr id="144449" name="Oval 51"/>
                <p:cNvSpPr/>
                <p:nvPr/>
              </p:nvSpPr>
              <p:spPr>
                <a:xfrm>
                  <a:off x="4580" y="233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J</a:t>
                  </a:r>
                  <a:endParaRPr lang="en-US" altLang="zh-CN" sz="2000" b="1" dirty="0"/>
                </a:p>
              </p:txBody>
            </p:sp>
            <p:sp>
              <p:nvSpPr>
                <p:cNvPr id="144450" name="Line 52"/>
                <p:cNvSpPr/>
                <p:nvPr/>
              </p:nvSpPr>
              <p:spPr>
                <a:xfrm>
                  <a:off x="4723" y="1900"/>
                  <a:ext cx="122" cy="122"/>
                </a:xfrm>
                <a:prstGeom prst="line">
                  <a:avLst/>
                </a:prstGeom>
                <a:ln w="9525" cap="flat" cmpd="sng">
                  <a:solidFill>
                    <a:schemeClr val="tx1"/>
                  </a:solidFill>
                  <a:prstDash val="solid"/>
                  <a:headEnd type="none" w="med" len="med"/>
                  <a:tailEnd type="none" w="med" len="med"/>
                </a:ln>
              </p:spPr>
            </p:sp>
            <p:sp>
              <p:nvSpPr>
                <p:cNvPr id="144451" name="Line 53"/>
                <p:cNvSpPr/>
                <p:nvPr/>
              </p:nvSpPr>
              <p:spPr>
                <a:xfrm flipH="1">
                  <a:off x="4767" y="2222"/>
                  <a:ext cx="78" cy="133"/>
                </a:xfrm>
                <a:prstGeom prst="line">
                  <a:avLst/>
                </a:prstGeom>
                <a:ln w="9525" cap="flat" cmpd="sng">
                  <a:solidFill>
                    <a:schemeClr val="tx1"/>
                  </a:solidFill>
                  <a:prstDash val="solid"/>
                  <a:headEnd type="none" w="med" len="med"/>
                  <a:tailEnd type="none" w="med" len="med"/>
                </a:ln>
              </p:spPr>
            </p:sp>
          </p:grpSp>
        </p:grpSp>
      </p:grpSp>
      <p:grpSp>
        <p:nvGrpSpPr>
          <p:cNvPr id="11" name="Group 54"/>
          <p:cNvGrpSpPr/>
          <p:nvPr/>
        </p:nvGrpSpPr>
        <p:grpSpPr>
          <a:xfrm>
            <a:off x="5667375" y="2298700"/>
            <a:ext cx="3125788" cy="1914525"/>
            <a:chOff x="3048" y="1359"/>
            <a:chExt cx="1969" cy="1206"/>
          </a:xfrm>
        </p:grpSpPr>
        <p:grpSp>
          <p:nvGrpSpPr>
            <p:cNvPr id="144411" name="Group 55"/>
            <p:cNvGrpSpPr/>
            <p:nvPr/>
          </p:nvGrpSpPr>
          <p:grpSpPr>
            <a:xfrm>
              <a:off x="3048" y="1364"/>
              <a:ext cx="780" cy="1151"/>
              <a:chOff x="359" y="2752"/>
              <a:chExt cx="780" cy="1151"/>
            </a:xfrm>
          </p:grpSpPr>
          <p:sp>
            <p:nvSpPr>
              <p:cNvPr id="144424" name="Oval 56"/>
              <p:cNvSpPr/>
              <p:nvPr/>
            </p:nvSpPr>
            <p:spPr>
              <a:xfrm>
                <a:off x="628" y="275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44425" name="Oval 57"/>
              <p:cNvSpPr/>
              <p:nvPr/>
            </p:nvSpPr>
            <p:spPr>
              <a:xfrm>
                <a:off x="359" y="309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44426" name="Oval 58"/>
              <p:cNvSpPr/>
              <p:nvPr/>
            </p:nvSpPr>
            <p:spPr>
              <a:xfrm>
                <a:off x="628" y="339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44427" name="Oval 59"/>
              <p:cNvSpPr/>
              <p:nvPr/>
            </p:nvSpPr>
            <p:spPr>
              <a:xfrm>
                <a:off x="917" y="367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44428" name="Line 60"/>
              <p:cNvSpPr/>
              <p:nvPr/>
            </p:nvSpPr>
            <p:spPr>
              <a:xfrm flipH="1">
                <a:off x="556" y="2966"/>
                <a:ext cx="111" cy="167"/>
              </a:xfrm>
              <a:prstGeom prst="line">
                <a:avLst/>
              </a:prstGeom>
              <a:ln w="9525" cap="flat" cmpd="sng">
                <a:solidFill>
                  <a:schemeClr val="tx1"/>
                </a:solidFill>
                <a:prstDash val="solid"/>
                <a:headEnd type="none" w="med" len="med"/>
                <a:tailEnd type="none" w="med" len="med"/>
              </a:ln>
            </p:spPr>
          </p:sp>
          <p:sp>
            <p:nvSpPr>
              <p:cNvPr id="144429" name="Line 61"/>
              <p:cNvSpPr/>
              <p:nvPr/>
            </p:nvSpPr>
            <p:spPr>
              <a:xfrm>
                <a:off x="545" y="3277"/>
                <a:ext cx="144" cy="145"/>
              </a:xfrm>
              <a:prstGeom prst="line">
                <a:avLst/>
              </a:prstGeom>
              <a:ln w="9525" cap="flat" cmpd="sng">
                <a:solidFill>
                  <a:schemeClr val="tx1"/>
                </a:solidFill>
                <a:prstDash val="solid"/>
                <a:headEnd type="none" w="med" len="med"/>
                <a:tailEnd type="none" w="med" len="med"/>
              </a:ln>
            </p:spPr>
          </p:sp>
          <p:sp>
            <p:nvSpPr>
              <p:cNvPr id="144430" name="Line 62"/>
              <p:cNvSpPr/>
              <p:nvPr/>
            </p:nvSpPr>
            <p:spPr>
              <a:xfrm>
                <a:off x="811" y="3589"/>
                <a:ext cx="134" cy="133"/>
              </a:xfrm>
              <a:prstGeom prst="line">
                <a:avLst/>
              </a:prstGeom>
              <a:ln w="9525" cap="flat" cmpd="sng">
                <a:solidFill>
                  <a:schemeClr val="tx1"/>
                </a:solidFill>
                <a:prstDash val="solid"/>
                <a:headEnd type="none" w="med" len="med"/>
                <a:tailEnd type="none" w="med" len="med"/>
              </a:ln>
            </p:spPr>
          </p:sp>
        </p:grpSp>
        <p:grpSp>
          <p:nvGrpSpPr>
            <p:cNvPr id="144412" name="Group 63"/>
            <p:cNvGrpSpPr/>
            <p:nvPr/>
          </p:nvGrpSpPr>
          <p:grpSpPr>
            <a:xfrm>
              <a:off x="3803" y="1392"/>
              <a:ext cx="460" cy="633"/>
              <a:chOff x="1625" y="2991"/>
              <a:chExt cx="460" cy="633"/>
            </a:xfrm>
          </p:grpSpPr>
          <p:sp>
            <p:nvSpPr>
              <p:cNvPr id="144421" name="Oval 64"/>
              <p:cNvSpPr/>
              <p:nvPr/>
            </p:nvSpPr>
            <p:spPr>
              <a:xfrm>
                <a:off x="1863" y="29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44422" name="Oval 65"/>
              <p:cNvSpPr/>
              <p:nvPr/>
            </p:nvSpPr>
            <p:spPr>
              <a:xfrm>
                <a:off x="1625" y="3391"/>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44423" name="Line 66"/>
              <p:cNvSpPr/>
              <p:nvPr/>
            </p:nvSpPr>
            <p:spPr>
              <a:xfrm flipH="1">
                <a:off x="1800" y="3222"/>
                <a:ext cx="122" cy="189"/>
              </a:xfrm>
              <a:prstGeom prst="line">
                <a:avLst/>
              </a:prstGeom>
              <a:ln w="9525" cap="flat" cmpd="sng">
                <a:solidFill>
                  <a:schemeClr val="tx1"/>
                </a:solidFill>
                <a:prstDash val="solid"/>
                <a:headEnd type="none" w="med" len="med"/>
                <a:tailEnd type="none" w="med" len="med"/>
              </a:ln>
            </p:spPr>
          </p:sp>
        </p:grpSp>
        <p:grpSp>
          <p:nvGrpSpPr>
            <p:cNvPr id="144413" name="Group 67"/>
            <p:cNvGrpSpPr/>
            <p:nvPr/>
          </p:nvGrpSpPr>
          <p:grpSpPr>
            <a:xfrm>
              <a:off x="4530" y="1359"/>
              <a:ext cx="487" cy="1206"/>
              <a:chOff x="4530" y="1359"/>
              <a:chExt cx="487" cy="1206"/>
            </a:xfrm>
          </p:grpSpPr>
          <p:sp>
            <p:nvSpPr>
              <p:cNvPr id="144414" name="Oval 68"/>
              <p:cNvSpPr/>
              <p:nvPr/>
            </p:nvSpPr>
            <p:spPr>
              <a:xfrm>
                <a:off x="4767" y="135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44415" name="Oval 69"/>
              <p:cNvSpPr/>
              <p:nvPr/>
            </p:nvSpPr>
            <p:spPr>
              <a:xfrm>
                <a:off x="4530" y="17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44416" name="Oval 70"/>
              <p:cNvSpPr/>
              <p:nvPr/>
            </p:nvSpPr>
            <p:spPr>
              <a:xfrm>
                <a:off x="4795" y="2003"/>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44417" name="Line 71"/>
              <p:cNvSpPr/>
              <p:nvPr/>
            </p:nvSpPr>
            <p:spPr>
              <a:xfrm flipH="1">
                <a:off x="4700" y="1586"/>
                <a:ext cx="111" cy="133"/>
              </a:xfrm>
              <a:prstGeom prst="line">
                <a:avLst/>
              </a:prstGeom>
              <a:ln w="9525" cap="flat" cmpd="sng">
                <a:solidFill>
                  <a:schemeClr val="tx1"/>
                </a:solidFill>
                <a:prstDash val="solid"/>
                <a:headEnd type="none" w="med" len="med"/>
                <a:tailEnd type="none" w="med" len="med"/>
              </a:ln>
            </p:spPr>
          </p:sp>
          <p:sp>
            <p:nvSpPr>
              <p:cNvPr id="144418" name="Oval 72"/>
              <p:cNvSpPr/>
              <p:nvPr/>
            </p:nvSpPr>
            <p:spPr>
              <a:xfrm>
                <a:off x="4580" y="233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J</a:t>
                </a:r>
                <a:endParaRPr lang="en-US" altLang="zh-CN" sz="2000" b="1" dirty="0"/>
              </a:p>
            </p:txBody>
          </p:sp>
          <p:sp>
            <p:nvSpPr>
              <p:cNvPr id="144419" name="Line 73"/>
              <p:cNvSpPr/>
              <p:nvPr/>
            </p:nvSpPr>
            <p:spPr>
              <a:xfrm>
                <a:off x="4723" y="1900"/>
                <a:ext cx="122" cy="122"/>
              </a:xfrm>
              <a:prstGeom prst="line">
                <a:avLst/>
              </a:prstGeom>
              <a:ln w="9525" cap="flat" cmpd="sng">
                <a:solidFill>
                  <a:schemeClr val="tx1"/>
                </a:solidFill>
                <a:prstDash val="solid"/>
                <a:headEnd type="none" w="med" len="med"/>
                <a:tailEnd type="none" w="med" len="med"/>
              </a:ln>
            </p:spPr>
          </p:sp>
          <p:sp>
            <p:nvSpPr>
              <p:cNvPr id="144420" name="Line 74"/>
              <p:cNvSpPr/>
              <p:nvPr/>
            </p:nvSpPr>
            <p:spPr>
              <a:xfrm flipH="1">
                <a:off x="4767" y="2222"/>
                <a:ext cx="78" cy="133"/>
              </a:xfrm>
              <a:prstGeom prst="line">
                <a:avLst/>
              </a:prstGeom>
              <a:ln w="9525" cap="flat" cmpd="sng">
                <a:solidFill>
                  <a:schemeClr val="tx1"/>
                </a:solidFill>
                <a:prstDash val="solid"/>
                <a:headEnd type="none" w="med" len="med"/>
                <a:tailEnd type="none" w="med" len="med"/>
              </a:ln>
            </p:spPr>
          </p:sp>
        </p:grpSp>
      </p:grpSp>
      <p:grpSp>
        <p:nvGrpSpPr>
          <p:cNvPr id="15" name="Group 75"/>
          <p:cNvGrpSpPr/>
          <p:nvPr/>
        </p:nvGrpSpPr>
        <p:grpSpPr>
          <a:xfrm>
            <a:off x="595313" y="5035550"/>
            <a:ext cx="3902075" cy="1527175"/>
            <a:chOff x="408" y="1395"/>
            <a:chExt cx="2458" cy="962"/>
          </a:xfrm>
        </p:grpSpPr>
        <p:grpSp>
          <p:nvGrpSpPr>
            <p:cNvPr id="144391" name="Group 76"/>
            <p:cNvGrpSpPr/>
            <p:nvPr/>
          </p:nvGrpSpPr>
          <p:grpSpPr>
            <a:xfrm>
              <a:off x="408" y="1422"/>
              <a:ext cx="1247" cy="629"/>
              <a:chOff x="408" y="1422"/>
              <a:chExt cx="1247" cy="629"/>
            </a:xfrm>
          </p:grpSpPr>
          <p:sp>
            <p:nvSpPr>
              <p:cNvPr id="144404" name="Oval 77"/>
              <p:cNvSpPr/>
              <p:nvPr/>
            </p:nvSpPr>
            <p:spPr>
              <a:xfrm>
                <a:off x="955" y="1422"/>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a:t>
                </a:r>
                <a:endParaRPr lang="en-US" altLang="zh-CN" sz="2000" b="1" dirty="0"/>
              </a:p>
            </p:txBody>
          </p:sp>
          <p:sp>
            <p:nvSpPr>
              <p:cNvPr id="144405" name="Oval 78"/>
              <p:cNvSpPr/>
              <p:nvPr/>
            </p:nvSpPr>
            <p:spPr>
              <a:xfrm>
                <a:off x="408" y="181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B</a:t>
                </a:r>
                <a:endParaRPr lang="en-US" altLang="zh-CN" sz="2000" b="1" dirty="0"/>
              </a:p>
            </p:txBody>
          </p:sp>
          <p:sp>
            <p:nvSpPr>
              <p:cNvPr id="144406" name="Oval 79"/>
              <p:cNvSpPr/>
              <p:nvPr/>
            </p:nvSpPr>
            <p:spPr>
              <a:xfrm>
                <a:off x="955" y="181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a:t>
                </a:r>
                <a:endParaRPr lang="en-US" altLang="zh-CN" sz="2000" b="1" dirty="0"/>
              </a:p>
            </p:txBody>
          </p:sp>
          <p:sp>
            <p:nvSpPr>
              <p:cNvPr id="144407" name="Oval 80"/>
              <p:cNvSpPr/>
              <p:nvPr/>
            </p:nvSpPr>
            <p:spPr>
              <a:xfrm>
                <a:off x="1433" y="1818"/>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a:t>
                </a:r>
                <a:endParaRPr lang="en-US" altLang="zh-CN" sz="2000" b="1" dirty="0"/>
              </a:p>
            </p:txBody>
          </p:sp>
          <p:sp>
            <p:nvSpPr>
              <p:cNvPr id="144408" name="Line 81"/>
              <p:cNvSpPr/>
              <p:nvPr/>
            </p:nvSpPr>
            <p:spPr>
              <a:xfrm>
                <a:off x="1060" y="1655"/>
                <a:ext cx="0" cy="167"/>
              </a:xfrm>
              <a:prstGeom prst="line">
                <a:avLst/>
              </a:prstGeom>
              <a:ln w="9525" cap="flat" cmpd="sng">
                <a:solidFill>
                  <a:schemeClr val="tx1"/>
                </a:solidFill>
                <a:prstDash val="solid"/>
                <a:headEnd type="none" w="med" len="med"/>
                <a:tailEnd type="none" w="med" len="med"/>
              </a:ln>
            </p:spPr>
          </p:sp>
          <p:sp>
            <p:nvSpPr>
              <p:cNvPr id="144409" name="Line 82"/>
              <p:cNvSpPr/>
              <p:nvPr/>
            </p:nvSpPr>
            <p:spPr>
              <a:xfrm flipH="1">
                <a:off x="571" y="1577"/>
                <a:ext cx="400" cy="289"/>
              </a:xfrm>
              <a:prstGeom prst="line">
                <a:avLst/>
              </a:prstGeom>
              <a:ln w="9525" cap="flat" cmpd="sng">
                <a:solidFill>
                  <a:schemeClr val="tx1"/>
                </a:solidFill>
                <a:prstDash val="solid"/>
                <a:headEnd type="none" w="med" len="med"/>
                <a:tailEnd type="none" w="med" len="med"/>
              </a:ln>
            </p:spPr>
          </p:sp>
          <p:sp>
            <p:nvSpPr>
              <p:cNvPr id="144410" name="Line 83"/>
              <p:cNvSpPr/>
              <p:nvPr/>
            </p:nvSpPr>
            <p:spPr>
              <a:xfrm>
                <a:off x="1160" y="1588"/>
                <a:ext cx="334" cy="256"/>
              </a:xfrm>
              <a:prstGeom prst="line">
                <a:avLst/>
              </a:prstGeom>
              <a:ln w="9525" cap="flat" cmpd="sng">
                <a:solidFill>
                  <a:schemeClr val="tx1"/>
                </a:solidFill>
                <a:prstDash val="solid"/>
                <a:headEnd type="none" w="med" len="med"/>
                <a:tailEnd type="none" w="med" len="med"/>
              </a:ln>
            </p:spPr>
          </p:sp>
        </p:grpSp>
        <p:grpSp>
          <p:nvGrpSpPr>
            <p:cNvPr id="144392" name="Group 84"/>
            <p:cNvGrpSpPr/>
            <p:nvPr/>
          </p:nvGrpSpPr>
          <p:grpSpPr>
            <a:xfrm>
              <a:off x="1886" y="1395"/>
              <a:ext cx="237" cy="655"/>
              <a:chOff x="1886" y="1395"/>
              <a:chExt cx="237" cy="655"/>
            </a:xfrm>
          </p:grpSpPr>
          <p:sp>
            <p:nvSpPr>
              <p:cNvPr id="144401" name="Oval 85"/>
              <p:cNvSpPr/>
              <p:nvPr/>
            </p:nvSpPr>
            <p:spPr>
              <a:xfrm>
                <a:off x="1901" y="139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a:t>
                </a:r>
                <a:endParaRPr lang="en-US" altLang="zh-CN" sz="2000" b="1" dirty="0"/>
              </a:p>
            </p:txBody>
          </p:sp>
          <p:sp>
            <p:nvSpPr>
              <p:cNvPr id="144402" name="Oval 86"/>
              <p:cNvSpPr/>
              <p:nvPr/>
            </p:nvSpPr>
            <p:spPr>
              <a:xfrm>
                <a:off x="1886" y="1817"/>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t>
                </a:r>
                <a:endParaRPr lang="en-US" altLang="zh-CN" sz="2000" b="1" dirty="0"/>
              </a:p>
            </p:txBody>
          </p:sp>
          <p:sp>
            <p:nvSpPr>
              <p:cNvPr id="144403" name="Line 87"/>
              <p:cNvSpPr/>
              <p:nvPr/>
            </p:nvSpPr>
            <p:spPr>
              <a:xfrm>
                <a:off x="2011" y="1633"/>
                <a:ext cx="0" cy="189"/>
              </a:xfrm>
              <a:prstGeom prst="line">
                <a:avLst/>
              </a:prstGeom>
              <a:ln w="9525" cap="flat" cmpd="sng">
                <a:solidFill>
                  <a:schemeClr val="tx1"/>
                </a:solidFill>
                <a:prstDash val="solid"/>
                <a:headEnd type="none" w="med" len="med"/>
                <a:tailEnd type="none" w="med" len="med"/>
              </a:ln>
            </p:spPr>
          </p:sp>
        </p:grpSp>
        <p:grpSp>
          <p:nvGrpSpPr>
            <p:cNvPr id="144393" name="Group 88"/>
            <p:cNvGrpSpPr/>
            <p:nvPr/>
          </p:nvGrpSpPr>
          <p:grpSpPr>
            <a:xfrm>
              <a:off x="2224" y="1395"/>
              <a:ext cx="642" cy="962"/>
              <a:chOff x="2224" y="1395"/>
              <a:chExt cx="642" cy="962"/>
            </a:xfrm>
          </p:grpSpPr>
          <p:sp>
            <p:nvSpPr>
              <p:cNvPr id="144394" name="Oval 89"/>
              <p:cNvSpPr/>
              <p:nvPr/>
            </p:nvSpPr>
            <p:spPr>
              <a:xfrm>
                <a:off x="2461" y="1395"/>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a:t>
                </a:r>
                <a:endParaRPr lang="en-US" altLang="zh-CN" sz="2000" b="1" dirty="0"/>
              </a:p>
            </p:txBody>
          </p:sp>
          <p:sp>
            <p:nvSpPr>
              <p:cNvPr id="144395" name="Oval 90"/>
              <p:cNvSpPr/>
              <p:nvPr/>
            </p:nvSpPr>
            <p:spPr>
              <a:xfrm>
                <a:off x="2224" y="1739"/>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a:t>
                </a:r>
                <a:endParaRPr lang="en-US" altLang="zh-CN" sz="2000" b="1" dirty="0"/>
              </a:p>
            </p:txBody>
          </p:sp>
          <p:sp>
            <p:nvSpPr>
              <p:cNvPr id="144396" name="Oval 91"/>
              <p:cNvSpPr/>
              <p:nvPr/>
            </p:nvSpPr>
            <p:spPr>
              <a:xfrm>
                <a:off x="2644" y="1750"/>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I</a:t>
                </a:r>
                <a:endParaRPr lang="en-US" altLang="zh-CN" sz="2000" b="1" dirty="0"/>
              </a:p>
            </p:txBody>
          </p:sp>
          <p:sp>
            <p:nvSpPr>
              <p:cNvPr id="144397" name="Line 92"/>
              <p:cNvSpPr/>
              <p:nvPr/>
            </p:nvSpPr>
            <p:spPr>
              <a:xfrm flipH="1">
                <a:off x="2394" y="1622"/>
                <a:ext cx="111" cy="133"/>
              </a:xfrm>
              <a:prstGeom prst="line">
                <a:avLst/>
              </a:prstGeom>
              <a:ln w="9525" cap="flat" cmpd="sng">
                <a:solidFill>
                  <a:schemeClr val="tx1"/>
                </a:solidFill>
                <a:prstDash val="solid"/>
                <a:headEnd type="none" w="med" len="med"/>
                <a:tailEnd type="none" w="med" len="med"/>
              </a:ln>
            </p:spPr>
          </p:sp>
          <p:sp>
            <p:nvSpPr>
              <p:cNvPr id="144398" name="Line 93"/>
              <p:cNvSpPr/>
              <p:nvPr/>
            </p:nvSpPr>
            <p:spPr>
              <a:xfrm>
                <a:off x="2638" y="1622"/>
                <a:ext cx="111" cy="133"/>
              </a:xfrm>
              <a:prstGeom prst="line">
                <a:avLst/>
              </a:prstGeom>
              <a:ln w="9525" cap="flat" cmpd="sng">
                <a:solidFill>
                  <a:schemeClr val="tx1"/>
                </a:solidFill>
                <a:prstDash val="solid"/>
                <a:headEnd type="none" w="med" len="med"/>
                <a:tailEnd type="none" w="med" len="med"/>
              </a:ln>
            </p:spPr>
          </p:sp>
          <p:sp>
            <p:nvSpPr>
              <p:cNvPr id="144399" name="Oval 94"/>
              <p:cNvSpPr/>
              <p:nvPr/>
            </p:nvSpPr>
            <p:spPr>
              <a:xfrm>
                <a:off x="2629" y="2124"/>
                <a:ext cx="222"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J</a:t>
                </a:r>
                <a:endParaRPr lang="en-US" altLang="zh-CN" sz="2000" b="1" dirty="0"/>
              </a:p>
            </p:txBody>
          </p:sp>
          <p:sp>
            <p:nvSpPr>
              <p:cNvPr id="144400" name="Line 95"/>
              <p:cNvSpPr/>
              <p:nvPr/>
            </p:nvSpPr>
            <p:spPr>
              <a:xfrm>
                <a:off x="2767" y="1989"/>
                <a:ext cx="0" cy="144"/>
              </a:xfrm>
              <a:prstGeom prst="line">
                <a:avLst/>
              </a:prstGeom>
              <a:ln w="9525" cap="flat" cmpd="sng">
                <a:solidFill>
                  <a:schemeClr val="tx1"/>
                </a:solidFill>
                <a:prstDash val="solid"/>
                <a:headEnd type="none" w="med" len="med"/>
                <a:tailEnd type="none" w="med" len="med"/>
              </a:ln>
            </p:spPr>
          </p:sp>
        </p:grpSp>
      </p:gr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6226">
                                            <p:txEl>
                                              <p:charRg st="0" end="9"/>
                                            </p:txEl>
                                          </p:spTgt>
                                        </p:tgtEl>
                                        <p:attrNameLst>
                                          <p:attrName>style.visibility</p:attrName>
                                        </p:attrNameLst>
                                      </p:cBhvr>
                                      <p:to>
                                        <p:strVal val="visible"/>
                                      </p:to>
                                    </p:set>
                                    <p:anim calcmode="lin" valueType="num">
                                      <p:cBhvr additive="base">
                                        <p:cTn id="7" dur="500" fill="hold"/>
                                        <p:tgtEl>
                                          <p:spTgt spid="436226">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6226">
                                            <p:txEl>
                                              <p:charRg st="0"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6226">
                                            <p:txEl>
                                              <p:charRg st="9" end="61"/>
                                            </p:txEl>
                                          </p:spTgt>
                                        </p:tgtEl>
                                        <p:attrNameLst>
                                          <p:attrName>style.visibility</p:attrName>
                                        </p:attrNameLst>
                                      </p:cBhvr>
                                      <p:to>
                                        <p:strVal val="visible"/>
                                      </p:to>
                                    </p:set>
                                    <p:anim calcmode="lin" valueType="num">
                                      <p:cBhvr additive="base">
                                        <p:cTn id="13" dur="500" fill="hold"/>
                                        <p:tgtEl>
                                          <p:spTgt spid="436226">
                                            <p:txEl>
                                              <p:charRg st="9" end="6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6226">
                                            <p:txEl>
                                              <p:charRg st="9" end="6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6226">
                                            <p:txEl>
                                              <p:charRg st="61" end="76"/>
                                            </p:txEl>
                                          </p:spTgt>
                                        </p:tgtEl>
                                        <p:attrNameLst>
                                          <p:attrName>style.visibility</p:attrName>
                                        </p:attrNameLst>
                                      </p:cBhvr>
                                      <p:to>
                                        <p:strVal val="visible"/>
                                      </p:to>
                                    </p:set>
                                    <p:anim calcmode="lin" valueType="num">
                                      <p:cBhvr additive="base">
                                        <p:cTn id="19" dur="500" fill="hold"/>
                                        <p:tgtEl>
                                          <p:spTgt spid="436226">
                                            <p:txEl>
                                              <p:charRg st="61" end="7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6226">
                                            <p:txEl>
                                              <p:charRg st="61" end="7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bldLvl="4"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Text Box 2"/>
          <p:cNvSpPr txBox="1"/>
          <p:nvPr/>
        </p:nvSpPr>
        <p:spPr>
          <a:xfrm>
            <a:off x="381000" y="685800"/>
            <a:ext cx="8382000" cy="16986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dirty="0">
                <a:ea typeface="楷体_GB2312" pitchFamily="49" charset="-122"/>
              </a:rPr>
              <a:t>        </a:t>
            </a:r>
            <a:r>
              <a:rPr lang="zh-CN" altLang="en-US" sz="4400" dirty="0">
                <a:solidFill>
                  <a:schemeClr val="tx2"/>
                </a:solidFill>
                <a:ea typeface="楷体_GB2312" pitchFamily="49" charset="-122"/>
              </a:rPr>
              <a:t>由此，树的各种操作均可对应二叉树的操作来完成。</a:t>
            </a:r>
            <a:endParaRPr lang="zh-CN" altLang="en-US" sz="4400" dirty="0"/>
          </a:p>
        </p:txBody>
      </p:sp>
      <p:sp>
        <p:nvSpPr>
          <p:cNvPr id="437251" name="Text Box 3"/>
          <p:cNvSpPr txBox="1"/>
          <p:nvPr/>
        </p:nvSpPr>
        <p:spPr>
          <a:xfrm>
            <a:off x="288925" y="2819400"/>
            <a:ext cx="8855075" cy="26066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400" dirty="0">
                <a:ea typeface="楷体_GB2312" pitchFamily="49" charset="-122"/>
              </a:rPr>
              <a:t>         </a:t>
            </a:r>
            <a:r>
              <a:rPr lang="zh-CN" altLang="en-US" sz="4400" b="1" dirty="0">
                <a:solidFill>
                  <a:srgbClr val="990033"/>
                </a:solidFill>
                <a:ea typeface="楷体_GB2312" pitchFamily="49" charset="-122"/>
              </a:rPr>
              <a:t>应当注意的是，</a:t>
            </a:r>
            <a:r>
              <a:rPr lang="zh-CN" altLang="en-US" sz="4400" dirty="0">
                <a:solidFill>
                  <a:schemeClr val="tx2"/>
                </a:solidFill>
                <a:ea typeface="楷体_GB2312" pitchFamily="49" charset="-122"/>
              </a:rPr>
              <a:t>和树对应的二叉树，其左、右子树的概念</a:t>
            </a:r>
            <a:endParaRPr lang="zh-CN" altLang="en-US" sz="4400" dirty="0">
              <a:solidFill>
                <a:schemeClr val="tx2"/>
              </a:solidFill>
              <a:ea typeface="楷体_GB2312" pitchFamily="49" charset="-122"/>
            </a:endParaRPr>
          </a:p>
          <a:p>
            <a:pPr marL="0" lvl="0" indent="0" eaLnBrk="1" hangingPunct="1">
              <a:lnSpc>
                <a:spcPct val="125000"/>
              </a:lnSpc>
              <a:spcBef>
                <a:spcPct val="0"/>
              </a:spcBef>
              <a:buNone/>
            </a:pPr>
            <a:r>
              <a:rPr lang="zh-CN" altLang="en-US" sz="4400" dirty="0">
                <a:solidFill>
                  <a:schemeClr val="tx2"/>
                </a:solidFill>
                <a:ea typeface="楷体_GB2312" pitchFamily="49" charset="-122"/>
              </a:rPr>
              <a:t>已改变为：</a:t>
            </a:r>
            <a:r>
              <a:rPr lang="zh-CN" altLang="en-US" sz="4400" dirty="0">
                <a:ea typeface="楷体_GB2312" pitchFamily="49" charset="-122"/>
              </a:rPr>
              <a:t> </a:t>
            </a:r>
            <a:r>
              <a:rPr lang="zh-CN" altLang="en-US" sz="4400" b="1" dirty="0">
                <a:solidFill>
                  <a:srgbClr val="0000FF"/>
                </a:solidFill>
                <a:ea typeface="楷体_GB2312" pitchFamily="49" charset="-122"/>
              </a:rPr>
              <a:t>左是孩子，右是兄弟。</a:t>
            </a:r>
            <a:endParaRPr lang="zh-CN" altLang="en-US" sz="4400" b="1" dirty="0">
              <a:solidFill>
                <a:srgbClr val="0000FF"/>
              </a:solidFill>
              <a:ea typeface="楷体_GB2312" pitchFamily="49" charset="-122"/>
            </a:endParaRPr>
          </a:p>
        </p:txBody>
      </p:sp>
      <p:sp>
        <p:nvSpPr>
          <p:cNvPr id="437252" name="AutoShape 4">
            <a:hlinkClick r:id="" action="ppaction://noaction" highlightClick="1"/>
          </p:cNvPr>
          <p:cNvSpPr>
            <a:spLocks noChangeArrowheads="1"/>
          </p:cNvSpPr>
          <p:nvPr/>
        </p:nvSpPr>
        <p:spPr bwMode="auto">
          <a:xfrm>
            <a:off x="8229600" y="6172200"/>
            <a:ext cx="685800" cy="381000"/>
          </a:xfrm>
          <a:prstGeom prst="actionButtonBeginning">
            <a:avLst/>
          </a:prstGeom>
          <a:solidFill>
            <a:schemeClr val="bg2"/>
          </a:solidFill>
          <a:ln w="9525">
            <a:noFill/>
            <a:miter lim="800000"/>
          </a:ln>
          <a:effectLst>
            <a:prstShdw prst="shdw17" dist="17961" dir="2700000">
              <a:schemeClr val="bg2">
                <a:gamma/>
                <a:shade val="60000"/>
                <a:invGamma/>
              </a:schemeClr>
            </a:prst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37251"/>
                                        </p:tgtEl>
                                        <p:attrNameLst>
                                          <p:attrName>style.visibility</p:attrName>
                                        </p:attrNameLst>
                                      </p:cBhvr>
                                      <p:to>
                                        <p:strVal val="visible"/>
                                      </p:to>
                                    </p:set>
                                    <p:anim calcmode="lin" valueType="num">
                                      <p:cBhvr additive="base">
                                        <p:cTn id="7" dur="500" fill="hold"/>
                                        <p:tgtEl>
                                          <p:spTgt spid="437251"/>
                                        </p:tgtEl>
                                        <p:attrNameLst>
                                          <p:attrName>ppt_x</p:attrName>
                                        </p:attrNameLst>
                                      </p:cBhvr>
                                      <p:tavLst>
                                        <p:tav tm="0">
                                          <p:val>
                                            <p:strVal val="0-#ppt_w/2"/>
                                          </p:val>
                                        </p:tav>
                                        <p:tav tm="100000">
                                          <p:val>
                                            <p:strVal val="#ppt_x"/>
                                          </p:val>
                                        </p:tav>
                                      </p:tavLst>
                                    </p:anim>
                                    <p:anim calcmode="lin" valueType="num">
                                      <p:cBhvr additive="base">
                                        <p:cTn id="8" dur="500" fill="hold"/>
                                        <p:tgtEl>
                                          <p:spTgt spid="43725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37252"/>
                                        </p:tgtEl>
                                        <p:attrNameLst>
                                          <p:attrName>style.visibility</p:attrName>
                                        </p:attrNameLst>
                                      </p:cBhvr>
                                      <p:to>
                                        <p:strVal val="visible"/>
                                      </p:to>
                                    </p:set>
                                    <p:anim calcmode="lin" valueType="num">
                                      <p:cBhvr additive="base">
                                        <p:cTn id="12" dur="500" fill="hold"/>
                                        <p:tgtEl>
                                          <p:spTgt spid="437252"/>
                                        </p:tgtEl>
                                        <p:attrNameLst>
                                          <p:attrName>ppt_x</p:attrName>
                                        </p:attrNameLst>
                                      </p:cBhvr>
                                      <p:tavLst>
                                        <p:tav tm="0">
                                          <p:val>
                                            <p:strVal val="0-#ppt_w/2"/>
                                          </p:val>
                                        </p:tav>
                                        <p:tav tm="100000">
                                          <p:val>
                                            <p:strVal val="#ppt_x"/>
                                          </p:val>
                                        </p:tav>
                                      </p:tavLst>
                                    </p:anim>
                                    <p:anim calcmode="lin" valueType="num">
                                      <p:cBhvr additive="base">
                                        <p:cTn id="13" dur="500" fill="hold"/>
                                        <p:tgtEl>
                                          <p:spTgt spid="437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p:bldP spid="437252"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p:cNvSpPr>
          <p:nvPr>
            <p:ph type="title"/>
          </p:nvPr>
        </p:nvSpPr>
        <p:spPr>
          <a:xfrm>
            <a:off x="533400" y="228600"/>
            <a:ext cx="7772400" cy="1143000"/>
          </a:xfrm>
          <a:ln/>
        </p:spPr>
        <p:txBody>
          <a:bodyPr vert="horz" wrap="square" lIns="91440" tIns="45720" rIns="91440" bIns="45720" anchor="ctr"/>
          <a:p>
            <a:pPr eaLnBrk="1" hangingPunct="1"/>
            <a:r>
              <a:rPr lang="en-US" altLang="zh-CN" b="1" dirty="0">
                <a:latin typeface="宋体" panose="02010600030101010101" pitchFamily="2" charset="-122"/>
              </a:rPr>
              <a:t>6.4.3 </a:t>
            </a:r>
            <a:r>
              <a:rPr lang="zh-CN" altLang="en-US" b="1" dirty="0">
                <a:latin typeface="宋体" panose="02010600030101010101" pitchFamily="2" charset="-122"/>
              </a:rPr>
              <a:t>树和森林的遍历</a:t>
            </a:r>
            <a:endParaRPr lang="zh-CN" altLang="en-US" b="1" dirty="0">
              <a:latin typeface="宋体" panose="02010600030101010101" pitchFamily="2" charset="-122"/>
            </a:endParaRPr>
          </a:p>
        </p:txBody>
      </p:sp>
      <p:sp>
        <p:nvSpPr>
          <p:cNvPr id="438275" name="Rectangle 3"/>
          <p:cNvSpPr>
            <a:spLocks noGrp="1"/>
          </p:cNvSpPr>
          <p:nvPr>
            <p:ph sz="half" idx="1"/>
          </p:nvPr>
        </p:nvSpPr>
        <p:spPr>
          <a:xfrm>
            <a:off x="533400" y="1828800"/>
            <a:ext cx="4876800" cy="2743200"/>
          </a:xfrm>
          <a:ln/>
        </p:spPr>
        <p:txBody>
          <a:bodyPr vert="horz" wrap="square" lIns="91440" tIns="45720" rIns="91440" bIns="45720" anchor="t"/>
          <a:p>
            <a:pPr eaLnBrk="1" hangingPunct="1">
              <a:spcBef>
                <a:spcPct val="50000"/>
              </a:spcBef>
              <a:buFont typeface="Wingdings" panose="05000000000000000000" pitchFamily="2" charset="2"/>
              <a:buChar char="q"/>
            </a:pPr>
            <a:r>
              <a:rPr kumimoji="1" lang="zh-CN" altLang="en-US" dirty="0">
                <a:latin typeface="宋体" panose="02010600030101010101" pitchFamily="2" charset="-122"/>
                <a:ea typeface="+mn-ea"/>
                <a:cs typeface="+mn-cs"/>
              </a:rPr>
              <a:t>先根遍历</a:t>
            </a:r>
            <a:endParaRPr kumimoji="1" lang="zh-CN" altLang="en-US" dirty="0">
              <a:latin typeface="宋体" panose="02010600030101010101" pitchFamily="2" charset="-122"/>
              <a:ea typeface="+mn-ea"/>
              <a:cs typeface="+mn-cs"/>
            </a:endParaRPr>
          </a:p>
          <a:p>
            <a:pPr eaLnBrk="1" hangingPunct="1">
              <a:spcBef>
                <a:spcPct val="50000"/>
              </a:spcBef>
              <a:buNone/>
            </a:pPr>
            <a:r>
              <a:rPr kumimoji="1" lang="zh-CN" altLang="en-US" sz="2400" dirty="0">
                <a:latin typeface="宋体" panose="02010600030101010101" pitchFamily="2" charset="-122"/>
                <a:ea typeface="+mn-ea"/>
                <a:cs typeface="+mn-cs"/>
              </a:rPr>
              <a:t>   若树为空，则空操作</a:t>
            </a:r>
            <a:endParaRPr kumimoji="1" lang="zh-CN" altLang="en-US" sz="2400" dirty="0">
              <a:latin typeface="宋体" panose="02010600030101010101" pitchFamily="2" charset="-122"/>
              <a:ea typeface="+mn-ea"/>
              <a:cs typeface="+mn-cs"/>
            </a:endParaRPr>
          </a:p>
          <a:p>
            <a:pPr eaLnBrk="1" hangingPunct="1">
              <a:spcBef>
                <a:spcPct val="50000"/>
              </a:spcBef>
              <a:buNone/>
            </a:pPr>
            <a:r>
              <a:rPr kumimoji="1" lang="zh-CN" altLang="en-US" sz="2400" dirty="0">
                <a:latin typeface="宋体" panose="02010600030101010101" pitchFamily="2" charset="-122"/>
                <a:ea typeface="+mn-ea"/>
                <a:cs typeface="+mn-cs"/>
              </a:rPr>
              <a:t>   否则</a:t>
            </a:r>
            <a:endParaRPr kumimoji="1" lang="zh-CN" altLang="en-US" sz="2400" dirty="0">
              <a:latin typeface="宋体" panose="02010600030101010101" pitchFamily="2" charset="-122"/>
              <a:ea typeface="+mn-ea"/>
              <a:cs typeface="+mn-cs"/>
            </a:endParaRPr>
          </a:p>
          <a:p>
            <a:pPr eaLnBrk="1" hangingPunct="1">
              <a:spcBef>
                <a:spcPct val="50000"/>
              </a:spcBef>
              <a:buNone/>
            </a:pPr>
            <a:r>
              <a:rPr kumimoji="1" lang="zh-CN" altLang="en-US" sz="2400" dirty="0">
                <a:latin typeface="宋体" panose="02010600030101010101" pitchFamily="2" charset="-122"/>
                <a:ea typeface="+mn-ea"/>
                <a:cs typeface="+mn-cs"/>
              </a:rPr>
              <a:t>    （</a:t>
            </a:r>
            <a:r>
              <a:rPr kumimoji="1" lang="en-US" altLang="zh-CN" sz="2400" dirty="0">
                <a:latin typeface="宋体" panose="02010600030101010101" pitchFamily="2" charset="-122"/>
                <a:ea typeface="+mn-ea"/>
                <a:cs typeface="+mn-cs"/>
              </a:rPr>
              <a:t>1</a:t>
            </a:r>
            <a:r>
              <a:rPr kumimoji="1" lang="zh-CN" altLang="en-US" sz="2400" dirty="0">
                <a:latin typeface="宋体" panose="02010600030101010101" pitchFamily="2" charset="-122"/>
                <a:ea typeface="+mn-ea"/>
                <a:cs typeface="+mn-cs"/>
              </a:rPr>
              <a:t>）访问树的根结点</a:t>
            </a:r>
            <a:endParaRPr kumimoji="1" lang="zh-CN" altLang="en-US" sz="2400" dirty="0">
              <a:latin typeface="宋体" panose="02010600030101010101" pitchFamily="2" charset="-122"/>
              <a:ea typeface="+mn-ea"/>
              <a:cs typeface="+mn-cs"/>
            </a:endParaRPr>
          </a:p>
          <a:p>
            <a:pPr eaLnBrk="1" hangingPunct="1">
              <a:spcBef>
                <a:spcPct val="50000"/>
              </a:spcBef>
              <a:buNone/>
            </a:pPr>
            <a:r>
              <a:rPr kumimoji="1" lang="zh-CN" altLang="en-US" sz="2400" dirty="0">
                <a:latin typeface="宋体" panose="02010600030101010101" pitchFamily="2" charset="-122"/>
                <a:ea typeface="+mn-ea"/>
                <a:cs typeface="+mn-cs"/>
              </a:rPr>
              <a:t>    （</a:t>
            </a:r>
            <a:r>
              <a:rPr kumimoji="1" lang="en-US" altLang="zh-CN" sz="2400" dirty="0">
                <a:latin typeface="宋体" panose="02010600030101010101" pitchFamily="2" charset="-122"/>
                <a:ea typeface="+mn-ea"/>
                <a:cs typeface="+mn-cs"/>
              </a:rPr>
              <a:t>2</a:t>
            </a:r>
            <a:r>
              <a:rPr kumimoji="1" lang="zh-CN" altLang="en-US" sz="2400" dirty="0">
                <a:latin typeface="宋体" panose="02010600030101010101" pitchFamily="2" charset="-122"/>
                <a:ea typeface="+mn-ea"/>
                <a:cs typeface="+mn-cs"/>
              </a:rPr>
              <a:t>）依次先根遍历每棵子树</a:t>
            </a:r>
            <a:endParaRPr kumimoji="1" lang="zh-CN" altLang="en-US" sz="2400" dirty="0">
              <a:latin typeface="+mn-lt"/>
              <a:ea typeface="+mn-ea"/>
              <a:cs typeface="+mn-cs"/>
            </a:endParaRPr>
          </a:p>
        </p:txBody>
      </p:sp>
      <p:sp>
        <p:nvSpPr>
          <p:cNvPr id="438276" name="Text Box 4"/>
          <p:cNvSpPr txBox="1"/>
          <p:nvPr/>
        </p:nvSpPr>
        <p:spPr>
          <a:xfrm>
            <a:off x="381000" y="1219200"/>
            <a:ext cx="26670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chemeClr val="tx2"/>
                </a:solidFill>
                <a:latin typeface="Arial Narrow" panose="020B0506020202030204" pitchFamily="34" charset="0"/>
              </a:rPr>
              <a:t>一、树的遍历</a:t>
            </a:r>
            <a:endParaRPr lang="zh-CN" altLang="en-US" b="1" dirty="0">
              <a:solidFill>
                <a:schemeClr val="tx2"/>
              </a:solidFill>
              <a:latin typeface="Arial Narrow" panose="020B0506020202030204" pitchFamily="34" charset="0"/>
            </a:endParaRPr>
          </a:p>
        </p:txBody>
      </p:sp>
      <p:grpSp>
        <p:nvGrpSpPr>
          <p:cNvPr id="2" name="Group 5"/>
          <p:cNvGrpSpPr/>
          <p:nvPr/>
        </p:nvGrpSpPr>
        <p:grpSpPr>
          <a:xfrm>
            <a:off x="5334000" y="1600200"/>
            <a:ext cx="3505200" cy="3962400"/>
            <a:chOff x="2064" y="720"/>
            <a:chExt cx="1776" cy="1872"/>
          </a:xfrm>
        </p:grpSpPr>
        <p:sp>
          <p:nvSpPr>
            <p:cNvPr id="146439" name="Oval 6"/>
            <p:cNvSpPr/>
            <p:nvPr/>
          </p:nvSpPr>
          <p:spPr>
            <a:xfrm>
              <a:off x="2736" y="720"/>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R</a:t>
              </a:r>
              <a:endParaRPr lang="en-US" altLang="zh-CN" sz="2400" b="1" dirty="0">
                <a:latin typeface="Arial Narrow" panose="020B0506020202030204" pitchFamily="34" charset="0"/>
              </a:endParaRPr>
            </a:p>
          </p:txBody>
        </p:sp>
        <p:sp>
          <p:nvSpPr>
            <p:cNvPr id="146440" name="Line 7"/>
            <p:cNvSpPr/>
            <p:nvPr/>
          </p:nvSpPr>
          <p:spPr>
            <a:xfrm flipH="1">
              <a:off x="2496" y="912"/>
              <a:ext cx="288" cy="384"/>
            </a:xfrm>
            <a:prstGeom prst="line">
              <a:avLst/>
            </a:prstGeom>
            <a:ln w="38100" cap="flat" cmpd="sng">
              <a:solidFill>
                <a:schemeClr val="tx1"/>
              </a:solidFill>
              <a:prstDash val="solid"/>
              <a:headEnd type="none" w="med" len="med"/>
              <a:tailEnd type="none" w="med" len="med"/>
            </a:ln>
          </p:spPr>
        </p:sp>
        <p:sp>
          <p:nvSpPr>
            <p:cNvPr id="146441" name="Line 8"/>
            <p:cNvSpPr/>
            <p:nvPr/>
          </p:nvSpPr>
          <p:spPr>
            <a:xfrm>
              <a:off x="2976" y="912"/>
              <a:ext cx="384" cy="432"/>
            </a:xfrm>
            <a:prstGeom prst="line">
              <a:avLst/>
            </a:prstGeom>
            <a:ln w="38100" cap="flat" cmpd="sng">
              <a:solidFill>
                <a:schemeClr val="tx1"/>
              </a:solidFill>
              <a:prstDash val="solid"/>
              <a:headEnd type="none" w="med" len="med"/>
              <a:tailEnd type="none" w="med" len="med"/>
            </a:ln>
          </p:spPr>
        </p:sp>
        <p:sp>
          <p:nvSpPr>
            <p:cNvPr id="146442" name="Oval 9"/>
            <p:cNvSpPr/>
            <p:nvPr/>
          </p:nvSpPr>
          <p:spPr>
            <a:xfrm>
              <a:off x="2352" y="1296"/>
              <a:ext cx="240" cy="24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146443" name="Oval 10"/>
            <p:cNvSpPr/>
            <p:nvPr/>
          </p:nvSpPr>
          <p:spPr>
            <a:xfrm>
              <a:off x="3216" y="1344"/>
              <a:ext cx="240" cy="19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C</a:t>
              </a:r>
              <a:endParaRPr lang="en-US" altLang="zh-CN" sz="2800" b="1" dirty="0">
                <a:latin typeface="Arial Narrow" panose="020B0506020202030204" pitchFamily="34" charset="0"/>
              </a:endParaRPr>
            </a:p>
          </p:txBody>
        </p:sp>
        <p:sp>
          <p:nvSpPr>
            <p:cNvPr id="146444" name="Line 11"/>
            <p:cNvSpPr/>
            <p:nvPr/>
          </p:nvSpPr>
          <p:spPr>
            <a:xfrm flipH="1">
              <a:off x="2208" y="1536"/>
              <a:ext cx="240" cy="384"/>
            </a:xfrm>
            <a:prstGeom prst="line">
              <a:avLst/>
            </a:prstGeom>
            <a:ln w="38100" cap="flat" cmpd="sng">
              <a:solidFill>
                <a:schemeClr val="tx1"/>
              </a:solidFill>
              <a:prstDash val="solid"/>
              <a:headEnd type="none" w="med" len="med"/>
              <a:tailEnd type="none" w="med" len="med"/>
            </a:ln>
          </p:spPr>
        </p:sp>
        <p:sp>
          <p:nvSpPr>
            <p:cNvPr id="146445" name="Line 12"/>
            <p:cNvSpPr/>
            <p:nvPr/>
          </p:nvSpPr>
          <p:spPr>
            <a:xfrm>
              <a:off x="2496" y="1536"/>
              <a:ext cx="288" cy="384"/>
            </a:xfrm>
            <a:prstGeom prst="line">
              <a:avLst/>
            </a:prstGeom>
            <a:ln w="38100" cap="flat" cmpd="sng">
              <a:solidFill>
                <a:schemeClr val="tx1"/>
              </a:solidFill>
              <a:prstDash val="solid"/>
              <a:headEnd type="none" w="med" len="med"/>
              <a:tailEnd type="none" w="med" len="med"/>
            </a:ln>
          </p:spPr>
        </p:sp>
        <p:sp>
          <p:nvSpPr>
            <p:cNvPr id="146446" name="Oval 13"/>
            <p:cNvSpPr/>
            <p:nvPr/>
          </p:nvSpPr>
          <p:spPr>
            <a:xfrm>
              <a:off x="2064" y="1824"/>
              <a:ext cx="288" cy="24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p:txBody>
        </p:sp>
        <p:sp>
          <p:nvSpPr>
            <p:cNvPr id="146447" name="Oval 14"/>
            <p:cNvSpPr/>
            <p:nvPr/>
          </p:nvSpPr>
          <p:spPr>
            <a:xfrm>
              <a:off x="2640" y="1824"/>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p:txBody>
        </p:sp>
        <p:sp>
          <p:nvSpPr>
            <p:cNvPr id="146448" name="Line 15"/>
            <p:cNvSpPr/>
            <p:nvPr/>
          </p:nvSpPr>
          <p:spPr>
            <a:xfrm>
              <a:off x="3360" y="1536"/>
              <a:ext cx="0" cy="336"/>
            </a:xfrm>
            <a:prstGeom prst="line">
              <a:avLst/>
            </a:prstGeom>
            <a:ln w="38100" cap="flat" cmpd="sng">
              <a:solidFill>
                <a:schemeClr val="tx1"/>
              </a:solidFill>
              <a:prstDash val="solid"/>
              <a:headEnd type="none" w="med" len="med"/>
              <a:tailEnd type="none" w="med" len="med"/>
            </a:ln>
          </p:spPr>
        </p:sp>
        <p:sp>
          <p:nvSpPr>
            <p:cNvPr id="146449" name="Oval 16"/>
            <p:cNvSpPr/>
            <p:nvPr/>
          </p:nvSpPr>
          <p:spPr>
            <a:xfrm>
              <a:off x="3216" y="187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F</a:t>
              </a:r>
              <a:endParaRPr lang="en-US" altLang="zh-CN" sz="2400" b="1" dirty="0">
                <a:latin typeface="Arial Narrow" panose="020B0506020202030204" pitchFamily="34" charset="0"/>
              </a:endParaRPr>
            </a:p>
          </p:txBody>
        </p:sp>
        <p:sp>
          <p:nvSpPr>
            <p:cNvPr id="146450" name="Oval 17"/>
            <p:cNvSpPr/>
            <p:nvPr/>
          </p:nvSpPr>
          <p:spPr>
            <a:xfrm>
              <a:off x="2928" y="235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G</a:t>
              </a:r>
              <a:endParaRPr lang="en-US" altLang="zh-CN" sz="2400" b="1" dirty="0">
                <a:latin typeface="Arial Narrow" panose="020B0506020202030204" pitchFamily="34" charset="0"/>
              </a:endParaRPr>
            </a:p>
          </p:txBody>
        </p:sp>
        <p:sp>
          <p:nvSpPr>
            <p:cNvPr id="146451" name="Line 18"/>
            <p:cNvSpPr/>
            <p:nvPr/>
          </p:nvSpPr>
          <p:spPr>
            <a:xfrm flipH="1">
              <a:off x="3072" y="2112"/>
              <a:ext cx="192" cy="240"/>
            </a:xfrm>
            <a:prstGeom prst="line">
              <a:avLst/>
            </a:prstGeom>
            <a:ln w="38100" cap="flat" cmpd="sng">
              <a:solidFill>
                <a:schemeClr val="tx1"/>
              </a:solidFill>
              <a:prstDash val="solid"/>
              <a:headEnd type="none" w="med" len="med"/>
              <a:tailEnd type="none" w="med" len="med"/>
            </a:ln>
          </p:spPr>
        </p:sp>
        <p:sp>
          <p:nvSpPr>
            <p:cNvPr id="146452" name="Line 19"/>
            <p:cNvSpPr/>
            <p:nvPr/>
          </p:nvSpPr>
          <p:spPr>
            <a:xfrm>
              <a:off x="3408" y="2064"/>
              <a:ext cx="206" cy="288"/>
            </a:xfrm>
            <a:prstGeom prst="line">
              <a:avLst/>
            </a:prstGeom>
            <a:ln w="38100" cap="flat" cmpd="sng">
              <a:solidFill>
                <a:schemeClr val="tx1"/>
              </a:solidFill>
              <a:prstDash val="solid"/>
              <a:headEnd type="none" w="med" len="med"/>
              <a:tailEnd type="none" w="med" len="med"/>
            </a:ln>
          </p:spPr>
        </p:sp>
        <p:sp>
          <p:nvSpPr>
            <p:cNvPr id="146453" name="Oval 20"/>
            <p:cNvSpPr/>
            <p:nvPr/>
          </p:nvSpPr>
          <p:spPr>
            <a:xfrm>
              <a:off x="3264" y="235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H</a:t>
              </a:r>
              <a:endParaRPr lang="en-US" altLang="zh-CN" sz="2400" b="1" dirty="0">
                <a:latin typeface="Arial Narrow" panose="020B0506020202030204" pitchFamily="34" charset="0"/>
              </a:endParaRPr>
            </a:p>
          </p:txBody>
        </p:sp>
        <p:sp>
          <p:nvSpPr>
            <p:cNvPr id="146454" name="Oval 21"/>
            <p:cNvSpPr/>
            <p:nvPr/>
          </p:nvSpPr>
          <p:spPr>
            <a:xfrm>
              <a:off x="3600" y="235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K</a:t>
              </a:r>
              <a:endParaRPr lang="en-US" altLang="zh-CN" sz="2400" b="1" dirty="0">
                <a:latin typeface="Arial Narrow" panose="020B0506020202030204" pitchFamily="34" charset="0"/>
              </a:endParaRPr>
            </a:p>
          </p:txBody>
        </p:sp>
        <p:sp>
          <p:nvSpPr>
            <p:cNvPr id="146455" name="Line 22"/>
            <p:cNvSpPr/>
            <p:nvPr/>
          </p:nvSpPr>
          <p:spPr>
            <a:xfrm>
              <a:off x="2880" y="960"/>
              <a:ext cx="0" cy="336"/>
            </a:xfrm>
            <a:prstGeom prst="line">
              <a:avLst/>
            </a:prstGeom>
            <a:ln w="38100" cap="flat" cmpd="sng">
              <a:solidFill>
                <a:schemeClr val="tx1"/>
              </a:solidFill>
              <a:prstDash val="solid"/>
              <a:headEnd type="none" w="med" len="med"/>
              <a:tailEnd type="none" w="med" len="med"/>
            </a:ln>
          </p:spPr>
        </p:sp>
        <p:sp>
          <p:nvSpPr>
            <p:cNvPr id="146456" name="Oval 23"/>
            <p:cNvSpPr/>
            <p:nvPr/>
          </p:nvSpPr>
          <p:spPr>
            <a:xfrm>
              <a:off x="2784" y="129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p:txBody>
        </p:sp>
        <p:sp>
          <p:nvSpPr>
            <p:cNvPr id="146457" name="Line 24"/>
            <p:cNvSpPr/>
            <p:nvPr/>
          </p:nvSpPr>
          <p:spPr>
            <a:xfrm>
              <a:off x="3360" y="2112"/>
              <a:ext cx="0" cy="240"/>
            </a:xfrm>
            <a:prstGeom prst="line">
              <a:avLst/>
            </a:prstGeom>
            <a:ln w="38100" cap="flat" cmpd="sng">
              <a:solidFill>
                <a:schemeClr val="tx1"/>
              </a:solidFill>
              <a:prstDash val="solid"/>
              <a:headEnd type="none" w="med" len="med"/>
              <a:tailEnd type="none" w="med" len="med"/>
            </a:ln>
          </p:spPr>
        </p:sp>
      </p:grpSp>
      <p:sp>
        <p:nvSpPr>
          <p:cNvPr id="438297" name="Text Box 25"/>
          <p:cNvSpPr txBox="1"/>
          <p:nvPr/>
        </p:nvSpPr>
        <p:spPr>
          <a:xfrm>
            <a:off x="533400" y="4800600"/>
            <a:ext cx="5334000" cy="11271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chemeClr val="tx2"/>
                </a:solidFill>
              </a:rPr>
              <a:t>例：</a:t>
            </a:r>
            <a:r>
              <a:rPr lang="zh-CN" altLang="en-US" sz="2800" b="1" dirty="0"/>
              <a:t>右图所示树的先根遍历序列</a:t>
            </a:r>
            <a:r>
              <a:rPr lang="zh-CN" altLang="en-US" sz="2400" b="1" dirty="0"/>
              <a:t>：</a:t>
            </a:r>
            <a:endParaRPr lang="zh-CN" altLang="en-US" sz="2400" b="1" dirty="0"/>
          </a:p>
          <a:p>
            <a:pPr marL="0" lvl="0" indent="0" eaLnBrk="1" hangingPunct="1">
              <a:spcBef>
                <a:spcPct val="50000"/>
              </a:spcBef>
              <a:buNone/>
            </a:pPr>
            <a:r>
              <a:rPr lang="zh-CN" altLang="en-US" sz="2400" b="1" dirty="0">
                <a:latin typeface="Arial Narrow" panose="020B0506020202030204" pitchFamily="34" charset="0"/>
              </a:rPr>
              <a:t>	</a:t>
            </a:r>
            <a:r>
              <a:rPr lang="en-US" altLang="zh-CN" sz="2400" b="1" dirty="0">
                <a:latin typeface="Arial Narrow" panose="020B0506020202030204" pitchFamily="34" charset="0"/>
              </a:rPr>
              <a:t>RADEBCFGHK</a:t>
            </a:r>
            <a:endParaRPr lang="en-US" altLang="zh-CN" sz="2400" b="1" dirty="0">
              <a:latin typeface="Arial Narrow" panose="020B0506020202030204" pitchFamily="34"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8276"/>
                                        </p:tgtEl>
                                        <p:attrNameLst>
                                          <p:attrName>style.visibility</p:attrName>
                                        </p:attrNameLst>
                                      </p:cBhvr>
                                      <p:to>
                                        <p:strVal val="visible"/>
                                      </p:to>
                                    </p:set>
                                    <p:anim calcmode="lin" valueType="num">
                                      <p:cBhvr additive="base">
                                        <p:cTn id="7" dur="500" fill="hold"/>
                                        <p:tgtEl>
                                          <p:spTgt spid="438276"/>
                                        </p:tgtEl>
                                        <p:attrNameLst>
                                          <p:attrName>ppt_x</p:attrName>
                                        </p:attrNameLst>
                                      </p:cBhvr>
                                      <p:tavLst>
                                        <p:tav tm="0">
                                          <p:val>
                                            <p:strVal val="0-#ppt_w/2"/>
                                          </p:val>
                                        </p:tav>
                                        <p:tav tm="100000">
                                          <p:val>
                                            <p:strVal val="#ppt_x"/>
                                          </p:val>
                                        </p:tav>
                                      </p:tavLst>
                                    </p:anim>
                                    <p:anim calcmode="lin" valueType="num">
                                      <p:cBhvr additive="base">
                                        <p:cTn id="8" dur="500" fill="hold"/>
                                        <p:tgtEl>
                                          <p:spTgt spid="4382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8275">
                                            <p:txEl>
                                              <p:charRg st="0" end="5"/>
                                            </p:txEl>
                                          </p:spTgt>
                                        </p:tgtEl>
                                        <p:attrNameLst>
                                          <p:attrName>style.visibility</p:attrName>
                                        </p:attrNameLst>
                                      </p:cBhvr>
                                      <p:to>
                                        <p:strVal val="visible"/>
                                      </p:to>
                                    </p:set>
                                    <p:anim calcmode="lin" valueType="num">
                                      <p:cBhvr additive="base">
                                        <p:cTn id="13" dur="500" fill="hold"/>
                                        <p:tgtEl>
                                          <p:spTgt spid="438275">
                                            <p:txEl>
                                              <p:charRg st="0"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8275">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8275">
                                            <p:txEl>
                                              <p:charRg st="5" end="18"/>
                                            </p:txEl>
                                          </p:spTgt>
                                        </p:tgtEl>
                                        <p:attrNameLst>
                                          <p:attrName>style.visibility</p:attrName>
                                        </p:attrNameLst>
                                      </p:cBhvr>
                                      <p:to>
                                        <p:strVal val="visible"/>
                                      </p:to>
                                    </p:set>
                                    <p:anim calcmode="lin" valueType="num">
                                      <p:cBhvr additive="base">
                                        <p:cTn id="19" dur="500" fill="hold"/>
                                        <p:tgtEl>
                                          <p:spTgt spid="438275">
                                            <p:txEl>
                                              <p:charRg st="5" end="1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8275">
                                            <p:txEl>
                                              <p:charRg st="5" end="1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8275">
                                            <p:txEl>
                                              <p:charRg st="18" end="24"/>
                                            </p:txEl>
                                          </p:spTgt>
                                        </p:tgtEl>
                                        <p:attrNameLst>
                                          <p:attrName>style.visibility</p:attrName>
                                        </p:attrNameLst>
                                      </p:cBhvr>
                                      <p:to>
                                        <p:strVal val="visible"/>
                                      </p:to>
                                    </p:set>
                                    <p:anim calcmode="lin" valueType="num">
                                      <p:cBhvr additive="base">
                                        <p:cTn id="25" dur="500" fill="hold"/>
                                        <p:tgtEl>
                                          <p:spTgt spid="438275">
                                            <p:txEl>
                                              <p:charRg st="18" end="2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8275">
                                            <p:txEl>
                                              <p:charRg st="18" end="2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8275">
                                            <p:txEl>
                                              <p:charRg st="24" end="39"/>
                                            </p:txEl>
                                          </p:spTgt>
                                        </p:tgtEl>
                                        <p:attrNameLst>
                                          <p:attrName>style.visibility</p:attrName>
                                        </p:attrNameLst>
                                      </p:cBhvr>
                                      <p:to>
                                        <p:strVal val="visible"/>
                                      </p:to>
                                    </p:set>
                                    <p:anim calcmode="lin" valueType="num">
                                      <p:cBhvr additive="base">
                                        <p:cTn id="31" dur="500" fill="hold"/>
                                        <p:tgtEl>
                                          <p:spTgt spid="438275">
                                            <p:txEl>
                                              <p:charRg st="24" end="3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38275">
                                            <p:txEl>
                                              <p:charRg st="24" end="3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38275">
                                            <p:txEl>
                                              <p:charRg st="39" end="57"/>
                                            </p:txEl>
                                          </p:spTgt>
                                        </p:tgtEl>
                                        <p:attrNameLst>
                                          <p:attrName>style.visibility</p:attrName>
                                        </p:attrNameLst>
                                      </p:cBhvr>
                                      <p:to>
                                        <p:strVal val="visible"/>
                                      </p:to>
                                    </p:set>
                                    <p:anim calcmode="lin" valueType="num">
                                      <p:cBhvr additive="base">
                                        <p:cTn id="37" dur="500" fill="hold"/>
                                        <p:tgtEl>
                                          <p:spTgt spid="438275">
                                            <p:txEl>
                                              <p:charRg st="39" end="5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38275">
                                            <p:txEl>
                                              <p:charRg st="39" end="5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38297">
                                            <p:txEl>
                                              <p:charRg st="0" end="16"/>
                                            </p:txEl>
                                          </p:spTgt>
                                        </p:tgtEl>
                                        <p:attrNameLst>
                                          <p:attrName>style.visibility</p:attrName>
                                        </p:attrNameLst>
                                      </p:cBhvr>
                                      <p:to>
                                        <p:strVal val="visible"/>
                                      </p:to>
                                    </p:set>
                                    <p:anim calcmode="lin" valueType="num">
                                      <p:cBhvr additive="base">
                                        <p:cTn id="48" dur="500" fill="hold"/>
                                        <p:tgtEl>
                                          <p:spTgt spid="438297">
                                            <p:txEl>
                                              <p:charRg st="0" end="1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438297">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438297">
                                            <p:txEl>
                                              <p:charRg st="16" end="28"/>
                                            </p:txEl>
                                          </p:spTgt>
                                        </p:tgtEl>
                                        <p:attrNameLst>
                                          <p:attrName>style.visibility</p:attrName>
                                        </p:attrNameLst>
                                      </p:cBhvr>
                                      <p:to>
                                        <p:strVal val="visible"/>
                                      </p:to>
                                    </p:set>
                                    <p:anim calcmode="lin" valueType="num">
                                      <p:cBhvr additive="base">
                                        <p:cTn id="54" dur="500" fill="hold"/>
                                        <p:tgtEl>
                                          <p:spTgt spid="438297">
                                            <p:txEl>
                                              <p:charRg st="16" end="28"/>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438297">
                                            <p:txEl>
                                              <p:charRg st="16" end="2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ldLvl="3" build="p"/>
      <p:bldP spid="438276" grpId="0"/>
      <p:bldP spid="438297"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9298" name="Rectangle 2"/>
          <p:cNvSpPr/>
          <p:nvPr/>
        </p:nvSpPr>
        <p:spPr>
          <a:xfrm>
            <a:off x="609600" y="762000"/>
            <a:ext cx="5257800" cy="2870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0000"/>
              </a:lnSpc>
              <a:spcBef>
                <a:spcPct val="50000"/>
              </a:spcBef>
              <a:buClr>
                <a:schemeClr val="tx2"/>
              </a:buClr>
              <a:buFont typeface="Wingdings" panose="05000000000000000000" pitchFamily="2" charset="2"/>
              <a:buChar char="q"/>
            </a:pPr>
            <a:r>
              <a:rPr lang="zh-CN" altLang="en-US" sz="2800" b="1" dirty="0">
                <a:latin typeface="宋体" panose="02010600030101010101" pitchFamily="2" charset="-122"/>
              </a:rPr>
              <a:t>后根遍历</a:t>
            </a:r>
            <a:endParaRPr lang="zh-CN" altLang="en-US" sz="2800" b="1" dirty="0">
              <a:latin typeface="宋体" panose="02010600030101010101" pitchFamily="2" charset="-122"/>
            </a:endParaRPr>
          </a:p>
          <a:p>
            <a:pPr marL="0" lvl="0" indent="0" eaLnBrk="1" hangingPunct="1">
              <a:lnSpc>
                <a:spcPct val="90000"/>
              </a:lnSpc>
              <a:spcBef>
                <a:spcPct val="50000"/>
              </a:spcBef>
              <a:buNone/>
            </a:pPr>
            <a:r>
              <a:rPr lang="zh-CN" altLang="en-US" sz="2400" b="1" dirty="0">
                <a:latin typeface="宋体" panose="02010600030101010101" pitchFamily="2" charset="-122"/>
              </a:rPr>
              <a:t>   </a:t>
            </a:r>
            <a:r>
              <a:rPr lang="zh-CN" altLang="en-US" sz="2800" b="1" dirty="0">
                <a:latin typeface="宋体" panose="02010600030101010101" pitchFamily="2" charset="-122"/>
              </a:rPr>
              <a:t>若树为空，则空操作</a:t>
            </a:r>
            <a:endParaRPr lang="zh-CN" altLang="en-US" sz="2800" b="1" dirty="0">
              <a:latin typeface="宋体" panose="02010600030101010101" pitchFamily="2" charset="-122"/>
            </a:endParaRPr>
          </a:p>
          <a:p>
            <a:pPr marL="0" lvl="0" indent="0" eaLnBrk="1" hangingPunct="1">
              <a:lnSpc>
                <a:spcPct val="90000"/>
              </a:lnSpc>
              <a:spcBef>
                <a:spcPct val="50000"/>
              </a:spcBef>
              <a:buNone/>
            </a:pPr>
            <a:r>
              <a:rPr lang="zh-CN" altLang="en-US" sz="2800" b="1" dirty="0">
                <a:latin typeface="宋体" panose="02010600030101010101" pitchFamily="2" charset="-122"/>
              </a:rPr>
              <a:t>    否则</a:t>
            </a:r>
            <a:endParaRPr lang="zh-CN" altLang="en-US" sz="2800" b="1" dirty="0">
              <a:latin typeface="宋体" panose="02010600030101010101" pitchFamily="2" charset="-122"/>
            </a:endParaRPr>
          </a:p>
          <a:p>
            <a:pPr marL="0" lvl="0" indent="0" eaLnBrk="1" hangingPunct="1">
              <a:lnSpc>
                <a:spcPct val="90000"/>
              </a:lnSpc>
              <a:spcBef>
                <a:spcPct val="50000"/>
              </a:spcBef>
              <a:buNone/>
            </a:pPr>
            <a:r>
              <a:rPr lang="zh-CN" altLang="en-US" sz="2800" b="1" dirty="0">
                <a:latin typeface="宋体" panose="02010600030101010101" pitchFamily="2" charset="-122"/>
              </a:rPr>
              <a:t>   （</a:t>
            </a:r>
            <a:r>
              <a:rPr lang="en-US" altLang="zh-CN" sz="2800" b="1" dirty="0">
                <a:latin typeface="宋体" panose="02010600030101010101" pitchFamily="2" charset="-122"/>
              </a:rPr>
              <a:t>1</a:t>
            </a:r>
            <a:r>
              <a:rPr lang="zh-CN" altLang="en-US" sz="2800" b="1" dirty="0">
                <a:latin typeface="宋体" panose="02010600030101010101" pitchFamily="2" charset="-122"/>
              </a:rPr>
              <a:t>）依次后根遍历每棵子树</a:t>
            </a:r>
            <a:endParaRPr lang="zh-CN" altLang="en-US" sz="2800" b="1" dirty="0">
              <a:latin typeface="宋体" panose="02010600030101010101" pitchFamily="2" charset="-122"/>
            </a:endParaRPr>
          </a:p>
          <a:p>
            <a:pPr marL="0" lvl="0" indent="0" eaLnBrk="1" hangingPunct="1">
              <a:lnSpc>
                <a:spcPct val="90000"/>
              </a:lnSpc>
              <a:spcBef>
                <a:spcPct val="50000"/>
              </a:spcBef>
              <a:buNone/>
            </a:pPr>
            <a:r>
              <a:rPr lang="zh-CN" altLang="en-US" sz="2800" b="1" dirty="0">
                <a:latin typeface="宋体" panose="02010600030101010101" pitchFamily="2" charset="-122"/>
              </a:rPr>
              <a:t>   （</a:t>
            </a:r>
            <a:r>
              <a:rPr lang="en-US" altLang="zh-CN" sz="2800" b="1" dirty="0">
                <a:latin typeface="宋体" panose="02010600030101010101" pitchFamily="2" charset="-122"/>
              </a:rPr>
              <a:t>2</a:t>
            </a:r>
            <a:r>
              <a:rPr lang="zh-CN" altLang="en-US" sz="2800" b="1" dirty="0">
                <a:latin typeface="宋体" panose="02010600030101010101" pitchFamily="2" charset="-122"/>
              </a:rPr>
              <a:t>）访问树的根结点</a:t>
            </a:r>
            <a:endParaRPr lang="zh-CN" altLang="en-US" sz="2800" b="1" dirty="0">
              <a:latin typeface="宋体" panose="02010600030101010101" pitchFamily="2" charset="-122"/>
            </a:endParaRPr>
          </a:p>
        </p:txBody>
      </p:sp>
      <p:grpSp>
        <p:nvGrpSpPr>
          <p:cNvPr id="2" name="Group 3"/>
          <p:cNvGrpSpPr/>
          <p:nvPr/>
        </p:nvGrpSpPr>
        <p:grpSpPr>
          <a:xfrm>
            <a:off x="5410200" y="1219200"/>
            <a:ext cx="3505200" cy="3962400"/>
            <a:chOff x="2064" y="720"/>
            <a:chExt cx="1776" cy="1872"/>
          </a:xfrm>
        </p:grpSpPr>
        <p:sp>
          <p:nvSpPr>
            <p:cNvPr id="147461" name="Oval 4"/>
            <p:cNvSpPr/>
            <p:nvPr/>
          </p:nvSpPr>
          <p:spPr>
            <a:xfrm>
              <a:off x="2736" y="720"/>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R</a:t>
              </a:r>
              <a:endParaRPr lang="en-US" altLang="zh-CN" sz="2400" b="1" dirty="0">
                <a:latin typeface="Arial Narrow" panose="020B0506020202030204" pitchFamily="34" charset="0"/>
              </a:endParaRPr>
            </a:p>
          </p:txBody>
        </p:sp>
        <p:sp>
          <p:nvSpPr>
            <p:cNvPr id="147462" name="Line 5"/>
            <p:cNvSpPr/>
            <p:nvPr/>
          </p:nvSpPr>
          <p:spPr>
            <a:xfrm flipH="1">
              <a:off x="2496" y="912"/>
              <a:ext cx="288" cy="384"/>
            </a:xfrm>
            <a:prstGeom prst="line">
              <a:avLst/>
            </a:prstGeom>
            <a:ln w="38100" cap="flat" cmpd="sng">
              <a:solidFill>
                <a:schemeClr val="tx1"/>
              </a:solidFill>
              <a:prstDash val="solid"/>
              <a:headEnd type="none" w="med" len="med"/>
              <a:tailEnd type="none" w="med" len="med"/>
            </a:ln>
          </p:spPr>
        </p:sp>
        <p:sp>
          <p:nvSpPr>
            <p:cNvPr id="147463" name="Line 6"/>
            <p:cNvSpPr/>
            <p:nvPr/>
          </p:nvSpPr>
          <p:spPr>
            <a:xfrm>
              <a:off x="2976" y="912"/>
              <a:ext cx="384" cy="432"/>
            </a:xfrm>
            <a:prstGeom prst="line">
              <a:avLst/>
            </a:prstGeom>
            <a:ln w="38100" cap="flat" cmpd="sng">
              <a:solidFill>
                <a:schemeClr val="tx1"/>
              </a:solidFill>
              <a:prstDash val="solid"/>
              <a:headEnd type="none" w="med" len="med"/>
              <a:tailEnd type="none" w="med" len="med"/>
            </a:ln>
          </p:spPr>
        </p:sp>
        <p:sp>
          <p:nvSpPr>
            <p:cNvPr id="147464" name="Oval 7"/>
            <p:cNvSpPr/>
            <p:nvPr/>
          </p:nvSpPr>
          <p:spPr>
            <a:xfrm>
              <a:off x="2352" y="1296"/>
              <a:ext cx="240" cy="24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147465" name="Oval 8"/>
            <p:cNvSpPr/>
            <p:nvPr/>
          </p:nvSpPr>
          <p:spPr>
            <a:xfrm>
              <a:off x="3216" y="1344"/>
              <a:ext cx="240" cy="19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C</a:t>
              </a:r>
              <a:endParaRPr lang="en-US" altLang="zh-CN" sz="2800" b="1" dirty="0">
                <a:latin typeface="Arial Narrow" panose="020B0506020202030204" pitchFamily="34" charset="0"/>
              </a:endParaRPr>
            </a:p>
          </p:txBody>
        </p:sp>
        <p:sp>
          <p:nvSpPr>
            <p:cNvPr id="147466" name="Line 9"/>
            <p:cNvSpPr/>
            <p:nvPr/>
          </p:nvSpPr>
          <p:spPr>
            <a:xfrm flipH="1">
              <a:off x="2208" y="1536"/>
              <a:ext cx="240" cy="384"/>
            </a:xfrm>
            <a:prstGeom prst="line">
              <a:avLst/>
            </a:prstGeom>
            <a:ln w="38100" cap="flat" cmpd="sng">
              <a:solidFill>
                <a:schemeClr val="tx1"/>
              </a:solidFill>
              <a:prstDash val="solid"/>
              <a:headEnd type="none" w="med" len="med"/>
              <a:tailEnd type="none" w="med" len="med"/>
            </a:ln>
          </p:spPr>
        </p:sp>
        <p:sp>
          <p:nvSpPr>
            <p:cNvPr id="147467" name="Line 10"/>
            <p:cNvSpPr/>
            <p:nvPr/>
          </p:nvSpPr>
          <p:spPr>
            <a:xfrm>
              <a:off x="2496" y="1536"/>
              <a:ext cx="288" cy="384"/>
            </a:xfrm>
            <a:prstGeom prst="line">
              <a:avLst/>
            </a:prstGeom>
            <a:ln w="38100" cap="flat" cmpd="sng">
              <a:solidFill>
                <a:schemeClr val="tx1"/>
              </a:solidFill>
              <a:prstDash val="solid"/>
              <a:headEnd type="none" w="med" len="med"/>
              <a:tailEnd type="none" w="med" len="med"/>
            </a:ln>
          </p:spPr>
        </p:sp>
        <p:sp>
          <p:nvSpPr>
            <p:cNvPr id="147468" name="Oval 11"/>
            <p:cNvSpPr/>
            <p:nvPr/>
          </p:nvSpPr>
          <p:spPr>
            <a:xfrm>
              <a:off x="2064" y="1824"/>
              <a:ext cx="288" cy="24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p:txBody>
        </p:sp>
        <p:sp>
          <p:nvSpPr>
            <p:cNvPr id="147469" name="Oval 12"/>
            <p:cNvSpPr/>
            <p:nvPr/>
          </p:nvSpPr>
          <p:spPr>
            <a:xfrm>
              <a:off x="2640" y="1824"/>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p:txBody>
        </p:sp>
        <p:sp>
          <p:nvSpPr>
            <p:cNvPr id="147470" name="Line 13"/>
            <p:cNvSpPr/>
            <p:nvPr/>
          </p:nvSpPr>
          <p:spPr>
            <a:xfrm>
              <a:off x="3360" y="1536"/>
              <a:ext cx="0" cy="336"/>
            </a:xfrm>
            <a:prstGeom prst="line">
              <a:avLst/>
            </a:prstGeom>
            <a:ln w="38100" cap="flat" cmpd="sng">
              <a:solidFill>
                <a:schemeClr val="tx1"/>
              </a:solidFill>
              <a:prstDash val="solid"/>
              <a:headEnd type="none" w="med" len="med"/>
              <a:tailEnd type="none" w="med" len="med"/>
            </a:ln>
          </p:spPr>
        </p:sp>
        <p:sp>
          <p:nvSpPr>
            <p:cNvPr id="147471" name="Oval 14"/>
            <p:cNvSpPr/>
            <p:nvPr/>
          </p:nvSpPr>
          <p:spPr>
            <a:xfrm>
              <a:off x="3216" y="187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F</a:t>
              </a:r>
              <a:endParaRPr lang="en-US" altLang="zh-CN" sz="2400" b="1" dirty="0">
                <a:latin typeface="Arial Narrow" panose="020B0506020202030204" pitchFamily="34" charset="0"/>
              </a:endParaRPr>
            </a:p>
          </p:txBody>
        </p:sp>
        <p:sp>
          <p:nvSpPr>
            <p:cNvPr id="147472" name="Oval 15"/>
            <p:cNvSpPr/>
            <p:nvPr/>
          </p:nvSpPr>
          <p:spPr>
            <a:xfrm>
              <a:off x="2928" y="235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G</a:t>
              </a:r>
              <a:endParaRPr lang="en-US" altLang="zh-CN" sz="2400" b="1" dirty="0">
                <a:latin typeface="Arial Narrow" panose="020B0506020202030204" pitchFamily="34" charset="0"/>
              </a:endParaRPr>
            </a:p>
          </p:txBody>
        </p:sp>
        <p:sp>
          <p:nvSpPr>
            <p:cNvPr id="147473" name="Line 16"/>
            <p:cNvSpPr/>
            <p:nvPr/>
          </p:nvSpPr>
          <p:spPr>
            <a:xfrm flipH="1">
              <a:off x="3072" y="2112"/>
              <a:ext cx="192" cy="240"/>
            </a:xfrm>
            <a:prstGeom prst="line">
              <a:avLst/>
            </a:prstGeom>
            <a:ln w="38100" cap="flat" cmpd="sng">
              <a:solidFill>
                <a:schemeClr val="tx1"/>
              </a:solidFill>
              <a:prstDash val="solid"/>
              <a:headEnd type="none" w="med" len="med"/>
              <a:tailEnd type="none" w="med" len="med"/>
            </a:ln>
          </p:spPr>
        </p:sp>
        <p:sp>
          <p:nvSpPr>
            <p:cNvPr id="147474" name="Line 17"/>
            <p:cNvSpPr/>
            <p:nvPr/>
          </p:nvSpPr>
          <p:spPr>
            <a:xfrm>
              <a:off x="3408" y="2064"/>
              <a:ext cx="206" cy="288"/>
            </a:xfrm>
            <a:prstGeom prst="line">
              <a:avLst/>
            </a:prstGeom>
            <a:ln w="38100" cap="flat" cmpd="sng">
              <a:solidFill>
                <a:schemeClr val="tx1"/>
              </a:solidFill>
              <a:prstDash val="solid"/>
              <a:headEnd type="none" w="med" len="med"/>
              <a:tailEnd type="none" w="med" len="med"/>
            </a:ln>
          </p:spPr>
        </p:sp>
        <p:sp>
          <p:nvSpPr>
            <p:cNvPr id="147475" name="Oval 18"/>
            <p:cNvSpPr/>
            <p:nvPr/>
          </p:nvSpPr>
          <p:spPr>
            <a:xfrm>
              <a:off x="3264" y="235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H</a:t>
              </a:r>
              <a:endParaRPr lang="en-US" altLang="zh-CN" sz="2400" b="1" dirty="0">
                <a:latin typeface="Arial Narrow" panose="020B0506020202030204" pitchFamily="34" charset="0"/>
              </a:endParaRPr>
            </a:p>
          </p:txBody>
        </p:sp>
        <p:sp>
          <p:nvSpPr>
            <p:cNvPr id="147476" name="Oval 19"/>
            <p:cNvSpPr/>
            <p:nvPr/>
          </p:nvSpPr>
          <p:spPr>
            <a:xfrm>
              <a:off x="3600" y="235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K</a:t>
              </a:r>
              <a:endParaRPr lang="en-US" altLang="zh-CN" sz="2400" b="1" dirty="0">
                <a:latin typeface="Arial Narrow" panose="020B0506020202030204" pitchFamily="34" charset="0"/>
              </a:endParaRPr>
            </a:p>
          </p:txBody>
        </p:sp>
        <p:sp>
          <p:nvSpPr>
            <p:cNvPr id="147477" name="Line 20"/>
            <p:cNvSpPr/>
            <p:nvPr/>
          </p:nvSpPr>
          <p:spPr>
            <a:xfrm>
              <a:off x="2880" y="960"/>
              <a:ext cx="0" cy="336"/>
            </a:xfrm>
            <a:prstGeom prst="line">
              <a:avLst/>
            </a:prstGeom>
            <a:ln w="38100" cap="flat" cmpd="sng">
              <a:solidFill>
                <a:schemeClr val="tx1"/>
              </a:solidFill>
              <a:prstDash val="solid"/>
              <a:headEnd type="none" w="med" len="med"/>
              <a:tailEnd type="none" w="med" len="med"/>
            </a:ln>
          </p:spPr>
        </p:sp>
        <p:sp>
          <p:nvSpPr>
            <p:cNvPr id="147478" name="Oval 21"/>
            <p:cNvSpPr/>
            <p:nvPr/>
          </p:nvSpPr>
          <p:spPr>
            <a:xfrm>
              <a:off x="2784" y="129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p:txBody>
        </p:sp>
        <p:sp>
          <p:nvSpPr>
            <p:cNvPr id="147479" name="Line 22"/>
            <p:cNvSpPr/>
            <p:nvPr/>
          </p:nvSpPr>
          <p:spPr>
            <a:xfrm>
              <a:off x="3360" y="2112"/>
              <a:ext cx="0" cy="240"/>
            </a:xfrm>
            <a:prstGeom prst="line">
              <a:avLst/>
            </a:prstGeom>
            <a:ln w="38100" cap="flat" cmpd="sng">
              <a:solidFill>
                <a:schemeClr val="tx1"/>
              </a:solidFill>
              <a:prstDash val="solid"/>
              <a:headEnd type="none" w="med" len="med"/>
              <a:tailEnd type="none" w="med" len="med"/>
            </a:ln>
          </p:spPr>
        </p:sp>
      </p:grpSp>
      <p:sp>
        <p:nvSpPr>
          <p:cNvPr id="439319" name="Rectangle 23"/>
          <p:cNvSpPr/>
          <p:nvPr/>
        </p:nvSpPr>
        <p:spPr>
          <a:xfrm>
            <a:off x="533400" y="4359275"/>
            <a:ext cx="5638800" cy="11271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chemeClr val="tx2"/>
                </a:solidFill>
              </a:rPr>
              <a:t>例：</a:t>
            </a:r>
            <a:r>
              <a:rPr lang="zh-CN" altLang="en-US" sz="2800" b="1" dirty="0"/>
              <a:t>右图所示树的后根遍历序列</a:t>
            </a:r>
            <a:r>
              <a:rPr lang="zh-CN" altLang="en-US" sz="2400" b="1" dirty="0"/>
              <a:t>：</a:t>
            </a:r>
            <a:endParaRPr lang="zh-CN" altLang="en-US" sz="2400" b="1" dirty="0"/>
          </a:p>
          <a:p>
            <a:pPr marL="0" lvl="0" indent="0" eaLnBrk="1" hangingPunct="1">
              <a:spcBef>
                <a:spcPct val="50000"/>
              </a:spcBef>
              <a:buNone/>
            </a:pPr>
            <a:r>
              <a:rPr lang="zh-CN" altLang="en-US" sz="2400" b="1" dirty="0">
                <a:latin typeface="Arial Narrow" panose="020B0506020202030204" pitchFamily="34" charset="0"/>
              </a:rPr>
              <a:t>	</a:t>
            </a:r>
            <a:r>
              <a:rPr lang="en-US" altLang="zh-CN" sz="2400" b="1" dirty="0">
                <a:latin typeface="Arial Narrow" panose="020B0506020202030204" pitchFamily="34" charset="0"/>
              </a:rPr>
              <a:t>DEABGHKFCR</a:t>
            </a:r>
            <a:endParaRPr lang="en-US" altLang="zh-CN" sz="2400" b="1" dirty="0">
              <a:latin typeface="Arial Narrow" panose="020B0506020202030204" pitchFamily="34"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9298"/>
                                        </p:tgtEl>
                                        <p:attrNameLst>
                                          <p:attrName>style.visibility</p:attrName>
                                        </p:attrNameLst>
                                      </p:cBhvr>
                                      <p:to>
                                        <p:strVal val="visible"/>
                                      </p:to>
                                    </p:set>
                                    <p:anim calcmode="lin" valueType="num">
                                      <p:cBhvr additive="base">
                                        <p:cTn id="12" dur="500" fill="hold"/>
                                        <p:tgtEl>
                                          <p:spTgt spid="439298"/>
                                        </p:tgtEl>
                                        <p:attrNameLst>
                                          <p:attrName>ppt_x</p:attrName>
                                        </p:attrNameLst>
                                      </p:cBhvr>
                                      <p:tavLst>
                                        <p:tav tm="0">
                                          <p:val>
                                            <p:strVal val="0-#ppt_w/2"/>
                                          </p:val>
                                        </p:tav>
                                        <p:tav tm="100000">
                                          <p:val>
                                            <p:strVal val="#ppt_x"/>
                                          </p:val>
                                        </p:tav>
                                      </p:tavLst>
                                    </p:anim>
                                    <p:anim calcmode="lin" valueType="num">
                                      <p:cBhvr additive="base">
                                        <p:cTn id="13" dur="500" fill="hold"/>
                                        <p:tgtEl>
                                          <p:spTgt spid="4392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39319"/>
                                        </p:tgtEl>
                                        <p:attrNameLst>
                                          <p:attrName>style.visibility</p:attrName>
                                        </p:attrNameLst>
                                      </p:cBhvr>
                                      <p:to>
                                        <p:strVal val="visible"/>
                                      </p:to>
                                    </p:set>
                                    <p:anim calcmode="lin" valueType="num">
                                      <p:cBhvr additive="base">
                                        <p:cTn id="18" dur="500" fill="hold"/>
                                        <p:tgtEl>
                                          <p:spTgt spid="439319"/>
                                        </p:tgtEl>
                                        <p:attrNameLst>
                                          <p:attrName>ppt_x</p:attrName>
                                        </p:attrNameLst>
                                      </p:cBhvr>
                                      <p:tavLst>
                                        <p:tav tm="0">
                                          <p:val>
                                            <p:strVal val="0-#ppt_w/2"/>
                                          </p:val>
                                        </p:tav>
                                        <p:tav tm="100000">
                                          <p:val>
                                            <p:strVal val="#ppt_x"/>
                                          </p:val>
                                        </p:tav>
                                      </p:tavLst>
                                    </p:anim>
                                    <p:anim calcmode="lin" valueType="num">
                                      <p:cBhvr additive="base">
                                        <p:cTn id="19" dur="500" fill="hold"/>
                                        <p:tgtEl>
                                          <p:spTgt spid="439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p:bldP spid="43931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22" name="Rectangle 2"/>
          <p:cNvSpPr>
            <a:spLocks noGrp="1"/>
          </p:cNvSpPr>
          <p:nvPr>
            <p:ph sz="half" idx="1"/>
          </p:nvPr>
        </p:nvSpPr>
        <p:spPr>
          <a:xfrm>
            <a:off x="152400" y="1143000"/>
            <a:ext cx="8839200" cy="2819400"/>
          </a:xfrm>
          <a:ln/>
        </p:spPr>
        <p:txBody>
          <a:bodyPr vert="horz" wrap="square" lIns="91440" tIns="45720" rIns="91440" bIns="45720" anchor="t"/>
          <a:p>
            <a:pPr lvl="1" eaLnBrk="1" hangingPunct="1">
              <a:buClr>
                <a:schemeClr val="tx2"/>
              </a:buClr>
              <a:buFont typeface="Wingdings" panose="05000000000000000000" pitchFamily="2" charset="2"/>
              <a:buChar char="q"/>
            </a:pPr>
            <a:r>
              <a:rPr kumimoji="1" lang="zh-CN" altLang="en-US" dirty="0">
                <a:latin typeface="宋体" panose="02010600030101010101" pitchFamily="2" charset="-122"/>
                <a:ea typeface="+mn-ea"/>
              </a:rPr>
              <a:t>先序遍历森林</a:t>
            </a:r>
            <a:r>
              <a:rPr kumimoji="1" lang="zh-CN" altLang="en-US" sz="2000" dirty="0">
                <a:solidFill>
                  <a:schemeClr val="tx2"/>
                </a:solidFill>
                <a:latin typeface="宋体" panose="02010600030101010101" pitchFamily="2" charset="-122"/>
                <a:ea typeface="+mn-ea"/>
              </a:rPr>
              <a:t>（相当于对对应的二叉树进行先序遍历）</a:t>
            </a:r>
            <a:endParaRPr kumimoji="1" lang="zh-CN" altLang="en-US" sz="2000" dirty="0">
              <a:solidFill>
                <a:schemeClr val="tx2"/>
              </a:solidFill>
              <a:latin typeface="宋体" panose="02010600030101010101" pitchFamily="2" charset="-122"/>
              <a:ea typeface="+mn-ea"/>
            </a:endParaRPr>
          </a:p>
          <a:p>
            <a:pPr eaLnBrk="1" hangingPunct="1">
              <a:buNone/>
            </a:pPr>
            <a:r>
              <a:rPr kumimoji="1" lang="zh-CN" altLang="en-US" b="1" dirty="0">
                <a:latin typeface="宋体" panose="02010600030101010101" pitchFamily="2" charset="-122"/>
                <a:ea typeface="+mn-ea"/>
                <a:cs typeface="+mn-cs"/>
              </a:rPr>
              <a:t>     </a:t>
            </a:r>
            <a:r>
              <a:rPr kumimoji="1" lang="zh-CN" altLang="en-US" sz="2400" dirty="0">
                <a:latin typeface="宋体" panose="02010600030101010101" pitchFamily="2" charset="-122"/>
                <a:ea typeface="+mn-ea"/>
                <a:cs typeface="+mn-cs"/>
              </a:rPr>
              <a:t>若森林为空，则空操作，否则</a:t>
            </a:r>
            <a:endParaRPr kumimoji="1" lang="zh-CN" altLang="en-US" sz="2400" dirty="0">
              <a:latin typeface="宋体" panose="02010600030101010101" pitchFamily="2" charset="-122"/>
              <a:ea typeface="+mn-ea"/>
              <a:cs typeface="+mn-cs"/>
            </a:endParaRPr>
          </a:p>
          <a:p>
            <a:pPr eaLnBrk="1" hangingPunct="1">
              <a:buNone/>
            </a:pPr>
            <a:r>
              <a:rPr kumimoji="1" lang="zh-CN" altLang="en-US" sz="2400" dirty="0">
                <a:latin typeface="宋体" panose="02010600030101010101" pitchFamily="2" charset="-122"/>
                <a:ea typeface="+mn-ea"/>
                <a:cs typeface="+mn-cs"/>
              </a:rPr>
              <a:t>    （</a:t>
            </a:r>
            <a:r>
              <a:rPr kumimoji="1" lang="en-US" altLang="zh-CN" sz="2400" dirty="0">
                <a:latin typeface="宋体" panose="02010600030101010101" pitchFamily="2" charset="-122"/>
                <a:ea typeface="+mn-ea"/>
                <a:cs typeface="+mn-cs"/>
              </a:rPr>
              <a:t>1</a:t>
            </a:r>
            <a:r>
              <a:rPr kumimoji="1" lang="zh-CN" altLang="en-US" sz="2400" dirty="0">
                <a:latin typeface="宋体" panose="02010600030101010101" pitchFamily="2" charset="-122"/>
                <a:ea typeface="+mn-ea"/>
                <a:cs typeface="+mn-cs"/>
              </a:rPr>
              <a:t>）访问第一棵树的根结点</a:t>
            </a:r>
            <a:endParaRPr kumimoji="1" lang="zh-CN" altLang="en-US" sz="2400" dirty="0">
              <a:latin typeface="宋体" panose="02010600030101010101" pitchFamily="2" charset="-122"/>
              <a:ea typeface="+mn-ea"/>
              <a:cs typeface="+mn-cs"/>
            </a:endParaRPr>
          </a:p>
          <a:p>
            <a:pPr eaLnBrk="1" hangingPunct="1">
              <a:buNone/>
            </a:pPr>
            <a:r>
              <a:rPr kumimoji="1" lang="zh-CN" altLang="en-US" sz="2400" dirty="0">
                <a:latin typeface="宋体" panose="02010600030101010101" pitchFamily="2" charset="-122"/>
                <a:ea typeface="+mn-ea"/>
                <a:cs typeface="+mn-cs"/>
              </a:rPr>
              <a:t>    （</a:t>
            </a:r>
            <a:r>
              <a:rPr kumimoji="1" lang="en-US" altLang="zh-CN" sz="2400" dirty="0">
                <a:latin typeface="宋体" panose="02010600030101010101" pitchFamily="2" charset="-122"/>
                <a:ea typeface="+mn-ea"/>
                <a:cs typeface="+mn-cs"/>
              </a:rPr>
              <a:t>2</a:t>
            </a:r>
            <a:r>
              <a:rPr kumimoji="1" lang="zh-CN" altLang="en-US" sz="2400" dirty="0">
                <a:latin typeface="宋体" panose="02010600030101010101" pitchFamily="2" charset="-122"/>
                <a:ea typeface="+mn-ea"/>
                <a:cs typeface="+mn-cs"/>
              </a:rPr>
              <a:t>）先序遍历第一棵树中根结点的子树森林</a:t>
            </a:r>
            <a:endParaRPr kumimoji="1" lang="zh-CN" altLang="en-US" sz="2400" dirty="0">
              <a:latin typeface="宋体" panose="02010600030101010101" pitchFamily="2" charset="-122"/>
              <a:ea typeface="+mn-ea"/>
              <a:cs typeface="+mn-cs"/>
            </a:endParaRPr>
          </a:p>
          <a:p>
            <a:pPr eaLnBrk="1" hangingPunct="1">
              <a:buNone/>
            </a:pPr>
            <a:r>
              <a:rPr kumimoji="1" lang="zh-CN" altLang="en-US" sz="2400" dirty="0">
                <a:latin typeface="宋体" panose="02010600030101010101" pitchFamily="2" charset="-122"/>
                <a:ea typeface="+mn-ea"/>
                <a:cs typeface="+mn-cs"/>
              </a:rPr>
              <a:t>    （</a:t>
            </a:r>
            <a:r>
              <a:rPr kumimoji="1" lang="en-US" altLang="zh-CN" sz="2400" dirty="0">
                <a:latin typeface="宋体" panose="02010600030101010101" pitchFamily="2" charset="-122"/>
                <a:ea typeface="+mn-ea"/>
                <a:cs typeface="+mn-cs"/>
              </a:rPr>
              <a:t>3</a:t>
            </a:r>
            <a:r>
              <a:rPr kumimoji="1" lang="zh-CN" altLang="en-US" sz="2400" dirty="0">
                <a:latin typeface="宋体" panose="02010600030101010101" pitchFamily="2" charset="-122"/>
                <a:ea typeface="+mn-ea"/>
                <a:cs typeface="+mn-cs"/>
              </a:rPr>
              <a:t>）先序遍历除去第一棵树后余下的树构成的森林</a:t>
            </a:r>
            <a:r>
              <a:rPr kumimoji="1" lang="zh-CN" altLang="en-US" b="1" dirty="0">
                <a:latin typeface="宋体" panose="02010600030101010101" pitchFamily="2" charset="-122"/>
                <a:ea typeface="+mn-ea"/>
                <a:cs typeface="+mn-cs"/>
              </a:rPr>
              <a:t>    </a:t>
            </a:r>
            <a:endParaRPr kumimoji="1" lang="zh-CN" altLang="en-US" b="1" dirty="0">
              <a:latin typeface="宋体" panose="02010600030101010101" pitchFamily="2" charset="-122"/>
              <a:ea typeface="+mn-ea"/>
              <a:cs typeface="+mn-cs"/>
            </a:endParaRPr>
          </a:p>
        </p:txBody>
      </p:sp>
      <p:sp>
        <p:nvSpPr>
          <p:cNvPr id="148483" name="Text Box 3"/>
          <p:cNvSpPr txBox="1"/>
          <p:nvPr/>
        </p:nvSpPr>
        <p:spPr>
          <a:xfrm>
            <a:off x="533400" y="381000"/>
            <a:ext cx="4800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3600" b="1" dirty="0">
                <a:solidFill>
                  <a:schemeClr val="tx2"/>
                </a:solidFill>
              </a:rPr>
              <a:t>二、森林的遍历</a:t>
            </a:r>
            <a:endParaRPr lang="zh-CN" altLang="en-US" sz="3600" b="1" dirty="0">
              <a:solidFill>
                <a:schemeClr val="tx2"/>
              </a:solidFill>
            </a:endParaRPr>
          </a:p>
        </p:txBody>
      </p:sp>
      <p:sp>
        <p:nvSpPr>
          <p:cNvPr id="440324" name="Text Box 4"/>
          <p:cNvSpPr txBox="1"/>
          <p:nvPr/>
        </p:nvSpPr>
        <p:spPr>
          <a:xfrm>
            <a:off x="533400" y="3733800"/>
            <a:ext cx="6172200" cy="1062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0000"/>
              </a:lnSpc>
              <a:buClr>
                <a:schemeClr val="tx2"/>
              </a:buClr>
              <a:buSzPct val="75000"/>
              <a:buFont typeface="Wingdings" panose="05000000000000000000" pitchFamily="2" charset="2"/>
              <a:buNone/>
            </a:pPr>
            <a:r>
              <a:rPr lang="zh-CN" altLang="en-US" sz="2800" b="1" dirty="0">
                <a:solidFill>
                  <a:schemeClr val="tx2"/>
                </a:solidFill>
                <a:latin typeface="宋体" panose="02010600030101010101" pitchFamily="2" charset="-122"/>
              </a:rPr>
              <a:t>例</a:t>
            </a:r>
            <a:r>
              <a:rPr lang="zh-CN" altLang="en-US" sz="2800" b="1" dirty="0">
                <a:latin typeface="宋体" panose="02010600030101010101" pitchFamily="2" charset="-122"/>
              </a:rPr>
              <a:t>：</a:t>
            </a:r>
            <a:r>
              <a:rPr lang="zh-CN" altLang="en-US" sz="2400" b="1" dirty="0">
                <a:latin typeface="宋体" panose="02010600030101010101" pitchFamily="2" charset="-122"/>
              </a:rPr>
              <a:t>下图所示森林的先序遍历序列为：</a:t>
            </a:r>
            <a:endParaRPr lang="zh-CN" altLang="en-US" sz="2400" b="1" dirty="0">
              <a:latin typeface="宋体" panose="02010600030101010101" pitchFamily="2" charset="-122"/>
            </a:endParaRPr>
          </a:p>
          <a:p>
            <a:pPr marL="0" lvl="0" indent="0" eaLnBrk="1" hangingPunct="1">
              <a:lnSpc>
                <a:spcPct val="90000"/>
              </a:lnSpc>
              <a:buClr>
                <a:schemeClr val="tx2"/>
              </a:buClr>
              <a:buSzPct val="75000"/>
              <a:buFont typeface="Wingdings" panose="05000000000000000000" pitchFamily="2" charset="2"/>
              <a:buNone/>
            </a:pPr>
            <a:r>
              <a:rPr lang="zh-CN" altLang="en-US" sz="2400" b="1" dirty="0">
                <a:latin typeface="Arial Narrow" panose="020B0506020202030204" pitchFamily="34" charset="0"/>
              </a:rPr>
              <a:t>    </a:t>
            </a:r>
            <a:r>
              <a:rPr lang="en-US" altLang="zh-CN" sz="2400" b="1" dirty="0">
                <a:latin typeface="Arial Narrow" panose="020B0506020202030204" pitchFamily="34" charset="0"/>
              </a:rPr>
              <a:t>ABCDEFGHIJ</a:t>
            </a:r>
            <a:endParaRPr lang="en-US" altLang="zh-CN" sz="2400" b="1" dirty="0">
              <a:latin typeface="Arial Narrow" panose="020B0506020202030204" pitchFamily="34" charset="0"/>
            </a:endParaRPr>
          </a:p>
          <a:p>
            <a:pPr marL="0" lvl="0" indent="0" eaLnBrk="1" hangingPunct="1">
              <a:spcBef>
                <a:spcPct val="50000"/>
              </a:spcBef>
              <a:buNone/>
            </a:pPr>
            <a:endParaRPr lang="en-US" altLang="zh-CN" sz="800" b="1" dirty="0">
              <a:latin typeface="Arial Narrow" panose="020B0506020202030204" pitchFamily="34" charset="0"/>
            </a:endParaRPr>
          </a:p>
        </p:txBody>
      </p:sp>
      <p:grpSp>
        <p:nvGrpSpPr>
          <p:cNvPr id="2" name="Group 5"/>
          <p:cNvGrpSpPr/>
          <p:nvPr/>
        </p:nvGrpSpPr>
        <p:grpSpPr>
          <a:xfrm>
            <a:off x="3581400" y="4267200"/>
            <a:ext cx="4114800" cy="1981200"/>
            <a:chOff x="432" y="1008"/>
            <a:chExt cx="2160" cy="1248"/>
          </a:xfrm>
        </p:grpSpPr>
        <p:sp>
          <p:nvSpPr>
            <p:cNvPr id="148486" name="Oval 6"/>
            <p:cNvSpPr/>
            <p:nvPr/>
          </p:nvSpPr>
          <p:spPr>
            <a:xfrm>
              <a:off x="720" y="1008"/>
              <a:ext cx="240" cy="24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148487" name="Oval 7"/>
            <p:cNvSpPr/>
            <p:nvPr/>
          </p:nvSpPr>
          <p:spPr>
            <a:xfrm>
              <a:off x="2112" y="1008"/>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G</a:t>
              </a:r>
              <a:endParaRPr lang="en-US" altLang="zh-CN" sz="2800" b="1" dirty="0">
                <a:latin typeface="Arial Narrow" panose="020B0506020202030204" pitchFamily="34" charset="0"/>
              </a:endParaRPr>
            </a:p>
          </p:txBody>
        </p:sp>
        <p:sp>
          <p:nvSpPr>
            <p:cNvPr id="148488" name="Line 8"/>
            <p:cNvSpPr/>
            <p:nvPr/>
          </p:nvSpPr>
          <p:spPr>
            <a:xfrm flipH="1">
              <a:off x="576" y="1200"/>
              <a:ext cx="192" cy="432"/>
            </a:xfrm>
            <a:prstGeom prst="line">
              <a:avLst/>
            </a:prstGeom>
            <a:ln w="28575" cap="flat" cmpd="sng">
              <a:solidFill>
                <a:schemeClr val="tx1"/>
              </a:solidFill>
              <a:prstDash val="solid"/>
              <a:headEnd type="none" w="med" len="med"/>
              <a:tailEnd type="none" w="med" len="med"/>
            </a:ln>
          </p:spPr>
        </p:sp>
        <p:sp>
          <p:nvSpPr>
            <p:cNvPr id="148489" name="Line 9"/>
            <p:cNvSpPr/>
            <p:nvPr/>
          </p:nvSpPr>
          <p:spPr>
            <a:xfrm>
              <a:off x="912" y="1248"/>
              <a:ext cx="240" cy="384"/>
            </a:xfrm>
            <a:prstGeom prst="line">
              <a:avLst/>
            </a:prstGeom>
            <a:ln w="28575" cap="flat" cmpd="sng">
              <a:solidFill>
                <a:schemeClr val="tx1"/>
              </a:solidFill>
              <a:prstDash val="solid"/>
              <a:headEnd type="none" w="med" len="med"/>
              <a:tailEnd type="none" w="med" len="med"/>
            </a:ln>
          </p:spPr>
        </p:sp>
        <p:sp>
          <p:nvSpPr>
            <p:cNvPr id="148490" name="Oval 10"/>
            <p:cNvSpPr/>
            <p:nvPr/>
          </p:nvSpPr>
          <p:spPr>
            <a:xfrm>
              <a:off x="432" y="1632"/>
              <a:ext cx="240" cy="24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p:txBody>
        </p:sp>
        <p:sp>
          <p:nvSpPr>
            <p:cNvPr id="148491" name="Oval 11"/>
            <p:cNvSpPr/>
            <p:nvPr/>
          </p:nvSpPr>
          <p:spPr>
            <a:xfrm>
              <a:off x="1056" y="163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p:txBody>
        </p:sp>
        <p:sp>
          <p:nvSpPr>
            <p:cNvPr id="148492" name="Line 12"/>
            <p:cNvSpPr/>
            <p:nvPr/>
          </p:nvSpPr>
          <p:spPr>
            <a:xfrm flipH="1">
              <a:off x="2016" y="1248"/>
              <a:ext cx="144" cy="336"/>
            </a:xfrm>
            <a:prstGeom prst="line">
              <a:avLst/>
            </a:prstGeom>
            <a:ln w="28575" cap="flat" cmpd="sng">
              <a:solidFill>
                <a:schemeClr val="tx1"/>
              </a:solidFill>
              <a:prstDash val="solid"/>
              <a:headEnd type="none" w="med" len="med"/>
              <a:tailEnd type="none" w="med" len="med"/>
            </a:ln>
          </p:spPr>
        </p:sp>
        <p:sp>
          <p:nvSpPr>
            <p:cNvPr id="148493" name="Oval 13"/>
            <p:cNvSpPr/>
            <p:nvPr/>
          </p:nvSpPr>
          <p:spPr>
            <a:xfrm>
              <a:off x="1920" y="153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H</a:t>
              </a:r>
              <a:endParaRPr lang="en-US" altLang="zh-CN" sz="2400" b="1" dirty="0">
                <a:latin typeface="Arial Narrow" panose="020B0506020202030204" pitchFamily="34" charset="0"/>
              </a:endParaRPr>
            </a:p>
          </p:txBody>
        </p:sp>
        <p:sp>
          <p:nvSpPr>
            <p:cNvPr id="148494" name="Line 14"/>
            <p:cNvSpPr/>
            <p:nvPr/>
          </p:nvSpPr>
          <p:spPr>
            <a:xfrm>
              <a:off x="2304" y="1248"/>
              <a:ext cx="192" cy="288"/>
            </a:xfrm>
            <a:prstGeom prst="line">
              <a:avLst/>
            </a:prstGeom>
            <a:ln w="28575" cap="flat" cmpd="sng">
              <a:solidFill>
                <a:schemeClr val="tx1"/>
              </a:solidFill>
              <a:prstDash val="solid"/>
              <a:headEnd type="none" w="med" len="med"/>
              <a:tailEnd type="none" w="med" len="med"/>
            </a:ln>
          </p:spPr>
        </p:sp>
        <p:sp>
          <p:nvSpPr>
            <p:cNvPr id="148495" name="Oval 15"/>
            <p:cNvSpPr/>
            <p:nvPr/>
          </p:nvSpPr>
          <p:spPr>
            <a:xfrm>
              <a:off x="2352" y="201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J</a:t>
              </a:r>
              <a:endParaRPr lang="en-US" altLang="zh-CN" sz="2400" b="1" dirty="0">
                <a:latin typeface="Arial Narrow" panose="020B0506020202030204" pitchFamily="34" charset="0"/>
              </a:endParaRPr>
            </a:p>
          </p:txBody>
        </p:sp>
        <p:sp>
          <p:nvSpPr>
            <p:cNvPr id="148496" name="Oval 16"/>
            <p:cNvSpPr/>
            <p:nvPr/>
          </p:nvSpPr>
          <p:spPr>
            <a:xfrm>
              <a:off x="2352" y="153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I</a:t>
              </a:r>
              <a:endParaRPr lang="en-US" altLang="zh-CN" sz="2400" b="1" dirty="0">
                <a:latin typeface="Arial Narrow" panose="020B0506020202030204" pitchFamily="34" charset="0"/>
              </a:endParaRPr>
            </a:p>
          </p:txBody>
        </p:sp>
        <p:sp>
          <p:nvSpPr>
            <p:cNvPr id="148497" name="Oval 17"/>
            <p:cNvSpPr/>
            <p:nvPr/>
          </p:nvSpPr>
          <p:spPr>
            <a:xfrm>
              <a:off x="720" y="163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p:txBody>
        </p:sp>
        <p:sp>
          <p:nvSpPr>
            <p:cNvPr id="148498" name="Line 18"/>
            <p:cNvSpPr/>
            <p:nvPr/>
          </p:nvSpPr>
          <p:spPr>
            <a:xfrm flipH="1">
              <a:off x="2496" y="1776"/>
              <a:ext cx="0" cy="240"/>
            </a:xfrm>
            <a:prstGeom prst="line">
              <a:avLst/>
            </a:prstGeom>
            <a:ln w="28575" cap="flat" cmpd="sng">
              <a:solidFill>
                <a:schemeClr val="tx1"/>
              </a:solidFill>
              <a:prstDash val="solid"/>
              <a:headEnd type="none" w="med" len="med"/>
              <a:tailEnd type="none" w="med" len="med"/>
            </a:ln>
          </p:spPr>
        </p:sp>
        <p:sp>
          <p:nvSpPr>
            <p:cNvPr id="148499" name="Line 19"/>
            <p:cNvSpPr/>
            <p:nvPr/>
          </p:nvSpPr>
          <p:spPr>
            <a:xfrm>
              <a:off x="816" y="1248"/>
              <a:ext cx="0" cy="384"/>
            </a:xfrm>
            <a:prstGeom prst="line">
              <a:avLst/>
            </a:prstGeom>
            <a:ln w="28575" cap="flat" cmpd="sng">
              <a:solidFill>
                <a:schemeClr val="tx1"/>
              </a:solidFill>
              <a:prstDash val="solid"/>
              <a:headEnd type="none" w="med" len="med"/>
              <a:tailEnd type="none" w="med" len="med"/>
            </a:ln>
          </p:spPr>
        </p:sp>
        <p:sp>
          <p:nvSpPr>
            <p:cNvPr id="148500" name="Oval 20"/>
            <p:cNvSpPr/>
            <p:nvPr/>
          </p:nvSpPr>
          <p:spPr>
            <a:xfrm>
              <a:off x="1488" y="1104"/>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p:txBody>
        </p:sp>
        <p:sp>
          <p:nvSpPr>
            <p:cNvPr id="148501" name="Oval 21"/>
            <p:cNvSpPr/>
            <p:nvPr/>
          </p:nvSpPr>
          <p:spPr>
            <a:xfrm>
              <a:off x="1488" y="1632"/>
              <a:ext cx="192"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F</a:t>
              </a:r>
              <a:endParaRPr lang="en-US" altLang="zh-CN" sz="2400" b="1" dirty="0">
                <a:latin typeface="Arial Narrow" panose="020B0506020202030204" pitchFamily="34" charset="0"/>
              </a:endParaRPr>
            </a:p>
          </p:txBody>
        </p:sp>
        <p:sp>
          <p:nvSpPr>
            <p:cNvPr id="148502" name="Line 22"/>
            <p:cNvSpPr/>
            <p:nvPr/>
          </p:nvSpPr>
          <p:spPr>
            <a:xfrm>
              <a:off x="1584" y="1344"/>
              <a:ext cx="0" cy="288"/>
            </a:xfrm>
            <a:prstGeom prst="line">
              <a:avLst/>
            </a:prstGeom>
            <a:ln w="28575" cap="flat" cmpd="sng">
              <a:solidFill>
                <a:schemeClr val="tx1"/>
              </a:solidFill>
              <a:prstDash val="solid"/>
              <a:headEnd type="none" w="med" len="med"/>
              <a:tailEnd type="none" w="med" len="med"/>
            </a:ln>
          </p:spPr>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22">
                                            <p:txEl>
                                              <p:charRg st="0" end="25"/>
                                            </p:txEl>
                                          </p:spTgt>
                                        </p:tgtEl>
                                        <p:attrNameLst>
                                          <p:attrName>style.visibility</p:attrName>
                                        </p:attrNameLst>
                                      </p:cBhvr>
                                      <p:to>
                                        <p:strVal val="visible"/>
                                      </p:to>
                                    </p:set>
                                    <p:animEffect transition="in" filter="slide(fromBottom)">
                                      <p:cBhvr>
                                        <p:cTn id="7" dur="500"/>
                                        <p:tgtEl>
                                          <p:spTgt spid="440322">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0322">
                                            <p:txEl>
                                              <p:charRg st="25" end="44"/>
                                            </p:txEl>
                                          </p:spTgt>
                                        </p:tgtEl>
                                        <p:attrNameLst>
                                          <p:attrName>style.visibility</p:attrName>
                                        </p:attrNameLst>
                                      </p:cBhvr>
                                      <p:to>
                                        <p:strVal val="visible"/>
                                      </p:to>
                                    </p:set>
                                    <p:animEffect transition="in" filter="slide(fromBottom)">
                                      <p:cBhvr>
                                        <p:cTn id="12" dur="500"/>
                                        <p:tgtEl>
                                          <p:spTgt spid="440322">
                                            <p:txEl>
                                              <p:charRg st="25"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40322">
                                            <p:txEl>
                                              <p:charRg st="44" end="62"/>
                                            </p:txEl>
                                          </p:spTgt>
                                        </p:tgtEl>
                                        <p:attrNameLst>
                                          <p:attrName>style.visibility</p:attrName>
                                        </p:attrNameLst>
                                      </p:cBhvr>
                                      <p:to>
                                        <p:strVal val="visible"/>
                                      </p:to>
                                    </p:set>
                                    <p:animEffect transition="in" filter="slide(fromBottom)">
                                      <p:cBhvr>
                                        <p:cTn id="17" dur="500"/>
                                        <p:tgtEl>
                                          <p:spTgt spid="440322">
                                            <p:txEl>
                                              <p:charRg st="44" end="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0322">
                                            <p:txEl>
                                              <p:charRg st="62" end="87"/>
                                            </p:txEl>
                                          </p:spTgt>
                                        </p:tgtEl>
                                        <p:attrNameLst>
                                          <p:attrName>style.visibility</p:attrName>
                                        </p:attrNameLst>
                                      </p:cBhvr>
                                      <p:to>
                                        <p:strVal val="visible"/>
                                      </p:to>
                                    </p:set>
                                    <p:animEffect transition="in" filter="slide(fromBottom)">
                                      <p:cBhvr>
                                        <p:cTn id="22" dur="500"/>
                                        <p:tgtEl>
                                          <p:spTgt spid="440322">
                                            <p:txEl>
                                              <p:charRg st="62" end="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40322">
                                            <p:txEl>
                                              <p:charRg st="87" end="119"/>
                                            </p:txEl>
                                          </p:spTgt>
                                        </p:tgtEl>
                                        <p:attrNameLst>
                                          <p:attrName>style.visibility</p:attrName>
                                        </p:attrNameLst>
                                      </p:cBhvr>
                                      <p:to>
                                        <p:strVal val="visible"/>
                                      </p:to>
                                    </p:set>
                                    <p:animEffect transition="in" filter="slide(fromBottom)">
                                      <p:cBhvr>
                                        <p:cTn id="27" dur="500"/>
                                        <p:tgtEl>
                                          <p:spTgt spid="440322">
                                            <p:txEl>
                                              <p:charRg st="87" end="1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440324"/>
                                        </p:tgtEl>
                                        <p:attrNameLst>
                                          <p:attrName>style.visibility</p:attrName>
                                        </p:attrNameLst>
                                      </p:cBhvr>
                                      <p:to>
                                        <p:strVal val="visible"/>
                                      </p:to>
                                    </p:set>
                                    <p:animEffect transition="in" filter="slide(fromLeft)">
                                      <p:cBhvr>
                                        <p:cTn id="37" dur="500"/>
                                        <p:tgtEl>
                                          <p:spTgt spid="440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2" grpId="0" bldLvl="3" build="p"/>
      <p:bldP spid="440324"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1346" name="Rectangle 2"/>
          <p:cNvSpPr/>
          <p:nvPr/>
        </p:nvSpPr>
        <p:spPr>
          <a:xfrm>
            <a:off x="381000" y="1600200"/>
            <a:ext cx="7467600" cy="210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000" dirty="0">
                <a:latin typeface="宋体" panose="02010600030101010101" pitchFamily="2" charset="-122"/>
              </a:rPr>
              <a:t>   </a:t>
            </a:r>
            <a:r>
              <a:rPr lang="zh-CN" altLang="en-US" sz="2400" b="1" dirty="0">
                <a:latin typeface="宋体" panose="02010600030101010101" pitchFamily="2" charset="-122"/>
              </a:rPr>
              <a:t>若森林为空，则空操作，否则</a:t>
            </a:r>
            <a:endParaRPr lang="zh-CN" altLang="en-US" sz="2400" b="1" dirty="0">
              <a:latin typeface="宋体" panose="02010600030101010101" pitchFamily="2" charset="-122"/>
            </a:endParaRPr>
          </a:p>
          <a:p>
            <a:pPr marL="0" lvl="0" indent="0" eaLnBrk="1" hangingPunct="1">
              <a:spcBef>
                <a:spcPct val="50000"/>
              </a:spcBef>
              <a:buClr>
                <a:schemeClr val="tx2"/>
              </a:buClr>
              <a:buSzPct val="75000"/>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宋体" panose="02010600030101010101" pitchFamily="2" charset="-122"/>
              </a:rPr>
              <a:t>）中序遍历第一棵树根结点的子树森林</a:t>
            </a:r>
            <a:endParaRPr lang="zh-CN" altLang="en-US" sz="2400" b="1" dirty="0">
              <a:latin typeface="宋体" panose="02010600030101010101" pitchFamily="2" charset="-122"/>
            </a:endParaRPr>
          </a:p>
          <a:p>
            <a:pPr marL="0" lvl="0" indent="0" eaLnBrk="1" hangingPunct="1">
              <a:spcBef>
                <a:spcPct val="50000"/>
              </a:spcBef>
              <a:buClr>
                <a:schemeClr val="tx2"/>
              </a:buClr>
              <a:buSzPct val="75000"/>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2</a:t>
            </a:r>
            <a:r>
              <a:rPr lang="zh-CN" altLang="en-US" sz="2400" b="1" dirty="0">
                <a:latin typeface="宋体" panose="02010600030101010101" pitchFamily="2" charset="-122"/>
              </a:rPr>
              <a:t>）访问第一棵树的根结点</a:t>
            </a:r>
            <a:endParaRPr lang="zh-CN" altLang="en-US" sz="2400" b="1" dirty="0">
              <a:latin typeface="宋体" panose="02010600030101010101" pitchFamily="2" charset="-122"/>
            </a:endParaRPr>
          </a:p>
          <a:p>
            <a:pPr marL="0" lvl="0" indent="0" eaLnBrk="1" hangingPunct="1">
              <a:spcBef>
                <a:spcPct val="50000"/>
              </a:spcBef>
              <a:buClr>
                <a:schemeClr val="tx2"/>
              </a:buClr>
              <a:buSzPct val="75000"/>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3</a:t>
            </a:r>
            <a:r>
              <a:rPr lang="zh-CN" altLang="en-US" sz="2400" b="1" dirty="0">
                <a:latin typeface="宋体" panose="02010600030101010101" pitchFamily="2" charset="-122"/>
              </a:rPr>
              <a:t>）中序遍历除第一棵树后余下的树构成的森林</a:t>
            </a:r>
            <a:endParaRPr lang="zh-CN" altLang="en-US" sz="2800" b="1" dirty="0">
              <a:latin typeface="楷体_GB2312" pitchFamily="49" charset="-122"/>
              <a:ea typeface="楷体_GB2312" pitchFamily="49" charset="-122"/>
            </a:endParaRPr>
          </a:p>
        </p:txBody>
      </p:sp>
      <p:sp>
        <p:nvSpPr>
          <p:cNvPr id="149507" name="Text Box 3"/>
          <p:cNvSpPr txBox="1"/>
          <p:nvPr/>
        </p:nvSpPr>
        <p:spPr>
          <a:xfrm>
            <a:off x="457200" y="685800"/>
            <a:ext cx="8305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Font typeface="Wingdings" panose="05000000000000000000" pitchFamily="2" charset="2"/>
              <a:buChar char="q"/>
            </a:pPr>
            <a:r>
              <a:rPr lang="zh-CN" altLang="en-US" b="1" dirty="0">
                <a:latin typeface="宋体" panose="02010600030101010101" pitchFamily="2" charset="-122"/>
              </a:rPr>
              <a:t>中序遍历森林</a:t>
            </a:r>
            <a:r>
              <a:rPr lang="zh-CN" altLang="en-US" sz="2400" b="1" dirty="0">
                <a:solidFill>
                  <a:schemeClr val="tx2"/>
                </a:solidFill>
                <a:latin typeface="宋体" panose="02010600030101010101" pitchFamily="2" charset="-122"/>
              </a:rPr>
              <a:t>（相当于对对应的二叉树进行中序遍历）</a:t>
            </a:r>
            <a:endParaRPr lang="zh-CN" altLang="en-US" sz="2400" b="1" dirty="0">
              <a:solidFill>
                <a:schemeClr val="tx2"/>
              </a:solidFill>
              <a:latin typeface="宋体" panose="02010600030101010101" pitchFamily="2" charset="-122"/>
            </a:endParaRPr>
          </a:p>
        </p:txBody>
      </p:sp>
      <p:sp>
        <p:nvSpPr>
          <p:cNvPr id="441348" name="Text Box 4"/>
          <p:cNvSpPr txBox="1"/>
          <p:nvPr/>
        </p:nvSpPr>
        <p:spPr>
          <a:xfrm>
            <a:off x="533400" y="3810000"/>
            <a:ext cx="6172200" cy="1062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0000"/>
              </a:lnSpc>
              <a:buClr>
                <a:schemeClr val="tx2"/>
              </a:buClr>
              <a:buSzPct val="75000"/>
              <a:buFont typeface="Wingdings" panose="05000000000000000000" pitchFamily="2" charset="2"/>
              <a:buNone/>
            </a:pPr>
            <a:r>
              <a:rPr lang="zh-CN" altLang="en-US" sz="2800" b="1" dirty="0">
                <a:solidFill>
                  <a:schemeClr val="tx2"/>
                </a:solidFill>
                <a:latin typeface="宋体" panose="02010600030101010101" pitchFamily="2" charset="-122"/>
              </a:rPr>
              <a:t>例</a:t>
            </a:r>
            <a:r>
              <a:rPr lang="zh-CN" altLang="en-US" sz="2800" b="1" dirty="0">
                <a:latin typeface="宋体" panose="02010600030101010101" pitchFamily="2" charset="-122"/>
              </a:rPr>
              <a:t>：</a:t>
            </a:r>
            <a:r>
              <a:rPr lang="zh-CN" altLang="en-US" sz="2400" b="1" dirty="0">
                <a:latin typeface="宋体" panose="02010600030101010101" pitchFamily="2" charset="-122"/>
              </a:rPr>
              <a:t>下图所示森林的中序遍历序列为：</a:t>
            </a:r>
            <a:endParaRPr lang="zh-CN" altLang="en-US" sz="2400" b="1" dirty="0">
              <a:latin typeface="宋体" panose="02010600030101010101" pitchFamily="2" charset="-122"/>
            </a:endParaRPr>
          </a:p>
          <a:p>
            <a:pPr marL="0" lvl="0" indent="0" eaLnBrk="1" hangingPunct="1">
              <a:lnSpc>
                <a:spcPct val="90000"/>
              </a:lnSpc>
              <a:buClr>
                <a:schemeClr val="tx2"/>
              </a:buClr>
              <a:buSzPct val="75000"/>
              <a:buFont typeface="Wingdings" panose="05000000000000000000" pitchFamily="2" charset="2"/>
              <a:buNone/>
            </a:pPr>
            <a:r>
              <a:rPr lang="zh-CN" altLang="en-US" sz="2400" b="1" dirty="0">
                <a:latin typeface="Arial Narrow" panose="020B0506020202030204" pitchFamily="34" charset="0"/>
              </a:rPr>
              <a:t> </a:t>
            </a:r>
            <a:r>
              <a:rPr lang="en-US" altLang="zh-CN" sz="2400" b="1" dirty="0">
                <a:latin typeface="Arial Narrow" panose="020B0506020202030204" pitchFamily="34" charset="0"/>
              </a:rPr>
              <a:t>BCDAFEHJIG</a:t>
            </a:r>
            <a:endParaRPr lang="en-US" altLang="zh-CN" sz="2400" b="1" dirty="0">
              <a:latin typeface="Arial Narrow" panose="020B0506020202030204" pitchFamily="34" charset="0"/>
            </a:endParaRPr>
          </a:p>
          <a:p>
            <a:pPr marL="0" lvl="0" indent="0" eaLnBrk="1" hangingPunct="1">
              <a:spcBef>
                <a:spcPct val="50000"/>
              </a:spcBef>
              <a:buNone/>
            </a:pPr>
            <a:endParaRPr lang="en-US" altLang="zh-CN" sz="800" b="1" dirty="0">
              <a:latin typeface="Arial Narrow" panose="020B0506020202030204" pitchFamily="34" charset="0"/>
            </a:endParaRPr>
          </a:p>
        </p:txBody>
      </p:sp>
      <p:grpSp>
        <p:nvGrpSpPr>
          <p:cNvPr id="2" name="Group 5"/>
          <p:cNvGrpSpPr/>
          <p:nvPr/>
        </p:nvGrpSpPr>
        <p:grpSpPr>
          <a:xfrm>
            <a:off x="4495800" y="4267200"/>
            <a:ext cx="4114800" cy="1981200"/>
            <a:chOff x="432" y="1008"/>
            <a:chExt cx="2160" cy="1248"/>
          </a:xfrm>
        </p:grpSpPr>
        <p:sp>
          <p:nvSpPr>
            <p:cNvPr id="149510" name="Oval 6"/>
            <p:cNvSpPr/>
            <p:nvPr/>
          </p:nvSpPr>
          <p:spPr>
            <a:xfrm>
              <a:off x="720" y="1008"/>
              <a:ext cx="240" cy="24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149511" name="Oval 7"/>
            <p:cNvSpPr/>
            <p:nvPr/>
          </p:nvSpPr>
          <p:spPr>
            <a:xfrm>
              <a:off x="2112" y="1008"/>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dirty="0">
                  <a:latin typeface="Arial Narrow" panose="020B0506020202030204" pitchFamily="34" charset="0"/>
                </a:rPr>
                <a:t>G</a:t>
              </a:r>
              <a:endParaRPr lang="en-US" altLang="zh-CN" sz="2800" b="1" dirty="0">
                <a:latin typeface="Arial Narrow" panose="020B0506020202030204" pitchFamily="34" charset="0"/>
              </a:endParaRPr>
            </a:p>
          </p:txBody>
        </p:sp>
        <p:sp>
          <p:nvSpPr>
            <p:cNvPr id="149512" name="Line 8"/>
            <p:cNvSpPr/>
            <p:nvPr/>
          </p:nvSpPr>
          <p:spPr>
            <a:xfrm flipH="1">
              <a:off x="576" y="1200"/>
              <a:ext cx="192" cy="432"/>
            </a:xfrm>
            <a:prstGeom prst="line">
              <a:avLst/>
            </a:prstGeom>
            <a:ln w="28575" cap="flat" cmpd="sng">
              <a:solidFill>
                <a:schemeClr val="tx1"/>
              </a:solidFill>
              <a:prstDash val="solid"/>
              <a:headEnd type="none" w="med" len="med"/>
              <a:tailEnd type="none" w="med" len="med"/>
            </a:ln>
          </p:spPr>
        </p:sp>
        <p:sp>
          <p:nvSpPr>
            <p:cNvPr id="149513" name="Line 9"/>
            <p:cNvSpPr/>
            <p:nvPr/>
          </p:nvSpPr>
          <p:spPr>
            <a:xfrm>
              <a:off x="912" y="1248"/>
              <a:ext cx="240" cy="384"/>
            </a:xfrm>
            <a:prstGeom prst="line">
              <a:avLst/>
            </a:prstGeom>
            <a:ln w="28575" cap="flat" cmpd="sng">
              <a:solidFill>
                <a:schemeClr val="tx1"/>
              </a:solidFill>
              <a:prstDash val="solid"/>
              <a:headEnd type="none" w="med" len="med"/>
              <a:tailEnd type="none" w="med" len="med"/>
            </a:ln>
          </p:spPr>
        </p:sp>
        <p:sp>
          <p:nvSpPr>
            <p:cNvPr id="149514" name="Oval 10"/>
            <p:cNvSpPr/>
            <p:nvPr/>
          </p:nvSpPr>
          <p:spPr>
            <a:xfrm>
              <a:off x="432" y="1632"/>
              <a:ext cx="240" cy="24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p:txBody>
        </p:sp>
        <p:sp>
          <p:nvSpPr>
            <p:cNvPr id="149515" name="Oval 11"/>
            <p:cNvSpPr/>
            <p:nvPr/>
          </p:nvSpPr>
          <p:spPr>
            <a:xfrm>
              <a:off x="1056" y="163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p:txBody>
        </p:sp>
        <p:sp>
          <p:nvSpPr>
            <p:cNvPr id="149516" name="Line 12"/>
            <p:cNvSpPr/>
            <p:nvPr/>
          </p:nvSpPr>
          <p:spPr>
            <a:xfrm flipH="1">
              <a:off x="2016" y="1248"/>
              <a:ext cx="144" cy="336"/>
            </a:xfrm>
            <a:prstGeom prst="line">
              <a:avLst/>
            </a:prstGeom>
            <a:ln w="28575" cap="flat" cmpd="sng">
              <a:solidFill>
                <a:schemeClr val="tx1"/>
              </a:solidFill>
              <a:prstDash val="solid"/>
              <a:headEnd type="none" w="med" len="med"/>
              <a:tailEnd type="none" w="med" len="med"/>
            </a:ln>
          </p:spPr>
        </p:sp>
        <p:sp>
          <p:nvSpPr>
            <p:cNvPr id="149517" name="Oval 13"/>
            <p:cNvSpPr/>
            <p:nvPr/>
          </p:nvSpPr>
          <p:spPr>
            <a:xfrm>
              <a:off x="1920" y="153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H</a:t>
              </a:r>
              <a:endParaRPr lang="en-US" altLang="zh-CN" sz="2400" b="1" dirty="0">
                <a:latin typeface="Arial Narrow" panose="020B0506020202030204" pitchFamily="34" charset="0"/>
              </a:endParaRPr>
            </a:p>
          </p:txBody>
        </p:sp>
        <p:sp>
          <p:nvSpPr>
            <p:cNvPr id="149518" name="Line 14"/>
            <p:cNvSpPr/>
            <p:nvPr/>
          </p:nvSpPr>
          <p:spPr>
            <a:xfrm>
              <a:off x="2304" y="1248"/>
              <a:ext cx="192" cy="288"/>
            </a:xfrm>
            <a:prstGeom prst="line">
              <a:avLst/>
            </a:prstGeom>
            <a:ln w="28575" cap="flat" cmpd="sng">
              <a:solidFill>
                <a:schemeClr val="tx1"/>
              </a:solidFill>
              <a:prstDash val="solid"/>
              <a:headEnd type="none" w="med" len="med"/>
              <a:tailEnd type="none" w="med" len="med"/>
            </a:ln>
          </p:spPr>
        </p:sp>
        <p:sp>
          <p:nvSpPr>
            <p:cNvPr id="149519" name="Oval 15"/>
            <p:cNvSpPr/>
            <p:nvPr/>
          </p:nvSpPr>
          <p:spPr>
            <a:xfrm>
              <a:off x="2352" y="201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J</a:t>
              </a:r>
              <a:endParaRPr lang="en-US" altLang="zh-CN" sz="2400" b="1" dirty="0">
                <a:latin typeface="Arial Narrow" panose="020B0506020202030204" pitchFamily="34" charset="0"/>
              </a:endParaRPr>
            </a:p>
          </p:txBody>
        </p:sp>
        <p:sp>
          <p:nvSpPr>
            <p:cNvPr id="149520" name="Oval 16"/>
            <p:cNvSpPr/>
            <p:nvPr/>
          </p:nvSpPr>
          <p:spPr>
            <a:xfrm>
              <a:off x="2352" y="153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I</a:t>
              </a:r>
              <a:endParaRPr lang="en-US" altLang="zh-CN" sz="2400" b="1" dirty="0">
                <a:latin typeface="Arial Narrow" panose="020B0506020202030204" pitchFamily="34" charset="0"/>
              </a:endParaRPr>
            </a:p>
          </p:txBody>
        </p:sp>
        <p:sp>
          <p:nvSpPr>
            <p:cNvPr id="149521" name="Oval 17"/>
            <p:cNvSpPr/>
            <p:nvPr/>
          </p:nvSpPr>
          <p:spPr>
            <a:xfrm>
              <a:off x="720" y="163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p:txBody>
        </p:sp>
        <p:sp>
          <p:nvSpPr>
            <p:cNvPr id="149522" name="Line 18"/>
            <p:cNvSpPr/>
            <p:nvPr/>
          </p:nvSpPr>
          <p:spPr>
            <a:xfrm flipH="1">
              <a:off x="2496" y="1776"/>
              <a:ext cx="0" cy="240"/>
            </a:xfrm>
            <a:prstGeom prst="line">
              <a:avLst/>
            </a:prstGeom>
            <a:ln w="28575" cap="flat" cmpd="sng">
              <a:solidFill>
                <a:schemeClr val="tx1"/>
              </a:solidFill>
              <a:prstDash val="solid"/>
              <a:headEnd type="none" w="med" len="med"/>
              <a:tailEnd type="none" w="med" len="med"/>
            </a:ln>
          </p:spPr>
        </p:sp>
        <p:sp>
          <p:nvSpPr>
            <p:cNvPr id="149523" name="Line 19"/>
            <p:cNvSpPr/>
            <p:nvPr/>
          </p:nvSpPr>
          <p:spPr>
            <a:xfrm>
              <a:off x="816" y="1248"/>
              <a:ext cx="0" cy="384"/>
            </a:xfrm>
            <a:prstGeom prst="line">
              <a:avLst/>
            </a:prstGeom>
            <a:ln w="28575" cap="flat" cmpd="sng">
              <a:solidFill>
                <a:schemeClr val="tx1"/>
              </a:solidFill>
              <a:prstDash val="solid"/>
              <a:headEnd type="none" w="med" len="med"/>
              <a:tailEnd type="none" w="med" len="med"/>
            </a:ln>
          </p:spPr>
        </p:sp>
        <p:sp>
          <p:nvSpPr>
            <p:cNvPr id="149524" name="Oval 20"/>
            <p:cNvSpPr/>
            <p:nvPr/>
          </p:nvSpPr>
          <p:spPr>
            <a:xfrm>
              <a:off x="1488" y="1104"/>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p:txBody>
        </p:sp>
        <p:sp>
          <p:nvSpPr>
            <p:cNvPr id="149525" name="Oval 21"/>
            <p:cNvSpPr/>
            <p:nvPr/>
          </p:nvSpPr>
          <p:spPr>
            <a:xfrm>
              <a:off x="1488" y="1632"/>
              <a:ext cx="192"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Narrow" panose="020B0506020202030204" pitchFamily="34" charset="0"/>
                </a:rPr>
                <a:t>F</a:t>
              </a:r>
              <a:endParaRPr lang="en-US" altLang="zh-CN" sz="2400" b="1" dirty="0">
                <a:latin typeface="Arial Narrow" panose="020B0506020202030204" pitchFamily="34" charset="0"/>
              </a:endParaRPr>
            </a:p>
          </p:txBody>
        </p:sp>
        <p:sp>
          <p:nvSpPr>
            <p:cNvPr id="149526" name="Line 22"/>
            <p:cNvSpPr/>
            <p:nvPr/>
          </p:nvSpPr>
          <p:spPr>
            <a:xfrm>
              <a:off x="1584" y="1344"/>
              <a:ext cx="0" cy="288"/>
            </a:xfrm>
            <a:prstGeom prst="line">
              <a:avLst/>
            </a:prstGeom>
            <a:ln w="28575" cap="flat" cmpd="sng">
              <a:solidFill>
                <a:schemeClr val="tx1"/>
              </a:solidFill>
              <a:prstDash val="solid"/>
              <a:headEnd type="none" w="med" len="med"/>
              <a:tailEnd type="none" w="med" len="med"/>
            </a:ln>
          </p:spPr>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1346">
                                            <p:txEl>
                                              <p:charRg st="0" end="17"/>
                                            </p:txEl>
                                          </p:spTgt>
                                        </p:tgtEl>
                                        <p:attrNameLst>
                                          <p:attrName>style.visibility</p:attrName>
                                        </p:attrNameLst>
                                      </p:cBhvr>
                                      <p:to>
                                        <p:strVal val="visible"/>
                                      </p:to>
                                    </p:set>
                                    <p:animEffect transition="in" filter="slide(fromBottom)">
                                      <p:cBhvr>
                                        <p:cTn id="7" dur="500"/>
                                        <p:tgtEl>
                                          <p:spTgt spid="441346">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1346">
                                            <p:txEl>
                                              <p:charRg st="17" end="38"/>
                                            </p:txEl>
                                          </p:spTgt>
                                        </p:tgtEl>
                                        <p:attrNameLst>
                                          <p:attrName>style.visibility</p:attrName>
                                        </p:attrNameLst>
                                      </p:cBhvr>
                                      <p:to>
                                        <p:strVal val="visible"/>
                                      </p:to>
                                    </p:set>
                                    <p:animEffect transition="in" filter="slide(fromBottom)">
                                      <p:cBhvr>
                                        <p:cTn id="12" dur="500"/>
                                        <p:tgtEl>
                                          <p:spTgt spid="441346">
                                            <p:txEl>
                                              <p:charRg st="17"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41346">
                                            <p:txEl>
                                              <p:charRg st="38" end="53"/>
                                            </p:txEl>
                                          </p:spTgt>
                                        </p:tgtEl>
                                        <p:attrNameLst>
                                          <p:attrName>style.visibility</p:attrName>
                                        </p:attrNameLst>
                                      </p:cBhvr>
                                      <p:to>
                                        <p:strVal val="visible"/>
                                      </p:to>
                                    </p:set>
                                    <p:animEffect transition="in" filter="slide(fromBottom)">
                                      <p:cBhvr>
                                        <p:cTn id="17" dur="500"/>
                                        <p:tgtEl>
                                          <p:spTgt spid="441346">
                                            <p:txEl>
                                              <p:charRg st="38"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1346">
                                            <p:txEl>
                                              <p:charRg st="53" end="77"/>
                                            </p:txEl>
                                          </p:spTgt>
                                        </p:tgtEl>
                                        <p:attrNameLst>
                                          <p:attrName>style.visibility</p:attrName>
                                        </p:attrNameLst>
                                      </p:cBhvr>
                                      <p:to>
                                        <p:strVal val="visible"/>
                                      </p:to>
                                    </p:set>
                                    <p:animEffect transition="in" filter="slide(fromBottom)">
                                      <p:cBhvr>
                                        <p:cTn id="22" dur="500"/>
                                        <p:tgtEl>
                                          <p:spTgt spid="441346">
                                            <p:txEl>
                                              <p:charRg st="53" end="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41348"/>
                                        </p:tgtEl>
                                        <p:attrNameLst>
                                          <p:attrName>style.visibility</p:attrName>
                                        </p:attrNameLst>
                                      </p:cBhvr>
                                      <p:to>
                                        <p:strVal val="visible"/>
                                      </p:to>
                                    </p:set>
                                    <p:anim calcmode="lin" valueType="num">
                                      <p:cBhvr additive="base">
                                        <p:cTn id="32" dur="500" fill="hold"/>
                                        <p:tgtEl>
                                          <p:spTgt spid="441348"/>
                                        </p:tgtEl>
                                        <p:attrNameLst>
                                          <p:attrName>ppt_x</p:attrName>
                                        </p:attrNameLst>
                                      </p:cBhvr>
                                      <p:tavLst>
                                        <p:tav tm="0">
                                          <p:val>
                                            <p:strVal val="0-#ppt_w/2"/>
                                          </p:val>
                                        </p:tav>
                                        <p:tav tm="100000">
                                          <p:val>
                                            <p:strVal val="#ppt_x"/>
                                          </p:val>
                                        </p:tav>
                                      </p:tavLst>
                                    </p:anim>
                                    <p:anim calcmode="lin" valueType="num">
                                      <p:cBhvr additive="base">
                                        <p:cTn id="33" dur="500" fill="hold"/>
                                        <p:tgtEl>
                                          <p:spTgt spid="441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6" grpId="0" build="p"/>
      <p:bldP spid="441348"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3394" name="Text Box 2"/>
          <p:cNvSpPr txBox="1"/>
          <p:nvPr/>
        </p:nvSpPr>
        <p:spPr>
          <a:xfrm>
            <a:off x="1066800" y="381000"/>
            <a:ext cx="6934200" cy="1555750"/>
          </a:xfrm>
          <a:prstGeom prst="rect">
            <a:avLst/>
          </a:prstGeom>
          <a:solidFill>
            <a:srgbClr val="FBE2DF"/>
          </a:solid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CC3300"/>
                </a:solidFill>
                <a:ea typeface="楷体_GB2312" pitchFamily="49" charset="-122"/>
              </a:rPr>
              <a:t> </a:t>
            </a:r>
            <a:r>
              <a:rPr lang="zh-CN" altLang="en-US" sz="4800" b="1" dirty="0">
                <a:solidFill>
                  <a:srgbClr val="CC3300"/>
                </a:solidFill>
                <a:ea typeface="隶书" pitchFamily="49" charset="-122"/>
              </a:rPr>
              <a:t>树的遍历和二叉树遍历的对应关系 ？</a:t>
            </a:r>
            <a:endParaRPr lang="zh-CN" altLang="en-US" sz="2400" dirty="0"/>
          </a:p>
        </p:txBody>
      </p:sp>
      <p:sp>
        <p:nvSpPr>
          <p:cNvPr id="443395" name="Text Box 3"/>
          <p:cNvSpPr txBox="1"/>
          <p:nvPr/>
        </p:nvSpPr>
        <p:spPr>
          <a:xfrm>
            <a:off x="431800" y="3565525"/>
            <a:ext cx="22352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3333CC"/>
                </a:solidFill>
                <a:ea typeface="楷体_GB2312" pitchFamily="49" charset="-122"/>
              </a:rPr>
              <a:t>先根遍历</a:t>
            </a:r>
            <a:endParaRPr lang="zh-CN" altLang="en-US" sz="2400" b="1" dirty="0">
              <a:ea typeface="楷体_GB2312" pitchFamily="49" charset="-122"/>
            </a:endParaRPr>
          </a:p>
        </p:txBody>
      </p:sp>
      <p:sp>
        <p:nvSpPr>
          <p:cNvPr id="443396" name="Text Box 4"/>
          <p:cNvSpPr txBox="1"/>
          <p:nvPr/>
        </p:nvSpPr>
        <p:spPr>
          <a:xfrm>
            <a:off x="431800" y="4724400"/>
            <a:ext cx="22352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3333CC"/>
                </a:solidFill>
                <a:ea typeface="楷体_GB2312" pitchFamily="49" charset="-122"/>
              </a:rPr>
              <a:t>后根遍历</a:t>
            </a:r>
            <a:endParaRPr lang="zh-CN" altLang="en-US" sz="4000" b="1" dirty="0">
              <a:solidFill>
                <a:srgbClr val="3333CC"/>
              </a:solidFill>
              <a:ea typeface="楷体_GB2312" pitchFamily="49" charset="-122"/>
            </a:endParaRPr>
          </a:p>
        </p:txBody>
      </p:sp>
      <p:sp>
        <p:nvSpPr>
          <p:cNvPr id="443397" name="Rectangle 5"/>
          <p:cNvSpPr/>
          <p:nvPr/>
        </p:nvSpPr>
        <p:spPr>
          <a:xfrm>
            <a:off x="1208088" y="2422525"/>
            <a:ext cx="696912"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3333CC"/>
                </a:solidFill>
                <a:ea typeface="楷体_GB2312" pitchFamily="49" charset="-122"/>
              </a:rPr>
              <a:t>树</a:t>
            </a:r>
            <a:endParaRPr lang="zh-CN" altLang="en-US" sz="4000" b="1" dirty="0">
              <a:solidFill>
                <a:srgbClr val="3333CC"/>
              </a:solidFill>
              <a:ea typeface="楷体_GB2312" pitchFamily="49" charset="-122"/>
            </a:endParaRPr>
          </a:p>
        </p:txBody>
      </p:sp>
      <p:sp>
        <p:nvSpPr>
          <p:cNvPr id="443398" name="Rectangle 6"/>
          <p:cNvSpPr/>
          <p:nvPr/>
        </p:nvSpPr>
        <p:spPr>
          <a:xfrm>
            <a:off x="6507163" y="2422525"/>
            <a:ext cx="172243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990000"/>
                </a:solidFill>
                <a:ea typeface="楷体_GB2312" pitchFamily="49" charset="-122"/>
              </a:rPr>
              <a:t>二叉树</a:t>
            </a:r>
            <a:endParaRPr lang="zh-CN" altLang="en-US" sz="4000" b="1" dirty="0">
              <a:solidFill>
                <a:srgbClr val="3333CC"/>
              </a:solidFill>
              <a:ea typeface="楷体_GB2312" pitchFamily="49" charset="-122"/>
            </a:endParaRPr>
          </a:p>
        </p:txBody>
      </p:sp>
      <p:sp>
        <p:nvSpPr>
          <p:cNvPr id="443399" name="Rectangle 7"/>
          <p:cNvSpPr/>
          <p:nvPr/>
        </p:nvSpPr>
        <p:spPr>
          <a:xfrm>
            <a:off x="3971925" y="2422525"/>
            <a:ext cx="1200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ea typeface="楷体_GB2312" pitchFamily="49" charset="-122"/>
              </a:rPr>
              <a:t>森林</a:t>
            </a:r>
            <a:endParaRPr lang="zh-CN" altLang="en-US" sz="4000" b="1" dirty="0">
              <a:ea typeface="楷体_GB2312" pitchFamily="49" charset="-122"/>
            </a:endParaRPr>
          </a:p>
        </p:txBody>
      </p:sp>
      <p:sp>
        <p:nvSpPr>
          <p:cNvPr id="443400" name="Text Box 8"/>
          <p:cNvSpPr txBox="1"/>
          <p:nvPr/>
        </p:nvSpPr>
        <p:spPr>
          <a:xfrm>
            <a:off x="3429000" y="3565525"/>
            <a:ext cx="2216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ea typeface="楷体_GB2312" pitchFamily="49" charset="-122"/>
              </a:rPr>
              <a:t>先序遍历</a:t>
            </a:r>
            <a:endParaRPr lang="zh-CN" altLang="en-US" sz="2400" b="1" dirty="0">
              <a:ea typeface="楷体_GB2312" pitchFamily="49" charset="-122"/>
            </a:endParaRPr>
          </a:p>
        </p:txBody>
      </p:sp>
      <p:sp>
        <p:nvSpPr>
          <p:cNvPr id="443401" name="Text Box 9"/>
          <p:cNvSpPr txBox="1"/>
          <p:nvPr/>
        </p:nvSpPr>
        <p:spPr>
          <a:xfrm>
            <a:off x="6248400" y="3565525"/>
            <a:ext cx="22352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990000"/>
                </a:solidFill>
                <a:ea typeface="楷体_GB2312" pitchFamily="49" charset="-122"/>
              </a:rPr>
              <a:t>先序遍历</a:t>
            </a:r>
            <a:endParaRPr lang="zh-CN" altLang="en-US" sz="2400" b="1" dirty="0">
              <a:ea typeface="楷体_GB2312" pitchFamily="49" charset="-122"/>
            </a:endParaRPr>
          </a:p>
        </p:txBody>
      </p:sp>
      <p:sp>
        <p:nvSpPr>
          <p:cNvPr id="443402" name="Text Box 10"/>
          <p:cNvSpPr txBox="1"/>
          <p:nvPr/>
        </p:nvSpPr>
        <p:spPr>
          <a:xfrm>
            <a:off x="3429000" y="4708525"/>
            <a:ext cx="2216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ea typeface="楷体_GB2312" pitchFamily="49" charset="-122"/>
              </a:rPr>
              <a:t>中序遍历</a:t>
            </a:r>
            <a:endParaRPr lang="zh-CN" altLang="en-US" sz="2400" b="1" dirty="0">
              <a:ea typeface="楷体_GB2312" pitchFamily="49" charset="-122"/>
            </a:endParaRPr>
          </a:p>
        </p:txBody>
      </p:sp>
      <p:sp>
        <p:nvSpPr>
          <p:cNvPr id="443403" name="Text Box 11"/>
          <p:cNvSpPr txBox="1"/>
          <p:nvPr/>
        </p:nvSpPr>
        <p:spPr>
          <a:xfrm>
            <a:off x="6223000" y="4708525"/>
            <a:ext cx="22352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990000"/>
                </a:solidFill>
                <a:ea typeface="楷体_GB2312" pitchFamily="49" charset="-122"/>
              </a:rPr>
              <a:t>中序遍历</a:t>
            </a:r>
            <a:endParaRPr lang="zh-CN" altLang="en-US" sz="2400" b="1" dirty="0">
              <a:ea typeface="楷体_GB2312" pitchFamily="49" charset="-122"/>
            </a:endParaRPr>
          </a:p>
        </p:txBody>
      </p:sp>
      <p:sp>
        <p:nvSpPr>
          <p:cNvPr id="443404" name="AutoShape 12">
            <a:hlinkClick r:id="" action="ppaction://noaction"/>
          </p:cNvPr>
          <p:cNvSpPr/>
          <p:nvPr/>
        </p:nvSpPr>
        <p:spPr>
          <a:xfrm>
            <a:off x="83820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3394"/>
                                        </p:tgtEl>
                                        <p:attrNameLst>
                                          <p:attrName>style.visibility</p:attrName>
                                        </p:attrNameLst>
                                      </p:cBhvr>
                                      <p:to>
                                        <p:strVal val="visible"/>
                                      </p:to>
                                    </p:set>
                                    <p:anim calcmode="lin" valueType="num">
                                      <p:cBhvr additive="base">
                                        <p:cTn id="7" dur="500" fill="hold"/>
                                        <p:tgtEl>
                                          <p:spTgt spid="443394"/>
                                        </p:tgtEl>
                                        <p:attrNameLst>
                                          <p:attrName>ppt_x</p:attrName>
                                        </p:attrNameLst>
                                      </p:cBhvr>
                                      <p:tavLst>
                                        <p:tav tm="0">
                                          <p:val>
                                            <p:strVal val="#ppt_x"/>
                                          </p:val>
                                        </p:tav>
                                        <p:tav tm="100000">
                                          <p:val>
                                            <p:strVal val="#ppt_x"/>
                                          </p:val>
                                        </p:tav>
                                      </p:tavLst>
                                    </p:anim>
                                    <p:anim calcmode="lin" valueType="num">
                                      <p:cBhvr additive="base">
                                        <p:cTn id="8" dur="500" fill="hold"/>
                                        <p:tgtEl>
                                          <p:spTgt spid="44339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443397"/>
                                        </p:tgtEl>
                                        <p:attrNameLst>
                                          <p:attrName>style.visibility</p:attrName>
                                        </p:attrNameLst>
                                      </p:cBhvr>
                                      <p:to>
                                        <p:strVal val="visible"/>
                                      </p:to>
                                    </p:set>
                                    <p:animEffect transition="in" filter="wipe(left)">
                                      <p:cBhvr>
                                        <p:cTn id="13" dur="300"/>
                                        <p:tgtEl>
                                          <p:spTgt spid="44339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443399"/>
                                        </p:tgtEl>
                                        <p:attrNameLst>
                                          <p:attrName>style.visibility</p:attrName>
                                        </p:attrNameLst>
                                      </p:cBhvr>
                                      <p:to>
                                        <p:strVal val="visible"/>
                                      </p:to>
                                    </p:set>
                                    <p:animEffect transition="in" filter="wipe(left)">
                                      <p:cBhvr>
                                        <p:cTn id="18" dur="300"/>
                                        <p:tgtEl>
                                          <p:spTgt spid="44339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wd">
                                    <p:tmPct val="100000"/>
                                  </p:iterate>
                                  <p:childTnLst>
                                    <p:set>
                                      <p:cBhvr>
                                        <p:cTn id="22" dur="1" fill="hold">
                                          <p:stCondLst>
                                            <p:cond delay="0"/>
                                          </p:stCondLst>
                                        </p:cTn>
                                        <p:tgtEl>
                                          <p:spTgt spid="443398"/>
                                        </p:tgtEl>
                                        <p:attrNameLst>
                                          <p:attrName>style.visibility</p:attrName>
                                        </p:attrNameLst>
                                      </p:cBhvr>
                                      <p:to>
                                        <p:strVal val="visible"/>
                                      </p:to>
                                    </p:set>
                                    <p:animEffect transition="in" filter="wipe(left)">
                                      <p:cBhvr>
                                        <p:cTn id="23" dur="300"/>
                                        <p:tgtEl>
                                          <p:spTgt spid="44339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wd">
                                    <p:tmPct val="100000"/>
                                  </p:iterate>
                                  <p:childTnLst>
                                    <p:set>
                                      <p:cBhvr>
                                        <p:cTn id="27" dur="1" fill="hold">
                                          <p:stCondLst>
                                            <p:cond delay="0"/>
                                          </p:stCondLst>
                                        </p:cTn>
                                        <p:tgtEl>
                                          <p:spTgt spid="443395"/>
                                        </p:tgtEl>
                                        <p:attrNameLst>
                                          <p:attrName>style.visibility</p:attrName>
                                        </p:attrNameLst>
                                      </p:cBhvr>
                                      <p:to>
                                        <p:strVal val="visible"/>
                                      </p:to>
                                    </p:set>
                                    <p:animEffect transition="in" filter="wipe(left)">
                                      <p:cBhvr>
                                        <p:cTn id="28" dur="300"/>
                                        <p:tgtEl>
                                          <p:spTgt spid="4433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443400"/>
                                        </p:tgtEl>
                                        <p:attrNameLst>
                                          <p:attrName>style.visibility</p:attrName>
                                        </p:attrNameLst>
                                      </p:cBhvr>
                                      <p:to>
                                        <p:strVal val="visible"/>
                                      </p:to>
                                    </p:set>
                                    <p:animEffect transition="in" filter="wipe(left)">
                                      <p:cBhvr>
                                        <p:cTn id="33" dur="300"/>
                                        <p:tgtEl>
                                          <p:spTgt spid="44340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type="wd">
                                    <p:tmPct val="100000"/>
                                  </p:iterate>
                                  <p:childTnLst>
                                    <p:set>
                                      <p:cBhvr>
                                        <p:cTn id="37" dur="1" fill="hold">
                                          <p:stCondLst>
                                            <p:cond delay="0"/>
                                          </p:stCondLst>
                                        </p:cTn>
                                        <p:tgtEl>
                                          <p:spTgt spid="443401"/>
                                        </p:tgtEl>
                                        <p:attrNameLst>
                                          <p:attrName>style.visibility</p:attrName>
                                        </p:attrNameLst>
                                      </p:cBhvr>
                                      <p:to>
                                        <p:strVal val="visible"/>
                                      </p:to>
                                    </p:set>
                                    <p:animEffect transition="in" filter="wipe(left)">
                                      <p:cBhvr>
                                        <p:cTn id="38" dur="300"/>
                                        <p:tgtEl>
                                          <p:spTgt spid="44340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iterate type="wd">
                                    <p:tmPct val="100000"/>
                                  </p:iterate>
                                  <p:childTnLst>
                                    <p:set>
                                      <p:cBhvr>
                                        <p:cTn id="42" dur="1" fill="hold">
                                          <p:stCondLst>
                                            <p:cond delay="0"/>
                                          </p:stCondLst>
                                        </p:cTn>
                                        <p:tgtEl>
                                          <p:spTgt spid="443396"/>
                                        </p:tgtEl>
                                        <p:attrNameLst>
                                          <p:attrName>style.visibility</p:attrName>
                                        </p:attrNameLst>
                                      </p:cBhvr>
                                      <p:to>
                                        <p:strVal val="visible"/>
                                      </p:to>
                                    </p:set>
                                    <p:animEffect transition="in" filter="wipe(left)">
                                      <p:cBhvr>
                                        <p:cTn id="43" dur="300"/>
                                        <p:tgtEl>
                                          <p:spTgt spid="44339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iterate type="wd">
                                    <p:tmPct val="100000"/>
                                  </p:iterate>
                                  <p:childTnLst>
                                    <p:set>
                                      <p:cBhvr>
                                        <p:cTn id="47" dur="1" fill="hold">
                                          <p:stCondLst>
                                            <p:cond delay="0"/>
                                          </p:stCondLst>
                                        </p:cTn>
                                        <p:tgtEl>
                                          <p:spTgt spid="443402"/>
                                        </p:tgtEl>
                                        <p:attrNameLst>
                                          <p:attrName>style.visibility</p:attrName>
                                        </p:attrNameLst>
                                      </p:cBhvr>
                                      <p:to>
                                        <p:strVal val="visible"/>
                                      </p:to>
                                    </p:set>
                                    <p:animEffect transition="in" filter="wipe(left)">
                                      <p:cBhvr>
                                        <p:cTn id="48" dur="300"/>
                                        <p:tgtEl>
                                          <p:spTgt spid="44340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iterate type="wd">
                                    <p:tmPct val="100000"/>
                                  </p:iterate>
                                  <p:childTnLst>
                                    <p:set>
                                      <p:cBhvr>
                                        <p:cTn id="52" dur="1" fill="hold">
                                          <p:stCondLst>
                                            <p:cond delay="0"/>
                                          </p:stCondLst>
                                        </p:cTn>
                                        <p:tgtEl>
                                          <p:spTgt spid="443403"/>
                                        </p:tgtEl>
                                        <p:attrNameLst>
                                          <p:attrName>style.visibility</p:attrName>
                                        </p:attrNameLst>
                                      </p:cBhvr>
                                      <p:to>
                                        <p:strVal val="visible"/>
                                      </p:to>
                                    </p:set>
                                    <p:animEffect transition="in" filter="wipe(left)">
                                      <p:cBhvr>
                                        <p:cTn id="53" dur="300"/>
                                        <p:tgtEl>
                                          <p:spTgt spid="443403"/>
                                        </p:tgtEl>
                                      </p:cBhvr>
                                    </p:animEffect>
                                  </p:childTnLst>
                                </p:cTn>
                              </p:par>
                            </p:childTnLst>
                          </p:cTn>
                        </p:par>
                        <p:par>
                          <p:cTn id="54" fill="hold">
                            <p:stCondLst>
                              <p:cond delay="1200"/>
                            </p:stCondLst>
                            <p:childTnLst>
                              <p:par>
                                <p:cTn id="55" presetID="2" presetClass="entr" presetSubtype="6" fill="hold" grpId="0" nodeType="afterEffect">
                                  <p:stCondLst>
                                    <p:cond delay="0"/>
                                  </p:stCondLst>
                                  <p:childTnLst>
                                    <p:set>
                                      <p:cBhvr>
                                        <p:cTn id="56" dur="1" fill="hold">
                                          <p:stCondLst>
                                            <p:cond delay="0"/>
                                          </p:stCondLst>
                                        </p:cTn>
                                        <p:tgtEl>
                                          <p:spTgt spid="443404"/>
                                        </p:tgtEl>
                                        <p:attrNameLst>
                                          <p:attrName>style.visibility</p:attrName>
                                        </p:attrNameLst>
                                      </p:cBhvr>
                                      <p:to>
                                        <p:strVal val="visible"/>
                                      </p:to>
                                    </p:set>
                                    <p:anim calcmode="lin" valueType="num">
                                      <p:cBhvr additive="base">
                                        <p:cTn id="57" dur="500" fill="hold"/>
                                        <p:tgtEl>
                                          <p:spTgt spid="443404"/>
                                        </p:tgtEl>
                                        <p:attrNameLst>
                                          <p:attrName>ppt_x</p:attrName>
                                        </p:attrNameLst>
                                      </p:cBhvr>
                                      <p:tavLst>
                                        <p:tav tm="0">
                                          <p:val>
                                            <p:strVal val="1+#ppt_w/2"/>
                                          </p:val>
                                        </p:tav>
                                        <p:tav tm="100000">
                                          <p:val>
                                            <p:strVal val="#ppt_x"/>
                                          </p:val>
                                        </p:tav>
                                      </p:tavLst>
                                    </p:anim>
                                    <p:anim calcmode="lin" valueType="num">
                                      <p:cBhvr additive="base">
                                        <p:cTn id="58" dur="500" fill="hold"/>
                                        <p:tgtEl>
                                          <p:spTgt spid="443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4" grpId="0" animBg="1"/>
      <p:bldP spid="443395" grpId="0"/>
      <p:bldP spid="443396" grpId="0"/>
      <p:bldP spid="443397" grpId="0"/>
      <p:bldP spid="443398" grpId="0"/>
      <p:bldP spid="443399" grpId="0"/>
      <p:bldP spid="443400" grpId="0"/>
      <p:bldP spid="443401" grpId="0"/>
      <p:bldP spid="443402" grpId="0"/>
      <p:bldP spid="443403" grpId="0"/>
      <p:bldP spid="44340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ChangeArrowheads="1"/>
          </p:cNvSpPr>
          <p:nvPr/>
        </p:nvSpPr>
        <p:spPr bwMode="auto">
          <a:xfrm>
            <a:off x="1262063" y="315913"/>
            <a:ext cx="6361113" cy="838200"/>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51555" name="Text Box 3"/>
          <p:cNvSpPr txBox="1"/>
          <p:nvPr/>
        </p:nvSpPr>
        <p:spPr>
          <a:xfrm>
            <a:off x="744538" y="1743075"/>
            <a:ext cx="8120062" cy="28305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b="1" dirty="0"/>
              <a:t>哈夫曼树（</a:t>
            </a:r>
            <a:r>
              <a:rPr lang="en-US" altLang="zh-CN" sz="2400" b="1" dirty="0"/>
              <a:t>Huffman</a:t>
            </a:r>
            <a:r>
              <a:rPr lang="zh-CN" altLang="en-US" sz="2400" b="1" dirty="0"/>
              <a:t>）树是一类带权路径长度最短的树</a:t>
            </a:r>
            <a:endParaRPr lang="zh-CN" altLang="en-US" sz="2400" b="1" dirty="0"/>
          </a:p>
          <a:p>
            <a:pPr marL="0" lvl="0" indent="0">
              <a:lnSpc>
                <a:spcPct val="80000"/>
              </a:lnSpc>
              <a:spcBef>
                <a:spcPct val="50000"/>
              </a:spcBef>
              <a:buNone/>
            </a:pPr>
            <a:r>
              <a:rPr lang="zh-CN" altLang="en-US" sz="2400" b="1" dirty="0"/>
              <a:t>一、</a:t>
            </a:r>
            <a:r>
              <a:rPr lang="en-US" altLang="zh-CN" sz="2400" b="1" dirty="0"/>
              <a:t>Huffman</a:t>
            </a:r>
            <a:r>
              <a:rPr lang="zh-CN" altLang="en-US" sz="2400" b="1" dirty="0"/>
              <a:t>树（最优二叉树）</a:t>
            </a:r>
            <a:endParaRPr lang="zh-CN" altLang="en-US" sz="2400" b="1" dirty="0"/>
          </a:p>
          <a:p>
            <a:pPr marL="0" lvl="0" indent="0">
              <a:lnSpc>
                <a:spcPct val="80000"/>
              </a:lnSpc>
              <a:spcBef>
                <a:spcPct val="50000"/>
              </a:spcBef>
              <a:buNone/>
            </a:pPr>
            <a:r>
              <a:rPr lang="en-US" altLang="zh-CN" sz="2400" b="1" dirty="0">
                <a:solidFill>
                  <a:srgbClr val="FF0000"/>
                </a:solidFill>
              </a:rPr>
              <a:t>1</a:t>
            </a:r>
            <a:r>
              <a:rPr lang="zh-CN" altLang="en-US" sz="2400" b="1" dirty="0">
                <a:solidFill>
                  <a:srgbClr val="FF0000"/>
                </a:solidFill>
              </a:rPr>
              <a:t>、</a:t>
            </a:r>
            <a:r>
              <a:rPr lang="zh-CN" altLang="en-US" sz="2400" b="1" i="1" dirty="0">
                <a:solidFill>
                  <a:srgbClr val="FF0000"/>
                </a:solidFill>
              </a:rPr>
              <a:t>概念</a:t>
            </a:r>
            <a:endParaRPr lang="zh-CN" altLang="en-US" sz="2400" b="1" i="1" dirty="0"/>
          </a:p>
          <a:p>
            <a:pPr marL="0" lvl="0" indent="0">
              <a:lnSpc>
                <a:spcPct val="80000"/>
              </a:lnSpc>
              <a:spcBef>
                <a:spcPct val="50000"/>
              </a:spcBef>
            </a:pPr>
            <a:r>
              <a:rPr lang="zh-CN" altLang="en-US" sz="2400" b="1" dirty="0"/>
              <a:t>  两结点间的路径：从一结点到另一结点所经过的结点序列</a:t>
            </a:r>
            <a:endParaRPr lang="zh-CN" altLang="en-US" sz="2400" b="1" dirty="0"/>
          </a:p>
          <a:p>
            <a:pPr marL="0" lvl="0" indent="0">
              <a:lnSpc>
                <a:spcPct val="80000"/>
              </a:lnSpc>
              <a:spcBef>
                <a:spcPct val="50000"/>
              </a:spcBef>
            </a:pPr>
            <a:r>
              <a:rPr lang="zh-CN" altLang="en-US" sz="2400" b="1" dirty="0"/>
              <a:t>  路径长度：路径上的分支树</a:t>
            </a:r>
            <a:endParaRPr lang="zh-CN" altLang="en-US" sz="2400" b="1" dirty="0"/>
          </a:p>
          <a:p>
            <a:pPr marL="0" lvl="0" indent="0">
              <a:lnSpc>
                <a:spcPct val="80000"/>
              </a:lnSpc>
              <a:spcBef>
                <a:spcPct val="50000"/>
              </a:spcBef>
            </a:pPr>
            <a:r>
              <a:rPr lang="zh-CN" altLang="en-US" sz="2400" b="1" dirty="0"/>
              <a:t>  树的路径长度：从根到每一结点的路径长度之和</a:t>
            </a:r>
            <a:endParaRPr lang="zh-CN" altLang="en-US" sz="2400" b="1" dirty="0"/>
          </a:p>
        </p:txBody>
      </p:sp>
      <p:sp>
        <p:nvSpPr>
          <p:cNvPr id="151556" name="Text Box 7"/>
          <p:cNvSpPr txBox="1"/>
          <p:nvPr/>
        </p:nvSpPr>
        <p:spPr>
          <a:xfrm>
            <a:off x="1609725" y="5327650"/>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2</a:t>
            </a:r>
            <a:endParaRPr lang="en-US" altLang="zh-CN" sz="2400" dirty="0"/>
          </a:p>
        </p:txBody>
      </p:sp>
      <p:sp>
        <p:nvSpPr>
          <p:cNvPr id="151557" name="Oval 8"/>
          <p:cNvSpPr/>
          <p:nvPr/>
        </p:nvSpPr>
        <p:spPr>
          <a:xfrm>
            <a:off x="1498600" y="5275263"/>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1558" name="Text Box 10"/>
          <p:cNvSpPr txBox="1"/>
          <p:nvPr/>
        </p:nvSpPr>
        <p:spPr>
          <a:xfrm>
            <a:off x="3332163" y="5961063"/>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7</a:t>
            </a:r>
            <a:endParaRPr lang="en-US" altLang="zh-CN" sz="2400" dirty="0"/>
          </a:p>
        </p:txBody>
      </p:sp>
      <p:sp>
        <p:nvSpPr>
          <p:cNvPr id="151559" name="Oval 11"/>
          <p:cNvSpPr/>
          <p:nvPr/>
        </p:nvSpPr>
        <p:spPr>
          <a:xfrm>
            <a:off x="3244850" y="59436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1560" name="Text Box 13"/>
          <p:cNvSpPr txBox="1"/>
          <p:nvPr/>
        </p:nvSpPr>
        <p:spPr>
          <a:xfrm>
            <a:off x="2524125" y="5937250"/>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6</a:t>
            </a:r>
            <a:endParaRPr lang="en-US" altLang="zh-CN" sz="2400" dirty="0"/>
          </a:p>
        </p:txBody>
      </p:sp>
      <p:sp>
        <p:nvSpPr>
          <p:cNvPr id="151561" name="Oval 14"/>
          <p:cNvSpPr/>
          <p:nvPr/>
        </p:nvSpPr>
        <p:spPr>
          <a:xfrm>
            <a:off x="2401888" y="59436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1562" name="Text Box 16"/>
          <p:cNvSpPr txBox="1"/>
          <p:nvPr/>
        </p:nvSpPr>
        <p:spPr>
          <a:xfrm>
            <a:off x="2870200" y="5233988"/>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3</a:t>
            </a:r>
            <a:endParaRPr lang="en-US" altLang="zh-CN" sz="2400" dirty="0"/>
          </a:p>
        </p:txBody>
      </p:sp>
      <p:sp>
        <p:nvSpPr>
          <p:cNvPr id="151563" name="Oval 17"/>
          <p:cNvSpPr/>
          <p:nvPr/>
        </p:nvSpPr>
        <p:spPr>
          <a:xfrm>
            <a:off x="2782888" y="51816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1564" name="Text Box 19"/>
          <p:cNvSpPr txBox="1"/>
          <p:nvPr/>
        </p:nvSpPr>
        <p:spPr>
          <a:xfrm>
            <a:off x="990600" y="5954713"/>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4</a:t>
            </a:r>
            <a:endParaRPr lang="en-US" altLang="zh-CN" sz="2400" dirty="0"/>
          </a:p>
        </p:txBody>
      </p:sp>
      <p:sp>
        <p:nvSpPr>
          <p:cNvPr id="151565" name="Oval 20"/>
          <p:cNvSpPr/>
          <p:nvPr/>
        </p:nvSpPr>
        <p:spPr>
          <a:xfrm>
            <a:off x="896938" y="59436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1566" name="Text Box 22"/>
          <p:cNvSpPr txBox="1"/>
          <p:nvPr/>
        </p:nvSpPr>
        <p:spPr>
          <a:xfrm>
            <a:off x="2160588" y="4683125"/>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1</a:t>
            </a:r>
            <a:endParaRPr lang="en-US" altLang="zh-CN" sz="2400" dirty="0"/>
          </a:p>
        </p:txBody>
      </p:sp>
      <p:sp>
        <p:nvSpPr>
          <p:cNvPr id="151567" name="Oval 23"/>
          <p:cNvSpPr/>
          <p:nvPr/>
        </p:nvSpPr>
        <p:spPr>
          <a:xfrm>
            <a:off x="2055813" y="46482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1568" name="Oval 25"/>
          <p:cNvSpPr/>
          <p:nvPr/>
        </p:nvSpPr>
        <p:spPr>
          <a:xfrm>
            <a:off x="1792288" y="5954713"/>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1569" name="Text Box 26"/>
          <p:cNvSpPr txBox="1"/>
          <p:nvPr/>
        </p:nvSpPr>
        <p:spPr>
          <a:xfrm>
            <a:off x="1903413" y="6019800"/>
            <a:ext cx="336550" cy="45720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5</a:t>
            </a:r>
            <a:endParaRPr lang="en-US" altLang="zh-CN" sz="2400" dirty="0"/>
          </a:p>
        </p:txBody>
      </p:sp>
      <p:sp>
        <p:nvSpPr>
          <p:cNvPr id="151570" name="Line 27"/>
          <p:cNvSpPr/>
          <p:nvPr/>
        </p:nvSpPr>
        <p:spPr>
          <a:xfrm flipH="1">
            <a:off x="1944688" y="5181600"/>
            <a:ext cx="228600" cy="228600"/>
          </a:xfrm>
          <a:prstGeom prst="line">
            <a:avLst/>
          </a:prstGeom>
          <a:ln w="28575" cap="sq" cmpd="sng">
            <a:solidFill>
              <a:schemeClr val="tx1"/>
            </a:solidFill>
            <a:prstDash val="solid"/>
            <a:headEnd type="none" w="sm" len="sm"/>
            <a:tailEnd type="none" w="sm" len="sm"/>
          </a:ln>
        </p:spPr>
      </p:sp>
      <p:sp>
        <p:nvSpPr>
          <p:cNvPr id="151571" name="Line 28"/>
          <p:cNvSpPr/>
          <p:nvPr/>
        </p:nvSpPr>
        <p:spPr>
          <a:xfrm flipH="1">
            <a:off x="1335088" y="5715000"/>
            <a:ext cx="304800" cy="304800"/>
          </a:xfrm>
          <a:prstGeom prst="line">
            <a:avLst/>
          </a:prstGeom>
          <a:ln w="28575" cap="sq" cmpd="sng">
            <a:solidFill>
              <a:srgbClr val="FF0066"/>
            </a:solidFill>
            <a:prstDash val="solid"/>
            <a:headEnd type="none" w="sm" len="sm"/>
            <a:tailEnd type="none" w="sm" len="sm"/>
          </a:ln>
        </p:spPr>
      </p:sp>
      <p:sp>
        <p:nvSpPr>
          <p:cNvPr id="151572" name="Line 29"/>
          <p:cNvSpPr/>
          <p:nvPr/>
        </p:nvSpPr>
        <p:spPr>
          <a:xfrm>
            <a:off x="2554288" y="5105400"/>
            <a:ext cx="228600" cy="228600"/>
          </a:xfrm>
          <a:prstGeom prst="line">
            <a:avLst/>
          </a:prstGeom>
          <a:ln w="28575" cap="sq" cmpd="sng">
            <a:solidFill>
              <a:srgbClr val="FF0066"/>
            </a:solidFill>
            <a:prstDash val="solid"/>
            <a:headEnd type="none" w="sm" len="sm"/>
            <a:tailEnd type="none" w="sm" len="sm"/>
          </a:ln>
        </p:spPr>
      </p:sp>
      <p:sp>
        <p:nvSpPr>
          <p:cNvPr id="151573" name="Line 30"/>
          <p:cNvSpPr/>
          <p:nvPr/>
        </p:nvSpPr>
        <p:spPr>
          <a:xfrm>
            <a:off x="3240088" y="5715000"/>
            <a:ext cx="228600" cy="228600"/>
          </a:xfrm>
          <a:prstGeom prst="line">
            <a:avLst/>
          </a:prstGeom>
          <a:ln w="28575" cap="sq" cmpd="sng">
            <a:solidFill>
              <a:srgbClr val="FF0066"/>
            </a:solidFill>
            <a:prstDash val="solid"/>
            <a:headEnd type="none" w="sm" len="sm"/>
            <a:tailEnd type="none" w="sm" len="sm"/>
          </a:ln>
        </p:spPr>
      </p:sp>
      <p:sp>
        <p:nvSpPr>
          <p:cNvPr id="151574" name="Line 31"/>
          <p:cNvSpPr/>
          <p:nvPr/>
        </p:nvSpPr>
        <p:spPr>
          <a:xfrm>
            <a:off x="1944688" y="5791200"/>
            <a:ext cx="76200" cy="152400"/>
          </a:xfrm>
          <a:prstGeom prst="line">
            <a:avLst/>
          </a:prstGeom>
          <a:ln w="38100" cap="sq" cmpd="sng">
            <a:solidFill>
              <a:schemeClr val="tx1"/>
            </a:solidFill>
            <a:prstDash val="solid"/>
            <a:headEnd type="none" w="sm" len="sm"/>
            <a:tailEnd type="none" w="sm" len="sm"/>
          </a:ln>
        </p:spPr>
      </p:sp>
      <p:sp>
        <p:nvSpPr>
          <p:cNvPr id="151575" name="Line 32"/>
          <p:cNvSpPr/>
          <p:nvPr/>
        </p:nvSpPr>
        <p:spPr>
          <a:xfrm flipH="1">
            <a:off x="2706688" y="5715000"/>
            <a:ext cx="228600" cy="228600"/>
          </a:xfrm>
          <a:prstGeom prst="line">
            <a:avLst/>
          </a:prstGeom>
          <a:ln w="28575" cap="sq" cmpd="sng">
            <a:solidFill>
              <a:srgbClr val="FF0066"/>
            </a:solidFill>
            <a:prstDash val="solid"/>
            <a:headEnd type="none" w="sm" len="sm"/>
            <a:tailEnd type="none" w="sm" len="sm"/>
          </a:ln>
        </p:spPr>
      </p:sp>
      <p:sp>
        <p:nvSpPr>
          <p:cNvPr id="151576" name="Text Box 33"/>
          <p:cNvSpPr txBox="1"/>
          <p:nvPr/>
        </p:nvSpPr>
        <p:spPr>
          <a:xfrm>
            <a:off x="1125538" y="4572000"/>
            <a:ext cx="488950" cy="45720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400" dirty="0"/>
              <a:t>例</a:t>
            </a:r>
            <a:endParaRPr lang="zh-CN" altLang="en-US" sz="2400" dirty="0"/>
          </a:p>
        </p:txBody>
      </p:sp>
      <p:sp>
        <p:nvSpPr>
          <p:cNvPr id="79906" name="Text Box 34"/>
          <p:cNvSpPr txBox="1"/>
          <p:nvPr/>
        </p:nvSpPr>
        <p:spPr>
          <a:xfrm>
            <a:off x="3870325" y="5076825"/>
            <a:ext cx="5273675" cy="15525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t>⑴-⑵-⑸</a:t>
            </a:r>
            <a:r>
              <a:rPr lang="zh-CN" altLang="en-US" sz="2400" b="1" dirty="0"/>
              <a:t>为结点</a:t>
            </a:r>
            <a:r>
              <a:rPr lang="en-US" altLang="zh-CN" sz="2400" b="1" dirty="0"/>
              <a:t>1</a:t>
            </a:r>
            <a:r>
              <a:rPr lang="zh-CN" altLang="en-US" sz="2400" b="1" dirty="0"/>
              <a:t>到</a:t>
            </a:r>
            <a:r>
              <a:rPr lang="en-US" altLang="zh-CN" sz="2400" b="1" dirty="0"/>
              <a:t>5</a:t>
            </a:r>
            <a:r>
              <a:rPr lang="zh-CN" altLang="en-US" sz="2400" b="1" dirty="0"/>
              <a:t>之间的路径，其路径长度为</a:t>
            </a:r>
            <a:r>
              <a:rPr lang="en-US" altLang="zh-CN" sz="2400" b="1" dirty="0"/>
              <a:t>2</a:t>
            </a:r>
            <a:r>
              <a:rPr lang="zh-CN" altLang="en-US" sz="2400" b="1" dirty="0"/>
              <a:t>，</a:t>
            </a:r>
            <a:endParaRPr lang="zh-CN" altLang="en-US" sz="2400" b="1" dirty="0"/>
          </a:p>
          <a:p>
            <a:pPr marL="0" lvl="0" indent="0">
              <a:spcBef>
                <a:spcPct val="0"/>
              </a:spcBef>
              <a:buNone/>
            </a:pPr>
            <a:r>
              <a:rPr lang="zh-CN" altLang="en-US" sz="2400" b="1" dirty="0"/>
              <a:t>树的路径长度</a:t>
            </a:r>
            <a:r>
              <a:rPr lang="en-US" altLang="zh-CN" sz="2400" b="1" dirty="0"/>
              <a:t>=l</a:t>
            </a:r>
            <a:r>
              <a:rPr lang="en-US" altLang="zh-CN" sz="2400" b="1" baseline="-12000" dirty="0"/>
              <a:t>12 </a:t>
            </a:r>
            <a:r>
              <a:rPr lang="en-US" altLang="zh-CN" sz="2400" b="1" dirty="0"/>
              <a:t>+l</a:t>
            </a:r>
            <a:r>
              <a:rPr lang="en-US" altLang="zh-CN" sz="2400" b="1" baseline="-12000" dirty="0"/>
              <a:t>13</a:t>
            </a:r>
            <a:r>
              <a:rPr lang="en-US" altLang="zh-CN" sz="2400" b="1" dirty="0"/>
              <a:t>+</a:t>
            </a:r>
            <a:r>
              <a:rPr lang="en-US" altLang="zh-CN" sz="2400" b="1" baseline="-12000" dirty="0"/>
              <a:t> </a:t>
            </a:r>
            <a:r>
              <a:rPr lang="en-US" altLang="zh-CN" sz="2400" b="1" dirty="0"/>
              <a:t>l</a:t>
            </a:r>
            <a:r>
              <a:rPr lang="en-US" altLang="zh-CN" sz="2400" b="1" baseline="-12000" dirty="0"/>
              <a:t>14 </a:t>
            </a:r>
            <a:r>
              <a:rPr lang="en-US" altLang="zh-CN" sz="2400" b="1" dirty="0"/>
              <a:t>+l</a:t>
            </a:r>
            <a:r>
              <a:rPr lang="en-US" altLang="zh-CN" sz="2400" b="1" baseline="-12000" dirty="0"/>
              <a:t>15</a:t>
            </a:r>
            <a:r>
              <a:rPr lang="en-US" altLang="zh-CN" sz="2400" b="1" dirty="0"/>
              <a:t>+</a:t>
            </a:r>
            <a:r>
              <a:rPr lang="en-US" altLang="zh-CN" sz="2400" b="1" baseline="-12000" dirty="0"/>
              <a:t> </a:t>
            </a:r>
            <a:r>
              <a:rPr lang="en-US" altLang="zh-CN" sz="2400" b="1" dirty="0"/>
              <a:t>l</a:t>
            </a:r>
            <a:r>
              <a:rPr lang="en-US" altLang="zh-CN" sz="2400" b="1" baseline="-12000" dirty="0"/>
              <a:t>16 +</a:t>
            </a:r>
            <a:r>
              <a:rPr lang="en-US" altLang="zh-CN" sz="2400" b="1" dirty="0"/>
              <a:t>l</a:t>
            </a:r>
            <a:r>
              <a:rPr lang="en-US" altLang="zh-CN" sz="2400" b="1" baseline="-12000" dirty="0"/>
              <a:t>17</a:t>
            </a:r>
            <a:endParaRPr lang="en-US" altLang="zh-CN" sz="2400" b="1" baseline="-12000" dirty="0"/>
          </a:p>
          <a:p>
            <a:pPr marL="0" lvl="0" indent="0">
              <a:spcBef>
                <a:spcPct val="0"/>
              </a:spcBef>
              <a:buNone/>
            </a:pPr>
            <a:r>
              <a:rPr lang="en-US" altLang="zh-CN" sz="2400" b="1" baseline="-12000" dirty="0"/>
              <a:t>                                    </a:t>
            </a:r>
            <a:r>
              <a:rPr lang="en-US" altLang="zh-CN" sz="2400" b="1" dirty="0"/>
              <a:t>=1+1+2+2+2+2=10</a:t>
            </a:r>
            <a:endParaRPr lang="en-US" altLang="zh-CN" sz="2400" b="1"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906"/>
                                        </p:tgtEl>
                                        <p:attrNameLst>
                                          <p:attrName>style.visibility</p:attrName>
                                        </p:attrNameLst>
                                      </p:cBhvr>
                                      <p:to>
                                        <p:strVal val="visible"/>
                                      </p:to>
                                    </p:set>
                                    <p:anim calcmode="lin" valueType="num">
                                      <p:cBhvr additive="base">
                                        <p:cTn id="7" dur="500" fill="hold"/>
                                        <p:tgtEl>
                                          <p:spTgt spid="79906"/>
                                        </p:tgtEl>
                                        <p:attrNameLst>
                                          <p:attrName>ppt_x</p:attrName>
                                        </p:attrNameLst>
                                      </p:cBhvr>
                                      <p:tavLst>
                                        <p:tav tm="0">
                                          <p:val>
                                            <p:strVal val="1+#ppt_w/2"/>
                                          </p:val>
                                        </p:tav>
                                        <p:tav tm="100000">
                                          <p:val>
                                            <p:strVal val="#ppt_x"/>
                                          </p:val>
                                        </p:tav>
                                      </p:tavLst>
                                    </p:anim>
                                    <p:anim calcmode="lin" valueType="num">
                                      <p:cBhvr additive="base">
                                        <p:cTn id="8" dur="500" fill="hold"/>
                                        <p:tgtEl>
                                          <p:spTgt spid="799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6"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ChangeArrowheads="1"/>
          </p:cNvSpPr>
          <p:nvPr/>
        </p:nvSpPr>
        <p:spPr bwMode="auto">
          <a:xfrm>
            <a:off x="1139825" y="403225"/>
            <a:ext cx="6554788" cy="838200"/>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52579" name="Text Box 3"/>
          <p:cNvSpPr txBox="1"/>
          <p:nvPr/>
        </p:nvSpPr>
        <p:spPr>
          <a:xfrm>
            <a:off x="919163" y="2179638"/>
            <a:ext cx="7273925" cy="39782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80000"/>
              </a:lnSpc>
              <a:spcBef>
                <a:spcPct val="50000"/>
              </a:spcBef>
              <a:buNone/>
            </a:pPr>
            <a:r>
              <a:rPr lang="en-US" altLang="zh-CN" sz="2800" dirty="0"/>
              <a:t>        </a:t>
            </a:r>
            <a:r>
              <a:rPr lang="zh-CN" altLang="en-US" sz="2800" b="1" dirty="0"/>
              <a:t>完全二叉树是路径长度最短的二叉树。</a:t>
            </a:r>
            <a:endParaRPr lang="zh-CN" altLang="en-US" sz="2800" b="1" dirty="0"/>
          </a:p>
          <a:p>
            <a:pPr marL="0" lvl="0" indent="0">
              <a:lnSpc>
                <a:spcPct val="90000"/>
              </a:lnSpc>
              <a:spcBef>
                <a:spcPct val="50000"/>
              </a:spcBef>
              <a:buNone/>
            </a:pPr>
            <a:r>
              <a:rPr lang="zh-CN" altLang="en-US" sz="2800" b="1" dirty="0"/>
              <a:t>        考虑带权时：设树中有</a:t>
            </a:r>
            <a:r>
              <a:rPr lang="en-US" altLang="zh-CN" sz="2800" b="1" dirty="0"/>
              <a:t>m</a:t>
            </a:r>
            <a:r>
              <a:rPr lang="zh-CN" altLang="en-US" sz="2800" b="1" dirty="0"/>
              <a:t>个叶结点，每个叶结点带一个权值</a:t>
            </a:r>
            <a:r>
              <a:rPr lang="en-US" altLang="zh-CN" sz="2800" b="1" dirty="0"/>
              <a:t>w</a:t>
            </a:r>
            <a:r>
              <a:rPr lang="zh-CN" altLang="en-US" sz="2800" b="1" baseline="-12000" dirty="0"/>
              <a:t>ｉ</a:t>
            </a:r>
            <a:r>
              <a:rPr lang="zh-CN" altLang="en-US" sz="2800" b="1" dirty="0"/>
              <a:t>且根到叶结点</a:t>
            </a:r>
            <a:r>
              <a:rPr lang="en-US" altLang="zh-CN" sz="2800" b="1" dirty="0"/>
              <a:t>i</a:t>
            </a:r>
            <a:r>
              <a:rPr lang="zh-CN" altLang="en-US" sz="2800" b="1" dirty="0"/>
              <a:t>的路径长度为 </a:t>
            </a:r>
            <a:r>
              <a:rPr lang="en-US" altLang="zh-CN" sz="2800" b="1" dirty="0"/>
              <a:t>L</a:t>
            </a:r>
            <a:r>
              <a:rPr lang="en-US" altLang="zh-CN" sz="2800" b="1" baseline="-12000" dirty="0"/>
              <a:t>i </a:t>
            </a:r>
            <a:r>
              <a:rPr lang="en-US" altLang="zh-CN" sz="2800" b="1" dirty="0"/>
              <a:t>(</a:t>
            </a:r>
            <a:r>
              <a:rPr lang="zh-CN" altLang="en-US" sz="2800" b="1" dirty="0"/>
              <a:t>ｉ</a:t>
            </a:r>
            <a:r>
              <a:rPr lang="en-US" altLang="zh-CN" sz="2800" b="1" dirty="0"/>
              <a:t>=1</a:t>
            </a:r>
            <a:r>
              <a:rPr lang="zh-CN" altLang="en-US" sz="2800" b="1" dirty="0"/>
              <a:t>，</a:t>
            </a:r>
            <a:r>
              <a:rPr lang="en-US" altLang="zh-CN" sz="2800" b="1" dirty="0"/>
              <a:t>2</a:t>
            </a:r>
            <a:r>
              <a:rPr lang="zh-CN" altLang="en-US" sz="2800" b="1" dirty="0"/>
              <a:t>，．． </a:t>
            </a:r>
            <a:r>
              <a:rPr lang="en-US" altLang="zh-CN" sz="2800" b="1" dirty="0"/>
              <a:t>m</a:t>
            </a:r>
            <a:r>
              <a:rPr lang="zh-CN" altLang="en-US" sz="2800" b="1" dirty="0"/>
              <a:t>），则树的带权路径长度为树中所有叶结点的权值与路径长度的乘积的总和。</a:t>
            </a:r>
            <a:endParaRPr lang="zh-CN" altLang="en-US" sz="2800" b="1" dirty="0"/>
          </a:p>
          <a:p>
            <a:pPr marL="0" lvl="0" indent="0">
              <a:lnSpc>
                <a:spcPct val="60000"/>
              </a:lnSpc>
              <a:spcBef>
                <a:spcPct val="50000"/>
              </a:spcBef>
              <a:buNone/>
            </a:pPr>
            <a:r>
              <a:rPr lang="zh-CN" altLang="en-US" sz="2800" dirty="0"/>
              <a:t>　　　　　　 </a:t>
            </a:r>
            <a:r>
              <a:rPr lang="en-US" altLang="zh-CN" sz="2800" b="1" baseline="-26000" dirty="0"/>
              <a:t>m</a:t>
            </a:r>
            <a:r>
              <a:rPr lang="zh-CN" altLang="en-US" sz="2800" dirty="0"/>
              <a:t>　　　</a:t>
            </a:r>
            <a:endParaRPr lang="zh-CN" altLang="en-US" sz="2800" dirty="0"/>
          </a:p>
          <a:p>
            <a:pPr marL="0" lvl="0" indent="0">
              <a:lnSpc>
                <a:spcPct val="60000"/>
              </a:lnSpc>
              <a:spcBef>
                <a:spcPct val="50000"/>
              </a:spcBef>
              <a:buNone/>
            </a:pPr>
            <a:r>
              <a:rPr lang="zh-CN" altLang="en-US" sz="2800" dirty="0"/>
              <a:t>即：</a:t>
            </a:r>
            <a:r>
              <a:rPr lang="zh-CN" altLang="en-US" sz="2800" b="1" dirty="0"/>
              <a:t>ＷＰＬ＝∑ Ｗ</a:t>
            </a:r>
            <a:r>
              <a:rPr lang="en-US" altLang="zh-CN" sz="2800" b="1" baseline="-12000" dirty="0"/>
              <a:t>i</a:t>
            </a:r>
            <a:r>
              <a:rPr lang="zh-CN" altLang="en-US" sz="2800" b="1" dirty="0"/>
              <a:t>Ｌ</a:t>
            </a:r>
            <a:r>
              <a:rPr lang="en-US" altLang="zh-CN" sz="2800" b="1" baseline="-12000" dirty="0"/>
              <a:t>i </a:t>
            </a:r>
            <a:endParaRPr lang="en-US" altLang="zh-CN" sz="2800" b="1" dirty="0"/>
          </a:p>
          <a:p>
            <a:pPr marL="0" lvl="0" indent="0">
              <a:lnSpc>
                <a:spcPct val="60000"/>
              </a:lnSpc>
              <a:spcBef>
                <a:spcPct val="50000"/>
              </a:spcBef>
              <a:buNone/>
            </a:pPr>
            <a:r>
              <a:rPr lang="zh-CN" altLang="en-US" sz="2800" dirty="0"/>
              <a:t>　　　　　　</a:t>
            </a:r>
            <a:r>
              <a:rPr lang="en-US" altLang="zh-CN" sz="2800" b="1" baseline="50000" dirty="0"/>
              <a:t>i</a:t>
            </a:r>
            <a:r>
              <a:rPr lang="zh-CN" altLang="en-US" sz="2800" b="1" baseline="50000" dirty="0"/>
              <a:t>＝１</a:t>
            </a:r>
            <a:r>
              <a:rPr lang="zh-CN" altLang="en-US" sz="2800" baseline="50000" dirty="0"/>
              <a:t>　</a:t>
            </a:r>
            <a:endParaRPr lang="zh-CN" altLang="en-US" sz="2800" baseline="50000" dirty="0"/>
          </a:p>
        </p:txBody>
      </p:sp>
      <p:sp>
        <p:nvSpPr>
          <p:cNvPr id="152580" name="Line 4"/>
          <p:cNvSpPr/>
          <p:nvPr/>
        </p:nvSpPr>
        <p:spPr>
          <a:xfrm>
            <a:off x="1219200" y="5867400"/>
            <a:ext cx="0" cy="0"/>
          </a:xfrm>
          <a:prstGeom prst="line">
            <a:avLst/>
          </a:prstGeom>
          <a:ln w="12700" cap="sq" cmpd="sng">
            <a:solidFill>
              <a:schemeClr val="tx1"/>
            </a:solidFill>
            <a:prstDash val="solid"/>
            <a:headEnd type="none" w="sm" len="sm"/>
            <a:tailEnd type="none" w="sm" len="sm"/>
          </a:ln>
        </p:spPr>
      </p:sp>
      <p:sp>
        <p:nvSpPr>
          <p:cNvPr id="152581" name="Text Box 5"/>
          <p:cNvSpPr txBox="1"/>
          <p:nvPr/>
        </p:nvSpPr>
        <p:spPr>
          <a:xfrm>
            <a:off x="3217863" y="5738813"/>
            <a:ext cx="381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 </a:t>
            </a:r>
            <a:endParaRPr lang="en-US" altLang="zh-CN" sz="2400" dirty="0"/>
          </a:p>
        </p:txBody>
      </p:sp>
    </p:spTree>
  </p:cSld>
  <p:clrMapOvr>
    <a:masterClrMapping/>
  </p:clrMapOvr>
  <p:transition>
    <p:sndAc>
      <p:stSnd>
        <p:snd r:embed="rId1" name="camera.wav"/>
      </p:stSnd>
    </p:sndAc>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ChangeArrowheads="1"/>
          </p:cNvSpPr>
          <p:nvPr/>
        </p:nvSpPr>
        <p:spPr bwMode="auto">
          <a:xfrm>
            <a:off x="1122363" y="368300"/>
            <a:ext cx="6819900" cy="838200"/>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53603" name="Line 3"/>
          <p:cNvSpPr/>
          <p:nvPr/>
        </p:nvSpPr>
        <p:spPr>
          <a:xfrm>
            <a:off x="1219200" y="5867400"/>
            <a:ext cx="0" cy="0"/>
          </a:xfrm>
          <a:prstGeom prst="line">
            <a:avLst/>
          </a:prstGeom>
          <a:ln w="12700" cap="sq" cmpd="sng">
            <a:solidFill>
              <a:schemeClr val="tx1"/>
            </a:solidFill>
            <a:prstDash val="solid"/>
            <a:headEnd type="none" w="sm" len="sm"/>
            <a:tailEnd type="none" w="sm" len="sm"/>
          </a:ln>
        </p:spPr>
      </p:sp>
      <p:sp>
        <p:nvSpPr>
          <p:cNvPr id="153604" name="Text Box 4"/>
          <p:cNvSpPr txBox="1"/>
          <p:nvPr/>
        </p:nvSpPr>
        <p:spPr>
          <a:xfrm>
            <a:off x="3217863" y="5738813"/>
            <a:ext cx="381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 </a:t>
            </a:r>
            <a:endParaRPr lang="en-US" altLang="zh-CN" sz="2400" dirty="0"/>
          </a:p>
        </p:txBody>
      </p:sp>
      <p:sp>
        <p:nvSpPr>
          <p:cNvPr id="153605" name="Text Box 5"/>
          <p:cNvSpPr txBox="1"/>
          <p:nvPr/>
        </p:nvSpPr>
        <p:spPr>
          <a:xfrm>
            <a:off x="1066800" y="2819400"/>
            <a:ext cx="7937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400" dirty="0"/>
              <a:t>例：</a:t>
            </a:r>
            <a:endParaRPr lang="zh-CN" altLang="en-US" sz="2400" dirty="0"/>
          </a:p>
        </p:txBody>
      </p:sp>
      <p:sp>
        <p:nvSpPr>
          <p:cNvPr id="153606" name="Text Box 6"/>
          <p:cNvSpPr txBox="1"/>
          <p:nvPr/>
        </p:nvSpPr>
        <p:spPr>
          <a:xfrm>
            <a:off x="1176338" y="2044700"/>
            <a:ext cx="7053262"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b="1" dirty="0"/>
              <a:t>使</a:t>
            </a:r>
            <a:r>
              <a:rPr lang="en-US" altLang="zh-CN" sz="2400" b="1" dirty="0"/>
              <a:t>WPL</a:t>
            </a:r>
            <a:r>
              <a:rPr lang="zh-CN" altLang="en-US" sz="2400" b="1" dirty="0"/>
              <a:t>最小的二叉树称为最优二叉树</a:t>
            </a:r>
            <a:r>
              <a:rPr lang="en-US" altLang="zh-CN" sz="2400" b="1" dirty="0"/>
              <a:t>(Huffman </a:t>
            </a:r>
            <a:r>
              <a:rPr lang="zh-CN" altLang="en-US" sz="2400" b="1" dirty="0"/>
              <a:t>树</a:t>
            </a:r>
            <a:r>
              <a:rPr lang="en-US" altLang="zh-CN" sz="2400" b="1" dirty="0"/>
              <a:t>)</a:t>
            </a:r>
            <a:endParaRPr lang="en-US" altLang="zh-CN" sz="2400" b="1" dirty="0"/>
          </a:p>
        </p:txBody>
      </p:sp>
      <p:sp>
        <p:nvSpPr>
          <p:cNvPr id="153607" name="Text Box 7"/>
          <p:cNvSpPr txBox="1"/>
          <p:nvPr/>
        </p:nvSpPr>
        <p:spPr>
          <a:xfrm>
            <a:off x="2895600" y="2895600"/>
            <a:ext cx="19812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dirty="0"/>
              <a:t>完全二叉树</a:t>
            </a:r>
            <a:endParaRPr lang="zh-CN" altLang="en-US" sz="2400" dirty="0"/>
          </a:p>
        </p:txBody>
      </p:sp>
      <p:sp>
        <p:nvSpPr>
          <p:cNvPr id="153608" name="Oval 12"/>
          <p:cNvSpPr/>
          <p:nvPr/>
        </p:nvSpPr>
        <p:spPr>
          <a:xfrm>
            <a:off x="1377950" y="3598863"/>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09" name="Text Box 14"/>
          <p:cNvSpPr txBox="1"/>
          <p:nvPr/>
        </p:nvSpPr>
        <p:spPr>
          <a:xfrm>
            <a:off x="3211513" y="4284663"/>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d</a:t>
            </a:r>
            <a:endParaRPr lang="en-US" altLang="zh-CN" sz="2400" dirty="0"/>
          </a:p>
        </p:txBody>
      </p:sp>
      <p:sp>
        <p:nvSpPr>
          <p:cNvPr id="153610" name="Oval 15"/>
          <p:cNvSpPr/>
          <p:nvPr/>
        </p:nvSpPr>
        <p:spPr>
          <a:xfrm>
            <a:off x="3124200" y="42672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11" name="Text Box 17"/>
          <p:cNvSpPr txBox="1"/>
          <p:nvPr/>
        </p:nvSpPr>
        <p:spPr>
          <a:xfrm>
            <a:off x="2384425" y="4260850"/>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c</a:t>
            </a:r>
            <a:endParaRPr lang="en-US" altLang="zh-CN" sz="2400" dirty="0"/>
          </a:p>
        </p:txBody>
      </p:sp>
      <p:sp>
        <p:nvSpPr>
          <p:cNvPr id="153612" name="Oval 18"/>
          <p:cNvSpPr/>
          <p:nvPr/>
        </p:nvSpPr>
        <p:spPr>
          <a:xfrm>
            <a:off x="2262188" y="42672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13" name="Oval 21"/>
          <p:cNvSpPr/>
          <p:nvPr/>
        </p:nvSpPr>
        <p:spPr>
          <a:xfrm>
            <a:off x="2662238" y="35052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14" name="Text Box 23"/>
          <p:cNvSpPr txBox="1"/>
          <p:nvPr/>
        </p:nvSpPr>
        <p:spPr>
          <a:xfrm>
            <a:off x="869950" y="4278313"/>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a</a:t>
            </a:r>
            <a:endParaRPr lang="en-US" altLang="zh-CN" sz="2400" dirty="0"/>
          </a:p>
        </p:txBody>
      </p:sp>
      <p:sp>
        <p:nvSpPr>
          <p:cNvPr id="153615" name="Oval 24"/>
          <p:cNvSpPr/>
          <p:nvPr/>
        </p:nvSpPr>
        <p:spPr>
          <a:xfrm>
            <a:off x="776288" y="42672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16" name="Text Box 26"/>
          <p:cNvSpPr txBox="1"/>
          <p:nvPr/>
        </p:nvSpPr>
        <p:spPr>
          <a:xfrm>
            <a:off x="2039938" y="3006725"/>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endParaRPr lang="zh-CN" altLang="zh-CN" sz="2400" dirty="0"/>
          </a:p>
        </p:txBody>
      </p:sp>
      <p:sp>
        <p:nvSpPr>
          <p:cNvPr id="153617" name="Oval 27"/>
          <p:cNvSpPr/>
          <p:nvPr/>
        </p:nvSpPr>
        <p:spPr>
          <a:xfrm>
            <a:off x="1935163" y="29718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18" name="Oval 29"/>
          <p:cNvSpPr/>
          <p:nvPr/>
        </p:nvSpPr>
        <p:spPr>
          <a:xfrm>
            <a:off x="1652588" y="4278313"/>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19" name="Text Box 30"/>
          <p:cNvSpPr txBox="1"/>
          <p:nvPr/>
        </p:nvSpPr>
        <p:spPr>
          <a:xfrm>
            <a:off x="1763713" y="4343400"/>
            <a:ext cx="336550" cy="45720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b</a:t>
            </a:r>
            <a:endParaRPr lang="en-US" altLang="zh-CN" sz="2400" dirty="0"/>
          </a:p>
        </p:txBody>
      </p:sp>
      <p:sp>
        <p:nvSpPr>
          <p:cNvPr id="153620" name="Line 31"/>
          <p:cNvSpPr/>
          <p:nvPr/>
        </p:nvSpPr>
        <p:spPr>
          <a:xfrm flipH="1">
            <a:off x="1828800" y="3505200"/>
            <a:ext cx="223838" cy="152400"/>
          </a:xfrm>
          <a:prstGeom prst="line">
            <a:avLst/>
          </a:prstGeom>
          <a:ln w="28575" cap="sq" cmpd="sng">
            <a:solidFill>
              <a:srgbClr val="FF0066"/>
            </a:solidFill>
            <a:prstDash val="solid"/>
            <a:headEnd type="none" w="sm" len="sm"/>
            <a:tailEnd type="none" w="sm" len="sm"/>
          </a:ln>
        </p:spPr>
      </p:sp>
      <p:sp>
        <p:nvSpPr>
          <p:cNvPr id="153621" name="Line 32"/>
          <p:cNvSpPr/>
          <p:nvPr/>
        </p:nvSpPr>
        <p:spPr>
          <a:xfrm flipH="1">
            <a:off x="1219200" y="4114800"/>
            <a:ext cx="304800" cy="228600"/>
          </a:xfrm>
          <a:prstGeom prst="line">
            <a:avLst/>
          </a:prstGeom>
          <a:ln w="28575" cap="sq" cmpd="sng">
            <a:solidFill>
              <a:srgbClr val="FF0066"/>
            </a:solidFill>
            <a:prstDash val="solid"/>
            <a:headEnd type="none" w="sm" len="sm"/>
            <a:tailEnd type="none" w="sm" len="sm"/>
          </a:ln>
        </p:spPr>
      </p:sp>
      <p:sp>
        <p:nvSpPr>
          <p:cNvPr id="153622" name="Line 33"/>
          <p:cNvSpPr/>
          <p:nvPr/>
        </p:nvSpPr>
        <p:spPr>
          <a:xfrm>
            <a:off x="2452688" y="3448050"/>
            <a:ext cx="209550" cy="209550"/>
          </a:xfrm>
          <a:prstGeom prst="line">
            <a:avLst/>
          </a:prstGeom>
          <a:ln w="28575" cap="sq" cmpd="sng">
            <a:solidFill>
              <a:srgbClr val="FF0066"/>
            </a:solidFill>
            <a:prstDash val="solid"/>
            <a:headEnd type="none" w="sm" len="sm"/>
            <a:tailEnd type="none" w="sm" len="sm"/>
          </a:ln>
        </p:spPr>
      </p:sp>
      <p:sp>
        <p:nvSpPr>
          <p:cNvPr id="153623" name="Line 34"/>
          <p:cNvSpPr/>
          <p:nvPr/>
        </p:nvSpPr>
        <p:spPr>
          <a:xfrm>
            <a:off x="3119438" y="4038600"/>
            <a:ext cx="228600" cy="228600"/>
          </a:xfrm>
          <a:prstGeom prst="line">
            <a:avLst/>
          </a:prstGeom>
          <a:ln w="28575" cap="sq" cmpd="sng">
            <a:solidFill>
              <a:srgbClr val="FF0066"/>
            </a:solidFill>
            <a:prstDash val="solid"/>
            <a:headEnd type="none" w="sm" len="sm"/>
            <a:tailEnd type="none" w="sm" len="sm"/>
          </a:ln>
        </p:spPr>
      </p:sp>
      <p:sp>
        <p:nvSpPr>
          <p:cNvPr id="153624" name="Line 35"/>
          <p:cNvSpPr/>
          <p:nvPr/>
        </p:nvSpPr>
        <p:spPr>
          <a:xfrm>
            <a:off x="1824038" y="4114800"/>
            <a:ext cx="76200" cy="152400"/>
          </a:xfrm>
          <a:prstGeom prst="line">
            <a:avLst/>
          </a:prstGeom>
          <a:ln w="28575" cap="sq" cmpd="sng">
            <a:solidFill>
              <a:srgbClr val="FF0066"/>
            </a:solidFill>
            <a:prstDash val="solid"/>
            <a:headEnd type="none" w="sm" len="sm"/>
            <a:tailEnd type="none" w="sm" len="sm"/>
          </a:ln>
        </p:spPr>
      </p:sp>
      <p:sp>
        <p:nvSpPr>
          <p:cNvPr id="153625" name="Line 36"/>
          <p:cNvSpPr/>
          <p:nvPr/>
        </p:nvSpPr>
        <p:spPr>
          <a:xfrm flipH="1">
            <a:off x="2566988" y="4038600"/>
            <a:ext cx="228600" cy="228600"/>
          </a:xfrm>
          <a:prstGeom prst="line">
            <a:avLst/>
          </a:prstGeom>
          <a:ln w="28575" cap="sq" cmpd="sng">
            <a:solidFill>
              <a:srgbClr val="FF0066"/>
            </a:solidFill>
            <a:prstDash val="solid"/>
            <a:headEnd type="none" w="sm" len="sm"/>
            <a:tailEnd type="none" w="sm" len="sm"/>
          </a:ln>
        </p:spPr>
      </p:sp>
      <p:sp>
        <p:nvSpPr>
          <p:cNvPr id="153626" name="Text Box 37"/>
          <p:cNvSpPr txBox="1"/>
          <p:nvPr/>
        </p:nvSpPr>
        <p:spPr>
          <a:xfrm>
            <a:off x="914400" y="4765675"/>
            <a:ext cx="28194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t>7              5        2             4</a:t>
            </a:r>
            <a:r>
              <a:rPr lang="en-US" altLang="zh-CN" sz="2400" dirty="0"/>
              <a:t> </a:t>
            </a:r>
            <a:endParaRPr lang="en-US" altLang="zh-CN" sz="2400" dirty="0"/>
          </a:p>
        </p:txBody>
      </p:sp>
      <p:sp>
        <p:nvSpPr>
          <p:cNvPr id="153627" name="Text Box 39"/>
          <p:cNvSpPr txBox="1"/>
          <p:nvPr/>
        </p:nvSpPr>
        <p:spPr>
          <a:xfrm>
            <a:off x="7162800" y="3300413"/>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c</a:t>
            </a:r>
            <a:endParaRPr lang="en-US" altLang="zh-CN" sz="2400" dirty="0"/>
          </a:p>
        </p:txBody>
      </p:sp>
      <p:sp>
        <p:nvSpPr>
          <p:cNvPr id="153628" name="Oval 44"/>
          <p:cNvSpPr/>
          <p:nvPr/>
        </p:nvSpPr>
        <p:spPr>
          <a:xfrm>
            <a:off x="5767388" y="3370263"/>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29" name="Oval 47"/>
          <p:cNvSpPr/>
          <p:nvPr/>
        </p:nvSpPr>
        <p:spPr>
          <a:xfrm>
            <a:off x="7086600" y="32766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30" name="Text Box 49"/>
          <p:cNvSpPr txBox="1"/>
          <p:nvPr/>
        </p:nvSpPr>
        <p:spPr>
          <a:xfrm>
            <a:off x="5259388" y="4049713"/>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d</a:t>
            </a:r>
            <a:endParaRPr lang="en-US" altLang="zh-CN" sz="2400" dirty="0"/>
          </a:p>
        </p:txBody>
      </p:sp>
      <p:sp>
        <p:nvSpPr>
          <p:cNvPr id="153631" name="Oval 50"/>
          <p:cNvSpPr/>
          <p:nvPr/>
        </p:nvSpPr>
        <p:spPr>
          <a:xfrm>
            <a:off x="5165725" y="40386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32" name="Oval 53"/>
          <p:cNvSpPr/>
          <p:nvPr/>
        </p:nvSpPr>
        <p:spPr>
          <a:xfrm>
            <a:off x="6324600" y="27432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33" name="Oval 55"/>
          <p:cNvSpPr/>
          <p:nvPr/>
        </p:nvSpPr>
        <p:spPr>
          <a:xfrm>
            <a:off x="6042025" y="4049713"/>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34" name="Text Box 56"/>
          <p:cNvSpPr txBox="1"/>
          <p:nvPr/>
        </p:nvSpPr>
        <p:spPr>
          <a:xfrm>
            <a:off x="6138863" y="4094163"/>
            <a:ext cx="184150" cy="45720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zh-CN" sz="2400" dirty="0"/>
          </a:p>
        </p:txBody>
      </p:sp>
      <p:sp>
        <p:nvSpPr>
          <p:cNvPr id="153635" name="Line 57"/>
          <p:cNvSpPr/>
          <p:nvPr/>
        </p:nvSpPr>
        <p:spPr>
          <a:xfrm flipH="1">
            <a:off x="6248400" y="3276600"/>
            <a:ext cx="228600" cy="228600"/>
          </a:xfrm>
          <a:prstGeom prst="line">
            <a:avLst/>
          </a:prstGeom>
          <a:ln w="28575" cap="sq" cmpd="sng">
            <a:solidFill>
              <a:srgbClr val="FF0066"/>
            </a:solidFill>
            <a:prstDash val="solid"/>
            <a:headEnd type="none" w="sm" len="sm"/>
            <a:tailEnd type="none" w="sm" len="sm"/>
          </a:ln>
        </p:spPr>
      </p:sp>
      <p:sp>
        <p:nvSpPr>
          <p:cNvPr id="153636" name="Line 58"/>
          <p:cNvSpPr/>
          <p:nvPr/>
        </p:nvSpPr>
        <p:spPr>
          <a:xfrm flipH="1">
            <a:off x="5638800" y="3886200"/>
            <a:ext cx="228600" cy="228600"/>
          </a:xfrm>
          <a:prstGeom prst="line">
            <a:avLst/>
          </a:prstGeom>
          <a:ln w="28575" cap="sq" cmpd="sng">
            <a:solidFill>
              <a:srgbClr val="FF0066"/>
            </a:solidFill>
            <a:prstDash val="solid"/>
            <a:headEnd type="none" w="sm" len="sm"/>
            <a:tailEnd type="none" w="sm" len="sm"/>
          </a:ln>
        </p:spPr>
      </p:sp>
      <p:sp>
        <p:nvSpPr>
          <p:cNvPr id="153637" name="Line 59"/>
          <p:cNvSpPr/>
          <p:nvPr/>
        </p:nvSpPr>
        <p:spPr>
          <a:xfrm>
            <a:off x="6842125" y="3219450"/>
            <a:ext cx="209550" cy="209550"/>
          </a:xfrm>
          <a:prstGeom prst="line">
            <a:avLst/>
          </a:prstGeom>
          <a:ln w="28575" cap="sq" cmpd="sng">
            <a:solidFill>
              <a:srgbClr val="FF0066"/>
            </a:solidFill>
            <a:prstDash val="solid"/>
            <a:headEnd type="none" w="sm" len="sm"/>
            <a:tailEnd type="none" w="sm" len="sm"/>
          </a:ln>
        </p:spPr>
      </p:sp>
      <p:sp>
        <p:nvSpPr>
          <p:cNvPr id="153638" name="Line 60"/>
          <p:cNvSpPr/>
          <p:nvPr/>
        </p:nvSpPr>
        <p:spPr>
          <a:xfrm>
            <a:off x="6213475" y="3886200"/>
            <a:ext cx="76200" cy="152400"/>
          </a:xfrm>
          <a:prstGeom prst="line">
            <a:avLst/>
          </a:prstGeom>
          <a:ln w="28575" cap="sq" cmpd="sng">
            <a:solidFill>
              <a:srgbClr val="FF0066"/>
            </a:solidFill>
            <a:prstDash val="solid"/>
            <a:headEnd type="none" w="sm" len="sm"/>
            <a:tailEnd type="none" w="sm" len="sm"/>
          </a:ln>
        </p:spPr>
      </p:sp>
      <p:sp>
        <p:nvSpPr>
          <p:cNvPr id="153639" name="Text Box 63"/>
          <p:cNvSpPr txBox="1"/>
          <p:nvPr/>
        </p:nvSpPr>
        <p:spPr>
          <a:xfrm>
            <a:off x="6557963" y="4818063"/>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b</a:t>
            </a:r>
            <a:endParaRPr lang="en-US" altLang="zh-CN" sz="2400" dirty="0"/>
          </a:p>
        </p:txBody>
      </p:sp>
      <p:sp>
        <p:nvSpPr>
          <p:cNvPr id="153640" name="Oval 64"/>
          <p:cNvSpPr/>
          <p:nvPr/>
        </p:nvSpPr>
        <p:spPr>
          <a:xfrm>
            <a:off x="6470650" y="48006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41" name="Text Box 66"/>
          <p:cNvSpPr txBox="1"/>
          <p:nvPr/>
        </p:nvSpPr>
        <p:spPr>
          <a:xfrm>
            <a:off x="5730875" y="4794250"/>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a</a:t>
            </a:r>
            <a:endParaRPr lang="en-US" altLang="zh-CN" sz="2400" dirty="0"/>
          </a:p>
        </p:txBody>
      </p:sp>
      <p:sp>
        <p:nvSpPr>
          <p:cNvPr id="153642" name="Oval 67"/>
          <p:cNvSpPr/>
          <p:nvPr/>
        </p:nvSpPr>
        <p:spPr>
          <a:xfrm>
            <a:off x="5608638" y="48006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3643" name="Line 68"/>
          <p:cNvSpPr/>
          <p:nvPr/>
        </p:nvSpPr>
        <p:spPr>
          <a:xfrm>
            <a:off x="6465888" y="4572000"/>
            <a:ext cx="228600" cy="228600"/>
          </a:xfrm>
          <a:prstGeom prst="line">
            <a:avLst/>
          </a:prstGeom>
          <a:ln w="28575" cap="sq" cmpd="sng">
            <a:solidFill>
              <a:srgbClr val="FF0066"/>
            </a:solidFill>
            <a:prstDash val="solid"/>
            <a:headEnd type="none" w="sm" len="sm"/>
            <a:tailEnd type="none" w="sm" len="sm"/>
          </a:ln>
        </p:spPr>
      </p:sp>
      <p:sp>
        <p:nvSpPr>
          <p:cNvPr id="153644" name="Line 69"/>
          <p:cNvSpPr/>
          <p:nvPr/>
        </p:nvSpPr>
        <p:spPr>
          <a:xfrm flipH="1">
            <a:off x="5913438" y="4572000"/>
            <a:ext cx="228600" cy="228600"/>
          </a:xfrm>
          <a:prstGeom prst="line">
            <a:avLst/>
          </a:prstGeom>
          <a:ln w="28575" cap="sq" cmpd="sng">
            <a:solidFill>
              <a:srgbClr val="FF0066"/>
            </a:solidFill>
            <a:prstDash val="solid"/>
            <a:headEnd type="none" w="sm" len="sm"/>
            <a:tailEnd type="none" w="sm" len="sm"/>
          </a:ln>
        </p:spPr>
      </p:sp>
      <p:sp>
        <p:nvSpPr>
          <p:cNvPr id="153645" name="Text Box 70"/>
          <p:cNvSpPr txBox="1"/>
          <p:nvPr/>
        </p:nvSpPr>
        <p:spPr>
          <a:xfrm>
            <a:off x="7208838" y="3789363"/>
            <a:ext cx="298450" cy="366712"/>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1800" dirty="0"/>
              <a:t>2</a:t>
            </a:r>
            <a:endParaRPr lang="en-US" altLang="zh-CN" sz="2400" dirty="0"/>
          </a:p>
        </p:txBody>
      </p:sp>
      <p:sp>
        <p:nvSpPr>
          <p:cNvPr id="153646" name="Text Box 71"/>
          <p:cNvSpPr txBox="1"/>
          <p:nvPr/>
        </p:nvSpPr>
        <p:spPr>
          <a:xfrm>
            <a:off x="5287963" y="4568825"/>
            <a:ext cx="298450" cy="366713"/>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1800" dirty="0"/>
              <a:t>4</a:t>
            </a:r>
            <a:endParaRPr lang="en-US" altLang="zh-CN" sz="1800" dirty="0"/>
          </a:p>
        </p:txBody>
      </p:sp>
      <p:sp>
        <p:nvSpPr>
          <p:cNvPr id="153647" name="Text Box 72"/>
          <p:cNvSpPr txBox="1"/>
          <p:nvPr/>
        </p:nvSpPr>
        <p:spPr>
          <a:xfrm>
            <a:off x="5738813" y="5319713"/>
            <a:ext cx="298450" cy="366712"/>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1800" dirty="0"/>
              <a:t>7</a:t>
            </a:r>
            <a:endParaRPr lang="en-US" altLang="zh-CN" sz="2400" dirty="0"/>
          </a:p>
        </p:txBody>
      </p:sp>
      <p:sp>
        <p:nvSpPr>
          <p:cNvPr id="153648" name="Text Box 73"/>
          <p:cNvSpPr txBox="1"/>
          <p:nvPr/>
        </p:nvSpPr>
        <p:spPr>
          <a:xfrm>
            <a:off x="6630988" y="5295900"/>
            <a:ext cx="298450" cy="366713"/>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1800" dirty="0"/>
              <a:t>5</a:t>
            </a:r>
            <a:endParaRPr lang="en-US" altLang="zh-CN" sz="2400" dirty="0"/>
          </a:p>
        </p:txBody>
      </p:sp>
      <p:sp>
        <p:nvSpPr>
          <p:cNvPr id="153649" name="Text Box 74"/>
          <p:cNvSpPr txBox="1"/>
          <p:nvPr/>
        </p:nvSpPr>
        <p:spPr>
          <a:xfrm>
            <a:off x="762000" y="5562600"/>
            <a:ext cx="8077200" cy="10048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WPL</a:t>
            </a:r>
            <a:r>
              <a:rPr lang="en-US" altLang="zh-CN" sz="2400" baseline="-12000" dirty="0"/>
              <a:t>a</a:t>
            </a:r>
            <a:r>
              <a:rPr lang="en-US" altLang="zh-CN" sz="2400" dirty="0"/>
              <a:t>=2*7+2*5+2*2+2*4           WPL</a:t>
            </a:r>
            <a:r>
              <a:rPr lang="en-US" altLang="zh-CN" sz="2400" baseline="-12000" dirty="0"/>
              <a:t>b</a:t>
            </a:r>
            <a:r>
              <a:rPr lang="en-US" altLang="zh-CN" sz="2400" dirty="0"/>
              <a:t>=7*3+5*3+2*1+4*2</a:t>
            </a:r>
            <a:endParaRPr lang="en-US" altLang="zh-CN" sz="2400" dirty="0"/>
          </a:p>
          <a:p>
            <a:pPr marL="0" lvl="0" indent="0">
              <a:spcBef>
                <a:spcPct val="50000"/>
              </a:spcBef>
              <a:buNone/>
            </a:pPr>
            <a:r>
              <a:rPr lang="en-US" altLang="zh-CN" sz="2400" dirty="0"/>
              <a:t>          =36                                               =46</a:t>
            </a:r>
            <a:endParaRPr lang="en-US" altLang="zh-CN" sz="2400" dirty="0"/>
          </a:p>
        </p:txBody>
      </p:sp>
    </p:spTree>
  </p:cSld>
  <p:clrMapOvr>
    <a:masterClrMapping/>
  </p:clrMapOvr>
  <p:transition>
    <p:sndAc>
      <p:stSnd>
        <p:snd r:embed="rId1" name="camera.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4" name="Text Box 2"/>
          <p:cNvSpPr txBox="1"/>
          <p:nvPr/>
        </p:nvSpPr>
        <p:spPr>
          <a:xfrm>
            <a:off x="-76200" y="762000"/>
            <a:ext cx="5232400"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2400" dirty="0">
                <a:ea typeface="楷体_GB2312" pitchFamily="49" charset="-122"/>
              </a:rPr>
              <a:t>    </a:t>
            </a:r>
            <a:r>
              <a:rPr lang="en-US" altLang="zh-CN" sz="3600" b="1" dirty="0">
                <a:solidFill>
                  <a:srgbClr val="804000"/>
                </a:solidFill>
                <a:ea typeface="楷体_GB2312" pitchFamily="49" charset="-122"/>
              </a:rPr>
              <a:t>Root(T) // </a:t>
            </a:r>
            <a:r>
              <a:rPr lang="zh-CN" altLang="en-US" b="1" dirty="0">
                <a:solidFill>
                  <a:srgbClr val="804000"/>
                </a:solidFill>
                <a:ea typeface="楷体_GB2312" pitchFamily="49" charset="-122"/>
              </a:rPr>
              <a:t>求树的根结点</a:t>
            </a:r>
            <a:r>
              <a:rPr lang="zh-CN" altLang="en-US" sz="4000" b="1" dirty="0">
                <a:solidFill>
                  <a:srgbClr val="804000"/>
                </a:solidFill>
                <a:ea typeface="楷体_GB2312" pitchFamily="49" charset="-122"/>
              </a:rPr>
              <a:t>  </a:t>
            </a:r>
            <a:endParaRPr lang="zh-CN" altLang="en-US" sz="4000" b="1" dirty="0">
              <a:solidFill>
                <a:srgbClr val="804000"/>
              </a:solidFill>
            </a:endParaRPr>
          </a:p>
        </p:txBody>
      </p:sp>
      <p:sp>
        <p:nvSpPr>
          <p:cNvPr id="16387" name="Text Box 3"/>
          <p:cNvSpPr txBox="1"/>
          <p:nvPr/>
        </p:nvSpPr>
        <p:spPr>
          <a:xfrm>
            <a:off x="76200" y="130175"/>
            <a:ext cx="2419350"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FF0000"/>
                </a:solidFill>
                <a:ea typeface="楷体_GB2312" pitchFamily="49" charset="-122"/>
              </a:rPr>
              <a:t>查找类：</a:t>
            </a:r>
            <a:endParaRPr lang="zh-CN" altLang="en-US" sz="5400" b="1" dirty="0">
              <a:solidFill>
                <a:srgbClr val="FF0000"/>
              </a:solidFill>
              <a:ea typeface="楷体_GB2312" pitchFamily="49" charset="-122"/>
            </a:endParaRPr>
          </a:p>
        </p:txBody>
      </p:sp>
      <p:sp>
        <p:nvSpPr>
          <p:cNvPr id="320516" name="Text Box 4"/>
          <p:cNvSpPr txBox="1"/>
          <p:nvPr/>
        </p:nvSpPr>
        <p:spPr>
          <a:xfrm>
            <a:off x="228600" y="1524000"/>
            <a:ext cx="7540625" cy="7508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b="1" dirty="0">
                <a:solidFill>
                  <a:srgbClr val="804000"/>
                </a:solidFill>
                <a:ea typeface="楷体_GB2312" pitchFamily="49" charset="-122"/>
              </a:rPr>
              <a:t>Value(T, cur_e) // </a:t>
            </a:r>
            <a:r>
              <a:rPr lang="zh-CN" altLang="en-US" b="1" dirty="0">
                <a:solidFill>
                  <a:srgbClr val="804000"/>
                </a:solidFill>
                <a:ea typeface="楷体_GB2312" pitchFamily="49" charset="-122"/>
              </a:rPr>
              <a:t>求当前结点的元素值</a:t>
            </a:r>
            <a:r>
              <a:rPr lang="zh-CN" altLang="en-US" sz="3600" b="1" dirty="0">
                <a:solidFill>
                  <a:srgbClr val="804000"/>
                </a:solidFill>
                <a:ea typeface="楷体_GB2312" pitchFamily="49" charset="-122"/>
              </a:rPr>
              <a:t> </a:t>
            </a:r>
            <a:endParaRPr lang="zh-CN" altLang="en-US" sz="4000" b="1" dirty="0">
              <a:solidFill>
                <a:srgbClr val="804000"/>
              </a:solidFill>
              <a:ea typeface="楷体_GB2312" pitchFamily="49" charset="-122"/>
            </a:endParaRPr>
          </a:p>
        </p:txBody>
      </p:sp>
      <p:sp>
        <p:nvSpPr>
          <p:cNvPr id="320517" name="Text Box 5"/>
          <p:cNvSpPr txBox="1"/>
          <p:nvPr/>
        </p:nvSpPr>
        <p:spPr>
          <a:xfrm>
            <a:off x="304800" y="2209800"/>
            <a:ext cx="8013700" cy="7508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b="1" dirty="0">
                <a:solidFill>
                  <a:srgbClr val="804000"/>
                </a:solidFill>
                <a:ea typeface="楷体_GB2312" pitchFamily="49" charset="-122"/>
              </a:rPr>
              <a:t>Parent(T, cur_e) // </a:t>
            </a:r>
            <a:r>
              <a:rPr lang="zh-CN" altLang="en-US" b="1" dirty="0">
                <a:solidFill>
                  <a:srgbClr val="804000"/>
                </a:solidFill>
                <a:ea typeface="楷体_GB2312" pitchFamily="49" charset="-122"/>
              </a:rPr>
              <a:t>求当前结点的双亲结点</a:t>
            </a:r>
            <a:endParaRPr lang="zh-CN" altLang="en-US" sz="3600" b="1" dirty="0">
              <a:solidFill>
                <a:srgbClr val="804000"/>
              </a:solidFill>
              <a:ea typeface="楷体_GB2312" pitchFamily="49" charset="-122"/>
            </a:endParaRPr>
          </a:p>
        </p:txBody>
      </p:sp>
      <p:sp>
        <p:nvSpPr>
          <p:cNvPr id="320518" name="Text Box 6"/>
          <p:cNvSpPr txBox="1"/>
          <p:nvPr/>
        </p:nvSpPr>
        <p:spPr>
          <a:xfrm>
            <a:off x="292100" y="2895600"/>
            <a:ext cx="8699500" cy="7508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b="1" dirty="0">
                <a:solidFill>
                  <a:srgbClr val="804000"/>
                </a:solidFill>
                <a:ea typeface="楷体_GB2312" pitchFamily="49" charset="-122"/>
              </a:rPr>
              <a:t>LeftChild(T, cur_e) // </a:t>
            </a:r>
            <a:r>
              <a:rPr lang="zh-CN" altLang="en-US" b="1" dirty="0">
                <a:solidFill>
                  <a:srgbClr val="804000"/>
                </a:solidFill>
                <a:ea typeface="楷体_GB2312" pitchFamily="49" charset="-122"/>
              </a:rPr>
              <a:t>求当前结点的最左孩子 </a:t>
            </a:r>
            <a:endParaRPr lang="zh-CN" altLang="en-US" sz="3600" b="1" dirty="0">
              <a:solidFill>
                <a:srgbClr val="804000"/>
              </a:solidFill>
              <a:ea typeface="楷体_GB2312" pitchFamily="49" charset="-122"/>
            </a:endParaRPr>
          </a:p>
        </p:txBody>
      </p:sp>
      <p:sp>
        <p:nvSpPr>
          <p:cNvPr id="320519" name="Text Box 7"/>
          <p:cNvSpPr txBox="1"/>
          <p:nvPr/>
        </p:nvSpPr>
        <p:spPr>
          <a:xfrm>
            <a:off x="304800" y="3668713"/>
            <a:ext cx="8861425" cy="75088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b="1" dirty="0">
                <a:solidFill>
                  <a:srgbClr val="804000"/>
                </a:solidFill>
                <a:ea typeface="楷体_GB2312" pitchFamily="49" charset="-122"/>
              </a:rPr>
              <a:t>RightSibling(T, cur_e)  // </a:t>
            </a:r>
            <a:r>
              <a:rPr lang="zh-CN" altLang="en-US" b="1" dirty="0">
                <a:solidFill>
                  <a:srgbClr val="804000"/>
                </a:solidFill>
                <a:ea typeface="楷体_GB2312" pitchFamily="49" charset="-122"/>
              </a:rPr>
              <a:t>求当前结点的右兄弟</a:t>
            </a:r>
            <a:endParaRPr lang="zh-CN" altLang="en-US" sz="3600" b="1" dirty="0">
              <a:solidFill>
                <a:srgbClr val="804000"/>
              </a:solidFill>
              <a:ea typeface="楷体_GB2312" pitchFamily="49" charset="-122"/>
            </a:endParaRPr>
          </a:p>
        </p:txBody>
      </p:sp>
      <p:sp>
        <p:nvSpPr>
          <p:cNvPr id="320520" name="Text Box 8"/>
          <p:cNvSpPr txBox="1"/>
          <p:nvPr/>
        </p:nvSpPr>
        <p:spPr>
          <a:xfrm>
            <a:off x="311150" y="4430713"/>
            <a:ext cx="7004050" cy="75088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b="1" dirty="0">
                <a:solidFill>
                  <a:srgbClr val="804000"/>
                </a:solidFill>
                <a:ea typeface="楷体_GB2312" pitchFamily="49" charset="-122"/>
              </a:rPr>
              <a:t>TreeEmpty(T)  // </a:t>
            </a:r>
            <a:r>
              <a:rPr lang="zh-CN" altLang="en-US" b="1" dirty="0">
                <a:solidFill>
                  <a:srgbClr val="804000"/>
                </a:solidFill>
                <a:ea typeface="楷体_GB2312" pitchFamily="49" charset="-122"/>
              </a:rPr>
              <a:t>判定树是否为空树 </a:t>
            </a:r>
            <a:endParaRPr lang="zh-CN" altLang="en-US" b="1" dirty="0">
              <a:solidFill>
                <a:srgbClr val="804000"/>
              </a:solidFill>
              <a:ea typeface="楷体_GB2312" pitchFamily="49" charset="-122"/>
            </a:endParaRPr>
          </a:p>
        </p:txBody>
      </p:sp>
      <p:sp>
        <p:nvSpPr>
          <p:cNvPr id="320521" name="Text Box 9"/>
          <p:cNvSpPr txBox="1"/>
          <p:nvPr/>
        </p:nvSpPr>
        <p:spPr>
          <a:xfrm>
            <a:off x="304800" y="5192713"/>
            <a:ext cx="5546725" cy="75088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b="1" dirty="0">
                <a:solidFill>
                  <a:srgbClr val="804000"/>
                </a:solidFill>
                <a:ea typeface="楷体_GB2312" pitchFamily="49" charset="-122"/>
              </a:rPr>
              <a:t>TreeDepth(T)  // </a:t>
            </a:r>
            <a:r>
              <a:rPr lang="zh-CN" altLang="en-US" b="1" dirty="0">
                <a:solidFill>
                  <a:srgbClr val="804000"/>
                </a:solidFill>
                <a:ea typeface="楷体_GB2312" pitchFamily="49" charset="-122"/>
              </a:rPr>
              <a:t>求树的深度</a:t>
            </a:r>
            <a:endParaRPr lang="zh-CN" altLang="en-US" sz="3600" b="1" dirty="0">
              <a:solidFill>
                <a:srgbClr val="804000"/>
              </a:solidFill>
              <a:ea typeface="楷体_GB2312" pitchFamily="49" charset="-122"/>
            </a:endParaRPr>
          </a:p>
        </p:txBody>
      </p:sp>
      <p:sp>
        <p:nvSpPr>
          <p:cNvPr id="320522" name="Text Box 10"/>
          <p:cNvSpPr txBox="1"/>
          <p:nvPr/>
        </p:nvSpPr>
        <p:spPr>
          <a:xfrm>
            <a:off x="273050" y="5988050"/>
            <a:ext cx="655320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4000"/>
                </a:solidFill>
                <a:ea typeface="楷体_GB2312" pitchFamily="49" charset="-122"/>
              </a:rPr>
              <a:t>TraverseTree( T, Visit() )  // </a:t>
            </a:r>
            <a:r>
              <a:rPr lang="zh-CN" altLang="zh-CN" b="1" dirty="0">
                <a:solidFill>
                  <a:srgbClr val="804000"/>
                </a:solidFill>
                <a:ea typeface="楷体_GB2312" pitchFamily="49" charset="-122"/>
              </a:rPr>
              <a:t>遍历</a:t>
            </a:r>
            <a:endParaRPr lang="zh-CN" altLang="en-US" sz="3600" b="1" dirty="0">
              <a:solidFill>
                <a:srgbClr val="804000"/>
              </a:solidFill>
              <a:ea typeface="楷体_GB2312" pitchFamily="49" charset="-122"/>
            </a:endParaRPr>
          </a:p>
        </p:txBody>
      </p:sp>
      <p:sp>
        <p:nvSpPr>
          <p:cNvPr id="320523" name="AutoShape 11">
            <a:hlinkClick r:id="" action="ppaction://noaction"/>
          </p:cNvPr>
          <p:cNvSpPr/>
          <p:nvPr/>
        </p:nvSpPr>
        <p:spPr>
          <a:xfrm>
            <a:off x="8534400" y="6248400"/>
            <a:ext cx="381000" cy="381000"/>
          </a:xfrm>
          <a:prstGeom prst="actionButtonBackPrevious">
            <a:avLst/>
          </a:prstGeom>
          <a:solidFill>
            <a:srgbClr val="FFCC00"/>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4"/>
                                        </p:tgtEl>
                                        <p:attrNameLst>
                                          <p:attrName>style.visibility</p:attrName>
                                        </p:attrNameLst>
                                      </p:cBhvr>
                                      <p:to>
                                        <p:strVal val="visible"/>
                                      </p:to>
                                    </p:set>
                                    <p:animEffect transition="in" filter="wipe(left)">
                                      <p:cBhvr>
                                        <p:cTn id="7" dur="500"/>
                                        <p:tgtEl>
                                          <p:spTgt spid="3205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0516"/>
                                        </p:tgtEl>
                                        <p:attrNameLst>
                                          <p:attrName>style.visibility</p:attrName>
                                        </p:attrNameLst>
                                      </p:cBhvr>
                                      <p:to>
                                        <p:strVal val="visible"/>
                                      </p:to>
                                    </p:set>
                                    <p:animEffect transition="in" filter="wipe(left)">
                                      <p:cBhvr>
                                        <p:cTn id="12" dur="500"/>
                                        <p:tgtEl>
                                          <p:spTgt spid="3205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0517"/>
                                        </p:tgtEl>
                                        <p:attrNameLst>
                                          <p:attrName>style.visibility</p:attrName>
                                        </p:attrNameLst>
                                      </p:cBhvr>
                                      <p:to>
                                        <p:strVal val="visible"/>
                                      </p:to>
                                    </p:set>
                                    <p:animEffect transition="in" filter="wipe(left)">
                                      <p:cBhvr>
                                        <p:cTn id="17" dur="500"/>
                                        <p:tgtEl>
                                          <p:spTgt spid="3205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0518"/>
                                        </p:tgtEl>
                                        <p:attrNameLst>
                                          <p:attrName>style.visibility</p:attrName>
                                        </p:attrNameLst>
                                      </p:cBhvr>
                                      <p:to>
                                        <p:strVal val="visible"/>
                                      </p:to>
                                    </p:set>
                                    <p:animEffect transition="in" filter="wipe(left)">
                                      <p:cBhvr>
                                        <p:cTn id="22" dur="500"/>
                                        <p:tgtEl>
                                          <p:spTgt spid="3205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0519"/>
                                        </p:tgtEl>
                                        <p:attrNameLst>
                                          <p:attrName>style.visibility</p:attrName>
                                        </p:attrNameLst>
                                      </p:cBhvr>
                                      <p:to>
                                        <p:strVal val="visible"/>
                                      </p:to>
                                    </p:set>
                                    <p:animEffect transition="in" filter="wipe(left)">
                                      <p:cBhvr>
                                        <p:cTn id="27" dur="500"/>
                                        <p:tgtEl>
                                          <p:spTgt spid="3205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0520"/>
                                        </p:tgtEl>
                                        <p:attrNameLst>
                                          <p:attrName>style.visibility</p:attrName>
                                        </p:attrNameLst>
                                      </p:cBhvr>
                                      <p:to>
                                        <p:strVal val="visible"/>
                                      </p:to>
                                    </p:set>
                                    <p:animEffect transition="in" filter="wipe(left)">
                                      <p:cBhvr>
                                        <p:cTn id="32" dur="500"/>
                                        <p:tgtEl>
                                          <p:spTgt spid="3205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0521"/>
                                        </p:tgtEl>
                                        <p:attrNameLst>
                                          <p:attrName>style.visibility</p:attrName>
                                        </p:attrNameLst>
                                      </p:cBhvr>
                                      <p:to>
                                        <p:strVal val="visible"/>
                                      </p:to>
                                    </p:set>
                                    <p:animEffect transition="in" filter="wipe(left)">
                                      <p:cBhvr>
                                        <p:cTn id="37" dur="500"/>
                                        <p:tgtEl>
                                          <p:spTgt spid="3205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0522"/>
                                        </p:tgtEl>
                                        <p:attrNameLst>
                                          <p:attrName>style.visibility</p:attrName>
                                        </p:attrNameLst>
                                      </p:cBhvr>
                                      <p:to>
                                        <p:strVal val="visible"/>
                                      </p:to>
                                    </p:set>
                                    <p:animEffect transition="in" filter="wipe(left)">
                                      <p:cBhvr>
                                        <p:cTn id="42" dur="500"/>
                                        <p:tgtEl>
                                          <p:spTgt spid="320522"/>
                                        </p:tgtEl>
                                      </p:cBhvr>
                                    </p:animEffect>
                                  </p:childTnLst>
                                </p:cTn>
                              </p:par>
                            </p:childTnLst>
                          </p:cTn>
                        </p:par>
                        <p:par>
                          <p:cTn id="43" fill="hold">
                            <p:stCondLst>
                              <p:cond delay="500"/>
                            </p:stCondLst>
                            <p:childTnLst>
                              <p:par>
                                <p:cTn id="44" presetID="2" presetClass="entr" presetSubtype="6" fill="hold" grpId="0" nodeType="afterEffect">
                                  <p:stCondLst>
                                    <p:cond delay="0"/>
                                  </p:stCondLst>
                                  <p:childTnLst>
                                    <p:set>
                                      <p:cBhvr>
                                        <p:cTn id="45" dur="1" fill="hold">
                                          <p:stCondLst>
                                            <p:cond delay="0"/>
                                          </p:stCondLst>
                                        </p:cTn>
                                        <p:tgtEl>
                                          <p:spTgt spid="320523"/>
                                        </p:tgtEl>
                                        <p:attrNameLst>
                                          <p:attrName>style.visibility</p:attrName>
                                        </p:attrNameLst>
                                      </p:cBhvr>
                                      <p:to>
                                        <p:strVal val="visible"/>
                                      </p:to>
                                    </p:set>
                                    <p:anim calcmode="lin" valueType="num">
                                      <p:cBhvr additive="base">
                                        <p:cTn id="46" dur="500" fill="hold"/>
                                        <p:tgtEl>
                                          <p:spTgt spid="320523"/>
                                        </p:tgtEl>
                                        <p:attrNameLst>
                                          <p:attrName>ppt_x</p:attrName>
                                        </p:attrNameLst>
                                      </p:cBhvr>
                                      <p:tavLst>
                                        <p:tav tm="0">
                                          <p:val>
                                            <p:strVal val="1+#ppt_w/2"/>
                                          </p:val>
                                        </p:tav>
                                        <p:tav tm="100000">
                                          <p:val>
                                            <p:strVal val="#ppt_x"/>
                                          </p:val>
                                        </p:tav>
                                      </p:tavLst>
                                    </p:anim>
                                    <p:anim calcmode="lin" valueType="num">
                                      <p:cBhvr additive="base">
                                        <p:cTn id="47" dur="500" fill="hold"/>
                                        <p:tgtEl>
                                          <p:spTgt spid="3205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p:bldP spid="320516" grpId="0"/>
      <p:bldP spid="320517" grpId="0"/>
      <p:bldP spid="320518" grpId="0"/>
      <p:bldP spid="320519" grpId="0"/>
      <p:bldP spid="320520" grpId="0"/>
      <p:bldP spid="320521" grpId="0"/>
      <p:bldP spid="320522" grpId="0"/>
      <p:bldP spid="320523"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ChangeArrowheads="1"/>
          </p:cNvSpPr>
          <p:nvPr/>
        </p:nvSpPr>
        <p:spPr bwMode="auto">
          <a:xfrm>
            <a:off x="1436688" y="420688"/>
            <a:ext cx="6361113" cy="838200"/>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54627" name="Text Box 3"/>
          <p:cNvSpPr txBox="1"/>
          <p:nvPr/>
        </p:nvSpPr>
        <p:spPr>
          <a:xfrm>
            <a:off x="3217863" y="5738813"/>
            <a:ext cx="381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 </a:t>
            </a:r>
            <a:endParaRPr lang="en-US" altLang="zh-CN" sz="2400" dirty="0"/>
          </a:p>
        </p:txBody>
      </p:sp>
      <p:sp>
        <p:nvSpPr>
          <p:cNvPr id="154628" name="Text Box 5"/>
          <p:cNvSpPr txBox="1"/>
          <p:nvPr/>
        </p:nvSpPr>
        <p:spPr>
          <a:xfrm>
            <a:off x="3384550" y="2162175"/>
            <a:ext cx="19812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Huffman </a:t>
            </a:r>
            <a:r>
              <a:rPr lang="zh-CN" altLang="en-US" sz="2400" dirty="0"/>
              <a:t>树</a:t>
            </a:r>
            <a:endParaRPr lang="zh-CN" altLang="en-US" sz="2400" dirty="0"/>
          </a:p>
        </p:txBody>
      </p:sp>
      <p:sp>
        <p:nvSpPr>
          <p:cNvPr id="154629" name="Text Box 6"/>
          <p:cNvSpPr txBox="1"/>
          <p:nvPr/>
        </p:nvSpPr>
        <p:spPr>
          <a:xfrm>
            <a:off x="1654175" y="5387975"/>
            <a:ext cx="4508500" cy="10048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t>WPL</a:t>
            </a:r>
            <a:r>
              <a:rPr lang="en-US" altLang="zh-CN" sz="2400" b="1" baseline="-12000" dirty="0"/>
              <a:t>c</a:t>
            </a:r>
            <a:r>
              <a:rPr lang="en-US" altLang="zh-CN" sz="2400" b="1" dirty="0"/>
              <a:t>=7*1+5*2+2*3+4*3</a:t>
            </a:r>
            <a:endParaRPr lang="en-US" altLang="zh-CN" sz="2400" b="1" dirty="0"/>
          </a:p>
          <a:p>
            <a:pPr marL="0" lvl="0" indent="0">
              <a:spcBef>
                <a:spcPct val="50000"/>
              </a:spcBef>
              <a:buNone/>
            </a:pPr>
            <a:r>
              <a:rPr lang="en-US" altLang="zh-CN" sz="2400" b="1" dirty="0"/>
              <a:t>          =35</a:t>
            </a:r>
            <a:endParaRPr lang="en-US" altLang="zh-CN" sz="2400" b="1" dirty="0"/>
          </a:p>
        </p:txBody>
      </p:sp>
      <p:sp>
        <p:nvSpPr>
          <p:cNvPr id="154630" name="Text Box 9"/>
          <p:cNvSpPr txBox="1"/>
          <p:nvPr/>
        </p:nvSpPr>
        <p:spPr>
          <a:xfrm>
            <a:off x="1828800" y="2819400"/>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endParaRPr lang="zh-CN" altLang="zh-CN" sz="2400" dirty="0"/>
          </a:p>
        </p:txBody>
      </p:sp>
      <p:sp>
        <p:nvSpPr>
          <p:cNvPr id="154631" name="Oval 10"/>
          <p:cNvSpPr/>
          <p:nvPr/>
        </p:nvSpPr>
        <p:spPr>
          <a:xfrm>
            <a:off x="1709738" y="2760663"/>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4632" name="Oval 14"/>
          <p:cNvSpPr/>
          <p:nvPr/>
        </p:nvSpPr>
        <p:spPr>
          <a:xfrm>
            <a:off x="3473450" y="34290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4633" name="Text Box 16"/>
          <p:cNvSpPr txBox="1"/>
          <p:nvPr/>
        </p:nvSpPr>
        <p:spPr>
          <a:xfrm>
            <a:off x="2733675" y="3422650"/>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b</a:t>
            </a:r>
            <a:endParaRPr lang="en-US" altLang="zh-CN" sz="2400" dirty="0"/>
          </a:p>
        </p:txBody>
      </p:sp>
      <p:sp>
        <p:nvSpPr>
          <p:cNvPr id="154634" name="Oval 17"/>
          <p:cNvSpPr/>
          <p:nvPr/>
        </p:nvSpPr>
        <p:spPr>
          <a:xfrm>
            <a:off x="2611438" y="34290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4635" name="Oval 20"/>
          <p:cNvSpPr/>
          <p:nvPr/>
        </p:nvSpPr>
        <p:spPr>
          <a:xfrm>
            <a:off x="2976563" y="26670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4636" name="Text Box 22"/>
          <p:cNvSpPr txBox="1"/>
          <p:nvPr/>
        </p:nvSpPr>
        <p:spPr>
          <a:xfrm>
            <a:off x="4170363" y="4191000"/>
            <a:ext cx="381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d</a:t>
            </a:r>
            <a:endParaRPr lang="en-US" altLang="zh-CN" sz="2400" dirty="0"/>
          </a:p>
        </p:txBody>
      </p:sp>
      <p:sp>
        <p:nvSpPr>
          <p:cNvPr id="154637" name="Oval 23"/>
          <p:cNvSpPr/>
          <p:nvPr/>
        </p:nvSpPr>
        <p:spPr>
          <a:xfrm>
            <a:off x="4076700" y="4179888"/>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4638" name="Oval 26"/>
          <p:cNvSpPr/>
          <p:nvPr/>
        </p:nvSpPr>
        <p:spPr>
          <a:xfrm>
            <a:off x="2284413" y="2133600"/>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4639" name="Oval 28"/>
          <p:cNvSpPr/>
          <p:nvPr/>
        </p:nvSpPr>
        <p:spPr>
          <a:xfrm>
            <a:off x="3032125" y="4208463"/>
            <a:ext cx="533400" cy="533400"/>
          </a:xfrm>
          <a:prstGeom prst="ellipse">
            <a:avLst/>
          </a:prstGeom>
          <a:noFill/>
          <a:ln w="28575" cap="sq" cmpd="sng">
            <a:solidFill>
              <a:srgbClr val="FF0066"/>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54640" name="Text Box 29"/>
          <p:cNvSpPr txBox="1"/>
          <p:nvPr/>
        </p:nvSpPr>
        <p:spPr>
          <a:xfrm>
            <a:off x="3143250" y="4273550"/>
            <a:ext cx="319088" cy="45720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c</a:t>
            </a:r>
            <a:endParaRPr lang="en-US" altLang="zh-CN" sz="2400" dirty="0"/>
          </a:p>
        </p:txBody>
      </p:sp>
      <p:sp>
        <p:nvSpPr>
          <p:cNvPr id="154641" name="Line 30"/>
          <p:cNvSpPr/>
          <p:nvPr/>
        </p:nvSpPr>
        <p:spPr>
          <a:xfrm flipH="1">
            <a:off x="2173288" y="2667000"/>
            <a:ext cx="228600" cy="228600"/>
          </a:xfrm>
          <a:prstGeom prst="line">
            <a:avLst/>
          </a:prstGeom>
          <a:ln w="28575" cap="sq" cmpd="sng">
            <a:solidFill>
              <a:srgbClr val="FF0066"/>
            </a:solidFill>
            <a:prstDash val="solid"/>
            <a:headEnd type="none" w="sm" len="sm"/>
            <a:tailEnd type="none" w="sm" len="sm"/>
          </a:ln>
        </p:spPr>
      </p:sp>
      <p:sp>
        <p:nvSpPr>
          <p:cNvPr id="154642" name="Line 31"/>
          <p:cNvSpPr/>
          <p:nvPr/>
        </p:nvSpPr>
        <p:spPr>
          <a:xfrm>
            <a:off x="2801938" y="2609850"/>
            <a:ext cx="209550" cy="209550"/>
          </a:xfrm>
          <a:prstGeom prst="line">
            <a:avLst/>
          </a:prstGeom>
          <a:ln w="28575" cap="sq" cmpd="sng">
            <a:solidFill>
              <a:srgbClr val="FF0066"/>
            </a:solidFill>
            <a:prstDash val="solid"/>
            <a:headEnd type="none" w="sm" len="sm"/>
            <a:tailEnd type="none" w="sm" len="sm"/>
          </a:ln>
        </p:spPr>
      </p:sp>
      <p:sp>
        <p:nvSpPr>
          <p:cNvPr id="154643" name="Line 32"/>
          <p:cNvSpPr/>
          <p:nvPr/>
        </p:nvSpPr>
        <p:spPr>
          <a:xfrm>
            <a:off x="3468688" y="3200400"/>
            <a:ext cx="228600" cy="228600"/>
          </a:xfrm>
          <a:prstGeom prst="line">
            <a:avLst/>
          </a:prstGeom>
          <a:ln w="28575" cap="sq" cmpd="sng">
            <a:solidFill>
              <a:srgbClr val="FF0066"/>
            </a:solidFill>
            <a:prstDash val="solid"/>
            <a:headEnd type="none" w="sm" len="sm"/>
            <a:tailEnd type="none" w="sm" len="sm"/>
          </a:ln>
        </p:spPr>
      </p:sp>
      <p:sp>
        <p:nvSpPr>
          <p:cNvPr id="154644" name="Line 33"/>
          <p:cNvSpPr/>
          <p:nvPr/>
        </p:nvSpPr>
        <p:spPr>
          <a:xfrm flipH="1">
            <a:off x="2881313" y="3200400"/>
            <a:ext cx="228600" cy="228600"/>
          </a:xfrm>
          <a:prstGeom prst="line">
            <a:avLst/>
          </a:prstGeom>
          <a:ln w="28575" cap="sq" cmpd="sng">
            <a:solidFill>
              <a:srgbClr val="FF0066"/>
            </a:solidFill>
            <a:prstDash val="solid"/>
            <a:headEnd type="none" w="sm" len="sm"/>
            <a:tailEnd type="none" w="sm" len="sm"/>
          </a:ln>
        </p:spPr>
      </p:sp>
      <p:sp>
        <p:nvSpPr>
          <p:cNvPr id="154645" name="Line 34"/>
          <p:cNvSpPr/>
          <p:nvPr/>
        </p:nvSpPr>
        <p:spPr>
          <a:xfrm flipH="1">
            <a:off x="3402013" y="3941763"/>
            <a:ext cx="176212" cy="282575"/>
          </a:xfrm>
          <a:prstGeom prst="line">
            <a:avLst/>
          </a:prstGeom>
          <a:ln w="28575" cap="sq" cmpd="sng">
            <a:solidFill>
              <a:srgbClr val="FF0066"/>
            </a:solidFill>
            <a:prstDash val="solid"/>
            <a:headEnd type="none" w="sm" len="sm"/>
            <a:tailEnd type="none" w="sm" len="sm"/>
          </a:ln>
        </p:spPr>
      </p:sp>
      <p:sp>
        <p:nvSpPr>
          <p:cNvPr id="154646" name="Line 35"/>
          <p:cNvSpPr/>
          <p:nvPr/>
        </p:nvSpPr>
        <p:spPr>
          <a:xfrm>
            <a:off x="3895725" y="3906838"/>
            <a:ext cx="300038" cy="317500"/>
          </a:xfrm>
          <a:prstGeom prst="line">
            <a:avLst/>
          </a:prstGeom>
          <a:ln w="28575" cap="sq" cmpd="sng">
            <a:solidFill>
              <a:srgbClr val="FF0066"/>
            </a:solidFill>
            <a:prstDash val="solid"/>
            <a:headEnd type="none" w="sm" len="sm"/>
            <a:tailEnd type="none" w="sm" len="sm"/>
          </a:ln>
        </p:spPr>
      </p:sp>
      <p:sp>
        <p:nvSpPr>
          <p:cNvPr id="154647" name="Text Box 36"/>
          <p:cNvSpPr txBox="1"/>
          <p:nvPr/>
        </p:nvSpPr>
        <p:spPr>
          <a:xfrm>
            <a:off x="1828800" y="2819400"/>
            <a:ext cx="319088" cy="45720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a</a:t>
            </a:r>
            <a:endParaRPr lang="en-US" altLang="zh-CN" sz="2400" dirty="0"/>
          </a:p>
        </p:txBody>
      </p:sp>
      <p:sp>
        <p:nvSpPr>
          <p:cNvPr id="154648" name="Text Box 37"/>
          <p:cNvSpPr txBox="1"/>
          <p:nvPr/>
        </p:nvSpPr>
        <p:spPr>
          <a:xfrm>
            <a:off x="1846263" y="3287713"/>
            <a:ext cx="298450" cy="366712"/>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1800" dirty="0"/>
              <a:t>7</a:t>
            </a:r>
            <a:endParaRPr lang="en-US" altLang="zh-CN" sz="2400" dirty="0"/>
          </a:p>
        </p:txBody>
      </p:sp>
      <p:sp>
        <p:nvSpPr>
          <p:cNvPr id="154649" name="Text Box 38"/>
          <p:cNvSpPr txBox="1"/>
          <p:nvPr/>
        </p:nvSpPr>
        <p:spPr>
          <a:xfrm>
            <a:off x="2693988" y="3940175"/>
            <a:ext cx="298450" cy="366713"/>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1800" dirty="0"/>
              <a:t>5</a:t>
            </a:r>
            <a:endParaRPr lang="en-US" altLang="zh-CN" sz="2400" dirty="0"/>
          </a:p>
        </p:txBody>
      </p:sp>
      <p:sp>
        <p:nvSpPr>
          <p:cNvPr id="154650" name="Text Box 39"/>
          <p:cNvSpPr txBox="1"/>
          <p:nvPr/>
        </p:nvSpPr>
        <p:spPr>
          <a:xfrm>
            <a:off x="3186113" y="4714875"/>
            <a:ext cx="298450" cy="3667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1800" dirty="0"/>
              <a:t>2</a:t>
            </a:r>
            <a:endParaRPr lang="en-US" altLang="zh-CN" sz="2400" dirty="0"/>
          </a:p>
        </p:txBody>
      </p:sp>
      <p:sp>
        <p:nvSpPr>
          <p:cNvPr id="154651" name="Text Box 40"/>
          <p:cNvSpPr txBox="1"/>
          <p:nvPr/>
        </p:nvSpPr>
        <p:spPr>
          <a:xfrm>
            <a:off x="4227513" y="4697413"/>
            <a:ext cx="298450" cy="366712"/>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1800" dirty="0"/>
              <a:t>4</a:t>
            </a:r>
            <a:endParaRPr lang="en-US" altLang="zh-CN" sz="2400" dirty="0"/>
          </a:p>
        </p:txBody>
      </p:sp>
      <p:sp>
        <p:nvSpPr>
          <p:cNvPr id="82985" name="Text Box 41"/>
          <p:cNvSpPr txBox="1"/>
          <p:nvPr/>
        </p:nvSpPr>
        <p:spPr>
          <a:xfrm>
            <a:off x="5546725" y="3089275"/>
            <a:ext cx="3067050" cy="2282825"/>
          </a:xfrm>
          <a:prstGeom prst="rect">
            <a:avLst/>
          </a:prstGeom>
          <a:solidFill>
            <a:srgbClr val="FFFFCC"/>
          </a:solid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400" b="1" dirty="0"/>
              <a:t>（</a:t>
            </a:r>
            <a:r>
              <a:rPr lang="en-US" altLang="zh-CN" sz="2400" b="1" dirty="0"/>
              <a:t>1</a:t>
            </a:r>
            <a:r>
              <a:rPr lang="zh-CN" altLang="en-US" sz="2400" b="1" dirty="0"/>
              <a:t>）完全二叉树并不一定是</a:t>
            </a:r>
            <a:r>
              <a:rPr lang="en-US" altLang="zh-CN" sz="2400" b="1" dirty="0"/>
              <a:t>Huffman</a:t>
            </a:r>
            <a:r>
              <a:rPr lang="zh-CN" altLang="en-US" sz="2400" b="1" dirty="0"/>
              <a:t>树</a:t>
            </a:r>
            <a:endParaRPr lang="zh-CN" altLang="en-US" sz="2400" b="1" dirty="0"/>
          </a:p>
          <a:p>
            <a:pPr marL="0" lvl="0" indent="0">
              <a:spcBef>
                <a:spcPct val="0"/>
              </a:spcBef>
              <a:buNone/>
            </a:pPr>
            <a:r>
              <a:rPr lang="zh-CN" altLang="en-US" sz="2400" b="1" dirty="0"/>
              <a:t>（</a:t>
            </a:r>
            <a:r>
              <a:rPr lang="en-US" altLang="zh-CN" sz="2400" b="1" dirty="0"/>
              <a:t>2</a:t>
            </a:r>
            <a:r>
              <a:rPr lang="zh-CN" altLang="en-US" sz="2400" b="1" dirty="0"/>
              <a:t>）</a:t>
            </a:r>
            <a:r>
              <a:rPr lang="en-US" altLang="zh-CN" sz="2400" b="1" dirty="0"/>
              <a:t>HT</a:t>
            </a:r>
            <a:r>
              <a:rPr lang="zh-CN" altLang="en-US" sz="2400" b="1" dirty="0"/>
              <a:t>是权值越大的越靠近根结点；</a:t>
            </a:r>
            <a:endParaRPr lang="zh-CN" altLang="en-US" sz="2400" b="1" dirty="0"/>
          </a:p>
          <a:p>
            <a:pPr marL="0" lvl="0" indent="0">
              <a:spcBef>
                <a:spcPct val="0"/>
              </a:spcBef>
              <a:buNone/>
            </a:pPr>
            <a:r>
              <a:rPr lang="zh-CN" altLang="en-US" sz="2400" b="1" dirty="0"/>
              <a:t>（</a:t>
            </a:r>
            <a:r>
              <a:rPr lang="en-US" altLang="zh-CN" sz="2400" b="1" dirty="0"/>
              <a:t>3</a:t>
            </a:r>
            <a:r>
              <a:rPr lang="zh-CN" altLang="en-US" sz="2400" b="1" dirty="0"/>
              <a:t>）</a:t>
            </a:r>
            <a:r>
              <a:rPr lang="en-US" altLang="zh-CN" sz="2400" b="1" dirty="0"/>
              <a:t>HT</a:t>
            </a:r>
            <a:r>
              <a:rPr lang="zh-CN" altLang="en-US" sz="2400" b="1" dirty="0"/>
              <a:t>不唯一，但</a:t>
            </a:r>
            <a:r>
              <a:rPr lang="en-US" altLang="zh-CN" sz="2400" b="1" dirty="0"/>
              <a:t>WPL</a:t>
            </a:r>
            <a:r>
              <a:rPr lang="zh-CN" altLang="en-US" sz="2400" b="1" dirty="0"/>
              <a:t>一定相等。</a:t>
            </a:r>
            <a:endParaRPr lang="zh-CN" altLang="en-US" sz="2400" b="1"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2985"/>
                                        </p:tgtEl>
                                        <p:attrNameLst>
                                          <p:attrName>style.visibility</p:attrName>
                                        </p:attrNameLst>
                                      </p:cBhvr>
                                      <p:to>
                                        <p:strVal val="visible"/>
                                      </p:to>
                                    </p:set>
                                    <p:anim calcmode="lin" valueType="num">
                                      <p:cBhvr additive="base">
                                        <p:cTn id="7" dur="500" fill="hold"/>
                                        <p:tgtEl>
                                          <p:spTgt spid="82985"/>
                                        </p:tgtEl>
                                        <p:attrNameLst>
                                          <p:attrName>ppt_x</p:attrName>
                                        </p:attrNameLst>
                                      </p:cBhvr>
                                      <p:tavLst>
                                        <p:tav tm="0">
                                          <p:val>
                                            <p:strVal val="1+#ppt_w/2"/>
                                          </p:val>
                                        </p:tav>
                                        <p:tav tm="100000">
                                          <p:val>
                                            <p:strVal val="#ppt_x"/>
                                          </p:val>
                                        </p:tav>
                                      </p:tavLst>
                                    </p:anim>
                                    <p:anim calcmode="lin" valueType="num">
                                      <p:cBhvr additive="base">
                                        <p:cTn id="8" dur="500" fill="hold"/>
                                        <p:tgtEl>
                                          <p:spTgt spid="829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5"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ChangeArrowheads="1"/>
          </p:cNvSpPr>
          <p:nvPr/>
        </p:nvSpPr>
        <p:spPr bwMode="auto">
          <a:xfrm>
            <a:off x="685800" y="176213"/>
            <a:ext cx="7772400" cy="838200"/>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55651" name="Line 3"/>
          <p:cNvSpPr/>
          <p:nvPr/>
        </p:nvSpPr>
        <p:spPr>
          <a:xfrm>
            <a:off x="1219200" y="5867400"/>
            <a:ext cx="0" cy="0"/>
          </a:xfrm>
          <a:prstGeom prst="line">
            <a:avLst/>
          </a:prstGeom>
          <a:ln w="12700" cap="sq" cmpd="sng">
            <a:solidFill>
              <a:schemeClr val="tx1"/>
            </a:solidFill>
            <a:prstDash val="solid"/>
            <a:headEnd type="none" w="sm" len="sm"/>
            <a:tailEnd type="none" w="sm" len="sm"/>
          </a:ln>
        </p:spPr>
      </p:sp>
      <p:sp>
        <p:nvSpPr>
          <p:cNvPr id="155652" name="Text Box 4"/>
          <p:cNvSpPr txBox="1"/>
          <p:nvPr/>
        </p:nvSpPr>
        <p:spPr>
          <a:xfrm>
            <a:off x="769938" y="1301750"/>
            <a:ext cx="7978775" cy="526573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800" b="1" i="1" dirty="0">
                <a:solidFill>
                  <a:srgbClr val="FF0000"/>
                </a:solidFill>
              </a:rPr>
              <a:t>2</a:t>
            </a:r>
            <a:r>
              <a:rPr lang="zh-CN" altLang="en-US" sz="2800" b="1" i="1" dirty="0">
                <a:solidFill>
                  <a:srgbClr val="FF0000"/>
                </a:solidFill>
              </a:rPr>
              <a:t>．构造 </a:t>
            </a:r>
            <a:r>
              <a:rPr lang="en-US" altLang="zh-CN" sz="2800" b="1" i="1" dirty="0">
                <a:solidFill>
                  <a:srgbClr val="FF0000"/>
                </a:solidFill>
              </a:rPr>
              <a:t>Huffman</a:t>
            </a:r>
            <a:r>
              <a:rPr lang="zh-CN" altLang="en-US" sz="2800" b="1" i="1" dirty="0">
                <a:solidFill>
                  <a:srgbClr val="FF0000"/>
                </a:solidFill>
              </a:rPr>
              <a:t>树算法</a:t>
            </a:r>
            <a:endParaRPr lang="zh-CN" altLang="en-US" sz="2800" b="1" i="1" dirty="0">
              <a:solidFill>
                <a:schemeClr val="accent1"/>
              </a:solidFill>
            </a:endParaRPr>
          </a:p>
          <a:p>
            <a:pPr marL="0" lvl="0" indent="0">
              <a:spcBef>
                <a:spcPct val="0"/>
              </a:spcBef>
              <a:buNone/>
            </a:pPr>
            <a:endParaRPr lang="zh-CN" altLang="en-US" sz="2400" b="1" dirty="0"/>
          </a:p>
          <a:p>
            <a:pPr marL="0" lvl="0" indent="0">
              <a:lnSpc>
                <a:spcPct val="120000"/>
              </a:lnSpc>
              <a:spcBef>
                <a:spcPct val="0"/>
              </a:spcBef>
              <a:buNone/>
            </a:pPr>
            <a:r>
              <a:rPr lang="en-US" altLang="zh-CN" sz="2400" b="1" dirty="0"/>
              <a:t>(1)  </a:t>
            </a:r>
            <a:r>
              <a:rPr lang="zh-CN" altLang="en-US" sz="2400" b="1" dirty="0"/>
              <a:t>以权值分别为</a:t>
            </a:r>
            <a:r>
              <a:rPr lang="en-US" altLang="zh-CN" sz="2400" b="1" dirty="0"/>
              <a:t>W</a:t>
            </a:r>
            <a:r>
              <a:rPr lang="en-US" altLang="zh-CN" sz="2400" b="1" baseline="-12000" dirty="0"/>
              <a:t>1</a:t>
            </a:r>
            <a:r>
              <a:rPr lang="en-US" altLang="zh-CN" sz="2400" b="1" dirty="0"/>
              <a:t>,W</a:t>
            </a:r>
            <a:r>
              <a:rPr lang="en-US" altLang="zh-CN" sz="2400" b="1" baseline="-12000" dirty="0"/>
              <a:t>2</a:t>
            </a:r>
            <a:r>
              <a:rPr lang="zh-CN" altLang="en-US" sz="2400" b="1" dirty="0"/>
              <a:t>．．．Ｗ</a:t>
            </a:r>
            <a:r>
              <a:rPr lang="zh-CN" altLang="en-US" sz="2400" b="1" baseline="-12000" dirty="0"/>
              <a:t>ｎ</a:t>
            </a:r>
            <a:r>
              <a:rPr lang="zh-CN" altLang="en-US" sz="2400" b="1" dirty="0"/>
              <a:t>的ｎ个结点，构成</a:t>
            </a:r>
            <a:r>
              <a:rPr lang="en-US" altLang="zh-CN" sz="2400" b="1" dirty="0"/>
              <a:t>n</a:t>
            </a:r>
            <a:r>
              <a:rPr lang="zh-CN" altLang="en-US" sz="2400" b="1" dirty="0"/>
              <a:t>棵二叉树</a:t>
            </a:r>
            <a:r>
              <a:rPr lang="en-US" altLang="zh-CN" sz="2400" b="1" dirty="0"/>
              <a:t>T</a:t>
            </a:r>
            <a:r>
              <a:rPr lang="en-US" altLang="zh-CN" sz="2400" b="1" baseline="-12000" dirty="0"/>
              <a:t>1</a:t>
            </a:r>
            <a:r>
              <a:rPr lang="en-US" altLang="zh-CN" sz="2400" b="1" dirty="0"/>
              <a:t>,T</a:t>
            </a:r>
            <a:r>
              <a:rPr lang="en-US" altLang="zh-CN" sz="2400" b="1" baseline="-12000" dirty="0"/>
              <a:t>2</a:t>
            </a:r>
            <a:r>
              <a:rPr lang="en-US" altLang="zh-CN" sz="2400" b="1" dirty="0"/>
              <a:t>,</a:t>
            </a:r>
            <a:r>
              <a:rPr lang="zh-CN" altLang="en-US" sz="2400" b="1" dirty="0"/>
              <a:t>．．．</a:t>
            </a:r>
            <a:r>
              <a:rPr lang="en-US" altLang="zh-CN" sz="2400" b="1" dirty="0"/>
              <a:t>T</a:t>
            </a:r>
            <a:r>
              <a:rPr lang="en-US" altLang="zh-CN" sz="2400" b="1" baseline="-12000" dirty="0"/>
              <a:t>n</a:t>
            </a:r>
            <a:r>
              <a:rPr lang="zh-CN" altLang="en-US" sz="2400" b="1" dirty="0"/>
              <a:t>并组成森林</a:t>
            </a:r>
            <a:r>
              <a:rPr lang="en-US" altLang="zh-CN" sz="2400" b="1" dirty="0"/>
              <a:t>F={T</a:t>
            </a:r>
            <a:r>
              <a:rPr lang="en-US" altLang="zh-CN" sz="2400" b="1" baseline="-12000" dirty="0"/>
              <a:t>1</a:t>
            </a:r>
            <a:r>
              <a:rPr lang="en-US" altLang="zh-CN" sz="2400" b="1" dirty="0"/>
              <a:t>,T</a:t>
            </a:r>
            <a:r>
              <a:rPr lang="en-US" altLang="zh-CN" sz="2400" b="1" baseline="-12000" dirty="0"/>
              <a:t>2</a:t>
            </a:r>
            <a:r>
              <a:rPr lang="en-US" altLang="zh-CN" sz="2400" b="1" dirty="0"/>
              <a:t>,</a:t>
            </a:r>
            <a:r>
              <a:rPr lang="zh-CN" altLang="en-US" sz="2400" b="1" dirty="0"/>
              <a:t>．．．</a:t>
            </a:r>
            <a:r>
              <a:rPr lang="en-US" altLang="zh-CN" sz="2400" b="1" dirty="0"/>
              <a:t>T</a:t>
            </a:r>
            <a:r>
              <a:rPr lang="en-US" altLang="zh-CN" sz="2400" b="1" baseline="-12000" dirty="0"/>
              <a:t>n</a:t>
            </a:r>
            <a:r>
              <a:rPr lang="en-US" altLang="zh-CN" sz="2400" b="1" dirty="0"/>
              <a:t>},</a:t>
            </a:r>
            <a:r>
              <a:rPr lang="zh-CN" altLang="en-US" sz="2400" b="1" dirty="0"/>
              <a:t>其中每棵二叉树 </a:t>
            </a:r>
            <a:r>
              <a:rPr lang="en-US" altLang="zh-CN" sz="2400" b="1" dirty="0"/>
              <a:t>T</a:t>
            </a:r>
            <a:r>
              <a:rPr lang="en-US" altLang="zh-CN" sz="2400" b="1" baseline="-12000" dirty="0"/>
              <a:t>i</a:t>
            </a:r>
            <a:r>
              <a:rPr lang="zh-CN" altLang="en-US" sz="2400" b="1" dirty="0"/>
              <a:t>仅有一个权值为 </a:t>
            </a:r>
            <a:r>
              <a:rPr lang="en-US" altLang="zh-CN" sz="2400" b="1" dirty="0"/>
              <a:t>W</a:t>
            </a:r>
            <a:r>
              <a:rPr lang="en-US" altLang="zh-CN" sz="2400" b="1" baseline="-12000" dirty="0"/>
              <a:t>i</a:t>
            </a:r>
            <a:r>
              <a:rPr lang="zh-CN" altLang="en-US" sz="2400" b="1" dirty="0"/>
              <a:t>的根结点；</a:t>
            </a:r>
            <a:endParaRPr lang="zh-CN" altLang="en-US" sz="2400" b="1" dirty="0"/>
          </a:p>
          <a:p>
            <a:pPr marL="0" lvl="0" indent="0">
              <a:lnSpc>
                <a:spcPct val="120000"/>
              </a:lnSpc>
              <a:spcBef>
                <a:spcPct val="0"/>
              </a:spcBef>
              <a:buNone/>
            </a:pPr>
            <a:r>
              <a:rPr lang="en-US" altLang="zh-CN" sz="2400" b="1" dirty="0"/>
              <a:t>(2) </a:t>
            </a:r>
            <a:r>
              <a:rPr lang="zh-CN" altLang="en-US" sz="2400" b="1" dirty="0"/>
              <a:t>在</a:t>
            </a:r>
            <a:r>
              <a:rPr lang="en-US" altLang="zh-CN" sz="2400" b="1" dirty="0"/>
              <a:t>F</a:t>
            </a:r>
            <a:r>
              <a:rPr lang="zh-CN" altLang="en-US" sz="2400" b="1" dirty="0"/>
              <a:t>中选取两棵根结点权值最小的树作为左右子树构造一棵新二叉树，并且置新二叉树根结点权值为左右子树上根结点的权值之和（根结点的权值</a:t>
            </a:r>
            <a:r>
              <a:rPr lang="en-US" altLang="zh-CN" sz="2400" b="1" dirty="0"/>
              <a:t>=</a:t>
            </a:r>
            <a:r>
              <a:rPr lang="zh-CN" altLang="en-US" sz="2400" b="1" dirty="0"/>
              <a:t>左右孩子权值之和，叶结点的权值</a:t>
            </a:r>
            <a:r>
              <a:rPr lang="en-US" altLang="zh-CN" sz="2400" b="1" dirty="0"/>
              <a:t>= W</a:t>
            </a:r>
            <a:r>
              <a:rPr lang="en-US" altLang="zh-CN" sz="2400" b="1" baseline="-12000" dirty="0"/>
              <a:t>i</a:t>
            </a:r>
            <a:r>
              <a:rPr lang="zh-CN" altLang="en-US" sz="2400" b="1" dirty="0"/>
              <a:t>）</a:t>
            </a:r>
            <a:endParaRPr lang="zh-CN" altLang="en-US" sz="2400" b="1" dirty="0"/>
          </a:p>
          <a:p>
            <a:pPr marL="0" lvl="0" indent="0">
              <a:lnSpc>
                <a:spcPct val="120000"/>
              </a:lnSpc>
              <a:spcBef>
                <a:spcPct val="0"/>
              </a:spcBef>
              <a:buNone/>
            </a:pPr>
            <a:r>
              <a:rPr lang="en-US" altLang="zh-CN" sz="2400" b="1" dirty="0"/>
              <a:t>(3) </a:t>
            </a:r>
            <a:r>
              <a:rPr lang="zh-CN" altLang="en-US" sz="2400" b="1" dirty="0"/>
              <a:t>从</a:t>
            </a:r>
            <a:r>
              <a:rPr lang="en-US" altLang="zh-CN" sz="2400" b="1" dirty="0"/>
              <a:t>F</a:t>
            </a:r>
            <a:r>
              <a:rPr lang="zh-CN" altLang="en-US" sz="2400" b="1" dirty="0"/>
              <a:t>中删除这两棵二叉树，同时将新二叉树加入到</a:t>
            </a:r>
            <a:r>
              <a:rPr lang="en-US" altLang="zh-CN" sz="2400" b="1" dirty="0"/>
              <a:t>F</a:t>
            </a:r>
            <a:r>
              <a:rPr lang="zh-CN" altLang="en-US" sz="2400" b="1" dirty="0"/>
              <a:t>中</a:t>
            </a:r>
            <a:r>
              <a:rPr lang="en-US" altLang="zh-CN" sz="2400" b="1" dirty="0"/>
              <a:t>;</a:t>
            </a:r>
            <a:endParaRPr lang="en-US" altLang="zh-CN" sz="2400" b="1" dirty="0"/>
          </a:p>
          <a:p>
            <a:pPr marL="0" lvl="0" indent="0">
              <a:lnSpc>
                <a:spcPct val="120000"/>
              </a:lnSpc>
              <a:spcBef>
                <a:spcPct val="0"/>
              </a:spcBef>
              <a:buNone/>
            </a:pPr>
            <a:r>
              <a:rPr lang="en-US" altLang="zh-CN" sz="2400" b="1" dirty="0"/>
              <a:t>(4) </a:t>
            </a:r>
            <a:r>
              <a:rPr lang="zh-CN" altLang="en-US" sz="2400" b="1" dirty="0"/>
              <a:t>重复</a:t>
            </a:r>
            <a:r>
              <a:rPr lang="en-US" altLang="zh-CN" sz="2400" b="1" dirty="0"/>
              <a:t>(2)</a:t>
            </a:r>
            <a:r>
              <a:rPr lang="zh-CN" altLang="en-US" sz="2400" b="1" dirty="0"/>
              <a:t>．</a:t>
            </a:r>
            <a:r>
              <a:rPr lang="en-US" altLang="zh-CN" sz="2400" b="1" dirty="0"/>
              <a:t>(</a:t>
            </a:r>
            <a:r>
              <a:rPr lang="zh-CN" altLang="en-US" sz="2400" b="1" dirty="0"/>
              <a:t>３</a:t>
            </a:r>
            <a:r>
              <a:rPr lang="en-US" altLang="zh-CN" sz="2400" b="1" dirty="0"/>
              <a:t>)</a:t>
            </a:r>
            <a:r>
              <a:rPr lang="zh-CN" altLang="en-US" sz="2400" b="1" dirty="0"/>
              <a:t>直到</a:t>
            </a:r>
            <a:r>
              <a:rPr lang="en-US" altLang="zh-CN" sz="2400" b="1" dirty="0"/>
              <a:t>F</a:t>
            </a:r>
            <a:r>
              <a:rPr lang="zh-CN" altLang="en-US" sz="2400" b="1" dirty="0"/>
              <a:t>中只含一棵二叉树为止，这棵二叉树就是</a:t>
            </a:r>
            <a:r>
              <a:rPr lang="en-US" altLang="zh-CN" sz="2400" b="1" dirty="0"/>
              <a:t>Huffman </a:t>
            </a:r>
            <a:r>
              <a:rPr lang="zh-CN" altLang="en-US" sz="2400" b="1" dirty="0"/>
              <a:t>树。</a:t>
            </a:r>
            <a:endParaRPr lang="zh-CN" altLang="en-US" sz="2400" b="1" dirty="0"/>
          </a:p>
        </p:txBody>
      </p:sp>
    </p:spTree>
  </p:cSld>
  <p:clrMapOvr>
    <a:masterClrMapping/>
  </p:clrMapOvr>
  <p:transition>
    <p:sndAc>
      <p:stSnd>
        <p:snd r:embed="rId1" name="camera.wav"/>
      </p:stSnd>
    </p:sndAc>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4418" name="Oval 2"/>
          <p:cNvSpPr/>
          <p:nvPr/>
        </p:nvSpPr>
        <p:spPr>
          <a:xfrm>
            <a:off x="3657600" y="1143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9</a:t>
            </a:r>
            <a:endParaRPr lang="en-US" altLang="zh-CN" sz="2400" dirty="0"/>
          </a:p>
        </p:txBody>
      </p:sp>
      <p:sp>
        <p:nvSpPr>
          <p:cNvPr id="444419" name="Text Box 3"/>
          <p:cNvSpPr txBox="1"/>
          <p:nvPr/>
        </p:nvSpPr>
        <p:spPr>
          <a:xfrm>
            <a:off x="228600" y="180975"/>
            <a:ext cx="7026275"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990000"/>
                </a:solidFill>
                <a:latin typeface="楷体_GB2312" pitchFamily="49" charset="-122"/>
                <a:ea typeface="楷体_GB2312" pitchFamily="49" charset="-122"/>
              </a:rPr>
              <a:t>例如</a:t>
            </a:r>
            <a:r>
              <a:rPr lang="en-US" altLang="zh-CN" sz="3600" dirty="0">
                <a:solidFill>
                  <a:srgbClr val="990000"/>
                </a:solidFill>
                <a:latin typeface="楷体_GB2312" pitchFamily="49" charset="-122"/>
                <a:ea typeface="楷体_GB2312" pitchFamily="49" charset="-122"/>
              </a:rPr>
              <a:t>: </a:t>
            </a:r>
            <a:r>
              <a:rPr lang="zh-CN" altLang="en-US" sz="3600" dirty="0">
                <a:solidFill>
                  <a:srgbClr val="990000"/>
                </a:solidFill>
                <a:latin typeface="楷体_GB2312" pitchFamily="49" charset="-122"/>
                <a:ea typeface="楷体_GB2312" pitchFamily="49" charset="-122"/>
              </a:rPr>
              <a:t>已知权值 </a:t>
            </a:r>
            <a:r>
              <a:rPr lang="en-US" altLang="zh-CN" sz="3600" dirty="0">
                <a:solidFill>
                  <a:srgbClr val="990000"/>
                </a:solidFill>
                <a:ea typeface="楷体_GB2312" pitchFamily="49" charset="-122"/>
              </a:rPr>
              <a:t>W={ 5, 6, 2, 9, 7 }</a:t>
            </a:r>
            <a:endParaRPr lang="en-US" altLang="zh-CN" sz="2400" dirty="0"/>
          </a:p>
        </p:txBody>
      </p:sp>
      <p:sp>
        <p:nvSpPr>
          <p:cNvPr id="444420" name="Oval 4"/>
          <p:cNvSpPr/>
          <p:nvPr/>
        </p:nvSpPr>
        <p:spPr>
          <a:xfrm>
            <a:off x="838200" y="1143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5</a:t>
            </a:r>
            <a:endParaRPr lang="en-US" altLang="zh-CN" sz="2400" dirty="0"/>
          </a:p>
        </p:txBody>
      </p:sp>
      <p:sp>
        <p:nvSpPr>
          <p:cNvPr id="444421" name="Oval 5"/>
          <p:cNvSpPr/>
          <p:nvPr/>
        </p:nvSpPr>
        <p:spPr>
          <a:xfrm>
            <a:off x="1752600" y="1143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6</a:t>
            </a:r>
            <a:endParaRPr lang="en-US" altLang="zh-CN" sz="2400" dirty="0"/>
          </a:p>
        </p:txBody>
      </p:sp>
      <p:sp>
        <p:nvSpPr>
          <p:cNvPr id="444422" name="Oval 6"/>
          <p:cNvSpPr/>
          <p:nvPr/>
        </p:nvSpPr>
        <p:spPr>
          <a:xfrm>
            <a:off x="2667000" y="1143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2</a:t>
            </a:r>
            <a:endParaRPr lang="en-US" altLang="zh-CN" sz="2400" dirty="0"/>
          </a:p>
        </p:txBody>
      </p:sp>
      <p:sp>
        <p:nvSpPr>
          <p:cNvPr id="444423" name="Oval 7"/>
          <p:cNvSpPr/>
          <p:nvPr/>
        </p:nvSpPr>
        <p:spPr>
          <a:xfrm>
            <a:off x="4572000" y="1143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7</a:t>
            </a:r>
            <a:endParaRPr lang="en-US" altLang="zh-CN" sz="2400" dirty="0"/>
          </a:p>
        </p:txBody>
      </p:sp>
      <p:sp>
        <p:nvSpPr>
          <p:cNvPr id="444424" name="Oval 8"/>
          <p:cNvSpPr/>
          <p:nvPr/>
        </p:nvSpPr>
        <p:spPr>
          <a:xfrm>
            <a:off x="3581400" y="33528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5</a:t>
            </a:r>
            <a:endParaRPr lang="en-US" altLang="zh-CN" sz="2400" dirty="0"/>
          </a:p>
        </p:txBody>
      </p:sp>
      <p:sp>
        <p:nvSpPr>
          <p:cNvPr id="444425" name="Oval 9"/>
          <p:cNvSpPr/>
          <p:nvPr/>
        </p:nvSpPr>
        <p:spPr>
          <a:xfrm>
            <a:off x="4800600" y="33528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2</a:t>
            </a:r>
            <a:endParaRPr lang="en-US" altLang="zh-CN" sz="2400" dirty="0"/>
          </a:p>
        </p:txBody>
      </p:sp>
      <p:sp>
        <p:nvSpPr>
          <p:cNvPr id="444426" name="Line 10"/>
          <p:cNvSpPr/>
          <p:nvPr/>
        </p:nvSpPr>
        <p:spPr>
          <a:xfrm flipH="1">
            <a:off x="3886200" y="3124200"/>
            <a:ext cx="381000" cy="228600"/>
          </a:xfrm>
          <a:prstGeom prst="line">
            <a:avLst/>
          </a:prstGeom>
          <a:ln w="28575" cap="sq" cmpd="sng">
            <a:solidFill>
              <a:srgbClr val="990000"/>
            </a:solidFill>
            <a:prstDash val="solid"/>
            <a:headEnd type="none" w="sm" len="sm"/>
            <a:tailEnd type="none" w="sm" len="sm"/>
          </a:ln>
        </p:spPr>
      </p:sp>
      <p:sp>
        <p:nvSpPr>
          <p:cNvPr id="444427" name="Line 11"/>
          <p:cNvSpPr/>
          <p:nvPr/>
        </p:nvSpPr>
        <p:spPr>
          <a:xfrm>
            <a:off x="4724400" y="3124200"/>
            <a:ext cx="381000" cy="228600"/>
          </a:xfrm>
          <a:prstGeom prst="line">
            <a:avLst/>
          </a:prstGeom>
          <a:ln w="28575" cap="sq" cmpd="sng">
            <a:solidFill>
              <a:srgbClr val="990000"/>
            </a:solidFill>
            <a:prstDash val="solid"/>
            <a:headEnd type="none" w="sm" len="sm"/>
            <a:tailEnd type="none" w="sm" len="sm"/>
          </a:ln>
        </p:spPr>
      </p:sp>
      <p:sp>
        <p:nvSpPr>
          <p:cNvPr id="444428" name="Text Box 12"/>
          <p:cNvSpPr txBox="1"/>
          <p:nvPr/>
        </p:nvSpPr>
        <p:spPr>
          <a:xfrm>
            <a:off x="4251325" y="2438400"/>
            <a:ext cx="549275" cy="66675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3300"/>
                </a:solidFill>
              </a:rPr>
              <a:t>7</a:t>
            </a:r>
            <a:endParaRPr lang="en-US" altLang="zh-CN" sz="2400" dirty="0"/>
          </a:p>
        </p:txBody>
      </p:sp>
      <p:sp>
        <p:nvSpPr>
          <p:cNvPr id="444429" name="Oval 13"/>
          <p:cNvSpPr/>
          <p:nvPr/>
        </p:nvSpPr>
        <p:spPr>
          <a:xfrm>
            <a:off x="914400" y="24384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6</a:t>
            </a:r>
            <a:endParaRPr lang="en-US" altLang="zh-CN" sz="2400" dirty="0"/>
          </a:p>
        </p:txBody>
      </p:sp>
      <p:sp>
        <p:nvSpPr>
          <p:cNvPr id="444430" name="Oval 14"/>
          <p:cNvSpPr/>
          <p:nvPr/>
        </p:nvSpPr>
        <p:spPr>
          <a:xfrm>
            <a:off x="1828800" y="24384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9</a:t>
            </a:r>
            <a:endParaRPr lang="en-US" altLang="zh-CN" sz="2400" dirty="0"/>
          </a:p>
        </p:txBody>
      </p:sp>
      <p:sp>
        <p:nvSpPr>
          <p:cNvPr id="444431" name="Oval 15"/>
          <p:cNvSpPr/>
          <p:nvPr/>
        </p:nvSpPr>
        <p:spPr>
          <a:xfrm>
            <a:off x="2743200" y="24384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7</a:t>
            </a:r>
            <a:endParaRPr lang="en-US" altLang="zh-CN" sz="2400" dirty="0"/>
          </a:p>
        </p:txBody>
      </p:sp>
      <p:sp>
        <p:nvSpPr>
          <p:cNvPr id="444432" name="Oval 16"/>
          <p:cNvSpPr/>
          <p:nvPr/>
        </p:nvSpPr>
        <p:spPr>
          <a:xfrm>
            <a:off x="4114800" y="5334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6</a:t>
            </a:r>
            <a:endParaRPr lang="en-US" altLang="zh-CN" sz="2400" dirty="0"/>
          </a:p>
        </p:txBody>
      </p:sp>
      <p:sp>
        <p:nvSpPr>
          <p:cNvPr id="444433" name="Oval 17"/>
          <p:cNvSpPr/>
          <p:nvPr/>
        </p:nvSpPr>
        <p:spPr>
          <a:xfrm>
            <a:off x="5181600" y="5334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7</a:t>
            </a:r>
            <a:endParaRPr lang="en-US" altLang="zh-CN" sz="2400" dirty="0"/>
          </a:p>
        </p:txBody>
      </p:sp>
      <p:sp>
        <p:nvSpPr>
          <p:cNvPr id="444434" name="Text Box 18"/>
          <p:cNvSpPr txBox="1"/>
          <p:nvPr/>
        </p:nvSpPr>
        <p:spPr>
          <a:xfrm>
            <a:off x="4648200" y="4419600"/>
            <a:ext cx="685800" cy="66675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3300"/>
                </a:solidFill>
              </a:rPr>
              <a:t>13</a:t>
            </a:r>
            <a:endParaRPr lang="en-US" altLang="zh-CN" sz="2400" dirty="0"/>
          </a:p>
        </p:txBody>
      </p:sp>
      <p:sp>
        <p:nvSpPr>
          <p:cNvPr id="444435" name="Line 19"/>
          <p:cNvSpPr/>
          <p:nvPr/>
        </p:nvSpPr>
        <p:spPr>
          <a:xfrm flipH="1">
            <a:off x="4419600" y="5029200"/>
            <a:ext cx="228600" cy="304800"/>
          </a:xfrm>
          <a:prstGeom prst="line">
            <a:avLst/>
          </a:prstGeom>
          <a:ln w="28575" cap="sq" cmpd="sng">
            <a:solidFill>
              <a:srgbClr val="990000"/>
            </a:solidFill>
            <a:prstDash val="solid"/>
            <a:headEnd type="none" w="sm" len="sm"/>
            <a:tailEnd type="none" w="sm" len="sm"/>
          </a:ln>
        </p:spPr>
      </p:sp>
      <p:sp>
        <p:nvSpPr>
          <p:cNvPr id="444436" name="Line 20"/>
          <p:cNvSpPr/>
          <p:nvPr/>
        </p:nvSpPr>
        <p:spPr>
          <a:xfrm>
            <a:off x="5334000" y="5105400"/>
            <a:ext cx="152400" cy="228600"/>
          </a:xfrm>
          <a:prstGeom prst="line">
            <a:avLst/>
          </a:prstGeom>
          <a:ln w="28575" cap="sq" cmpd="sng">
            <a:solidFill>
              <a:srgbClr val="990000"/>
            </a:solidFill>
            <a:prstDash val="solid"/>
            <a:headEnd type="none" w="sm" len="sm"/>
            <a:tailEnd type="none" w="sm" len="sm"/>
          </a:ln>
        </p:spPr>
      </p:sp>
      <p:sp>
        <p:nvSpPr>
          <p:cNvPr id="444437" name="Oval 21"/>
          <p:cNvSpPr/>
          <p:nvPr/>
        </p:nvSpPr>
        <p:spPr>
          <a:xfrm>
            <a:off x="990600" y="44196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9</a:t>
            </a:r>
            <a:endParaRPr lang="en-US" altLang="zh-CN" sz="2400" dirty="0"/>
          </a:p>
        </p:txBody>
      </p:sp>
      <p:sp>
        <p:nvSpPr>
          <p:cNvPr id="444438" name="Oval 22"/>
          <p:cNvSpPr/>
          <p:nvPr/>
        </p:nvSpPr>
        <p:spPr>
          <a:xfrm>
            <a:off x="1752600" y="5334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5</a:t>
            </a:r>
            <a:endParaRPr lang="en-US" altLang="zh-CN" sz="2400" dirty="0"/>
          </a:p>
        </p:txBody>
      </p:sp>
      <p:sp>
        <p:nvSpPr>
          <p:cNvPr id="444439" name="Oval 23"/>
          <p:cNvSpPr/>
          <p:nvPr/>
        </p:nvSpPr>
        <p:spPr>
          <a:xfrm>
            <a:off x="2971800" y="5334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2</a:t>
            </a:r>
            <a:endParaRPr lang="en-US" altLang="zh-CN" sz="2400" dirty="0"/>
          </a:p>
        </p:txBody>
      </p:sp>
      <p:sp>
        <p:nvSpPr>
          <p:cNvPr id="444440" name="Line 24"/>
          <p:cNvSpPr/>
          <p:nvPr/>
        </p:nvSpPr>
        <p:spPr>
          <a:xfrm flipH="1">
            <a:off x="2057400" y="5105400"/>
            <a:ext cx="381000" cy="228600"/>
          </a:xfrm>
          <a:prstGeom prst="line">
            <a:avLst/>
          </a:prstGeom>
          <a:ln w="28575" cap="sq" cmpd="sng">
            <a:solidFill>
              <a:srgbClr val="990000"/>
            </a:solidFill>
            <a:prstDash val="solid"/>
            <a:headEnd type="none" w="sm" len="sm"/>
            <a:tailEnd type="none" w="sm" len="sm"/>
          </a:ln>
        </p:spPr>
      </p:sp>
      <p:sp>
        <p:nvSpPr>
          <p:cNvPr id="444441" name="Line 25"/>
          <p:cNvSpPr/>
          <p:nvPr/>
        </p:nvSpPr>
        <p:spPr>
          <a:xfrm>
            <a:off x="2895600" y="5105400"/>
            <a:ext cx="381000" cy="228600"/>
          </a:xfrm>
          <a:prstGeom prst="line">
            <a:avLst/>
          </a:prstGeom>
          <a:ln w="28575" cap="sq" cmpd="sng">
            <a:solidFill>
              <a:srgbClr val="990000"/>
            </a:solidFill>
            <a:prstDash val="solid"/>
            <a:headEnd type="none" w="sm" len="sm"/>
            <a:tailEnd type="none" w="sm" len="sm"/>
          </a:ln>
        </p:spPr>
      </p:sp>
      <p:sp>
        <p:nvSpPr>
          <p:cNvPr id="444442" name="Text Box 26"/>
          <p:cNvSpPr txBox="1"/>
          <p:nvPr/>
        </p:nvSpPr>
        <p:spPr>
          <a:xfrm>
            <a:off x="2422525" y="4419600"/>
            <a:ext cx="549275" cy="66675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3300"/>
                </a:solidFill>
              </a:rPr>
              <a:t>7</a:t>
            </a:r>
            <a:endParaRPr lang="en-US" altLang="zh-CN" sz="24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4419"/>
                                        </p:tgtEl>
                                        <p:attrNameLst>
                                          <p:attrName>style.visibility</p:attrName>
                                        </p:attrNameLst>
                                      </p:cBhvr>
                                      <p:to>
                                        <p:strVal val="visible"/>
                                      </p:to>
                                    </p:set>
                                    <p:anim calcmode="lin" valueType="num">
                                      <p:cBhvr additive="base">
                                        <p:cTn id="7" dur="500" fill="hold"/>
                                        <p:tgtEl>
                                          <p:spTgt spid="444419"/>
                                        </p:tgtEl>
                                        <p:attrNameLst>
                                          <p:attrName>ppt_x</p:attrName>
                                        </p:attrNameLst>
                                      </p:cBhvr>
                                      <p:tavLst>
                                        <p:tav tm="0">
                                          <p:val>
                                            <p:strVal val="#ppt_x"/>
                                          </p:val>
                                        </p:tav>
                                        <p:tav tm="100000">
                                          <p:val>
                                            <p:strVal val="#ppt_x"/>
                                          </p:val>
                                        </p:tav>
                                      </p:tavLst>
                                    </p:anim>
                                    <p:anim calcmode="lin" valueType="num">
                                      <p:cBhvr additive="base">
                                        <p:cTn id="8" dur="500" fill="hold"/>
                                        <p:tgtEl>
                                          <p:spTgt spid="4444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44420"/>
                                        </p:tgtEl>
                                        <p:attrNameLst>
                                          <p:attrName>style.visibility</p:attrName>
                                        </p:attrNameLst>
                                      </p:cBhvr>
                                      <p:to>
                                        <p:strVal val="visible"/>
                                      </p:to>
                                    </p:set>
                                    <p:animEffect transition="in" filter="dissolve">
                                      <p:cBhvr>
                                        <p:cTn id="13" dur="500"/>
                                        <p:tgtEl>
                                          <p:spTgt spid="44442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44421"/>
                                        </p:tgtEl>
                                        <p:attrNameLst>
                                          <p:attrName>style.visibility</p:attrName>
                                        </p:attrNameLst>
                                      </p:cBhvr>
                                      <p:to>
                                        <p:strVal val="visible"/>
                                      </p:to>
                                    </p:set>
                                    <p:animEffect transition="in" filter="dissolve">
                                      <p:cBhvr>
                                        <p:cTn id="18" dur="500"/>
                                        <p:tgtEl>
                                          <p:spTgt spid="4444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44422"/>
                                        </p:tgtEl>
                                        <p:attrNameLst>
                                          <p:attrName>style.visibility</p:attrName>
                                        </p:attrNameLst>
                                      </p:cBhvr>
                                      <p:to>
                                        <p:strVal val="visible"/>
                                      </p:to>
                                    </p:set>
                                    <p:animEffect transition="in" filter="dissolve">
                                      <p:cBhvr>
                                        <p:cTn id="23" dur="500"/>
                                        <p:tgtEl>
                                          <p:spTgt spid="44442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44418"/>
                                        </p:tgtEl>
                                        <p:attrNameLst>
                                          <p:attrName>style.visibility</p:attrName>
                                        </p:attrNameLst>
                                      </p:cBhvr>
                                      <p:to>
                                        <p:strVal val="visible"/>
                                      </p:to>
                                    </p:set>
                                    <p:animEffect transition="in" filter="dissolve">
                                      <p:cBhvr>
                                        <p:cTn id="28" dur="500"/>
                                        <p:tgtEl>
                                          <p:spTgt spid="44441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44423"/>
                                        </p:tgtEl>
                                        <p:attrNameLst>
                                          <p:attrName>style.visibility</p:attrName>
                                        </p:attrNameLst>
                                      </p:cBhvr>
                                      <p:to>
                                        <p:strVal val="visible"/>
                                      </p:to>
                                    </p:set>
                                    <p:animEffect transition="in" filter="dissolve">
                                      <p:cBhvr>
                                        <p:cTn id="33" dur="500"/>
                                        <p:tgtEl>
                                          <p:spTgt spid="44442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44424"/>
                                        </p:tgtEl>
                                        <p:attrNameLst>
                                          <p:attrName>style.visibility</p:attrName>
                                        </p:attrNameLst>
                                      </p:cBhvr>
                                      <p:to>
                                        <p:strVal val="visible"/>
                                      </p:to>
                                    </p:set>
                                    <p:animEffect transition="in" filter="dissolve">
                                      <p:cBhvr>
                                        <p:cTn id="38" dur="500"/>
                                        <p:tgtEl>
                                          <p:spTgt spid="44442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44425"/>
                                        </p:tgtEl>
                                        <p:attrNameLst>
                                          <p:attrName>style.visibility</p:attrName>
                                        </p:attrNameLst>
                                      </p:cBhvr>
                                      <p:to>
                                        <p:strVal val="visible"/>
                                      </p:to>
                                    </p:set>
                                    <p:animEffect transition="in" filter="dissolve">
                                      <p:cBhvr>
                                        <p:cTn id="43" dur="500"/>
                                        <p:tgtEl>
                                          <p:spTgt spid="444425"/>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4" fill="hold" nodeType="clickEffect">
                                  <p:stCondLst>
                                    <p:cond delay="0"/>
                                  </p:stCondLst>
                                  <p:childTnLst>
                                    <p:set>
                                      <p:cBhvr>
                                        <p:cTn id="47" dur="1" fill="hold">
                                          <p:stCondLst>
                                            <p:cond delay="0"/>
                                          </p:stCondLst>
                                        </p:cTn>
                                        <p:tgtEl>
                                          <p:spTgt spid="444426"/>
                                        </p:tgtEl>
                                        <p:attrNameLst>
                                          <p:attrName>style.visibility</p:attrName>
                                        </p:attrNameLst>
                                      </p:cBhvr>
                                      <p:to>
                                        <p:strVal val="visible"/>
                                      </p:to>
                                    </p:set>
                                    <p:anim calcmode="lin" valueType="num">
                                      <p:cBhvr>
                                        <p:cTn id="48" dur="500" fill="hold"/>
                                        <p:tgtEl>
                                          <p:spTgt spid="444426"/>
                                        </p:tgtEl>
                                        <p:attrNameLst>
                                          <p:attrName>ppt_x</p:attrName>
                                        </p:attrNameLst>
                                      </p:cBhvr>
                                      <p:tavLst>
                                        <p:tav tm="0">
                                          <p:val>
                                            <p:strVal val="#ppt_x"/>
                                          </p:val>
                                        </p:tav>
                                        <p:tav tm="100000">
                                          <p:val>
                                            <p:strVal val="#ppt_x"/>
                                          </p:val>
                                        </p:tav>
                                      </p:tavLst>
                                    </p:anim>
                                    <p:anim calcmode="lin" valueType="num">
                                      <p:cBhvr>
                                        <p:cTn id="49" dur="500" fill="hold"/>
                                        <p:tgtEl>
                                          <p:spTgt spid="444426"/>
                                        </p:tgtEl>
                                        <p:attrNameLst>
                                          <p:attrName>ppt_y</p:attrName>
                                        </p:attrNameLst>
                                      </p:cBhvr>
                                      <p:tavLst>
                                        <p:tav tm="0">
                                          <p:val>
                                            <p:strVal val="#ppt_y+#ppt_h/2"/>
                                          </p:val>
                                        </p:tav>
                                        <p:tav tm="100000">
                                          <p:val>
                                            <p:strVal val="#ppt_y"/>
                                          </p:val>
                                        </p:tav>
                                      </p:tavLst>
                                    </p:anim>
                                    <p:anim calcmode="lin" valueType="num">
                                      <p:cBhvr>
                                        <p:cTn id="50" dur="500" fill="hold"/>
                                        <p:tgtEl>
                                          <p:spTgt spid="444426"/>
                                        </p:tgtEl>
                                        <p:attrNameLst>
                                          <p:attrName>ppt_w</p:attrName>
                                        </p:attrNameLst>
                                      </p:cBhvr>
                                      <p:tavLst>
                                        <p:tav tm="0">
                                          <p:val>
                                            <p:strVal val="#ppt_w"/>
                                          </p:val>
                                        </p:tav>
                                        <p:tav tm="100000">
                                          <p:val>
                                            <p:strVal val="#ppt_w"/>
                                          </p:val>
                                        </p:tav>
                                      </p:tavLst>
                                    </p:anim>
                                    <p:anim calcmode="lin" valueType="num">
                                      <p:cBhvr>
                                        <p:cTn id="51" dur="500" fill="hold"/>
                                        <p:tgtEl>
                                          <p:spTgt spid="444426"/>
                                        </p:tgtEl>
                                        <p:attrNameLst>
                                          <p:attrName>ppt_h</p:attrName>
                                        </p:attrNameLst>
                                      </p:cBhvr>
                                      <p:tavLst>
                                        <p:tav tm="0">
                                          <p:val>
                                            <p:fltVal val="0.000000"/>
                                          </p:val>
                                        </p:tav>
                                        <p:tav tm="100000">
                                          <p:val>
                                            <p:strVal val="#ppt_h"/>
                                          </p:val>
                                        </p:tav>
                                      </p:tavLst>
                                    </p:anim>
                                  </p:childTnLst>
                                </p:cTn>
                              </p:par>
                            </p:childTnLst>
                          </p:cTn>
                        </p:par>
                        <p:par>
                          <p:cTn id="52" fill="hold">
                            <p:stCondLst>
                              <p:cond delay="500"/>
                            </p:stCondLst>
                            <p:childTnLst>
                              <p:par>
                                <p:cTn id="53" presetID="17" presetClass="entr" presetSubtype="4" fill="hold" nodeType="afterEffect">
                                  <p:stCondLst>
                                    <p:cond delay="0"/>
                                  </p:stCondLst>
                                  <p:childTnLst>
                                    <p:set>
                                      <p:cBhvr>
                                        <p:cTn id="54" dur="1" fill="hold">
                                          <p:stCondLst>
                                            <p:cond delay="0"/>
                                          </p:stCondLst>
                                        </p:cTn>
                                        <p:tgtEl>
                                          <p:spTgt spid="444427"/>
                                        </p:tgtEl>
                                        <p:attrNameLst>
                                          <p:attrName>style.visibility</p:attrName>
                                        </p:attrNameLst>
                                      </p:cBhvr>
                                      <p:to>
                                        <p:strVal val="visible"/>
                                      </p:to>
                                    </p:set>
                                    <p:anim calcmode="lin" valueType="num">
                                      <p:cBhvr>
                                        <p:cTn id="55" dur="500" fill="hold"/>
                                        <p:tgtEl>
                                          <p:spTgt spid="444427"/>
                                        </p:tgtEl>
                                        <p:attrNameLst>
                                          <p:attrName>ppt_x</p:attrName>
                                        </p:attrNameLst>
                                      </p:cBhvr>
                                      <p:tavLst>
                                        <p:tav tm="0">
                                          <p:val>
                                            <p:strVal val="#ppt_x"/>
                                          </p:val>
                                        </p:tav>
                                        <p:tav tm="100000">
                                          <p:val>
                                            <p:strVal val="#ppt_x"/>
                                          </p:val>
                                        </p:tav>
                                      </p:tavLst>
                                    </p:anim>
                                    <p:anim calcmode="lin" valueType="num">
                                      <p:cBhvr>
                                        <p:cTn id="56" dur="500" fill="hold"/>
                                        <p:tgtEl>
                                          <p:spTgt spid="444427"/>
                                        </p:tgtEl>
                                        <p:attrNameLst>
                                          <p:attrName>ppt_y</p:attrName>
                                        </p:attrNameLst>
                                      </p:cBhvr>
                                      <p:tavLst>
                                        <p:tav tm="0">
                                          <p:val>
                                            <p:strVal val="#ppt_y+#ppt_h/2"/>
                                          </p:val>
                                        </p:tav>
                                        <p:tav tm="100000">
                                          <p:val>
                                            <p:strVal val="#ppt_y"/>
                                          </p:val>
                                        </p:tav>
                                      </p:tavLst>
                                    </p:anim>
                                    <p:anim calcmode="lin" valueType="num">
                                      <p:cBhvr>
                                        <p:cTn id="57" dur="500" fill="hold"/>
                                        <p:tgtEl>
                                          <p:spTgt spid="444427"/>
                                        </p:tgtEl>
                                        <p:attrNameLst>
                                          <p:attrName>ppt_w</p:attrName>
                                        </p:attrNameLst>
                                      </p:cBhvr>
                                      <p:tavLst>
                                        <p:tav tm="0">
                                          <p:val>
                                            <p:strVal val="#ppt_w"/>
                                          </p:val>
                                        </p:tav>
                                        <p:tav tm="100000">
                                          <p:val>
                                            <p:strVal val="#ppt_w"/>
                                          </p:val>
                                        </p:tav>
                                      </p:tavLst>
                                    </p:anim>
                                    <p:anim calcmode="lin" valueType="num">
                                      <p:cBhvr>
                                        <p:cTn id="58" dur="500" fill="hold"/>
                                        <p:tgtEl>
                                          <p:spTgt spid="444427"/>
                                        </p:tgtEl>
                                        <p:attrNameLst>
                                          <p:attrName>ppt_h</p:attrName>
                                        </p:attrNameLst>
                                      </p:cBhvr>
                                      <p:tavLst>
                                        <p:tav tm="0">
                                          <p:val>
                                            <p:fltVal val="0.00000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444428"/>
                                        </p:tgtEl>
                                        <p:attrNameLst>
                                          <p:attrName>style.visibility</p:attrName>
                                        </p:attrNameLst>
                                      </p:cBhvr>
                                      <p:to>
                                        <p:strVal val="visible"/>
                                      </p:to>
                                    </p:set>
                                    <p:anim calcmode="lin" valueType="num">
                                      <p:cBhvr>
                                        <p:cTn id="63" dur="500" fill="hold"/>
                                        <p:tgtEl>
                                          <p:spTgt spid="444428"/>
                                        </p:tgtEl>
                                        <p:attrNameLst>
                                          <p:attrName>ppt_x</p:attrName>
                                        </p:attrNameLst>
                                      </p:cBhvr>
                                      <p:tavLst>
                                        <p:tav tm="0">
                                          <p:val>
                                            <p:strVal val="#ppt_x"/>
                                          </p:val>
                                        </p:tav>
                                        <p:tav tm="100000">
                                          <p:val>
                                            <p:strVal val="#ppt_x"/>
                                          </p:val>
                                        </p:tav>
                                      </p:tavLst>
                                    </p:anim>
                                    <p:anim calcmode="lin" valueType="num">
                                      <p:cBhvr>
                                        <p:cTn id="64" dur="500" fill="hold"/>
                                        <p:tgtEl>
                                          <p:spTgt spid="444428"/>
                                        </p:tgtEl>
                                        <p:attrNameLst>
                                          <p:attrName>ppt_y</p:attrName>
                                        </p:attrNameLst>
                                      </p:cBhvr>
                                      <p:tavLst>
                                        <p:tav tm="0">
                                          <p:val>
                                            <p:strVal val="#ppt_y+#ppt_h/2"/>
                                          </p:val>
                                        </p:tav>
                                        <p:tav tm="100000">
                                          <p:val>
                                            <p:strVal val="#ppt_y"/>
                                          </p:val>
                                        </p:tav>
                                      </p:tavLst>
                                    </p:anim>
                                    <p:anim calcmode="lin" valueType="num">
                                      <p:cBhvr>
                                        <p:cTn id="65" dur="500" fill="hold"/>
                                        <p:tgtEl>
                                          <p:spTgt spid="444428"/>
                                        </p:tgtEl>
                                        <p:attrNameLst>
                                          <p:attrName>ppt_w</p:attrName>
                                        </p:attrNameLst>
                                      </p:cBhvr>
                                      <p:tavLst>
                                        <p:tav tm="0">
                                          <p:val>
                                            <p:strVal val="#ppt_w"/>
                                          </p:val>
                                        </p:tav>
                                        <p:tav tm="100000">
                                          <p:val>
                                            <p:strVal val="#ppt_w"/>
                                          </p:val>
                                        </p:tav>
                                      </p:tavLst>
                                    </p:anim>
                                    <p:anim calcmode="lin" valueType="num">
                                      <p:cBhvr>
                                        <p:cTn id="66" dur="500" fill="hold"/>
                                        <p:tgtEl>
                                          <p:spTgt spid="444428"/>
                                        </p:tgtEl>
                                        <p:attrNameLst>
                                          <p:attrName>ppt_h</p:attrName>
                                        </p:attrNameLst>
                                      </p:cBhvr>
                                      <p:tavLst>
                                        <p:tav tm="0">
                                          <p:val>
                                            <p:fltVal val="0.00000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444429"/>
                                        </p:tgtEl>
                                        <p:attrNameLst>
                                          <p:attrName>style.visibility</p:attrName>
                                        </p:attrNameLst>
                                      </p:cBhvr>
                                      <p:to>
                                        <p:strVal val="visible"/>
                                      </p:to>
                                    </p:set>
                                    <p:animEffect transition="in" filter="dissolve">
                                      <p:cBhvr>
                                        <p:cTn id="71" dur="500"/>
                                        <p:tgtEl>
                                          <p:spTgt spid="444429"/>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44430"/>
                                        </p:tgtEl>
                                        <p:attrNameLst>
                                          <p:attrName>style.visibility</p:attrName>
                                        </p:attrNameLst>
                                      </p:cBhvr>
                                      <p:to>
                                        <p:strVal val="visible"/>
                                      </p:to>
                                    </p:set>
                                    <p:animEffect transition="in" filter="dissolve">
                                      <p:cBhvr>
                                        <p:cTn id="76" dur="500"/>
                                        <p:tgtEl>
                                          <p:spTgt spid="444430"/>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444431"/>
                                        </p:tgtEl>
                                        <p:attrNameLst>
                                          <p:attrName>style.visibility</p:attrName>
                                        </p:attrNameLst>
                                      </p:cBhvr>
                                      <p:to>
                                        <p:strVal val="visible"/>
                                      </p:to>
                                    </p:set>
                                    <p:animEffect transition="in" filter="dissolve">
                                      <p:cBhvr>
                                        <p:cTn id="81" dur="500"/>
                                        <p:tgtEl>
                                          <p:spTgt spid="44443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44432"/>
                                        </p:tgtEl>
                                        <p:attrNameLst>
                                          <p:attrName>style.visibility</p:attrName>
                                        </p:attrNameLst>
                                      </p:cBhvr>
                                      <p:to>
                                        <p:strVal val="visible"/>
                                      </p:to>
                                    </p:set>
                                    <p:animEffect transition="in" filter="dissolve">
                                      <p:cBhvr>
                                        <p:cTn id="86" dur="500"/>
                                        <p:tgtEl>
                                          <p:spTgt spid="44443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444433"/>
                                        </p:tgtEl>
                                        <p:attrNameLst>
                                          <p:attrName>style.visibility</p:attrName>
                                        </p:attrNameLst>
                                      </p:cBhvr>
                                      <p:to>
                                        <p:strVal val="visible"/>
                                      </p:to>
                                    </p:set>
                                    <p:animEffect transition="in" filter="dissolve">
                                      <p:cBhvr>
                                        <p:cTn id="91" dur="500"/>
                                        <p:tgtEl>
                                          <p:spTgt spid="444433"/>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4" fill="hold" nodeType="clickEffect">
                                  <p:stCondLst>
                                    <p:cond delay="0"/>
                                  </p:stCondLst>
                                  <p:childTnLst>
                                    <p:set>
                                      <p:cBhvr>
                                        <p:cTn id="95" dur="1" fill="hold">
                                          <p:stCondLst>
                                            <p:cond delay="0"/>
                                          </p:stCondLst>
                                        </p:cTn>
                                        <p:tgtEl>
                                          <p:spTgt spid="444435"/>
                                        </p:tgtEl>
                                        <p:attrNameLst>
                                          <p:attrName>style.visibility</p:attrName>
                                        </p:attrNameLst>
                                      </p:cBhvr>
                                      <p:to>
                                        <p:strVal val="visible"/>
                                      </p:to>
                                    </p:set>
                                    <p:anim calcmode="lin" valueType="num">
                                      <p:cBhvr>
                                        <p:cTn id="96" dur="500" fill="hold"/>
                                        <p:tgtEl>
                                          <p:spTgt spid="444435"/>
                                        </p:tgtEl>
                                        <p:attrNameLst>
                                          <p:attrName>ppt_x</p:attrName>
                                        </p:attrNameLst>
                                      </p:cBhvr>
                                      <p:tavLst>
                                        <p:tav tm="0">
                                          <p:val>
                                            <p:strVal val="#ppt_x"/>
                                          </p:val>
                                        </p:tav>
                                        <p:tav tm="100000">
                                          <p:val>
                                            <p:strVal val="#ppt_x"/>
                                          </p:val>
                                        </p:tav>
                                      </p:tavLst>
                                    </p:anim>
                                    <p:anim calcmode="lin" valueType="num">
                                      <p:cBhvr>
                                        <p:cTn id="97" dur="500" fill="hold"/>
                                        <p:tgtEl>
                                          <p:spTgt spid="444435"/>
                                        </p:tgtEl>
                                        <p:attrNameLst>
                                          <p:attrName>ppt_y</p:attrName>
                                        </p:attrNameLst>
                                      </p:cBhvr>
                                      <p:tavLst>
                                        <p:tav tm="0">
                                          <p:val>
                                            <p:strVal val="#ppt_y+#ppt_h/2"/>
                                          </p:val>
                                        </p:tav>
                                        <p:tav tm="100000">
                                          <p:val>
                                            <p:strVal val="#ppt_y"/>
                                          </p:val>
                                        </p:tav>
                                      </p:tavLst>
                                    </p:anim>
                                    <p:anim calcmode="lin" valueType="num">
                                      <p:cBhvr>
                                        <p:cTn id="98" dur="500" fill="hold"/>
                                        <p:tgtEl>
                                          <p:spTgt spid="444435"/>
                                        </p:tgtEl>
                                        <p:attrNameLst>
                                          <p:attrName>ppt_w</p:attrName>
                                        </p:attrNameLst>
                                      </p:cBhvr>
                                      <p:tavLst>
                                        <p:tav tm="0">
                                          <p:val>
                                            <p:strVal val="#ppt_w"/>
                                          </p:val>
                                        </p:tav>
                                        <p:tav tm="100000">
                                          <p:val>
                                            <p:strVal val="#ppt_w"/>
                                          </p:val>
                                        </p:tav>
                                      </p:tavLst>
                                    </p:anim>
                                    <p:anim calcmode="lin" valueType="num">
                                      <p:cBhvr>
                                        <p:cTn id="99" dur="500" fill="hold"/>
                                        <p:tgtEl>
                                          <p:spTgt spid="444435"/>
                                        </p:tgtEl>
                                        <p:attrNameLst>
                                          <p:attrName>ppt_h</p:attrName>
                                        </p:attrNameLst>
                                      </p:cBhvr>
                                      <p:tavLst>
                                        <p:tav tm="0">
                                          <p:val>
                                            <p:fltVal val="0.000000"/>
                                          </p:val>
                                        </p:tav>
                                        <p:tav tm="100000">
                                          <p:val>
                                            <p:strVal val="#ppt_h"/>
                                          </p:val>
                                        </p:tav>
                                      </p:tavLst>
                                    </p:anim>
                                  </p:childTnLst>
                                </p:cTn>
                              </p:par>
                            </p:childTnLst>
                          </p:cTn>
                        </p:par>
                        <p:par>
                          <p:cTn id="100" fill="hold">
                            <p:stCondLst>
                              <p:cond delay="500"/>
                            </p:stCondLst>
                            <p:childTnLst>
                              <p:par>
                                <p:cTn id="101" presetID="17" presetClass="entr" presetSubtype="4" fill="hold" nodeType="afterEffect">
                                  <p:stCondLst>
                                    <p:cond delay="0"/>
                                  </p:stCondLst>
                                  <p:childTnLst>
                                    <p:set>
                                      <p:cBhvr>
                                        <p:cTn id="102" dur="1" fill="hold">
                                          <p:stCondLst>
                                            <p:cond delay="0"/>
                                          </p:stCondLst>
                                        </p:cTn>
                                        <p:tgtEl>
                                          <p:spTgt spid="444436"/>
                                        </p:tgtEl>
                                        <p:attrNameLst>
                                          <p:attrName>style.visibility</p:attrName>
                                        </p:attrNameLst>
                                      </p:cBhvr>
                                      <p:to>
                                        <p:strVal val="visible"/>
                                      </p:to>
                                    </p:set>
                                    <p:anim calcmode="lin" valueType="num">
                                      <p:cBhvr>
                                        <p:cTn id="103" dur="500" fill="hold"/>
                                        <p:tgtEl>
                                          <p:spTgt spid="444436"/>
                                        </p:tgtEl>
                                        <p:attrNameLst>
                                          <p:attrName>ppt_x</p:attrName>
                                        </p:attrNameLst>
                                      </p:cBhvr>
                                      <p:tavLst>
                                        <p:tav tm="0">
                                          <p:val>
                                            <p:strVal val="#ppt_x"/>
                                          </p:val>
                                        </p:tav>
                                        <p:tav tm="100000">
                                          <p:val>
                                            <p:strVal val="#ppt_x"/>
                                          </p:val>
                                        </p:tav>
                                      </p:tavLst>
                                    </p:anim>
                                    <p:anim calcmode="lin" valueType="num">
                                      <p:cBhvr>
                                        <p:cTn id="104" dur="500" fill="hold"/>
                                        <p:tgtEl>
                                          <p:spTgt spid="444436"/>
                                        </p:tgtEl>
                                        <p:attrNameLst>
                                          <p:attrName>ppt_y</p:attrName>
                                        </p:attrNameLst>
                                      </p:cBhvr>
                                      <p:tavLst>
                                        <p:tav tm="0">
                                          <p:val>
                                            <p:strVal val="#ppt_y+#ppt_h/2"/>
                                          </p:val>
                                        </p:tav>
                                        <p:tav tm="100000">
                                          <p:val>
                                            <p:strVal val="#ppt_y"/>
                                          </p:val>
                                        </p:tav>
                                      </p:tavLst>
                                    </p:anim>
                                    <p:anim calcmode="lin" valueType="num">
                                      <p:cBhvr>
                                        <p:cTn id="105" dur="500" fill="hold"/>
                                        <p:tgtEl>
                                          <p:spTgt spid="444436"/>
                                        </p:tgtEl>
                                        <p:attrNameLst>
                                          <p:attrName>ppt_w</p:attrName>
                                        </p:attrNameLst>
                                      </p:cBhvr>
                                      <p:tavLst>
                                        <p:tav tm="0">
                                          <p:val>
                                            <p:strVal val="#ppt_w"/>
                                          </p:val>
                                        </p:tav>
                                        <p:tav tm="100000">
                                          <p:val>
                                            <p:strVal val="#ppt_w"/>
                                          </p:val>
                                        </p:tav>
                                      </p:tavLst>
                                    </p:anim>
                                    <p:anim calcmode="lin" valueType="num">
                                      <p:cBhvr>
                                        <p:cTn id="106" dur="500" fill="hold"/>
                                        <p:tgtEl>
                                          <p:spTgt spid="444436"/>
                                        </p:tgtEl>
                                        <p:attrNameLst>
                                          <p:attrName>ppt_h</p:attrName>
                                        </p:attrNameLst>
                                      </p:cBhvr>
                                      <p:tavLst>
                                        <p:tav tm="0">
                                          <p:val>
                                            <p:fltVal val="0.00000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4" fill="hold" grpId="0" nodeType="clickEffect">
                                  <p:stCondLst>
                                    <p:cond delay="0"/>
                                  </p:stCondLst>
                                  <p:childTnLst>
                                    <p:set>
                                      <p:cBhvr>
                                        <p:cTn id="110" dur="1" fill="hold">
                                          <p:stCondLst>
                                            <p:cond delay="0"/>
                                          </p:stCondLst>
                                        </p:cTn>
                                        <p:tgtEl>
                                          <p:spTgt spid="444434"/>
                                        </p:tgtEl>
                                        <p:attrNameLst>
                                          <p:attrName>style.visibility</p:attrName>
                                        </p:attrNameLst>
                                      </p:cBhvr>
                                      <p:to>
                                        <p:strVal val="visible"/>
                                      </p:to>
                                    </p:set>
                                    <p:anim calcmode="lin" valueType="num">
                                      <p:cBhvr>
                                        <p:cTn id="111" dur="500" fill="hold"/>
                                        <p:tgtEl>
                                          <p:spTgt spid="444434"/>
                                        </p:tgtEl>
                                        <p:attrNameLst>
                                          <p:attrName>ppt_x</p:attrName>
                                        </p:attrNameLst>
                                      </p:cBhvr>
                                      <p:tavLst>
                                        <p:tav tm="0">
                                          <p:val>
                                            <p:strVal val="#ppt_x"/>
                                          </p:val>
                                        </p:tav>
                                        <p:tav tm="100000">
                                          <p:val>
                                            <p:strVal val="#ppt_x"/>
                                          </p:val>
                                        </p:tav>
                                      </p:tavLst>
                                    </p:anim>
                                    <p:anim calcmode="lin" valueType="num">
                                      <p:cBhvr>
                                        <p:cTn id="112" dur="500" fill="hold"/>
                                        <p:tgtEl>
                                          <p:spTgt spid="444434"/>
                                        </p:tgtEl>
                                        <p:attrNameLst>
                                          <p:attrName>ppt_y</p:attrName>
                                        </p:attrNameLst>
                                      </p:cBhvr>
                                      <p:tavLst>
                                        <p:tav tm="0">
                                          <p:val>
                                            <p:strVal val="#ppt_y+#ppt_h/2"/>
                                          </p:val>
                                        </p:tav>
                                        <p:tav tm="100000">
                                          <p:val>
                                            <p:strVal val="#ppt_y"/>
                                          </p:val>
                                        </p:tav>
                                      </p:tavLst>
                                    </p:anim>
                                    <p:anim calcmode="lin" valueType="num">
                                      <p:cBhvr>
                                        <p:cTn id="113" dur="500" fill="hold"/>
                                        <p:tgtEl>
                                          <p:spTgt spid="444434"/>
                                        </p:tgtEl>
                                        <p:attrNameLst>
                                          <p:attrName>ppt_w</p:attrName>
                                        </p:attrNameLst>
                                      </p:cBhvr>
                                      <p:tavLst>
                                        <p:tav tm="0">
                                          <p:val>
                                            <p:strVal val="#ppt_w"/>
                                          </p:val>
                                        </p:tav>
                                        <p:tav tm="100000">
                                          <p:val>
                                            <p:strVal val="#ppt_w"/>
                                          </p:val>
                                        </p:tav>
                                      </p:tavLst>
                                    </p:anim>
                                    <p:anim calcmode="lin" valueType="num">
                                      <p:cBhvr>
                                        <p:cTn id="114" dur="500" fill="hold"/>
                                        <p:tgtEl>
                                          <p:spTgt spid="444434"/>
                                        </p:tgtEl>
                                        <p:attrNameLst>
                                          <p:attrName>ppt_h</p:attrName>
                                        </p:attrNameLst>
                                      </p:cBhvr>
                                      <p:tavLst>
                                        <p:tav tm="0">
                                          <p:val>
                                            <p:fltVal val="0.00000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444437"/>
                                        </p:tgtEl>
                                        <p:attrNameLst>
                                          <p:attrName>style.visibility</p:attrName>
                                        </p:attrNameLst>
                                      </p:cBhvr>
                                      <p:to>
                                        <p:strVal val="visible"/>
                                      </p:to>
                                    </p:set>
                                    <p:animEffect transition="in" filter="dissolve">
                                      <p:cBhvr>
                                        <p:cTn id="119" dur="500"/>
                                        <p:tgtEl>
                                          <p:spTgt spid="44443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444438"/>
                                        </p:tgtEl>
                                        <p:attrNameLst>
                                          <p:attrName>style.visibility</p:attrName>
                                        </p:attrNameLst>
                                      </p:cBhvr>
                                      <p:to>
                                        <p:strVal val="visible"/>
                                      </p:to>
                                    </p:se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499"/>
                                          </p:stCondLst>
                                        </p:cTn>
                                        <p:tgtEl>
                                          <p:spTgt spid="444439"/>
                                        </p:tgtEl>
                                        <p:attrNameLst>
                                          <p:attrName>style.visibility</p:attrName>
                                        </p:attrNameLst>
                                      </p:cBhvr>
                                      <p:to>
                                        <p:strVal val="visible"/>
                                      </p:to>
                                    </p:set>
                                  </p:childTnLst>
                                </p:cTn>
                              </p:par>
                            </p:childTnLst>
                          </p:cTn>
                        </p:par>
                        <p:par>
                          <p:cTn id="127" fill="hold">
                            <p:stCondLst>
                              <p:cond delay="1000"/>
                            </p:stCondLst>
                            <p:childTnLst>
                              <p:par>
                                <p:cTn id="128" presetID="1" presetClass="entr" presetSubtype="0" fill="hold" nodeType="afterEffect">
                                  <p:stCondLst>
                                    <p:cond delay="0"/>
                                  </p:stCondLst>
                                  <p:childTnLst>
                                    <p:set>
                                      <p:cBhvr>
                                        <p:cTn id="129" dur="1" fill="hold">
                                          <p:stCondLst>
                                            <p:cond delay="499"/>
                                          </p:stCondLst>
                                        </p:cTn>
                                        <p:tgtEl>
                                          <p:spTgt spid="444440"/>
                                        </p:tgtEl>
                                        <p:attrNameLst>
                                          <p:attrName>style.visibility</p:attrName>
                                        </p:attrNameLst>
                                      </p:cBhvr>
                                      <p:to>
                                        <p:strVal val="visible"/>
                                      </p:to>
                                    </p:set>
                                  </p:childTnLst>
                                </p:cTn>
                              </p:par>
                            </p:childTnLst>
                          </p:cTn>
                        </p:par>
                        <p:par>
                          <p:cTn id="130" fill="hold">
                            <p:stCondLst>
                              <p:cond delay="1500"/>
                            </p:stCondLst>
                            <p:childTnLst>
                              <p:par>
                                <p:cTn id="131" presetID="1" presetClass="entr" presetSubtype="0" fill="hold" nodeType="afterEffect">
                                  <p:stCondLst>
                                    <p:cond delay="0"/>
                                  </p:stCondLst>
                                  <p:childTnLst>
                                    <p:set>
                                      <p:cBhvr>
                                        <p:cTn id="132" dur="1" fill="hold">
                                          <p:stCondLst>
                                            <p:cond delay="499"/>
                                          </p:stCondLst>
                                        </p:cTn>
                                        <p:tgtEl>
                                          <p:spTgt spid="444441"/>
                                        </p:tgtEl>
                                        <p:attrNameLst>
                                          <p:attrName>style.visibility</p:attrName>
                                        </p:attrNameLst>
                                      </p:cBhvr>
                                      <p:to>
                                        <p:strVal val="visible"/>
                                      </p:to>
                                    </p:set>
                                  </p:childTnLst>
                                </p:cTn>
                              </p:par>
                            </p:childTnLst>
                          </p:cTn>
                        </p:par>
                        <p:par>
                          <p:cTn id="133" fill="hold">
                            <p:stCondLst>
                              <p:cond delay="2000"/>
                            </p:stCondLst>
                            <p:childTnLst>
                              <p:par>
                                <p:cTn id="134" presetID="1" presetClass="entr" presetSubtype="0" fill="hold" grpId="0" nodeType="afterEffect">
                                  <p:stCondLst>
                                    <p:cond delay="0"/>
                                  </p:stCondLst>
                                  <p:childTnLst>
                                    <p:set>
                                      <p:cBhvr>
                                        <p:cTn id="135" dur="1" fill="hold">
                                          <p:stCondLst>
                                            <p:cond delay="499"/>
                                          </p:stCondLst>
                                        </p:cTn>
                                        <p:tgtEl>
                                          <p:spTgt spid="444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animBg="1"/>
      <p:bldP spid="444419" grpId="0"/>
      <p:bldP spid="444420" grpId="0" animBg="1"/>
      <p:bldP spid="444421" grpId="0" animBg="1"/>
      <p:bldP spid="444422" grpId="0" animBg="1"/>
      <p:bldP spid="444423" grpId="0" animBg="1"/>
      <p:bldP spid="444424" grpId="0" animBg="1"/>
      <p:bldP spid="444425" grpId="0" animBg="1"/>
      <p:bldP spid="444428" grpId="0" animBg="1"/>
      <p:bldP spid="444429" grpId="0" animBg="1"/>
      <p:bldP spid="444430" grpId="0" animBg="1"/>
      <p:bldP spid="444431" grpId="0" animBg="1"/>
      <p:bldP spid="444432" grpId="0" animBg="1"/>
      <p:bldP spid="444433" grpId="0" animBg="1"/>
      <p:bldP spid="444434" grpId="0" animBg="1"/>
      <p:bldP spid="444437" grpId="0" animBg="1"/>
      <p:bldP spid="444438" grpId="0" animBg="1"/>
      <p:bldP spid="444439" grpId="0" animBg="1"/>
      <p:bldP spid="444442"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5442" name="Oval 2"/>
          <p:cNvSpPr/>
          <p:nvPr/>
        </p:nvSpPr>
        <p:spPr>
          <a:xfrm>
            <a:off x="3810000" y="12954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6</a:t>
            </a:r>
            <a:endParaRPr lang="en-US" altLang="zh-CN" sz="2400" dirty="0"/>
          </a:p>
        </p:txBody>
      </p:sp>
      <p:sp>
        <p:nvSpPr>
          <p:cNvPr id="445443" name="Oval 3"/>
          <p:cNvSpPr/>
          <p:nvPr/>
        </p:nvSpPr>
        <p:spPr>
          <a:xfrm>
            <a:off x="4876800" y="12954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7</a:t>
            </a:r>
            <a:endParaRPr lang="en-US" altLang="zh-CN" sz="2400" dirty="0"/>
          </a:p>
        </p:txBody>
      </p:sp>
      <p:sp>
        <p:nvSpPr>
          <p:cNvPr id="445444" name="Text Box 4"/>
          <p:cNvSpPr txBox="1"/>
          <p:nvPr/>
        </p:nvSpPr>
        <p:spPr>
          <a:xfrm>
            <a:off x="4343400" y="381000"/>
            <a:ext cx="685800" cy="66675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3300"/>
                </a:solidFill>
              </a:rPr>
              <a:t>13</a:t>
            </a:r>
            <a:endParaRPr lang="en-US" altLang="zh-CN" sz="2400" dirty="0"/>
          </a:p>
        </p:txBody>
      </p:sp>
      <p:sp>
        <p:nvSpPr>
          <p:cNvPr id="445445" name="Line 5"/>
          <p:cNvSpPr/>
          <p:nvPr/>
        </p:nvSpPr>
        <p:spPr>
          <a:xfrm flipH="1">
            <a:off x="4114800" y="990600"/>
            <a:ext cx="228600" cy="304800"/>
          </a:xfrm>
          <a:prstGeom prst="line">
            <a:avLst/>
          </a:prstGeom>
          <a:ln w="28575" cap="sq" cmpd="sng">
            <a:solidFill>
              <a:srgbClr val="990000"/>
            </a:solidFill>
            <a:prstDash val="solid"/>
            <a:headEnd type="none" w="sm" len="sm"/>
            <a:tailEnd type="none" w="sm" len="sm"/>
          </a:ln>
        </p:spPr>
      </p:sp>
      <p:sp>
        <p:nvSpPr>
          <p:cNvPr id="445446" name="Line 6"/>
          <p:cNvSpPr/>
          <p:nvPr/>
        </p:nvSpPr>
        <p:spPr>
          <a:xfrm>
            <a:off x="5029200" y="1066800"/>
            <a:ext cx="152400" cy="228600"/>
          </a:xfrm>
          <a:prstGeom prst="line">
            <a:avLst/>
          </a:prstGeom>
          <a:ln w="28575" cap="sq" cmpd="sng">
            <a:solidFill>
              <a:srgbClr val="990000"/>
            </a:solidFill>
            <a:prstDash val="solid"/>
            <a:headEnd type="none" w="sm" len="sm"/>
            <a:tailEnd type="none" w="sm" len="sm"/>
          </a:ln>
        </p:spPr>
      </p:sp>
      <p:sp>
        <p:nvSpPr>
          <p:cNvPr id="445447" name="Oval 7"/>
          <p:cNvSpPr/>
          <p:nvPr/>
        </p:nvSpPr>
        <p:spPr>
          <a:xfrm>
            <a:off x="685800" y="381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9</a:t>
            </a:r>
            <a:endParaRPr lang="en-US" altLang="zh-CN" sz="2400" dirty="0"/>
          </a:p>
        </p:txBody>
      </p:sp>
      <p:sp>
        <p:nvSpPr>
          <p:cNvPr id="445448" name="Oval 8"/>
          <p:cNvSpPr/>
          <p:nvPr/>
        </p:nvSpPr>
        <p:spPr>
          <a:xfrm>
            <a:off x="1447800" y="12954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5</a:t>
            </a:r>
            <a:endParaRPr lang="en-US" altLang="zh-CN" sz="2400" dirty="0"/>
          </a:p>
        </p:txBody>
      </p:sp>
      <p:sp>
        <p:nvSpPr>
          <p:cNvPr id="445449" name="Oval 9"/>
          <p:cNvSpPr/>
          <p:nvPr/>
        </p:nvSpPr>
        <p:spPr>
          <a:xfrm>
            <a:off x="2667000" y="12954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2</a:t>
            </a:r>
            <a:endParaRPr lang="en-US" altLang="zh-CN" sz="2400" dirty="0"/>
          </a:p>
        </p:txBody>
      </p:sp>
      <p:sp>
        <p:nvSpPr>
          <p:cNvPr id="445450" name="Line 10"/>
          <p:cNvSpPr/>
          <p:nvPr/>
        </p:nvSpPr>
        <p:spPr>
          <a:xfrm flipH="1">
            <a:off x="1752600" y="1066800"/>
            <a:ext cx="381000" cy="228600"/>
          </a:xfrm>
          <a:prstGeom prst="line">
            <a:avLst/>
          </a:prstGeom>
          <a:ln w="28575" cap="sq" cmpd="sng">
            <a:solidFill>
              <a:srgbClr val="990000"/>
            </a:solidFill>
            <a:prstDash val="solid"/>
            <a:headEnd type="none" w="sm" len="sm"/>
            <a:tailEnd type="none" w="sm" len="sm"/>
          </a:ln>
        </p:spPr>
      </p:sp>
      <p:sp>
        <p:nvSpPr>
          <p:cNvPr id="445451" name="Line 11"/>
          <p:cNvSpPr/>
          <p:nvPr/>
        </p:nvSpPr>
        <p:spPr>
          <a:xfrm>
            <a:off x="2590800" y="1066800"/>
            <a:ext cx="381000" cy="228600"/>
          </a:xfrm>
          <a:prstGeom prst="line">
            <a:avLst/>
          </a:prstGeom>
          <a:ln w="28575" cap="sq" cmpd="sng">
            <a:solidFill>
              <a:srgbClr val="990000"/>
            </a:solidFill>
            <a:prstDash val="solid"/>
            <a:headEnd type="none" w="sm" len="sm"/>
            <a:tailEnd type="none" w="sm" len="sm"/>
          </a:ln>
        </p:spPr>
      </p:sp>
      <p:sp>
        <p:nvSpPr>
          <p:cNvPr id="445452" name="Text Box 12"/>
          <p:cNvSpPr txBox="1"/>
          <p:nvPr/>
        </p:nvSpPr>
        <p:spPr>
          <a:xfrm>
            <a:off x="2117725" y="381000"/>
            <a:ext cx="549275" cy="66675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3300"/>
                </a:solidFill>
              </a:rPr>
              <a:t>7</a:t>
            </a:r>
            <a:endParaRPr lang="en-US" altLang="zh-CN" sz="2400" dirty="0"/>
          </a:p>
        </p:txBody>
      </p:sp>
      <p:sp>
        <p:nvSpPr>
          <p:cNvPr id="445453" name="Oval 13"/>
          <p:cNvSpPr/>
          <p:nvPr/>
        </p:nvSpPr>
        <p:spPr>
          <a:xfrm>
            <a:off x="5791200" y="4572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9</a:t>
            </a:r>
            <a:endParaRPr lang="en-US" altLang="zh-CN" sz="2400" dirty="0"/>
          </a:p>
        </p:txBody>
      </p:sp>
      <p:sp>
        <p:nvSpPr>
          <p:cNvPr id="445454" name="Oval 14"/>
          <p:cNvSpPr/>
          <p:nvPr/>
        </p:nvSpPr>
        <p:spPr>
          <a:xfrm>
            <a:off x="6705600" y="54864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5</a:t>
            </a:r>
            <a:endParaRPr lang="en-US" altLang="zh-CN" sz="2400" dirty="0"/>
          </a:p>
        </p:txBody>
      </p:sp>
      <p:sp>
        <p:nvSpPr>
          <p:cNvPr id="445455" name="Oval 15"/>
          <p:cNvSpPr/>
          <p:nvPr/>
        </p:nvSpPr>
        <p:spPr>
          <a:xfrm>
            <a:off x="7924800" y="54864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2</a:t>
            </a:r>
            <a:endParaRPr lang="en-US" altLang="zh-CN" sz="2400" dirty="0"/>
          </a:p>
        </p:txBody>
      </p:sp>
      <p:sp>
        <p:nvSpPr>
          <p:cNvPr id="445456" name="Line 16"/>
          <p:cNvSpPr/>
          <p:nvPr/>
        </p:nvSpPr>
        <p:spPr>
          <a:xfrm flipH="1">
            <a:off x="7010400" y="5257800"/>
            <a:ext cx="381000" cy="228600"/>
          </a:xfrm>
          <a:prstGeom prst="line">
            <a:avLst/>
          </a:prstGeom>
          <a:ln w="28575" cap="sq" cmpd="sng">
            <a:solidFill>
              <a:srgbClr val="990000"/>
            </a:solidFill>
            <a:prstDash val="solid"/>
            <a:headEnd type="none" w="sm" len="sm"/>
            <a:tailEnd type="none" w="sm" len="sm"/>
          </a:ln>
        </p:spPr>
      </p:sp>
      <p:sp>
        <p:nvSpPr>
          <p:cNvPr id="445457" name="Line 17"/>
          <p:cNvSpPr/>
          <p:nvPr/>
        </p:nvSpPr>
        <p:spPr>
          <a:xfrm>
            <a:off x="7848600" y="5257800"/>
            <a:ext cx="381000" cy="228600"/>
          </a:xfrm>
          <a:prstGeom prst="line">
            <a:avLst/>
          </a:prstGeom>
          <a:ln w="28575" cap="sq" cmpd="sng">
            <a:solidFill>
              <a:srgbClr val="990000"/>
            </a:solidFill>
            <a:prstDash val="solid"/>
            <a:headEnd type="none" w="sm" len="sm"/>
            <a:tailEnd type="none" w="sm" len="sm"/>
          </a:ln>
        </p:spPr>
      </p:sp>
      <p:sp>
        <p:nvSpPr>
          <p:cNvPr id="445458" name="Text Box 18"/>
          <p:cNvSpPr txBox="1"/>
          <p:nvPr/>
        </p:nvSpPr>
        <p:spPr>
          <a:xfrm>
            <a:off x="7375525" y="4572000"/>
            <a:ext cx="549275" cy="66675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3300"/>
                </a:solidFill>
              </a:rPr>
              <a:t>7</a:t>
            </a:r>
            <a:endParaRPr lang="en-US" altLang="zh-CN" sz="2400" dirty="0"/>
          </a:p>
        </p:txBody>
      </p:sp>
      <p:sp>
        <p:nvSpPr>
          <p:cNvPr id="445459" name="Text Box 19"/>
          <p:cNvSpPr txBox="1"/>
          <p:nvPr/>
        </p:nvSpPr>
        <p:spPr>
          <a:xfrm>
            <a:off x="6572250" y="3448050"/>
            <a:ext cx="666750" cy="666750"/>
          </a:xfrm>
          <a:prstGeom prst="rect">
            <a:avLst/>
          </a:prstGeom>
          <a:solidFill>
            <a:srgbClr val="CAF2CE">
              <a:alpha val="50195"/>
            </a:srgbClr>
          </a:solidFill>
          <a:ln w="25400" cap="sq" cmpd="sng">
            <a:solidFill>
              <a:srgbClr val="003300"/>
            </a:solidFill>
            <a:prstDash val="solid"/>
            <a:miter/>
            <a:headEnd type="none" w="sm" len="sm"/>
            <a:tailEnd type="none" w="sm" len="sm"/>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3300"/>
                </a:solidFill>
              </a:rPr>
              <a:t>16</a:t>
            </a:r>
            <a:endParaRPr lang="en-US" altLang="zh-CN" sz="2400" dirty="0"/>
          </a:p>
        </p:txBody>
      </p:sp>
      <p:sp>
        <p:nvSpPr>
          <p:cNvPr id="445460" name="Line 20"/>
          <p:cNvSpPr/>
          <p:nvPr/>
        </p:nvSpPr>
        <p:spPr>
          <a:xfrm flipH="1">
            <a:off x="6096000" y="4114800"/>
            <a:ext cx="457200" cy="457200"/>
          </a:xfrm>
          <a:prstGeom prst="line">
            <a:avLst/>
          </a:prstGeom>
          <a:ln w="28575" cap="sq" cmpd="sng">
            <a:solidFill>
              <a:srgbClr val="990000"/>
            </a:solidFill>
            <a:prstDash val="solid"/>
            <a:headEnd type="none" w="sm" len="sm"/>
            <a:tailEnd type="none" w="sm" len="sm"/>
          </a:ln>
        </p:spPr>
      </p:sp>
      <p:sp>
        <p:nvSpPr>
          <p:cNvPr id="445461" name="Line 21"/>
          <p:cNvSpPr/>
          <p:nvPr/>
        </p:nvSpPr>
        <p:spPr>
          <a:xfrm>
            <a:off x="7239000" y="4114800"/>
            <a:ext cx="381000" cy="457200"/>
          </a:xfrm>
          <a:prstGeom prst="line">
            <a:avLst/>
          </a:prstGeom>
          <a:ln w="28575" cap="sq" cmpd="sng">
            <a:solidFill>
              <a:srgbClr val="990000"/>
            </a:solidFill>
            <a:prstDash val="solid"/>
            <a:headEnd type="none" w="sm" len="sm"/>
            <a:tailEnd type="none" w="sm" len="sm"/>
          </a:ln>
        </p:spPr>
      </p:sp>
      <p:sp>
        <p:nvSpPr>
          <p:cNvPr id="445462" name="Oval 22"/>
          <p:cNvSpPr/>
          <p:nvPr/>
        </p:nvSpPr>
        <p:spPr>
          <a:xfrm>
            <a:off x="3657600" y="4572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6</a:t>
            </a:r>
            <a:endParaRPr lang="en-US" altLang="zh-CN" sz="2400" dirty="0"/>
          </a:p>
        </p:txBody>
      </p:sp>
      <p:sp>
        <p:nvSpPr>
          <p:cNvPr id="445463" name="Oval 23"/>
          <p:cNvSpPr/>
          <p:nvPr/>
        </p:nvSpPr>
        <p:spPr>
          <a:xfrm>
            <a:off x="4724400" y="4572000"/>
            <a:ext cx="609600" cy="533400"/>
          </a:xfrm>
          <a:prstGeom prst="ellipse">
            <a:avLst/>
          </a:prstGeom>
          <a:solidFill>
            <a:srgbClr val="FFFF99">
              <a:alpha val="50195"/>
            </a:srgbClr>
          </a:solidFill>
          <a:ln w="25400" cap="sq" cmpd="sng">
            <a:solidFill>
              <a:srgbClr val="CC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00"/>
                </a:solidFill>
              </a:rPr>
              <a:t>7</a:t>
            </a:r>
            <a:endParaRPr lang="en-US" altLang="zh-CN" sz="2400" dirty="0"/>
          </a:p>
        </p:txBody>
      </p:sp>
      <p:sp>
        <p:nvSpPr>
          <p:cNvPr id="445464" name="Text Box 24"/>
          <p:cNvSpPr txBox="1"/>
          <p:nvPr/>
        </p:nvSpPr>
        <p:spPr>
          <a:xfrm>
            <a:off x="4191000" y="3429000"/>
            <a:ext cx="685800" cy="666750"/>
          </a:xfrm>
          <a:prstGeom prst="rect">
            <a:avLst/>
          </a:prstGeom>
          <a:solidFill>
            <a:srgbClr val="CCFFCC">
              <a:alpha val="50195"/>
            </a:srgbClr>
          </a:solidFill>
          <a:ln w="25400" cap="sq" cmpd="sng">
            <a:solidFill>
              <a:srgbClr val="00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3300"/>
                </a:solidFill>
              </a:rPr>
              <a:t>13</a:t>
            </a:r>
            <a:endParaRPr lang="en-US" altLang="zh-CN" sz="2400" dirty="0"/>
          </a:p>
        </p:txBody>
      </p:sp>
      <p:sp>
        <p:nvSpPr>
          <p:cNvPr id="445465" name="Line 25"/>
          <p:cNvSpPr/>
          <p:nvPr/>
        </p:nvSpPr>
        <p:spPr>
          <a:xfrm flipH="1">
            <a:off x="3962400" y="4038600"/>
            <a:ext cx="228600" cy="533400"/>
          </a:xfrm>
          <a:prstGeom prst="line">
            <a:avLst/>
          </a:prstGeom>
          <a:ln w="28575" cap="sq" cmpd="sng">
            <a:solidFill>
              <a:srgbClr val="990000"/>
            </a:solidFill>
            <a:prstDash val="solid"/>
            <a:headEnd type="none" w="sm" len="sm"/>
            <a:tailEnd type="none" w="sm" len="sm"/>
          </a:ln>
        </p:spPr>
      </p:sp>
      <p:sp>
        <p:nvSpPr>
          <p:cNvPr id="445466" name="Line 26"/>
          <p:cNvSpPr/>
          <p:nvPr/>
        </p:nvSpPr>
        <p:spPr>
          <a:xfrm>
            <a:off x="4876800" y="4114800"/>
            <a:ext cx="152400" cy="457200"/>
          </a:xfrm>
          <a:prstGeom prst="line">
            <a:avLst/>
          </a:prstGeom>
          <a:ln w="28575" cap="sq" cmpd="sng">
            <a:solidFill>
              <a:srgbClr val="990000"/>
            </a:solidFill>
            <a:prstDash val="solid"/>
            <a:headEnd type="none" w="sm" len="sm"/>
            <a:tailEnd type="none" w="sm" len="sm"/>
          </a:ln>
        </p:spPr>
      </p:sp>
      <p:sp>
        <p:nvSpPr>
          <p:cNvPr id="445467" name="Text Box 27"/>
          <p:cNvSpPr txBox="1"/>
          <p:nvPr/>
        </p:nvSpPr>
        <p:spPr>
          <a:xfrm>
            <a:off x="5334000" y="2286000"/>
            <a:ext cx="739775" cy="666750"/>
          </a:xfrm>
          <a:prstGeom prst="rect">
            <a:avLst/>
          </a:prstGeom>
          <a:solidFill>
            <a:srgbClr val="CAF2CE">
              <a:alpha val="50195"/>
            </a:srgbClr>
          </a:solidFill>
          <a:ln w="25400" cap="sq" cmpd="sng">
            <a:solidFill>
              <a:srgbClr val="00330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b="1" dirty="0">
                <a:solidFill>
                  <a:srgbClr val="FF3300"/>
                </a:solidFill>
              </a:rPr>
              <a:t>29</a:t>
            </a:r>
            <a:endParaRPr lang="en-US" altLang="zh-CN" sz="2400" dirty="0"/>
          </a:p>
        </p:txBody>
      </p:sp>
      <p:sp>
        <p:nvSpPr>
          <p:cNvPr id="445468" name="Line 28"/>
          <p:cNvSpPr/>
          <p:nvPr/>
        </p:nvSpPr>
        <p:spPr>
          <a:xfrm flipH="1">
            <a:off x="4495800" y="2971800"/>
            <a:ext cx="838200" cy="457200"/>
          </a:xfrm>
          <a:prstGeom prst="line">
            <a:avLst/>
          </a:prstGeom>
          <a:ln w="28575" cap="sq" cmpd="sng">
            <a:solidFill>
              <a:srgbClr val="990000"/>
            </a:solidFill>
            <a:prstDash val="solid"/>
            <a:headEnd type="none" w="sm" len="sm"/>
            <a:tailEnd type="none" w="sm" len="sm"/>
          </a:ln>
        </p:spPr>
      </p:sp>
      <p:sp>
        <p:nvSpPr>
          <p:cNvPr id="445469" name="Line 29"/>
          <p:cNvSpPr/>
          <p:nvPr/>
        </p:nvSpPr>
        <p:spPr>
          <a:xfrm>
            <a:off x="6096000" y="2971800"/>
            <a:ext cx="838200" cy="457200"/>
          </a:xfrm>
          <a:prstGeom prst="line">
            <a:avLst/>
          </a:prstGeom>
          <a:ln w="28575" cap="sq" cmpd="sng">
            <a:solidFill>
              <a:srgbClr val="990000"/>
            </a:solidFill>
            <a:prstDash val="solid"/>
            <a:headEnd type="none" w="sm" len="sm"/>
            <a:tailEnd type="none" w="sm" len="sm"/>
          </a:ln>
        </p:spPr>
      </p:sp>
      <p:sp>
        <p:nvSpPr>
          <p:cNvPr id="445470" name="Text Box 30"/>
          <p:cNvSpPr txBox="1"/>
          <p:nvPr/>
        </p:nvSpPr>
        <p:spPr>
          <a:xfrm>
            <a:off x="4692650" y="26670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66"/>
                </a:solidFill>
              </a:rPr>
              <a:t>0</a:t>
            </a:r>
            <a:endParaRPr lang="en-US" altLang="zh-CN" sz="2400" dirty="0"/>
          </a:p>
        </p:txBody>
      </p:sp>
      <p:sp>
        <p:nvSpPr>
          <p:cNvPr id="445471" name="Text Box 31"/>
          <p:cNvSpPr txBox="1"/>
          <p:nvPr/>
        </p:nvSpPr>
        <p:spPr>
          <a:xfrm>
            <a:off x="3733800" y="38544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66"/>
                </a:solidFill>
              </a:rPr>
              <a:t>0</a:t>
            </a:r>
            <a:endParaRPr lang="en-US" altLang="zh-CN" sz="2400" dirty="0"/>
          </a:p>
        </p:txBody>
      </p:sp>
      <p:sp>
        <p:nvSpPr>
          <p:cNvPr id="445472" name="Text Box 32"/>
          <p:cNvSpPr txBox="1"/>
          <p:nvPr/>
        </p:nvSpPr>
        <p:spPr>
          <a:xfrm>
            <a:off x="6064250" y="38544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66"/>
                </a:solidFill>
              </a:rPr>
              <a:t>0</a:t>
            </a:r>
            <a:endParaRPr lang="en-US" altLang="zh-CN" sz="2400" dirty="0"/>
          </a:p>
        </p:txBody>
      </p:sp>
      <p:sp>
        <p:nvSpPr>
          <p:cNvPr id="445473" name="Text Box 33"/>
          <p:cNvSpPr txBox="1"/>
          <p:nvPr/>
        </p:nvSpPr>
        <p:spPr>
          <a:xfrm>
            <a:off x="6902450" y="48768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66"/>
                </a:solidFill>
              </a:rPr>
              <a:t>0</a:t>
            </a:r>
            <a:endParaRPr lang="en-US" altLang="zh-CN" sz="2400" dirty="0"/>
          </a:p>
        </p:txBody>
      </p:sp>
      <p:sp>
        <p:nvSpPr>
          <p:cNvPr id="445474" name="Text Box 34"/>
          <p:cNvSpPr txBox="1"/>
          <p:nvPr/>
        </p:nvSpPr>
        <p:spPr>
          <a:xfrm>
            <a:off x="6369050" y="26352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66"/>
                </a:solidFill>
              </a:rPr>
              <a:t>1</a:t>
            </a:r>
            <a:endParaRPr lang="en-US" altLang="zh-CN" sz="2400" dirty="0"/>
          </a:p>
        </p:txBody>
      </p:sp>
      <p:sp>
        <p:nvSpPr>
          <p:cNvPr id="445475" name="Text Box 35"/>
          <p:cNvSpPr txBox="1"/>
          <p:nvPr/>
        </p:nvSpPr>
        <p:spPr>
          <a:xfrm>
            <a:off x="4953000" y="38862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66"/>
                </a:solidFill>
              </a:rPr>
              <a:t>1</a:t>
            </a:r>
            <a:endParaRPr lang="en-US" altLang="zh-CN" sz="2400" dirty="0"/>
          </a:p>
        </p:txBody>
      </p:sp>
      <p:sp>
        <p:nvSpPr>
          <p:cNvPr id="445476" name="Text Box 36"/>
          <p:cNvSpPr txBox="1"/>
          <p:nvPr/>
        </p:nvSpPr>
        <p:spPr>
          <a:xfrm>
            <a:off x="7359650" y="38544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66"/>
                </a:solidFill>
              </a:rPr>
              <a:t>1</a:t>
            </a:r>
            <a:endParaRPr lang="en-US" altLang="zh-CN" sz="2400" dirty="0"/>
          </a:p>
        </p:txBody>
      </p:sp>
      <p:sp>
        <p:nvSpPr>
          <p:cNvPr id="445477" name="Text Box 37"/>
          <p:cNvSpPr txBox="1"/>
          <p:nvPr/>
        </p:nvSpPr>
        <p:spPr>
          <a:xfrm>
            <a:off x="7969250" y="48450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66"/>
                </a:solidFill>
              </a:rPr>
              <a:t>1</a:t>
            </a:r>
            <a:endParaRPr lang="en-US" altLang="zh-CN" sz="2400" dirty="0"/>
          </a:p>
        </p:txBody>
      </p:sp>
      <p:sp>
        <p:nvSpPr>
          <p:cNvPr id="445478" name="Text Box 38"/>
          <p:cNvSpPr txBox="1"/>
          <p:nvPr/>
        </p:nvSpPr>
        <p:spPr>
          <a:xfrm>
            <a:off x="3657600" y="507365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80"/>
                </a:solidFill>
              </a:rPr>
              <a:t>00</a:t>
            </a:r>
            <a:endParaRPr lang="en-US" altLang="zh-CN" sz="2400" dirty="0"/>
          </a:p>
        </p:txBody>
      </p:sp>
      <p:sp>
        <p:nvSpPr>
          <p:cNvPr id="445479" name="Text Box 39"/>
          <p:cNvSpPr txBox="1"/>
          <p:nvPr/>
        </p:nvSpPr>
        <p:spPr>
          <a:xfrm>
            <a:off x="4724400" y="507365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80"/>
                </a:solidFill>
              </a:rPr>
              <a:t>01</a:t>
            </a:r>
            <a:endParaRPr lang="en-US" altLang="zh-CN" sz="2400" dirty="0"/>
          </a:p>
        </p:txBody>
      </p:sp>
      <p:sp>
        <p:nvSpPr>
          <p:cNvPr id="445480" name="Text Box 40"/>
          <p:cNvSpPr txBox="1"/>
          <p:nvPr/>
        </p:nvSpPr>
        <p:spPr>
          <a:xfrm>
            <a:off x="5759450" y="507365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80"/>
                </a:solidFill>
              </a:rPr>
              <a:t>10</a:t>
            </a:r>
            <a:endParaRPr lang="en-US" altLang="zh-CN" sz="2400" dirty="0"/>
          </a:p>
        </p:txBody>
      </p:sp>
      <p:sp>
        <p:nvSpPr>
          <p:cNvPr id="445481" name="Text Box 41"/>
          <p:cNvSpPr txBox="1"/>
          <p:nvPr/>
        </p:nvSpPr>
        <p:spPr>
          <a:xfrm>
            <a:off x="6553200" y="5943600"/>
            <a:ext cx="8699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80"/>
                </a:solidFill>
              </a:rPr>
              <a:t>110</a:t>
            </a:r>
            <a:endParaRPr lang="en-US" altLang="zh-CN" sz="2400" dirty="0"/>
          </a:p>
        </p:txBody>
      </p:sp>
      <p:sp>
        <p:nvSpPr>
          <p:cNvPr id="445482" name="Text Box 42"/>
          <p:cNvSpPr txBox="1"/>
          <p:nvPr/>
        </p:nvSpPr>
        <p:spPr>
          <a:xfrm>
            <a:off x="7816850" y="5943600"/>
            <a:ext cx="8699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80"/>
                </a:solidFill>
              </a:rPr>
              <a:t>111</a:t>
            </a:r>
            <a:endParaRPr lang="en-US" altLang="zh-CN" sz="2400" dirty="0"/>
          </a:p>
        </p:txBody>
      </p:sp>
      <p:sp>
        <p:nvSpPr>
          <p:cNvPr id="445483" name="AutoShape 43">
            <a:hlinkClick r:id="" action="ppaction://noaction"/>
          </p:cNvPr>
          <p:cNvSpPr/>
          <p:nvPr/>
        </p:nvSpPr>
        <p:spPr>
          <a:xfrm>
            <a:off x="8153400" y="6096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45484" name="AutoShape 44">
            <a:hlinkClick r:id="" action="ppaction://noaction"/>
          </p:cNvPr>
          <p:cNvSpPr/>
          <p:nvPr/>
        </p:nvSpPr>
        <p:spPr>
          <a:xfrm>
            <a:off x="609600" y="5867400"/>
            <a:ext cx="381000" cy="381000"/>
          </a:xfrm>
          <a:prstGeom prst="actionButtonForwardNext">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5447"/>
                                        </p:tgtEl>
                                        <p:attrNameLst>
                                          <p:attrName>style.visibility</p:attrName>
                                        </p:attrNameLst>
                                      </p:cBhvr>
                                      <p:to>
                                        <p:strVal val="visible"/>
                                      </p:to>
                                    </p:set>
                                    <p:anim calcmode="lin" valueType="num">
                                      <p:cBhvr additive="base">
                                        <p:cTn id="7" dur="500" fill="hold"/>
                                        <p:tgtEl>
                                          <p:spTgt spid="445447"/>
                                        </p:tgtEl>
                                        <p:attrNameLst>
                                          <p:attrName>ppt_x</p:attrName>
                                        </p:attrNameLst>
                                      </p:cBhvr>
                                      <p:tavLst>
                                        <p:tav tm="0">
                                          <p:val>
                                            <p:strVal val="#ppt_x"/>
                                          </p:val>
                                        </p:tav>
                                        <p:tav tm="100000">
                                          <p:val>
                                            <p:strVal val="#ppt_x"/>
                                          </p:val>
                                        </p:tav>
                                      </p:tavLst>
                                    </p:anim>
                                    <p:anim calcmode="lin" valueType="num">
                                      <p:cBhvr additive="base">
                                        <p:cTn id="8" dur="500" fill="hold"/>
                                        <p:tgtEl>
                                          <p:spTgt spid="44544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45452"/>
                                        </p:tgtEl>
                                        <p:attrNameLst>
                                          <p:attrName>style.visibility</p:attrName>
                                        </p:attrNameLst>
                                      </p:cBhvr>
                                      <p:to>
                                        <p:strVal val="visible"/>
                                      </p:to>
                                    </p:set>
                                    <p:anim calcmode="lin" valueType="num">
                                      <p:cBhvr additive="base">
                                        <p:cTn id="12" dur="500" fill="hold"/>
                                        <p:tgtEl>
                                          <p:spTgt spid="445452"/>
                                        </p:tgtEl>
                                        <p:attrNameLst>
                                          <p:attrName>ppt_x</p:attrName>
                                        </p:attrNameLst>
                                      </p:cBhvr>
                                      <p:tavLst>
                                        <p:tav tm="0">
                                          <p:val>
                                            <p:strVal val="#ppt_x"/>
                                          </p:val>
                                        </p:tav>
                                        <p:tav tm="100000">
                                          <p:val>
                                            <p:strVal val="#ppt_x"/>
                                          </p:val>
                                        </p:tav>
                                      </p:tavLst>
                                    </p:anim>
                                    <p:anim calcmode="lin" valueType="num">
                                      <p:cBhvr additive="base">
                                        <p:cTn id="13" dur="500" fill="hold"/>
                                        <p:tgtEl>
                                          <p:spTgt spid="44545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445450"/>
                                        </p:tgtEl>
                                        <p:attrNameLst>
                                          <p:attrName>style.visibility</p:attrName>
                                        </p:attrNameLst>
                                      </p:cBhvr>
                                      <p:to>
                                        <p:strVal val="visible"/>
                                      </p:to>
                                    </p:set>
                                    <p:anim calcmode="lin" valueType="num">
                                      <p:cBhvr additive="base">
                                        <p:cTn id="17" dur="500" fill="hold"/>
                                        <p:tgtEl>
                                          <p:spTgt spid="445450"/>
                                        </p:tgtEl>
                                        <p:attrNameLst>
                                          <p:attrName>ppt_x</p:attrName>
                                        </p:attrNameLst>
                                      </p:cBhvr>
                                      <p:tavLst>
                                        <p:tav tm="0">
                                          <p:val>
                                            <p:strVal val="#ppt_x"/>
                                          </p:val>
                                        </p:tav>
                                        <p:tav tm="100000">
                                          <p:val>
                                            <p:strVal val="#ppt_x"/>
                                          </p:val>
                                        </p:tav>
                                      </p:tavLst>
                                    </p:anim>
                                    <p:anim calcmode="lin" valueType="num">
                                      <p:cBhvr additive="base">
                                        <p:cTn id="18" dur="500" fill="hold"/>
                                        <p:tgtEl>
                                          <p:spTgt spid="445450"/>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445448"/>
                                        </p:tgtEl>
                                        <p:attrNameLst>
                                          <p:attrName>style.visibility</p:attrName>
                                        </p:attrNameLst>
                                      </p:cBhvr>
                                      <p:to>
                                        <p:strVal val="visible"/>
                                      </p:to>
                                    </p:set>
                                    <p:anim calcmode="lin" valueType="num">
                                      <p:cBhvr additive="base">
                                        <p:cTn id="22" dur="500" fill="hold"/>
                                        <p:tgtEl>
                                          <p:spTgt spid="445448"/>
                                        </p:tgtEl>
                                        <p:attrNameLst>
                                          <p:attrName>ppt_x</p:attrName>
                                        </p:attrNameLst>
                                      </p:cBhvr>
                                      <p:tavLst>
                                        <p:tav tm="0">
                                          <p:val>
                                            <p:strVal val="#ppt_x"/>
                                          </p:val>
                                        </p:tav>
                                        <p:tav tm="100000">
                                          <p:val>
                                            <p:strVal val="#ppt_x"/>
                                          </p:val>
                                        </p:tav>
                                      </p:tavLst>
                                    </p:anim>
                                    <p:anim calcmode="lin" valueType="num">
                                      <p:cBhvr additive="base">
                                        <p:cTn id="23" dur="500" fill="hold"/>
                                        <p:tgtEl>
                                          <p:spTgt spid="445448"/>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445451"/>
                                        </p:tgtEl>
                                        <p:attrNameLst>
                                          <p:attrName>style.visibility</p:attrName>
                                        </p:attrNameLst>
                                      </p:cBhvr>
                                      <p:to>
                                        <p:strVal val="visible"/>
                                      </p:to>
                                    </p:set>
                                    <p:anim calcmode="lin" valueType="num">
                                      <p:cBhvr additive="base">
                                        <p:cTn id="27" dur="500" fill="hold"/>
                                        <p:tgtEl>
                                          <p:spTgt spid="445451"/>
                                        </p:tgtEl>
                                        <p:attrNameLst>
                                          <p:attrName>ppt_x</p:attrName>
                                        </p:attrNameLst>
                                      </p:cBhvr>
                                      <p:tavLst>
                                        <p:tav tm="0">
                                          <p:val>
                                            <p:strVal val="#ppt_x"/>
                                          </p:val>
                                        </p:tav>
                                        <p:tav tm="100000">
                                          <p:val>
                                            <p:strVal val="#ppt_x"/>
                                          </p:val>
                                        </p:tav>
                                      </p:tavLst>
                                    </p:anim>
                                    <p:anim calcmode="lin" valueType="num">
                                      <p:cBhvr additive="base">
                                        <p:cTn id="28" dur="500" fill="hold"/>
                                        <p:tgtEl>
                                          <p:spTgt spid="445451"/>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445449"/>
                                        </p:tgtEl>
                                        <p:attrNameLst>
                                          <p:attrName>style.visibility</p:attrName>
                                        </p:attrNameLst>
                                      </p:cBhvr>
                                      <p:to>
                                        <p:strVal val="visible"/>
                                      </p:to>
                                    </p:set>
                                    <p:anim calcmode="lin" valueType="num">
                                      <p:cBhvr additive="base">
                                        <p:cTn id="32" dur="500" fill="hold"/>
                                        <p:tgtEl>
                                          <p:spTgt spid="445449"/>
                                        </p:tgtEl>
                                        <p:attrNameLst>
                                          <p:attrName>ppt_x</p:attrName>
                                        </p:attrNameLst>
                                      </p:cBhvr>
                                      <p:tavLst>
                                        <p:tav tm="0">
                                          <p:val>
                                            <p:strVal val="#ppt_x"/>
                                          </p:val>
                                        </p:tav>
                                        <p:tav tm="100000">
                                          <p:val>
                                            <p:strVal val="#ppt_x"/>
                                          </p:val>
                                        </p:tav>
                                      </p:tavLst>
                                    </p:anim>
                                    <p:anim calcmode="lin" valueType="num">
                                      <p:cBhvr additive="base">
                                        <p:cTn id="33" dur="500" fill="hold"/>
                                        <p:tgtEl>
                                          <p:spTgt spid="445449"/>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445444"/>
                                        </p:tgtEl>
                                        <p:attrNameLst>
                                          <p:attrName>style.visibility</p:attrName>
                                        </p:attrNameLst>
                                      </p:cBhvr>
                                      <p:to>
                                        <p:strVal val="visible"/>
                                      </p:to>
                                    </p:set>
                                    <p:anim calcmode="lin" valueType="num">
                                      <p:cBhvr additive="base">
                                        <p:cTn id="37" dur="500" fill="hold"/>
                                        <p:tgtEl>
                                          <p:spTgt spid="445444"/>
                                        </p:tgtEl>
                                        <p:attrNameLst>
                                          <p:attrName>ppt_x</p:attrName>
                                        </p:attrNameLst>
                                      </p:cBhvr>
                                      <p:tavLst>
                                        <p:tav tm="0">
                                          <p:val>
                                            <p:strVal val="#ppt_x"/>
                                          </p:val>
                                        </p:tav>
                                        <p:tav tm="100000">
                                          <p:val>
                                            <p:strVal val="#ppt_x"/>
                                          </p:val>
                                        </p:tav>
                                      </p:tavLst>
                                    </p:anim>
                                    <p:anim calcmode="lin" valueType="num">
                                      <p:cBhvr additive="base">
                                        <p:cTn id="38" dur="500" fill="hold"/>
                                        <p:tgtEl>
                                          <p:spTgt spid="445444"/>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1" fill="hold" nodeType="afterEffect">
                                  <p:stCondLst>
                                    <p:cond delay="0"/>
                                  </p:stCondLst>
                                  <p:childTnLst>
                                    <p:set>
                                      <p:cBhvr>
                                        <p:cTn id="41" dur="1" fill="hold">
                                          <p:stCondLst>
                                            <p:cond delay="0"/>
                                          </p:stCondLst>
                                        </p:cTn>
                                        <p:tgtEl>
                                          <p:spTgt spid="445445"/>
                                        </p:tgtEl>
                                        <p:attrNameLst>
                                          <p:attrName>style.visibility</p:attrName>
                                        </p:attrNameLst>
                                      </p:cBhvr>
                                      <p:to>
                                        <p:strVal val="visible"/>
                                      </p:to>
                                    </p:set>
                                    <p:anim calcmode="lin" valueType="num">
                                      <p:cBhvr additive="base">
                                        <p:cTn id="42" dur="500" fill="hold"/>
                                        <p:tgtEl>
                                          <p:spTgt spid="445445"/>
                                        </p:tgtEl>
                                        <p:attrNameLst>
                                          <p:attrName>ppt_x</p:attrName>
                                        </p:attrNameLst>
                                      </p:cBhvr>
                                      <p:tavLst>
                                        <p:tav tm="0">
                                          <p:val>
                                            <p:strVal val="#ppt_x"/>
                                          </p:val>
                                        </p:tav>
                                        <p:tav tm="100000">
                                          <p:val>
                                            <p:strVal val="#ppt_x"/>
                                          </p:val>
                                        </p:tav>
                                      </p:tavLst>
                                    </p:anim>
                                    <p:anim calcmode="lin" valueType="num">
                                      <p:cBhvr additive="base">
                                        <p:cTn id="43" dur="500" fill="hold"/>
                                        <p:tgtEl>
                                          <p:spTgt spid="445445"/>
                                        </p:tgtEl>
                                        <p:attrNameLst>
                                          <p:attrName>ppt_y</p:attrName>
                                        </p:attrNameLst>
                                      </p:cBhvr>
                                      <p:tavLst>
                                        <p:tav tm="0">
                                          <p:val>
                                            <p:strVal val="0-#ppt_h/2"/>
                                          </p:val>
                                        </p:tav>
                                        <p:tav tm="100000">
                                          <p:val>
                                            <p:strVal val="#ppt_y"/>
                                          </p:val>
                                        </p:tav>
                                      </p:tavLst>
                                    </p:anim>
                                  </p:childTnLst>
                                </p:cTn>
                              </p:par>
                            </p:childTnLst>
                          </p:cTn>
                        </p:par>
                        <p:par>
                          <p:cTn id="44" fill="hold">
                            <p:stCondLst>
                              <p:cond delay="4000"/>
                            </p:stCondLst>
                            <p:childTnLst>
                              <p:par>
                                <p:cTn id="45" presetID="2" presetClass="entr" presetSubtype="1" fill="hold" grpId="0" nodeType="afterEffect">
                                  <p:stCondLst>
                                    <p:cond delay="0"/>
                                  </p:stCondLst>
                                  <p:childTnLst>
                                    <p:set>
                                      <p:cBhvr>
                                        <p:cTn id="46" dur="1" fill="hold">
                                          <p:stCondLst>
                                            <p:cond delay="0"/>
                                          </p:stCondLst>
                                        </p:cTn>
                                        <p:tgtEl>
                                          <p:spTgt spid="445442"/>
                                        </p:tgtEl>
                                        <p:attrNameLst>
                                          <p:attrName>style.visibility</p:attrName>
                                        </p:attrNameLst>
                                      </p:cBhvr>
                                      <p:to>
                                        <p:strVal val="visible"/>
                                      </p:to>
                                    </p:set>
                                    <p:anim calcmode="lin" valueType="num">
                                      <p:cBhvr additive="base">
                                        <p:cTn id="47" dur="500" fill="hold"/>
                                        <p:tgtEl>
                                          <p:spTgt spid="445442"/>
                                        </p:tgtEl>
                                        <p:attrNameLst>
                                          <p:attrName>ppt_x</p:attrName>
                                        </p:attrNameLst>
                                      </p:cBhvr>
                                      <p:tavLst>
                                        <p:tav tm="0">
                                          <p:val>
                                            <p:strVal val="#ppt_x"/>
                                          </p:val>
                                        </p:tav>
                                        <p:tav tm="100000">
                                          <p:val>
                                            <p:strVal val="#ppt_x"/>
                                          </p:val>
                                        </p:tav>
                                      </p:tavLst>
                                    </p:anim>
                                    <p:anim calcmode="lin" valueType="num">
                                      <p:cBhvr additive="base">
                                        <p:cTn id="48" dur="500" fill="hold"/>
                                        <p:tgtEl>
                                          <p:spTgt spid="445442"/>
                                        </p:tgtEl>
                                        <p:attrNameLst>
                                          <p:attrName>ppt_y</p:attrName>
                                        </p:attrNameLst>
                                      </p:cBhvr>
                                      <p:tavLst>
                                        <p:tav tm="0">
                                          <p:val>
                                            <p:strVal val="0-#ppt_h/2"/>
                                          </p:val>
                                        </p:tav>
                                        <p:tav tm="100000">
                                          <p:val>
                                            <p:strVal val="#ppt_y"/>
                                          </p:val>
                                        </p:tav>
                                      </p:tavLst>
                                    </p:anim>
                                  </p:childTnLst>
                                </p:cTn>
                              </p:par>
                            </p:childTnLst>
                          </p:cTn>
                        </p:par>
                        <p:par>
                          <p:cTn id="49" fill="hold">
                            <p:stCondLst>
                              <p:cond delay="4500"/>
                            </p:stCondLst>
                            <p:childTnLst>
                              <p:par>
                                <p:cTn id="50" presetID="2" presetClass="entr" presetSubtype="1" fill="hold" nodeType="afterEffect">
                                  <p:stCondLst>
                                    <p:cond delay="0"/>
                                  </p:stCondLst>
                                  <p:childTnLst>
                                    <p:set>
                                      <p:cBhvr>
                                        <p:cTn id="51" dur="1" fill="hold">
                                          <p:stCondLst>
                                            <p:cond delay="0"/>
                                          </p:stCondLst>
                                        </p:cTn>
                                        <p:tgtEl>
                                          <p:spTgt spid="445446"/>
                                        </p:tgtEl>
                                        <p:attrNameLst>
                                          <p:attrName>style.visibility</p:attrName>
                                        </p:attrNameLst>
                                      </p:cBhvr>
                                      <p:to>
                                        <p:strVal val="visible"/>
                                      </p:to>
                                    </p:set>
                                    <p:anim calcmode="lin" valueType="num">
                                      <p:cBhvr additive="base">
                                        <p:cTn id="52" dur="500" fill="hold"/>
                                        <p:tgtEl>
                                          <p:spTgt spid="445446"/>
                                        </p:tgtEl>
                                        <p:attrNameLst>
                                          <p:attrName>ppt_x</p:attrName>
                                        </p:attrNameLst>
                                      </p:cBhvr>
                                      <p:tavLst>
                                        <p:tav tm="0">
                                          <p:val>
                                            <p:strVal val="#ppt_x"/>
                                          </p:val>
                                        </p:tav>
                                        <p:tav tm="100000">
                                          <p:val>
                                            <p:strVal val="#ppt_x"/>
                                          </p:val>
                                        </p:tav>
                                      </p:tavLst>
                                    </p:anim>
                                    <p:anim calcmode="lin" valueType="num">
                                      <p:cBhvr additive="base">
                                        <p:cTn id="53" dur="500" fill="hold"/>
                                        <p:tgtEl>
                                          <p:spTgt spid="445446"/>
                                        </p:tgtEl>
                                        <p:attrNameLst>
                                          <p:attrName>ppt_y</p:attrName>
                                        </p:attrNameLst>
                                      </p:cBhvr>
                                      <p:tavLst>
                                        <p:tav tm="0">
                                          <p:val>
                                            <p:strVal val="0-#ppt_h/2"/>
                                          </p:val>
                                        </p:tav>
                                        <p:tav tm="100000">
                                          <p:val>
                                            <p:strVal val="#ppt_y"/>
                                          </p:val>
                                        </p:tav>
                                      </p:tavLst>
                                    </p:anim>
                                  </p:childTnLst>
                                </p:cTn>
                              </p:par>
                            </p:childTnLst>
                          </p:cTn>
                        </p:par>
                        <p:par>
                          <p:cTn id="54" fill="hold">
                            <p:stCondLst>
                              <p:cond delay="5000"/>
                            </p:stCondLst>
                            <p:childTnLst>
                              <p:par>
                                <p:cTn id="55" presetID="2" presetClass="entr" presetSubtype="1" fill="hold" grpId="0" nodeType="afterEffect">
                                  <p:stCondLst>
                                    <p:cond delay="0"/>
                                  </p:stCondLst>
                                  <p:childTnLst>
                                    <p:set>
                                      <p:cBhvr>
                                        <p:cTn id="56" dur="1" fill="hold">
                                          <p:stCondLst>
                                            <p:cond delay="0"/>
                                          </p:stCondLst>
                                        </p:cTn>
                                        <p:tgtEl>
                                          <p:spTgt spid="445443"/>
                                        </p:tgtEl>
                                        <p:attrNameLst>
                                          <p:attrName>style.visibility</p:attrName>
                                        </p:attrNameLst>
                                      </p:cBhvr>
                                      <p:to>
                                        <p:strVal val="visible"/>
                                      </p:to>
                                    </p:set>
                                    <p:anim calcmode="lin" valueType="num">
                                      <p:cBhvr additive="base">
                                        <p:cTn id="57" dur="500" fill="hold"/>
                                        <p:tgtEl>
                                          <p:spTgt spid="445443"/>
                                        </p:tgtEl>
                                        <p:attrNameLst>
                                          <p:attrName>ppt_x</p:attrName>
                                        </p:attrNameLst>
                                      </p:cBhvr>
                                      <p:tavLst>
                                        <p:tav tm="0">
                                          <p:val>
                                            <p:strVal val="#ppt_x"/>
                                          </p:val>
                                        </p:tav>
                                        <p:tav tm="100000">
                                          <p:val>
                                            <p:strVal val="#ppt_x"/>
                                          </p:val>
                                        </p:tav>
                                      </p:tavLst>
                                    </p:anim>
                                    <p:anim calcmode="lin" valueType="num">
                                      <p:cBhvr additive="base">
                                        <p:cTn id="58" dur="500" fill="hold"/>
                                        <p:tgtEl>
                                          <p:spTgt spid="445443"/>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45453"/>
                                        </p:tgtEl>
                                        <p:attrNameLst>
                                          <p:attrName>style.visibility</p:attrName>
                                        </p:attrNameLst>
                                      </p:cBhvr>
                                      <p:to>
                                        <p:strVal val="visible"/>
                                      </p:to>
                                    </p:set>
                                    <p:animEffect transition="in" filter="dissolve">
                                      <p:cBhvr>
                                        <p:cTn id="63" dur="500"/>
                                        <p:tgtEl>
                                          <p:spTgt spid="445453"/>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grpId="0" nodeType="clickEffect">
                                  <p:stCondLst>
                                    <p:cond delay="0"/>
                                  </p:stCondLst>
                                  <p:childTnLst>
                                    <p:set>
                                      <p:cBhvr>
                                        <p:cTn id="67" dur="1" fill="hold">
                                          <p:stCondLst>
                                            <p:cond delay="0"/>
                                          </p:stCondLst>
                                        </p:cTn>
                                        <p:tgtEl>
                                          <p:spTgt spid="445458"/>
                                        </p:tgtEl>
                                        <p:attrNameLst>
                                          <p:attrName>style.visibility</p:attrName>
                                        </p:attrNameLst>
                                      </p:cBhvr>
                                      <p:to>
                                        <p:strVal val="visible"/>
                                      </p:to>
                                    </p:set>
                                    <p:anim calcmode="lin" valueType="num">
                                      <p:cBhvr>
                                        <p:cTn id="68" dur="500" fill="hold"/>
                                        <p:tgtEl>
                                          <p:spTgt spid="445458"/>
                                        </p:tgtEl>
                                        <p:attrNameLst>
                                          <p:attrName>ppt_x</p:attrName>
                                        </p:attrNameLst>
                                      </p:cBhvr>
                                      <p:tavLst>
                                        <p:tav tm="0">
                                          <p:val>
                                            <p:strVal val="#ppt_x"/>
                                          </p:val>
                                        </p:tav>
                                        <p:tav tm="100000">
                                          <p:val>
                                            <p:strVal val="#ppt_x"/>
                                          </p:val>
                                        </p:tav>
                                      </p:tavLst>
                                    </p:anim>
                                    <p:anim calcmode="lin" valueType="num">
                                      <p:cBhvr>
                                        <p:cTn id="69" dur="500" fill="hold"/>
                                        <p:tgtEl>
                                          <p:spTgt spid="445458"/>
                                        </p:tgtEl>
                                        <p:attrNameLst>
                                          <p:attrName>ppt_y</p:attrName>
                                        </p:attrNameLst>
                                      </p:cBhvr>
                                      <p:tavLst>
                                        <p:tav tm="0">
                                          <p:val>
                                            <p:strVal val="#ppt_y-#ppt_h/2"/>
                                          </p:val>
                                        </p:tav>
                                        <p:tav tm="100000">
                                          <p:val>
                                            <p:strVal val="#ppt_y"/>
                                          </p:val>
                                        </p:tav>
                                      </p:tavLst>
                                    </p:anim>
                                    <p:anim calcmode="lin" valueType="num">
                                      <p:cBhvr>
                                        <p:cTn id="70" dur="500" fill="hold"/>
                                        <p:tgtEl>
                                          <p:spTgt spid="445458"/>
                                        </p:tgtEl>
                                        <p:attrNameLst>
                                          <p:attrName>ppt_w</p:attrName>
                                        </p:attrNameLst>
                                      </p:cBhvr>
                                      <p:tavLst>
                                        <p:tav tm="0">
                                          <p:val>
                                            <p:strVal val="#ppt_w"/>
                                          </p:val>
                                        </p:tav>
                                        <p:tav tm="100000">
                                          <p:val>
                                            <p:strVal val="#ppt_w"/>
                                          </p:val>
                                        </p:tav>
                                      </p:tavLst>
                                    </p:anim>
                                    <p:anim calcmode="lin" valueType="num">
                                      <p:cBhvr>
                                        <p:cTn id="71" dur="500" fill="hold"/>
                                        <p:tgtEl>
                                          <p:spTgt spid="445458"/>
                                        </p:tgtEl>
                                        <p:attrNameLst>
                                          <p:attrName>ppt_h</p:attrName>
                                        </p:attrNameLst>
                                      </p:cBhvr>
                                      <p:tavLst>
                                        <p:tav tm="0">
                                          <p:val>
                                            <p:fltVal val="0.000000"/>
                                          </p:val>
                                        </p:tav>
                                        <p:tav tm="100000">
                                          <p:val>
                                            <p:strVal val="#ppt_h"/>
                                          </p:val>
                                        </p:tav>
                                      </p:tavLst>
                                    </p:anim>
                                  </p:childTnLst>
                                </p:cTn>
                              </p:par>
                            </p:childTnLst>
                          </p:cTn>
                        </p:par>
                        <p:par>
                          <p:cTn id="72" fill="hold">
                            <p:stCondLst>
                              <p:cond delay="500"/>
                            </p:stCondLst>
                            <p:childTnLst>
                              <p:par>
                                <p:cTn id="73" presetID="17" presetClass="entr" presetSubtype="1" fill="hold" nodeType="afterEffect">
                                  <p:stCondLst>
                                    <p:cond delay="0"/>
                                  </p:stCondLst>
                                  <p:childTnLst>
                                    <p:set>
                                      <p:cBhvr>
                                        <p:cTn id="74" dur="1" fill="hold">
                                          <p:stCondLst>
                                            <p:cond delay="0"/>
                                          </p:stCondLst>
                                        </p:cTn>
                                        <p:tgtEl>
                                          <p:spTgt spid="445456"/>
                                        </p:tgtEl>
                                        <p:attrNameLst>
                                          <p:attrName>style.visibility</p:attrName>
                                        </p:attrNameLst>
                                      </p:cBhvr>
                                      <p:to>
                                        <p:strVal val="visible"/>
                                      </p:to>
                                    </p:set>
                                    <p:anim calcmode="lin" valueType="num">
                                      <p:cBhvr>
                                        <p:cTn id="75" dur="500" fill="hold"/>
                                        <p:tgtEl>
                                          <p:spTgt spid="445456"/>
                                        </p:tgtEl>
                                        <p:attrNameLst>
                                          <p:attrName>ppt_x</p:attrName>
                                        </p:attrNameLst>
                                      </p:cBhvr>
                                      <p:tavLst>
                                        <p:tav tm="0">
                                          <p:val>
                                            <p:strVal val="#ppt_x"/>
                                          </p:val>
                                        </p:tav>
                                        <p:tav tm="100000">
                                          <p:val>
                                            <p:strVal val="#ppt_x"/>
                                          </p:val>
                                        </p:tav>
                                      </p:tavLst>
                                    </p:anim>
                                    <p:anim calcmode="lin" valueType="num">
                                      <p:cBhvr>
                                        <p:cTn id="76" dur="500" fill="hold"/>
                                        <p:tgtEl>
                                          <p:spTgt spid="445456"/>
                                        </p:tgtEl>
                                        <p:attrNameLst>
                                          <p:attrName>ppt_y</p:attrName>
                                        </p:attrNameLst>
                                      </p:cBhvr>
                                      <p:tavLst>
                                        <p:tav tm="0">
                                          <p:val>
                                            <p:strVal val="#ppt_y-#ppt_h/2"/>
                                          </p:val>
                                        </p:tav>
                                        <p:tav tm="100000">
                                          <p:val>
                                            <p:strVal val="#ppt_y"/>
                                          </p:val>
                                        </p:tav>
                                      </p:tavLst>
                                    </p:anim>
                                    <p:anim calcmode="lin" valueType="num">
                                      <p:cBhvr>
                                        <p:cTn id="77" dur="500" fill="hold"/>
                                        <p:tgtEl>
                                          <p:spTgt spid="445456"/>
                                        </p:tgtEl>
                                        <p:attrNameLst>
                                          <p:attrName>ppt_w</p:attrName>
                                        </p:attrNameLst>
                                      </p:cBhvr>
                                      <p:tavLst>
                                        <p:tav tm="0">
                                          <p:val>
                                            <p:strVal val="#ppt_w"/>
                                          </p:val>
                                        </p:tav>
                                        <p:tav tm="100000">
                                          <p:val>
                                            <p:strVal val="#ppt_w"/>
                                          </p:val>
                                        </p:tav>
                                      </p:tavLst>
                                    </p:anim>
                                    <p:anim calcmode="lin" valueType="num">
                                      <p:cBhvr>
                                        <p:cTn id="78" dur="500" fill="hold"/>
                                        <p:tgtEl>
                                          <p:spTgt spid="445456"/>
                                        </p:tgtEl>
                                        <p:attrNameLst>
                                          <p:attrName>ppt_h</p:attrName>
                                        </p:attrNameLst>
                                      </p:cBhvr>
                                      <p:tavLst>
                                        <p:tav tm="0">
                                          <p:val>
                                            <p:fltVal val="0.000000"/>
                                          </p:val>
                                        </p:tav>
                                        <p:tav tm="100000">
                                          <p:val>
                                            <p:strVal val="#ppt_h"/>
                                          </p:val>
                                        </p:tav>
                                      </p:tavLst>
                                    </p:anim>
                                  </p:childTnLst>
                                </p:cTn>
                              </p:par>
                            </p:childTnLst>
                          </p:cTn>
                        </p:par>
                        <p:par>
                          <p:cTn id="79" fill="hold">
                            <p:stCondLst>
                              <p:cond delay="1000"/>
                            </p:stCondLst>
                            <p:childTnLst>
                              <p:par>
                                <p:cTn id="80" presetID="17" presetClass="entr" presetSubtype="1" fill="hold" grpId="0" nodeType="afterEffect">
                                  <p:stCondLst>
                                    <p:cond delay="0"/>
                                  </p:stCondLst>
                                  <p:childTnLst>
                                    <p:set>
                                      <p:cBhvr>
                                        <p:cTn id="81" dur="1" fill="hold">
                                          <p:stCondLst>
                                            <p:cond delay="0"/>
                                          </p:stCondLst>
                                        </p:cTn>
                                        <p:tgtEl>
                                          <p:spTgt spid="445454"/>
                                        </p:tgtEl>
                                        <p:attrNameLst>
                                          <p:attrName>style.visibility</p:attrName>
                                        </p:attrNameLst>
                                      </p:cBhvr>
                                      <p:to>
                                        <p:strVal val="visible"/>
                                      </p:to>
                                    </p:set>
                                    <p:anim calcmode="lin" valueType="num">
                                      <p:cBhvr>
                                        <p:cTn id="82" dur="500" fill="hold"/>
                                        <p:tgtEl>
                                          <p:spTgt spid="445454"/>
                                        </p:tgtEl>
                                        <p:attrNameLst>
                                          <p:attrName>ppt_x</p:attrName>
                                        </p:attrNameLst>
                                      </p:cBhvr>
                                      <p:tavLst>
                                        <p:tav tm="0">
                                          <p:val>
                                            <p:strVal val="#ppt_x"/>
                                          </p:val>
                                        </p:tav>
                                        <p:tav tm="100000">
                                          <p:val>
                                            <p:strVal val="#ppt_x"/>
                                          </p:val>
                                        </p:tav>
                                      </p:tavLst>
                                    </p:anim>
                                    <p:anim calcmode="lin" valueType="num">
                                      <p:cBhvr>
                                        <p:cTn id="83" dur="500" fill="hold"/>
                                        <p:tgtEl>
                                          <p:spTgt spid="445454"/>
                                        </p:tgtEl>
                                        <p:attrNameLst>
                                          <p:attrName>ppt_y</p:attrName>
                                        </p:attrNameLst>
                                      </p:cBhvr>
                                      <p:tavLst>
                                        <p:tav tm="0">
                                          <p:val>
                                            <p:strVal val="#ppt_y-#ppt_h/2"/>
                                          </p:val>
                                        </p:tav>
                                        <p:tav tm="100000">
                                          <p:val>
                                            <p:strVal val="#ppt_y"/>
                                          </p:val>
                                        </p:tav>
                                      </p:tavLst>
                                    </p:anim>
                                    <p:anim calcmode="lin" valueType="num">
                                      <p:cBhvr>
                                        <p:cTn id="84" dur="500" fill="hold"/>
                                        <p:tgtEl>
                                          <p:spTgt spid="445454"/>
                                        </p:tgtEl>
                                        <p:attrNameLst>
                                          <p:attrName>ppt_w</p:attrName>
                                        </p:attrNameLst>
                                      </p:cBhvr>
                                      <p:tavLst>
                                        <p:tav tm="0">
                                          <p:val>
                                            <p:strVal val="#ppt_w"/>
                                          </p:val>
                                        </p:tav>
                                        <p:tav tm="100000">
                                          <p:val>
                                            <p:strVal val="#ppt_w"/>
                                          </p:val>
                                        </p:tav>
                                      </p:tavLst>
                                    </p:anim>
                                    <p:anim calcmode="lin" valueType="num">
                                      <p:cBhvr>
                                        <p:cTn id="85" dur="500" fill="hold"/>
                                        <p:tgtEl>
                                          <p:spTgt spid="445454"/>
                                        </p:tgtEl>
                                        <p:attrNameLst>
                                          <p:attrName>ppt_h</p:attrName>
                                        </p:attrNameLst>
                                      </p:cBhvr>
                                      <p:tavLst>
                                        <p:tav tm="0">
                                          <p:val>
                                            <p:fltVal val="0.000000"/>
                                          </p:val>
                                        </p:tav>
                                        <p:tav tm="100000">
                                          <p:val>
                                            <p:strVal val="#ppt_h"/>
                                          </p:val>
                                        </p:tav>
                                      </p:tavLst>
                                    </p:anim>
                                  </p:childTnLst>
                                </p:cTn>
                              </p:par>
                            </p:childTnLst>
                          </p:cTn>
                        </p:par>
                        <p:par>
                          <p:cTn id="86" fill="hold">
                            <p:stCondLst>
                              <p:cond delay="1500"/>
                            </p:stCondLst>
                            <p:childTnLst>
                              <p:par>
                                <p:cTn id="87" presetID="17" presetClass="entr" presetSubtype="1" fill="hold" nodeType="afterEffect">
                                  <p:stCondLst>
                                    <p:cond delay="0"/>
                                  </p:stCondLst>
                                  <p:childTnLst>
                                    <p:set>
                                      <p:cBhvr>
                                        <p:cTn id="88" dur="1" fill="hold">
                                          <p:stCondLst>
                                            <p:cond delay="0"/>
                                          </p:stCondLst>
                                        </p:cTn>
                                        <p:tgtEl>
                                          <p:spTgt spid="445457"/>
                                        </p:tgtEl>
                                        <p:attrNameLst>
                                          <p:attrName>style.visibility</p:attrName>
                                        </p:attrNameLst>
                                      </p:cBhvr>
                                      <p:to>
                                        <p:strVal val="visible"/>
                                      </p:to>
                                    </p:set>
                                    <p:anim calcmode="lin" valueType="num">
                                      <p:cBhvr>
                                        <p:cTn id="89" dur="500" fill="hold"/>
                                        <p:tgtEl>
                                          <p:spTgt spid="445457"/>
                                        </p:tgtEl>
                                        <p:attrNameLst>
                                          <p:attrName>ppt_x</p:attrName>
                                        </p:attrNameLst>
                                      </p:cBhvr>
                                      <p:tavLst>
                                        <p:tav tm="0">
                                          <p:val>
                                            <p:strVal val="#ppt_x"/>
                                          </p:val>
                                        </p:tav>
                                        <p:tav tm="100000">
                                          <p:val>
                                            <p:strVal val="#ppt_x"/>
                                          </p:val>
                                        </p:tav>
                                      </p:tavLst>
                                    </p:anim>
                                    <p:anim calcmode="lin" valueType="num">
                                      <p:cBhvr>
                                        <p:cTn id="90" dur="500" fill="hold"/>
                                        <p:tgtEl>
                                          <p:spTgt spid="445457"/>
                                        </p:tgtEl>
                                        <p:attrNameLst>
                                          <p:attrName>ppt_y</p:attrName>
                                        </p:attrNameLst>
                                      </p:cBhvr>
                                      <p:tavLst>
                                        <p:tav tm="0">
                                          <p:val>
                                            <p:strVal val="#ppt_y-#ppt_h/2"/>
                                          </p:val>
                                        </p:tav>
                                        <p:tav tm="100000">
                                          <p:val>
                                            <p:strVal val="#ppt_y"/>
                                          </p:val>
                                        </p:tav>
                                      </p:tavLst>
                                    </p:anim>
                                    <p:anim calcmode="lin" valueType="num">
                                      <p:cBhvr>
                                        <p:cTn id="91" dur="500" fill="hold"/>
                                        <p:tgtEl>
                                          <p:spTgt spid="445457"/>
                                        </p:tgtEl>
                                        <p:attrNameLst>
                                          <p:attrName>ppt_w</p:attrName>
                                        </p:attrNameLst>
                                      </p:cBhvr>
                                      <p:tavLst>
                                        <p:tav tm="0">
                                          <p:val>
                                            <p:strVal val="#ppt_w"/>
                                          </p:val>
                                        </p:tav>
                                        <p:tav tm="100000">
                                          <p:val>
                                            <p:strVal val="#ppt_w"/>
                                          </p:val>
                                        </p:tav>
                                      </p:tavLst>
                                    </p:anim>
                                    <p:anim calcmode="lin" valueType="num">
                                      <p:cBhvr>
                                        <p:cTn id="92" dur="500" fill="hold"/>
                                        <p:tgtEl>
                                          <p:spTgt spid="445457"/>
                                        </p:tgtEl>
                                        <p:attrNameLst>
                                          <p:attrName>ppt_h</p:attrName>
                                        </p:attrNameLst>
                                      </p:cBhvr>
                                      <p:tavLst>
                                        <p:tav tm="0">
                                          <p:val>
                                            <p:fltVal val="0.000000"/>
                                          </p:val>
                                        </p:tav>
                                        <p:tav tm="100000">
                                          <p:val>
                                            <p:strVal val="#ppt_h"/>
                                          </p:val>
                                        </p:tav>
                                      </p:tavLst>
                                    </p:anim>
                                  </p:childTnLst>
                                </p:cTn>
                              </p:par>
                            </p:childTnLst>
                          </p:cTn>
                        </p:par>
                        <p:par>
                          <p:cTn id="93" fill="hold">
                            <p:stCondLst>
                              <p:cond delay="2000"/>
                            </p:stCondLst>
                            <p:childTnLst>
                              <p:par>
                                <p:cTn id="94" presetID="17" presetClass="entr" presetSubtype="1" fill="hold" grpId="0" nodeType="afterEffect">
                                  <p:stCondLst>
                                    <p:cond delay="0"/>
                                  </p:stCondLst>
                                  <p:childTnLst>
                                    <p:set>
                                      <p:cBhvr>
                                        <p:cTn id="95" dur="1" fill="hold">
                                          <p:stCondLst>
                                            <p:cond delay="0"/>
                                          </p:stCondLst>
                                        </p:cTn>
                                        <p:tgtEl>
                                          <p:spTgt spid="445455"/>
                                        </p:tgtEl>
                                        <p:attrNameLst>
                                          <p:attrName>style.visibility</p:attrName>
                                        </p:attrNameLst>
                                      </p:cBhvr>
                                      <p:to>
                                        <p:strVal val="visible"/>
                                      </p:to>
                                    </p:set>
                                    <p:anim calcmode="lin" valueType="num">
                                      <p:cBhvr>
                                        <p:cTn id="96" dur="500" fill="hold"/>
                                        <p:tgtEl>
                                          <p:spTgt spid="445455"/>
                                        </p:tgtEl>
                                        <p:attrNameLst>
                                          <p:attrName>ppt_x</p:attrName>
                                        </p:attrNameLst>
                                      </p:cBhvr>
                                      <p:tavLst>
                                        <p:tav tm="0">
                                          <p:val>
                                            <p:strVal val="#ppt_x"/>
                                          </p:val>
                                        </p:tav>
                                        <p:tav tm="100000">
                                          <p:val>
                                            <p:strVal val="#ppt_x"/>
                                          </p:val>
                                        </p:tav>
                                      </p:tavLst>
                                    </p:anim>
                                    <p:anim calcmode="lin" valueType="num">
                                      <p:cBhvr>
                                        <p:cTn id="97" dur="500" fill="hold"/>
                                        <p:tgtEl>
                                          <p:spTgt spid="445455"/>
                                        </p:tgtEl>
                                        <p:attrNameLst>
                                          <p:attrName>ppt_y</p:attrName>
                                        </p:attrNameLst>
                                      </p:cBhvr>
                                      <p:tavLst>
                                        <p:tav tm="0">
                                          <p:val>
                                            <p:strVal val="#ppt_y-#ppt_h/2"/>
                                          </p:val>
                                        </p:tav>
                                        <p:tav tm="100000">
                                          <p:val>
                                            <p:strVal val="#ppt_y"/>
                                          </p:val>
                                        </p:tav>
                                      </p:tavLst>
                                    </p:anim>
                                    <p:anim calcmode="lin" valueType="num">
                                      <p:cBhvr>
                                        <p:cTn id="98" dur="500" fill="hold"/>
                                        <p:tgtEl>
                                          <p:spTgt spid="445455"/>
                                        </p:tgtEl>
                                        <p:attrNameLst>
                                          <p:attrName>ppt_w</p:attrName>
                                        </p:attrNameLst>
                                      </p:cBhvr>
                                      <p:tavLst>
                                        <p:tav tm="0">
                                          <p:val>
                                            <p:strVal val="#ppt_w"/>
                                          </p:val>
                                        </p:tav>
                                        <p:tav tm="100000">
                                          <p:val>
                                            <p:strVal val="#ppt_w"/>
                                          </p:val>
                                        </p:tav>
                                      </p:tavLst>
                                    </p:anim>
                                    <p:anim calcmode="lin" valueType="num">
                                      <p:cBhvr>
                                        <p:cTn id="99" dur="500" fill="hold"/>
                                        <p:tgtEl>
                                          <p:spTgt spid="445455"/>
                                        </p:tgtEl>
                                        <p:attrNameLst>
                                          <p:attrName>ppt_h</p:attrName>
                                        </p:attrNameLst>
                                      </p:cBhvr>
                                      <p:tavLst>
                                        <p:tav tm="0">
                                          <p:val>
                                            <p:fltVal val="0.00000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4" fill="hold" nodeType="clickEffect">
                                  <p:stCondLst>
                                    <p:cond delay="0"/>
                                  </p:stCondLst>
                                  <p:childTnLst>
                                    <p:set>
                                      <p:cBhvr>
                                        <p:cTn id="103" dur="1" fill="hold">
                                          <p:stCondLst>
                                            <p:cond delay="0"/>
                                          </p:stCondLst>
                                        </p:cTn>
                                        <p:tgtEl>
                                          <p:spTgt spid="445460"/>
                                        </p:tgtEl>
                                        <p:attrNameLst>
                                          <p:attrName>style.visibility</p:attrName>
                                        </p:attrNameLst>
                                      </p:cBhvr>
                                      <p:to>
                                        <p:strVal val="visible"/>
                                      </p:to>
                                    </p:set>
                                    <p:anim calcmode="lin" valueType="num">
                                      <p:cBhvr>
                                        <p:cTn id="104" dur="500" fill="hold"/>
                                        <p:tgtEl>
                                          <p:spTgt spid="445460"/>
                                        </p:tgtEl>
                                        <p:attrNameLst>
                                          <p:attrName>ppt_x</p:attrName>
                                        </p:attrNameLst>
                                      </p:cBhvr>
                                      <p:tavLst>
                                        <p:tav tm="0">
                                          <p:val>
                                            <p:strVal val="#ppt_x"/>
                                          </p:val>
                                        </p:tav>
                                        <p:tav tm="100000">
                                          <p:val>
                                            <p:strVal val="#ppt_x"/>
                                          </p:val>
                                        </p:tav>
                                      </p:tavLst>
                                    </p:anim>
                                    <p:anim calcmode="lin" valueType="num">
                                      <p:cBhvr>
                                        <p:cTn id="105" dur="500" fill="hold"/>
                                        <p:tgtEl>
                                          <p:spTgt spid="445460"/>
                                        </p:tgtEl>
                                        <p:attrNameLst>
                                          <p:attrName>ppt_y</p:attrName>
                                        </p:attrNameLst>
                                      </p:cBhvr>
                                      <p:tavLst>
                                        <p:tav tm="0">
                                          <p:val>
                                            <p:strVal val="#ppt_y+#ppt_h/2"/>
                                          </p:val>
                                        </p:tav>
                                        <p:tav tm="100000">
                                          <p:val>
                                            <p:strVal val="#ppt_y"/>
                                          </p:val>
                                        </p:tav>
                                      </p:tavLst>
                                    </p:anim>
                                    <p:anim calcmode="lin" valueType="num">
                                      <p:cBhvr>
                                        <p:cTn id="106" dur="500" fill="hold"/>
                                        <p:tgtEl>
                                          <p:spTgt spid="445460"/>
                                        </p:tgtEl>
                                        <p:attrNameLst>
                                          <p:attrName>ppt_w</p:attrName>
                                        </p:attrNameLst>
                                      </p:cBhvr>
                                      <p:tavLst>
                                        <p:tav tm="0">
                                          <p:val>
                                            <p:strVal val="#ppt_w"/>
                                          </p:val>
                                        </p:tav>
                                        <p:tav tm="100000">
                                          <p:val>
                                            <p:strVal val="#ppt_w"/>
                                          </p:val>
                                        </p:tav>
                                      </p:tavLst>
                                    </p:anim>
                                    <p:anim calcmode="lin" valueType="num">
                                      <p:cBhvr>
                                        <p:cTn id="107" dur="500" fill="hold"/>
                                        <p:tgtEl>
                                          <p:spTgt spid="445460"/>
                                        </p:tgtEl>
                                        <p:attrNameLst>
                                          <p:attrName>ppt_h</p:attrName>
                                        </p:attrNameLst>
                                      </p:cBhvr>
                                      <p:tavLst>
                                        <p:tav tm="0">
                                          <p:val>
                                            <p:fltVal val="0.00000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7" presetClass="entr" presetSubtype="4" fill="hold" nodeType="clickEffect">
                                  <p:stCondLst>
                                    <p:cond delay="0"/>
                                  </p:stCondLst>
                                  <p:childTnLst>
                                    <p:set>
                                      <p:cBhvr>
                                        <p:cTn id="111" dur="1" fill="hold">
                                          <p:stCondLst>
                                            <p:cond delay="0"/>
                                          </p:stCondLst>
                                        </p:cTn>
                                        <p:tgtEl>
                                          <p:spTgt spid="445461"/>
                                        </p:tgtEl>
                                        <p:attrNameLst>
                                          <p:attrName>style.visibility</p:attrName>
                                        </p:attrNameLst>
                                      </p:cBhvr>
                                      <p:to>
                                        <p:strVal val="visible"/>
                                      </p:to>
                                    </p:set>
                                    <p:anim calcmode="lin" valueType="num">
                                      <p:cBhvr>
                                        <p:cTn id="112" dur="500" fill="hold"/>
                                        <p:tgtEl>
                                          <p:spTgt spid="445461"/>
                                        </p:tgtEl>
                                        <p:attrNameLst>
                                          <p:attrName>ppt_x</p:attrName>
                                        </p:attrNameLst>
                                      </p:cBhvr>
                                      <p:tavLst>
                                        <p:tav tm="0">
                                          <p:val>
                                            <p:strVal val="#ppt_x"/>
                                          </p:val>
                                        </p:tav>
                                        <p:tav tm="100000">
                                          <p:val>
                                            <p:strVal val="#ppt_x"/>
                                          </p:val>
                                        </p:tav>
                                      </p:tavLst>
                                    </p:anim>
                                    <p:anim calcmode="lin" valueType="num">
                                      <p:cBhvr>
                                        <p:cTn id="113" dur="500" fill="hold"/>
                                        <p:tgtEl>
                                          <p:spTgt spid="445461"/>
                                        </p:tgtEl>
                                        <p:attrNameLst>
                                          <p:attrName>ppt_y</p:attrName>
                                        </p:attrNameLst>
                                      </p:cBhvr>
                                      <p:tavLst>
                                        <p:tav tm="0">
                                          <p:val>
                                            <p:strVal val="#ppt_y+#ppt_h/2"/>
                                          </p:val>
                                        </p:tav>
                                        <p:tav tm="100000">
                                          <p:val>
                                            <p:strVal val="#ppt_y"/>
                                          </p:val>
                                        </p:tav>
                                      </p:tavLst>
                                    </p:anim>
                                    <p:anim calcmode="lin" valueType="num">
                                      <p:cBhvr>
                                        <p:cTn id="114" dur="500" fill="hold"/>
                                        <p:tgtEl>
                                          <p:spTgt spid="445461"/>
                                        </p:tgtEl>
                                        <p:attrNameLst>
                                          <p:attrName>ppt_w</p:attrName>
                                        </p:attrNameLst>
                                      </p:cBhvr>
                                      <p:tavLst>
                                        <p:tav tm="0">
                                          <p:val>
                                            <p:strVal val="#ppt_w"/>
                                          </p:val>
                                        </p:tav>
                                        <p:tav tm="100000">
                                          <p:val>
                                            <p:strVal val="#ppt_w"/>
                                          </p:val>
                                        </p:tav>
                                      </p:tavLst>
                                    </p:anim>
                                    <p:anim calcmode="lin" valueType="num">
                                      <p:cBhvr>
                                        <p:cTn id="115" dur="500" fill="hold"/>
                                        <p:tgtEl>
                                          <p:spTgt spid="445461"/>
                                        </p:tgtEl>
                                        <p:attrNameLst>
                                          <p:attrName>ppt_h</p:attrName>
                                        </p:attrNameLst>
                                      </p:cBhvr>
                                      <p:tavLst>
                                        <p:tav tm="0">
                                          <p:val>
                                            <p:fltVal val="0.000000"/>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17" presetClass="entr" presetSubtype="4" fill="hold" grpId="0" nodeType="clickEffect">
                                  <p:stCondLst>
                                    <p:cond delay="0"/>
                                  </p:stCondLst>
                                  <p:childTnLst>
                                    <p:set>
                                      <p:cBhvr>
                                        <p:cTn id="119" dur="1" fill="hold">
                                          <p:stCondLst>
                                            <p:cond delay="0"/>
                                          </p:stCondLst>
                                        </p:cTn>
                                        <p:tgtEl>
                                          <p:spTgt spid="445459"/>
                                        </p:tgtEl>
                                        <p:attrNameLst>
                                          <p:attrName>style.visibility</p:attrName>
                                        </p:attrNameLst>
                                      </p:cBhvr>
                                      <p:to>
                                        <p:strVal val="visible"/>
                                      </p:to>
                                    </p:set>
                                    <p:anim calcmode="lin" valueType="num">
                                      <p:cBhvr>
                                        <p:cTn id="120" dur="500" fill="hold"/>
                                        <p:tgtEl>
                                          <p:spTgt spid="445459"/>
                                        </p:tgtEl>
                                        <p:attrNameLst>
                                          <p:attrName>ppt_x</p:attrName>
                                        </p:attrNameLst>
                                      </p:cBhvr>
                                      <p:tavLst>
                                        <p:tav tm="0">
                                          <p:val>
                                            <p:strVal val="#ppt_x"/>
                                          </p:val>
                                        </p:tav>
                                        <p:tav tm="100000">
                                          <p:val>
                                            <p:strVal val="#ppt_x"/>
                                          </p:val>
                                        </p:tav>
                                      </p:tavLst>
                                    </p:anim>
                                    <p:anim calcmode="lin" valueType="num">
                                      <p:cBhvr>
                                        <p:cTn id="121" dur="500" fill="hold"/>
                                        <p:tgtEl>
                                          <p:spTgt spid="445459"/>
                                        </p:tgtEl>
                                        <p:attrNameLst>
                                          <p:attrName>ppt_y</p:attrName>
                                        </p:attrNameLst>
                                      </p:cBhvr>
                                      <p:tavLst>
                                        <p:tav tm="0">
                                          <p:val>
                                            <p:strVal val="#ppt_y+#ppt_h/2"/>
                                          </p:val>
                                        </p:tav>
                                        <p:tav tm="100000">
                                          <p:val>
                                            <p:strVal val="#ppt_y"/>
                                          </p:val>
                                        </p:tav>
                                      </p:tavLst>
                                    </p:anim>
                                    <p:anim calcmode="lin" valueType="num">
                                      <p:cBhvr>
                                        <p:cTn id="122" dur="500" fill="hold"/>
                                        <p:tgtEl>
                                          <p:spTgt spid="445459"/>
                                        </p:tgtEl>
                                        <p:attrNameLst>
                                          <p:attrName>ppt_w</p:attrName>
                                        </p:attrNameLst>
                                      </p:cBhvr>
                                      <p:tavLst>
                                        <p:tav tm="0">
                                          <p:val>
                                            <p:strVal val="#ppt_w"/>
                                          </p:val>
                                        </p:tav>
                                        <p:tav tm="100000">
                                          <p:val>
                                            <p:strVal val="#ppt_w"/>
                                          </p:val>
                                        </p:tav>
                                      </p:tavLst>
                                    </p:anim>
                                    <p:anim calcmode="lin" valueType="num">
                                      <p:cBhvr>
                                        <p:cTn id="123" dur="500" fill="hold"/>
                                        <p:tgtEl>
                                          <p:spTgt spid="445459"/>
                                        </p:tgtEl>
                                        <p:attrNameLst>
                                          <p:attrName>ppt_h</p:attrName>
                                        </p:attrNameLst>
                                      </p:cBhvr>
                                      <p:tavLst>
                                        <p:tav tm="0">
                                          <p:val>
                                            <p:fltVal val="0.00000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 fill="hold" grpId="0" nodeType="clickEffect">
                                  <p:stCondLst>
                                    <p:cond delay="0"/>
                                  </p:stCondLst>
                                  <p:childTnLst>
                                    <p:set>
                                      <p:cBhvr>
                                        <p:cTn id="127" dur="1" fill="hold">
                                          <p:stCondLst>
                                            <p:cond delay="0"/>
                                          </p:stCondLst>
                                        </p:cTn>
                                        <p:tgtEl>
                                          <p:spTgt spid="445464"/>
                                        </p:tgtEl>
                                        <p:attrNameLst>
                                          <p:attrName>style.visibility</p:attrName>
                                        </p:attrNameLst>
                                      </p:cBhvr>
                                      <p:to>
                                        <p:strVal val="visible"/>
                                      </p:to>
                                    </p:set>
                                    <p:anim calcmode="lin" valueType="num">
                                      <p:cBhvr>
                                        <p:cTn id="128" dur="500" fill="hold"/>
                                        <p:tgtEl>
                                          <p:spTgt spid="445464"/>
                                        </p:tgtEl>
                                        <p:attrNameLst>
                                          <p:attrName>ppt_x</p:attrName>
                                        </p:attrNameLst>
                                      </p:cBhvr>
                                      <p:tavLst>
                                        <p:tav tm="0">
                                          <p:val>
                                            <p:strVal val="#ppt_x"/>
                                          </p:val>
                                        </p:tav>
                                        <p:tav tm="100000">
                                          <p:val>
                                            <p:strVal val="#ppt_x"/>
                                          </p:val>
                                        </p:tav>
                                      </p:tavLst>
                                    </p:anim>
                                    <p:anim calcmode="lin" valueType="num">
                                      <p:cBhvr>
                                        <p:cTn id="129" dur="500" fill="hold"/>
                                        <p:tgtEl>
                                          <p:spTgt spid="445464"/>
                                        </p:tgtEl>
                                        <p:attrNameLst>
                                          <p:attrName>ppt_y</p:attrName>
                                        </p:attrNameLst>
                                      </p:cBhvr>
                                      <p:tavLst>
                                        <p:tav tm="0">
                                          <p:val>
                                            <p:strVal val="#ppt_y-#ppt_h/2"/>
                                          </p:val>
                                        </p:tav>
                                        <p:tav tm="100000">
                                          <p:val>
                                            <p:strVal val="#ppt_y"/>
                                          </p:val>
                                        </p:tav>
                                      </p:tavLst>
                                    </p:anim>
                                    <p:anim calcmode="lin" valueType="num">
                                      <p:cBhvr>
                                        <p:cTn id="130" dur="500" fill="hold"/>
                                        <p:tgtEl>
                                          <p:spTgt spid="445464"/>
                                        </p:tgtEl>
                                        <p:attrNameLst>
                                          <p:attrName>ppt_w</p:attrName>
                                        </p:attrNameLst>
                                      </p:cBhvr>
                                      <p:tavLst>
                                        <p:tav tm="0">
                                          <p:val>
                                            <p:strVal val="#ppt_w"/>
                                          </p:val>
                                        </p:tav>
                                        <p:tav tm="100000">
                                          <p:val>
                                            <p:strVal val="#ppt_w"/>
                                          </p:val>
                                        </p:tav>
                                      </p:tavLst>
                                    </p:anim>
                                    <p:anim calcmode="lin" valueType="num">
                                      <p:cBhvr>
                                        <p:cTn id="131" dur="500" fill="hold"/>
                                        <p:tgtEl>
                                          <p:spTgt spid="445464"/>
                                        </p:tgtEl>
                                        <p:attrNameLst>
                                          <p:attrName>ppt_h</p:attrName>
                                        </p:attrNameLst>
                                      </p:cBhvr>
                                      <p:tavLst>
                                        <p:tav tm="0">
                                          <p:val>
                                            <p:fltVal val="0.000000"/>
                                          </p:val>
                                        </p:tav>
                                        <p:tav tm="100000">
                                          <p:val>
                                            <p:strVal val="#ppt_h"/>
                                          </p:val>
                                        </p:tav>
                                      </p:tavLst>
                                    </p:anim>
                                  </p:childTnLst>
                                </p:cTn>
                              </p:par>
                            </p:childTnLst>
                          </p:cTn>
                        </p:par>
                        <p:par>
                          <p:cTn id="132" fill="hold">
                            <p:stCondLst>
                              <p:cond delay="500"/>
                            </p:stCondLst>
                            <p:childTnLst>
                              <p:par>
                                <p:cTn id="133" presetID="17" presetClass="entr" presetSubtype="1" fill="hold" nodeType="afterEffect">
                                  <p:stCondLst>
                                    <p:cond delay="0"/>
                                  </p:stCondLst>
                                  <p:childTnLst>
                                    <p:set>
                                      <p:cBhvr>
                                        <p:cTn id="134" dur="1" fill="hold">
                                          <p:stCondLst>
                                            <p:cond delay="0"/>
                                          </p:stCondLst>
                                        </p:cTn>
                                        <p:tgtEl>
                                          <p:spTgt spid="445465"/>
                                        </p:tgtEl>
                                        <p:attrNameLst>
                                          <p:attrName>style.visibility</p:attrName>
                                        </p:attrNameLst>
                                      </p:cBhvr>
                                      <p:to>
                                        <p:strVal val="visible"/>
                                      </p:to>
                                    </p:set>
                                    <p:anim calcmode="lin" valueType="num">
                                      <p:cBhvr>
                                        <p:cTn id="135" dur="500" fill="hold"/>
                                        <p:tgtEl>
                                          <p:spTgt spid="445465"/>
                                        </p:tgtEl>
                                        <p:attrNameLst>
                                          <p:attrName>ppt_x</p:attrName>
                                        </p:attrNameLst>
                                      </p:cBhvr>
                                      <p:tavLst>
                                        <p:tav tm="0">
                                          <p:val>
                                            <p:strVal val="#ppt_x"/>
                                          </p:val>
                                        </p:tav>
                                        <p:tav tm="100000">
                                          <p:val>
                                            <p:strVal val="#ppt_x"/>
                                          </p:val>
                                        </p:tav>
                                      </p:tavLst>
                                    </p:anim>
                                    <p:anim calcmode="lin" valueType="num">
                                      <p:cBhvr>
                                        <p:cTn id="136" dur="500" fill="hold"/>
                                        <p:tgtEl>
                                          <p:spTgt spid="445465"/>
                                        </p:tgtEl>
                                        <p:attrNameLst>
                                          <p:attrName>ppt_y</p:attrName>
                                        </p:attrNameLst>
                                      </p:cBhvr>
                                      <p:tavLst>
                                        <p:tav tm="0">
                                          <p:val>
                                            <p:strVal val="#ppt_y-#ppt_h/2"/>
                                          </p:val>
                                        </p:tav>
                                        <p:tav tm="100000">
                                          <p:val>
                                            <p:strVal val="#ppt_y"/>
                                          </p:val>
                                        </p:tav>
                                      </p:tavLst>
                                    </p:anim>
                                    <p:anim calcmode="lin" valueType="num">
                                      <p:cBhvr>
                                        <p:cTn id="137" dur="500" fill="hold"/>
                                        <p:tgtEl>
                                          <p:spTgt spid="445465"/>
                                        </p:tgtEl>
                                        <p:attrNameLst>
                                          <p:attrName>ppt_w</p:attrName>
                                        </p:attrNameLst>
                                      </p:cBhvr>
                                      <p:tavLst>
                                        <p:tav tm="0">
                                          <p:val>
                                            <p:strVal val="#ppt_w"/>
                                          </p:val>
                                        </p:tav>
                                        <p:tav tm="100000">
                                          <p:val>
                                            <p:strVal val="#ppt_w"/>
                                          </p:val>
                                        </p:tav>
                                      </p:tavLst>
                                    </p:anim>
                                    <p:anim calcmode="lin" valueType="num">
                                      <p:cBhvr>
                                        <p:cTn id="138" dur="500" fill="hold"/>
                                        <p:tgtEl>
                                          <p:spTgt spid="445465"/>
                                        </p:tgtEl>
                                        <p:attrNameLst>
                                          <p:attrName>ppt_h</p:attrName>
                                        </p:attrNameLst>
                                      </p:cBhvr>
                                      <p:tavLst>
                                        <p:tav tm="0">
                                          <p:val>
                                            <p:fltVal val="0.000000"/>
                                          </p:val>
                                        </p:tav>
                                        <p:tav tm="100000">
                                          <p:val>
                                            <p:strVal val="#ppt_h"/>
                                          </p:val>
                                        </p:tav>
                                      </p:tavLst>
                                    </p:anim>
                                  </p:childTnLst>
                                </p:cTn>
                              </p:par>
                            </p:childTnLst>
                          </p:cTn>
                        </p:par>
                        <p:par>
                          <p:cTn id="139" fill="hold">
                            <p:stCondLst>
                              <p:cond delay="1000"/>
                            </p:stCondLst>
                            <p:childTnLst>
                              <p:par>
                                <p:cTn id="140" presetID="2" presetClass="entr" presetSubtype="3" fill="hold" grpId="0" nodeType="afterEffect">
                                  <p:stCondLst>
                                    <p:cond delay="0"/>
                                  </p:stCondLst>
                                  <p:childTnLst>
                                    <p:set>
                                      <p:cBhvr>
                                        <p:cTn id="141" dur="1" fill="hold">
                                          <p:stCondLst>
                                            <p:cond delay="0"/>
                                          </p:stCondLst>
                                        </p:cTn>
                                        <p:tgtEl>
                                          <p:spTgt spid="445483"/>
                                        </p:tgtEl>
                                        <p:attrNameLst>
                                          <p:attrName>style.visibility</p:attrName>
                                        </p:attrNameLst>
                                      </p:cBhvr>
                                      <p:to>
                                        <p:strVal val="visible"/>
                                      </p:to>
                                    </p:set>
                                    <p:anim calcmode="lin" valueType="num">
                                      <p:cBhvr additive="base">
                                        <p:cTn id="142" dur="500" fill="hold"/>
                                        <p:tgtEl>
                                          <p:spTgt spid="445483"/>
                                        </p:tgtEl>
                                        <p:attrNameLst>
                                          <p:attrName>ppt_x</p:attrName>
                                        </p:attrNameLst>
                                      </p:cBhvr>
                                      <p:tavLst>
                                        <p:tav tm="0">
                                          <p:val>
                                            <p:strVal val="1+#ppt_w/2"/>
                                          </p:val>
                                        </p:tav>
                                        <p:tav tm="100000">
                                          <p:val>
                                            <p:strVal val="#ppt_x"/>
                                          </p:val>
                                        </p:tav>
                                      </p:tavLst>
                                    </p:anim>
                                    <p:anim calcmode="lin" valueType="num">
                                      <p:cBhvr additive="base">
                                        <p:cTn id="143" dur="500" fill="hold"/>
                                        <p:tgtEl>
                                          <p:spTgt spid="445483"/>
                                        </p:tgtEl>
                                        <p:attrNameLst>
                                          <p:attrName>ppt_y</p:attrName>
                                        </p:attrNameLst>
                                      </p:cBhvr>
                                      <p:tavLst>
                                        <p:tav tm="0">
                                          <p:val>
                                            <p:strVal val="0-#ppt_h/2"/>
                                          </p:val>
                                        </p:tav>
                                        <p:tav tm="100000">
                                          <p:val>
                                            <p:strVal val="#ppt_y"/>
                                          </p:val>
                                        </p:tav>
                                      </p:tavLst>
                                    </p:anim>
                                  </p:childTnLst>
                                </p:cTn>
                              </p:par>
                            </p:childTnLst>
                          </p:cTn>
                        </p:par>
                        <p:par>
                          <p:cTn id="144" fill="hold">
                            <p:stCondLst>
                              <p:cond delay="1500"/>
                            </p:stCondLst>
                            <p:childTnLst>
                              <p:par>
                                <p:cTn id="145" presetID="17" presetClass="entr" presetSubtype="1" fill="hold" grpId="0" nodeType="afterEffect">
                                  <p:stCondLst>
                                    <p:cond delay="0"/>
                                  </p:stCondLst>
                                  <p:childTnLst>
                                    <p:set>
                                      <p:cBhvr>
                                        <p:cTn id="146" dur="1" fill="hold">
                                          <p:stCondLst>
                                            <p:cond delay="0"/>
                                          </p:stCondLst>
                                        </p:cTn>
                                        <p:tgtEl>
                                          <p:spTgt spid="445462"/>
                                        </p:tgtEl>
                                        <p:attrNameLst>
                                          <p:attrName>style.visibility</p:attrName>
                                        </p:attrNameLst>
                                      </p:cBhvr>
                                      <p:to>
                                        <p:strVal val="visible"/>
                                      </p:to>
                                    </p:set>
                                    <p:anim calcmode="lin" valueType="num">
                                      <p:cBhvr>
                                        <p:cTn id="147" dur="500" fill="hold"/>
                                        <p:tgtEl>
                                          <p:spTgt spid="445462"/>
                                        </p:tgtEl>
                                        <p:attrNameLst>
                                          <p:attrName>ppt_x</p:attrName>
                                        </p:attrNameLst>
                                      </p:cBhvr>
                                      <p:tavLst>
                                        <p:tav tm="0">
                                          <p:val>
                                            <p:strVal val="#ppt_x"/>
                                          </p:val>
                                        </p:tav>
                                        <p:tav tm="100000">
                                          <p:val>
                                            <p:strVal val="#ppt_x"/>
                                          </p:val>
                                        </p:tav>
                                      </p:tavLst>
                                    </p:anim>
                                    <p:anim calcmode="lin" valueType="num">
                                      <p:cBhvr>
                                        <p:cTn id="148" dur="500" fill="hold"/>
                                        <p:tgtEl>
                                          <p:spTgt spid="445462"/>
                                        </p:tgtEl>
                                        <p:attrNameLst>
                                          <p:attrName>ppt_y</p:attrName>
                                        </p:attrNameLst>
                                      </p:cBhvr>
                                      <p:tavLst>
                                        <p:tav tm="0">
                                          <p:val>
                                            <p:strVal val="#ppt_y-#ppt_h/2"/>
                                          </p:val>
                                        </p:tav>
                                        <p:tav tm="100000">
                                          <p:val>
                                            <p:strVal val="#ppt_y"/>
                                          </p:val>
                                        </p:tav>
                                      </p:tavLst>
                                    </p:anim>
                                    <p:anim calcmode="lin" valueType="num">
                                      <p:cBhvr>
                                        <p:cTn id="149" dur="500" fill="hold"/>
                                        <p:tgtEl>
                                          <p:spTgt spid="445462"/>
                                        </p:tgtEl>
                                        <p:attrNameLst>
                                          <p:attrName>ppt_w</p:attrName>
                                        </p:attrNameLst>
                                      </p:cBhvr>
                                      <p:tavLst>
                                        <p:tav tm="0">
                                          <p:val>
                                            <p:strVal val="#ppt_w"/>
                                          </p:val>
                                        </p:tav>
                                        <p:tav tm="100000">
                                          <p:val>
                                            <p:strVal val="#ppt_w"/>
                                          </p:val>
                                        </p:tav>
                                      </p:tavLst>
                                    </p:anim>
                                    <p:anim calcmode="lin" valueType="num">
                                      <p:cBhvr>
                                        <p:cTn id="150" dur="500" fill="hold"/>
                                        <p:tgtEl>
                                          <p:spTgt spid="445462"/>
                                        </p:tgtEl>
                                        <p:attrNameLst>
                                          <p:attrName>ppt_h</p:attrName>
                                        </p:attrNameLst>
                                      </p:cBhvr>
                                      <p:tavLst>
                                        <p:tav tm="0">
                                          <p:val>
                                            <p:fltVal val="0.000000"/>
                                          </p:val>
                                        </p:tav>
                                        <p:tav tm="100000">
                                          <p:val>
                                            <p:strVal val="#ppt_h"/>
                                          </p:val>
                                        </p:tav>
                                      </p:tavLst>
                                    </p:anim>
                                  </p:childTnLst>
                                </p:cTn>
                              </p:par>
                            </p:childTnLst>
                          </p:cTn>
                        </p:par>
                        <p:par>
                          <p:cTn id="151" fill="hold">
                            <p:stCondLst>
                              <p:cond delay="2000"/>
                            </p:stCondLst>
                            <p:childTnLst>
                              <p:par>
                                <p:cTn id="152" presetID="17" presetClass="entr" presetSubtype="1" fill="hold" nodeType="afterEffect">
                                  <p:stCondLst>
                                    <p:cond delay="0"/>
                                  </p:stCondLst>
                                  <p:childTnLst>
                                    <p:set>
                                      <p:cBhvr>
                                        <p:cTn id="153" dur="1" fill="hold">
                                          <p:stCondLst>
                                            <p:cond delay="0"/>
                                          </p:stCondLst>
                                        </p:cTn>
                                        <p:tgtEl>
                                          <p:spTgt spid="445466"/>
                                        </p:tgtEl>
                                        <p:attrNameLst>
                                          <p:attrName>style.visibility</p:attrName>
                                        </p:attrNameLst>
                                      </p:cBhvr>
                                      <p:to>
                                        <p:strVal val="visible"/>
                                      </p:to>
                                    </p:set>
                                    <p:anim calcmode="lin" valueType="num">
                                      <p:cBhvr>
                                        <p:cTn id="154" dur="500" fill="hold"/>
                                        <p:tgtEl>
                                          <p:spTgt spid="445466"/>
                                        </p:tgtEl>
                                        <p:attrNameLst>
                                          <p:attrName>ppt_x</p:attrName>
                                        </p:attrNameLst>
                                      </p:cBhvr>
                                      <p:tavLst>
                                        <p:tav tm="0">
                                          <p:val>
                                            <p:strVal val="#ppt_x"/>
                                          </p:val>
                                        </p:tav>
                                        <p:tav tm="100000">
                                          <p:val>
                                            <p:strVal val="#ppt_x"/>
                                          </p:val>
                                        </p:tav>
                                      </p:tavLst>
                                    </p:anim>
                                    <p:anim calcmode="lin" valueType="num">
                                      <p:cBhvr>
                                        <p:cTn id="155" dur="500" fill="hold"/>
                                        <p:tgtEl>
                                          <p:spTgt spid="445466"/>
                                        </p:tgtEl>
                                        <p:attrNameLst>
                                          <p:attrName>ppt_y</p:attrName>
                                        </p:attrNameLst>
                                      </p:cBhvr>
                                      <p:tavLst>
                                        <p:tav tm="0">
                                          <p:val>
                                            <p:strVal val="#ppt_y-#ppt_h/2"/>
                                          </p:val>
                                        </p:tav>
                                        <p:tav tm="100000">
                                          <p:val>
                                            <p:strVal val="#ppt_y"/>
                                          </p:val>
                                        </p:tav>
                                      </p:tavLst>
                                    </p:anim>
                                    <p:anim calcmode="lin" valueType="num">
                                      <p:cBhvr>
                                        <p:cTn id="156" dur="500" fill="hold"/>
                                        <p:tgtEl>
                                          <p:spTgt spid="445466"/>
                                        </p:tgtEl>
                                        <p:attrNameLst>
                                          <p:attrName>ppt_w</p:attrName>
                                        </p:attrNameLst>
                                      </p:cBhvr>
                                      <p:tavLst>
                                        <p:tav tm="0">
                                          <p:val>
                                            <p:strVal val="#ppt_w"/>
                                          </p:val>
                                        </p:tav>
                                        <p:tav tm="100000">
                                          <p:val>
                                            <p:strVal val="#ppt_w"/>
                                          </p:val>
                                        </p:tav>
                                      </p:tavLst>
                                    </p:anim>
                                    <p:anim calcmode="lin" valueType="num">
                                      <p:cBhvr>
                                        <p:cTn id="157" dur="500" fill="hold"/>
                                        <p:tgtEl>
                                          <p:spTgt spid="445466"/>
                                        </p:tgtEl>
                                        <p:attrNameLst>
                                          <p:attrName>ppt_h</p:attrName>
                                        </p:attrNameLst>
                                      </p:cBhvr>
                                      <p:tavLst>
                                        <p:tav tm="0">
                                          <p:val>
                                            <p:fltVal val="0.000000"/>
                                          </p:val>
                                        </p:tav>
                                        <p:tav tm="100000">
                                          <p:val>
                                            <p:strVal val="#ppt_h"/>
                                          </p:val>
                                        </p:tav>
                                      </p:tavLst>
                                    </p:anim>
                                  </p:childTnLst>
                                </p:cTn>
                              </p:par>
                            </p:childTnLst>
                          </p:cTn>
                        </p:par>
                        <p:par>
                          <p:cTn id="158" fill="hold">
                            <p:stCondLst>
                              <p:cond delay="2500"/>
                            </p:stCondLst>
                            <p:childTnLst>
                              <p:par>
                                <p:cTn id="159" presetID="17" presetClass="entr" presetSubtype="1" fill="hold" grpId="0" nodeType="afterEffect">
                                  <p:stCondLst>
                                    <p:cond delay="0"/>
                                  </p:stCondLst>
                                  <p:childTnLst>
                                    <p:set>
                                      <p:cBhvr>
                                        <p:cTn id="160" dur="1" fill="hold">
                                          <p:stCondLst>
                                            <p:cond delay="0"/>
                                          </p:stCondLst>
                                        </p:cTn>
                                        <p:tgtEl>
                                          <p:spTgt spid="445463"/>
                                        </p:tgtEl>
                                        <p:attrNameLst>
                                          <p:attrName>style.visibility</p:attrName>
                                        </p:attrNameLst>
                                      </p:cBhvr>
                                      <p:to>
                                        <p:strVal val="visible"/>
                                      </p:to>
                                    </p:set>
                                    <p:anim calcmode="lin" valueType="num">
                                      <p:cBhvr>
                                        <p:cTn id="161" dur="500" fill="hold"/>
                                        <p:tgtEl>
                                          <p:spTgt spid="445463"/>
                                        </p:tgtEl>
                                        <p:attrNameLst>
                                          <p:attrName>ppt_x</p:attrName>
                                        </p:attrNameLst>
                                      </p:cBhvr>
                                      <p:tavLst>
                                        <p:tav tm="0">
                                          <p:val>
                                            <p:strVal val="#ppt_x"/>
                                          </p:val>
                                        </p:tav>
                                        <p:tav tm="100000">
                                          <p:val>
                                            <p:strVal val="#ppt_x"/>
                                          </p:val>
                                        </p:tav>
                                      </p:tavLst>
                                    </p:anim>
                                    <p:anim calcmode="lin" valueType="num">
                                      <p:cBhvr>
                                        <p:cTn id="162" dur="500" fill="hold"/>
                                        <p:tgtEl>
                                          <p:spTgt spid="445463"/>
                                        </p:tgtEl>
                                        <p:attrNameLst>
                                          <p:attrName>ppt_y</p:attrName>
                                        </p:attrNameLst>
                                      </p:cBhvr>
                                      <p:tavLst>
                                        <p:tav tm="0">
                                          <p:val>
                                            <p:strVal val="#ppt_y-#ppt_h/2"/>
                                          </p:val>
                                        </p:tav>
                                        <p:tav tm="100000">
                                          <p:val>
                                            <p:strVal val="#ppt_y"/>
                                          </p:val>
                                        </p:tav>
                                      </p:tavLst>
                                    </p:anim>
                                    <p:anim calcmode="lin" valueType="num">
                                      <p:cBhvr>
                                        <p:cTn id="163" dur="500" fill="hold"/>
                                        <p:tgtEl>
                                          <p:spTgt spid="445463"/>
                                        </p:tgtEl>
                                        <p:attrNameLst>
                                          <p:attrName>ppt_w</p:attrName>
                                        </p:attrNameLst>
                                      </p:cBhvr>
                                      <p:tavLst>
                                        <p:tav tm="0">
                                          <p:val>
                                            <p:strVal val="#ppt_w"/>
                                          </p:val>
                                        </p:tav>
                                        <p:tav tm="100000">
                                          <p:val>
                                            <p:strVal val="#ppt_w"/>
                                          </p:val>
                                        </p:tav>
                                      </p:tavLst>
                                    </p:anim>
                                    <p:anim calcmode="lin" valueType="num">
                                      <p:cBhvr>
                                        <p:cTn id="164" dur="500" fill="hold"/>
                                        <p:tgtEl>
                                          <p:spTgt spid="445463"/>
                                        </p:tgtEl>
                                        <p:attrNameLst>
                                          <p:attrName>ppt_h</p:attrName>
                                        </p:attrNameLst>
                                      </p:cBhvr>
                                      <p:tavLst>
                                        <p:tav tm="0">
                                          <p:val>
                                            <p:fltVal val="0.000000"/>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17" presetClass="entr" presetSubtype="4" fill="hold" nodeType="clickEffect">
                                  <p:stCondLst>
                                    <p:cond delay="0"/>
                                  </p:stCondLst>
                                  <p:childTnLst>
                                    <p:set>
                                      <p:cBhvr>
                                        <p:cTn id="168" dur="1" fill="hold">
                                          <p:stCondLst>
                                            <p:cond delay="0"/>
                                          </p:stCondLst>
                                        </p:cTn>
                                        <p:tgtEl>
                                          <p:spTgt spid="445468"/>
                                        </p:tgtEl>
                                        <p:attrNameLst>
                                          <p:attrName>style.visibility</p:attrName>
                                        </p:attrNameLst>
                                      </p:cBhvr>
                                      <p:to>
                                        <p:strVal val="visible"/>
                                      </p:to>
                                    </p:set>
                                    <p:anim calcmode="lin" valueType="num">
                                      <p:cBhvr>
                                        <p:cTn id="169" dur="500" fill="hold"/>
                                        <p:tgtEl>
                                          <p:spTgt spid="445468"/>
                                        </p:tgtEl>
                                        <p:attrNameLst>
                                          <p:attrName>ppt_x</p:attrName>
                                        </p:attrNameLst>
                                      </p:cBhvr>
                                      <p:tavLst>
                                        <p:tav tm="0">
                                          <p:val>
                                            <p:strVal val="#ppt_x"/>
                                          </p:val>
                                        </p:tav>
                                        <p:tav tm="100000">
                                          <p:val>
                                            <p:strVal val="#ppt_x"/>
                                          </p:val>
                                        </p:tav>
                                      </p:tavLst>
                                    </p:anim>
                                    <p:anim calcmode="lin" valueType="num">
                                      <p:cBhvr>
                                        <p:cTn id="170" dur="500" fill="hold"/>
                                        <p:tgtEl>
                                          <p:spTgt spid="445468"/>
                                        </p:tgtEl>
                                        <p:attrNameLst>
                                          <p:attrName>ppt_y</p:attrName>
                                        </p:attrNameLst>
                                      </p:cBhvr>
                                      <p:tavLst>
                                        <p:tav tm="0">
                                          <p:val>
                                            <p:strVal val="#ppt_y+#ppt_h/2"/>
                                          </p:val>
                                        </p:tav>
                                        <p:tav tm="100000">
                                          <p:val>
                                            <p:strVal val="#ppt_y"/>
                                          </p:val>
                                        </p:tav>
                                      </p:tavLst>
                                    </p:anim>
                                    <p:anim calcmode="lin" valueType="num">
                                      <p:cBhvr>
                                        <p:cTn id="171" dur="500" fill="hold"/>
                                        <p:tgtEl>
                                          <p:spTgt spid="445468"/>
                                        </p:tgtEl>
                                        <p:attrNameLst>
                                          <p:attrName>ppt_w</p:attrName>
                                        </p:attrNameLst>
                                      </p:cBhvr>
                                      <p:tavLst>
                                        <p:tav tm="0">
                                          <p:val>
                                            <p:strVal val="#ppt_w"/>
                                          </p:val>
                                        </p:tav>
                                        <p:tav tm="100000">
                                          <p:val>
                                            <p:strVal val="#ppt_w"/>
                                          </p:val>
                                        </p:tav>
                                      </p:tavLst>
                                    </p:anim>
                                    <p:anim calcmode="lin" valueType="num">
                                      <p:cBhvr>
                                        <p:cTn id="172" dur="500" fill="hold"/>
                                        <p:tgtEl>
                                          <p:spTgt spid="445468"/>
                                        </p:tgtEl>
                                        <p:attrNameLst>
                                          <p:attrName>ppt_h</p:attrName>
                                        </p:attrNameLst>
                                      </p:cBhvr>
                                      <p:tavLst>
                                        <p:tav tm="0">
                                          <p:val>
                                            <p:fltVal val="0.00000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7" presetClass="entr" presetSubtype="4" fill="hold" nodeType="clickEffect">
                                  <p:stCondLst>
                                    <p:cond delay="0"/>
                                  </p:stCondLst>
                                  <p:childTnLst>
                                    <p:set>
                                      <p:cBhvr>
                                        <p:cTn id="176" dur="1" fill="hold">
                                          <p:stCondLst>
                                            <p:cond delay="0"/>
                                          </p:stCondLst>
                                        </p:cTn>
                                        <p:tgtEl>
                                          <p:spTgt spid="445469"/>
                                        </p:tgtEl>
                                        <p:attrNameLst>
                                          <p:attrName>style.visibility</p:attrName>
                                        </p:attrNameLst>
                                      </p:cBhvr>
                                      <p:to>
                                        <p:strVal val="visible"/>
                                      </p:to>
                                    </p:set>
                                    <p:anim calcmode="lin" valueType="num">
                                      <p:cBhvr>
                                        <p:cTn id="177" dur="500" fill="hold"/>
                                        <p:tgtEl>
                                          <p:spTgt spid="445469"/>
                                        </p:tgtEl>
                                        <p:attrNameLst>
                                          <p:attrName>ppt_x</p:attrName>
                                        </p:attrNameLst>
                                      </p:cBhvr>
                                      <p:tavLst>
                                        <p:tav tm="0">
                                          <p:val>
                                            <p:strVal val="#ppt_x"/>
                                          </p:val>
                                        </p:tav>
                                        <p:tav tm="100000">
                                          <p:val>
                                            <p:strVal val="#ppt_x"/>
                                          </p:val>
                                        </p:tav>
                                      </p:tavLst>
                                    </p:anim>
                                    <p:anim calcmode="lin" valueType="num">
                                      <p:cBhvr>
                                        <p:cTn id="178" dur="500" fill="hold"/>
                                        <p:tgtEl>
                                          <p:spTgt spid="445469"/>
                                        </p:tgtEl>
                                        <p:attrNameLst>
                                          <p:attrName>ppt_y</p:attrName>
                                        </p:attrNameLst>
                                      </p:cBhvr>
                                      <p:tavLst>
                                        <p:tav tm="0">
                                          <p:val>
                                            <p:strVal val="#ppt_y+#ppt_h/2"/>
                                          </p:val>
                                        </p:tav>
                                        <p:tav tm="100000">
                                          <p:val>
                                            <p:strVal val="#ppt_y"/>
                                          </p:val>
                                        </p:tav>
                                      </p:tavLst>
                                    </p:anim>
                                    <p:anim calcmode="lin" valueType="num">
                                      <p:cBhvr>
                                        <p:cTn id="179" dur="500" fill="hold"/>
                                        <p:tgtEl>
                                          <p:spTgt spid="445469"/>
                                        </p:tgtEl>
                                        <p:attrNameLst>
                                          <p:attrName>ppt_w</p:attrName>
                                        </p:attrNameLst>
                                      </p:cBhvr>
                                      <p:tavLst>
                                        <p:tav tm="0">
                                          <p:val>
                                            <p:strVal val="#ppt_w"/>
                                          </p:val>
                                        </p:tav>
                                        <p:tav tm="100000">
                                          <p:val>
                                            <p:strVal val="#ppt_w"/>
                                          </p:val>
                                        </p:tav>
                                      </p:tavLst>
                                    </p:anim>
                                    <p:anim calcmode="lin" valueType="num">
                                      <p:cBhvr>
                                        <p:cTn id="180" dur="500" fill="hold"/>
                                        <p:tgtEl>
                                          <p:spTgt spid="445469"/>
                                        </p:tgtEl>
                                        <p:attrNameLst>
                                          <p:attrName>ppt_h</p:attrName>
                                        </p:attrNameLst>
                                      </p:cBhvr>
                                      <p:tavLst>
                                        <p:tav tm="0">
                                          <p:val>
                                            <p:fltVal val="0.000000"/>
                                          </p:val>
                                        </p:tav>
                                        <p:tav tm="100000">
                                          <p:val>
                                            <p:strVal val="#ppt_h"/>
                                          </p:val>
                                        </p:tav>
                                      </p:tavLst>
                                    </p:anim>
                                  </p:childTnLst>
                                </p:cTn>
                              </p:par>
                            </p:childTnLst>
                          </p:cTn>
                        </p:par>
                      </p:childTnLst>
                    </p:cTn>
                  </p:par>
                  <p:par>
                    <p:cTn id="181" fill="hold">
                      <p:stCondLst>
                        <p:cond delay="indefinite"/>
                      </p:stCondLst>
                      <p:childTnLst>
                        <p:par>
                          <p:cTn id="182" fill="hold">
                            <p:stCondLst>
                              <p:cond delay="0"/>
                            </p:stCondLst>
                            <p:childTnLst>
                              <p:par>
                                <p:cTn id="183" presetID="17" presetClass="entr" presetSubtype="4" fill="hold" grpId="0" nodeType="clickEffect">
                                  <p:stCondLst>
                                    <p:cond delay="0"/>
                                  </p:stCondLst>
                                  <p:childTnLst>
                                    <p:set>
                                      <p:cBhvr>
                                        <p:cTn id="184" dur="1" fill="hold">
                                          <p:stCondLst>
                                            <p:cond delay="0"/>
                                          </p:stCondLst>
                                        </p:cTn>
                                        <p:tgtEl>
                                          <p:spTgt spid="445467"/>
                                        </p:tgtEl>
                                        <p:attrNameLst>
                                          <p:attrName>style.visibility</p:attrName>
                                        </p:attrNameLst>
                                      </p:cBhvr>
                                      <p:to>
                                        <p:strVal val="visible"/>
                                      </p:to>
                                    </p:set>
                                    <p:anim calcmode="lin" valueType="num">
                                      <p:cBhvr>
                                        <p:cTn id="185" dur="500" fill="hold"/>
                                        <p:tgtEl>
                                          <p:spTgt spid="445467"/>
                                        </p:tgtEl>
                                        <p:attrNameLst>
                                          <p:attrName>ppt_x</p:attrName>
                                        </p:attrNameLst>
                                      </p:cBhvr>
                                      <p:tavLst>
                                        <p:tav tm="0">
                                          <p:val>
                                            <p:strVal val="#ppt_x"/>
                                          </p:val>
                                        </p:tav>
                                        <p:tav tm="100000">
                                          <p:val>
                                            <p:strVal val="#ppt_x"/>
                                          </p:val>
                                        </p:tav>
                                      </p:tavLst>
                                    </p:anim>
                                    <p:anim calcmode="lin" valueType="num">
                                      <p:cBhvr>
                                        <p:cTn id="186" dur="500" fill="hold"/>
                                        <p:tgtEl>
                                          <p:spTgt spid="445467"/>
                                        </p:tgtEl>
                                        <p:attrNameLst>
                                          <p:attrName>ppt_y</p:attrName>
                                        </p:attrNameLst>
                                      </p:cBhvr>
                                      <p:tavLst>
                                        <p:tav tm="0">
                                          <p:val>
                                            <p:strVal val="#ppt_y+#ppt_h/2"/>
                                          </p:val>
                                        </p:tav>
                                        <p:tav tm="100000">
                                          <p:val>
                                            <p:strVal val="#ppt_y"/>
                                          </p:val>
                                        </p:tav>
                                      </p:tavLst>
                                    </p:anim>
                                    <p:anim calcmode="lin" valueType="num">
                                      <p:cBhvr>
                                        <p:cTn id="187" dur="500" fill="hold"/>
                                        <p:tgtEl>
                                          <p:spTgt spid="445467"/>
                                        </p:tgtEl>
                                        <p:attrNameLst>
                                          <p:attrName>ppt_w</p:attrName>
                                        </p:attrNameLst>
                                      </p:cBhvr>
                                      <p:tavLst>
                                        <p:tav tm="0">
                                          <p:val>
                                            <p:strVal val="#ppt_w"/>
                                          </p:val>
                                        </p:tav>
                                        <p:tav tm="100000">
                                          <p:val>
                                            <p:strVal val="#ppt_w"/>
                                          </p:val>
                                        </p:tav>
                                      </p:tavLst>
                                    </p:anim>
                                    <p:anim calcmode="lin" valueType="num">
                                      <p:cBhvr>
                                        <p:cTn id="188" dur="500" fill="hold"/>
                                        <p:tgtEl>
                                          <p:spTgt spid="445467"/>
                                        </p:tgtEl>
                                        <p:attrNameLst>
                                          <p:attrName>ppt_h</p:attrName>
                                        </p:attrNameLst>
                                      </p:cBhvr>
                                      <p:tavLst>
                                        <p:tav tm="0">
                                          <p:val>
                                            <p:fltVal val="0.000000"/>
                                          </p:val>
                                        </p:tav>
                                        <p:tav tm="100000">
                                          <p:val>
                                            <p:strVal val="#ppt_h"/>
                                          </p:val>
                                        </p:tav>
                                      </p:tavLst>
                                    </p:anim>
                                  </p:childTnLst>
                                </p:cTn>
                              </p:par>
                            </p:childTnLst>
                          </p:cTn>
                        </p:par>
                      </p:childTnLst>
                    </p:cTn>
                  </p:par>
                  <p:par>
                    <p:cTn id="189" fill="hold">
                      <p:stCondLst>
                        <p:cond delay="indefinite"/>
                      </p:stCondLst>
                      <p:childTnLst>
                        <p:par>
                          <p:cTn id="190" fill="hold">
                            <p:stCondLst>
                              <p:cond delay="0"/>
                            </p:stCondLst>
                            <p:childTnLst>
                              <p:par>
                                <p:cTn id="191" presetID="12" presetClass="entr" presetSubtype="8" fill="hold" grpId="0" nodeType="clickEffect">
                                  <p:stCondLst>
                                    <p:cond delay="0"/>
                                  </p:stCondLst>
                                  <p:childTnLst>
                                    <p:set>
                                      <p:cBhvr>
                                        <p:cTn id="192" dur="1" fill="hold">
                                          <p:stCondLst>
                                            <p:cond delay="0"/>
                                          </p:stCondLst>
                                        </p:cTn>
                                        <p:tgtEl>
                                          <p:spTgt spid="445470"/>
                                        </p:tgtEl>
                                        <p:attrNameLst>
                                          <p:attrName>style.visibility</p:attrName>
                                        </p:attrNameLst>
                                      </p:cBhvr>
                                      <p:to>
                                        <p:strVal val="visible"/>
                                      </p:to>
                                    </p:set>
                                    <p:animEffect transition="in" filter="slide(fromLeft)">
                                      <p:cBhvr>
                                        <p:cTn id="193" dur="500"/>
                                        <p:tgtEl>
                                          <p:spTgt spid="445470"/>
                                        </p:tgtEl>
                                      </p:cBhvr>
                                    </p:animEffect>
                                  </p:childTnLst>
                                </p:cTn>
                              </p:par>
                            </p:childTnLst>
                          </p:cTn>
                        </p:par>
                      </p:childTnLst>
                    </p:cTn>
                  </p:par>
                  <p:par>
                    <p:cTn id="194" fill="hold">
                      <p:stCondLst>
                        <p:cond delay="indefinite"/>
                      </p:stCondLst>
                      <p:childTnLst>
                        <p:par>
                          <p:cTn id="195" fill="hold">
                            <p:stCondLst>
                              <p:cond delay="0"/>
                            </p:stCondLst>
                            <p:childTnLst>
                              <p:par>
                                <p:cTn id="196" presetID="12" presetClass="entr" presetSubtype="8" fill="hold" grpId="0" nodeType="clickEffect">
                                  <p:stCondLst>
                                    <p:cond delay="0"/>
                                  </p:stCondLst>
                                  <p:childTnLst>
                                    <p:set>
                                      <p:cBhvr>
                                        <p:cTn id="197" dur="1" fill="hold">
                                          <p:stCondLst>
                                            <p:cond delay="0"/>
                                          </p:stCondLst>
                                        </p:cTn>
                                        <p:tgtEl>
                                          <p:spTgt spid="445471"/>
                                        </p:tgtEl>
                                        <p:attrNameLst>
                                          <p:attrName>style.visibility</p:attrName>
                                        </p:attrNameLst>
                                      </p:cBhvr>
                                      <p:to>
                                        <p:strVal val="visible"/>
                                      </p:to>
                                    </p:set>
                                    <p:animEffect transition="in" filter="slide(fromLeft)">
                                      <p:cBhvr>
                                        <p:cTn id="198" dur="500"/>
                                        <p:tgtEl>
                                          <p:spTgt spid="445471"/>
                                        </p:tgtEl>
                                      </p:cBhvr>
                                    </p:animEffect>
                                  </p:childTnLst>
                                </p:cTn>
                              </p:par>
                            </p:childTnLst>
                          </p:cTn>
                        </p:par>
                      </p:childTnLst>
                    </p:cTn>
                  </p:par>
                  <p:par>
                    <p:cTn id="199" fill="hold">
                      <p:stCondLst>
                        <p:cond delay="indefinite"/>
                      </p:stCondLst>
                      <p:childTnLst>
                        <p:par>
                          <p:cTn id="200" fill="hold">
                            <p:stCondLst>
                              <p:cond delay="0"/>
                            </p:stCondLst>
                            <p:childTnLst>
                              <p:par>
                                <p:cTn id="201" presetID="12" presetClass="entr" presetSubtype="8" fill="hold" grpId="0" nodeType="clickEffect">
                                  <p:stCondLst>
                                    <p:cond delay="0"/>
                                  </p:stCondLst>
                                  <p:childTnLst>
                                    <p:set>
                                      <p:cBhvr>
                                        <p:cTn id="202" dur="1" fill="hold">
                                          <p:stCondLst>
                                            <p:cond delay="0"/>
                                          </p:stCondLst>
                                        </p:cTn>
                                        <p:tgtEl>
                                          <p:spTgt spid="445472"/>
                                        </p:tgtEl>
                                        <p:attrNameLst>
                                          <p:attrName>style.visibility</p:attrName>
                                        </p:attrNameLst>
                                      </p:cBhvr>
                                      <p:to>
                                        <p:strVal val="visible"/>
                                      </p:to>
                                    </p:set>
                                    <p:animEffect transition="in" filter="slide(fromLeft)">
                                      <p:cBhvr>
                                        <p:cTn id="203" dur="500"/>
                                        <p:tgtEl>
                                          <p:spTgt spid="445472"/>
                                        </p:tgtEl>
                                      </p:cBhvr>
                                    </p:animEffect>
                                  </p:childTnLst>
                                </p:cTn>
                              </p:par>
                            </p:childTnLst>
                          </p:cTn>
                        </p:par>
                      </p:childTnLst>
                    </p:cTn>
                  </p:par>
                  <p:par>
                    <p:cTn id="204" fill="hold">
                      <p:stCondLst>
                        <p:cond delay="indefinite"/>
                      </p:stCondLst>
                      <p:childTnLst>
                        <p:par>
                          <p:cTn id="205" fill="hold">
                            <p:stCondLst>
                              <p:cond delay="0"/>
                            </p:stCondLst>
                            <p:childTnLst>
                              <p:par>
                                <p:cTn id="206" presetID="12" presetClass="entr" presetSubtype="8" fill="hold" grpId="0" nodeType="clickEffect">
                                  <p:stCondLst>
                                    <p:cond delay="0"/>
                                  </p:stCondLst>
                                  <p:childTnLst>
                                    <p:set>
                                      <p:cBhvr>
                                        <p:cTn id="207" dur="1" fill="hold">
                                          <p:stCondLst>
                                            <p:cond delay="0"/>
                                          </p:stCondLst>
                                        </p:cTn>
                                        <p:tgtEl>
                                          <p:spTgt spid="445473"/>
                                        </p:tgtEl>
                                        <p:attrNameLst>
                                          <p:attrName>style.visibility</p:attrName>
                                        </p:attrNameLst>
                                      </p:cBhvr>
                                      <p:to>
                                        <p:strVal val="visible"/>
                                      </p:to>
                                    </p:set>
                                    <p:animEffect transition="in" filter="slide(fromLeft)">
                                      <p:cBhvr>
                                        <p:cTn id="208" dur="500"/>
                                        <p:tgtEl>
                                          <p:spTgt spid="445473"/>
                                        </p:tgtEl>
                                      </p:cBhvr>
                                    </p:animEffect>
                                  </p:childTnLst>
                                </p:cTn>
                              </p:par>
                            </p:childTnLst>
                          </p:cTn>
                        </p:par>
                      </p:childTnLst>
                    </p:cTn>
                  </p:par>
                  <p:par>
                    <p:cTn id="209" fill="hold">
                      <p:stCondLst>
                        <p:cond delay="indefinite"/>
                      </p:stCondLst>
                      <p:childTnLst>
                        <p:par>
                          <p:cTn id="210" fill="hold">
                            <p:stCondLst>
                              <p:cond delay="0"/>
                            </p:stCondLst>
                            <p:childTnLst>
                              <p:par>
                                <p:cTn id="211" presetID="12" presetClass="entr" presetSubtype="8" fill="hold" grpId="0" nodeType="clickEffect">
                                  <p:stCondLst>
                                    <p:cond delay="0"/>
                                  </p:stCondLst>
                                  <p:childTnLst>
                                    <p:set>
                                      <p:cBhvr>
                                        <p:cTn id="212" dur="1" fill="hold">
                                          <p:stCondLst>
                                            <p:cond delay="0"/>
                                          </p:stCondLst>
                                        </p:cTn>
                                        <p:tgtEl>
                                          <p:spTgt spid="445474"/>
                                        </p:tgtEl>
                                        <p:attrNameLst>
                                          <p:attrName>style.visibility</p:attrName>
                                        </p:attrNameLst>
                                      </p:cBhvr>
                                      <p:to>
                                        <p:strVal val="visible"/>
                                      </p:to>
                                    </p:set>
                                    <p:animEffect transition="in" filter="slide(fromLeft)">
                                      <p:cBhvr>
                                        <p:cTn id="213" dur="500"/>
                                        <p:tgtEl>
                                          <p:spTgt spid="445474"/>
                                        </p:tgtEl>
                                      </p:cBhvr>
                                    </p:animEffect>
                                  </p:childTnLst>
                                </p:cTn>
                              </p:par>
                            </p:childTnLst>
                          </p:cTn>
                        </p:par>
                      </p:childTnLst>
                    </p:cTn>
                  </p:par>
                  <p:par>
                    <p:cTn id="214" fill="hold">
                      <p:stCondLst>
                        <p:cond delay="indefinite"/>
                      </p:stCondLst>
                      <p:childTnLst>
                        <p:par>
                          <p:cTn id="215" fill="hold">
                            <p:stCondLst>
                              <p:cond delay="0"/>
                            </p:stCondLst>
                            <p:childTnLst>
                              <p:par>
                                <p:cTn id="216" presetID="12" presetClass="entr" presetSubtype="8" fill="hold" grpId="0" nodeType="clickEffect">
                                  <p:stCondLst>
                                    <p:cond delay="0"/>
                                  </p:stCondLst>
                                  <p:childTnLst>
                                    <p:set>
                                      <p:cBhvr>
                                        <p:cTn id="217" dur="1" fill="hold">
                                          <p:stCondLst>
                                            <p:cond delay="0"/>
                                          </p:stCondLst>
                                        </p:cTn>
                                        <p:tgtEl>
                                          <p:spTgt spid="445475"/>
                                        </p:tgtEl>
                                        <p:attrNameLst>
                                          <p:attrName>style.visibility</p:attrName>
                                        </p:attrNameLst>
                                      </p:cBhvr>
                                      <p:to>
                                        <p:strVal val="visible"/>
                                      </p:to>
                                    </p:set>
                                    <p:animEffect transition="in" filter="slide(fromLeft)">
                                      <p:cBhvr>
                                        <p:cTn id="218" dur="500"/>
                                        <p:tgtEl>
                                          <p:spTgt spid="445475"/>
                                        </p:tgtEl>
                                      </p:cBhvr>
                                    </p:animEffect>
                                  </p:childTnLst>
                                </p:cTn>
                              </p:par>
                            </p:childTnLst>
                          </p:cTn>
                        </p:par>
                      </p:childTnLst>
                    </p:cTn>
                  </p:par>
                  <p:par>
                    <p:cTn id="219" fill="hold">
                      <p:stCondLst>
                        <p:cond delay="indefinite"/>
                      </p:stCondLst>
                      <p:childTnLst>
                        <p:par>
                          <p:cTn id="220" fill="hold">
                            <p:stCondLst>
                              <p:cond delay="0"/>
                            </p:stCondLst>
                            <p:childTnLst>
                              <p:par>
                                <p:cTn id="221" presetID="12" presetClass="entr" presetSubtype="8" fill="hold" grpId="0" nodeType="clickEffect">
                                  <p:stCondLst>
                                    <p:cond delay="0"/>
                                  </p:stCondLst>
                                  <p:childTnLst>
                                    <p:set>
                                      <p:cBhvr>
                                        <p:cTn id="222" dur="1" fill="hold">
                                          <p:stCondLst>
                                            <p:cond delay="0"/>
                                          </p:stCondLst>
                                        </p:cTn>
                                        <p:tgtEl>
                                          <p:spTgt spid="445476"/>
                                        </p:tgtEl>
                                        <p:attrNameLst>
                                          <p:attrName>style.visibility</p:attrName>
                                        </p:attrNameLst>
                                      </p:cBhvr>
                                      <p:to>
                                        <p:strVal val="visible"/>
                                      </p:to>
                                    </p:set>
                                    <p:animEffect transition="in" filter="slide(fromLeft)">
                                      <p:cBhvr>
                                        <p:cTn id="223" dur="500"/>
                                        <p:tgtEl>
                                          <p:spTgt spid="445476"/>
                                        </p:tgtEl>
                                      </p:cBhvr>
                                    </p:animEffect>
                                  </p:childTnLst>
                                </p:cTn>
                              </p:par>
                            </p:childTnLst>
                          </p:cTn>
                        </p:par>
                      </p:childTnLst>
                    </p:cTn>
                  </p:par>
                  <p:par>
                    <p:cTn id="224" fill="hold">
                      <p:stCondLst>
                        <p:cond delay="indefinite"/>
                      </p:stCondLst>
                      <p:childTnLst>
                        <p:par>
                          <p:cTn id="225" fill="hold">
                            <p:stCondLst>
                              <p:cond delay="0"/>
                            </p:stCondLst>
                            <p:childTnLst>
                              <p:par>
                                <p:cTn id="226" presetID="12" presetClass="entr" presetSubtype="8" fill="hold" grpId="0" nodeType="clickEffect">
                                  <p:stCondLst>
                                    <p:cond delay="0"/>
                                  </p:stCondLst>
                                  <p:childTnLst>
                                    <p:set>
                                      <p:cBhvr>
                                        <p:cTn id="227" dur="1" fill="hold">
                                          <p:stCondLst>
                                            <p:cond delay="0"/>
                                          </p:stCondLst>
                                        </p:cTn>
                                        <p:tgtEl>
                                          <p:spTgt spid="445477"/>
                                        </p:tgtEl>
                                        <p:attrNameLst>
                                          <p:attrName>style.visibility</p:attrName>
                                        </p:attrNameLst>
                                      </p:cBhvr>
                                      <p:to>
                                        <p:strVal val="visible"/>
                                      </p:to>
                                    </p:set>
                                    <p:animEffect transition="in" filter="slide(fromLeft)">
                                      <p:cBhvr>
                                        <p:cTn id="228" dur="500"/>
                                        <p:tgtEl>
                                          <p:spTgt spid="445477"/>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445478"/>
                                        </p:tgtEl>
                                        <p:attrNameLst>
                                          <p:attrName>style.visibility</p:attrName>
                                        </p:attrNameLst>
                                      </p:cBhvr>
                                      <p:to>
                                        <p:strVal val="visible"/>
                                      </p:to>
                                    </p:set>
                                    <p:animEffect transition="in" filter="wipe(left)">
                                      <p:cBhvr>
                                        <p:cTn id="233" dur="500"/>
                                        <p:tgtEl>
                                          <p:spTgt spid="445478"/>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445479"/>
                                        </p:tgtEl>
                                        <p:attrNameLst>
                                          <p:attrName>style.visibility</p:attrName>
                                        </p:attrNameLst>
                                      </p:cBhvr>
                                      <p:to>
                                        <p:strVal val="visible"/>
                                      </p:to>
                                    </p:set>
                                    <p:animEffect transition="in" filter="wipe(left)">
                                      <p:cBhvr>
                                        <p:cTn id="238" dur="500"/>
                                        <p:tgtEl>
                                          <p:spTgt spid="445479"/>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445480"/>
                                        </p:tgtEl>
                                        <p:attrNameLst>
                                          <p:attrName>style.visibility</p:attrName>
                                        </p:attrNameLst>
                                      </p:cBhvr>
                                      <p:to>
                                        <p:strVal val="visible"/>
                                      </p:to>
                                    </p:set>
                                    <p:animEffect transition="in" filter="wipe(left)">
                                      <p:cBhvr>
                                        <p:cTn id="243" dur="500"/>
                                        <p:tgtEl>
                                          <p:spTgt spid="445480"/>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445481"/>
                                        </p:tgtEl>
                                        <p:attrNameLst>
                                          <p:attrName>style.visibility</p:attrName>
                                        </p:attrNameLst>
                                      </p:cBhvr>
                                      <p:to>
                                        <p:strVal val="visible"/>
                                      </p:to>
                                    </p:set>
                                    <p:animEffect transition="in" filter="wipe(left)">
                                      <p:cBhvr>
                                        <p:cTn id="248" dur="500"/>
                                        <p:tgtEl>
                                          <p:spTgt spid="445481"/>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445482"/>
                                        </p:tgtEl>
                                        <p:attrNameLst>
                                          <p:attrName>style.visibility</p:attrName>
                                        </p:attrNameLst>
                                      </p:cBhvr>
                                      <p:to>
                                        <p:strVal val="visible"/>
                                      </p:to>
                                    </p:set>
                                    <p:animEffect transition="in" filter="wipe(left)">
                                      <p:cBhvr>
                                        <p:cTn id="253" dur="500"/>
                                        <p:tgtEl>
                                          <p:spTgt spid="445482"/>
                                        </p:tgtEl>
                                      </p:cBhvr>
                                    </p:animEffect>
                                  </p:childTnLst>
                                </p:cTn>
                              </p:par>
                            </p:childTnLst>
                          </p:cTn>
                        </p:par>
                        <p:par>
                          <p:cTn id="254" fill="hold">
                            <p:stCondLst>
                              <p:cond delay="500"/>
                            </p:stCondLst>
                            <p:childTnLst>
                              <p:par>
                                <p:cTn id="255" presetID="2" presetClass="entr" presetSubtype="12" fill="hold" grpId="0" nodeType="afterEffect">
                                  <p:stCondLst>
                                    <p:cond delay="0"/>
                                  </p:stCondLst>
                                  <p:childTnLst>
                                    <p:set>
                                      <p:cBhvr>
                                        <p:cTn id="256" dur="1" fill="hold">
                                          <p:stCondLst>
                                            <p:cond delay="0"/>
                                          </p:stCondLst>
                                        </p:cTn>
                                        <p:tgtEl>
                                          <p:spTgt spid="445484"/>
                                        </p:tgtEl>
                                        <p:attrNameLst>
                                          <p:attrName>style.visibility</p:attrName>
                                        </p:attrNameLst>
                                      </p:cBhvr>
                                      <p:to>
                                        <p:strVal val="visible"/>
                                      </p:to>
                                    </p:set>
                                    <p:anim calcmode="lin" valueType="num">
                                      <p:cBhvr additive="base">
                                        <p:cTn id="257" dur="500" fill="hold"/>
                                        <p:tgtEl>
                                          <p:spTgt spid="445484"/>
                                        </p:tgtEl>
                                        <p:attrNameLst>
                                          <p:attrName>ppt_x</p:attrName>
                                        </p:attrNameLst>
                                      </p:cBhvr>
                                      <p:tavLst>
                                        <p:tav tm="0">
                                          <p:val>
                                            <p:strVal val="0-#ppt_w/2"/>
                                          </p:val>
                                        </p:tav>
                                        <p:tav tm="100000">
                                          <p:val>
                                            <p:strVal val="#ppt_x"/>
                                          </p:val>
                                        </p:tav>
                                      </p:tavLst>
                                    </p:anim>
                                    <p:anim calcmode="lin" valueType="num">
                                      <p:cBhvr additive="base">
                                        <p:cTn id="258" dur="500" fill="hold"/>
                                        <p:tgtEl>
                                          <p:spTgt spid="445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animBg="1"/>
      <p:bldP spid="445443" grpId="0" animBg="1"/>
      <p:bldP spid="445444" grpId="0" animBg="1"/>
      <p:bldP spid="445447" grpId="0" animBg="1"/>
      <p:bldP spid="445448" grpId="0" animBg="1"/>
      <p:bldP spid="445449" grpId="0" animBg="1"/>
      <p:bldP spid="445452" grpId="0" animBg="1"/>
      <p:bldP spid="445453" grpId="0" animBg="1"/>
      <p:bldP spid="445454" grpId="0" animBg="1"/>
      <p:bldP spid="445455" grpId="0" animBg="1"/>
      <p:bldP spid="445458" grpId="0" animBg="1"/>
      <p:bldP spid="445459" grpId="0" animBg="1"/>
      <p:bldP spid="445462" grpId="0" animBg="1"/>
      <p:bldP spid="445463" grpId="0" animBg="1"/>
      <p:bldP spid="445464" grpId="0" animBg="1"/>
      <p:bldP spid="445467" grpId="0" animBg="1"/>
      <p:bldP spid="445470" grpId="0"/>
      <p:bldP spid="445471" grpId="0"/>
      <p:bldP spid="445472" grpId="0"/>
      <p:bldP spid="445473" grpId="0"/>
      <p:bldP spid="445474" grpId="0"/>
      <p:bldP spid="445475" grpId="0"/>
      <p:bldP spid="445476" grpId="0"/>
      <p:bldP spid="445477" grpId="0"/>
      <p:bldP spid="445478" grpId="0"/>
      <p:bldP spid="445479" grpId="0"/>
      <p:bldP spid="445480" grpId="0"/>
      <p:bldP spid="445481" grpId="0"/>
      <p:bldP spid="445482" grpId="0"/>
      <p:bldP spid="445483" grpId="0" animBg="1"/>
      <p:bldP spid="445484"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ChangeArrowheads="1"/>
          </p:cNvSpPr>
          <p:nvPr/>
        </p:nvSpPr>
        <p:spPr bwMode="auto">
          <a:xfrm>
            <a:off x="685800" y="228600"/>
            <a:ext cx="7772400" cy="644525"/>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58723" name="Line 3"/>
          <p:cNvSpPr/>
          <p:nvPr/>
        </p:nvSpPr>
        <p:spPr>
          <a:xfrm>
            <a:off x="1219200" y="5867400"/>
            <a:ext cx="0" cy="0"/>
          </a:xfrm>
          <a:prstGeom prst="line">
            <a:avLst/>
          </a:prstGeom>
          <a:ln w="12700" cap="sq" cmpd="sng">
            <a:solidFill>
              <a:schemeClr val="tx1"/>
            </a:solidFill>
            <a:prstDash val="solid"/>
            <a:headEnd type="none" w="sm" len="sm"/>
            <a:tailEnd type="none" w="sm" len="sm"/>
          </a:ln>
        </p:spPr>
      </p:sp>
      <p:sp>
        <p:nvSpPr>
          <p:cNvPr id="158724" name="Text Box 4"/>
          <p:cNvSpPr txBox="1"/>
          <p:nvPr/>
        </p:nvSpPr>
        <p:spPr>
          <a:xfrm>
            <a:off x="1116013" y="1989138"/>
            <a:ext cx="7234237" cy="193833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t>HT</a:t>
            </a:r>
            <a:r>
              <a:rPr lang="zh-CN" altLang="en-US" sz="2400" b="1" dirty="0"/>
              <a:t>不唯一性</a:t>
            </a:r>
            <a:r>
              <a:rPr lang="en-US" altLang="zh-CN" sz="2400" b="1" dirty="0"/>
              <a:t>,</a:t>
            </a:r>
            <a:r>
              <a:rPr lang="zh-CN" altLang="en-US" sz="2400" b="1" dirty="0"/>
              <a:t>可能出现在</a:t>
            </a:r>
            <a:r>
              <a:rPr lang="en-US" altLang="zh-CN" sz="2400" b="1" dirty="0"/>
              <a:t>:</a:t>
            </a:r>
            <a:endParaRPr lang="en-US" altLang="zh-CN" sz="2400" b="1" dirty="0"/>
          </a:p>
          <a:p>
            <a:pPr marL="0" lvl="0" indent="0">
              <a:spcBef>
                <a:spcPct val="50000"/>
              </a:spcBef>
              <a:buNone/>
            </a:pPr>
            <a:r>
              <a:rPr lang="zh-CN" altLang="en-US" sz="2400" b="1" dirty="0"/>
              <a:t>（</a:t>
            </a:r>
            <a:r>
              <a:rPr lang="en-US" altLang="zh-CN" sz="2400" b="1" dirty="0"/>
              <a:t>1</a:t>
            </a:r>
            <a:r>
              <a:rPr lang="zh-CN" altLang="en-US" sz="2400" b="1" dirty="0"/>
              <a:t>）构造新树时，左、右孩子未作规定。</a:t>
            </a:r>
            <a:endParaRPr lang="zh-CN" altLang="en-US" sz="2400" b="1" dirty="0"/>
          </a:p>
          <a:p>
            <a:pPr marL="0" lvl="0" indent="0">
              <a:spcBef>
                <a:spcPct val="50000"/>
              </a:spcBef>
              <a:buNone/>
            </a:pPr>
            <a:r>
              <a:rPr lang="zh-CN" altLang="en-US" sz="2400" b="1" dirty="0"/>
              <a:t>（</a:t>
            </a:r>
            <a:r>
              <a:rPr lang="en-US" altLang="zh-CN" sz="2400" b="1" dirty="0"/>
              <a:t>2</a:t>
            </a:r>
            <a:r>
              <a:rPr lang="zh-CN" altLang="en-US" sz="2400" b="1" dirty="0"/>
              <a:t>）当有多个权值相同的树，可作有候选树时，选择谁未作规定。</a:t>
            </a:r>
            <a:endParaRPr lang="zh-CN" altLang="en-US" sz="2400" b="1" dirty="0"/>
          </a:p>
        </p:txBody>
      </p:sp>
    </p:spTree>
  </p:cSld>
  <p:clrMapOvr>
    <a:masterClrMapping/>
  </p:clrMapOvr>
  <p:transition>
    <p:sndAc>
      <p:stSnd>
        <p:snd r:embed="rId1" name="camera.wav"/>
      </p:stSnd>
    </p:sndAc>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ChangeArrowheads="1"/>
          </p:cNvSpPr>
          <p:nvPr/>
        </p:nvSpPr>
        <p:spPr bwMode="auto">
          <a:xfrm>
            <a:off x="685800" y="228600"/>
            <a:ext cx="7772400" cy="644525"/>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59747" name="Line 3"/>
          <p:cNvSpPr/>
          <p:nvPr/>
        </p:nvSpPr>
        <p:spPr>
          <a:xfrm>
            <a:off x="1219200" y="5867400"/>
            <a:ext cx="0" cy="0"/>
          </a:xfrm>
          <a:prstGeom prst="line">
            <a:avLst/>
          </a:prstGeom>
          <a:ln w="12700" cap="sq" cmpd="sng">
            <a:solidFill>
              <a:schemeClr val="tx1"/>
            </a:solidFill>
            <a:prstDash val="solid"/>
            <a:headEnd type="none" w="sm" len="sm"/>
            <a:tailEnd type="none" w="sm" len="sm"/>
          </a:ln>
        </p:spPr>
      </p:sp>
      <p:sp>
        <p:nvSpPr>
          <p:cNvPr id="159748" name="Text Box 4"/>
          <p:cNvSpPr txBox="1"/>
          <p:nvPr/>
        </p:nvSpPr>
        <p:spPr>
          <a:xfrm>
            <a:off x="755650" y="1216025"/>
            <a:ext cx="7920038" cy="47339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800" b="1" i="1" dirty="0">
                <a:solidFill>
                  <a:srgbClr val="FF0000"/>
                </a:solidFill>
              </a:rPr>
              <a:t>二、哈夫曼编码（ </a:t>
            </a:r>
            <a:r>
              <a:rPr lang="en-US" altLang="zh-CN" sz="2800" b="1" i="1" dirty="0">
                <a:solidFill>
                  <a:srgbClr val="FF0000"/>
                </a:solidFill>
              </a:rPr>
              <a:t>Huffman  </a:t>
            </a:r>
            <a:r>
              <a:rPr lang="zh-CN" altLang="en-US" sz="2800" b="1" i="1" dirty="0">
                <a:solidFill>
                  <a:srgbClr val="FF0000"/>
                </a:solidFill>
              </a:rPr>
              <a:t>树的应用）</a:t>
            </a:r>
            <a:endParaRPr lang="zh-CN" altLang="en-US" sz="2800" b="1" i="1" dirty="0">
              <a:solidFill>
                <a:srgbClr val="FF0000"/>
              </a:solidFill>
            </a:endParaRPr>
          </a:p>
          <a:p>
            <a:pPr marL="0" lvl="0" indent="0">
              <a:spcBef>
                <a:spcPct val="50000"/>
              </a:spcBef>
              <a:buNone/>
            </a:pPr>
            <a:r>
              <a:rPr lang="en-US" altLang="zh-CN" sz="2400" b="1" dirty="0"/>
              <a:t>1</a:t>
            </a:r>
            <a:r>
              <a:rPr lang="zh-CN" altLang="en-US" sz="2400" b="1" dirty="0"/>
              <a:t>、问题的提出</a:t>
            </a:r>
            <a:endParaRPr lang="zh-CN" altLang="en-US" sz="2400" b="1" dirty="0"/>
          </a:p>
          <a:p>
            <a:pPr marL="0" lvl="0" indent="0">
              <a:spcBef>
                <a:spcPct val="50000"/>
              </a:spcBef>
              <a:buNone/>
            </a:pPr>
            <a:r>
              <a:rPr lang="zh-CN" altLang="en-US" sz="2400" b="1" dirty="0"/>
              <a:t>       通讯中常需要将文字转换成二进制字符串电文进行传送。文字            电文，称为</a:t>
            </a:r>
            <a:r>
              <a:rPr lang="zh-CN" altLang="en-US" sz="2400" b="1" i="1" dirty="0">
                <a:solidFill>
                  <a:srgbClr val="FF0066"/>
                </a:solidFill>
              </a:rPr>
              <a:t>编码</a:t>
            </a:r>
            <a:r>
              <a:rPr lang="zh-CN" altLang="en-US" sz="2400" b="1" dirty="0"/>
              <a:t>。</a:t>
            </a:r>
            <a:endParaRPr lang="zh-CN" altLang="en-US" sz="2400" b="1" dirty="0"/>
          </a:p>
          <a:p>
            <a:pPr marL="0" lvl="0" indent="0">
              <a:lnSpc>
                <a:spcPct val="80000"/>
              </a:lnSpc>
              <a:spcBef>
                <a:spcPct val="50000"/>
              </a:spcBef>
              <a:buNone/>
            </a:pPr>
            <a:r>
              <a:rPr lang="zh-CN" altLang="en-US" sz="2400" b="1" dirty="0"/>
              <a:t>       反之，收到电文后要将电文转换成原来的文字，</a:t>
            </a:r>
            <a:endParaRPr lang="zh-CN" altLang="en-US" sz="2400" b="1" dirty="0"/>
          </a:p>
          <a:p>
            <a:pPr marL="0" lvl="0" indent="0">
              <a:lnSpc>
                <a:spcPct val="80000"/>
              </a:lnSpc>
              <a:spcBef>
                <a:spcPct val="50000"/>
              </a:spcBef>
              <a:buNone/>
            </a:pPr>
            <a:r>
              <a:rPr lang="zh-CN" altLang="en-US" sz="2400" b="1" dirty="0"/>
              <a:t>电文                文字，称为</a:t>
            </a:r>
            <a:r>
              <a:rPr lang="zh-CN" altLang="en-US" sz="2400" b="1" i="1" dirty="0">
                <a:solidFill>
                  <a:srgbClr val="FF0066"/>
                </a:solidFill>
              </a:rPr>
              <a:t>译码</a:t>
            </a:r>
            <a:r>
              <a:rPr lang="zh-CN" altLang="en-US" sz="2400" b="1" dirty="0"/>
              <a:t>。</a:t>
            </a:r>
            <a:endParaRPr lang="en-US" altLang="zh-CN" sz="2400" b="1" dirty="0"/>
          </a:p>
          <a:p>
            <a:pPr marL="0" lvl="0" indent="0">
              <a:lnSpc>
                <a:spcPct val="80000"/>
              </a:lnSpc>
              <a:spcBef>
                <a:spcPct val="50000"/>
              </a:spcBef>
              <a:buNone/>
            </a:pPr>
            <a:endParaRPr lang="en-US" altLang="zh-CN" sz="2400" b="1" dirty="0"/>
          </a:p>
          <a:p>
            <a:pPr marL="0" lvl="0" indent="0">
              <a:lnSpc>
                <a:spcPct val="150000"/>
              </a:lnSpc>
              <a:spcBef>
                <a:spcPct val="50000"/>
              </a:spcBef>
              <a:buNone/>
            </a:pPr>
            <a:r>
              <a:rPr lang="zh-CN" altLang="en-US" sz="2400" b="1" dirty="0"/>
              <a:t>另：文件压缩也是哈夫曼编码的应用，目前大部分有效的压缩算法（比如</a:t>
            </a:r>
            <a:r>
              <a:rPr lang="en-US" altLang="zh-CN" sz="2400" b="1" dirty="0"/>
              <a:t>MP3</a:t>
            </a:r>
            <a:r>
              <a:rPr lang="zh-CN" altLang="en-US" sz="2400" b="1" dirty="0"/>
              <a:t>编码方法）都是基于哈夫曼编码。</a:t>
            </a:r>
            <a:endParaRPr lang="zh-CN" altLang="en-US" sz="2400" b="1" dirty="0"/>
          </a:p>
        </p:txBody>
      </p:sp>
      <p:sp>
        <p:nvSpPr>
          <p:cNvPr id="159749" name="AutoShape 5"/>
          <p:cNvSpPr/>
          <p:nvPr/>
        </p:nvSpPr>
        <p:spPr>
          <a:xfrm>
            <a:off x="2195513" y="2924175"/>
            <a:ext cx="746125" cy="168275"/>
          </a:xfrm>
          <a:prstGeom prst="notchedRightArrow">
            <a:avLst>
              <a:gd name="adj1" fmla="val 50000"/>
              <a:gd name="adj2" fmla="val 110849"/>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endParaRPr lang="zh-CN" altLang="zh-CN" sz="1600" dirty="0"/>
          </a:p>
        </p:txBody>
      </p:sp>
      <p:sp>
        <p:nvSpPr>
          <p:cNvPr id="159750" name="AutoShape 6"/>
          <p:cNvSpPr/>
          <p:nvPr/>
        </p:nvSpPr>
        <p:spPr>
          <a:xfrm>
            <a:off x="1619250" y="3789363"/>
            <a:ext cx="863600" cy="279400"/>
          </a:xfrm>
          <a:prstGeom prst="notchedRightArrow">
            <a:avLst>
              <a:gd name="adj1" fmla="val 50000"/>
              <a:gd name="adj2" fmla="val 77272"/>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1" name="camera.wav"/>
      </p:stSnd>
    </p:sndAc>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ChangeArrowheads="1"/>
          </p:cNvSpPr>
          <p:nvPr/>
        </p:nvSpPr>
        <p:spPr bwMode="auto">
          <a:xfrm>
            <a:off x="685800" y="228600"/>
            <a:ext cx="7772400" cy="644525"/>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60771" name="Line 3"/>
          <p:cNvSpPr/>
          <p:nvPr/>
        </p:nvSpPr>
        <p:spPr>
          <a:xfrm>
            <a:off x="1219200" y="5867400"/>
            <a:ext cx="0" cy="0"/>
          </a:xfrm>
          <a:prstGeom prst="line">
            <a:avLst/>
          </a:prstGeom>
          <a:ln w="12700" cap="sq" cmpd="sng">
            <a:solidFill>
              <a:schemeClr val="tx1"/>
            </a:solidFill>
            <a:prstDash val="solid"/>
            <a:headEnd type="none" w="sm" len="sm"/>
            <a:tailEnd type="none" w="sm" len="sm"/>
          </a:ln>
        </p:spPr>
      </p:sp>
      <p:sp>
        <p:nvSpPr>
          <p:cNvPr id="160772" name="Text Box 4"/>
          <p:cNvSpPr txBox="1"/>
          <p:nvPr/>
        </p:nvSpPr>
        <p:spPr>
          <a:xfrm>
            <a:off x="1274763" y="1784350"/>
            <a:ext cx="7038975" cy="8223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b="1" dirty="0"/>
              <a:t>例如：需将文字“</a:t>
            </a:r>
            <a:r>
              <a:rPr lang="en-US" altLang="zh-CN" sz="2400" b="1" dirty="0"/>
              <a:t>ABACCDA”</a:t>
            </a:r>
            <a:r>
              <a:rPr lang="zh-CN" altLang="en-US" sz="2400" b="1" dirty="0"/>
              <a:t>转换成电文。文之中 有四种字符，用</a:t>
            </a:r>
            <a:r>
              <a:rPr lang="en-US" altLang="zh-CN" sz="2400" b="1" dirty="0"/>
              <a:t>2</a:t>
            </a:r>
            <a:r>
              <a:rPr lang="zh-CN" altLang="en-US" sz="2400" b="1" dirty="0"/>
              <a:t>位二进制便可分辨。</a:t>
            </a:r>
            <a:endParaRPr lang="zh-CN" altLang="en-US" sz="2400" b="1" dirty="0"/>
          </a:p>
        </p:txBody>
      </p:sp>
      <p:grpSp>
        <p:nvGrpSpPr>
          <p:cNvPr id="160773" name="Group 5"/>
          <p:cNvGrpSpPr/>
          <p:nvPr/>
        </p:nvGrpSpPr>
        <p:grpSpPr>
          <a:xfrm>
            <a:off x="1474788" y="3295650"/>
            <a:ext cx="6276975" cy="973138"/>
            <a:chOff x="654" y="1933"/>
            <a:chExt cx="3954" cy="613"/>
          </a:xfrm>
        </p:grpSpPr>
        <p:grpSp>
          <p:nvGrpSpPr>
            <p:cNvPr id="160775" name="Group 6"/>
            <p:cNvGrpSpPr/>
            <p:nvPr/>
          </p:nvGrpSpPr>
          <p:grpSpPr>
            <a:xfrm>
              <a:off x="1874" y="2009"/>
              <a:ext cx="2734" cy="537"/>
              <a:chOff x="1467" y="2141"/>
              <a:chExt cx="2734" cy="537"/>
            </a:xfrm>
          </p:grpSpPr>
          <p:sp>
            <p:nvSpPr>
              <p:cNvPr id="160777" name="Rectangle 7"/>
              <p:cNvSpPr/>
              <p:nvPr/>
            </p:nvSpPr>
            <p:spPr>
              <a:xfrm>
                <a:off x="1467" y="2155"/>
                <a:ext cx="2734" cy="478"/>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endParaRPr lang="zh-CN" altLang="zh-CN" sz="2400" dirty="0"/>
              </a:p>
            </p:txBody>
          </p:sp>
          <p:sp>
            <p:nvSpPr>
              <p:cNvPr id="160778" name="Line 8"/>
              <p:cNvSpPr/>
              <p:nvPr/>
            </p:nvSpPr>
            <p:spPr>
              <a:xfrm>
                <a:off x="1511" y="2389"/>
                <a:ext cx="2690" cy="0"/>
              </a:xfrm>
              <a:prstGeom prst="line">
                <a:avLst/>
              </a:prstGeom>
              <a:ln w="12700" cap="sq" cmpd="sng">
                <a:solidFill>
                  <a:schemeClr val="tx1"/>
                </a:solidFill>
                <a:prstDash val="solid"/>
                <a:headEnd type="none" w="sm" len="sm"/>
                <a:tailEnd type="none" w="sm" len="sm"/>
              </a:ln>
            </p:spPr>
          </p:sp>
          <p:sp>
            <p:nvSpPr>
              <p:cNvPr id="160779" name="Text Box 9"/>
              <p:cNvSpPr txBox="1"/>
              <p:nvPr/>
            </p:nvSpPr>
            <p:spPr>
              <a:xfrm>
                <a:off x="1587" y="2141"/>
                <a:ext cx="252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   A           B             C            D</a:t>
                </a:r>
                <a:endParaRPr lang="en-US" altLang="zh-CN" sz="2400" dirty="0"/>
              </a:p>
            </p:txBody>
          </p:sp>
          <p:sp>
            <p:nvSpPr>
              <p:cNvPr id="160780" name="Text Box 10"/>
              <p:cNvSpPr txBox="1"/>
              <p:nvPr/>
            </p:nvSpPr>
            <p:spPr>
              <a:xfrm>
                <a:off x="1745" y="2390"/>
                <a:ext cx="240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00         01             10         11</a:t>
                </a:r>
                <a:endParaRPr lang="en-US" altLang="zh-CN" sz="2400" dirty="0"/>
              </a:p>
            </p:txBody>
          </p:sp>
        </p:grpSp>
        <p:sp>
          <p:nvSpPr>
            <p:cNvPr id="160776" name="Text Box 11"/>
            <p:cNvSpPr txBox="1"/>
            <p:nvPr/>
          </p:nvSpPr>
          <p:spPr>
            <a:xfrm>
              <a:off x="654" y="1933"/>
              <a:ext cx="1055"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b="1" dirty="0"/>
                <a:t>编码方案</a:t>
              </a:r>
              <a:r>
                <a:rPr lang="en-US" altLang="zh-CN" sz="2400" b="1" dirty="0"/>
                <a:t>1:</a:t>
              </a:r>
              <a:endParaRPr lang="en-US" altLang="zh-CN" sz="2400" dirty="0"/>
            </a:p>
          </p:txBody>
        </p:sp>
      </p:grpSp>
      <p:sp>
        <p:nvSpPr>
          <p:cNvPr id="160774" name="Text Box 12"/>
          <p:cNvSpPr txBox="1"/>
          <p:nvPr/>
        </p:nvSpPr>
        <p:spPr>
          <a:xfrm>
            <a:off x="987425" y="4697413"/>
            <a:ext cx="7691438" cy="15525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b="1" dirty="0"/>
              <a:t>则上述文字的电文为：</a:t>
            </a:r>
            <a:r>
              <a:rPr lang="en-US" altLang="zh-CN" sz="2400" b="1" dirty="0"/>
              <a:t>00010010101100     </a:t>
            </a:r>
            <a:r>
              <a:rPr lang="zh-CN" altLang="en-US" sz="2400" b="1" dirty="0"/>
              <a:t>共</a:t>
            </a:r>
            <a:r>
              <a:rPr lang="en-US" altLang="zh-CN" sz="2400" b="1" dirty="0"/>
              <a:t>14</a:t>
            </a:r>
            <a:r>
              <a:rPr lang="zh-CN" altLang="en-US" sz="2400" b="1" dirty="0"/>
              <a:t>位。</a:t>
            </a:r>
            <a:endParaRPr lang="zh-CN" altLang="en-US" sz="2400" b="1" dirty="0"/>
          </a:p>
          <a:p>
            <a:pPr marL="0" lvl="0" indent="0">
              <a:spcBef>
                <a:spcPct val="50000"/>
              </a:spcBef>
              <a:buNone/>
            </a:pPr>
            <a:r>
              <a:rPr lang="zh-CN" altLang="en-US" sz="2400" b="1" dirty="0"/>
              <a:t>译码时，只需每</a:t>
            </a:r>
            <a:r>
              <a:rPr lang="en-US" altLang="zh-CN" sz="2400" b="1" dirty="0"/>
              <a:t>2</a:t>
            </a:r>
            <a:r>
              <a:rPr lang="zh-CN" altLang="en-US" sz="2400" b="1" dirty="0"/>
              <a:t>位一译即可。</a:t>
            </a:r>
            <a:endParaRPr lang="zh-CN" altLang="en-US" sz="2400" b="1" dirty="0"/>
          </a:p>
          <a:p>
            <a:pPr marL="0" lvl="0" indent="0">
              <a:spcBef>
                <a:spcPct val="50000"/>
              </a:spcBef>
              <a:buNone/>
            </a:pPr>
            <a:r>
              <a:rPr lang="zh-CN" altLang="en-US" sz="2400" b="1" dirty="0"/>
              <a:t>特点：等长等频率编码，译码容易，但电文不一定最短</a:t>
            </a:r>
            <a:r>
              <a:rPr lang="en-US" altLang="zh-CN" sz="2400" b="1" dirty="0"/>
              <a:t>.</a:t>
            </a:r>
            <a:endParaRPr lang="en-US" altLang="zh-CN" sz="2400" b="1" dirty="0"/>
          </a:p>
        </p:txBody>
      </p:sp>
    </p:spTree>
  </p:cSld>
  <p:clrMapOvr>
    <a:masterClrMapping/>
  </p:clrMapOvr>
  <p:transition>
    <p:sndAc>
      <p:stSnd>
        <p:snd r:embed="rId1" name="camera.wav"/>
      </p:stSnd>
    </p:sndAc>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ChangeArrowheads="1"/>
          </p:cNvSpPr>
          <p:nvPr/>
        </p:nvSpPr>
        <p:spPr bwMode="auto">
          <a:xfrm>
            <a:off x="1489075" y="682625"/>
            <a:ext cx="6415088" cy="644525"/>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61795" name="Line 3"/>
          <p:cNvSpPr/>
          <p:nvPr/>
        </p:nvSpPr>
        <p:spPr>
          <a:xfrm>
            <a:off x="1219200" y="5867400"/>
            <a:ext cx="0" cy="0"/>
          </a:xfrm>
          <a:prstGeom prst="line">
            <a:avLst/>
          </a:prstGeom>
          <a:ln w="12700" cap="sq" cmpd="sng">
            <a:solidFill>
              <a:schemeClr val="tx1"/>
            </a:solidFill>
            <a:prstDash val="solid"/>
            <a:headEnd type="none" w="sm" len="sm"/>
            <a:tailEnd type="none" w="sm" len="sm"/>
          </a:ln>
        </p:spPr>
      </p:sp>
      <p:grpSp>
        <p:nvGrpSpPr>
          <p:cNvPr id="161796" name="Group 4"/>
          <p:cNvGrpSpPr/>
          <p:nvPr/>
        </p:nvGrpSpPr>
        <p:grpSpPr>
          <a:xfrm>
            <a:off x="1143000" y="2133600"/>
            <a:ext cx="6494463" cy="973138"/>
            <a:chOff x="654" y="1933"/>
            <a:chExt cx="3954" cy="613"/>
          </a:xfrm>
        </p:grpSpPr>
        <p:grpSp>
          <p:nvGrpSpPr>
            <p:cNvPr id="161798" name="Group 5"/>
            <p:cNvGrpSpPr/>
            <p:nvPr/>
          </p:nvGrpSpPr>
          <p:grpSpPr>
            <a:xfrm>
              <a:off x="1874" y="2009"/>
              <a:ext cx="2734" cy="537"/>
              <a:chOff x="1467" y="2141"/>
              <a:chExt cx="2734" cy="537"/>
            </a:xfrm>
          </p:grpSpPr>
          <p:sp>
            <p:nvSpPr>
              <p:cNvPr id="161800" name="Rectangle 6"/>
              <p:cNvSpPr/>
              <p:nvPr/>
            </p:nvSpPr>
            <p:spPr>
              <a:xfrm>
                <a:off x="1467" y="2155"/>
                <a:ext cx="2734" cy="478"/>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endParaRPr lang="zh-CN" altLang="zh-CN" sz="2400" dirty="0"/>
              </a:p>
            </p:txBody>
          </p:sp>
          <p:sp>
            <p:nvSpPr>
              <p:cNvPr id="161801" name="Line 7"/>
              <p:cNvSpPr/>
              <p:nvPr/>
            </p:nvSpPr>
            <p:spPr>
              <a:xfrm>
                <a:off x="1511" y="2389"/>
                <a:ext cx="2690" cy="0"/>
              </a:xfrm>
              <a:prstGeom prst="line">
                <a:avLst/>
              </a:prstGeom>
              <a:ln w="12700" cap="sq" cmpd="sng">
                <a:solidFill>
                  <a:schemeClr val="tx1"/>
                </a:solidFill>
                <a:prstDash val="solid"/>
                <a:headEnd type="none" w="sm" len="sm"/>
                <a:tailEnd type="none" w="sm" len="sm"/>
              </a:ln>
            </p:spPr>
          </p:sp>
          <p:sp>
            <p:nvSpPr>
              <p:cNvPr id="161802" name="Text Box 8"/>
              <p:cNvSpPr txBox="1"/>
              <p:nvPr/>
            </p:nvSpPr>
            <p:spPr>
              <a:xfrm>
                <a:off x="1587" y="2141"/>
                <a:ext cx="2437"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   A           B             C            D</a:t>
                </a:r>
                <a:endParaRPr lang="en-US" altLang="zh-CN" sz="2400" dirty="0"/>
              </a:p>
            </p:txBody>
          </p:sp>
          <p:sp>
            <p:nvSpPr>
              <p:cNvPr id="161803" name="Text Box 9"/>
              <p:cNvSpPr txBox="1"/>
              <p:nvPr/>
            </p:nvSpPr>
            <p:spPr>
              <a:xfrm>
                <a:off x="1745" y="2390"/>
                <a:ext cx="240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0           00             1           01</a:t>
                </a:r>
                <a:endParaRPr lang="en-US" altLang="zh-CN" sz="2400" dirty="0"/>
              </a:p>
            </p:txBody>
          </p:sp>
        </p:grpSp>
        <p:sp>
          <p:nvSpPr>
            <p:cNvPr id="161799" name="Text Box 10"/>
            <p:cNvSpPr txBox="1"/>
            <p:nvPr/>
          </p:nvSpPr>
          <p:spPr>
            <a:xfrm>
              <a:off x="654" y="1933"/>
              <a:ext cx="1055"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b="1" dirty="0"/>
                <a:t>编码方案</a:t>
              </a:r>
              <a:r>
                <a:rPr lang="en-US" altLang="zh-CN" sz="2400" b="1" dirty="0"/>
                <a:t>2:</a:t>
              </a:r>
              <a:endParaRPr lang="en-US" altLang="zh-CN" sz="2400" dirty="0"/>
            </a:p>
          </p:txBody>
        </p:sp>
      </p:grpSp>
      <p:sp>
        <p:nvSpPr>
          <p:cNvPr id="161797" name="Text Box 11"/>
          <p:cNvSpPr txBox="1"/>
          <p:nvPr/>
        </p:nvSpPr>
        <p:spPr>
          <a:xfrm>
            <a:off x="609600" y="3630613"/>
            <a:ext cx="8086725" cy="22288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800" b="1" dirty="0"/>
              <a:t>采用不等长编码，让出现次数多的字符用短码。</a:t>
            </a:r>
            <a:endParaRPr lang="zh-CN" altLang="en-US" sz="2800" b="1" dirty="0"/>
          </a:p>
          <a:p>
            <a:pPr marL="0" lvl="0" indent="0">
              <a:spcBef>
                <a:spcPct val="50000"/>
              </a:spcBef>
              <a:buNone/>
            </a:pPr>
            <a:r>
              <a:rPr lang="zh-CN" altLang="en-US" sz="2800" b="1" dirty="0"/>
              <a:t>则</a:t>
            </a:r>
            <a:r>
              <a:rPr lang="en-US" altLang="zh-CN" sz="2400" b="1" dirty="0"/>
              <a:t>ABACCDA</a:t>
            </a:r>
            <a:r>
              <a:rPr lang="zh-CN" altLang="en-US" sz="2800" b="1" dirty="0"/>
              <a:t>文字的电文为：</a:t>
            </a:r>
            <a:r>
              <a:rPr lang="en-US" altLang="zh-CN" sz="2800" b="1" dirty="0"/>
              <a:t>000011010     </a:t>
            </a:r>
            <a:r>
              <a:rPr lang="zh-CN" altLang="en-US" sz="2800" b="1" dirty="0"/>
              <a:t>共</a:t>
            </a:r>
            <a:r>
              <a:rPr lang="en-US" altLang="zh-CN" sz="2800" b="1" dirty="0"/>
              <a:t>9</a:t>
            </a:r>
            <a:r>
              <a:rPr lang="zh-CN" altLang="en-US" sz="2800" b="1" dirty="0"/>
              <a:t>位</a:t>
            </a:r>
            <a:endParaRPr lang="zh-CN" altLang="en-US" sz="2800" b="1" dirty="0"/>
          </a:p>
          <a:p>
            <a:pPr marL="0" lvl="0" indent="0">
              <a:spcBef>
                <a:spcPct val="50000"/>
              </a:spcBef>
              <a:buNone/>
            </a:pPr>
            <a:r>
              <a:rPr lang="zh-CN" altLang="en-US" sz="2800" b="1" dirty="0"/>
              <a:t>但无法译码，它即可译为</a:t>
            </a:r>
            <a:r>
              <a:rPr lang="en-US" altLang="zh-CN" sz="2800" b="1" dirty="0"/>
              <a:t>BBCCACA</a:t>
            </a:r>
            <a:r>
              <a:rPr lang="zh-CN" altLang="en-US" sz="2800" b="1" dirty="0"/>
              <a:t>，也可译为</a:t>
            </a:r>
            <a:r>
              <a:rPr lang="en-US" altLang="zh-CN" sz="2800" b="1" dirty="0"/>
              <a:t>AAAACCDA</a:t>
            </a:r>
            <a:r>
              <a:rPr lang="zh-CN" altLang="en-US" sz="2800" b="1" dirty="0"/>
              <a:t>等。</a:t>
            </a:r>
            <a:endParaRPr lang="zh-CN" altLang="en-US" sz="2800" b="1" dirty="0"/>
          </a:p>
        </p:txBody>
      </p:sp>
    </p:spTree>
  </p:cSld>
  <p:clrMapOvr>
    <a:masterClrMapping/>
  </p:clrMapOvr>
  <p:transition>
    <p:sndAc>
      <p:stSnd>
        <p:snd r:embed="rId1" name="camera.wav"/>
      </p:stSnd>
    </p:sndAc>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ChangeArrowheads="1"/>
          </p:cNvSpPr>
          <p:nvPr/>
        </p:nvSpPr>
        <p:spPr bwMode="auto">
          <a:xfrm>
            <a:off x="1349375" y="717550"/>
            <a:ext cx="6732588" cy="644525"/>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62819" name="Line 3"/>
          <p:cNvSpPr/>
          <p:nvPr/>
        </p:nvSpPr>
        <p:spPr>
          <a:xfrm>
            <a:off x="1219200" y="5867400"/>
            <a:ext cx="0" cy="0"/>
          </a:xfrm>
          <a:prstGeom prst="line">
            <a:avLst/>
          </a:prstGeom>
          <a:ln w="12700" cap="sq" cmpd="sng">
            <a:solidFill>
              <a:schemeClr val="tx1"/>
            </a:solidFill>
            <a:prstDash val="solid"/>
            <a:headEnd type="none" w="sm" len="sm"/>
            <a:tailEnd type="none" w="sm" len="sm"/>
          </a:ln>
        </p:spPr>
      </p:sp>
      <p:grpSp>
        <p:nvGrpSpPr>
          <p:cNvPr id="162820" name="Group 4"/>
          <p:cNvGrpSpPr/>
          <p:nvPr/>
        </p:nvGrpSpPr>
        <p:grpSpPr>
          <a:xfrm>
            <a:off x="1238250" y="2430463"/>
            <a:ext cx="6276975" cy="973137"/>
            <a:chOff x="654" y="1933"/>
            <a:chExt cx="3954" cy="613"/>
          </a:xfrm>
        </p:grpSpPr>
        <p:grpSp>
          <p:nvGrpSpPr>
            <p:cNvPr id="162822" name="Group 5"/>
            <p:cNvGrpSpPr/>
            <p:nvPr/>
          </p:nvGrpSpPr>
          <p:grpSpPr>
            <a:xfrm>
              <a:off x="1874" y="2009"/>
              <a:ext cx="2734" cy="537"/>
              <a:chOff x="1467" y="2141"/>
              <a:chExt cx="2734" cy="537"/>
            </a:xfrm>
          </p:grpSpPr>
          <p:sp>
            <p:nvSpPr>
              <p:cNvPr id="162824" name="Rectangle 6"/>
              <p:cNvSpPr/>
              <p:nvPr/>
            </p:nvSpPr>
            <p:spPr>
              <a:xfrm>
                <a:off x="1467" y="2155"/>
                <a:ext cx="2734" cy="478"/>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endParaRPr lang="zh-CN" altLang="zh-CN" sz="2400" dirty="0"/>
              </a:p>
            </p:txBody>
          </p:sp>
          <p:sp>
            <p:nvSpPr>
              <p:cNvPr id="162825" name="Line 7"/>
              <p:cNvSpPr/>
              <p:nvPr/>
            </p:nvSpPr>
            <p:spPr>
              <a:xfrm>
                <a:off x="1511" y="2389"/>
                <a:ext cx="2690" cy="0"/>
              </a:xfrm>
              <a:prstGeom prst="line">
                <a:avLst/>
              </a:prstGeom>
              <a:ln w="12700" cap="sq" cmpd="sng">
                <a:solidFill>
                  <a:schemeClr val="tx1"/>
                </a:solidFill>
                <a:prstDash val="solid"/>
                <a:headEnd type="none" w="sm" len="sm"/>
                <a:tailEnd type="none" w="sm" len="sm"/>
              </a:ln>
            </p:spPr>
          </p:sp>
          <p:sp>
            <p:nvSpPr>
              <p:cNvPr id="162826" name="Text Box 8"/>
              <p:cNvSpPr txBox="1"/>
              <p:nvPr/>
            </p:nvSpPr>
            <p:spPr>
              <a:xfrm>
                <a:off x="1587" y="2141"/>
                <a:ext cx="252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   A           B             C            D</a:t>
                </a:r>
                <a:endParaRPr lang="en-US" altLang="zh-CN" sz="2400" dirty="0"/>
              </a:p>
            </p:txBody>
          </p:sp>
          <p:sp>
            <p:nvSpPr>
              <p:cNvPr id="162827" name="Text Box 9"/>
              <p:cNvSpPr txBox="1"/>
              <p:nvPr/>
            </p:nvSpPr>
            <p:spPr>
              <a:xfrm>
                <a:off x="1745" y="2390"/>
                <a:ext cx="240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0          110           10        111</a:t>
                </a:r>
                <a:endParaRPr lang="en-US" altLang="zh-CN" sz="2400" dirty="0"/>
              </a:p>
            </p:txBody>
          </p:sp>
        </p:grpSp>
        <p:sp>
          <p:nvSpPr>
            <p:cNvPr id="162823" name="Text Box 10"/>
            <p:cNvSpPr txBox="1"/>
            <p:nvPr/>
          </p:nvSpPr>
          <p:spPr>
            <a:xfrm>
              <a:off x="654" y="1933"/>
              <a:ext cx="1055"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b="1" dirty="0"/>
                <a:t>编码方案</a:t>
              </a:r>
              <a:r>
                <a:rPr lang="en-US" altLang="zh-CN" sz="2400" b="1" dirty="0"/>
                <a:t>3:</a:t>
              </a:r>
              <a:endParaRPr lang="en-US" altLang="zh-CN" sz="2400" dirty="0"/>
            </a:p>
          </p:txBody>
        </p:sp>
      </p:grpSp>
      <p:sp>
        <p:nvSpPr>
          <p:cNvPr id="162821" name="Text Box 11"/>
          <p:cNvSpPr txBox="1"/>
          <p:nvPr/>
        </p:nvSpPr>
        <p:spPr>
          <a:xfrm>
            <a:off x="228600" y="3910013"/>
            <a:ext cx="8610600" cy="171608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0000"/>
              </a:lnSpc>
              <a:spcBef>
                <a:spcPct val="50000"/>
              </a:spcBef>
              <a:buNone/>
            </a:pPr>
            <a:r>
              <a:rPr lang="zh-CN" altLang="en-US" sz="2800" b="1" dirty="0"/>
              <a:t>采用不等长编码，让出现次数多的字符用短码，且任一编码不能是另一编码的前缀。</a:t>
            </a:r>
            <a:endParaRPr lang="zh-CN" altLang="en-US" sz="2800" b="1" dirty="0"/>
          </a:p>
          <a:p>
            <a:pPr marL="0" lvl="0" indent="0">
              <a:lnSpc>
                <a:spcPct val="110000"/>
              </a:lnSpc>
              <a:spcBef>
                <a:spcPct val="50000"/>
              </a:spcBef>
              <a:buNone/>
            </a:pPr>
            <a:r>
              <a:rPr lang="zh-CN" altLang="en-US" sz="2800" b="1" dirty="0"/>
              <a:t>则</a:t>
            </a:r>
            <a:r>
              <a:rPr lang="en-US" altLang="zh-CN" sz="2400" b="1" dirty="0"/>
              <a:t>ABACCDA</a:t>
            </a:r>
            <a:r>
              <a:rPr lang="zh-CN" altLang="en-US" sz="2800" b="1" dirty="0"/>
              <a:t>文字的电文为：</a:t>
            </a:r>
            <a:r>
              <a:rPr lang="en-US" altLang="zh-CN" sz="2800" b="1" dirty="0"/>
              <a:t>0110010101110     </a:t>
            </a:r>
            <a:r>
              <a:rPr lang="zh-CN" altLang="en-US" sz="2800" b="1" dirty="0"/>
              <a:t>共</a:t>
            </a:r>
            <a:r>
              <a:rPr lang="en-US" altLang="zh-CN" sz="2800" b="1" dirty="0"/>
              <a:t>13</a:t>
            </a:r>
            <a:r>
              <a:rPr lang="zh-CN" altLang="en-US" sz="2800" b="1" dirty="0"/>
              <a:t>位</a:t>
            </a:r>
            <a:endParaRPr lang="zh-CN" altLang="en-US" sz="2800" b="1" dirty="0"/>
          </a:p>
        </p:txBody>
      </p:sp>
    </p:spTree>
  </p:cSld>
  <p:clrMapOvr>
    <a:masterClrMapping/>
  </p:clrMapOvr>
  <p:transition>
    <p:sndAc>
      <p:stSnd>
        <p:snd r:embed="rId1" name="camera.wav"/>
      </p:stSnd>
    </p:sndAc>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ChangeArrowheads="1"/>
          </p:cNvSpPr>
          <p:nvPr/>
        </p:nvSpPr>
        <p:spPr bwMode="auto">
          <a:xfrm>
            <a:off x="1174750" y="595313"/>
            <a:ext cx="6748463" cy="644525"/>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63843" name="Text Box 3"/>
          <p:cNvSpPr txBox="1"/>
          <p:nvPr/>
        </p:nvSpPr>
        <p:spPr>
          <a:xfrm>
            <a:off x="700088" y="2089150"/>
            <a:ext cx="7878762" cy="40354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b="1" dirty="0"/>
              <a:t>设有</a:t>
            </a:r>
            <a:r>
              <a:rPr lang="en-US" altLang="zh-CN" sz="2400" b="1" dirty="0"/>
              <a:t>n</a:t>
            </a:r>
            <a:r>
              <a:rPr lang="zh-CN" altLang="en-US" sz="2400" b="1" dirty="0"/>
              <a:t>种字符，每种字符出现的次数为</a:t>
            </a:r>
            <a:r>
              <a:rPr lang="en-US" altLang="zh-CN" sz="2400" b="1" dirty="0"/>
              <a:t>W</a:t>
            </a:r>
            <a:r>
              <a:rPr lang="en-US" altLang="zh-CN" sz="2400" b="1" baseline="-14000" dirty="0"/>
              <a:t>i</a:t>
            </a:r>
            <a:r>
              <a:rPr lang="en-US" altLang="zh-CN" sz="2400" b="1" dirty="0"/>
              <a:t> ,</a:t>
            </a:r>
            <a:endParaRPr lang="en-US" altLang="zh-CN" sz="2400" b="1" dirty="0"/>
          </a:p>
          <a:p>
            <a:pPr marL="0" lvl="0" indent="0">
              <a:spcBef>
                <a:spcPct val="50000"/>
              </a:spcBef>
              <a:buNone/>
            </a:pPr>
            <a:r>
              <a:rPr lang="zh-CN" altLang="en-US" sz="2400" b="1" dirty="0"/>
              <a:t>其编码长度为</a:t>
            </a:r>
            <a:r>
              <a:rPr lang="en-US" altLang="zh-CN" sz="2400" b="1" dirty="0"/>
              <a:t>L</a:t>
            </a:r>
            <a:r>
              <a:rPr lang="en-US" altLang="zh-CN" sz="2400" b="1" baseline="-14000" dirty="0"/>
              <a:t>i </a:t>
            </a:r>
            <a:r>
              <a:rPr lang="en-US" altLang="zh-CN" sz="2400" b="1" dirty="0"/>
              <a:t>(i=1,2,</a:t>
            </a:r>
            <a:r>
              <a:rPr lang="zh-CN" altLang="en-US" sz="2400" b="1" dirty="0"/>
              <a:t>．．．</a:t>
            </a:r>
            <a:r>
              <a:rPr lang="en-US" altLang="zh-CN" sz="2400" b="1" dirty="0"/>
              <a:t>n)</a:t>
            </a:r>
            <a:r>
              <a:rPr lang="zh-CN" altLang="en-US" sz="2400" b="1" dirty="0"/>
              <a:t>，</a:t>
            </a:r>
            <a:endParaRPr lang="zh-CN" altLang="en-US" sz="2400" b="1" dirty="0"/>
          </a:p>
          <a:p>
            <a:pPr marL="0" lvl="0" indent="0">
              <a:spcBef>
                <a:spcPct val="50000"/>
              </a:spcBef>
              <a:buNone/>
            </a:pPr>
            <a:r>
              <a:rPr lang="zh-CN" altLang="en-US" sz="2400" b="1" dirty="0"/>
              <a:t>则整个电文总长度为∑ </a:t>
            </a:r>
            <a:r>
              <a:rPr lang="en-US" altLang="zh-CN" sz="2400" b="1" dirty="0"/>
              <a:t>W</a:t>
            </a:r>
            <a:r>
              <a:rPr lang="en-US" altLang="zh-CN" sz="2400" b="1" baseline="-14000" dirty="0"/>
              <a:t>i </a:t>
            </a:r>
            <a:r>
              <a:rPr lang="en-US" altLang="zh-CN" sz="2400" b="1" dirty="0"/>
              <a:t>L</a:t>
            </a:r>
            <a:r>
              <a:rPr lang="en-US" altLang="zh-CN" sz="2400" b="1" baseline="-14000" dirty="0"/>
              <a:t>i</a:t>
            </a:r>
            <a:r>
              <a:rPr lang="en-US" altLang="zh-CN" sz="2400" b="1" dirty="0"/>
              <a:t> </a:t>
            </a:r>
            <a:r>
              <a:rPr lang="zh-CN" altLang="en-US" sz="2400" b="1" dirty="0"/>
              <a:t>，</a:t>
            </a:r>
            <a:endParaRPr lang="zh-CN" altLang="en-US" sz="2400" b="1" dirty="0"/>
          </a:p>
          <a:p>
            <a:pPr marL="0" lvl="0" indent="0">
              <a:spcBef>
                <a:spcPct val="50000"/>
              </a:spcBef>
              <a:buNone/>
            </a:pPr>
            <a:r>
              <a:rPr lang="zh-CN" altLang="en-US" sz="2400" b="1" dirty="0"/>
              <a:t>要得到最短的电文，即使得∑ </a:t>
            </a:r>
            <a:r>
              <a:rPr lang="en-US" altLang="zh-CN" sz="2400" b="1" dirty="0"/>
              <a:t>W</a:t>
            </a:r>
            <a:r>
              <a:rPr lang="en-US" altLang="zh-CN" sz="2400" b="1" baseline="-14000" dirty="0"/>
              <a:t>i </a:t>
            </a:r>
            <a:r>
              <a:rPr lang="en-US" altLang="zh-CN" sz="2400" b="1" dirty="0"/>
              <a:t>L</a:t>
            </a:r>
            <a:r>
              <a:rPr lang="en-US" altLang="zh-CN" sz="2400" b="1" baseline="-14000" dirty="0"/>
              <a:t>i</a:t>
            </a:r>
            <a:r>
              <a:rPr lang="zh-CN" altLang="en-US" sz="2400" b="1" dirty="0"/>
              <a:t>最小。</a:t>
            </a:r>
            <a:endParaRPr lang="zh-CN" altLang="en-US" sz="2400" b="1" dirty="0"/>
          </a:p>
          <a:p>
            <a:pPr marL="0" lvl="0" indent="0">
              <a:lnSpc>
                <a:spcPct val="110000"/>
              </a:lnSpc>
              <a:spcBef>
                <a:spcPct val="50000"/>
              </a:spcBef>
              <a:buNone/>
            </a:pPr>
            <a:r>
              <a:rPr lang="zh-CN" altLang="en-US" sz="2400" b="1" dirty="0"/>
              <a:t>也就是以字符出现的次数为权值，构造一棵 </a:t>
            </a:r>
            <a:r>
              <a:rPr lang="en-US" altLang="zh-CN" sz="2400" b="1" dirty="0"/>
              <a:t>Huffman</a:t>
            </a:r>
            <a:r>
              <a:rPr lang="zh-CN" altLang="en-US" sz="2400" b="1" dirty="0"/>
              <a:t>树，并规定左分支编码位</a:t>
            </a:r>
            <a:r>
              <a:rPr lang="en-US" altLang="zh-CN" sz="2400" b="1" dirty="0"/>
              <a:t>0</a:t>
            </a:r>
            <a:r>
              <a:rPr lang="zh-CN" altLang="en-US" sz="2400" b="1" dirty="0"/>
              <a:t>，右分支编码为</a:t>
            </a:r>
            <a:r>
              <a:rPr lang="en-US" altLang="zh-CN" sz="2400" b="1" dirty="0"/>
              <a:t>1</a:t>
            </a:r>
            <a:r>
              <a:rPr lang="zh-CN" altLang="en-US" sz="2400" b="1" dirty="0"/>
              <a:t>，则字符的编码就是从根到该字符所在的叶结点的路径上的分支编号序列。</a:t>
            </a:r>
            <a:endParaRPr lang="zh-CN" altLang="en-US" sz="2400" b="1" dirty="0"/>
          </a:p>
          <a:p>
            <a:pPr marL="0" lvl="0" indent="0">
              <a:spcBef>
                <a:spcPct val="50000"/>
              </a:spcBef>
              <a:buNone/>
            </a:pPr>
            <a:r>
              <a:rPr lang="zh-CN" altLang="en-US" sz="2400" b="1" dirty="0"/>
              <a:t>用构造</a:t>
            </a:r>
            <a:r>
              <a:rPr lang="en-US" altLang="zh-CN" sz="2400" b="1" dirty="0"/>
              <a:t>Huffman</a:t>
            </a:r>
            <a:r>
              <a:rPr lang="zh-CN" altLang="en-US" sz="2400" b="1" dirty="0"/>
              <a:t>树编出来的码，称为</a:t>
            </a:r>
            <a:r>
              <a:rPr lang="en-US" altLang="zh-CN" sz="2400" b="1" dirty="0"/>
              <a:t>Huffman</a:t>
            </a:r>
            <a:r>
              <a:rPr lang="zh-CN" altLang="en-US" sz="2400" b="1" dirty="0"/>
              <a:t>编码。</a:t>
            </a:r>
            <a:endParaRPr lang="zh-CN" altLang="en-US" sz="2400" b="1" dirty="0"/>
          </a:p>
        </p:txBody>
      </p:sp>
    </p:spTree>
  </p:cSld>
  <p:clrMapOvr>
    <a:masterClrMapping/>
  </p:clrMapOvr>
  <p:transition>
    <p:sndAc>
      <p:stSnd>
        <p:snd r:embed="rId1" name="camera.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8" name="Text Box 2"/>
          <p:cNvSpPr txBox="1"/>
          <p:nvPr/>
        </p:nvSpPr>
        <p:spPr>
          <a:xfrm>
            <a:off x="314325" y="1143000"/>
            <a:ext cx="6753225"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b="1" dirty="0">
                <a:solidFill>
                  <a:srgbClr val="804000"/>
                </a:solidFill>
                <a:ea typeface="楷体_GB2312" pitchFamily="49" charset="-122"/>
              </a:rPr>
              <a:t>InitTree(&amp;T)  // </a:t>
            </a:r>
            <a:r>
              <a:rPr lang="zh-CN" altLang="en-US" sz="3600" b="1" dirty="0">
                <a:solidFill>
                  <a:srgbClr val="804000"/>
                </a:solidFill>
                <a:ea typeface="楷体_GB2312" pitchFamily="49" charset="-122"/>
              </a:rPr>
              <a:t>初始化置空树</a:t>
            </a:r>
            <a:r>
              <a:rPr lang="zh-CN" altLang="en-US" sz="4000" b="1" dirty="0">
                <a:solidFill>
                  <a:srgbClr val="804000"/>
                </a:solidFill>
                <a:ea typeface="楷体_GB2312" pitchFamily="49" charset="-122"/>
              </a:rPr>
              <a:t>  </a:t>
            </a:r>
            <a:endParaRPr lang="zh-CN" altLang="en-US" sz="4000" b="1" dirty="0">
              <a:solidFill>
                <a:srgbClr val="804000"/>
              </a:solidFill>
              <a:ea typeface="楷体_GB2312" pitchFamily="49" charset="-122"/>
            </a:endParaRPr>
          </a:p>
        </p:txBody>
      </p:sp>
      <p:sp>
        <p:nvSpPr>
          <p:cNvPr id="17411" name="Text Box 3"/>
          <p:cNvSpPr txBox="1"/>
          <p:nvPr/>
        </p:nvSpPr>
        <p:spPr>
          <a:xfrm>
            <a:off x="152400" y="171450"/>
            <a:ext cx="2419350" cy="895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4400" b="1" dirty="0">
                <a:solidFill>
                  <a:srgbClr val="FF0000"/>
                </a:solidFill>
                <a:ea typeface="楷体_GB2312" pitchFamily="49" charset="-122"/>
              </a:rPr>
              <a:t>插入类：</a:t>
            </a:r>
            <a:endParaRPr lang="zh-CN" altLang="en-US" sz="4400" dirty="0"/>
          </a:p>
        </p:txBody>
      </p:sp>
      <p:sp>
        <p:nvSpPr>
          <p:cNvPr id="321540" name="Text Box 4"/>
          <p:cNvSpPr txBox="1"/>
          <p:nvPr/>
        </p:nvSpPr>
        <p:spPr>
          <a:xfrm>
            <a:off x="266700" y="2103438"/>
            <a:ext cx="7400925" cy="13112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804000"/>
                </a:solidFill>
                <a:ea typeface="楷体_GB2312" pitchFamily="49" charset="-122"/>
              </a:rPr>
              <a:t>CreateTree(&amp;T, definition) </a:t>
            </a:r>
            <a:endParaRPr lang="en-US" altLang="zh-CN" sz="4000" b="1" dirty="0">
              <a:solidFill>
                <a:srgbClr val="804000"/>
              </a:solidFill>
              <a:ea typeface="楷体_GB2312" pitchFamily="49" charset="-122"/>
            </a:endParaRPr>
          </a:p>
          <a:p>
            <a:pPr marL="0" lvl="0" indent="0" eaLnBrk="1" hangingPunct="1">
              <a:spcBef>
                <a:spcPct val="0"/>
              </a:spcBef>
              <a:buNone/>
            </a:pPr>
            <a:r>
              <a:rPr lang="en-US" altLang="zh-CN" sz="4000" b="1" dirty="0">
                <a:solidFill>
                  <a:srgbClr val="804000"/>
                </a:solidFill>
                <a:ea typeface="楷体_GB2312" pitchFamily="49" charset="-122"/>
              </a:rPr>
              <a:t>                                // </a:t>
            </a:r>
            <a:r>
              <a:rPr lang="zh-CN" altLang="en-US" sz="3600" b="1" dirty="0">
                <a:solidFill>
                  <a:srgbClr val="804000"/>
                </a:solidFill>
                <a:ea typeface="楷体_GB2312" pitchFamily="49" charset="-122"/>
              </a:rPr>
              <a:t>按定义构造树</a:t>
            </a:r>
            <a:endParaRPr lang="zh-CN" altLang="en-US" sz="4000" b="1" dirty="0">
              <a:solidFill>
                <a:srgbClr val="804000"/>
              </a:solidFill>
              <a:ea typeface="楷体_GB2312" pitchFamily="49" charset="-122"/>
            </a:endParaRPr>
          </a:p>
        </p:txBody>
      </p:sp>
      <p:sp>
        <p:nvSpPr>
          <p:cNvPr id="321541" name="Text Box 5"/>
          <p:cNvSpPr txBox="1"/>
          <p:nvPr/>
        </p:nvSpPr>
        <p:spPr>
          <a:xfrm>
            <a:off x="304800" y="3352800"/>
            <a:ext cx="7731125" cy="13112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804000"/>
                </a:solidFill>
                <a:ea typeface="楷体_GB2312" pitchFamily="49" charset="-122"/>
              </a:rPr>
              <a:t>Assign(T, cur_e, value)  </a:t>
            </a:r>
            <a:endParaRPr lang="en-US" altLang="zh-CN" sz="4000" b="1" dirty="0">
              <a:solidFill>
                <a:srgbClr val="804000"/>
              </a:solidFill>
              <a:ea typeface="楷体_GB2312" pitchFamily="49" charset="-122"/>
            </a:endParaRPr>
          </a:p>
          <a:p>
            <a:pPr marL="0" lvl="0" indent="0" eaLnBrk="1" hangingPunct="1">
              <a:spcBef>
                <a:spcPct val="0"/>
              </a:spcBef>
              <a:buNone/>
            </a:pPr>
            <a:r>
              <a:rPr lang="en-US" altLang="zh-CN" sz="4000" b="1" dirty="0">
                <a:solidFill>
                  <a:srgbClr val="804000"/>
                </a:solidFill>
                <a:ea typeface="楷体_GB2312" pitchFamily="49" charset="-122"/>
              </a:rPr>
              <a:t>                               // </a:t>
            </a:r>
            <a:r>
              <a:rPr lang="zh-CN" altLang="en-US" sz="3600" b="1" dirty="0">
                <a:solidFill>
                  <a:srgbClr val="804000"/>
                </a:solidFill>
                <a:ea typeface="楷体_GB2312" pitchFamily="49" charset="-122"/>
              </a:rPr>
              <a:t>给当前结点赋值</a:t>
            </a:r>
            <a:endParaRPr lang="zh-CN" altLang="en-US" sz="4000" b="1" dirty="0">
              <a:solidFill>
                <a:srgbClr val="804000"/>
              </a:solidFill>
              <a:ea typeface="楷体_GB2312" pitchFamily="49" charset="-122"/>
            </a:endParaRPr>
          </a:p>
        </p:txBody>
      </p:sp>
      <p:sp>
        <p:nvSpPr>
          <p:cNvPr id="321542" name="Text Box 6"/>
          <p:cNvSpPr txBox="1"/>
          <p:nvPr/>
        </p:nvSpPr>
        <p:spPr>
          <a:xfrm>
            <a:off x="304800" y="4572000"/>
            <a:ext cx="8915400" cy="15557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b="1" dirty="0">
                <a:solidFill>
                  <a:srgbClr val="804000"/>
                </a:solidFill>
                <a:ea typeface="楷体_GB2312" pitchFamily="49" charset="-122"/>
              </a:rPr>
              <a:t>InsertChild(&amp;T, &amp;p, i, c) </a:t>
            </a:r>
            <a:endParaRPr lang="en-US" altLang="zh-CN" sz="4000" b="1" dirty="0">
              <a:solidFill>
                <a:srgbClr val="804000"/>
              </a:solidFill>
              <a:ea typeface="楷体_GB2312" pitchFamily="49" charset="-122"/>
            </a:endParaRPr>
          </a:p>
          <a:p>
            <a:pPr marL="0" lvl="0" indent="0" eaLnBrk="1" hangingPunct="1">
              <a:lnSpc>
                <a:spcPct val="120000"/>
              </a:lnSpc>
              <a:spcBef>
                <a:spcPct val="0"/>
              </a:spcBef>
              <a:buNone/>
            </a:pPr>
            <a:r>
              <a:rPr lang="en-US" altLang="zh-CN" sz="4000" b="1" dirty="0">
                <a:solidFill>
                  <a:srgbClr val="804000"/>
                </a:solidFill>
                <a:ea typeface="楷体_GB2312" pitchFamily="49" charset="-122"/>
              </a:rPr>
              <a:t>  // </a:t>
            </a:r>
            <a:r>
              <a:rPr lang="zh-CN" altLang="en-US" sz="3600" b="1" dirty="0">
                <a:solidFill>
                  <a:srgbClr val="804000"/>
                </a:solidFill>
                <a:ea typeface="楷体_GB2312" pitchFamily="49" charset="-122"/>
              </a:rPr>
              <a:t>将以</a:t>
            </a:r>
            <a:r>
              <a:rPr lang="en-US" altLang="zh-CN" sz="3600" b="1" dirty="0">
                <a:solidFill>
                  <a:srgbClr val="804000"/>
                </a:solidFill>
                <a:ea typeface="楷体_GB2312" pitchFamily="49" charset="-122"/>
              </a:rPr>
              <a:t>c</a:t>
            </a:r>
            <a:r>
              <a:rPr lang="zh-CN" altLang="en-US" sz="3600" b="1" dirty="0">
                <a:solidFill>
                  <a:srgbClr val="804000"/>
                </a:solidFill>
                <a:ea typeface="楷体_GB2312" pitchFamily="49" charset="-122"/>
              </a:rPr>
              <a:t>为根的树插入为结点</a:t>
            </a:r>
            <a:r>
              <a:rPr lang="en-US" altLang="zh-CN" sz="3600" b="1" dirty="0">
                <a:solidFill>
                  <a:srgbClr val="804000"/>
                </a:solidFill>
                <a:ea typeface="楷体_GB2312" pitchFamily="49" charset="-122"/>
              </a:rPr>
              <a:t>p</a:t>
            </a:r>
            <a:r>
              <a:rPr lang="zh-CN" altLang="en-US" sz="3600" b="1" dirty="0">
                <a:solidFill>
                  <a:srgbClr val="804000"/>
                </a:solidFill>
                <a:ea typeface="楷体_GB2312" pitchFamily="49" charset="-122"/>
              </a:rPr>
              <a:t>的第</a:t>
            </a:r>
            <a:r>
              <a:rPr lang="en-US" altLang="zh-CN" sz="3600" b="1" dirty="0">
                <a:solidFill>
                  <a:srgbClr val="804000"/>
                </a:solidFill>
                <a:ea typeface="楷体_GB2312" pitchFamily="49" charset="-122"/>
              </a:rPr>
              <a:t>i</a:t>
            </a:r>
            <a:r>
              <a:rPr lang="zh-CN" altLang="en-US" sz="3600" b="1" dirty="0">
                <a:solidFill>
                  <a:srgbClr val="804000"/>
                </a:solidFill>
                <a:ea typeface="楷体_GB2312" pitchFamily="49" charset="-122"/>
              </a:rPr>
              <a:t>棵子树</a:t>
            </a:r>
            <a:endParaRPr lang="zh-CN" altLang="en-US" sz="4000" b="1" dirty="0">
              <a:solidFill>
                <a:srgbClr val="804000"/>
              </a:solidFill>
              <a:ea typeface="楷体_GB2312" pitchFamily="49" charset="-122"/>
            </a:endParaRPr>
          </a:p>
        </p:txBody>
      </p:sp>
      <p:sp>
        <p:nvSpPr>
          <p:cNvPr id="321543" name="AutoShape 7">
            <a:hlinkClick r:id="" action="ppaction://hlinkshowjump?jump=lastslideviewed"/>
          </p:cNvPr>
          <p:cNvSpPr/>
          <p:nvPr/>
        </p:nvSpPr>
        <p:spPr>
          <a:xfrm>
            <a:off x="8458200" y="6248400"/>
            <a:ext cx="381000" cy="381000"/>
          </a:xfrm>
          <a:prstGeom prst="actionButtonReturn">
            <a:avLst/>
          </a:prstGeom>
          <a:solidFill>
            <a:schemeClr val="bg2"/>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8"/>
                                        </p:tgtEl>
                                        <p:attrNameLst>
                                          <p:attrName>style.visibility</p:attrName>
                                        </p:attrNameLst>
                                      </p:cBhvr>
                                      <p:to>
                                        <p:strVal val="visible"/>
                                      </p:to>
                                    </p:set>
                                    <p:animEffect transition="in" filter="wipe(left)">
                                      <p:cBhvr>
                                        <p:cTn id="7" dur="500"/>
                                        <p:tgtEl>
                                          <p:spTgt spid="321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40"/>
                                        </p:tgtEl>
                                        <p:attrNameLst>
                                          <p:attrName>style.visibility</p:attrName>
                                        </p:attrNameLst>
                                      </p:cBhvr>
                                      <p:to>
                                        <p:strVal val="visible"/>
                                      </p:to>
                                    </p:set>
                                    <p:animEffect transition="in" filter="wipe(left)">
                                      <p:cBhvr>
                                        <p:cTn id="12" dur="500"/>
                                        <p:tgtEl>
                                          <p:spTgt spid="3215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1541"/>
                                        </p:tgtEl>
                                        <p:attrNameLst>
                                          <p:attrName>style.visibility</p:attrName>
                                        </p:attrNameLst>
                                      </p:cBhvr>
                                      <p:to>
                                        <p:strVal val="visible"/>
                                      </p:to>
                                    </p:set>
                                    <p:animEffect transition="in" filter="wipe(left)">
                                      <p:cBhvr>
                                        <p:cTn id="17" dur="500"/>
                                        <p:tgtEl>
                                          <p:spTgt spid="3215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1542"/>
                                        </p:tgtEl>
                                        <p:attrNameLst>
                                          <p:attrName>style.visibility</p:attrName>
                                        </p:attrNameLst>
                                      </p:cBhvr>
                                      <p:to>
                                        <p:strVal val="visible"/>
                                      </p:to>
                                    </p:set>
                                    <p:animEffect transition="in" filter="wipe(left)">
                                      <p:cBhvr>
                                        <p:cTn id="22" dur="500"/>
                                        <p:tgtEl>
                                          <p:spTgt spid="321542"/>
                                        </p:tgtEl>
                                      </p:cBhvr>
                                    </p:animEffect>
                                  </p:childTnLst>
                                </p:cTn>
                              </p:par>
                            </p:childTnLst>
                          </p:cTn>
                        </p:par>
                        <p:par>
                          <p:cTn id="23" fill="hold">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321543"/>
                                        </p:tgtEl>
                                        <p:attrNameLst>
                                          <p:attrName>style.visibility</p:attrName>
                                        </p:attrNameLst>
                                      </p:cBhvr>
                                      <p:to>
                                        <p:strVal val="visible"/>
                                      </p:to>
                                    </p:set>
                                    <p:anim calcmode="lin" valueType="num">
                                      <p:cBhvr additive="base">
                                        <p:cTn id="26" dur="500" fill="hold"/>
                                        <p:tgtEl>
                                          <p:spTgt spid="321543"/>
                                        </p:tgtEl>
                                        <p:attrNameLst>
                                          <p:attrName>ppt_x</p:attrName>
                                        </p:attrNameLst>
                                      </p:cBhvr>
                                      <p:tavLst>
                                        <p:tav tm="0">
                                          <p:val>
                                            <p:strVal val="1+#ppt_w/2"/>
                                          </p:val>
                                        </p:tav>
                                        <p:tav tm="100000">
                                          <p:val>
                                            <p:strVal val="#ppt_x"/>
                                          </p:val>
                                        </p:tav>
                                      </p:tavLst>
                                    </p:anim>
                                    <p:anim calcmode="lin" valueType="num">
                                      <p:cBhvr additive="base">
                                        <p:cTn id="27" dur="500" fill="hold"/>
                                        <p:tgtEl>
                                          <p:spTgt spid="321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p:bldP spid="321540" grpId="0"/>
      <p:bldP spid="321541" grpId="0"/>
      <p:bldP spid="321542" grpId="0"/>
      <p:bldP spid="321543"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ChangeArrowheads="1"/>
          </p:cNvSpPr>
          <p:nvPr/>
        </p:nvSpPr>
        <p:spPr bwMode="auto">
          <a:xfrm>
            <a:off x="685800" y="525463"/>
            <a:ext cx="7772400" cy="644525"/>
          </a:xfrm>
          <a:prstGeom prst="rect">
            <a:avLst/>
          </a:prstGeom>
          <a:noFill/>
          <a:ln w="9525">
            <a:noFill/>
            <a:miter lim="800000"/>
          </a:ln>
          <a:effectLst/>
        </p:spPr>
        <p:txBody>
          <a:bodyPr lIns="92075" tIns="46038" rIns="92075" bIns="46038"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6.6</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哈夫曼树及其应用</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64867" name="Line 3"/>
          <p:cNvSpPr/>
          <p:nvPr/>
        </p:nvSpPr>
        <p:spPr>
          <a:xfrm>
            <a:off x="1219200" y="5867400"/>
            <a:ext cx="0" cy="0"/>
          </a:xfrm>
          <a:prstGeom prst="line">
            <a:avLst/>
          </a:prstGeom>
          <a:ln w="12700" cap="sq" cmpd="sng">
            <a:solidFill>
              <a:schemeClr val="tx1"/>
            </a:solidFill>
            <a:prstDash val="solid"/>
            <a:headEnd type="none" w="sm" len="sm"/>
            <a:tailEnd type="none" w="sm" len="sm"/>
          </a:ln>
        </p:spPr>
      </p:sp>
      <p:sp>
        <p:nvSpPr>
          <p:cNvPr id="164868" name="Text Box 4"/>
          <p:cNvSpPr txBox="1"/>
          <p:nvPr/>
        </p:nvSpPr>
        <p:spPr>
          <a:xfrm>
            <a:off x="1103313" y="2346325"/>
            <a:ext cx="2063750" cy="5191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800" b="1" dirty="0">
                <a:latin typeface="华文新魏" pitchFamily="2" charset="-122"/>
                <a:ea typeface="华文新魏" pitchFamily="2" charset="-122"/>
              </a:rPr>
              <a:t>对上例有</a:t>
            </a:r>
            <a:r>
              <a:rPr lang="en-US" altLang="zh-CN" sz="2800" b="1" dirty="0">
                <a:latin typeface="华文新魏" pitchFamily="2" charset="-122"/>
                <a:ea typeface="华文新魏" pitchFamily="2" charset="-122"/>
              </a:rPr>
              <a:t>:</a:t>
            </a:r>
            <a:endParaRPr lang="en-US" altLang="zh-CN" sz="2800" b="1" dirty="0">
              <a:latin typeface="华文新魏" pitchFamily="2" charset="-122"/>
              <a:ea typeface="华文新魏" pitchFamily="2" charset="-122"/>
            </a:endParaRPr>
          </a:p>
        </p:txBody>
      </p:sp>
      <p:grpSp>
        <p:nvGrpSpPr>
          <p:cNvPr id="164869" name="Group 5"/>
          <p:cNvGrpSpPr/>
          <p:nvPr/>
        </p:nvGrpSpPr>
        <p:grpSpPr>
          <a:xfrm>
            <a:off x="2714625" y="3541713"/>
            <a:ext cx="4818063" cy="2243137"/>
            <a:chOff x="1710" y="2275"/>
            <a:chExt cx="3035" cy="1413"/>
          </a:xfrm>
        </p:grpSpPr>
        <p:grpSp>
          <p:nvGrpSpPr>
            <p:cNvPr id="164870" name="Group 6"/>
            <p:cNvGrpSpPr/>
            <p:nvPr/>
          </p:nvGrpSpPr>
          <p:grpSpPr>
            <a:xfrm>
              <a:off x="1710" y="2275"/>
              <a:ext cx="3035" cy="1359"/>
              <a:chOff x="1688" y="2275"/>
              <a:chExt cx="3035" cy="1359"/>
            </a:xfrm>
          </p:grpSpPr>
          <p:grpSp>
            <p:nvGrpSpPr>
              <p:cNvPr id="164873" name="Group 7"/>
              <p:cNvGrpSpPr/>
              <p:nvPr/>
            </p:nvGrpSpPr>
            <p:grpSpPr>
              <a:xfrm>
                <a:off x="1688" y="2275"/>
                <a:ext cx="3035" cy="1359"/>
                <a:chOff x="1688" y="2275"/>
                <a:chExt cx="3035" cy="1359"/>
              </a:xfrm>
            </p:grpSpPr>
            <p:sp>
              <p:nvSpPr>
                <p:cNvPr id="164877" name="Line 8"/>
                <p:cNvSpPr/>
                <p:nvPr/>
              </p:nvSpPr>
              <p:spPr>
                <a:xfrm flipH="1">
                  <a:off x="1973" y="2529"/>
                  <a:ext cx="276" cy="161"/>
                </a:xfrm>
                <a:prstGeom prst="line">
                  <a:avLst/>
                </a:prstGeom>
                <a:ln w="12700" cap="sq" cmpd="sng">
                  <a:solidFill>
                    <a:schemeClr val="tx1"/>
                  </a:solidFill>
                  <a:prstDash val="solid"/>
                  <a:headEnd type="none" w="sm" len="sm"/>
                  <a:tailEnd type="none" w="sm" len="sm"/>
                </a:ln>
              </p:spPr>
            </p:sp>
            <p:sp>
              <p:nvSpPr>
                <p:cNvPr id="164878" name="Line 9"/>
                <p:cNvSpPr/>
                <p:nvPr/>
              </p:nvSpPr>
              <p:spPr>
                <a:xfrm>
                  <a:off x="2524" y="2448"/>
                  <a:ext cx="327" cy="202"/>
                </a:xfrm>
                <a:prstGeom prst="line">
                  <a:avLst/>
                </a:prstGeom>
                <a:ln w="12700" cap="sq" cmpd="sng">
                  <a:solidFill>
                    <a:schemeClr val="tx1"/>
                  </a:solidFill>
                  <a:prstDash val="solid"/>
                  <a:headEnd type="none" w="sm" len="sm"/>
                  <a:tailEnd type="none" w="sm" len="sm"/>
                </a:ln>
              </p:spPr>
            </p:sp>
            <p:sp>
              <p:nvSpPr>
                <p:cNvPr id="164879" name="Text Box 10"/>
                <p:cNvSpPr txBox="1"/>
                <p:nvPr/>
              </p:nvSpPr>
              <p:spPr>
                <a:xfrm>
                  <a:off x="2613" y="2329"/>
                  <a:ext cx="180" cy="231"/>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t>1</a:t>
                  </a:r>
                  <a:endParaRPr lang="en-US" altLang="zh-CN" sz="2400" dirty="0"/>
                </a:p>
              </p:txBody>
            </p:sp>
            <p:grpSp>
              <p:nvGrpSpPr>
                <p:cNvPr id="164880" name="Group 11"/>
                <p:cNvGrpSpPr/>
                <p:nvPr/>
              </p:nvGrpSpPr>
              <p:grpSpPr>
                <a:xfrm>
                  <a:off x="1688" y="2275"/>
                  <a:ext cx="3035" cy="1359"/>
                  <a:chOff x="1688" y="2275"/>
                  <a:chExt cx="3035" cy="1359"/>
                </a:xfrm>
              </p:grpSpPr>
              <p:sp>
                <p:nvSpPr>
                  <p:cNvPr id="164881" name="Oval 12"/>
                  <p:cNvSpPr/>
                  <p:nvPr/>
                </p:nvSpPr>
                <p:spPr>
                  <a:xfrm>
                    <a:off x="2216" y="2275"/>
                    <a:ext cx="310" cy="270"/>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endParaRPr lang="zh-CN" altLang="zh-CN" sz="2400" dirty="0"/>
                  </a:p>
                </p:txBody>
              </p:sp>
              <p:sp>
                <p:nvSpPr>
                  <p:cNvPr id="164882" name="Oval 13"/>
                  <p:cNvSpPr/>
                  <p:nvPr/>
                </p:nvSpPr>
                <p:spPr>
                  <a:xfrm>
                    <a:off x="1688" y="2608"/>
                    <a:ext cx="310" cy="269"/>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A</a:t>
                    </a:r>
                    <a:endParaRPr lang="en-US" altLang="zh-CN" sz="2400" dirty="0"/>
                  </a:p>
                </p:txBody>
              </p:sp>
              <p:sp>
                <p:nvSpPr>
                  <p:cNvPr id="164883" name="Text Box 14"/>
                  <p:cNvSpPr txBox="1"/>
                  <p:nvPr/>
                </p:nvSpPr>
                <p:spPr>
                  <a:xfrm>
                    <a:off x="1750" y="2874"/>
                    <a:ext cx="240" cy="231"/>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t>3</a:t>
                    </a:r>
                    <a:endParaRPr lang="en-US" altLang="zh-CN" sz="2400" dirty="0"/>
                  </a:p>
                </p:txBody>
              </p:sp>
              <p:grpSp>
                <p:nvGrpSpPr>
                  <p:cNvPr id="164884" name="Group 15"/>
                  <p:cNvGrpSpPr/>
                  <p:nvPr/>
                </p:nvGrpSpPr>
                <p:grpSpPr>
                  <a:xfrm>
                    <a:off x="2364" y="2588"/>
                    <a:ext cx="2359" cy="1046"/>
                    <a:chOff x="2364" y="2588"/>
                    <a:chExt cx="2359" cy="1046"/>
                  </a:xfrm>
                </p:grpSpPr>
                <p:grpSp>
                  <p:nvGrpSpPr>
                    <p:cNvPr id="164885" name="Group 16"/>
                    <p:cNvGrpSpPr/>
                    <p:nvPr/>
                  </p:nvGrpSpPr>
                  <p:grpSpPr>
                    <a:xfrm>
                      <a:off x="2364" y="2588"/>
                      <a:ext cx="1738" cy="874"/>
                      <a:chOff x="2364" y="2588"/>
                      <a:chExt cx="1738" cy="874"/>
                    </a:xfrm>
                  </p:grpSpPr>
                  <p:sp>
                    <p:nvSpPr>
                      <p:cNvPr id="164891" name="Line 17"/>
                      <p:cNvSpPr/>
                      <p:nvPr/>
                    </p:nvSpPr>
                    <p:spPr>
                      <a:xfrm>
                        <a:off x="3139" y="2825"/>
                        <a:ext cx="740" cy="445"/>
                      </a:xfrm>
                      <a:prstGeom prst="line">
                        <a:avLst/>
                      </a:prstGeom>
                      <a:ln w="12700" cap="sq" cmpd="sng">
                        <a:solidFill>
                          <a:schemeClr val="tx1"/>
                        </a:solidFill>
                        <a:prstDash val="solid"/>
                        <a:headEnd type="none" w="sm" len="sm"/>
                        <a:tailEnd type="none" w="sm" len="sm"/>
                      </a:ln>
                    </p:spPr>
                  </p:sp>
                  <p:sp>
                    <p:nvSpPr>
                      <p:cNvPr id="164892" name="Oval 18"/>
                      <p:cNvSpPr/>
                      <p:nvPr/>
                    </p:nvSpPr>
                    <p:spPr>
                      <a:xfrm>
                        <a:off x="2364" y="2843"/>
                        <a:ext cx="310" cy="270"/>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C</a:t>
                        </a:r>
                        <a:endParaRPr lang="en-US" altLang="zh-CN" sz="2400" dirty="0"/>
                      </a:p>
                    </p:txBody>
                  </p:sp>
                  <p:sp>
                    <p:nvSpPr>
                      <p:cNvPr id="164893" name="Oval 19"/>
                      <p:cNvSpPr/>
                      <p:nvPr/>
                    </p:nvSpPr>
                    <p:spPr>
                      <a:xfrm>
                        <a:off x="2835" y="2588"/>
                        <a:ext cx="310" cy="270"/>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endParaRPr lang="zh-CN" altLang="zh-CN" sz="2400" dirty="0"/>
                      </a:p>
                    </p:txBody>
                  </p:sp>
                  <p:sp>
                    <p:nvSpPr>
                      <p:cNvPr id="164894" name="Oval 20"/>
                      <p:cNvSpPr/>
                      <p:nvPr/>
                    </p:nvSpPr>
                    <p:spPr>
                      <a:xfrm>
                        <a:off x="3325" y="2852"/>
                        <a:ext cx="309" cy="270"/>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endParaRPr lang="zh-CN" altLang="zh-CN" sz="2400" dirty="0"/>
                      </a:p>
                    </p:txBody>
                  </p:sp>
                  <p:sp>
                    <p:nvSpPr>
                      <p:cNvPr id="164895" name="Oval 21"/>
                      <p:cNvSpPr/>
                      <p:nvPr/>
                    </p:nvSpPr>
                    <p:spPr>
                      <a:xfrm>
                        <a:off x="2877" y="3182"/>
                        <a:ext cx="310" cy="270"/>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B</a:t>
                        </a:r>
                        <a:endParaRPr lang="en-US" altLang="zh-CN" sz="2400" dirty="0"/>
                      </a:p>
                    </p:txBody>
                  </p:sp>
                  <p:sp>
                    <p:nvSpPr>
                      <p:cNvPr id="164896" name="Oval 22"/>
                      <p:cNvSpPr/>
                      <p:nvPr/>
                    </p:nvSpPr>
                    <p:spPr>
                      <a:xfrm>
                        <a:off x="3792" y="3192"/>
                        <a:ext cx="310" cy="270"/>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D</a:t>
                        </a:r>
                        <a:endParaRPr lang="en-US" altLang="zh-CN" sz="2400" dirty="0"/>
                      </a:p>
                    </p:txBody>
                  </p:sp>
                  <p:sp>
                    <p:nvSpPr>
                      <p:cNvPr id="164897" name="Line 23"/>
                      <p:cNvSpPr/>
                      <p:nvPr/>
                    </p:nvSpPr>
                    <p:spPr>
                      <a:xfrm flipH="1">
                        <a:off x="2640" y="2784"/>
                        <a:ext cx="223" cy="135"/>
                      </a:xfrm>
                      <a:prstGeom prst="line">
                        <a:avLst/>
                      </a:prstGeom>
                      <a:ln w="12700" cap="sq" cmpd="sng">
                        <a:solidFill>
                          <a:schemeClr val="tx1"/>
                        </a:solidFill>
                        <a:prstDash val="solid"/>
                        <a:headEnd type="none" w="sm" len="sm"/>
                        <a:tailEnd type="none" w="sm" len="sm"/>
                      </a:ln>
                    </p:spPr>
                  </p:sp>
                  <p:sp>
                    <p:nvSpPr>
                      <p:cNvPr id="164898" name="Line 24"/>
                      <p:cNvSpPr/>
                      <p:nvPr/>
                    </p:nvSpPr>
                    <p:spPr>
                      <a:xfrm flipH="1">
                        <a:off x="3122" y="3095"/>
                        <a:ext cx="241" cy="162"/>
                      </a:xfrm>
                      <a:prstGeom prst="line">
                        <a:avLst/>
                      </a:prstGeom>
                      <a:ln w="12700" cap="sq" cmpd="sng">
                        <a:solidFill>
                          <a:schemeClr val="tx1"/>
                        </a:solidFill>
                        <a:prstDash val="solid"/>
                        <a:headEnd type="none" w="sm" len="sm"/>
                        <a:tailEnd type="none" w="sm" len="sm"/>
                      </a:ln>
                    </p:spPr>
                  </p:sp>
                </p:grpSp>
                <p:sp>
                  <p:nvSpPr>
                    <p:cNvPr id="164886" name="Text Box 25"/>
                    <p:cNvSpPr txBox="1"/>
                    <p:nvPr/>
                  </p:nvSpPr>
                  <p:spPr>
                    <a:xfrm>
                      <a:off x="3165" y="2634"/>
                      <a:ext cx="237" cy="231"/>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t>1</a:t>
                      </a:r>
                      <a:endParaRPr lang="en-US" altLang="zh-CN" sz="2400" dirty="0"/>
                    </a:p>
                  </p:txBody>
                </p:sp>
                <p:sp>
                  <p:nvSpPr>
                    <p:cNvPr id="164887" name="Text Box 26"/>
                    <p:cNvSpPr txBox="1"/>
                    <p:nvPr/>
                  </p:nvSpPr>
                  <p:spPr>
                    <a:xfrm>
                      <a:off x="3644" y="2949"/>
                      <a:ext cx="257" cy="231"/>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t>1</a:t>
                      </a:r>
                      <a:endParaRPr lang="en-US" altLang="zh-CN" sz="2400" dirty="0"/>
                    </a:p>
                  </p:txBody>
                </p:sp>
                <p:sp>
                  <p:nvSpPr>
                    <p:cNvPr id="164888" name="Text Box 27"/>
                    <p:cNvSpPr txBox="1"/>
                    <p:nvPr/>
                  </p:nvSpPr>
                  <p:spPr>
                    <a:xfrm>
                      <a:off x="4104" y="3136"/>
                      <a:ext cx="619"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endParaRPr lang="zh-CN" altLang="zh-CN" sz="2400" dirty="0"/>
                    </a:p>
                  </p:txBody>
                </p:sp>
                <p:sp>
                  <p:nvSpPr>
                    <p:cNvPr id="164889" name="Text Box 28"/>
                    <p:cNvSpPr txBox="1"/>
                    <p:nvPr/>
                  </p:nvSpPr>
                  <p:spPr>
                    <a:xfrm>
                      <a:off x="3120" y="3346"/>
                      <a:ext cx="3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endParaRPr lang="zh-CN" altLang="zh-CN" sz="2400" dirty="0"/>
                    </a:p>
                  </p:txBody>
                </p:sp>
                <p:sp>
                  <p:nvSpPr>
                    <p:cNvPr id="164890" name="Text Box 29"/>
                    <p:cNvSpPr txBox="1"/>
                    <p:nvPr/>
                  </p:nvSpPr>
                  <p:spPr>
                    <a:xfrm>
                      <a:off x="2416" y="3089"/>
                      <a:ext cx="224" cy="231"/>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t>2</a:t>
                      </a:r>
                      <a:endParaRPr lang="en-US" altLang="zh-CN" sz="2400" dirty="0"/>
                    </a:p>
                  </p:txBody>
                </p:sp>
              </p:grpSp>
            </p:grpSp>
          </p:grpSp>
          <p:sp>
            <p:nvSpPr>
              <p:cNvPr id="164874" name="Text Box 30"/>
              <p:cNvSpPr txBox="1"/>
              <p:nvPr/>
            </p:nvSpPr>
            <p:spPr>
              <a:xfrm>
                <a:off x="3051" y="2931"/>
                <a:ext cx="246"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0</a:t>
                </a:r>
                <a:endParaRPr lang="en-US" altLang="zh-CN" sz="2400" dirty="0"/>
              </a:p>
            </p:txBody>
          </p:sp>
          <p:sp>
            <p:nvSpPr>
              <p:cNvPr id="164875" name="Text Box 31"/>
              <p:cNvSpPr txBox="1"/>
              <p:nvPr/>
            </p:nvSpPr>
            <p:spPr>
              <a:xfrm>
                <a:off x="2575" y="2593"/>
                <a:ext cx="257"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0</a:t>
                </a:r>
                <a:endParaRPr lang="en-US" altLang="zh-CN" sz="2400" dirty="0"/>
              </a:p>
            </p:txBody>
          </p:sp>
          <p:sp>
            <p:nvSpPr>
              <p:cNvPr id="164876" name="Text Box 32"/>
              <p:cNvSpPr txBox="1"/>
              <p:nvPr/>
            </p:nvSpPr>
            <p:spPr>
              <a:xfrm>
                <a:off x="1939" y="2370"/>
                <a:ext cx="18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0</a:t>
                </a:r>
                <a:endParaRPr lang="en-US" altLang="zh-CN" sz="2400" dirty="0"/>
              </a:p>
            </p:txBody>
          </p:sp>
        </p:grpSp>
        <p:sp>
          <p:nvSpPr>
            <p:cNvPr id="164871" name="Text Box 33"/>
            <p:cNvSpPr txBox="1"/>
            <p:nvPr/>
          </p:nvSpPr>
          <p:spPr>
            <a:xfrm>
              <a:off x="2941" y="3438"/>
              <a:ext cx="224" cy="231"/>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t>1</a:t>
              </a:r>
              <a:endParaRPr lang="en-US" altLang="zh-CN" sz="2400" dirty="0"/>
            </a:p>
          </p:txBody>
        </p:sp>
        <p:sp>
          <p:nvSpPr>
            <p:cNvPr id="164872" name="Text Box 34"/>
            <p:cNvSpPr txBox="1"/>
            <p:nvPr/>
          </p:nvSpPr>
          <p:spPr>
            <a:xfrm>
              <a:off x="3862" y="3457"/>
              <a:ext cx="224" cy="231"/>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t>1</a:t>
              </a:r>
              <a:endParaRPr lang="en-US" altLang="zh-CN" sz="2400" dirty="0"/>
            </a:p>
          </p:txBody>
        </p:sp>
      </p:grpSp>
    </p:spTree>
  </p:cSld>
  <p:clrMapOvr>
    <a:masterClrMapping/>
  </p:clrMapOvr>
  <p:transition>
    <p:sndAc>
      <p:stSnd>
        <p:snd r:embed="rId1" name="camera.wav"/>
      </p:stSnd>
    </p:sndAc>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Text Box 2"/>
          <p:cNvSpPr txBox="1"/>
          <p:nvPr/>
        </p:nvSpPr>
        <p:spPr>
          <a:xfrm>
            <a:off x="152400" y="228600"/>
            <a:ext cx="8839200" cy="64103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zh-CN" altLang="en-US" sz="3600" dirty="0">
                <a:solidFill>
                  <a:srgbClr val="663300"/>
                </a:solidFill>
                <a:ea typeface="楷体_GB2312" pitchFamily="49" charset="-122"/>
              </a:rPr>
              <a:t>　</a:t>
            </a:r>
            <a:r>
              <a:rPr lang="en-US" altLang="zh-CN" sz="3600" dirty="0">
                <a:solidFill>
                  <a:srgbClr val="990000"/>
                </a:solidFill>
                <a:ea typeface="楷体_GB2312" pitchFamily="49" charset="-122"/>
              </a:rPr>
              <a:t>1. </a:t>
            </a:r>
            <a:r>
              <a:rPr lang="zh-CN" altLang="en-US" sz="3600" dirty="0">
                <a:solidFill>
                  <a:srgbClr val="990000"/>
                </a:solidFill>
                <a:ea typeface="楷体_GB2312" pitchFamily="49" charset="-122"/>
              </a:rPr>
              <a:t>熟练掌握</a:t>
            </a:r>
            <a:r>
              <a:rPr lang="zh-CN" altLang="en-US" sz="3600" b="1" dirty="0">
                <a:solidFill>
                  <a:srgbClr val="990000"/>
                </a:solidFill>
                <a:ea typeface="楷体_GB2312" pitchFamily="49" charset="-122"/>
              </a:rPr>
              <a:t>二叉树的结构特性</a:t>
            </a:r>
            <a:r>
              <a:rPr lang="zh-CN" altLang="en-US" sz="3600" dirty="0">
                <a:solidFill>
                  <a:srgbClr val="990000"/>
                </a:solidFill>
                <a:ea typeface="楷体_GB2312" pitchFamily="49" charset="-122"/>
              </a:rPr>
              <a:t>，了解相应的证明方法。</a:t>
            </a:r>
            <a:endParaRPr lang="zh-CN" altLang="en-US" sz="3600" dirty="0">
              <a:solidFill>
                <a:srgbClr val="990000"/>
              </a:solidFill>
              <a:ea typeface="楷体_GB2312" pitchFamily="49" charset="-122"/>
            </a:endParaRPr>
          </a:p>
          <a:p>
            <a:pPr marL="0" lvl="0" indent="0" eaLnBrk="1" hangingPunct="1">
              <a:lnSpc>
                <a:spcPct val="115000"/>
              </a:lnSpc>
              <a:spcBef>
                <a:spcPct val="0"/>
              </a:spcBef>
              <a:buNone/>
            </a:pPr>
            <a:r>
              <a:rPr lang="zh-CN" altLang="en-US" sz="3600" dirty="0">
                <a:solidFill>
                  <a:srgbClr val="990000"/>
                </a:solidFill>
                <a:ea typeface="楷体_GB2312" pitchFamily="49" charset="-122"/>
              </a:rPr>
              <a:t>　</a:t>
            </a:r>
            <a:r>
              <a:rPr lang="en-US" altLang="zh-CN" sz="3600" dirty="0">
                <a:solidFill>
                  <a:srgbClr val="990000"/>
                </a:solidFill>
                <a:ea typeface="楷体_GB2312" pitchFamily="49" charset="-122"/>
              </a:rPr>
              <a:t>2. </a:t>
            </a:r>
            <a:r>
              <a:rPr lang="zh-CN" altLang="en-US" sz="3600" dirty="0">
                <a:solidFill>
                  <a:srgbClr val="990000"/>
                </a:solidFill>
                <a:ea typeface="楷体_GB2312" pitchFamily="49" charset="-122"/>
              </a:rPr>
              <a:t>熟悉二叉树的各种</a:t>
            </a:r>
            <a:r>
              <a:rPr lang="zh-CN" altLang="en-US" sz="3600" b="1" dirty="0">
                <a:solidFill>
                  <a:srgbClr val="990000"/>
                </a:solidFill>
                <a:ea typeface="楷体_GB2312" pitchFamily="49" charset="-122"/>
              </a:rPr>
              <a:t>存储结构</a:t>
            </a:r>
            <a:r>
              <a:rPr lang="zh-CN" altLang="en-US" sz="3600" dirty="0">
                <a:solidFill>
                  <a:srgbClr val="990000"/>
                </a:solidFill>
                <a:ea typeface="楷体_GB2312" pitchFamily="49" charset="-122"/>
              </a:rPr>
              <a:t>的特点及适用范围。</a:t>
            </a:r>
            <a:endParaRPr lang="zh-CN" altLang="en-US" sz="3600" dirty="0">
              <a:solidFill>
                <a:srgbClr val="990000"/>
              </a:solidFill>
              <a:ea typeface="楷体_GB2312" pitchFamily="49" charset="-122"/>
            </a:endParaRPr>
          </a:p>
          <a:p>
            <a:pPr marL="0" lvl="0" indent="0" eaLnBrk="1" hangingPunct="1">
              <a:lnSpc>
                <a:spcPct val="115000"/>
              </a:lnSpc>
              <a:spcBef>
                <a:spcPct val="0"/>
              </a:spcBef>
              <a:buNone/>
            </a:pPr>
            <a:r>
              <a:rPr lang="zh-CN" altLang="en-US" sz="3600" dirty="0">
                <a:solidFill>
                  <a:srgbClr val="990000"/>
                </a:solidFill>
                <a:ea typeface="楷体_GB2312" pitchFamily="49" charset="-122"/>
              </a:rPr>
              <a:t>　</a:t>
            </a:r>
            <a:r>
              <a:rPr lang="en-US" altLang="zh-CN" sz="3600" dirty="0">
                <a:solidFill>
                  <a:srgbClr val="990000"/>
                </a:solidFill>
                <a:ea typeface="楷体_GB2312" pitchFamily="49" charset="-122"/>
              </a:rPr>
              <a:t>3. </a:t>
            </a:r>
            <a:r>
              <a:rPr lang="zh-CN" altLang="en-US" sz="3600" b="1" dirty="0">
                <a:solidFill>
                  <a:srgbClr val="990000"/>
                </a:solidFill>
                <a:ea typeface="楷体_GB2312" pitchFamily="49" charset="-122"/>
              </a:rPr>
              <a:t>遍历二叉树</a:t>
            </a:r>
            <a:r>
              <a:rPr lang="zh-CN" altLang="en-US" sz="3600" dirty="0">
                <a:solidFill>
                  <a:srgbClr val="990000"/>
                </a:solidFill>
                <a:ea typeface="楷体_GB2312" pitchFamily="49" charset="-122"/>
              </a:rPr>
              <a:t>是二叉树各种操作的基础。实现二叉树遍历的具体算法与所采用的存储结构有关。掌握各种遍历策略的</a:t>
            </a:r>
            <a:r>
              <a:rPr lang="zh-CN" altLang="en-US" sz="3600" b="1" dirty="0">
                <a:solidFill>
                  <a:srgbClr val="990000"/>
                </a:solidFill>
                <a:ea typeface="楷体_GB2312" pitchFamily="49" charset="-122"/>
              </a:rPr>
              <a:t>递归算法</a:t>
            </a:r>
            <a:r>
              <a:rPr lang="zh-CN" altLang="en-US" sz="3600" dirty="0">
                <a:solidFill>
                  <a:srgbClr val="990000"/>
                </a:solidFill>
                <a:ea typeface="楷体_GB2312" pitchFamily="49" charset="-122"/>
              </a:rPr>
              <a:t>，</a:t>
            </a:r>
            <a:r>
              <a:rPr lang="zh-CN" altLang="en-US" sz="3600" b="1" dirty="0">
                <a:solidFill>
                  <a:srgbClr val="990000"/>
                </a:solidFill>
                <a:ea typeface="楷体_GB2312" pitchFamily="49" charset="-122"/>
              </a:rPr>
              <a:t>灵活运用遍历算法</a:t>
            </a:r>
            <a:r>
              <a:rPr lang="zh-CN" altLang="en-US" sz="3600" dirty="0">
                <a:solidFill>
                  <a:srgbClr val="990000"/>
                </a:solidFill>
                <a:ea typeface="楷体_GB2312" pitchFamily="49" charset="-122"/>
              </a:rPr>
              <a:t>实现二叉树的其它操作。</a:t>
            </a:r>
            <a:r>
              <a:rPr lang="zh-CN" altLang="en-US" sz="3600" b="1" dirty="0">
                <a:solidFill>
                  <a:srgbClr val="990000"/>
                </a:solidFill>
                <a:ea typeface="楷体_GB2312" pitchFamily="49" charset="-122"/>
              </a:rPr>
              <a:t>层次遍历</a:t>
            </a:r>
            <a:r>
              <a:rPr lang="zh-CN" altLang="en-US" sz="3600" dirty="0">
                <a:solidFill>
                  <a:srgbClr val="990000"/>
                </a:solidFill>
                <a:ea typeface="楷体_GB2312" pitchFamily="49" charset="-122"/>
              </a:rPr>
              <a:t>是按另一种搜索策略进行的遍历。</a:t>
            </a:r>
            <a:endParaRPr lang="zh-CN" altLang="en-US" sz="4000" dirty="0">
              <a:solidFill>
                <a:srgbClr val="990000"/>
              </a:solidFill>
              <a:ea typeface="楷体_GB2312" pitchFamily="49" charset="-122"/>
            </a:endParaRPr>
          </a:p>
        </p:txBody>
      </p:sp>
    </p:spTree>
  </p:cSld>
  <p:clrMapOvr>
    <a:masterClrMapping/>
  </p:clrMapOvr>
  <p:transition>
    <p:sndAc>
      <p:stSnd>
        <p:snd r:embed="rId1" name="camera.wav"/>
      </p:stSnd>
    </p:sndAc>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Text Box 2"/>
          <p:cNvSpPr txBox="1"/>
          <p:nvPr/>
        </p:nvSpPr>
        <p:spPr>
          <a:xfrm>
            <a:off x="533400" y="304800"/>
            <a:ext cx="8153400" cy="39338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zh-CN" altLang="en-US" sz="3600" dirty="0">
                <a:solidFill>
                  <a:srgbClr val="990000"/>
                </a:solidFill>
                <a:ea typeface="楷体_GB2312" pitchFamily="49" charset="-122"/>
              </a:rPr>
              <a:t>　　</a:t>
            </a:r>
            <a:r>
              <a:rPr lang="en-US" altLang="zh-CN" sz="3600" dirty="0">
                <a:solidFill>
                  <a:srgbClr val="990000"/>
                </a:solidFill>
                <a:ea typeface="楷体_GB2312" pitchFamily="49" charset="-122"/>
              </a:rPr>
              <a:t>4. </a:t>
            </a:r>
            <a:r>
              <a:rPr lang="zh-CN" altLang="en-US" sz="3600" dirty="0">
                <a:solidFill>
                  <a:srgbClr val="990000"/>
                </a:solidFill>
                <a:ea typeface="楷体_GB2312" pitchFamily="49" charset="-122"/>
              </a:rPr>
              <a:t>理解二叉树</a:t>
            </a:r>
            <a:r>
              <a:rPr lang="zh-CN" altLang="en-US" sz="3600" b="1" dirty="0">
                <a:solidFill>
                  <a:srgbClr val="990000"/>
                </a:solidFill>
                <a:ea typeface="楷体_GB2312" pitchFamily="49" charset="-122"/>
              </a:rPr>
              <a:t>线索化的实质</a:t>
            </a:r>
            <a:r>
              <a:rPr lang="zh-CN" altLang="en-US" sz="3600" dirty="0">
                <a:solidFill>
                  <a:srgbClr val="990000"/>
                </a:solidFill>
                <a:ea typeface="楷体_GB2312" pitchFamily="49" charset="-122"/>
              </a:rPr>
              <a:t>是建立结点与其在相应序列中的前驱或后继之间的直接联系，熟练掌握二叉树的</a:t>
            </a:r>
            <a:r>
              <a:rPr lang="zh-CN" altLang="en-US" sz="3600" b="1" dirty="0">
                <a:solidFill>
                  <a:srgbClr val="990000"/>
                </a:solidFill>
                <a:ea typeface="楷体_GB2312" pitchFamily="49" charset="-122"/>
              </a:rPr>
              <a:t>线索化过程</a:t>
            </a:r>
            <a:r>
              <a:rPr lang="zh-CN" altLang="en-US" sz="3600" dirty="0">
                <a:solidFill>
                  <a:srgbClr val="990000"/>
                </a:solidFill>
                <a:ea typeface="楷体_GB2312" pitchFamily="49" charset="-122"/>
              </a:rPr>
              <a:t>以及在中序线索化树上找给定结点的前驱和后继的方法。</a:t>
            </a:r>
            <a:endParaRPr lang="zh-CN" altLang="en-US" sz="2400" dirty="0"/>
          </a:p>
        </p:txBody>
      </p:sp>
    </p:spTree>
  </p:cSld>
  <p:clrMapOvr>
    <a:masterClrMapping/>
  </p:clrMapOvr>
  <p:transition>
    <p:sndAc>
      <p:stSnd>
        <p:snd r:embed="rId1" name="camera.wav"/>
      </p:stSnd>
    </p:sndAc>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Text Box 2"/>
          <p:cNvSpPr txBox="1"/>
          <p:nvPr/>
        </p:nvSpPr>
        <p:spPr>
          <a:xfrm>
            <a:off x="381000" y="304800"/>
            <a:ext cx="8458200" cy="39338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zh-CN" altLang="en-US" sz="3600" dirty="0">
                <a:solidFill>
                  <a:srgbClr val="990000"/>
                </a:solidFill>
                <a:ea typeface="楷体_GB2312" pitchFamily="49" charset="-122"/>
              </a:rPr>
              <a:t>　　</a:t>
            </a:r>
            <a:r>
              <a:rPr lang="en-US" altLang="zh-CN" sz="3600" dirty="0">
                <a:solidFill>
                  <a:srgbClr val="990000"/>
                </a:solidFill>
                <a:ea typeface="楷体_GB2312" pitchFamily="49" charset="-122"/>
              </a:rPr>
              <a:t>5. </a:t>
            </a:r>
            <a:r>
              <a:rPr lang="zh-CN" altLang="en-US" sz="3600" dirty="0">
                <a:solidFill>
                  <a:srgbClr val="990000"/>
                </a:solidFill>
                <a:ea typeface="楷体_GB2312" pitchFamily="49" charset="-122"/>
              </a:rPr>
              <a:t>熟悉</a:t>
            </a:r>
            <a:r>
              <a:rPr lang="zh-CN" altLang="en-US" sz="3600" b="1" dirty="0">
                <a:solidFill>
                  <a:srgbClr val="990000"/>
                </a:solidFill>
                <a:ea typeface="楷体_GB2312" pitchFamily="49" charset="-122"/>
              </a:rPr>
              <a:t>树的</a:t>
            </a:r>
            <a:r>
              <a:rPr lang="zh-CN" altLang="en-US" sz="3600" dirty="0">
                <a:solidFill>
                  <a:srgbClr val="990000"/>
                </a:solidFill>
                <a:ea typeface="楷体_GB2312" pitchFamily="49" charset="-122"/>
              </a:rPr>
              <a:t>各种</a:t>
            </a:r>
            <a:r>
              <a:rPr lang="zh-CN" altLang="en-US" sz="3600" b="1" dirty="0">
                <a:solidFill>
                  <a:srgbClr val="990000"/>
                </a:solidFill>
                <a:ea typeface="楷体_GB2312" pitchFamily="49" charset="-122"/>
              </a:rPr>
              <a:t>存储结构</a:t>
            </a:r>
            <a:r>
              <a:rPr lang="zh-CN" altLang="en-US" sz="3600" dirty="0">
                <a:solidFill>
                  <a:srgbClr val="990000"/>
                </a:solidFill>
                <a:ea typeface="楷体_GB2312" pitchFamily="49" charset="-122"/>
              </a:rPr>
              <a:t>及其特点，掌握</a:t>
            </a:r>
            <a:r>
              <a:rPr lang="zh-CN" altLang="en-US" sz="3600" b="1" dirty="0">
                <a:solidFill>
                  <a:srgbClr val="990000"/>
                </a:solidFill>
                <a:ea typeface="楷体_GB2312" pitchFamily="49" charset="-122"/>
              </a:rPr>
              <a:t>树和森林与二叉树的转换</a:t>
            </a:r>
            <a:r>
              <a:rPr lang="zh-CN" altLang="en-US" sz="3600" dirty="0">
                <a:solidFill>
                  <a:srgbClr val="990000"/>
                </a:solidFill>
                <a:ea typeface="楷体_GB2312" pitchFamily="49" charset="-122"/>
              </a:rPr>
              <a:t>方法。</a:t>
            </a:r>
            <a:endParaRPr lang="zh-CN" altLang="en-US" sz="3600" dirty="0">
              <a:solidFill>
                <a:srgbClr val="990000"/>
              </a:solidFill>
              <a:ea typeface="楷体_GB2312" pitchFamily="49" charset="-122"/>
            </a:endParaRPr>
          </a:p>
          <a:p>
            <a:pPr marL="0" lvl="0" indent="0" eaLnBrk="1" hangingPunct="1">
              <a:lnSpc>
                <a:spcPct val="140000"/>
              </a:lnSpc>
              <a:spcBef>
                <a:spcPct val="0"/>
              </a:spcBef>
              <a:buNone/>
            </a:pPr>
            <a:endParaRPr lang="zh-CN" altLang="en-US" sz="3600" dirty="0">
              <a:solidFill>
                <a:srgbClr val="990000"/>
              </a:solidFill>
              <a:ea typeface="楷体_GB2312" pitchFamily="49" charset="-122"/>
            </a:endParaRPr>
          </a:p>
          <a:p>
            <a:pPr marL="0" lvl="0" indent="0" eaLnBrk="1" hangingPunct="1">
              <a:lnSpc>
                <a:spcPct val="140000"/>
              </a:lnSpc>
              <a:spcBef>
                <a:spcPct val="0"/>
              </a:spcBef>
              <a:buNone/>
            </a:pPr>
            <a:r>
              <a:rPr lang="zh-CN" altLang="en-US" sz="3600" dirty="0">
                <a:solidFill>
                  <a:srgbClr val="990000"/>
                </a:solidFill>
                <a:ea typeface="楷体_GB2312" pitchFamily="49" charset="-122"/>
              </a:rPr>
              <a:t>　</a:t>
            </a:r>
            <a:r>
              <a:rPr lang="en-US" altLang="zh-CN" sz="3600" dirty="0">
                <a:solidFill>
                  <a:srgbClr val="990000"/>
                </a:solidFill>
                <a:ea typeface="楷体_GB2312" pitchFamily="49" charset="-122"/>
              </a:rPr>
              <a:t>6. </a:t>
            </a:r>
            <a:r>
              <a:rPr lang="zh-CN" altLang="en-US" sz="3600" dirty="0">
                <a:solidFill>
                  <a:srgbClr val="990000"/>
                </a:solidFill>
                <a:ea typeface="楷体_GB2312" pitchFamily="49" charset="-122"/>
              </a:rPr>
              <a:t>了解</a:t>
            </a:r>
            <a:r>
              <a:rPr lang="zh-CN" altLang="en-US" sz="3600" b="1" dirty="0">
                <a:solidFill>
                  <a:srgbClr val="990000"/>
                </a:solidFill>
                <a:ea typeface="楷体_GB2312" pitchFamily="49" charset="-122"/>
              </a:rPr>
              <a:t>最优树的特性</a:t>
            </a:r>
            <a:r>
              <a:rPr lang="zh-CN" altLang="en-US" sz="3600" dirty="0">
                <a:solidFill>
                  <a:srgbClr val="990000"/>
                </a:solidFill>
                <a:ea typeface="楷体_GB2312" pitchFamily="49" charset="-122"/>
              </a:rPr>
              <a:t>，掌握</a:t>
            </a:r>
            <a:r>
              <a:rPr lang="zh-CN" altLang="en-US" sz="3600" b="1" dirty="0">
                <a:solidFill>
                  <a:srgbClr val="990000"/>
                </a:solidFill>
                <a:ea typeface="楷体_GB2312" pitchFamily="49" charset="-122"/>
              </a:rPr>
              <a:t>建立最优树和哈夫曼编码</a:t>
            </a:r>
            <a:r>
              <a:rPr lang="zh-CN" altLang="en-US" sz="3600" dirty="0">
                <a:solidFill>
                  <a:srgbClr val="990000"/>
                </a:solidFill>
                <a:ea typeface="楷体_GB2312" pitchFamily="49" charset="-122"/>
              </a:rPr>
              <a:t>的方法。</a:t>
            </a:r>
            <a:endParaRPr lang="zh-CN" altLang="en-US" sz="3600" dirty="0">
              <a:solidFill>
                <a:srgbClr val="990000"/>
              </a:solidFill>
            </a:endParaRPr>
          </a:p>
        </p:txBody>
      </p:sp>
    </p:spTree>
  </p:cSld>
  <p:clrMapOvr>
    <a:masterClrMapping/>
  </p:clrMapOvr>
  <p:transition>
    <p:sndAc>
      <p:stSnd>
        <p:snd r:embed="rId1" name="camera.wav"/>
      </p:stSnd>
    </p:sndAc>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2"/>
          <p:cNvSpPr>
            <a:spLocks noGrp="1"/>
          </p:cNvSpPr>
          <p:nvPr>
            <p:ph type="title"/>
          </p:nvPr>
        </p:nvSpPr>
        <p:spPr>
          <a:xfrm>
            <a:off x="684213" y="0"/>
            <a:ext cx="7772400" cy="1143000"/>
          </a:xfrm>
          <a:ln/>
        </p:spPr>
        <p:txBody>
          <a:bodyPr vert="horz" wrap="square" lIns="91440" tIns="45720" rIns="91440" bIns="45720" anchor="ctr"/>
          <a:p>
            <a:pPr eaLnBrk="1" hangingPunct="1"/>
            <a:r>
              <a:rPr lang="zh-CN" altLang="en-US" dirty="0"/>
              <a:t>习题</a:t>
            </a:r>
            <a:endParaRPr lang="zh-CN" altLang="en-US" dirty="0"/>
          </a:p>
        </p:txBody>
      </p:sp>
      <p:sp>
        <p:nvSpPr>
          <p:cNvPr id="168963" name="Rectangle 3"/>
          <p:cNvSpPr>
            <a:spLocks noGrp="1"/>
          </p:cNvSpPr>
          <p:nvPr>
            <p:ph idx="1"/>
          </p:nvPr>
        </p:nvSpPr>
        <p:spPr>
          <a:xfrm>
            <a:off x="539750" y="1052513"/>
            <a:ext cx="7766050" cy="5805487"/>
          </a:xfrm>
          <a:ln/>
        </p:spPr>
        <p:txBody>
          <a:bodyPr vert="horz" wrap="square" lIns="91440" tIns="45720" rIns="91440" bIns="45720" anchor="t"/>
          <a:p>
            <a:pPr eaLnBrk="1" hangingPunct="1"/>
            <a:r>
              <a:rPr lang="zh-CN" altLang="en-US" dirty="0"/>
              <a:t>一、判断题</a:t>
            </a:r>
            <a:endParaRPr lang="zh-CN" altLang="en-US" dirty="0"/>
          </a:p>
          <a:p>
            <a:pPr lvl="1" eaLnBrk="1" hangingPunct="1"/>
            <a:r>
              <a:rPr lang="en-US" altLang="zh-CN" dirty="0"/>
              <a:t>1.</a:t>
            </a:r>
            <a:r>
              <a:rPr lang="zh-CN" altLang="en-US" dirty="0"/>
              <a:t>二叉树是树的特殊形式。</a:t>
            </a:r>
            <a:endParaRPr lang="zh-CN" altLang="en-US" dirty="0"/>
          </a:p>
          <a:p>
            <a:pPr lvl="1" eaLnBrk="1" hangingPunct="1"/>
            <a:r>
              <a:rPr lang="en-US" altLang="zh-CN" dirty="0"/>
              <a:t>2.</a:t>
            </a:r>
            <a:r>
              <a:rPr lang="zh-CN" altLang="en-US" dirty="0"/>
              <a:t>一棵度为</a:t>
            </a:r>
            <a:r>
              <a:rPr lang="en-US" altLang="zh-CN" dirty="0"/>
              <a:t>2</a:t>
            </a:r>
            <a:r>
              <a:rPr lang="zh-CN" altLang="en-US" dirty="0"/>
              <a:t>的树就是一棵二叉树。 </a:t>
            </a:r>
            <a:endParaRPr lang="zh-CN" altLang="en-US" dirty="0"/>
          </a:p>
          <a:p>
            <a:pPr lvl="1" eaLnBrk="1" hangingPunct="1"/>
            <a:r>
              <a:rPr lang="en-US" altLang="zh-CN" dirty="0"/>
              <a:t>3.</a:t>
            </a:r>
            <a:r>
              <a:rPr lang="zh-CN" altLang="en-US" dirty="0"/>
              <a:t>由树转换成二叉树，其根结点的右子树总是空的。</a:t>
            </a:r>
            <a:endParaRPr lang="zh-CN" altLang="en-US" dirty="0"/>
          </a:p>
          <a:p>
            <a:pPr lvl="1" eaLnBrk="1" hangingPunct="1"/>
            <a:r>
              <a:rPr lang="en-US" altLang="zh-CN" dirty="0"/>
              <a:t>4.</a:t>
            </a:r>
            <a:r>
              <a:rPr lang="zh-CN" altLang="en-US" dirty="0"/>
              <a:t>如果结点</a:t>
            </a:r>
            <a:r>
              <a:rPr lang="en-US" altLang="zh-CN" dirty="0"/>
              <a:t>A</a:t>
            </a:r>
            <a:r>
              <a:rPr lang="zh-CN" altLang="en-US" dirty="0"/>
              <a:t>有</a:t>
            </a:r>
            <a:r>
              <a:rPr lang="en-US" altLang="zh-CN" dirty="0"/>
              <a:t>3</a:t>
            </a:r>
            <a:r>
              <a:rPr lang="zh-CN" altLang="en-US" dirty="0"/>
              <a:t>个兄弟，而且</a:t>
            </a:r>
            <a:r>
              <a:rPr lang="en-US" altLang="zh-CN" dirty="0"/>
              <a:t>B</a:t>
            </a:r>
            <a:r>
              <a:rPr lang="zh-CN" altLang="en-US" dirty="0"/>
              <a:t>是</a:t>
            </a:r>
            <a:r>
              <a:rPr lang="en-US" altLang="zh-CN" dirty="0"/>
              <a:t>A</a:t>
            </a:r>
            <a:r>
              <a:rPr lang="zh-CN" altLang="en-US" dirty="0"/>
              <a:t>的双亲，则</a:t>
            </a:r>
            <a:r>
              <a:rPr lang="en-US" altLang="zh-CN" dirty="0"/>
              <a:t>B</a:t>
            </a:r>
            <a:r>
              <a:rPr lang="zh-CN" altLang="en-US" dirty="0"/>
              <a:t>的度是</a:t>
            </a:r>
            <a:r>
              <a:rPr lang="en-US" altLang="zh-CN" dirty="0"/>
              <a:t>5</a:t>
            </a:r>
            <a:r>
              <a:rPr lang="zh-CN" altLang="en-US" dirty="0"/>
              <a:t>。</a:t>
            </a:r>
            <a:endParaRPr lang="zh-CN" altLang="en-US" dirty="0"/>
          </a:p>
          <a:p>
            <a:pPr lvl="1" eaLnBrk="1" hangingPunct="1"/>
            <a:r>
              <a:rPr lang="en-US" altLang="zh-CN" dirty="0"/>
              <a:t>5.</a:t>
            </a:r>
            <a:r>
              <a:rPr lang="zh-CN" altLang="en-US" dirty="0"/>
              <a:t>给定二叉树的先序遍历序列和后序遍历序列，就能惟一地确定一棵二叉树。</a:t>
            </a:r>
            <a:endParaRPr lang="zh-CN" altLang="en-US" dirty="0"/>
          </a:p>
          <a:p>
            <a:pPr lvl="1" eaLnBrk="1" hangingPunct="1"/>
            <a:r>
              <a:rPr lang="en-US" altLang="zh-CN" dirty="0"/>
              <a:t>6.</a:t>
            </a:r>
            <a:r>
              <a:rPr lang="zh-CN" altLang="en-US" dirty="0"/>
              <a:t>哈夫曼树是带权路径长度最短的树，路径上权值较大的结点离根较近。</a:t>
            </a:r>
            <a:endParaRPr lang="zh-CN" altLang="en-US" dirty="0"/>
          </a:p>
          <a:p>
            <a:pPr lvl="1" eaLnBrk="1" hangingPunct="1"/>
            <a:endParaRPr lang="en-US" altLang="zh-CN" dirty="0"/>
          </a:p>
        </p:txBody>
      </p:sp>
      <p:sp>
        <p:nvSpPr>
          <p:cNvPr id="484356" name="Rectangle 4"/>
          <p:cNvSpPr/>
          <p:nvPr/>
        </p:nvSpPr>
        <p:spPr>
          <a:xfrm>
            <a:off x="5715000" y="16002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dirty="0">
                <a:solidFill>
                  <a:srgbClr val="FF0000"/>
                </a:solidFill>
              </a:rPr>
              <a:t>×</a:t>
            </a:r>
            <a:endParaRPr lang="en-US" altLang="zh-CN" dirty="0">
              <a:solidFill>
                <a:srgbClr val="FF0000"/>
              </a:solidFill>
            </a:endParaRPr>
          </a:p>
        </p:txBody>
      </p:sp>
      <p:sp>
        <p:nvSpPr>
          <p:cNvPr id="484357" name="Rectangle 5"/>
          <p:cNvSpPr/>
          <p:nvPr/>
        </p:nvSpPr>
        <p:spPr>
          <a:xfrm>
            <a:off x="6781800" y="20574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dirty="0">
                <a:solidFill>
                  <a:srgbClr val="FF0000"/>
                </a:solidFill>
              </a:rPr>
              <a:t>×</a:t>
            </a:r>
            <a:endParaRPr lang="en-US" altLang="zh-CN" dirty="0">
              <a:solidFill>
                <a:srgbClr val="FF0000"/>
              </a:solidFill>
            </a:endParaRPr>
          </a:p>
        </p:txBody>
      </p:sp>
      <p:sp>
        <p:nvSpPr>
          <p:cNvPr id="484358" name="Rectangle 6"/>
          <p:cNvSpPr/>
          <p:nvPr/>
        </p:nvSpPr>
        <p:spPr>
          <a:xfrm>
            <a:off x="2971800" y="31242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dirty="0">
                <a:solidFill>
                  <a:srgbClr val="FF0000"/>
                </a:solidFill>
              </a:rPr>
              <a:t>√</a:t>
            </a:r>
            <a:endParaRPr lang="en-US" altLang="zh-CN" dirty="0">
              <a:solidFill>
                <a:srgbClr val="FF0000"/>
              </a:solidFill>
            </a:endParaRPr>
          </a:p>
        </p:txBody>
      </p:sp>
      <p:sp>
        <p:nvSpPr>
          <p:cNvPr id="484359" name="Rectangle 7"/>
          <p:cNvSpPr/>
          <p:nvPr/>
        </p:nvSpPr>
        <p:spPr>
          <a:xfrm>
            <a:off x="3657600" y="40386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dirty="0">
                <a:solidFill>
                  <a:srgbClr val="FF0000"/>
                </a:solidFill>
              </a:rPr>
              <a:t>×</a:t>
            </a:r>
            <a:endParaRPr lang="en-US" altLang="zh-CN" dirty="0">
              <a:solidFill>
                <a:srgbClr val="FF0000"/>
              </a:solidFill>
            </a:endParaRPr>
          </a:p>
        </p:txBody>
      </p:sp>
      <p:sp>
        <p:nvSpPr>
          <p:cNvPr id="484360" name="Rectangle 8"/>
          <p:cNvSpPr/>
          <p:nvPr/>
        </p:nvSpPr>
        <p:spPr>
          <a:xfrm>
            <a:off x="6705600" y="4953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dirty="0">
                <a:solidFill>
                  <a:srgbClr val="FF0000"/>
                </a:solidFill>
              </a:rPr>
              <a:t>×</a:t>
            </a:r>
            <a:endParaRPr lang="en-US" altLang="zh-CN" dirty="0">
              <a:solidFill>
                <a:srgbClr val="FF0000"/>
              </a:solidFill>
            </a:endParaRPr>
          </a:p>
        </p:txBody>
      </p:sp>
      <p:sp>
        <p:nvSpPr>
          <p:cNvPr id="484361" name="Rectangle 9"/>
          <p:cNvSpPr/>
          <p:nvPr/>
        </p:nvSpPr>
        <p:spPr>
          <a:xfrm>
            <a:off x="6019800" y="59436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dirty="0">
                <a:solidFill>
                  <a:srgbClr val="FF0000"/>
                </a:solidFill>
              </a:rPr>
              <a:t>√</a:t>
            </a:r>
            <a:endParaRPr lang="en-US" altLang="zh-CN"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4356"/>
                                        </p:tgtEl>
                                        <p:attrNameLst>
                                          <p:attrName>style.visibility</p:attrName>
                                        </p:attrNameLst>
                                      </p:cBhvr>
                                      <p:to>
                                        <p:strVal val="visible"/>
                                      </p:to>
                                    </p:set>
                                    <p:animEffect transition="in" filter="dissolve">
                                      <p:cBhvr>
                                        <p:cTn id="7" dur="500"/>
                                        <p:tgtEl>
                                          <p:spTgt spid="4843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4357"/>
                                        </p:tgtEl>
                                        <p:attrNameLst>
                                          <p:attrName>style.visibility</p:attrName>
                                        </p:attrNameLst>
                                      </p:cBhvr>
                                      <p:to>
                                        <p:strVal val="visible"/>
                                      </p:to>
                                    </p:set>
                                    <p:animEffect transition="in" filter="dissolve">
                                      <p:cBhvr>
                                        <p:cTn id="12" dur="500"/>
                                        <p:tgtEl>
                                          <p:spTgt spid="4843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dissolve">
                                      <p:cBhvr>
                                        <p:cTn id="17" dur="500"/>
                                        <p:tgtEl>
                                          <p:spTgt spid="48435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4359"/>
                                        </p:tgtEl>
                                        <p:attrNameLst>
                                          <p:attrName>style.visibility</p:attrName>
                                        </p:attrNameLst>
                                      </p:cBhvr>
                                      <p:to>
                                        <p:strVal val="visible"/>
                                      </p:to>
                                    </p:set>
                                    <p:animEffect transition="in" filter="dissolve">
                                      <p:cBhvr>
                                        <p:cTn id="22" dur="500"/>
                                        <p:tgtEl>
                                          <p:spTgt spid="4843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4360"/>
                                        </p:tgtEl>
                                        <p:attrNameLst>
                                          <p:attrName>style.visibility</p:attrName>
                                        </p:attrNameLst>
                                      </p:cBhvr>
                                      <p:to>
                                        <p:strVal val="visible"/>
                                      </p:to>
                                    </p:set>
                                    <p:animEffect transition="in" filter="dissolve">
                                      <p:cBhvr>
                                        <p:cTn id="27" dur="500"/>
                                        <p:tgtEl>
                                          <p:spTgt spid="48436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84361"/>
                                        </p:tgtEl>
                                        <p:attrNameLst>
                                          <p:attrName>style.visibility</p:attrName>
                                        </p:attrNameLst>
                                      </p:cBhvr>
                                      <p:to>
                                        <p:strVal val="visible"/>
                                      </p:to>
                                    </p:set>
                                    <p:animEffect transition="in" filter="dissolve">
                                      <p:cBhvr>
                                        <p:cTn id="32" dur="500"/>
                                        <p:tgtEl>
                                          <p:spTgt spid="484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p:bldP spid="484357" grpId="0"/>
      <p:bldP spid="484358" grpId="0"/>
      <p:bldP spid="484359" grpId="0"/>
      <p:bldP spid="484360" grpId="0"/>
      <p:bldP spid="484361"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3"/>
          <p:cNvSpPr>
            <a:spLocks noGrp="1"/>
          </p:cNvSpPr>
          <p:nvPr>
            <p:ph idx="1"/>
          </p:nvPr>
        </p:nvSpPr>
        <p:spPr>
          <a:xfrm>
            <a:off x="107950" y="115888"/>
            <a:ext cx="8712200" cy="6553200"/>
          </a:xfrm>
          <a:ln/>
        </p:spPr>
        <p:txBody>
          <a:bodyPr vert="horz" wrap="square" lIns="91440" tIns="45720" rIns="91440" bIns="45720" anchor="t"/>
          <a:p>
            <a:pPr eaLnBrk="1" hangingPunct="1">
              <a:lnSpc>
                <a:spcPct val="120000"/>
              </a:lnSpc>
            </a:pPr>
            <a:r>
              <a:rPr lang="zh-CN" altLang="en-US" sz="2400" dirty="0"/>
              <a:t>二、填空题</a:t>
            </a:r>
            <a:endParaRPr lang="zh-CN" altLang="en-US" sz="2400" dirty="0"/>
          </a:p>
          <a:p>
            <a:pPr lvl="1" eaLnBrk="1" hangingPunct="1">
              <a:lnSpc>
                <a:spcPct val="120000"/>
              </a:lnSpc>
            </a:pPr>
            <a:r>
              <a:rPr lang="en-US" altLang="zh-CN" sz="2400" dirty="0"/>
              <a:t>1.</a:t>
            </a:r>
            <a:r>
              <a:rPr lang="zh-CN" altLang="en-US" sz="2400" dirty="0"/>
              <a:t>对于一个具有</a:t>
            </a:r>
            <a:r>
              <a:rPr lang="en-US" altLang="zh-CN" sz="2400" dirty="0"/>
              <a:t>n</a:t>
            </a:r>
            <a:r>
              <a:rPr lang="zh-CN" altLang="en-US" sz="2400" dirty="0"/>
              <a:t>个结点的二叉树，当它为一棵</a:t>
            </a:r>
            <a:r>
              <a:rPr lang="en-US" altLang="zh-CN" sz="2400" dirty="0"/>
              <a:t>_________</a:t>
            </a:r>
            <a:r>
              <a:rPr lang="zh-CN" altLang="en-US" sz="2400" dirty="0"/>
              <a:t>二叉树时，具有最小高度，即为</a:t>
            </a:r>
            <a:r>
              <a:rPr lang="en-US" altLang="zh-CN" sz="2400" dirty="0"/>
              <a:t>_________</a:t>
            </a:r>
            <a:r>
              <a:rPr lang="zh-CN" altLang="en-US" sz="2400" dirty="0"/>
              <a:t>，当它为一棵单支树时具有为</a:t>
            </a:r>
            <a:r>
              <a:rPr lang="en-US" altLang="zh-CN" sz="2400" dirty="0"/>
              <a:t>_________</a:t>
            </a:r>
            <a:r>
              <a:rPr lang="zh-CN" altLang="en-US" sz="2400" dirty="0"/>
              <a:t>高度，即为</a:t>
            </a:r>
            <a:r>
              <a:rPr lang="en-US" altLang="zh-CN" sz="2400" dirty="0"/>
              <a:t>_________</a:t>
            </a:r>
            <a:r>
              <a:rPr lang="zh-CN" altLang="en-US" sz="2400" dirty="0"/>
              <a:t>。</a:t>
            </a:r>
            <a:endParaRPr lang="zh-CN" altLang="en-US" sz="2400" dirty="0"/>
          </a:p>
          <a:p>
            <a:pPr lvl="1" eaLnBrk="1" hangingPunct="1">
              <a:lnSpc>
                <a:spcPct val="120000"/>
              </a:lnSpc>
            </a:pPr>
            <a:r>
              <a:rPr lang="en-US" altLang="zh-CN" sz="2400" dirty="0"/>
              <a:t>2.</a:t>
            </a:r>
            <a:r>
              <a:rPr lang="zh-CN" altLang="en-US" sz="2400" dirty="0"/>
              <a:t>对于一个具有</a:t>
            </a:r>
            <a:r>
              <a:rPr lang="en-US" altLang="zh-CN" sz="2400" dirty="0"/>
              <a:t>n</a:t>
            </a:r>
            <a:r>
              <a:rPr lang="zh-CN" altLang="en-US" sz="2400" dirty="0"/>
              <a:t>个结点的二叉树，当它存储在二叉链表中时，其指针字段的总数为</a:t>
            </a:r>
            <a:r>
              <a:rPr lang="en-US" altLang="zh-CN" sz="2400" dirty="0"/>
              <a:t>_________</a:t>
            </a:r>
            <a:r>
              <a:rPr lang="zh-CN" altLang="en-US" sz="2400" dirty="0"/>
              <a:t>个，其中</a:t>
            </a:r>
            <a:r>
              <a:rPr lang="en-US" altLang="zh-CN" sz="2400" dirty="0"/>
              <a:t>_________</a:t>
            </a:r>
            <a:r>
              <a:rPr lang="zh-CN" altLang="en-US" sz="2400" dirty="0"/>
              <a:t>个用于链接孩子结点，</a:t>
            </a:r>
            <a:r>
              <a:rPr lang="en-US" altLang="zh-CN" sz="2400" dirty="0"/>
              <a:t>_________</a:t>
            </a:r>
            <a:r>
              <a:rPr lang="zh-CN" altLang="en-US" sz="2400" dirty="0"/>
              <a:t>个空闲。</a:t>
            </a:r>
            <a:endParaRPr lang="zh-CN" altLang="en-US" sz="2400" dirty="0"/>
          </a:p>
          <a:p>
            <a:pPr lvl="1" eaLnBrk="1" hangingPunct="1">
              <a:lnSpc>
                <a:spcPct val="120000"/>
              </a:lnSpc>
            </a:pPr>
            <a:r>
              <a:rPr lang="en-US" altLang="zh-CN" sz="2400" dirty="0"/>
              <a:t>3.</a:t>
            </a:r>
            <a:r>
              <a:rPr lang="zh-CN" altLang="en-US" sz="2400" dirty="0"/>
              <a:t>一棵深度为</a:t>
            </a:r>
            <a:r>
              <a:rPr lang="en-US" altLang="zh-CN" sz="2400" dirty="0"/>
              <a:t>k</a:t>
            </a:r>
            <a:r>
              <a:rPr lang="zh-CN" altLang="en-US" sz="2400" dirty="0"/>
              <a:t>的满二叉树的结点总数为</a:t>
            </a:r>
            <a:r>
              <a:rPr lang="en-US" altLang="zh-CN" sz="2400" dirty="0"/>
              <a:t>___________</a:t>
            </a:r>
            <a:r>
              <a:rPr lang="zh-CN" altLang="en-US" sz="2400" dirty="0"/>
              <a:t>，一棵深度为</a:t>
            </a:r>
            <a:r>
              <a:rPr lang="en-US" altLang="zh-CN" sz="2400" dirty="0"/>
              <a:t>k</a:t>
            </a:r>
            <a:r>
              <a:rPr lang="zh-CN" altLang="en-US" sz="2400" dirty="0"/>
              <a:t>的完全二叉树的结点总数的最小值为</a:t>
            </a:r>
            <a:r>
              <a:rPr lang="en-US" altLang="zh-CN" sz="2400" dirty="0"/>
              <a:t>___________</a:t>
            </a:r>
            <a:r>
              <a:rPr lang="zh-CN" altLang="en-US" sz="2400" dirty="0"/>
              <a:t>，最大值为</a:t>
            </a:r>
            <a:r>
              <a:rPr lang="en-US" altLang="zh-CN" sz="2400" dirty="0"/>
              <a:t>___________</a:t>
            </a:r>
            <a:r>
              <a:rPr lang="zh-CN" altLang="en-US" sz="2400" dirty="0"/>
              <a:t>。</a:t>
            </a:r>
            <a:endParaRPr lang="zh-CN" altLang="en-US" sz="2400" dirty="0"/>
          </a:p>
          <a:p>
            <a:pPr lvl="1" eaLnBrk="1" hangingPunct="1">
              <a:lnSpc>
                <a:spcPct val="120000"/>
              </a:lnSpc>
            </a:pPr>
            <a:r>
              <a:rPr lang="en-US" altLang="zh-CN" sz="2400" dirty="0"/>
              <a:t>4. </a:t>
            </a:r>
            <a:r>
              <a:rPr lang="zh-CN" altLang="en-US" sz="2400" dirty="0"/>
              <a:t>由三个结点构成的二叉树，共有</a:t>
            </a:r>
            <a:r>
              <a:rPr lang="en-US" altLang="zh-CN" sz="2400" dirty="0"/>
              <a:t>______</a:t>
            </a:r>
            <a:r>
              <a:rPr lang="zh-CN" altLang="en-US" sz="2400" dirty="0"/>
              <a:t>种不同的结构。</a:t>
            </a:r>
            <a:endParaRPr lang="zh-CN" altLang="en-US" sz="2400" dirty="0"/>
          </a:p>
        </p:txBody>
      </p:sp>
      <p:sp>
        <p:nvSpPr>
          <p:cNvPr id="2" name="TextBox 1"/>
          <p:cNvSpPr txBox="1"/>
          <p:nvPr/>
        </p:nvSpPr>
        <p:spPr>
          <a:xfrm>
            <a:off x="5867400" y="4797425"/>
            <a:ext cx="360363"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solidFill>
                  <a:srgbClr val="FF0000"/>
                </a:solidFill>
              </a:rPr>
              <a:t>5</a:t>
            </a:r>
            <a:endParaRPr lang="zh-CN" altLang="en-US" sz="2400" b="1" dirty="0">
              <a:solidFill>
                <a:srgbClr val="FF0000"/>
              </a:solidFill>
            </a:endParaRPr>
          </a:p>
        </p:txBody>
      </p:sp>
      <p:sp>
        <p:nvSpPr>
          <p:cNvPr id="4" name="TextBox 3"/>
          <p:cNvSpPr txBox="1"/>
          <p:nvPr/>
        </p:nvSpPr>
        <p:spPr>
          <a:xfrm>
            <a:off x="7308850" y="549275"/>
            <a:ext cx="9350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400" b="1" dirty="0">
                <a:solidFill>
                  <a:srgbClr val="FF0000"/>
                </a:solidFill>
              </a:rPr>
              <a:t>完全</a:t>
            </a:r>
            <a:endParaRPr lang="zh-CN" altLang="en-US" sz="2400" b="1" dirty="0">
              <a:solidFill>
                <a:srgbClr val="FF0000"/>
              </a:solidFill>
            </a:endParaRPr>
          </a:p>
        </p:txBody>
      </p:sp>
      <p:sp>
        <p:nvSpPr>
          <p:cNvPr id="5" name="TextBox 4"/>
          <p:cNvSpPr txBox="1"/>
          <p:nvPr/>
        </p:nvSpPr>
        <p:spPr>
          <a:xfrm>
            <a:off x="5292725" y="1116013"/>
            <a:ext cx="1800225"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1800" b="1" baseline="-25000" dirty="0">
                <a:solidFill>
                  <a:srgbClr val="FF0000"/>
                </a:solidFill>
                <a:latin typeface="宋体" panose="02010600030101010101" pitchFamily="2" charset="-122"/>
              </a:rPr>
              <a:t>└</a:t>
            </a:r>
            <a:r>
              <a:rPr lang="en-US" altLang="zh-CN" sz="1800" b="1" dirty="0">
                <a:solidFill>
                  <a:srgbClr val="FF0000"/>
                </a:solidFill>
                <a:latin typeface="宋体" panose="02010600030101010101" pitchFamily="2" charset="-122"/>
              </a:rPr>
              <a:t>log</a:t>
            </a:r>
            <a:r>
              <a:rPr lang="en-US" altLang="zh-CN" sz="1800" b="1" baseline="-14000" dirty="0">
                <a:solidFill>
                  <a:srgbClr val="FF0000"/>
                </a:solidFill>
                <a:latin typeface="宋体" panose="02010600030101010101" pitchFamily="2" charset="-122"/>
              </a:rPr>
              <a:t>2</a:t>
            </a:r>
            <a:r>
              <a:rPr lang="en-US" altLang="zh-CN" sz="1800" b="1" dirty="0">
                <a:solidFill>
                  <a:srgbClr val="FF0000"/>
                </a:solidFill>
                <a:latin typeface="宋体" panose="02010600030101010101" pitchFamily="2" charset="-122"/>
              </a:rPr>
              <a:t>n</a:t>
            </a:r>
            <a:r>
              <a:rPr lang="en-US" altLang="zh-CN" sz="1800" b="1" baseline="-25000" dirty="0">
                <a:solidFill>
                  <a:srgbClr val="FF0000"/>
                </a:solidFill>
                <a:latin typeface="宋体" panose="02010600030101010101" pitchFamily="2" charset="-122"/>
              </a:rPr>
              <a:t>┘</a:t>
            </a:r>
            <a:r>
              <a:rPr lang="en-US" altLang="zh-CN" sz="1800" b="1" dirty="0">
                <a:solidFill>
                  <a:srgbClr val="FF0000"/>
                </a:solidFill>
                <a:latin typeface="宋体" panose="02010600030101010101" pitchFamily="2" charset="-122"/>
              </a:rPr>
              <a:t>+1</a:t>
            </a:r>
            <a:endParaRPr lang="en-US" altLang="zh-CN" sz="1800" b="1" dirty="0">
              <a:solidFill>
                <a:srgbClr val="FF0000"/>
              </a:solidFill>
              <a:latin typeface="宋体" panose="02010600030101010101" pitchFamily="2" charset="-122"/>
            </a:endParaRPr>
          </a:p>
        </p:txBody>
      </p:sp>
      <p:sp>
        <p:nvSpPr>
          <p:cNvPr id="6" name="TextBox 5"/>
          <p:cNvSpPr txBox="1"/>
          <p:nvPr/>
        </p:nvSpPr>
        <p:spPr>
          <a:xfrm>
            <a:off x="3167063" y="1527175"/>
            <a:ext cx="468312"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400" b="1" dirty="0">
                <a:solidFill>
                  <a:srgbClr val="FF0000"/>
                </a:solidFill>
              </a:rPr>
              <a:t>大</a:t>
            </a:r>
            <a:endParaRPr lang="zh-CN" altLang="en-US" sz="2400" b="1" dirty="0">
              <a:solidFill>
                <a:srgbClr val="FF0000"/>
              </a:solidFill>
            </a:endParaRPr>
          </a:p>
        </p:txBody>
      </p:sp>
      <p:sp>
        <p:nvSpPr>
          <p:cNvPr id="7" name="TextBox 6"/>
          <p:cNvSpPr txBox="1"/>
          <p:nvPr/>
        </p:nvSpPr>
        <p:spPr>
          <a:xfrm>
            <a:off x="5867400" y="1530350"/>
            <a:ext cx="9366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solidFill>
                  <a:srgbClr val="FF0000"/>
                </a:solidFill>
              </a:rPr>
              <a:t>n</a:t>
            </a:r>
            <a:endParaRPr lang="zh-CN" altLang="en-US" sz="2400" b="1" dirty="0">
              <a:solidFill>
                <a:srgbClr val="FF0000"/>
              </a:solidFill>
            </a:endParaRPr>
          </a:p>
        </p:txBody>
      </p:sp>
      <p:sp>
        <p:nvSpPr>
          <p:cNvPr id="8" name="TextBox 7"/>
          <p:cNvSpPr txBox="1"/>
          <p:nvPr/>
        </p:nvSpPr>
        <p:spPr>
          <a:xfrm>
            <a:off x="4572000" y="2420938"/>
            <a:ext cx="9366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solidFill>
                  <a:srgbClr val="FF0000"/>
                </a:solidFill>
              </a:rPr>
              <a:t>2n</a:t>
            </a:r>
            <a:endParaRPr lang="zh-CN" altLang="en-US" sz="2400" b="1" dirty="0">
              <a:solidFill>
                <a:srgbClr val="FF0000"/>
              </a:solidFill>
            </a:endParaRPr>
          </a:p>
        </p:txBody>
      </p:sp>
      <p:sp>
        <p:nvSpPr>
          <p:cNvPr id="9" name="TextBox 8"/>
          <p:cNvSpPr txBox="1"/>
          <p:nvPr/>
        </p:nvSpPr>
        <p:spPr>
          <a:xfrm>
            <a:off x="7102475" y="2420938"/>
            <a:ext cx="9366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solidFill>
                  <a:srgbClr val="FF0000"/>
                </a:solidFill>
              </a:rPr>
              <a:t>n-1</a:t>
            </a:r>
            <a:endParaRPr lang="zh-CN" altLang="en-US" sz="2400" b="1" dirty="0">
              <a:solidFill>
                <a:srgbClr val="FF0000"/>
              </a:solidFill>
            </a:endParaRPr>
          </a:p>
        </p:txBody>
      </p:sp>
      <p:sp>
        <p:nvSpPr>
          <p:cNvPr id="10" name="TextBox 9"/>
          <p:cNvSpPr txBox="1"/>
          <p:nvPr/>
        </p:nvSpPr>
        <p:spPr>
          <a:xfrm>
            <a:off x="3779838" y="2882900"/>
            <a:ext cx="93662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solidFill>
                  <a:srgbClr val="FF0000"/>
                </a:solidFill>
              </a:rPr>
              <a:t>n+1</a:t>
            </a:r>
            <a:endParaRPr lang="zh-CN" altLang="en-US" sz="2400" b="1" dirty="0">
              <a:solidFill>
                <a:srgbClr val="FF0000"/>
              </a:solidFill>
            </a:endParaRPr>
          </a:p>
        </p:txBody>
      </p:sp>
      <p:sp>
        <p:nvSpPr>
          <p:cNvPr id="11" name="TextBox 10"/>
          <p:cNvSpPr txBox="1"/>
          <p:nvPr/>
        </p:nvSpPr>
        <p:spPr>
          <a:xfrm>
            <a:off x="6227763" y="3308350"/>
            <a:ext cx="1811337"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000" b="1" dirty="0">
                <a:solidFill>
                  <a:srgbClr val="FF0000"/>
                </a:solidFill>
              </a:rPr>
              <a:t>2</a:t>
            </a:r>
            <a:r>
              <a:rPr lang="en-US" altLang="zh-CN" sz="2000" b="1" baseline="30000" dirty="0">
                <a:solidFill>
                  <a:srgbClr val="FF0000"/>
                </a:solidFill>
              </a:rPr>
              <a:t>k-1</a:t>
            </a:r>
            <a:r>
              <a:rPr lang="en-US" altLang="zh-CN" sz="2000" b="1" dirty="0">
                <a:solidFill>
                  <a:srgbClr val="FF0000"/>
                </a:solidFill>
              </a:rPr>
              <a:t>&lt;x&lt;2</a:t>
            </a:r>
            <a:r>
              <a:rPr lang="en-US" altLang="zh-CN" sz="2000" b="1" baseline="30000" dirty="0">
                <a:solidFill>
                  <a:srgbClr val="FF0000"/>
                </a:solidFill>
              </a:rPr>
              <a:t>k</a:t>
            </a:r>
            <a:r>
              <a:rPr lang="en-US" altLang="zh-CN" sz="2000" b="1" dirty="0">
                <a:solidFill>
                  <a:srgbClr val="FF0000"/>
                </a:solidFill>
              </a:rPr>
              <a:t>-1</a:t>
            </a:r>
            <a:endParaRPr lang="zh-CN" altLang="en-US" sz="2000" b="1" dirty="0">
              <a:solidFill>
                <a:srgbClr val="FF0000"/>
              </a:solidFill>
            </a:endParaRPr>
          </a:p>
        </p:txBody>
      </p:sp>
      <p:sp>
        <p:nvSpPr>
          <p:cNvPr id="12" name="TextBox 11"/>
          <p:cNvSpPr txBox="1"/>
          <p:nvPr/>
        </p:nvSpPr>
        <p:spPr>
          <a:xfrm>
            <a:off x="1258888" y="4221163"/>
            <a:ext cx="1296987"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solidFill>
                  <a:srgbClr val="FF0000"/>
                </a:solidFill>
              </a:rPr>
              <a:t>2</a:t>
            </a:r>
            <a:r>
              <a:rPr lang="en-US" altLang="zh-CN" sz="2400" b="1" baseline="30000" dirty="0">
                <a:solidFill>
                  <a:srgbClr val="FF0000"/>
                </a:solidFill>
              </a:rPr>
              <a:t>k-1</a:t>
            </a:r>
            <a:endParaRPr lang="zh-CN" altLang="en-US" sz="2400" b="1" dirty="0">
              <a:solidFill>
                <a:srgbClr val="FF0000"/>
              </a:solidFill>
            </a:endParaRPr>
          </a:p>
        </p:txBody>
      </p:sp>
      <p:sp>
        <p:nvSpPr>
          <p:cNvPr id="13" name="TextBox 12"/>
          <p:cNvSpPr txBox="1"/>
          <p:nvPr/>
        </p:nvSpPr>
        <p:spPr>
          <a:xfrm>
            <a:off x="4387850" y="4221163"/>
            <a:ext cx="9366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solidFill>
                  <a:srgbClr val="FF0000"/>
                </a:solidFill>
              </a:rPr>
              <a:t>2</a:t>
            </a:r>
            <a:r>
              <a:rPr lang="en-US" altLang="zh-CN" sz="2400" b="1" baseline="30000" dirty="0">
                <a:solidFill>
                  <a:srgbClr val="FF0000"/>
                </a:solidFill>
              </a:rPr>
              <a:t>k</a:t>
            </a:r>
            <a:r>
              <a:rPr lang="en-US" altLang="zh-CN" sz="2400" b="1" dirty="0">
                <a:solidFill>
                  <a:srgbClr val="FF0000"/>
                </a:solidFill>
              </a:rPr>
              <a:t>-1</a:t>
            </a:r>
            <a:endParaRPr lang="zh-CN" altLang="en-US" sz="2400" b="1"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P spid="12" grpId="0"/>
      <p:bldP spid="13"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3"/>
          <p:cNvSpPr>
            <a:spLocks noGrp="1"/>
          </p:cNvSpPr>
          <p:nvPr>
            <p:ph idx="1"/>
          </p:nvPr>
        </p:nvSpPr>
        <p:spPr>
          <a:xfrm>
            <a:off x="0" y="115888"/>
            <a:ext cx="8820150" cy="6481762"/>
          </a:xfrm>
          <a:ln/>
        </p:spPr>
        <p:txBody>
          <a:bodyPr vert="horz" wrap="square" lIns="91440" tIns="45720" rIns="91440" bIns="45720" anchor="t"/>
          <a:p>
            <a:pPr lvl="1" eaLnBrk="1" hangingPunct="1"/>
            <a:r>
              <a:rPr lang="en-US" altLang="zh-CN" dirty="0"/>
              <a:t>5. </a:t>
            </a:r>
            <a:r>
              <a:rPr lang="zh-CN" altLang="en-US" dirty="0"/>
              <a:t>设深度为</a:t>
            </a:r>
            <a:r>
              <a:rPr lang="en-US" altLang="zh-CN" dirty="0"/>
              <a:t>k</a:t>
            </a:r>
            <a:r>
              <a:rPr lang="zh-CN" altLang="en-US" dirty="0"/>
              <a:t>的二叉树上只有度为</a:t>
            </a:r>
            <a:r>
              <a:rPr lang="en-US" altLang="zh-CN" dirty="0"/>
              <a:t>0</a:t>
            </a:r>
            <a:r>
              <a:rPr lang="zh-CN" altLang="en-US" dirty="0"/>
              <a:t>或度为</a:t>
            </a:r>
            <a:r>
              <a:rPr lang="en-US" altLang="zh-CN" dirty="0"/>
              <a:t>2</a:t>
            </a:r>
            <a:r>
              <a:rPr lang="zh-CN" altLang="en-US" dirty="0"/>
              <a:t>的结点，则这类二叉树上所含结点总数至少为</a:t>
            </a:r>
            <a:r>
              <a:rPr lang="en-US" altLang="zh-CN" dirty="0"/>
              <a:t>_____</a:t>
            </a:r>
            <a:r>
              <a:rPr lang="zh-CN" altLang="en-US" dirty="0"/>
              <a:t>。</a:t>
            </a:r>
            <a:endParaRPr lang="zh-CN" altLang="en-US" dirty="0"/>
          </a:p>
          <a:p>
            <a:pPr lvl="1" eaLnBrk="1" hangingPunct="1"/>
            <a:r>
              <a:rPr lang="en-US" altLang="zh-CN" dirty="0"/>
              <a:t>6.</a:t>
            </a:r>
            <a:r>
              <a:rPr lang="zh-CN" altLang="en-US" dirty="0"/>
              <a:t>具有</a:t>
            </a:r>
            <a:r>
              <a:rPr lang="en-US" altLang="zh-CN" dirty="0"/>
              <a:t>n</a:t>
            </a:r>
            <a:r>
              <a:rPr lang="zh-CN" altLang="en-US" dirty="0"/>
              <a:t>个结点的完全二叉树，若按层次从上到下、从左到右对其编号</a:t>
            </a:r>
            <a:r>
              <a:rPr lang="en-US" altLang="zh-CN" dirty="0"/>
              <a:t>(</a:t>
            </a:r>
            <a:r>
              <a:rPr lang="zh-CN" altLang="en-US" dirty="0"/>
              <a:t>根结点为</a:t>
            </a:r>
            <a:r>
              <a:rPr lang="en-US" altLang="zh-CN" dirty="0"/>
              <a:t>1</a:t>
            </a:r>
            <a:r>
              <a:rPr lang="zh-CN" altLang="en-US" dirty="0"/>
              <a:t>号</a:t>
            </a:r>
            <a:r>
              <a:rPr lang="en-US" altLang="zh-CN" dirty="0"/>
              <a:t>)</a:t>
            </a:r>
            <a:r>
              <a:rPr lang="zh-CN" altLang="en-US" dirty="0"/>
              <a:t>，则编号最大的分支结点序号为</a:t>
            </a:r>
            <a:r>
              <a:rPr lang="en-US" altLang="zh-CN" dirty="0"/>
              <a:t>_______</a:t>
            </a:r>
            <a:r>
              <a:rPr lang="zh-CN" altLang="en-US" dirty="0"/>
              <a:t>，编号最小的分支结点序号为</a:t>
            </a:r>
            <a:r>
              <a:rPr lang="en-US" altLang="zh-CN" dirty="0"/>
              <a:t>_______</a:t>
            </a:r>
            <a:r>
              <a:rPr lang="zh-CN" altLang="en-US" dirty="0"/>
              <a:t>，编号最大的叶子结点序号为</a:t>
            </a:r>
            <a:r>
              <a:rPr lang="en-US" altLang="zh-CN" dirty="0"/>
              <a:t>________</a:t>
            </a:r>
            <a:r>
              <a:rPr lang="zh-CN" altLang="en-US" dirty="0"/>
              <a:t>，编号最小的叶子结点序号为</a:t>
            </a:r>
            <a:r>
              <a:rPr lang="en-US" altLang="zh-CN" dirty="0"/>
              <a:t>________</a:t>
            </a:r>
            <a:r>
              <a:rPr lang="zh-CN" altLang="en-US" dirty="0"/>
              <a:t>。</a:t>
            </a:r>
            <a:endParaRPr lang="zh-CN" altLang="en-US" dirty="0"/>
          </a:p>
          <a:p>
            <a:pPr lvl="1" eaLnBrk="1" hangingPunct="1"/>
            <a:r>
              <a:rPr lang="en-US" altLang="zh-CN" dirty="0"/>
              <a:t>7.</a:t>
            </a:r>
            <a:r>
              <a:rPr lang="zh-CN" altLang="en-US" dirty="0"/>
              <a:t>有</a:t>
            </a:r>
            <a:r>
              <a:rPr lang="en-US" altLang="zh-CN" dirty="0"/>
              <a:t>m</a:t>
            </a:r>
            <a:r>
              <a:rPr lang="zh-CN" altLang="en-US" dirty="0"/>
              <a:t>个叶子结点的哈夫曼树，其结点总数为</a:t>
            </a:r>
            <a:r>
              <a:rPr lang="en-US" altLang="zh-CN" dirty="0"/>
              <a:t>_______</a:t>
            </a:r>
            <a:r>
              <a:rPr lang="zh-CN" altLang="en-US" dirty="0"/>
              <a:t>。</a:t>
            </a:r>
            <a:endParaRPr lang="zh-CN" altLang="en-US" dirty="0"/>
          </a:p>
          <a:p>
            <a:pPr lvl="1" eaLnBrk="1" hangingPunct="1"/>
            <a:r>
              <a:rPr lang="en-US" altLang="zh-CN" dirty="0"/>
              <a:t>8.</a:t>
            </a:r>
            <a:r>
              <a:rPr lang="zh-CN" altLang="en-US" dirty="0"/>
              <a:t>某二叉树的前序遍历结点访问顺序为</a:t>
            </a:r>
            <a:r>
              <a:rPr lang="en-US" altLang="zh-CN" dirty="0"/>
              <a:t>ABDGCEFH</a:t>
            </a:r>
            <a:r>
              <a:rPr lang="zh-CN" altLang="en-US" dirty="0"/>
              <a:t>，中序遍历结点访问顺序为</a:t>
            </a:r>
            <a:r>
              <a:rPr lang="en-US" altLang="zh-CN" dirty="0"/>
              <a:t>DGBAECHF</a:t>
            </a:r>
            <a:r>
              <a:rPr lang="zh-CN" altLang="en-US" dirty="0"/>
              <a:t>，则其后序遍历结点访问顺序为</a:t>
            </a:r>
            <a:r>
              <a:rPr lang="en-US" altLang="zh-CN" dirty="0"/>
              <a:t>_____</a:t>
            </a:r>
            <a:r>
              <a:rPr lang="zh-CN" altLang="en-US" dirty="0"/>
              <a:t>。</a:t>
            </a:r>
            <a:endParaRPr lang="zh-CN" altLang="en-US" dirty="0"/>
          </a:p>
        </p:txBody>
      </p:sp>
      <p:sp>
        <p:nvSpPr>
          <p:cNvPr id="486404" name="Text Box 4"/>
          <p:cNvSpPr txBox="1"/>
          <p:nvPr/>
        </p:nvSpPr>
        <p:spPr>
          <a:xfrm>
            <a:off x="6630988" y="620713"/>
            <a:ext cx="11525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solidFill>
                  <a:srgbClr val="FF0000"/>
                </a:solidFill>
              </a:rPr>
              <a:t>2*k-1</a:t>
            </a:r>
            <a:endParaRPr lang="en-US" altLang="zh-CN" sz="2400" dirty="0">
              <a:solidFill>
                <a:srgbClr val="FF0000"/>
              </a:solidFill>
            </a:endParaRPr>
          </a:p>
        </p:txBody>
      </p:sp>
      <p:sp>
        <p:nvSpPr>
          <p:cNvPr id="486405" name="Text Box 5"/>
          <p:cNvSpPr txBox="1"/>
          <p:nvPr/>
        </p:nvSpPr>
        <p:spPr>
          <a:xfrm>
            <a:off x="5508625" y="2805113"/>
            <a:ext cx="431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solidFill>
                  <a:srgbClr val="FF0000"/>
                </a:solidFill>
              </a:rPr>
              <a:t>n</a:t>
            </a:r>
            <a:endParaRPr lang="en-US" altLang="zh-CN" sz="2400" dirty="0">
              <a:solidFill>
                <a:srgbClr val="FF0000"/>
              </a:solidFill>
            </a:endParaRPr>
          </a:p>
        </p:txBody>
      </p:sp>
      <p:sp>
        <p:nvSpPr>
          <p:cNvPr id="486406" name="Text Box 6"/>
          <p:cNvSpPr txBox="1">
            <a:spLocks noChangeArrowheads="1"/>
          </p:cNvSpPr>
          <p:nvPr/>
        </p:nvSpPr>
        <p:spPr bwMode="auto">
          <a:xfrm>
            <a:off x="3059113" y="1963738"/>
            <a:ext cx="1296988"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en-US" altLang="zh-CN" b="1"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└n/2┘</a:t>
            </a:r>
            <a:endParaRPr kumimoji="1" lang="en-US" altLang="zh-CN" b="1"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86407" name="Text Box 7"/>
          <p:cNvSpPr txBox="1"/>
          <p:nvPr/>
        </p:nvSpPr>
        <p:spPr>
          <a:xfrm>
            <a:off x="1546225" y="2347913"/>
            <a:ext cx="5048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solidFill>
                  <a:srgbClr val="FF0000"/>
                </a:solidFill>
              </a:rPr>
              <a:t>1</a:t>
            </a:r>
            <a:endParaRPr lang="en-US" altLang="zh-CN" sz="2400" dirty="0">
              <a:solidFill>
                <a:srgbClr val="FF0000"/>
              </a:solidFill>
            </a:endParaRPr>
          </a:p>
        </p:txBody>
      </p:sp>
      <p:sp>
        <p:nvSpPr>
          <p:cNvPr id="486408" name="Text Box 8"/>
          <p:cNvSpPr txBox="1">
            <a:spLocks noChangeArrowheads="1"/>
          </p:cNvSpPr>
          <p:nvPr/>
        </p:nvSpPr>
        <p:spPr bwMode="auto">
          <a:xfrm>
            <a:off x="7019925" y="2420938"/>
            <a:ext cx="2016125"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en-US" altLang="zh-CN" b="1"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└n/2┘+1</a:t>
            </a:r>
            <a:endParaRPr kumimoji="1" lang="en-US" altLang="zh-CN" b="1"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86409" name="Text Box 9"/>
          <p:cNvSpPr txBox="1"/>
          <p:nvPr/>
        </p:nvSpPr>
        <p:spPr>
          <a:xfrm>
            <a:off x="969963" y="3716338"/>
            <a:ext cx="11525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solidFill>
                  <a:srgbClr val="FF0000"/>
                </a:solidFill>
              </a:rPr>
              <a:t>2*m-1</a:t>
            </a:r>
            <a:endParaRPr lang="en-US" altLang="zh-CN" sz="2400" dirty="0">
              <a:solidFill>
                <a:srgbClr val="FF0000"/>
              </a:solidFill>
            </a:endParaRPr>
          </a:p>
        </p:txBody>
      </p:sp>
      <p:sp>
        <p:nvSpPr>
          <p:cNvPr id="486410" name="Rectangle 10"/>
          <p:cNvSpPr/>
          <p:nvPr/>
        </p:nvSpPr>
        <p:spPr>
          <a:xfrm>
            <a:off x="3967163" y="5076825"/>
            <a:ext cx="18288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solidFill>
                  <a:srgbClr val="FF0000"/>
                </a:solidFill>
              </a:rPr>
              <a:t>GDBEHFCA</a:t>
            </a:r>
            <a:endParaRPr lang="en-US" altLang="zh-CN"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6404"/>
                                        </p:tgtEl>
                                        <p:attrNameLst>
                                          <p:attrName>style.visibility</p:attrName>
                                        </p:attrNameLst>
                                      </p:cBhvr>
                                      <p:to>
                                        <p:strVal val="visible"/>
                                      </p:to>
                                    </p:set>
                                    <p:animEffect transition="in" filter="wipe(down)">
                                      <p:cBhvr>
                                        <p:cTn id="7" dur="500"/>
                                        <p:tgtEl>
                                          <p:spTgt spid="4864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6406"/>
                                        </p:tgtEl>
                                        <p:attrNameLst>
                                          <p:attrName>style.visibility</p:attrName>
                                        </p:attrNameLst>
                                      </p:cBhvr>
                                      <p:to>
                                        <p:strVal val="visible"/>
                                      </p:to>
                                    </p:set>
                                    <p:animEffect transition="in" filter="fade">
                                      <p:cBhvr>
                                        <p:cTn id="12" dur="500"/>
                                        <p:tgtEl>
                                          <p:spTgt spid="4864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6407"/>
                                        </p:tgtEl>
                                        <p:attrNameLst>
                                          <p:attrName>style.visibility</p:attrName>
                                        </p:attrNameLst>
                                      </p:cBhvr>
                                      <p:to>
                                        <p:strVal val="visible"/>
                                      </p:to>
                                    </p:set>
                                    <p:animEffect transition="in" filter="fade">
                                      <p:cBhvr>
                                        <p:cTn id="17" dur="500"/>
                                        <p:tgtEl>
                                          <p:spTgt spid="4864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6408"/>
                                        </p:tgtEl>
                                        <p:attrNameLst>
                                          <p:attrName>style.visibility</p:attrName>
                                        </p:attrNameLst>
                                      </p:cBhvr>
                                      <p:to>
                                        <p:strVal val="visible"/>
                                      </p:to>
                                    </p:set>
                                    <p:animEffect transition="in" filter="fade">
                                      <p:cBhvr>
                                        <p:cTn id="22" dur="500"/>
                                        <p:tgtEl>
                                          <p:spTgt spid="48640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6405"/>
                                        </p:tgtEl>
                                        <p:attrNameLst>
                                          <p:attrName>style.visibility</p:attrName>
                                        </p:attrNameLst>
                                      </p:cBhvr>
                                      <p:to>
                                        <p:strVal val="visible"/>
                                      </p:to>
                                    </p:set>
                                    <p:animEffect transition="in" filter="fade">
                                      <p:cBhvr>
                                        <p:cTn id="27" dur="500"/>
                                        <p:tgtEl>
                                          <p:spTgt spid="4864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6409"/>
                                        </p:tgtEl>
                                        <p:attrNameLst>
                                          <p:attrName>style.visibility</p:attrName>
                                        </p:attrNameLst>
                                      </p:cBhvr>
                                      <p:to>
                                        <p:strVal val="visible"/>
                                      </p:to>
                                    </p:set>
                                    <p:animEffect transition="in" filter="fade">
                                      <p:cBhvr>
                                        <p:cTn id="32" dur="500"/>
                                        <p:tgtEl>
                                          <p:spTgt spid="4864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6410"/>
                                        </p:tgtEl>
                                        <p:attrNameLst>
                                          <p:attrName>style.visibility</p:attrName>
                                        </p:attrNameLst>
                                      </p:cBhvr>
                                      <p:to>
                                        <p:strVal val="visible"/>
                                      </p:to>
                                    </p:set>
                                    <p:animEffect transition="in" filter="fade">
                                      <p:cBhvr>
                                        <p:cTn id="37" dur="500"/>
                                        <p:tgtEl>
                                          <p:spTgt spid="486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4" grpId="0"/>
      <p:bldP spid="486405" grpId="0"/>
      <p:bldP spid="486406" grpId="0"/>
      <p:bldP spid="486407" grpId="0"/>
      <p:bldP spid="486408" grpId="0"/>
      <p:bldP spid="486409" grpId="0"/>
      <p:bldP spid="486410"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Rectangle 3"/>
          <p:cNvSpPr>
            <a:spLocks noGrp="1"/>
          </p:cNvSpPr>
          <p:nvPr>
            <p:ph idx="1"/>
          </p:nvPr>
        </p:nvSpPr>
        <p:spPr>
          <a:xfrm>
            <a:off x="323850" y="404813"/>
            <a:ext cx="7772400" cy="4114800"/>
          </a:xfrm>
          <a:ln/>
        </p:spPr>
        <p:txBody>
          <a:bodyPr vert="horz" wrap="square" lIns="91440" tIns="45720" rIns="91440" bIns="45720" anchor="t"/>
          <a:p>
            <a:pPr eaLnBrk="1" hangingPunct="1"/>
            <a:r>
              <a:rPr lang="zh-CN" altLang="en-US" dirty="0"/>
              <a:t>三、   简答题</a:t>
            </a:r>
            <a:endParaRPr lang="zh-CN" altLang="en-US" dirty="0"/>
          </a:p>
          <a:p>
            <a:pPr lvl="1" eaLnBrk="1" hangingPunct="1"/>
            <a:r>
              <a:rPr lang="en-US" altLang="zh-CN" dirty="0"/>
              <a:t>1. </a:t>
            </a:r>
            <a:r>
              <a:rPr lang="zh-CN" altLang="en-US" dirty="0"/>
              <a:t>遍历序列具有如下特点的二叉树具有什么特征？（注意：二叉树至少有两个结点）</a:t>
            </a:r>
            <a:endParaRPr lang="zh-CN" altLang="en-US" dirty="0"/>
          </a:p>
          <a:p>
            <a:pPr lvl="2" eaLnBrk="1" hangingPunct="1"/>
            <a:r>
              <a:rPr lang="zh-CN" altLang="en-US" dirty="0"/>
              <a:t>前序序列和后序序列正好相反</a:t>
            </a:r>
            <a:endParaRPr lang="zh-CN" altLang="en-US" dirty="0"/>
          </a:p>
          <a:p>
            <a:pPr lvl="2" eaLnBrk="1" hangingPunct="1"/>
            <a:r>
              <a:rPr lang="zh-CN" altLang="en-US" dirty="0"/>
              <a:t>前序序列和中序序列正好一致</a:t>
            </a:r>
            <a:endParaRPr lang="zh-CN" altLang="en-US" dirty="0"/>
          </a:p>
          <a:p>
            <a:pPr lvl="2" eaLnBrk="1" hangingPunct="1"/>
            <a:r>
              <a:rPr lang="zh-CN" altLang="en-US" dirty="0"/>
              <a:t>前序序列和后序序列正好一致</a:t>
            </a:r>
            <a:endParaRPr lang="zh-CN" altLang="en-US" dirty="0"/>
          </a:p>
          <a:p>
            <a:pPr lvl="2" eaLnBrk="1" hangingPunct="1"/>
            <a:r>
              <a:rPr lang="zh-CN" altLang="en-US" dirty="0"/>
              <a:t>中序序列和后序序列正好一致</a:t>
            </a:r>
            <a:endParaRPr lang="zh-CN" altLang="en-US" dirty="0"/>
          </a:p>
          <a:p>
            <a:pPr lvl="2" eaLnBrk="1" hangingPunct="1"/>
            <a:r>
              <a:rPr lang="zh-CN" altLang="en-US" dirty="0"/>
              <a:t>中序序列是一个有序序列</a:t>
            </a:r>
            <a:endParaRPr lang="zh-CN" altLang="en-US" dirty="0"/>
          </a:p>
          <a:p>
            <a:pPr lvl="1" eaLnBrk="1" hangingPunct="1"/>
            <a:r>
              <a:rPr lang="en-US" altLang="zh-CN" dirty="0"/>
              <a:t>2.</a:t>
            </a:r>
            <a:r>
              <a:rPr lang="zh-CN" altLang="en-US" dirty="0"/>
              <a:t>具有</a:t>
            </a:r>
            <a:r>
              <a:rPr lang="en-US" altLang="zh-CN" dirty="0"/>
              <a:t>3</a:t>
            </a:r>
            <a:r>
              <a:rPr lang="zh-CN" altLang="en-US" dirty="0"/>
              <a:t>个结点的树和</a:t>
            </a:r>
            <a:r>
              <a:rPr lang="en-US" altLang="zh-CN" dirty="0"/>
              <a:t>3</a:t>
            </a:r>
            <a:r>
              <a:rPr lang="zh-CN" altLang="en-US" dirty="0"/>
              <a:t>个结点的二叉树的有多少种不同形态，请分别画出来。</a:t>
            </a:r>
            <a:endParaRPr lang="zh-CN" altLang="en-US" dirty="0"/>
          </a:p>
        </p:txBody>
      </p:sp>
      <p:sp>
        <p:nvSpPr>
          <p:cNvPr id="487428" name="Text Box 4"/>
          <p:cNvSpPr txBox="1"/>
          <p:nvPr/>
        </p:nvSpPr>
        <p:spPr>
          <a:xfrm>
            <a:off x="5651500" y="1916113"/>
            <a:ext cx="30241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dirty="0">
                <a:solidFill>
                  <a:srgbClr val="FF0000"/>
                </a:solidFill>
              </a:rPr>
              <a:t>只含左子树或右子树</a:t>
            </a:r>
            <a:endParaRPr lang="zh-CN" altLang="en-US" sz="2400" dirty="0">
              <a:solidFill>
                <a:srgbClr val="FF0000"/>
              </a:solidFill>
            </a:endParaRPr>
          </a:p>
        </p:txBody>
      </p:sp>
      <p:sp>
        <p:nvSpPr>
          <p:cNvPr id="487429" name="Text Box 5"/>
          <p:cNvSpPr txBox="1"/>
          <p:nvPr/>
        </p:nvSpPr>
        <p:spPr>
          <a:xfrm>
            <a:off x="5724525" y="2349500"/>
            <a:ext cx="30241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dirty="0">
                <a:solidFill>
                  <a:srgbClr val="FF0000"/>
                </a:solidFill>
              </a:rPr>
              <a:t>只含右子树</a:t>
            </a:r>
            <a:endParaRPr lang="zh-CN" altLang="en-US" sz="2400" dirty="0">
              <a:solidFill>
                <a:srgbClr val="FF0000"/>
              </a:solidFill>
            </a:endParaRPr>
          </a:p>
        </p:txBody>
      </p:sp>
      <p:sp>
        <p:nvSpPr>
          <p:cNvPr id="487430" name="Text Box 6"/>
          <p:cNvSpPr txBox="1"/>
          <p:nvPr/>
        </p:nvSpPr>
        <p:spPr>
          <a:xfrm>
            <a:off x="5724525" y="2781300"/>
            <a:ext cx="30241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dirty="0">
                <a:solidFill>
                  <a:srgbClr val="FF0000"/>
                </a:solidFill>
              </a:rPr>
              <a:t>只含根结点</a:t>
            </a:r>
            <a:endParaRPr lang="zh-CN" altLang="en-US" sz="2400" dirty="0">
              <a:solidFill>
                <a:srgbClr val="FF0000"/>
              </a:solidFill>
            </a:endParaRPr>
          </a:p>
        </p:txBody>
      </p:sp>
      <p:sp>
        <p:nvSpPr>
          <p:cNvPr id="487431" name="Text Box 7"/>
          <p:cNvSpPr txBox="1"/>
          <p:nvPr/>
        </p:nvSpPr>
        <p:spPr>
          <a:xfrm>
            <a:off x="5795963" y="3213100"/>
            <a:ext cx="30241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dirty="0">
                <a:solidFill>
                  <a:srgbClr val="FF0000"/>
                </a:solidFill>
              </a:rPr>
              <a:t>只含左子树</a:t>
            </a:r>
            <a:endParaRPr lang="zh-CN" altLang="en-US" sz="2400" dirty="0">
              <a:solidFill>
                <a:srgbClr val="FF0000"/>
              </a:solidFill>
            </a:endParaRPr>
          </a:p>
        </p:txBody>
      </p:sp>
      <p:sp>
        <p:nvSpPr>
          <p:cNvPr id="487432" name="Text Box 8"/>
          <p:cNvSpPr txBox="1"/>
          <p:nvPr/>
        </p:nvSpPr>
        <p:spPr>
          <a:xfrm>
            <a:off x="5651500" y="3716338"/>
            <a:ext cx="30241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dirty="0">
                <a:solidFill>
                  <a:srgbClr val="FF0000"/>
                </a:solidFill>
              </a:rPr>
              <a:t>二叉排序树</a:t>
            </a:r>
            <a:endParaRPr lang="zh-CN" altLang="en-US"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7428"/>
                                        </p:tgtEl>
                                        <p:attrNameLst>
                                          <p:attrName>style.visibility</p:attrName>
                                        </p:attrNameLst>
                                      </p:cBhvr>
                                      <p:to>
                                        <p:strVal val="visible"/>
                                      </p:to>
                                    </p:set>
                                    <p:animEffect transition="in" filter="wipe(down)">
                                      <p:cBhvr>
                                        <p:cTn id="7" dur="500"/>
                                        <p:tgtEl>
                                          <p:spTgt spid="4874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87429"/>
                                        </p:tgtEl>
                                        <p:attrNameLst>
                                          <p:attrName>style.visibility</p:attrName>
                                        </p:attrNameLst>
                                      </p:cBhvr>
                                      <p:to>
                                        <p:strVal val="visible"/>
                                      </p:to>
                                    </p:set>
                                    <p:animEffect transition="in" filter="wipe(down)">
                                      <p:cBhvr>
                                        <p:cTn id="12" dur="500"/>
                                        <p:tgtEl>
                                          <p:spTgt spid="4874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87430"/>
                                        </p:tgtEl>
                                        <p:attrNameLst>
                                          <p:attrName>style.visibility</p:attrName>
                                        </p:attrNameLst>
                                      </p:cBhvr>
                                      <p:to>
                                        <p:strVal val="visible"/>
                                      </p:to>
                                    </p:set>
                                    <p:animEffect transition="in" filter="wipe(down)">
                                      <p:cBhvr>
                                        <p:cTn id="17" dur="500"/>
                                        <p:tgtEl>
                                          <p:spTgt spid="4874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7431"/>
                                        </p:tgtEl>
                                        <p:attrNameLst>
                                          <p:attrName>style.visibility</p:attrName>
                                        </p:attrNameLst>
                                      </p:cBhvr>
                                      <p:to>
                                        <p:strVal val="visible"/>
                                      </p:to>
                                    </p:set>
                                    <p:animEffect transition="in" filter="wipe(down)">
                                      <p:cBhvr>
                                        <p:cTn id="22" dur="500"/>
                                        <p:tgtEl>
                                          <p:spTgt spid="4874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87432"/>
                                        </p:tgtEl>
                                        <p:attrNameLst>
                                          <p:attrName>style.visibility</p:attrName>
                                        </p:attrNameLst>
                                      </p:cBhvr>
                                      <p:to>
                                        <p:strVal val="visible"/>
                                      </p:to>
                                    </p:set>
                                    <p:animEffect transition="in" filter="wipe(down)">
                                      <p:cBhvr>
                                        <p:cTn id="27" dur="500"/>
                                        <p:tgtEl>
                                          <p:spTgt spid="487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8" grpId="0"/>
      <p:bldP spid="487429" grpId="0"/>
      <p:bldP spid="487430" grpId="0"/>
      <p:bldP spid="487431" grpId="0"/>
      <p:bldP spid="487432"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3"/>
          <p:cNvSpPr>
            <a:spLocks noGrp="1"/>
          </p:cNvSpPr>
          <p:nvPr>
            <p:ph idx="1"/>
          </p:nvPr>
        </p:nvSpPr>
        <p:spPr>
          <a:xfrm>
            <a:off x="179388" y="1628775"/>
            <a:ext cx="8278812" cy="4114800"/>
          </a:xfrm>
          <a:ln/>
        </p:spPr>
        <p:txBody>
          <a:bodyPr vert="horz" wrap="square" lIns="91440" tIns="45720" rIns="91440" bIns="45720" anchor="t"/>
          <a:p>
            <a:pPr lvl="1" eaLnBrk="1" hangingPunct="1"/>
            <a:r>
              <a:rPr lang="en-US" altLang="zh-CN" dirty="0"/>
              <a:t>3. </a:t>
            </a:r>
            <a:r>
              <a:rPr lang="zh-CN" altLang="en-US" dirty="0"/>
              <a:t>已知一棵二叉树的中序序列和后序序列分别为</a:t>
            </a:r>
            <a:r>
              <a:rPr lang="en-US" altLang="zh-CN" dirty="0"/>
              <a:t>BDCEAFHG</a:t>
            </a:r>
            <a:r>
              <a:rPr lang="zh-CN" altLang="en-US" dirty="0"/>
              <a:t>和</a:t>
            </a:r>
            <a:r>
              <a:rPr lang="en-US" altLang="zh-CN" dirty="0"/>
              <a:t>DECBHGFA</a:t>
            </a:r>
            <a:r>
              <a:rPr lang="zh-CN" altLang="en-US" dirty="0"/>
              <a:t>，画出这棵二叉树。</a:t>
            </a:r>
            <a:endParaRPr lang="zh-CN" altLang="en-US" dirty="0"/>
          </a:p>
          <a:p>
            <a:pPr lvl="1" eaLnBrk="1" hangingPunct="1"/>
            <a:r>
              <a:rPr lang="en-US" altLang="zh-CN" dirty="0"/>
              <a:t>4.</a:t>
            </a:r>
            <a:r>
              <a:rPr lang="zh-CN" altLang="en-US" dirty="0"/>
              <a:t>对于权值</a:t>
            </a:r>
            <a:r>
              <a:rPr lang="en-US" altLang="zh-CN" dirty="0"/>
              <a:t>W</a:t>
            </a:r>
            <a:r>
              <a:rPr lang="zh-CN" altLang="en-US" dirty="0"/>
              <a:t>＝</a:t>
            </a:r>
            <a:r>
              <a:rPr lang="en-US" altLang="zh-CN" dirty="0"/>
              <a:t>{14</a:t>
            </a:r>
            <a:r>
              <a:rPr lang="zh-CN" altLang="en-US" dirty="0"/>
              <a:t>，</a:t>
            </a:r>
            <a:r>
              <a:rPr lang="en-US" altLang="zh-CN" dirty="0"/>
              <a:t>13</a:t>
            </a:r>
            <a:r>
              <a:rPr lang="zh-CN" altLang="en-US" dirty="0"/>
              <a:t>，</a:t>
            </a:r>
            <a:r>
              <a:rPr lang="en-US" altLang="zh-CN" dirty="0"/>
              <a:t>8</a:t>
            </a:r>
            <a:r>
              <a:rPr lang="zh-CN" altLang="en-US" dirty="0"/>
              <a:t>，</a:t>
            </a:r>
            <a:r>
              <a:rPr lang="en-US" altLang="zh-CN" dirty="0"/>
              <a:t>4</a:t>
            </a:r>
            <a:r>
              <a:rPr lang="zh-CN" altLang="en-US" dirty="0"/>
              <a:t>，</a:t>
            </a:r>
            <a:r>
              <a:rPr lang="en-US" altLang="zh-CN" dirty="0"/>
              <a:t>20</a:t>
            </a:r>
            <a:r>
              <a:rPr lang="zh-CN" altLang="en-US" dirty="0"/>
              <a:t>，</a:t>
            </a:r>
            <a:r>
              <a:rPr lang="en-US" altLang="zh-CN" dirty="0"/>
              <a:t>3,38}</a:t>
            </a:r>
            <a:r>
              <a:rPr lang="zh-CN" altLang="en-US" dirty="0"/>
              <a:t>，试给出相应的哈夫曼树，并计算其带权长度。</a:t>
            </a:r>
            <a:endParaRPr lang="zh-CN" altLang="en-US" dirty="0"/>
          </a:p>
        </p:txBody>
      </p:sp>
    </p:spTree>
  </p:cSld>
  <p:clrMapOvr>
    <a:masterClrMapping/>
  </p:clrMapOvr>
  <p:transition>
    <p:sndAc>
      <p:stSnd>
        <p:snd r:embed="rId1" name="camera.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2" name="Text Box 2"/>
          <p:cNvSpPr txBox="1"/>
          <p:nvPr/>
        </p:nvSpPr>
        <p:spPr>
          <a:xfrm>
            <a:off x="990600" y="1905000"/>
            <a:ext cx="6221413" cy="8540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2400" dirty="0">
                <a:ea typeface="楷体_GB2312" pitchFamily="49" charset="-122"/>
              </a:rPr>
              <a:t> </a:t>
            </a:r>
            <a:r>
              <a:rPr lang="en-US" altLang="zh-CN" sz="4000" b="1" dirty="0">
                <a:solidFill>
                  <a:srgbClr val="804000"/>
                </a:solidFill>
                <a:ea typeface="楷体_GB2312" pitchFamily="49" charset="-122"/>
              </a:rPr>
              <a:t>ClearTree(&amp;T) // </a:t>
            </a:r>
            <a:r>
              <a:rPr lang="zh-CN" altLang="en-US" sz="3600" b="1" dirty="0">
                <a:solidFill>
                  <a:srgbClr val="804000"/>
                </a:solidFill>
                <a:ea typeface="楷体_GB2312" pitchFamily="49" charset="-122"/>
              </a:rPr>
              <a:t>将树清空</a:t>
            </a:r>
            <a:r>
              <a:rPr lang="zh-CN" altLang="en-US" sz="4000" b="1" dirty="0">
                <a:solidFill>
                  <a:srgbClr val="804000"/>
                </a:solidFill>
                <a:ea typeface="楷体_GB2312" pitchFamily="49" charset="-122"/>
              </a:rPr>
              <a:t>  </a:t>
            </a:r>
            <a:endParaRPr lang="zh-CN" altLang="en-US" sz="4000" b="1" dirty="0">
              <a:solidFill>
                <a:srgbClr val="804000"/>
              </a:solidFill>
              <a:ea typeface="楷体_GB2312" pitchFamily="49" charset="-122"/>
            </a:endParaRPr>
          </a:p>
        </p:txBody>
      </p:sp>
      <p:sp>
        <p:nvSpPr>
          <p:cNvPr id="18435" name="Text Box 3"/>
          <p:cNvSpPr txBox="1"/>
          <p:nvPr/>
        </p:nvSpPr>
        <p:spPr>
          <a:xfrm>
            <a:off x="563563" y="609600"/>
            <a:ext cx="2927350" cy="9144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5400" b="1" dirty="0">
                <a:solidFill>
                  <a:srgbClr val="FF0000"/>
                </a:solidFill>
                <a:ea typeface="楷体_GB2312" pitchFamily="49" charset="-122"/>
              </a:rPr>
              <a:t>删除类：</a:t>
            </a:r>
            <a:endParaRPr lang="zh-CN" altLang="en-US" sz="5400" b="1" dirty="0">
              <a:solidFill>
                <a:srgbClr val="FF0000"/>
              </a:solidFill>
              <a:ea typeface="楷体_GB2312" pitchFamily="49" charset="-122"/>
            </a:endParaRPr>
          </a:p>
        </p:txBody>
      </p:sp>
      <p:sp>
        <p:nvSpPr>
          <p:cNvPr id="322564" name="Text Box 4"/>
          <p:cNvSpPr txBox="1"/>
          <p:nvPr/>
        </p:nvSpPr>
        <p:spPr>
          <a:xfrm>
            <a:off x="1038225" y="3138488"/>
            <a:ext cx="7419975" cy="823912"/>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b="1" dirty="0">
                <a:solidFill>
                  <a:srgbClr val="804000"/>
                </a:solidFill>
                <a:ea typeface="楷体_GB2312" pitchFamily="49" charset="-122"/>
              </a:rPr>
              <a:t>DestroyTree(&amp;T)  // </a:t>
            </a:r>
            <a:r>
              <a:rPr lang="zh-CN" altLang="en-US" sz="3600" b="1" dirty="0">
                <a:solidFill>
                  <a:srgbClr val="804000"/>
                </a:solidFill>
                <a:ea typeface="楷体_GB2312" pitchFamily="49" charset="-122"/>
              </a:rPr>
              <a:t>销毁树的结构</a:t>
            </a:r>
            <a:endParaRPr lang="zh-CN" altLang="en-US" sz="2400" dirty="0"/>
          </a:p>
        </p:txBody>
      </p:sp>
      <p:sp>
        <p:nvSpPr>
          <p:cNvPr id="322565" name="Text Box 5"/>
          <p:cNvSpPr txBox="1"/>
          <p:nvPr/>
        </p:nvSpPr>
        <p:spPr>
          <a:xfrm>
            <a:off x="1020763" y="4343400"/>
            <a:ext cx="5851525" cy="16160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000" b="1" dirty="0">
                <a:solidFill>
                  <a:srgbClr val="804000"/>
                </a:solidFill>
                <a:ea typeface="楷体_GB2312" pitchFamily="49" charset="-122"/>
              </a:rPr>
              <a:t>DeleteChild(&amp;T, &amp;p, i) </a:t>
            </a:r>
            <a:endParaRPr lang="en-US" altLang="zh-CN" sz="4000" b="1" dirty="0">
              <a:solidFill>
                <a:srgbClr val="804000"/>
              </a:solidFill>
              <a:ea typeface="楷体_GB2312" pitchFamily="49" charset="-122"/>
            </a:endParaRPr>
          </a:p>
          <a:p>
            <a:pPr marL="0" lvl="0" indent="0" eaLnBrk="1" hangingPunct="1">
              <a:lnSpc>
                <a:spcPct val="125000"/>
              </a:lnSpc>
              <a:spcBef>
                <a:spcPct val="0"/>
              </a:spcBef>
              <a:buNone/>
            </a:pPr>
            <a:r>
              <a:rPr lang="en-US" altLang="zh-CN" sz="4000" b="1" dirty="0">
                <a:solidFill>
                  <a:srgbClr val="804000"/>
                </a:solidFill>
                <a:ea typeface="楷体_GB2312" pitchFamily="49" charset="-122"/>
              </a:rPr>
              <a:t>      // </a:t>
            </a:r>
            <a:r>
              <a:rPr lang="zh-CN" altLang="en-US" sz="3600" b="1" dirty="0">
                <a:solidFill>
                  <a:srgbClr val="804000"/>
                </a:solidFill>
                <a:ea typeface="楷体_GB2312" pitchFamily="49" charset="-122"/>
              </a:rPr>
              <a:t>删除结点</a:t>
            </a:r>
            <a:r>
              <a:rPr lang="en-US" altLang="zh-CN" sz="3600" b="1" dirty="0">
                <a:solidFill>
                  <a:srgbClr val="804000"/>
                </a:solidFill>
                <a:ea typeface="楷体_GB2312" pitchFamily="49" charset="-122"/>
              </a:rPr>
              <a:t>p</a:t>
            </a:r>
            <a:r>
              <a:rPr lang="zh-CN" altLang="en-US" sz="3600" b="1" dirty="0">
                <a:solidFill>
                  <a:srgbClr val="804000"/>
                </a:solidFill>
                <a:ea typeface="楷体_GB2312" pitchFamily="49" charset="-122"/>
              </a:rPr>
              <a:t>的第</a:t>
            </a:r>
            <a:r>
              <a:rPr lang="en-US" altLang="zh-CN" sz="3600" b="1" dirty="0">
                <a:solidFill>
                  <a:srgbClr val="804000"/>
                </a:solidFill>
                <a:ea typeface="楷体_GB2312" pitchFamily="49" charset="-122"/>
              </a:rPr>
              <a:t>i</a:t>
            </a:r>
            <a:r>
              <a:rPr lang="zh-CN" altLang="en-US" sz="3600" b="1" dirty="0">
                <a:solidFill>
                  <a:srgbClr val="804000"/>
                </a:solidFill>
                <a:ea typeface="楷体_GB2312" pitchFamily="49" charset="-122"/>
              </a:rPr>
              <a:t>棵子树</a:t>
            </a:r>
            <a:endParaRPr lang="zh-CN" altLang="en-US" sz="2400" dirty="0"/>
          </a:p>
        </p:txBody>
      </p:sp>
      <p:sp>
        <p:nvSpPr>
          <p:cNvPr id="322566" name="AutoShape 6">
            <a:hlinkClick r:id="" action="ppaction://hlinkshowjump?jump=lastslideviewed"/>
          </p:cNvPr>
          <p:cNvSpPr/>
          <p:nvPr/>
        </p:nvSpPr>
        <p:spPr>
          <a:xfrm>
            <a:off x="8382000" y="6172200"/>
            <a:ext cx="381000" cy="381000"/>
          </a:xfrm>
          <a:prstGeom prst="actionButtonReturn">
            <a:avLst/>
          </a:prstGeom>
          <a:solidFill>
            <a:schemeClr val="bg2"/>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2"/>
                                        </p:tgtEl>
                                        <p:attrNameLst>
                                          <p:attrName>style.visibility</p:attrName>
                                        </p:attrNameLst>
                                      </p:cBhvr>
                                      <p:to>
                                        <p:strVal val="visible"/>
                                      </p:to>
                                    </p:set>
                                    <p:animEffect transition="in" filter="wipe(left)">
                                      <p:cBhvr>
                                        <p:cTn id="7" dur="500"/>
                                        <p:tgtEl>
                                          <p:spTgt spid="3225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4"/>
                                        </p:tgtEl>
                                        <p:attrNameLst>
                                          <p:attrName>style.visibility</p:attrName>
                                        </p:attrNameLst>
                                      </p:cBhvr>
                                      <p:to>
                                        <p:strVal val="visible"/>
                                      </p:to>
                                    </p:set>
                                    <p:animEffect transition="in" filter="wipe(left)">
                                      <p:cBhvr>
                                        <p:cTn id="12" dur="500"/>
                                        <p:tgtEl>
                                          <p:spTgt spid="3225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5"/>
                                        </p:tgtEl>
                                        <p:attrNameLst>
                                          <p:attrName>style.visibility</p:attrName>
                                        </p:attrNameLst>
                                      </p:cBhvr>
                                      <p:to>
                                        <p:strVal val="visible"/>
                                      </p:to>
                                    </p:set>
                                    <p:animEffect transition="in" filter="wipe(left)">
                                      <p:cBhvr>
                                        <p:cTn id="17" dur="500"/>
                                        <p:tgtEl>
                                          <p:spTgt spid="322565"/>
                                        </p:tgtEl>
                                      </p:cBhvr>
                                    </p:animEffect>
                                  </p:childTnLst>
                                </p:cTn>
                              </p:par>
                            </p:childTnLst>
                          </p:cTn>
                        </p:par>
                        <p:par>
                          <p:cTn id="18" fill="hold">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322566"/>
                                        </p:tgtEl>
                                        <p:attrNameLst>
                                          <p:attrName>style.visibility</p:attrName>
                                        </p:attrNameLst>
                                      </p:cBhvr>
                                      <p:to>
                                        <p:strVal val="visible"/>
                                      </p:to>
                                    </p:set>
                                    <p:anim calcmode="lin" valueType="num">
                                      <p:cBhvr additive="base">
                                        <p:cTn id="21" dur="500" fill="hold"/>
                                        <p:tgtEl>
                                          <p:spTgt spid="322566"/>
                                        </p:tgtEl>
                                        <p:attrNameLst>
                                          <p:attrName>ppt_x</p:attrName>
                                        </p:attrNameLst>
                                      </p:cBhvr>
                                      <p:tavLst>
                                        <p:tav tm="0">
                                          <p:val>
                                            <p:strVal val="1+#ppt_w/2"/>
                                          </p:val>
                                        </p:tav>
                                        <p:tav tm="100000">
                                          <p:val>
                                            <p:strVal val="#ppt_x"/>
                                          </p:val>
                                        </p:tav>
                                      </p:tavLst>
                                    </p:anim>
                                    <p:anim calcmode="lin" valueType="num">
                                      <p:cBhvr additive="base">
                                        <p:cTn id="22" dur="500" fill="hold"/>
                                        <p:tgtEl>
                                          <p:spTgt spid="3225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p:bldP spid="322564" grpId="0"/>
      <p:bldP spid="322565" grpId="0"/>
      <p:bldP spid="3225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381000" y="1066800"/>
            <a:ext cx="8382000" cy="2228850"/>
          </a:xfrm>
          <a:prstGeom prst="rect">
            <a:avLst/>
          </a:prstGeom>
          <a:solidFill>
            <a:srgbClr val="FBE2DF">
              <a:alpha val="50195"/>
            </a:srgbClr>
          </a:solid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30000"/>
              </a:lnSpc>
              <a:spcBef>
                <a:spcPct val="0"/>
              </a:spcBef>
              <a:buNone/>
            </a:pPr>
            <a:r>
              <a:rPr lang="zh-CN" altLang="en-US" sz="5400" b="1" dirty="0">
                <a:solidFill>
                  <a:srgbClr val="9C4E00"/>
                </a:solidFill>
                <a:ea typeface="楷体_GB2312" pitchFamily="49" charset="-122"/>
              </a:rPr>
              <a:t>对比</a:t>
            </a:r>
            <a:r>
              <a:rPr lang="zh-CN" altLang="en-US" sz="5400" b="1" dirty="0">
                <a:solidFill>
                  <a:srgbClr val="FF0000"/>
                </a:solidFill>
                <a:ea typeface="楷体_GB2312" pitchFamily="49" charset="-122"/>
              </a:rPr>
              <a:t>树型结构</a:t>
            </a:r>
            <a:r>
              <a:rPr lang="zh-CN" altLang="en-US" sz="5400" b="1" dirty="0">
                <a:solidFill>
                  <a:srgbClr val="9C4E00"/>
                </a:solidFill>
                <a:ea typeface="楷体_GB2312" pitchFamily="49" charset="-122"/>
              </a:rPr>
              <a:t>和</a:t>
            </a:r>
            <a:r>
              <a:rPr lang="zh-CN" altLang="en-US" sz="5400" b="1" dirty="0">
                <a:solidFill>
                  <a:srgbClr val="FF0000"/>
                </a:solidFill>
                <a:ea typeface="楷体_GB2312" pitchFamily="49" charset="-122"/>
              </a:rPr>
              <a:t>线性结构</a:t>
            </a:r>
            <a:r>
              <a:rPr lang="zh-CN" altLang="en-US" sz="5400" b="1" dirty="0">
                <a:solidFill>
                  <a:srgbClr val="9C4E00"/>
                </a:solidFill>
                <a:ea typeface="楷体_GB2312" pitchFamily="49" charset="-122"/>
              </a:rPr>
              <a:t>的结构特点</a:t>
            </a:r>
            <a:endParaRPr lang="zh-CN" altLang="en-US" sz="5400" dirty="0">
              <a:solidFill>
                <a:srgbClr val="9C4E00"/>
              </a:solidFill>
            </a:endParaRPr>
          </a:p>
        </p:txBody>
      </p:sp>
      <p:graphicFrame>
        <p:nvGraphicFramePr>
          <p:cNvPr id="19459" name="Object 3"/>
          <p:cNvGraphicFramePr>
            <a:graphicFrameLocks noChangeAspect="1"/>
          </p:cNvGraphicFramePr>
          <p:nvPr/>
        </p:nvGraphicFramePr>
        <p:xfrm>
          <a:off x="76200" y="4800600"/>
          <a:ext cx="2819400" cy="1985963"/>
        </p:xfrm>
        <a:graphic>
          <a:graphicData uri="http://schemas.openxmlformats.org/presentationml/2006/ole">
            <mc:AlternateContent xmlns:mc="http://schemas.openxmlformats.org/markup-compatibility/2006">
              <mc:Choice xmlns:v="urn:schemas-microsoft-com:vml" Requires="v">
                <p:oleObj spid="_x0000_s3077" name="" r:id="rId1" imgW="984885" imgH="697865" progId="MS_ClipArt_Gallery.2">
                  <p:embed/>
                </p:oleObj>
              </mc:Choice>
              <mc:Fallback>
                <p:oleObj name="" r:id="rId1" imgW="984885" imgH="697865" progId="MS_ClipArt_Gallery.2">
                  <p:embed/>
                  <p:pic>
                    <p:nvPicPr>
                      <p:cNvPr id="0" name="图片 3076"/>
                      <p:cNvPicPr/>
                      <p:nvPr/>
                    </p:nvPicPr>
                    <p:blipFill>
                      <a:blip r:embed="rId2"/>
                      <a:stretch>
                        <a:fillRect/>
                      </a:stretch>
                    </p:blipFill>
                    <p:spPr>
                      <a:xfrm>
                        <a:off x="76200" y="4800600"/>
                        <a:ext cx="2819400" cy="1985963"/>
                      </a:xfrm>
                      <a:prstGeom prst="rect">
                        <a:avLst/>
                      </a:prstGeom>
                      <a:noFill/>
                      <a:ln w="38100">
                        <a:noFill/>
                        <a:miter/>
                      </a:ln>
                    </p:spPr>
                  </p:pic>
                </p:oleObj>
              </mc:Fallback>
            </mc:AlternateContent>
          </a:graphicData>
        </a:graphic>
      </p:graphicFrame>
    </p:spTree>
  </p:cSld>
  <p:clrMapOvr>
    <a:masterClrMapping/>
  </p:clrMapOvr>
  <p:transition>
    <p:sndAc>
      <p:stSnd>
        <p:snd r:embed="rId3" name="camera.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WordArt 2"/>
          <p:cNvSpPr>
            <a:spLocks noTextEdit="1"/>
          </p:cNvSpPr>
          <p:nvPr/>
        </p:nvSpPr>
        <p:spPr>
          <a:xfrm rot="5400000">
            <a:off x="1600200" y="3124200"/>
            <a:ext cx="5943600" cy="457200"/>
          </a:xfrm>
          <a:prstGeom prst="rect">
            <a:avLst/>
          </a:prstGeom>
        </p:spPr>
        <p:txBody>
          <a:bodyPr vert="wordArtVert" wrap="none" fromWordArt="1">
            <a:prstTxWarp prst="textPlain">
              <a:avLst>
                <a:gd name="adj" fmla="val 50000"/>
              </a:avLst>
            </a:prstTxWarp>
            <a:normAutofit/>
            <a:scene3d>
              <a:camera prst="legacyPerspectiveFront">
                <a:rot lat="20640000" lon="20700000" rev="0"/>
              </a:camera>
              <a:lightRig rig="legacyNormal3" dir="l"/>
            </a:scene3d>
            <a:sp3d extrusionH="201600" prstMaterial="legacyPlastic">
              <a:extrusionClr>
                <a:srgbClr val="FF9966"/>
              </a:extrusionClr>
            </a:sp3d>
          </a:bodyPr>
          <a:p>
            <a:pPr algn="ctr"/>
            <a:r>
              <a:rPr lang="zh-CN" altLang="en-US" sz="3600" spc="-360">
                <a:solidFill>
                  <a:srgbClr val="CC0000"/>
                </a:solidFill>
                <a:latin typeface="宋体" panose="02010600030101010101" pitchFamily="2" charset="-122"/>
                <a:ea typeface="宋体" panose="02010600030101010101" pitchFamily="2" charset="-122"/>
              </a:rPr>
              <a:t>~~~~~~~~~~~~~~~~~~~~~~~~~~~~~~</a:t>
            </a:r>
            <a:endParaRPr lang="zh-CN" altLang="en-US" sz="3600" spc="-360">
              <a:solidFill>
                <a:srgbClr val="CC0000"/>
              </a:solidFill>
              <a:latin typeface="宋体" panose="02010600030101010101" pitchFamily="2" charset="-122"/>
              <a:ea typeface="宋体" panose="02010600030101010101" pitchFamily="2" charset="-122"/>
            </a:endParaRPr>
          </a:p>
        </p:txBody>
      </p:sp>
      <p:sp>
        <p:nvSpPr>
          <p:cNvPr id="20483" name="Text Box 3"/>
          <p:cNvSpPr txBox="1"/>
          <p:nvPr/>
        </p:nvSpPr>
        <p:spPr>
          <a:xfrm>
            <a:off x="965200" y="115888"/>
            <a:ext cx="22352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ea typeface="隶书" pitchFamily="49" charset="-122"/>
              </a:rPr>
              <a:t>线性结构</a:t>
            </a:r>
            <a:endParaRPr lang="zh-CN" altLang="en-US" sz="4000" b="1" dirty="0">
              <a:solidFill>
                <a:srgbClr val="FF0000"/>
              </a:solidFill>
              <a:ea typeface="隶书" pitchFamily="49" charset="-122"/>
            </a:endParaRPr>
          </a:p>
        </p:txBody>
      </p:sp>
      <p:sp>
        <p:nvSpPr>
          <p:cNvPr id="20484" name="Rectangle 4"/>
          <p:cNvSpPr/>
          <p:nvPr/>
        </p:nvSpPr>
        <p:spPr>
          <a:xfrm>
            <a:off x="5867400" y="76200"/>
            <a:ext cx="22352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005400"/>
                </a:solidFill>
                <a:ea typeface="隶书" pitchFamily="49" charset="-122"/>
              </a:rPr>
              <a:t>树型结构</a:t>
            </a:r>
            <a:endParaRPr lang="zh-CN" altLang="en-US" sz="4000" b="1" dirty="0">
              <a:solidFill>
                <a:srgbClr val="FF0000"/>
              </a:solidFill>
              <a:ea typeface="隶书" pitchFamily="49" charset="-122"/>
            </a:endParaRPr>
          </a:p>
        </p:txBody>
      </p:sp>
      <p:sp>
        <p:nvSpPr>
          <p:cNvPr id="324613" name="Text Box 5"/>
          <p:cNvSpPr txBox="1"/>
          <p:nvPr/>
        </p:nvSpPr>
        <p:spPr>
          <a:xfrm>
            <a:off x="365125" y="974725"/>
            <a:ext cx="3773488" cy="13112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990000"/>
                </a:solidFill>
                <a:latin typeface="楷体_GB2312" pitchFamily="49" charset="-122"/>
                <a:ea typeface="楷体_GB2312" pitchFamily="49" charset="-122"/>
              </a:rPr>
              <a:t>第一个数据元素</a:t>
            </a:r>
            <a:endParaRPr lang="zh-CN" altLang="en-US" sz="4000" b="1" dirty="0">
              <a:solidFill>
                <a:srgbClr val="990000"/>
              </a:solidFill>
              <a:latin typeface="楷体_GB2312" pitchFamily="49" charset="-122"/>
              <a:ea typeface="楷体_GB2312" pitchFamily="49" charset="-122"/>
            </a:endParaRPr>
          </a:p>
          <a:p>
            <a:pPr marL="0" lvl="0" indent="0" eaLnBrk="1" hangingPunct="1">
              <a:spcBef>
                <a:spcPct val="0"/>
              </a:spcBef>
              <a:buNone/>
            </a:pPr>
            <a:r>
              <a:rPr lang="zh-CN" altLang="en-US" sz="4000" b="1" dirty="0">
                <a:solidFill>
                  <a:srgbClr val="990000"/>
                </a:solidFill>
                <a:latin typeface="楷体_GB2312" pitchFamily="49" charset="-122"/>
                <a:ea typeface="楷体_GB2312" pitchFamily="49" charset="-122"/>
              </a:rPr>
              <a:t>      </a:t>
            </a:r>
            <a:r>
              <a:rPr lang="en-US" altLang="zh-CN" sz="4000" b="1" dirty="0">
                <a:solidFill>
                  <a:srgbClr val="990000"/>
                </a:solidFill>
                <a:latin typeface="楷体_GB2312" pitchFamily="49" charset="-122"/>
                <a:ea typeface="楷体_GB2312" pitchFamily="49" charset="-122"/>
              </a:rPr>
              <a:t>(</a:t>
            </a:r>
            <a:r>
              <a:rPr lang="zh-CN" altLang="en-US" sz="4000" b="1" dirty="0">
                <a:solidFill>
                  <a:srgbClr val="990000"/>
                </a:solidFill>
                <a:latin typeface="楷体_GB2312" pitchFamily="49" charset="-122"/>
                <a:ea typeface="楷体_GB2312" pitchFamily="49" charset="-122"/>
              </a:rPr>
              <a:t>无前驱</a:t>
            </a:r>
            <a:r>
              <a:rPr lang="en-US" altLang="zh-CN" sz="4000" b="1" dirty="0">
                <a:solidFill>
                  <a:srgbClr val="990000"/>
                </a:solidFill>
                <a:latin typeface="楷体_GB2312" pitchFamily="49" charset="-122"/>
                <a:ea typeface="楷体_GB2312" pitchFamily="49" charset="-122"/>
              </a:rPr>
              <a:t>)</a:t>
            </a:r>
            <a:endParaRPr lang="en-US" altLang="zh-CN" sz="4000" dirty="0">
              <a:solidFill>
                <a:srgbClr val="990000"/>
              </a:solidFill>
              <a:latin typeface="楷体_GB2312" pitchFamily="49" charset="-122"/>
              <a:ea typeface="楷体_GB2312" pitchFamily="49" charset="-122"/>
            </a:endParaRPr>
          </a:p>
        </p:txBody>
      </p:sp>
      <p:sp>
        <p:nvSpPr>
          <p:cNvPr id="324614" name="Text Box 6"/>
          <p:cNvSpPr txBox="1"/>
          <p:nvPr/>
        </p:nvSpPr>
        <p:spPr>
          <a:xfrm>
            <a:off x="5022850" y="914400"/>
            <a:ext cx="3740150" cy="13112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chemeClr val="accent2"/>
                </a:solidFill>
                <a:latin typeface="楷体_GB2312" pitchFamily="49" charset="-122"/>
                <a:ea typeface="楷体_GB2312" pitchFamily="49" charset="-122"/>
              </a:rPr>
              <a:t> </a:t>
            </a:r>
            <a:r>
              <a:rPr lang="zh-CN" altLang="en-US" sz="4000" b="1" dirty="0">
                <a:solidFill>
                  <a:schemeClr val="accent2"/>
                </a:solidFill>
                <a:latin typeface="楷体_GB2312" pitchFamily="49" charset="-122"/>
                <a:ea typeface="楷体_GB2312" pitchFamily="49" charset="-122"/>
              </a:rPr>
              <a:t>根结点</a:t>
            </a:r>
            <a:endParaRPr lang="zh-CN" altLang="en-US" sz="4000" b="1" dirty="0">
              <a:solidFill>
                <a:schemeClr val="accent2"/>
              </a:solidFill>
              <a:latin typeface="楷体_GB2312" pitchFamily="49" charset="-122"/>
              <a:ea typeface="楷体_GB2312" pitchFamily="49" charset="-122"/>
            </a:endParaRPr>
          </a:p>
          <a:p>
            <a:pPr marL="0" lvl="0" indent="0" eaLnBrk="1" hangingPunct="1">
              <a:spcBef>
                <a:spcPct val="0"/>
              </a:spcBef>
              <a:buNone/>
            </a:pPr>
            <a:r>
              <a:rPr lang="zh-CN" altLang="en-US" sz="4000" b="1" dirty="0">
                <a:solidFill>
                  <a:schemeClr val="accent2"/>
                </a:solidFill>
                <a:latin typeface="楷体_GB2312" pitchFamily="49" charset="-122"/>
                <a:ea typeface="楷体_GB2312" pitchFamily="49" charset="-122"/>
              </a:rPr>
              <a:t>      </a:t>
            </a:r>
            <a:r>
              <a:rPr lang="en-US" altLang="zh-CN" sz="4000" b="1" dirty="0">
                <a:solidFill>
                  <a:schemeClr val="accent2"/>
                </a:solidFill>
                <a:latin typeface="楷体_GB2312" pitchFamily="49" charset="-122"/>
                <a:ea typeface="楷体_GB2312" pitchFamily="49" charset="-122"/>
              </a:rPr>
              <a:t>(</a:t>
            </a:r>
            <a:r>
              <a:rPr lang="zh-CN" altLang="en-US" sz="4000" b="1" dirty="0">
                <a:solidFill>
                  <a:schemeClr val="accent2"/>
                </a:solidFill>
                <a:latin typeface="楷体_GB2312" pitchFamily="49" charset="-122"/>
                <a:ea typeface="楷体_GB2312" pitchFamily="49" charset="-122"/>
              </a:rPr>
              <a:t>无前驱</a:t>
            </a:r>
            <a:r>
              <a:rPr lang="en-US" altLang="zh-CN" sz="4000" b="1" dirty="0">
                <a:solidFill>
                  <a:schemeClr val="accent2"/>
                </a:solidFill>
                <a:latin typeface="楷体_GB2312" pitchFamily="49" charset="-122"/>
                <a:ea typeface="楷体_GB2312" pitchFamily="49" charset="-122"/>
              </a:rPr>
              <a:t>)</a:t>
            </a:r>
            <a:endParaRPr lang="en-US" altLang="zh-CN" sz="4000" dirty="0">
              <a:solidFill>
                <a:schemeClr val="accent2"/>
              </a:solidFill>
              <a:latin typeface="楷体_GB2312" pitchFamily="49" charset="-122"/>
              <a:ea typeface="楷体_GB2312" pitchFamily="49" charset="-122"/>
            </a:endParaRPr>
          </a:p>
        </p:txBody>
      </p:sp>
      <p:sp>
        <p:nvSpPr>
          <p:cNvPr id="324615" name="Text Box 7"/>
          <p:cNvSpPr txBox="1"/>
          <p:nvPr/>
        </p:nvSpPr>
        <p:spPr>
          <a:xfrm>
            <a:off x="152400" y="2667000"/>
            <a:ext cx="4286250" cy="13112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990000"/>
                </a:solidFill>
                <a:ea typeface="楷体_GB2312" pitchFamily="49" charset="-122"/>
              </a:rPr>
              <a:t>最后一个数据元素</a:t>
            </a:r>
            <a:endParaRPr lang="zh-CN" altLang="en-US" sz="4000" b="1" dirty="0">
              <a:solidFill>
                <a:srgbClr val="990000"/>
              </a:solidFill>
              <a:ea typeface="楷体_GB2312" pitchFamily="49" charset="-122"/>
            </a:endParaRPr>
          </a:p>
          <a:p>
            <a:pPr marL="0" lvl="0" indent="0" eaLnBrk="1" hangingPunct="1">
              <a:spcBef>
                <a:spcPct val="0"/>
              </a:spcBef>
              <a:buNone/>
            </a:pPr>
            <a:r>
              <a:rPr lang="zh-CN" altLang="en-US" sz="4000" b="1" dirty="0">
                <a:solidFill>
                  <a:srgbClr val="990000"/>
                </a:solidFill>
                <a:ea typeface="楷体_GB2312" pitchFamily="49" charset="-122"/>
              </a:rPr>
              <a:t>              </a:t>
            </a:r>
            <a:r>
              <a:rPr lang="en-US" altLang="zh-CN" sz="4000" b="1" dirty="0">
                <a:solidFill>
                  <a:srgbClr val="990000"/>
                </a:solidFill>
                <a:ea typeface="楷体_GB2312" pitchFamily="49" charset="-122"/>
              </a:rPr>
              <a:t>(</a:t>
            </a:r>
            <a:r>
              <a:rPr lang="zh-CN" altLang="en-US" sz="4000" b="1" dirty="0">
                <a:solidFill>
                  <a:srgbClr val="990000"/>
                </a:solidFill>
                <a:ea typeface="楷体_GB2312" pitchFamily="49" charset="-122"/>
              </a:rPr>
              <a:t>无后继</a:t>
            </a:r>
            <a:r>
              <a:rPr lang="en-US" altLang="zh-CN" sz="4000" b="1" dirty="0">
                <a:solidFill>
                  <a:srgbClr val="990000"/>
                </a:solidFill>
                <a:ea typeface="楷体_GB2312" pitchFamily="49" charset="-122"/>
              </a:rPr>
              <a:t>)</a:t>
            </a:r>
            <a:endParaRPr lang="en-US" altLang="zh-CN" sz="4000" dirty="0">
              <a:ea typeface="楷体_GB2312" pitchFamily="49" charset="-122"/>
            </a:endParaRPr>
          </a:p>
        </p:txBody>
      </p:sp>
      <p:sp>
        <p:nvSpPr>
          <p:cNvPr id="324616" name="Text Box 8"/>
          <p:cNvSpPr txBox="1"/>
          <p:nvPr/>
        </p:nvSpPr>
        <p:spPr>
          <a:xfrm>
            <a:off x="5273675" y="2667000"/>
            <a:ext cx="3486150" cy="13112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chemeClr val="accent2"/>
                </a:solidFill>
                <a:latin typeface="楷体_GB2312" pitchFamily="49" charset="-122"/>
                <a:ea typeface="楷体_GB2312" pitchFamily="49" charset="-122"/>
              </a:rPr>
              <a:t>多个叶子结点</a:t>
            </a:r>
            <a:endParaRPr lang="zh-CN" altLang="en-US" sz="4000" b="1" dirty="0">
              <a:solidFill>
                <a:schemeClr val="accent2"/>
              </a:solidFill>
              <a:latin typeface="楷体_GB2312" pitchFamily="49" charset="-122"/>
              <a:ea typeface="楷体_GB2312" pitchFamily="49" charset="-122"/>
            </a:endParaRPr>
          </a:p>
          <a:p>
            <a:pPr marL="0" lvl="0" indent="0" eaLnBrk="1" hangingPunct="1">
              <a:spcBef>
                <a:spcPct val="0"/>
              </a:spcBef>
              <a:buNone/>
            </a:pPr>
            <a:r>
              <a:rPr lang="zh-CN" altLang="en-US" sz="4000" b="1" dirty="0">
                <a:solidFill>
                  <a:schemeClr val="accent2"/>
                </a:solidFill>
                <a:latin typeface="楷体_GB2312" pitchFamily="49" charset="-122"/>
                <a:ea typeface="楷体_GB2312" pitchFamily="49" charset="-122"/>
              </a:rPr>
              <a:t>     </a:t>
            </a:r>
            <a:r>
              <a:rPr lang="en-US" altLang="zh-CN" sz="4000" b="1" dirty="0">
                <a:solidFill>
                  <a:schemeClr val="accent2"/>
                </a:solidFill>
                <a:latin typeface="楷体_GB2312" pitchFamily="49" charset="-122"/>
                <a:ea typeface="楷体_GB2312" pitchFamily="49" charset="-122"/>
              </a:rPr>
              <a:t>(</a:t>
            </a:r>
            <a:r>
              <a:rPr lang="zh-CN" altLang="en-US" sz="4000" b="1" dirty="0">
                <a:solidFill>
                  <a:schemeClr val="accent2"/>
                </a:solidFill>
                <a:latin typeface="楷体_GB2312" pitchFamily="49" charset="-122"/>
                <a:ea typeface="楷体_GB2312" pitchFamily="49" charset="-122"/>
              </a:rPr>
              <a:t>无后继</a:t>
            </a:r>
            <a:r>
              <a:rPr lang="en-US" altLang="zh-CN" sz="4000" b="1" dirty="0">
                <a:solidFill>
                  <a:schemeClr val="accent2"/>
                </a:solidFill>
                <a:latin typeface="楷体_GB2312" pitchFamily="49" charset="-122"/>
                <a:ea typeface="楷体_GB2312" pitchFamily="49" charset="-122"/>
              </a:rPr>
              <a:t>)</a:t>
            </a:r>
            <a:endParaRPr lang="en-US" altLang="zh-CN" sz="4000" b="1" dirty="0">
              <a:solidFill>
                <a:schemeClr val="accent2"/>
              </a:solidFill>
              <a:latin typeface="楷体_GB2312" pitchFamily="49" charset="-122"/>
              <a:ea typeface="楷体_GB2312" pitchFamily="49" charset="-122"/>
            </a:endParaRPr>
          </a:p>
        </p:txBody>
      </p:sp>
      <p:sp>
        <p:nvSpPr>
          <p:cNvPr id="324617" name="Text Box 9"/>
          <p:cNvSpPr txBox="1"/>
          <p:nvPr/>
        </p:nvSpPr>
        <p:spPr>
          <a:xfrm>
            <a:off x="288925" y="4403725"/>
            <a:ext cx="3759200" cy="19208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990000"/>
                </a:solidFill>
                <a:latin typeface="楷体_GB2312" pitchFamily="49" charset="-122"/>
                <a:ea typeface="楷体_GB2312" pitchFamily="49" charset="-122"/>
              </a:rPr>
              <a:t>其它数据元素</a:t>
            </a:r>
            <a:endParaRPr lang="zh-CN" altLang="en-US" sz="4000" b="1" dirty="0">
              <a:solidFill>
                <a:srgbClr val="990000"/>
              </a:solidFill>
              <a:latin typeface="楷体_GB2312" pitchFamily="49" charset="-122"/>
              <a:ea typeface="楷体_GB2312" pitchFamily="49" charset="-122"/>
            </a:endParaRPr>
          </a:p>
          <a:p>
            <a:pPr marL="0" lvl="0" indent="0" eaLnBrk="1" hangingPunct="1">
              <a:spcBef>
                <a:spcPct val="0"/>
              </a:spcBef>
              <a:buNone/>
            </a:pPr>
            <a:r>
              <a:rPr lang="en-US" altLang="zh-CN" sz="4000" b="1" dirty="0">
                <a:solidFill>
                  <a:srgbClr val="990000"/>
                </a:solidFill>
                <a:latin typeface="楷体_GB2312" pitchFamily="49" charset="-122"/>
                <a:ea typeface="楷体_GB2312" pitchFamily="49" charset="-122"/>
              </a:rPr>
              <a:t>(</a:t>
            </a:r>
            <a:r>
              <a:rPr lang="zh-CN" altLang="en-US" sz="4000" b="1" dirty="0">
                <a:solidFill>
                  <a:srgbClr val="990000"/>
                </a:solidFill>
                <a:latin typeface="楷体_GB2312" pitchFamily="49" charset="-122"/>
                <a:ea typeface="楷体_GB2312" pitchFamily="49" charset="-122"/>
              </a:rPr>
              <a:t>一个前驱、</a:t>
            </a:r>
            <a:endParaRPr lang="zh-CN" altLang="en-US" sz="4000" b="1" dirty="0">
              <a:solidFill>
                <a:srgbClr val="990000"/>
              </a:solidFill>
              <a:latin typeface="楷体_GB2312" pitchFamily="49" charset="-122"/>
              <a:ea typeface="楷体_GB2312" pitchFamily="49" charset="-122"/>
            </a:endParaRPr>
          </a:p>
          <a:p>
            <a:pPr marL="0" lvl="0" indent="0" eaLnBrk="1" hangingPunct="1">
              <a:spcBef>
                <a:spcPct val="0"/>
              </a:spcBef>
              <a:buNone/>
            </a:pPr>
            <a:r>
              <a:rPr lang="zh-CN" altLang="en-US" sz="4000" b="1" dirty="0">
                <a:solidFill>
                  <a:srgbClr val="990000"/>
                </a:solidFill>
                <a:latin typeface="楷体_GB2312" pitchFamily="49" charset="-122"/>
                <a:ea typeface="楷体_GB2312" pitchFamily="49" charset="-122"/>
              </a:rPr>
              <a:t>     一个后继</a:t>
            </a:r>
            <a:r>
              <a:rPr lang="en-US" altLang="zh-CN" sz="4000" b="1" dirty="0">
                <a:solidFill>
                  <a:srgbClr val="990000"/>
                </a:solidFill>
                <a:latin typeface="楷体_GB2312" pitchFamily="49" charset="-122"/>
                <a:ea typeface="楷体_GB2312" pitchFamily="49" charset="-122"/>
              </a:rPr>
              <a:t>)</a:t>
            </a:r>
            <a:endParaRPr lang="en-US" altLang="zh-CN" sz="4000" dirty="0">
              <a:solidFill>
                <a:srgbClr val="990000"/>
              </a:solidFill>
              <a:latin typeface="楷体_GB2312" pitchFamily="49" charset="-122"/>
              <a:ea typeface="楷体_GB2312" pitchFamily="49" charset="-122"/>
            </a:endParaRPr>
          </a:p>
        </p:txBody>
      </p:sp>
      <p:sp>
        <p:nvSpPr>
          <p:cNvPr id="324618" name="Text Box 10"/>
          <p:cNvSpPr txBox="1"/>
          <p:nvPr/>
        </p:nvSpPr>
        <p:spPr>
          <a:xfrm>
            <a:off x="5232400" y="4419600"/>
            <a:ext cx="3505200" cy="19208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008000"/>
                </a:solidFill>
                <a:latin typeface="楷体_GB2312" pitchFamily="49" charset="-122"/>
                <a:ea typeface="楷体_GB2312" pitchFamily="49" charset="-122"/>
              </a:rPr>
              <a:t>其它数据元素</a:t>
            </a:r>
            <a:endParaRPr lang="zh-CN" altLang="en-US" sz="4000" b="1" dirty="0">
              <a:solidFill>
                <a:srgbClr val="008000"/>
              </a:solidFill>
              <a:latin typeface="楷体_GB2312" pitchFamily="49" charset="-122"/>
              <a:ea typeface="楷体_GB2312" pitchFamily="49" charset="-122"/>
            </a:endParaRPr>
          </a:p>
          <a:p>
            <a:pPr marL="0" lvl="0" indent="0" eaLnBrk="1" hangingPunct="1">
              <a:spcBef>
                <a:spcPct val="0"/>
              </a:spcBef>
              <a:buNone/>
            </a:pPr>
            <a:r>
              <a:rPr lang="en-US" altLang="zh-CN" sz="4000" b="1" dirty="0">
                <a:solidFill>
                  <a:srgbClr val="008000"/>
                </a:solidFill>
                <a:latin typeface="楷体_GB2312" pitchFamily="49" charset="-122"/>
                <a:ea typeface="楷体_GB2312" pitchFamily="49" charset="-122"/>
              </a:rPr>
              <a:t>(</a:t>
            </a:r>
            <a:r>
              <a:rPr lang="zh-CN" altLang="en-US" sz="4000" b="1" dirty="0">
                <a:solidFill>
                  <a:srgbClr val="008000"/>
                </a:solidFill>
                <a:latin typeface="楷体_GB2312" pitchFamily="49" charset="-122"/>
                <a:ea typeface="楷体_GB2312" pitchFamily="49" charset="-122"/>
              </a:rPr>
              <a:t>一个前驱、</a:t>
            </a:r>
            <a:endParaRPr lang="zh-CN" altLang="en-US" sz="4000" b="1" dirty="0">
              <a:solidFill>
                <a:srgbClr val="008000"/>
              </a:solidFill>
              <a:latin typeface="楷体_GB2312" pitchFamily="49" charset="-122"/>
              <a:ea typeface="楷体_GB2312" pitchFamily="49" charset="-122"/>
            </a:endParaRPr>
          </a:p>
          <a:p>
            <a:pPr marL="0" lvl="0" indent="0" eaLnBrk="1" hangingPunct="1">
              <a:spcBef>
                <a:spcPct val="0"/>
              </a:spcBef>
              <a:buNone/>
            </a:pPr>
            <a:r>
              <a:rPr lang="zh-CN" altLang="en-US" sz="4000" b="1" dirty="0">
                <a:solidFill>
                  <a:srgbClr val="008000"/>
                </a:solidFill>
                <a:latin typeface="楷体_GB2312" pitchFamily="49" charset="-122"/>
                <a:ea typeface="楷体_GB2312" pitchFamily="49" charset="-122"/>
              </a:rPr>
              <a:t>    多个后继</a:t>
            </a:r>
            <a:r>
              <a:rPr lang="en-US" altLang="zh-CN" sz="4000" b="1" dirty="0">
                <a:solidFill>
                  <a:srgbClr val="008000"/>
                </a:solidFill>
                <a:latin typeface="楷体_GB2312" pitchFamily="49" charset="-122"/>
                <a:ea typeface="楷体_GB2312" pitchFamily="49" charset="-122"/>
              </a:rPr>
              <a:t>)</a:t>
            </a:r>
            <a:endParaRPr lang="en-US" altLang="zh-CN" sz="4000" dirty="0">
              <a:solidFill>
                <a:srgbClr val="990000"/>
              </a:solidFill>
              <a:latin typeface="楷体_GB2312" pitchFamily="49" charset="-122"/>
              <a:ea typeface="楷体_GB2312" pitchFamily="49" charset="-122"/>
            </a:endParaRPr>
          </a:p>
        </p:txBody>
      </p:sp>
      <p:sp>
        <p:nvSpPr>
          <p:cNvPr id="20491" name="AutoShape 11">
            <a:hlinkClick r:id="" action="ppaction://noaction"/>
          </p:cNvPr>
          <p:cNvSpPr/>
          <p:nvPr/>
        </p:nvSpPr>
        <p:spPr>
          <a:xfrm>
            <a:off x="8534400" y="62484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24613"/>
                                        </p:tgtEl>
                                        <p:attrNameLst>
                                          <p:attrName>style.visibility</p:attrName>
                                        </p:attrNameLst>
                                      </p:cBhvr>
                                      <p:to>
                                        <p:strVal val="visible"/>
                                      </p:to>
                                    </p:set>
                                    <p:animEffect transition="in" filter="wipe(left)">
                                      <p:cBhvr>
                                        <p:cTn id="7" dur="1000"/>
                                        <p:tgtEl>
                                          <p:spTgt spid="3246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24614"/>
                                        </p:tgtEl>
                                        <p:attrNameLst>
                                          <p:attrName>style.visibility</p:attrName>
                                        </p:attrNameLst>
                                      </p:cBhvr>
                                      <p:to>
                                        <p:strVal val="visible"/>
                                      </p:to>
                                    </p:set>
                                    <p:animEffect transition="in" filter="wipe(left)">
                                      <p:cBhvr>
                                        <p:cTn id="12" dur="1000"/>
                                        <p:tgtEl>
                                          <p:spTgt spid="3246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4615"/>
                                        </p:tgtEl>
                                        <p:attrNameLst>
                                          <p:attrName>style.visibility</p:attrName>
                                        </p:attrNameLst>
                                      </p:cBhvr>
                                      <p:to>
                                        <p:strVal val="visible"/>
                                      </p:to>
                                    </p:set>
                                    <p:animEffect transition="in" filter="wipe(left)">
                                      <p:cBhvr>
                                        <p:cTn id="17" dur="1000"/>
                                        <p:tgtEl>
                                          <p:spTgt spid="324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4616"/>
                                        </p:tgtEl>
                                        <p:attrNameLst>
                                          <p:attrName>style.visibility</p:attrName>
                                        </p:attrNameLst>
                                      </p:cBhvr>
                                      <p:to>
                                        <p:strVal val="visible"/>
                                      </p:to>
                                    </p:set>
                                    <p:animEffect transition="in" filter="wipe(left)">
                                      <p:cBhvr>
                                        <p:cTn id="22" dur="1000"/>
                                        <p:tgtEl>
                                          <p:spTgt spid="3246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4617"/>
                                        </p:tgtEl>
                                        <p:attrNameLst>
                                          <p:attrName>style.visibility</p:attrName>
                                        </p:attrNameLst>
                                      </p:cBhvr>
                                      <p:to>
                                        <p:strVal val="visible"/>
                                      </p:to>
                                    </p:set>
                                    <p:animEffect transition="in" filter="wipe(left)">
                                      <p:cBhvr>
                                        <p:cTn id="27" dur="500"/>
                                        <p:tgtEl>
                                          <p:spTgt spid="3246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4618"/>
                                        </p:tgtEl>
                                        <p:attrNameLst>
                                          <p:attrName>style.visibility</p:attrName>
                                        </p:attrNameLst>
                                      </p:cBhvr>
                                      <p:to>
                                        <p:strVal val="visible"/>
                                      </p:to>
                                    </p:set>
                                    <p:animEffect transition="in" filter="wipe(left)">
                                      <p:cBhvr>
                                        <p:cTn id="32" dur="1000"/>
                                        <p:tgtEl>
                                          <p:spTgt spid="324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p:bldP spid="324614" grpId="0"/>
      <p:bldP spid="324615" grpId="0"/>
      <p:bldP spid="324616" grpId="0"/>
      <p:bldP spid="324617" grpId="0"/>
      <p:bldP spid="3246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4" name="Text Box 2">
            <a:hlinkClick r:id="" action="ppaction://hlinkshowjump?jump=nextslide"/>
          </p:cNvPr>
          <p:cNvSpPr txBox="1"/>
          <p:nvPr/>
        </p:nvSpPr>
        <p:spPr>
          <a:xfrm>
            <a:off x="304800" y="381000"/>
            <a:ext cx="40227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8080"/>
                </a:solidFill>
                <a:ea typeface="隶书" pitchFamily="49" charset="-122"/>
              </a:rPr>
              <a:t>6.1 </a:t>
            </a:r>
            <a:r>
              <a:rPr lang="zh-CN" altLang="en-US" sz="4000" b="1" dirty="0">
                <a:solidFill>
                  <a:srgbClr val="008080"/>
                </a:solidFill>
                <a:ea typeface="隶书" pitchFamily="49" charset="-122"/>
              </a:rPr>
              <a:t>树的类型定义</a:t>
            </a:r>
            <a:endParaRPr lang="zh-CN" altLang="en-US" sz="2400" dirty="0"/>
          </a:p>
        </p:txBody>
      </p:sp>
      <p:sp>
        <p:nvSpPr>
          <p:cNvPr id="305155" name="Text Box 3">
            <a:hlinkClick r:id="rId1" action="ppaction://hlinksldjump"/>
          </p:cNvPr>
          <p:cNvSpPr txBox="1"/>
          <p:nvPr/>
        </p:nvSpPr>
        <p:spPr>
          <a:xfrm>
            <a:off x="2895600" y="1127125"/>
            <a:ext cx="53213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8080"/>
                </a:solidFill>
                <a:latin typeface="隶书" pitchFamily="49" charset="-122"/>
                <a:ea typeface="隶书" pitchFamily="49" charset="-122"/>
              </a:rPr>
              <a:t>6.2 </a:t>
            </a:r>
            <a:r>
              <a:rPr lang="zh-CN" altLang="en-US" sz="4000" b="1" dirty="0">
                <a:solidFill>
                  <a:srgbClr val="008080"/>
                </a:solidFill>
                <a:latin typeface="隶书" pitchFamily="49" charset="-122"/>
                <a:ea typeface="隶书" pitchFamily="49" charset="-122"/>
              </a:rPr>
              <a:t>二叉树的类型定义</a:t>
            </a:r>
            <a:endParaRPr lang="zh-CN" altLang="en-US" sz="2400" dirty="0"/>
          </a:p>
        </p:txBody>
      </p:sp>
      <p:sp>
        <p:nvSpPr>
          <p:cNvPr id="305156" name="Text Box 4">
            <a:hlinkClick r:id="rId2" action="ppaction://hlinksldjump"/>
          </p:cNvPr>
          <p:cNvSpPr txBox="1"/>
          <p:nvPr/>
        </p:nvSpPr>
        <p:spPr>
          <a:xfrm>
            <a:off x="304800" y="1905000"/>
            <a:ext cx="50482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8080"/>
                </a:solidFill>
                <a:ea typeface="隶书" pitchFamily="49" charset="-122"/>
              </a:rPr>
              <a:t>6.3</a:t>
            </a:r>
            <a:r>
              <a:rPr lang="en-US" altLang="zh-CN" sz="4000" dirty="0">
                <a:solidFill>
                  <a:srgbClr val="008080"/>
                </a:solidFill>
                <a:ea typeface="隶书" pitchFamily="49" charset="-122"/>
              </a:rPr>
              <a:t> </a:t>
            </a:r>
            <a:r>
              <a:rPr lang="zh-CN" altLang="en-US" sz="4000" b="1" dirty="0">
                <a:solidFill>
                  <a:srgbClr val="008080"/>
                </a:solidFill>
                <a:ea typeface="隶书" pitchFamily="49" charset="-122"/>
              </a:rPr>
              <a:t>二叉树的存储结构</a:t>
            </a:r>
            <a:endParaRPr lang="zh-CN" altLang="en-US" sz="2400" dirty="0"/>
          </a:p>
        </p:txBody>
      </p:sp>
      <p:sp>
        <p:nvSpPr>
          <p:cNvPr id="305157" name="Text Box 5">
            <a:hlinkClick r:id="" action="ppaction://noaction"/>
          </p:cNvPr>
          <p:cNvSpPr txBox="1"/>
          <p:nvPr/>
        </p:nvSpPr>
        <p:spPr>
          <a:xfrm>
            <a:off x="2895600" y="2651125"/>
            <a:ext cx="3994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8080"/>
                </a:solidFill>
                <a:ea typeface="隶书" pitchFamily="49" charset="-122"/>
              </a:rPr>
              <a:t>6.4 </a:t>
            </a:r>
            <a:r>
              <a:rPr lang="zh-CN" altLang="en-US" sz="4000" b="1" dirty="0">
                <a:solidFill>
                  <a:srgbClr val="008080"/>
                </a:solidFill>
                <a:ea typeface="隶书" pitchFamily="49" charset="-122"/>
              </a:rPr>
              <a:t>二叉树的遍历</a:t>
            </a:r>
            <a:endParaRPr lang="zh-CN" altLang="en-US" sz="2400" dirty="0"/>
          </a:p>
        </p:txBody>
      </p:sp>
      <p:sp>
        <p:nvSpPr>
          <p:cNvPr id="305158" name="Text Box 6">
            <a:hlinkClick r:id="rId3" action="ppaction://hlinksldjump"/>
          </p:cNvPr>
          <p:cNvSpPr txBox="1"/>
          <p:nvPr/>
        </p:nvSpPr>
        <p:spPr>
          <a:xfrm>
            <a:off x="304800" y="3413125"/>
            <a:ext cx="3733800" cy="7016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8080"/>
                </a:solidFill>
                <a:ea typeface="隶书" pitchFamily="49" charset="-122"/>
              </a:rPr>
              <a:t>6.5 </a:t>
            </a:r>
            <a:r>
              <a:rPr lang="zh-CN" altLang="en-US" sz="4000" b="1" dirty="0">
                <a:solidFill>
                  <a:srgbClr val="008080"/>
                </a:solidFill>
                <a:ea typeface="隶书" pitchFamily="49" charset="-122"/>
              </a:rPr>
              <a:t>线索二叉树</a:t>
            </a:r>
            <a:endParaRPr lang="zh-CN" altLang="en-US" sz="2400" b="1" dirty="0">
              <a:ea typeface="隶书" pitchFamily="49" charset="-122"/>
            </a:endParaRPr>
          </a:p>
        </p:txBody>
      </p:sp>
      <p:sp>
        <p:nvSpPr>
          <p:cNvPr id="305159" name="Text Box 7">
            <a:hlinkClick r:id="rId4" action="ppaction://hlinksldjump"/>
          </p:cNvPr>
          <p:cNvSpPr txBox="1"/>
          <p:nvPr/>
        </p:nvSpPr>
        <p:spPr>
          <a:xfrm>
            <a:off x="2819400" y="4191000"/>
            <a:ext cx="5518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8080"/>
                </a:solidFill>
                <a:ea typeface="隶书" pitchFamily="49" charset="-122"/>
              </a:rPr>
              <a:t>6.6 </a:t>
            </a:r>
            <a:r>
              <a:rPr lang="zh-CN" altLang="en-US" sz="4000" b="1" dirty="0">
                <a:solidFill>
                  <a:srgbClr val="008080"/>
                </a:solidFill>
                <a:ea typeface="隶书" pitchFamily="49" charset="-122"/>
              </a:rPr>
              <a:t>树和森林的表示方法</a:t>
            </a:r>
            <a:endParaRPr lang="zh-CN" altLang="en-US" sz="2400" b="1" dirty="0">
              <a:ea typeface="隶书" pitchFamily="49" charset="-122"/>
            </a:endParaRPr>
          </a:p>
        </p:txBody>
      </p:sp>
      <p:sp>
        <p:nvSpPr>
          <p:cNvPr id="305160" name="Text Box 8">
            <a:hlinkClick r:id="" action="ppaction://noaction"/>
          </p:cNvPr>
          <p:cNvSpPr txBox="1"/>
          <p:nvPr/>
        </p:nvSpPr>
        <p:spPr>
          <a:xfrm>
            <a:off x="228600" y="4953000"/>
            <a:ext cx="4502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8080"/>
                </a:solidFill>
                <a:ea typeface="隶书" pitchFamily="49" charset="-122"/>
              </a:rPr>
              <a:t>6.7 </a:t>
            </a:r>
            <a:r>
              <a:rPr lang="zh-CN" altLang="en-US" sz="4000" b="1" dirty="0">
                <a:solidFill>
                  <a:srgbClr val="008080"/>
                </a:solidFill>
                <a:ea typeface="隶书" pitchFamily="49" charset="-122"/>
              </a:rPr>
              <a:t>树和森林的遍历</a:t>
            </a:r>
            <a:endParaRPr lang="zh-CN" altLang="en-US" sz="2400" dirty="0"/>
          </a:p>
        </p:txBody>
      </p:sp>
      <p:sp>
        <p:nvSpPr>
          <p:cNvPr id="305161" name="Text Box 9">
            <a:hlinkClick r:id="" action="ppaction://noaction"/>
          </p:cNvPr>
          <p:cNvSpPr txBox="1"/>
          <p:nvPr/>
        </p:nvSpPr>
        <p:spPr>
          <a:xfrm>
            <a:off x="2895600" y="5715000"/>
            <a:ext cx="6026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8080"/>
                </a:solidFill>
                <a:ea typeface="隶书" pitchFamily="49" charset="-122"/>
              </a:rPr>
              <a:t>6.8 </a:t>
            </a:r>
            <a:r>
              <a:rPr lang="zh-CN" altLang="en-US" sz="4000" b="1" dirty="0">
                <a:solidFill>
                  <a:srgbClr val="008080"/>
                </a:solidFill>
                <a:ea typeface="隶书" pitchFamily="49" charset="-122"/>
              </a:rPr>
              <a:t>哈夫曼树与哈夫曼编码</a:t>
            </a:r>
            <a:endParaRPr lang="zh-CN" altLang="en-US" sz="2400" dirty="0"/>
          </a:p>
        </p:txBody>
      </p:sp>
    </p:spTree>
  </p:cSld>
  <p:clrMapOvr>
    <a:masterClrMapping/>
  </p:clrMapOvr>
  <p:transition>
    <p:sndAc>
      <p:stSnd>
        <p:snd r:embed="rId5"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blinds(vertical)">
                                      <p:cBhvr>
                                        <p:cTn id="7" dur="500"/>
                                        <p:tgtEl>
                                          <p:spTgt spid="305154"/>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305155"/>
                                        </p:tgtEl>
                                        <p:attrNameLst>
                                          <p:attrName>style.visibility</p:attrName>
                                        </p:attrNameLst>
                                      </p:cBhvr>
                                      <p:to>
                                        <p:strVal val="visible"/>
                                      </p:to>
                                    </p:set>
                                    <p:animEffect transition="in" filter="blinds(vertical)">
                                      <p:cBhvr>
                                        <p:cTn id="11" dur="500"/>
                                        <p:tgtEl>
                                          <p:spTgt spid="305155"/>
                                        </p:tgtEl>
                                      </p:cBhvr>
                                    </p:animEffect>
                                  </p:childTnLst>
                                </p:cTn>
                              </p:par>
                            </p:childTnLst>
                          </p:cTn>
                        </p:par>
                        <p:par>
                          <p:cTn id="12" fill="hold">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305156"/>
                                        </p:tgtEl>
                                        <p:attrNameLst>
                                          <p:attrName>style.visibility</p:attrName>
                                        </p:attrNameLst>
                                      </p:cBhvr>
                                      <p:to>
                                        <p:strVal val="visible"/>
                                      </p:to>
                                    </p:set>
                                    <p:animEffect transition="in" filter="blinds(vertical)">
                                      <p:cBhvr>
                                        <p:cTn id="15" dur="500"/>
                                        <p:tgtEl>
                                          <p:spTgt spid="305156"/>
                                        </p:tgtEl>
                                      </p:cBhvr>
                                    </p:animEffect>
                                  </p:childTnLst>
                                </p:cTn>
                              </p:par>
                            </p:childTnLst>
                          </p:cTn>
                        </p:par>
                        <p:par>
                          <p:cTn id="16" fill="hold">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305157"/>
                                        </p:tgtEl>
                                        <p:attrNameLst>
                                          <p:attrName>style.visibility</p:attrName>
                                        </p:attrNameLst>
                                      </p:cBhvr>
                                      <p:to>
                                        <p:strVal val="visible"/>
                                      </p:to>
                                    </p:set>
                                    <p:animEffect transition="in" filter="blinds(vertical)">
                                      <p:cBhvr>
                                        <p:cTn id="19" dur="500"/>
                                        <p:tgtEl>
                                          <p:spTgt spid="305157"/>
                                        </p:tgtEl>
                                      </p:cBhvr>
                                    </p:animEffect>
                                  </p:childTnLst>
                                </p:cTn>
                              </p:par>
                            </p:childTnLst>
                          </p:cTn>
                        </p:par>
                        <p:par>
                          <p:cTn id="20" fill="hold">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305158"/>
                                        </p:tgtEl>
                                        <p:attrNameLst>
                                          <p:attrName>style.visibility</p:attrName>
                                        </p:attrNameLst>
                                      </p:cBhvr>
                                      <p:to>
                                        <p:strVal val="visible"/>
                                      </p:to>
                                    </p:set>
                                    <p:animEffect transition="in" filter="blinds(vertical)">
                                      <p:cBhvr>
                                        <p:cTn id="23" dur="500"/>
                                        <p:tgtEl>
                                          <p:spTgt spid="305158"/>
                                        </p:tgtEl>
                                      </p:cBhvr>
                                    </p:animEffect>
                                  </p:childTnLst>
                                </p:cTn>
                              </p:par>
                            </p:childTnLst>
                          </p:cTn>
                        </p:par>
                        <p:par>
                          <p:cTn id="24" fill="hold">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305159"/>
                                        </p:tgtEl>
                                        <p:attrNameLst>
                                          <p:attrName>style.visibility</p:attrName>
                                        </p:attrNameLst>
                                      </p:cBhvr>
                                      <p:to>
                                        <p:strVal val="visible"/>
                                      </p:to>
                                    </p:set>
                                    <p:animEffect transition="in" filter="blinds(vertical)">
                                      <p:cBhvr>
                                        <p:cTn id="27" dur="500"/>
                                        <p:tgtEl>
                                          <p:spTgt spid="305159"/>
                                        </p:tgtEl>
                                      </p:cBhvr>
                                    </p:animEffect>
                                  </p:childTnLst>
                                </p:cTn>
                              </p:par>
                            </p:childTnLst>
                          </p:cTn>
                        </p:par>
                        <p:par>
                          <p:cTn id="28" fill="hold">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305160"/>
                                        </p:tgtEl>
                                        <p:attrNameLst>
                                          <p:attrName>style.visibility</p:attrName>
                                        </p:attrNameLst>
                                      </p:cBhvr>
                                      <p:to>
                                        <p:strVal val="visible"/>
                                      </p:to>
                                    </p:set>
                                    <p:animEffect transition="in" filter="blinds(vertical)">
                                      <p:cBhvr>
                                        <p:cTn id="31" dur="500"/>
                                        <p:tgtEl>
                                          <p:spTgt spid="305160"/>
                                        </p:tgtEl>
                                      </p:cBhvr>
                                    </p:animEffect>
                                  </p:childTnLst>
                                </p:cTn>
                              </p:par>
                            </p:childTnLst>
                          </p:cTn>
                        </p:par>
                        <p:par>
                          <p:cTn id="32" fill="hold">
                            <p:stCondLst>
                              <p:cond delay="3500"/>
                            </p:stCondLst>
                            <p:childTnLst>
                              <p:par>
                                <p:cTn id="33" presetID="3" presetClass="entr" presetSubtype="5" fill="hold" grpId="0" nodeType="afterEffect">
                                  <p:stCondLst>
                                    <p:cond delay="0"/>
                                  </p:stCondLst>
                                  <p:childTnLst>
                                    <p:set>
                                      <p:cBhvr>
                                        <p:cTn id="34" dur="1" fill="hold">
                                          <p:stCondLst>
                                            <p:cond delay="0"/>
                                          </p:stCondLst>
                                        </p:cTn>
                                        <p:tgtEl>
                                          <p:spTgt spid="305161"/>
                                        </p:tgtEl>
                                        <p:attrNameLst>
                                          <p:attrName>style.visibility</p:attrName>
                                        </p:attrNameLst>
                                      </p:cBhvr>
                                      <p:to>
                                        <p:strVal val="visible"/>
                                      </p:to>
                                    </p:set>
                                    <p:animEffect transition="in" filter="blinds(vertical)">
                                      <p:cBhvr>
                                        <p:cTn id="35" dur="500"/>
                                        <p:tgtEl>
                                          <p:spTgt spid="305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4" grpId="0"/>
      <p:bldP spid="305155" grpId="0"/>
      <p:bldP spid="305156" grpId="0"/>
      <p:bldP spid="305157" grpId="0"/>
      <p:bldP spid="305158" grpId="0"/>
      <p:bldP spid="305159" grpId="0"/>
      <p:bldP spid="305160" grpId="0"/>
      <p:bldP spid="30516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2"/>
          <p:cNvSpPr txBox="1"/>
          <p:nvPr/>
        </p:nvSpPr>
        <p:spPr>
          <a:xfrm>
            <a:off x="762000" y="914400"/>
            <a:ext cx="7562850" cy="3162300"/>
          </a:xfrm>
          <a:prstGeom prst="rect">
            <a:avLst/>
          </a:prstGeom>
          <a:solidFill>
            <a:schemeClr val="accent2">
              <a:alpha val="50195"/>
            </a:schemeClr>
          </a:solid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20000"/>
              </a:lnSpc>
              <a:spcBef>
                <a:spcPct val="0"/>
              </a:spcBef>
              <a:buNone/>
            </a:pPr>
            <a:r>
              <a:rPr lang="en-US" altLang="zh-CN" sz="7200" b="1" dirty="0">
                <a:solidFill>
                  <a:srgbClr val="008080"/>
                </a:solidFill>
                <a:ea typeface="楷体_GB2312" pitchFamily="49" charset="-122"/>
              </a:rPr>
              <a:t>6.2</a:t>
            </a:r>
            <a:r>
              <a:rPr lang="en-US" altLang="zh-CN" sz="7200" b="1" dirty="0">
                <a:solidFill>
                  <a:srgbClr val="008080"/>
                </a:solidFill>
                <a:latin typeface="楷体_GB2312" pitchFamily="49" charset="-122"/>
                <a:ea typeface="楷体_GB2312" pitchFamily="49" charset="-122"/>
              </a:rPr>
              <a:t> </a:t>
            </a:r>
            <a:endParaRPr lang="en-US" altLang="zh-CN" sz="7200" b="1" dirty="0">
              <a:solidFill>
                <a:srgbClr val="008080"/>
              </a:solidFill>
              <a:latin typeface="楷体_GB2312" pitchFamily="49" charset="-122"/>
              <a:ea typeface="楷体_GB2312" pitchFamily="49" charset="-122"/>
            </a:endParaRPr>
          </a:p>
          <a:p>
            <a:pPr marL="0" lvl="0" indent="0" algn="ctr" eaLnBrk="1" hangingPunct="1">
              <a:lnSpc>
                <a:spcPct val="120000"/>
              </a:lnSpc>
              <a:spcBef>
                <a:spcPct val="0"/>
              </a:spcBef>
              <a:buNone/>
            </a:pPr>
            <a:r>
              <a:rPr lang="zh-CN" altLang="en-US" sz="7200" b="1" dirty="0">
                <a:solidFill>
                  <a:srgbClr val="008080"/>
                </a:solidFill>
                <a:latin typeface="隶书" pitchFamily="49" charset="-122"/>
                <a:ea typeface="隶书" pitchFamily="49" charset="-122"/>
              </a:rPr>
              <a:t>二叉树的类型定义</a:t>
            </a:r>
            <a:endParaRPr lang="zh-CN" altLang="en-US" sz="2400" b="1" dirty="0">
              <a:solidFill>
                <a:srgbClr val="008080"/>
              </a:solidFill>
              <a:latin typeface="楷体_GB2312" pitchFamily="49" charset="-122"/>
              <a:ea typeface="楷体_GB2312" pitchFamily="49" charset="-122"/>
            </a:endParaRPr>
          </a:p>
          <a:p>
            <a:pPr marL="0" lvl="0" indent="0" algn="ctr" eaLnBrk="1" hangingPunct="1">
              <a:lnSpc>
                <a:spcPct val="120000"/>
              </a:lnSpc>
              <a:spcBef>
                <a:spcPct val="0"/>
              </a:spcBef>
              <a:buNone/>
            </a:pPr>
            <a:endParaRPr lang="en-US" altLang="zh-CN" sz="2400" dirty="0"/>
          </a:p>
        </p:txBody>
      </p:sp>
      <p:graphicFrame>
        <p:nvGraphicFramePr>
          <p:cNvPr id="21507" name="Object 3"/>
          <p:cNvGraphicFramePr>
            <a:graphicFrameLocks noChangeAspect="1"/>
          </p:cNvGraphicFramePr>
          <p:nvPr/>
        </p:nvGraphicFramePr>
        <p:xfrm>
          <a:off x="7239000" y="4572000"/>
          <a:ext cx="1524000" cy="1793875"/>
        </p:xfrm>
        <a:graphic>
          <a:graphicData uri="http://schemas.openxmlformats.org/presentationml/2006/ole">
            <mc:AlternateContent xmlns:mc="http://schemas.openxmlformats.org/markup-compatibility/2006">
              <mc:Choice xmlns:v="urn:schemas-microsoft-com:vml" Requires="v">
                <p:oleObj spid="_x0000_s3076" name="" r:id="rId1" imgW="1076960" imgH="1259840" progId="MS_ClipArt_Gallery.2">
                  <p:embed/>
                </p:oleObj>
              </mc:Choice>
              <mc:Fallback>
                <p:oleObj name="" r:id="rId1" imgW="1076960" imgH="1259840" progId="MS_ClipArt_Gallery.2">
                  <p:embed/>
                  <p:pic>
                    <p:nvPicPr>
                      <p:cNvPr id="0" name="图片 3075"/>
                      <p:cNvPicPr/>
                      <p:nvPr/>
                    </p:nvPicPr>
                    <p:blipFill>
                      <a:blip r:embed="rId2"/>
                      <a:stretch>
                        <a:fillRect/>
                      </a:stretch>
                    </p:blipFill>
                    <p:spPr>
                      <a:xfrm>
                        <a:off x="7239000" y="4572000"/>
                        <a:ext cx="1524000" cy="1793875"/>
                      </a:xfrm>
                      <a:prstGeom prst="rect">
                        <a:avLst/>
                      </a:prstGeom>
                      <a:noFill/>
                      <a:ln w="38100">
                        <a:noFill/>
                        <a:miter/>
                      </a:ln>
                    </p:spPr>
                  </p:pic>
                </p:oleObj>
              </mc:Fallback>
            </mc:AlternateContent>
          </a:graphicData>
        </a:graphic>
      </p:graphicFrame>
    </p:spTree>
  </p:cSld>
  <p:clrMapOvr>
    <a:masterClrMapping/>
  </p:clrMapOvr>
  <p:transition>
    <p:sndAc>
      <p:stSnd>
        <p:snd r:embed="rId3" name="camera.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304800" y="152400"/>
            <a:ext cx="8610600" cy="243363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800" dirty="0">
                <a:ea typeface="楷体_GB2312" pitchFamily="49" charset="-122"/>
              </a:rPr>
              <a:t>    </a:t>
            </a:r>
            <a:r>
              <a:rPr lang="zh-CN" altLang="en-US" sz="4000" dirty="0">
                <a:ea typeface="楷体_GB2312" pitchFamily="49" charset="-122"/>
              </a:rPr>
              <a:t>二叉树或为</a:t>
            </a:r>
            <a:r>
              <a:rPr lang="zh-CN" altLang="en-US" sz="4000" b="1" dirty="0">
                <a:ea typeface="楷体_GB2312" pitchFamily="49" charset="-122"/>
              </a:rPr>
              <a:t>空树</a:t>
            </a:r>
            <a:r>
              <a:rPr lang="zh-CN" altLang="en-US" sz="4000" dirty="0">
                <a:ea typeface="楷体_GB2312" pitchFamily="49" charset="-122"/>
              </a:rPr>
              <a:t>，或是由一个</a:t>
            </a:r>
            <a:r>
              <a:rPr lang="zh-CN" altLang="en-US" sz="4000" b="1" dirty="0">
                <a:ea typeface="楷体_GB2312" pitchFamily="49" charset="-122"/>
              </a:rPr>
              <a:t>根结点</a:t>
            </a:r>
            <a:r>
              <a:rPr lang="zh-CN" altLang="en-US" sz="4000" dirty="0">
                <a:ea typeface="楷体_GB2312" pitchFamily="49" charset="-122"/>
              </a:rPr>
              <a:t>加上</a:t>
            </a:r>
            <a:r>
              <a:rPr lang="zh-CN" altLang="en-US" sz="4000" b="1" dirty="0">
                <a:ea typeface="楷体_GB2312" pitchFamily="49" charset="-122"/>
              </a:rPr>
              <a:t>两棵</a:t>
            </a:r>
            <a:r>
              <a:rPr lang="zh-CN" altLang="en-US" sz="4000" dirty="0">
                <a:ea typeface="楷体_GB2312" pitchFamily="49" charset="-122"/>
              </a:rPr>
              <a:t>分别称为</a:t>
            </a:r>
            <a:r>
              <a:rPr lang="zh-CN" altLang="en-US" sz="4000" b="1" dirty="0">
                <a:solidFill>
                  <a:srgbClr val="FF0000"/>
                </a:solidFill>
                <a:ea typeface="楷体_GB2312" pitchFamily="49" charset="-122"/>
              </a:rPr>
              <a:t>左子树</a:t>
            </a:r>
            <a:r>
              <a:rPr lang="zh-CN" altLang="en-US" sz="4000" dirty="0">
                <a:ea typeface="楷体_GB2312" pitchFamily="49" charset="-122"/>
              </a:rPr>
              <a:t>和</a:t>
            </a:r>
            <a:r>
              <a:rPr lang="zh-CN" altLang="en-US" sz="4000" dirty="0">
                <a:solidFill>
                  <a:srgbClr val="FF0000"/>
                </a:solidFill>
                <a:ea typeface="楷体_GB2312" pitchFamily="49" charset="-122"/>
              </a:rPr>
              <a:t>右子树</a:t>
            </a:r>
            <a:r>
              <a:rPr lang="zh-CN" altLang="en-US" sz="4000" dirty="0">
                <a:ea typeface="楷体_GB2312" pitchFamily="49" charset="-122"/>
              </a:rPr>
              <a:t>的、</a:t>
            </a:r>
            <a:r>
              <a:rPr lang="zh-CN" altLang="en-US" sz="4000" b="1" dirty="0">
                <a:solidFill>
                  <a:srgbClr val="FF0000"/>
                </a:solidFill>
                <a:ea typeface="楷体_GB2312" pitchFamily="49" charset="-122"/>
              </a:rPr>
              <a:t>互不交的</a:t>
            </a:r>
            <a:r>
              <a:rPr lang="zh-CN" altLang="en-US" sz="4000" b="1" dirty="0">
                <a:ea typeface="楷体_GB2312" pitchFamily="49" charset="-122"/>
              </a:rPr>
              <a:t>二叉树</a:t>
            </a:r>
            <a:r>
              <a:rPr lang="zh-CN" altLang="en-US" sz="4000" dirty="0">
                <a:ea typeface="楷体_GB2312" pitchFamily="49" charset="-122"/>
              </a:rPr>
              <a:t>组成。</a:t>
            </a:r>
            <a:endParaRPr lang="zh-CN" altLang="en-US" sz="4000" dirty="0"/>
          </a:p>
        </p:txBody>
      </p:sp>
      <p:sp>
        <p:nvSpPr>
          <p:cNvPr id="326659" name="Oval 3"/>
          <p:cNvSpPr/>
          <p:nvPr/>
        </p:nvSpPr>
        <p:spPr>
          <a:xfrm>
            <a:off x="4343400" y="29718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FF0000"/>
                </a:solidFill>
              </a:rPr>
              <a:t>A</a:t>
            </a:r>
            <a:endParaRPr lang="en-US" altLang="zh-CN" sz="2400" dirty="0"/>
          </a:p>
        </p:txBody>
      </p:sp>
      <p:sp>
        <p:nvSpPr>
          <p:cNvPr id="326660" name="Oval 4"/>
          <p:cNvSpPr/>
          <p:nvPr/>
        </p:nvSpPr>
        <p:spPr>
          <a:xfrm>
            <a:off x="2133600" y="37338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66FF"/>
                </a:solidFill>
              </a:rPr>
              <a:t>B</a:t>
            </a:r>
            <a:endParaRPr lang="en-US" altLang="zh-CN" sz="2400" dirty="0">
              <a:solidFill>
                <a:srgbClr val="0066FF"/>
              </a:solidFill>
            </a:endParaRPr>
          </a:p>
        </p:txBody>
      </p:sp>
      <p:sp>
        <p:nvSpPr>
          <p:cNvPr id="326661" name="Oval 5"/>
          <p:cNvSpPr/>
          <p:nvPr/>
        </p:nvSpPr>
        <p:spPr>
          <a:xfrm>
            <a:off x="3581400" y="44958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66FF"/>
                </a:solidFill>
              </a:rPr>
              <a:t>C</a:t>
            </a:r>
            <a:endParaRPr lang="en-US" altLang="zh-CN" sz="2400" dirty="0">
              <a:solidFill>
                <a:srgbClr val="0066FF"/>
              </a:solidFill>
            </a:endParaRPr>
          </a:p>
        </p:txBody>
      </p:sp>
      <p:sp>
        <p:nvSpPr>
          <p:cNvPr id="326662" name="Oval 6"/>
          <p:cNvSpPr/>
          <p:nvPr/>
        </p:nvSpPr>
        <p:spPr>
          <a:xfrm>
            <a:off x="2895600" y="53340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66FF"/>
                </a:solidFill>
              </a:rPr>
              <a:t>D</a:t>
            </a:r>
            <a:endParaRPr lang="en-US" altLang="zh-CN" sz="2400" dirty="0">
              <a:solidFill>
                <a:srgbClr val="0066FF"/>
              </a:solidFill>
            </a:endParaRPr>
          </a:p>
        </p:txBody>
      </p:sp>
      <p:sp>
        <p:nvSpPr>
          <p:cNvPr id="326663" name="Oval 7"/>
          <p:cNvSpPr/>
          <p:nvPr/>
        </p:nvSpPr>
        <p:spPr>
          <a:xfrm>
            <a:off x="5867400" y="37338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99"/>
                </a:solidFill>
              </a:rPr>
              <a:t>E</a:t>
            </a:r>
            <a:endParaRPr lang="en-US" altLang="zh-CN" sz="2400" dirty="0"/>
          </a:p>
        </p:txBody>
      </p:sp>
      <p:sp>
        <p:nvSpPr>
          <p:cNvPr id="326664" name="Oval 8"/>
          <p:cNvSpPr/>
          <p:nvPr/>
        </p:nvSpPr>
        <p:spPr>
          <a:xfrm>
            <a:off x="7315200" y="44958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99"/>
                </a:solidFill>
              </a:rPr>
              <a:t>F</a:t>
            </a:r>
            <a:endParaRPr lang="en-US" altLang="zh-CN" sz="2400" dirty="0"/>
          </a:p>
        </p:txBody>
      </p:sp>
      <p:sp>
        <p:nvSpPr>
          <p:cNvPr id="326665" name="Oval 9"/>
          <p:cNvSpPr/>
          <p:nvPr/>
        </p:nvSpPr>
        <p:spPr>
          <a:xfrm>
            <a:off x="6629400" y="52578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99"/>
                </a:solidFill>
              </a:rPr>
              <a:t>G</a:t>
            </a:r>
            <a:endParaRPr lang="en-US" altLang="zh-CN" sz="2400" dirty="0"/>
          </a:p>
        </p:txBody>
      </p:sp>
      <p:sp>
        <p:nvSpPr>
          <p:cNvPr id="326666" name="Oval 10"/>
          <p:cNvSpPr/>
          <p:nvPr/>
        </p:nvSpPr>
        <p:spPr>
          <a:xfrm>
            <a:off x="6096000" y="60960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99"/>
                </a:solidFill>
              </a:rPr>
              <a:t>H</a:t>
            </a:r>
            <a:endParaRPr lang="en-US" altLang="zh-CN" sz="2400" dirty="0"/>
          </a:p>
        </p:txBody>
      </p:sp>
      <p:sp>
        <p:nvSpPr>
          <p:cNvPr id="326667" name="Oval 11"/>
          <p:cNvSpPr/>
          <p:nvPr/>
        </p:nvSpPr>
        <p:spPr>
          <a:xfrm>
            <a:off x="7162800" y="60960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99"/>
                </a:solidFill>
              </a:rPr>
              <a:t>K</a:t>
            </a:r>
            <a:endParaRPr lang="en-US" altLang="zh-CN" sz="2400" dirty="0"/>
          </a:p>
        </p:txBody>
      </p:sp>
      <p:sp>
        <p:nvSpPr>
          <p:cNvPr id="326668" name="Line 12"/>
          <p:cNvSpPr/>
          <p:nvPr/>
        </p:nvSpPr>
        <p:spPr>
          <a:xfrm flipH="1">
            <a:off x="2362200" y="3124200"/>
            <a:ext cx="1981200" cy="609600"/>
          </a:xfrm>
          <a:prstGeom prst="line">
            <a:avLst/>
          </a:prstGeom>
          <a:ln w="38100" cap="sq" cmpd="sng">
            <a:solidFill>
              <a:schemeClr val="tx1"/>
            </a:solidFill>
            <a:prstDash val="solid"/>
            <a:headEnd type="none" w="sm" len="sm"/>
            <a:tailEnd type="none" w="sm" len="sm"/>
          </a:ln>
        </p:spPr>
      </p:sp>
      <p:sp>
        <p:nvSpPr>
          <p:cNvPr id="326669" name="Line 13"/>
          <p:cNvSpPr/>
          <p:nvPr/>
        </p:nvSpPr>
        <p:spPr>
          <a:xfrm>
            <a:off x="2590800" y="3886200"/>
            <a:ext cx="1219200" cy="609600"/>
          </a:xfrm>
          <a:prstGeom prst="line">
            <a:avLst/>
          </a:prstGeom>
          <a:ln w="38100" cap="sq" cmpd="sng">
            <a:solidFill>
              <a:schemeClr val="tx1"/>
            </a:solidFill>
            <a:prstDash val="solid"/>
            <a:headEnd type="none" w="sm" len="sm"/>
            <a:tailEnd type="none" w="sm" len="sm"/>
          </a:ln>
        </p:spPr>
      </p:sp>
      <p:sp>
        <p:nvSpPr>
          <p:cNvPr id="326670" name="Line 14"/>
          <p:cNvSpPr/>
          <p:nvPr/>
        </p:nvSpPr>
        <p:spPr>
          <a:xfrm flipH="1">
            <a:off x="3124200" y="4648200"/>
            <a:ext cx="457200" cy="685800"/>
          </a:xfrm>
          <a:prstGeom prst="line">
            <a:avLst/>
          </a:prstGeom>
          <a:ln w="38100" cap="sq" cmpd="sng">
            <a:solidFill>
              <a:schemeClr val="tx1"/>
            </a:solidFill>
            <a:prstDash val="solid"/>
            <a:headEnd type="none" w="sm" len="sm"/>
            <a:tailEnd type="none" w="sm" len="sm"/>
          </a:ln>
        </p:spPr>
      </p:sp>
      <p:sp>
        <p:nvSpPr>
          <p:cNvPr id="326671" name="Line 15"/>
          <p:cNvSpPr/>
          <p:nvPr/>
        </p:nvSpPr>
        <p:spPr>
          <a:xfrm>
            <a:off x="4800600" y="3200400"/>
            <a:ext cx="1295400" cy="533400"/>
          </a:xfrm>
          <a:prstGeom prst="line">
            <a:avLst/>
          </a:prstGeom>
          <a:ln w="38100" cap="sq" cmpd="sng">
            <a:solidFill>
              <a:schemeClr val="tx1"/>
            </a:solidFill>
            <a:prstDash val="solid"/>
            <a:headEnd type="none" w="sm" len="sm"/>
            <a:tailEnd type="none" w="sm" len="sm"/>
          </a:ln>
        </p:spPr>
      </p:sp>
      <p:sp>
        <p:nvSpPr>
          <p:cNvPr id="326672" name="Line 16"/>
          <p:cNvSpPr/>
          <p:nvPr/>
        </p:nvSpPr>
        <p:spPr>
          <a:xfrm>
            <a:off x="6324600" y="3886200"/>
            <a:ext cx="1219200" cy="609600"/>
          </a:xfrm>
          <a:prstGeom prst="line">
            <a:avLst/>
          </a:prstGeom>
          <a:ln w="38100" cap="sq" cmpd="sng">
            <a:solidFill>
              <a:schemeClr val="tx1"/>
            </a:solidFill>
            <a:prstDash val="solid"/>
            <a:headEnd type="none" w="sm" len="sm"/>
            <a:tailEnd type="none" w="sm" len="sm"/>
          </a:ln>
        </p:spPr>
      </p:sp>
      <p:sp>
        <p:nvSpPr>
          <p:cNvPr id="326673" name="Line 17"/>
          <p:cNvSpPr/>
          <p:nvPr/>
        </p:nvSpPr>
        <p:spPr>
          <a:xfrm flipH="1">
            <a:off x="6858000" y="4648200"/>
            <a:ext cx="457200" cy="609600"/>
          </a:xfrm>
          <a:prstGeom prst="line">
            <a:avLst/>
          </a:prstGeom>
          <a:ln w="38100" cap="sq" cmpd="sng">
            <a:solidFill>
              <a:schemeClr val="tx1"/>
            </a:solidFill>
            <a:prstDash val="solid"/>
            <a:headEnd type="none" w="sm" len="sm"/>
            <a:tailEnd type="none" w="sm" len="sm"/>
          </a:ln>
        </p:spPr>
      </p:sp>
      <p:sp>
        <p:nvSpPr>
          <p:cNvPr id="326674" name="Line 18"/>
          <p:cNvSpPr/>
          <p:nvPr/>
        </p:nvSpPr>
        <p:spPr>
          <a:xfrm flipH="1">
            <a:off x="6324600" y="5410200"/>
            <a:ext cx="304800" cy="685800"/>
          </a:xfrm>
          <a:prstGeom prst="line">
            <a:avLst/>
          </a:prstGeom>
          <a:ln w="38100" cap="sq" cmpd="sng">
            <a:solidFill>
              <a:schemeClr val="tx1"/>
            </a:solidFill>
            <a:prstDash val="solid"/>
            <a:headEnd type="none" w="sm" len="sm"/>
            <a:tailEnd type="none" w="sm" len="sm"/>
          </a:ln>
        </p:spPr>
      </p:sp>
      <p:sp>
        <p:nvSpPr>
          <p:cNvPr id="326675" name="Line 19"/>
          <p:cNvSpPr/>
          <p:nvPr/>
        </p:nvSpPr>
        <p:spPr>
          <a:xfrm>
            <a:off x="7086600" y="5410200"/>
            <a:ext cx="304800" cy="685800"/>
          </a:xfrm>
          <a:prstGeom prst="line">
            <a:avLst/>
          </a:prstGeom>
          <a:ln w="38100" cap="sq" cmpd="sng">
            <a:solidFill>
              <a:schemeClr val="tx1"/>
            </a:solidFill>
            <a:prstDash val="solid"/>
            <a:headEnd type="none" w="sm" len="sm"/>
            <a:tailEnd type="none" w="sm" len="sm"/>
          </a:ln>
        </p:spPr>
      </p:sp>
      <p:sp>
        <p:nvSpPr>
          <p:cNvPr id="326676" name="Rectangle 20"/>
          <p:cNvSpPr/>
          <p:nvPr/>
        </p:nvSpPr>
        <p:spPr>
          <a:xfrm>
            <a:off x="1828800" y="3581400"/>
            <a:ext cx="2514600" cy="2514600"/>
          </a:xfrm>
          <a:prstGeom prst="rect">
            <a:avLst/>
          </a:prstGeom>
          <a:noFill/>
          <a:ln w="38100" cap="sq" cmpd="sng">
            <a:solidFill>
              <a:srgbClr val="0054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26677" name="Rectangle 21"/>
          <p:cNvSpPr/>
          <p:nvPr/>
        </p:nvSpPr>
        <p:spPr>
          <a:xfrm>
            <a:off x="5410200" y="3505200"/>
            <a:ext cx="2743200" cy="3124200"/>
          </a:xfrm>
          <a:prstGeom prst="rect">
            <a:avLst/>
          </a:prstGeom>
          <a:noFill/>
          <a:ln w="38100" cap="sq" cmpd="sng">
            <a:solidFill>
              <a:srgbClr val="333399"/>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26678" name="AutoShape 22"/>
          <p:cNvSpPr/>
          <p:nvPr/>
        </p:nvSpPr>
        <p:spPr>
          <a:xfrm>
            <a:off x="838200" y="2819400"/>
            <a:ext cx="1371600" cy="457200"/>
          </a:xfrm>
          <a:prstGeom prst="wedgeRoundRectCallout">
            <a:avLst>
              <a:gd name="adj1" fmla="val 196181"/>
              <a:gd name="adj2" fmla="val -6597"/>
              <a:gd name="adj3" fmla="val 16667"/>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dirty="0">
                <a:solidFill>
                  <a:srgbClr val="FF3300"/>
                </a:solidFill>
                <a:ea typeface="楷体_GB2312" pitchFamily="49" charset="-122"/>
              </a:rPr>
              <a:t>根结点</a:t>
            </a:r>
            <a:endParaRPr lang="zh-CN" altLang="en-US" sz="2400" dirty="0"/>
          </a:p>
        </p:txBody>
      </p:sp>
      <p:sp>
        <p:nvSpPr>
          <p:cNvPr id="326679" name="AutoShape 23"/>
          <p:cNvSpPr/>
          <p:nvPr/>
        </p:nvSpPr>
        <p:spPr>
          <a:xfrm>
            <a:off x="76200" y="5715000"/>
            <a:ext cx="1295400" cy="533400"/>
          </a:xfrm>
          <a:prstGeom prst="wedgeRoundRectCallout">
            <a:avLst>
              <a:gd name="adj1" fmla="val 75981"/>
              <a:gd name="adj2" fmla="val -182440"/>
              <a:gd name="adj3" fmla="val 16667"/>
            </a:avLst>
          </a:prstGeom>
          <a:solidFill>
            <a:srgbClr val="CAF2CE"/>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dirty="0">
                <a:solidFill>
                  <a:srgbClr val="005400"/>
                </a:solidFill>
                <a:ea typeface="楷体_GB2312" pitchFamily="49" charset="-122"/>
              </a:rPr>
              <a:t>左子树</a:t>
            </a:r>
            <a:endParaRPr lang="zh-CN" altLang="en-US" sz="2400" dirty="0"/>
          </a:p>
        </p:txBody>
      </p:sp>
      <p:sp>
        <p:nvSpPr>
          <p:cNvPr id="326680" name="AutoShape 24"/>
          <p:cNvSpPr/>
          <p:nvPr/>
        </p:nvSpPr>
        <p:spPr>
          <a:xfrm>
            <a:off x="7391400" y="2438400"/>
            <a:ext cx="1447800" cy="533400"/>
          </a:xfrm>
          <a:prstGeom prst="wedgeRoundRectCallout">
            <a:avLst>
              <a:gd name="adj1" fmla="val -85199"/>
              <a:gd name="adj2" fmla="val 127977"/>
              <a:gd name="adj3" fmla="val 16667"/>
            </a:avLst>
          </a:prstGeom>
          <a:solidFill>
            <a:schemeClr val="hlink"/>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dirty="0">
                <a:solidFill>
                  <a:srgbClr val="333399"/>
                </a:solidFill>
                <a:ea typeface="楷体_GB2312" pitchFamily="49" charset="-122"/>
              </a:rPr>
              <a:t>右子树</a:t>
            </a:r>
            <a:endParaRPr lang="zh-CN" altLang="en-US" sz="24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6659"/>
                                        </p:tgtEl>
                                        <p:attrNameLst>
                                          <p:attrName>style.visibility</p:attrName>
                                        </p:attrNameLst>
                                      </p:cBhvr>
                                      <p:to>
                                        <p:strVal val="visible"/>
                                      </p:to>
                                    </p:set>
                                    <p:animEffect transition="in" filter="box(out)">
                                      <p:cBhvr>
                                        <p:cTn id="7" dur="500"/>
                                        <p:tgtEl>
                                          <p:spTgt spid="326659"/>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26660"/>
                                        </p:tgtEl>
                                        <p:attrNameLst>
                                          <p:attrName>style.visibility</p:attrName>
                                        </p:attrNameLst>
                                      </p:cBhvr>
                                      <p:to>
                                        <p:strVal val="visible"/>
                                      </p:to>
                                    </p:set>
                                    <p:animEffect transition="in" filter="box(out)">
                                      <p:cBhvr>
                                        <p:cTn id="11" dur="500"/>
                                        <p:tgtEl>
                                          <p:spTgt spid="326660"/>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26661"/>
                                        </p:tgtEl>
                                        <p:attrNameLst>
                                          <p:attrName>style.visibility</p:attrName>
                                        </p:attrNameLst>
                                      </p:cBhvr>
                                      <p:to>
                                        <p:strVal val="visible"/>
                                      </p:to>
                                    </p:set>
                                    <p:animEffect transition="in" filter="box(out)">
                                      <p:cBhvr>
                                        <p:cTn id="15" dur="500"/>
                                        <p:tgtEl>
                                          <p:spTgt spid="326661"/>
                                        </p:tgtEl>
                                      </p:cBhvr>
                                    </p:animEffect>
                                  </p:child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326662"/>
                                        </p:tgtEl>
                                        <p:attrNameLst>
                                          <p:attrName>style.visibility</p:attrName>
                                        </p:attrNameLst>
                                      </p:cBhvr>
                                      <p:to>
                                        <p:strVal val="visible"/>
                                      </p:to>
                                    </p:set>
                                    <p:animEffect transition="in" filter="box(out)">
                                      <p:cBhvr>
                                        <p:cTn id="19" dur="500"/>
                                        <p:tgtEl>
                                          <p:spTgt spid="326662"/>
                                        </p:tgtEl>
                                      </p:cBhvr>
                                    </p:animEffect>
                                  </p:childTnLst>
                                </p:cTn>
                              </p:par>
                            </p:childTnLst>
                          </p:cTn>
                        </p:par>
                        <p:par>
                          <p:cTn id="20" fill="hold">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326663"/>
                                        </p:tgtEl>
                                        <p:attrNameLst>
                                          <p:attrName>style.visibility</p:attrName>
                                        </p:attrNameLst>
                                      </p:cBhvr>
                                      <p:to>
                                        <p:strVal val="visible"/>
                                      </p:to>
                                    </p:set>
                                    <p:animEffect transition="in" filter="box(out)">
                                      <p:cBhvr>
                                        <p:cTn id="23" dur="500"/>
                                        <p:tgtEl>
                                          <p:spTgt spid="326663"/>
                                        </p:tgtEl>
                                      </p:cBhvr>
                                    </p:animEffect>
                                  </p:childTnLst>
                                </p:cTn>
                              </p:par>
                            </p:childTnLst>
                          </p:cTn>
                        </p:par>
                        <p:par>
                          <p:cTn id="24" fill="hold">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326664"/>
                                        </p:tgtEl>
                                        <p:attrNameLst>
                                          <p:attrName>style.visibility</p:attrName>
                                        </p:attrNameLst>
                                      </p:cBhvr>
                                      <p:to>
                                        <p:strVal val="visible"/>
                                      </p:to>
                                    </p:set>
                                    <p:animEffect transition="in" filter="box(out)">
                                      <p:cBhvr>
                                        <p:cTn id="27" dur="500"/>
                                        <p:tgtEl>
                                          <p:spTgt spid="326664"/>
                                        </p:tgtEl>
                                      </p:cBhvr>
                                    </p:animEffect>
                                  </p:childTnLst>
                                </p:cTn>
                              </p:par>
                            </p:childTnLst>
                          </p:cTn>
                        </p:par>
                        <p:par>
                          <p:cTn id="28" fill="hold">
                            <p:stCondLst>
                              <p:cond delay="3000"/>
                            </p:stCondLst>
                            <p:childTnLst>
                              <p:par>
                                <p:cTn id="29" presetID="4" presetClass="entr" presetSubtype="32" fill="hold" grpId="0" nodeType="afterEffect">
                                  <p:stCondLst>
                                    <p:cond delay="0"/>
                                  </p:stCondLst>
                                  <p:childTnLst>
                                    <p:set>
                                      <p:cBhvr>
                                        <p:cTn id="30" dur="1" fill="hold">
                                          <p:stCondLst>
                                            <p:cond delay="0"/>
                                          </p:stCondLst>
                                        </p:cTn>
                                        <p:tgtEl>
                                          <p:spTgt spid="326665"/>
                                        </p:tgtEl>
                                        <p:attrNameLst>
                                          <p:attrName>style.visibility</p:attrName>
                                        </p:attrNameLst>
                                      </p:cBhvr>
                                      <p:to>
                                        <p:strVal val="visible"/>
                                      </p:to>
                                    </p:set>
                                    <p:animEffect transition="in" filter="box(out)">
                                      <p:cBhvr>
                                        <p:cTn id="31" dur="500"/>
                                        <p:tgtEl>
                                          <p:spTgt spid="326665"/>
                                        </p:tgtEl>
                                      </p:cBhvr>
                                    </p:animEffect>
                                  </p:childTnLst>
                                </p:cTn>
                              </p:par>
                            </p:childTnLst>
                          </p:cTn>
                        </p:par>
                        <p:par>
                          <p:cTn id="32" fill="hold">
                            <p:stCondLst>
                              <p:cond delay="3500"/>
                            </p:stCondLst>
                            <p:childTnLst>
                              <p:par>
                                <p:cTn id="33" presetID="4" presetClass="entr" presetSubtype="32" fill="hold" grpId="0" nodeType="afterEffect">
                                  <p:stCondLst>
                                    <p:cond delay="0"/>
                                  </p:stCondLst>
                                  <p:childTnLst>
                                    <p:set>
                                      <p:cBhvr>
                                        <p:cTn id="34" dur="1" fill="hold">
                                          <p:stCondLst>
                                            <p:cond delay="0"/>
                                          </p:stCondLst>
                                        </p:cTn>
                                        <p:tgtEl>
                                          <p:spTgt spid="326666"/>
                                        </p:tgtEl>
                                        <p:attrNameLst>
                                          <p:attrName>style.visibility</p:attrName>
                                        </p:attrNameLst>
                                      </p:cBhvr>
                                      <p:to>
                                        <p:strVal val="visible"/>
                                      </p:to>
                                    </p:set>
                                    <p:animEffect transition="in" filter="box(out)">
                                      <p:cBhvr>
                                        <p:cTn id="35" dur="500"/>
                                        <p:tgtEl>
                                          <p:spTgt spid="326666"/>
                                        </p:tgtEl>
                                      </p:cBhvr>
                                    </p:animEffect>
                                  </p:childTnLst>
                                </p:cTn>
                              </p:par>
                            </p:childTnLst>
                          </p:cTn>
                        </p:par>
                        <p:par>
                          <p:cTn id="36" fill="hold">
                            <p:stCondLst>
                              <p:cond delay="4000"/>
                            </p:stCondLst>
                            <p:childTnLst>
                              <p:par>
                                <p:cTn id="37" presetID="4" presetClass="entr" presetSubtype="32" fill="hold" grpId="0" nodeType="afterEffect">
                                  <p:stCondLst>
                                    <p:cond delay="0"/>
                                  </p:stCondLst>
                                  <p:childTnLst>
                                    <p:set>
                                      <p:cBhvr>
                                        <p:cTn id="38" dur="1" fill="hold">
                                          <p:stCondLst>
                                            <p:cond delay="0"/>
                                          </p:stCondLst>
                                        </p:cTn>
                                        <p:tgtEl>
                                          <p:spTgt spid="326667"/>
                                        </p:tgtEl>
                                        <p:attrNameLst>
                                          <p:attrName>style.visibility</p:attrName>
                                        </p:attrNameLst>
                                      </p:cBhvr>
                                      <p:to>
                                        <p:strVal val="visible"/>
                                      </p:to>
                                    </p:set>
                                    <p:animEffect transition="in" filter="box(out)">
                                      <p:cBhvr>
                                        <p:cTn id="39" dur="500"/>
                                        <p:tgtEl>
                                          <p:spTgt spid="326667"/>
                                        </p:tgtEl>
                                      </p:cBhvr>
                                    </p:animEffect>
                                  </p:childTnLst>
                                </p:cTn>
                              </p:par>
                            </p:childTnLst>
                          </p:cTn>
                        </p:par>
                        <p:par>
                          <p:cTn id="40" fill="hold">
                            <p:stCondLst>
                              <p:cond delay="4500"/>
                            </p:stCondLst>
                            <p:childTnLst>
                              <p:par>
                                <p:cTn id="41" presetID="17" presetClass="entr" presetSubtype="1" fill="hold" nodeType="afterEffect">
                                  <p:stCondLst>
                                    <p:cond delay="0"/>
                                  </p:stCondLst>
                                  <p:childTnLst>
                                    <p:set>
                                      <p:cBhvr>
                                        <p:cTn id="42" dur="1" fill="hold">
                                          <p:stCondLst>
                                            <p:cond delay="0"/>
                                          </p:stCondLst>
                                        </p:cTn>
                                        <p:tgtEl>
                                          <p:spTgt spid="326668"/>
                                        </p:tgtEl>
                                        <p:attrNameLst>
                                          <p:attrName>style.visibility</p:attrName>
                                        </p:attrNameLst>
                                      </p:cBhvr>
                                      <p:to>
                                        <p:strVal val="visible"/>
                                      </p:to>
                                    </p:set>
                                    <p:anim calcmode="lin" valueType="num">
                                      <p:cBhvr>
                                        <p:cTn id="43" dur="500" fill="hold"/>
                                        <p:tgtEl>
                                          <p:spTgt spid="326668"/>
                                        </p:tgtEl>
                                        <p:attrNameLst>
                                          <p:attrName>ppt_x</p:attrName>
                                        </p:attrNameLst>
                                      </p:cBhvr>
                                      <p:tavLst>
                                        <p:tav tm="0">
                                          <p:val>
                                            <p:strVal val="#ppt_x"/>
                                          </p:val>
                                        </p:tav>
                                        <p:tav tm="100000">
                                          <p:val>
                                            <p:strVal val="#ppt_x"/>
                                          </p:val>
                                        </p:tav>
                                      </p:tavLst>
                                    </p:anim>
                                    <p:anim calcmode="lin" valueType="num">
                                      <p:cBhvr>
                                        <p:cTn id="44" dur="500" fill="hold"/>
                                        <p:tgtEl>
                                          <p:spTgt spid="326668"/>
                                        </p:tgtEl>
                                        <p:attrNameLst>
                                          <p:attrName>ppt_y</p:attrName>
                                        </p:attrNameLst>
                                      </p:cBhvr>
                                      <p:tavLst>
                                        <p:tav tm="0">
                                          <p:val>
                                            <p:strVal val="#ppt_y-#ppt_h/2"/>
                                          </p:val>
                                        </p:tav>
                                        <p:tav tm="100000">
                                          <p:val>
                                            <p:strVal val="#ppt_y"/>
                                          </p:val>
                                        </p:tav>
                                      </p:tavLst>
                                    </p:anim>
                                    <p:anim calcmode="lin" valueType="num">
                                      <p:cBhvr>
                                        <p:cTn id="45" dur="500" fill="hold"/>
                                        <p:tgtEl>
                                          <p:spTgt spid="326668"/>
                                        </p:tgtEl>
                                        <p:attrNameLst>
                                          <p:attrName>ppt_w</p:attrName>
                                        </p:attrNameLst>
                                      </p:cBhvr>
                                      <p:tavLst>
                                        <p:tav tm="0">
                                          <p:val>
                                            <p:strVal val="#ppt_w"/>
                                          </p:val>
                                        </p:tav>
                                        <p:tav tm="100000">
                                          <p:val>
                                            <p:strVal val="#ppt_w"/>
                                          </p:val>
                                        </p:tav>
                                      </p:tavLst>
                                    </p:anim>
                                    <p:anim calcmode="lin" valueType="num">
                                      <p:cBhvr>
                                        <p:cTn id="46" dur="500" fill="hold"/>
                                        <p:tgtEl>
                                          <p:spTgt spid="326668"/>
                                        </p:tgtEl>
                                        <p:attrNameLst>
                                          <p:attrName>ppt_h</p:attrName>
                                        </p:attrNameLst>
                                      </p:cBhvr>
                                      <p:tavLst>
                                        <p:tav tm="0">
                                          <p:val>
                                            <p:fltVal val="0.000000"/>
                                          </p:val>
                                        </p:tav>
                                        <p:tav tm="100000">
                                          <p:val>
                                            <p:strVal val="#ppt_h"/>
                                          </p:val>
                                        </p:tav>
                                      </p:tavLst>
                                    </p:anim>
                                  </p:childTnLst>
                                </p:cTn>
                              </p:par>
                            </p:childTnLst>
                          </p:cTn>
                        </p:par>
                        <p:par>
                          <p:cTn id="47" fill="hold">
                            <p:stCondLst>
                              <p:cond delay="5000"/>
                            </p:stCondLst>
                            <p:childTnLst>
                              <p:par>
                                <p:cTn id="48" presetID="17" presetClass="entr" presetSubtype="1" fill="hold" nodeType="afterEffect">
                                  <p:stCondLst>
                                    <p:cond delay="0"/>
                                  </p:stCondLst>
                                  <p:childTnLst>
                                    <p:set>
                                      <p:cBhvr>
                                        <p:cTn id="49" dur="1" fill="hold">
                                          <p:stCondLst>
                                            <p:cond delay="0"/>
                                          </p:stCondLst>
                                        </p:cTn>
                                        <p:tgtEl>
                                          <p:spTgt spid="326669"/>
                                        </p:tgtEl>
                                        <p:attrNameLst>
                                          <p:attrName>style.visibility</p:attrName>
                                        </p:attrNameLst>
                                      </p:cBhvr>
                                      <p:to>
                                        <p:strVal val="visible"/>
                                      </p:to>
                                    </p:set>
                                    <p:anim calcmode="lin" valueType="num">
                                      <p:cBhvr>
                                        <p:cTn id="50" dur="500" fill="hold"/>
                                        <p:tgtEl>
                                          <p:spTgt spid="326669"/>
                                        </p:tgtEl>
                                        <p:attrNameLst>
                                          <p:attrName>ppt_x</p:attrName>
                                        </p:attrNameLst>
                                      </p:cBhvr>
                                      <p:tavLst>
                                        <p:tav tm="0">
                                          <p:val>
                                            <p:strVal val="#ppt_x"/>
                                          </p:val>
                                        </p:tav>
                                        <p:tav tm="100000">
                                          <p:val>
                                            <p:strVal val="#ppt_x"/>
                                          </p:val>
                                        </p:tav>
                                      </p:tavLst>
                                    </p:anim>
                                    <p:anim calcmode="lin" valueType="num">
                                      <p:cBhvr>
                                        <p:cTn id="51" dur="500" fill="hold"/>
                                        <p:tgtEl>
                                          <p:spTgt spid="326669"/>
                                        </p:tgtEl>
                                        <p:attrNameLst>
                                          <p:attrName>ppt_y</p:attrName>
                                        </p:attrNameLst>
                                      </p:cBhvr>
                                      <p:tavLst>
                                        <p:tav tm="0">
                                          <p:val>
                                            <p:strVal val="#ppt_y-#ppt_h/2"/>
                                          </p:val>
                                        </p:tav>
                                        <p:tav tm="100000">
                                          <p:val>
                                            <p:strVal val="#ppt_y"/>
                                          </p:val>
                                        </p:tav>
                                      </p:tavLst>
                                    </p:anim>
                                    <p:anim calcmode="lin" valueType="num">
                                      <p:cBhvr>
                                        <p:cTn id="52" dur="500" fill="hold"/>
                                        <p:tgtEl>
                                          <p:spTgt spid="326669"/>
                                        </p:tgtEl>
                                        <p:attrNameLst>
                                          <p:attrName>ppt_w</p:attrName>
                                        </p:attrNameLst>
                                      </p:cBhvr>
                                      <p:tavLst>
                                        <p:tav tm="0">
                                          <p:val>
                                            <p:strVal val="#ppt_w"/>
                                          </p:val>
                                        </p:tav>
                                        <p:tav tm="100000">
                                          <p:val>
                                            <p:strVal val="#ppt_w"/>
                                          </p:val>
                                        </p:tav>
                                      </p:tavLst>
                                    </p:anim>
                                    <p:anim calcmode="lin" valueType="num">
                                      <p:cBhvr>
                                        <p:cTn id="53" dur="500" fill="hold"/>
                                        <p:tgtEl>
                                          <p:spTgt spid="326669"/>
                                        </p:tgtEl>
                                        <p:attrNameLst>
                                          <p:attrName>ppt_h</p:attrName>
                                        </p:attrNameLst>
                                      </p:cBhvr>
                                      <p:tavLst>
                                        <p:tav tm="0">
                                          <p:val>
                                            <p:fltVal val="0.000000"/>
                                          </p:val>
                                        </p:tav>
                                        <p:tav tm="100000">
                                          <p:val>
                                            <p:strVal val="#ppt_h"/>
                                          </p:val>
                                        </p:tav>
                                      </p:tavLst>
                                    </p:anim>
                                  </p:childTnLst>
                                </p:cTn>
                              </p:par>
                            </p:childTnLst>
                          </p:cTn>
                        </p:par>
                        <p:par>
                          <p:cTn id="54" fill="hold">
                            <p:stCondLst>
                              <p:cond delay="5500"/>
                            </p:stCondLst>
                            <p:childTnLst>
                              <p:par>
                                <p:cTn id="55" presetID="17" presetClass="entr" presetSubtype="1" fill="hold" nodeType="afterEffect">
                                  <p:stCondLst>
                                    <p:cond delay="0"/>
                                  </p:stCondLst>
                                  <p:childTnLst>
                                    <p:set>
                                      <p:cBhvr>
                                        <p:cTn id="56" dur="1" fill="hold">
                                          <p:stCondLst>
                                            <p:cond delay="0"/>
                                          </p:stCondLst>
                                        </p:cTn>
                                        <p:tgtEl>
                                          <p:spTgt spid="326670"/>
                                        </p:tgtEl>
                                        <p:attrNameLst>
                                          <p:attrName>style.visibility</p:attrName>
                                        </p:attrNameLst>
                                      </p:cBhvr>
                                      <p:to>
                                        <p:strVal val="visible"/>
                                      </p:to>
                                    </p:set>
                                    <p:anim calcmode="lin" valueType="num">
                                      <p:cBhvr>
                                        <p:cTn id="57" dur="500" fill="hold"/>
                                        <p:tgtEl>
                                          <p:spTgt spid="326670"/>
                                        </p:tgtEl>
                                        <p:attrNameLst>
                                          <p:attrName>ppt_x</p:attrName>
                                        </p:attrNameLst>
                                      </p:cBhvr>
                                      <p:tavLst>
                                        <p:tav tm="0">
                                          <p:val>
                                            <p:strVal val="#ppt_x"/>
                                          </p:val>
                                        </p:tav>
                                        <p:tav tm="100000">
                                          <p:val>
                                            <p:strVal val="#ppt_x"/>
                                          </p:val>
                                        </p:tav>
                                      </p:tavLst>
                                    </p:anim>
                                    <p:anim calcmode="lin" valueType="num">
                                      <p:cBhvr>
                                        <p:cTn id="58" dur="500" fill="hold"/>
                                        <p:tgtEl>
                                          <p:spTgt spid="326670"/>
                                        </p:tgtEl>
                                        <p:attrNameLst>
                                          <p:attrName>ppt_y</p:attrName>
                                        </p:attrNameLst>
                                      </p:cBhvr>
                                      <p:tavLst>
                                        <p:tav tm="0">
                                          <p:val>
                                            <p:strVal val="#ppt_y-#ppt_h/2"/>
                                          </p:val>
                                        </p:tav>
                                        <p:tav tm="100000">
                                          <p:val>
                                            <p:strVal val="#ppt_y"/>
                                          </p:val>
                                        </p:tav>
                                      </p:tavLst>
                                    </p:anim>
                                    <p:anim calcmode="lin" valueType="num">
                                      <p:cBhvr>
                                        <p:cTn id="59" dur="500" fill="hold"/>
                                        <p:tgtEl>
                                          <p:spTgt spid="326670"/>
                                        </p:tgtEl>
                                        <p:attrNameLst>
                                          <p:attrName>ppt_w</p:attrName>
                                        </p:attrNameLst>
                                      </p:cBhvr>
                                      <p:tavLst>
                                        <p:tav tm="0">
                                          <p:val>
                                            <p:strVal val="#ppt_w"/>
                                          </p:val>
                                        </p:tav>
                                        <p:tav tm="100000">
                                          <p:val>
                                            <p:strVal val="#ppt_w"/>
                                          </p:val>
                                        </p:tav>
                                      </p:tavLst>
                                    </p:anim>
                                    <p:anim calcmode="lin" valueType="num">
                                      <p:cBhvr>
                                        <p:cTn id="60" dur="500" fill="hold"/>
                                        <p:tgtEl>
                                          <p:spTgt spid="326670"/>
                                        </p:tgtEl>
                                        <p:attrNameLst>
                                          <p:attrName>ppt_h</p:attrName>
                                        </p:attrNameLst>
                                      </p:cBhvr>
                                      <p:tavLst>
                                        <p:tav tm="0">
                                          <p:val>
                                            <p:fltVal val="0.000000"/>
                                          </p:val>
                                        </p:tav>
                                        <p:tav tm="100000">
                                          <p:val>
                                            <p:strVal val="#ppt_h"/>
                                          </p:val>
                                        </p:tav>
                                      </p:tavLst>
                                    </p:anim>
                                  </p:childTnLst>
                                </p:cTn>
                              </p:par>
                            </p:childTnLst>
                          </p:cTn>
                        </p:par>
                        <p:par>
                          <p:cTn id="61" fill="hold">
                            <p:stCondLst>
                              <p:cond delay="6000"/>
                            </p:stCondLst>
                            <p:childTnLst>
                              <p:par>
                                <p:cTn id="62" presetID="17" presetClass="entr" presetSubtype="1" fill="hold" nodeType="afterEffect">
                                  <p:stCondLst>
                                    <p:cond delay="0"/>
                                  </p:stCondLst>
                                  <p:childTnLst>
                                    <p:set>
                                      <p:cBhvr>
                                        <p:cTn id="63" dur="1" fill="hold">
                                          <p:stCondLst>
                                            <p:cond delay="0"/>
                                          </p:stCondLst>
                                        </p:cTn>
                                        <p:tgtEl>
                                          <p:spTgt spid="326671"/>
                                        </p:tgtEl>
                                        <p:attrNameLst>
                                          <p:attrName>style.visibility</p:attrName>
                                        </p:attrNameLst>
                                      </p:cBhvr>
                                      <p:to>
                                        <p:strVal val="visible"/>
                                      </p:to>
                                    </p:set>
                                    <p:anim calcmode="lin" valueType="num">
                                      <p:cBhvr>
                                        <p:cTn id="64" dur="500" fill="hold"/>
                                        <p:tgtEl>
                                          <p:spTgt spid="326671"/>
                                        </p:tgtEl>
                                        <p:attrNameLst>
                                          <p:attrName>ppt_x</p:attrName>
                                        </p:attrNameLst>
                                      </p:cBhvr>
                                      <p:tavLst>
                                        <p:tav tm="0">
                                          <p:val>
                                            <p:strVal val="#ppt_x"/>
                                          </p:val>
                                        </p:tav>
                                        <p:tav tm="100000">
                                          <p:val>
                                            <p:strVal val="#ppt_x"/>
                                          </p:val>
                                        </p:tav>
                                      </p:tavLst>
                                    </p:anim>
                                    <p:anim calcmode="lin" valueType="num">
                                      <p:cBhvr>
                                        <p:cTn id="65" dur="500" fill="hold"/>
                                        <p:tgtEl>
                                          <p:spTgt spid="326671"/>
                                        </p:tgtEl>
                                        <p:attrNameLst>
                                          <p:attrName>ppt_y</p:attrName>
                                        </p:attrNameLst>
                                      </p:cBhvr>
                                      <p:tavLst>
                                        <p:tav tm="0">
                                          <p:val>
                                            <p:strVal val="#ppt_y-#ppt_h/2"/>
                                          </p:val>
                                        </p:tav>
                                        <p:tav tm="100000">
                                          <p:val>
                                            <p:strVal val="#ppt_y"/>
                                          </p:val>
                                        </p:tav>
                                      </p:tavLst>
                                    </p:anim>
                                    <p:anim calcmode="lin" valueType="num">
                                      <p:cBhvr>
                                        <p:cTn id="66" dur="500" fill="hold"/>
                                        <p:tgtEl>
                                          <p:spTgt spid="326671"/>
                                        </p:tgtEl>
                                        <p:attrNameLst>
                                          <p:attrName>ppt_w</p:attrName>
                                        </p:attrNameLst>
                                      </p:cBhvr>
                                      <p:tavLst>
                                        <p:tav tm="0">
                                          <p:val>
                                            <p:strVal val="#ppt_w"/>
                                          </p:val>
                                        </p:tav>
                                        <p:tav tm="100000">
                                          <p:val>
                                            <p:strVal val="#ppt_w"/>
                                          </p:val>
                                        </p:tav>
                                      </p:tavLst>
                                    </p:anim>
                                    <p:anim calcmode="lin" valueType="num">
                                      <p:cBhvr>
                                        <p:cTn id="67" dur="500" fill="hold"/>
                                        <p:tgtEl>
                                          <p:spTgt spid="326671"/>
                                        </p:tgtEl>
                                        <p:attrNameLst>
                                          <p:attrName>ppt_h</p:attrName>
                                        </p:attrNameLst>
                                      </p:cBhvr>
                                      <p:tavLst>
                                        <p:tav tm="0">
                                          <p:val>
                                            <p:fltVal val="0.000000"/>
                                          </p:val>
                                        </p:tav>
                                        <p:tav tm="100000">
                                          <p:val>
                                            <p:strVal val="#ppt_h"/>
                                          </p:val>
                                        </p:tav>
                                      </p:tavLst>
                                    </p:anim>
                                  </p:childTnLst>
                                </p:cTn>
                              </p:par>
                            </p:childTnLst>
                          </p:cTn>
                        </p:par>
                        <p:par>
                          <p:cTn id="68" fill="hold">
                            <p:stCondLst>
                              <p:cond delay="6500"/>
                            </p:stCondLst>
                            <p:childTnLst>
                              <p:par>
                                <p:cTn id="69" presetID="17" presetClass="entr" presetSubtype="1" fill="hold" nodeType="afterEffect">
                                  <p:stCondLst>
                                    <p:cond delay="0"/>
                                  </p:stCondLst>
                                  <p:childTnLst>
                                    <p:set>
                                      <p:cBhvr>
                                        <p:cTn id="70" dur="1" fill="hold">
                                          <p:stCondLst>
                                            <p:cond delay="0"/>
                                          </p:stCondLst>
                                        </p:cTn>
                                        <p:tgtEl>
                                          <p:spTgt spid="326672"/>
                                        </p:tgtEl>
                                        <p:attrNameLst>
                                          <p:attrName>style.visibility</p:attrName>
                                        </p:attrNameLst>
                                      </p:cBhvr>
                                      <p:to>
                                        <p:strVal val="visible"/>
                                      </p:to>
                                    </p:set>
                                    <p:anim calcmode="lin" valueType="num">
                                      <p:cBhvr>
                                        <p:cTn id="71" dur="500" fill="hold"/>
                                        <p:tgtEl>
                                          <p:spTgt spid="326672"/>
                                        </p:tgtEl>
                                        <p:attrNameLst>
                                          <p:attrName>ppt_x</p:attrName>
                                        </p:attrNameLst>
                                      </p:cBhvr>
                                      <p:tavLst>
                                        <p:tav tm="0">
                                          <p:val>
                                            <p:strVal val="#ppt_x"/>
                                          </p:val>
                                        </p:tav>
                                        <p:tav tm="100000">
                                          <p:val>
                                            <p:strVal val="#ppt_x"/>
                                          </p:val>
                                        </p:tav>
                                      </p:tavLst>
                                    </p:anim>
                                    <p:anim calcmode="lin" valueType="num">
                                      <p:cBhvr>
                                        <p:cTn id="72" dur="500" fill="hold"/>
                                        <p:tgtEl>
                                          <p:spTgt spid="326672"/>
                                        </p:tgtEl>
                                        <p:attrNameLst>
                                          <p:attrName>ppt_y</p:attrName>
                                        </p:attrNameLst>
                                      </p:cBhvr>
                                      <p:tavLst>
                                        <p:tav tm="0">
                                          <p:val>
                                            <p:strVal val="#ppt_y-#ppt_h/2"/>
                                          </p:val>
                                        </p:tav>
                                        <p:tav tm="100000">
                                          <p:val>
                                            <p:strVal val="#ppt_y"/>
                                          </p:val>
                                        </p:tav>
                                      </p:tavLst>
                                    </p:anim>
                                    <p:anim calcmode="lin" valueType="num">
                                      <p:cBhvr>
                                        <p:cTn id="73" dur="500" fill="hold"/>
                                        <p:tgtEl>
                                          <p:spTgt spid="326672"/>
                                        </p:tgtEl>
                                        <p:attrNameLst>
                                          <p:attrName>ppt_w</p:attrName>
                                        </p:attrNameLst>
                                      </p:cBhvr>
                                      <p:tavLst>
                                        <p:tav tm="0">
                                          <p:val>
                                            <p:strVal val="#ppt_w"/>
                                          </p:val>
                                        </p:tav>
                                        <p:tav tm="100000">
                                          <p:val>
                                            <p:strVal val="#ppt_w"/>
                                          </p:val>
                                        </p:tav>
                                      </p:tavLst>
                                    </p:anim>
                                    <p:anim calcmode="lin" valueType="num">
                                      <p:cBhvr>
                                        <p:cTn id="74" dur="500" fill="hold"/>
                                        <p:tgtEl>
                                          <p:spTgt spid="326672"/>
                                        </p:tgtEl>
                                        <p:attrNameLst>
                                          <p:attrName>ppt_h</p:attrName>
                                        </p:attrNameLst>
                                      </p:cBhvr>
                                      <p:tavLst>
                                        <p:tav tm="0">
                                          <p:val>
                                            <p:fltVal val="0.000000"/>
                                          </p:val>
                                        </p:tav>
                                        <p:tav tm="100000">
                                          <p:val>
                                            <p:strVal val="#ppt_h"/>
                                          </p:val>
                                        </p:tav>
                                      </p:tavLst>
                                    </p:anim>
                                  </p:childTnLst>
                                </p:cTn>
                              </p:par>
                            </p:childTnLst>
                          </p:cTn>
                        </p:par>
                        <p:par>
                          <p:cTn id="75" fill="hold">
                            <p:stCondLst>
                              <p:cond delay="7000"/>
                            </p:stCondLst>
                            <p:childTnLst>
                              <p:par>
                                <p:cTn id="76" presetID="17" presetClass="entr" presetSubtype="1" fill="hold" nodeType="afterEffect">
                                  <p:stCondLst>
                                    <p:cond delay="0"/>
                                  </p:stCondLst>
                                  <p:childTnLst>
                                    <p:set>
                                      <p:cBhvr>
                                        <p:cTn id="77" dur="1" fill="hold">
                                          <p:stCondLst>
                                            <p:cond delay="0"/>
                                          </p:stCondLst>
                                        </p:cTn>
                                        <p:tgtEl>
                                          <p:spTgt spid="326673"/>
                                        </p:tgtEl>
                                        <p:attrNameLst>
                                          <p:attrName>style.visibility</p:attrName>
                                        </p:attrNameLst>
                                      </p:cBhvr>
                                      <p:to>
                                        <p:strVal val="visible"/>
                                      </p:to>
                                    </p:set>
                                    <p:anim calcmode="lin" valueType="num">
                                      <p:cBhvr>
                                        <p:cTn id="78" dur="500" fill="hold"/>
                                        <p:tgtEl>
                                          <p:spTgt spid="326673"/>
                                        </p:tgtEl>
                                        <p:attrNameLst>
                                          <p:attrName>ppt_x</p:attrName>
                                        </p:attrNameLst>
                                      </p:cBhvr>
                                      <p:tavLst>
                                        <p:tav tm="0">
                                          <p:val>
                                            <p:strVal val="#ppt_x"/>
                                          </p:val>
                                        </p:tav>
                                        <p:tav tm="100000">
                                          <p:val>
                                            <p:strVal val="#ppt_x"/>
                                          </p:val>
                                        </p:tav>
                                      </p:tavLst>
                                    </p:anim>
                                    <p:anim calcmode="lin" valueType="num">
                                      <p:cBhvr>
                                        <p:cTn id="79" dur="500" fill="hold"/>
                                        <p:tgtEl>
                                          <p:spTgt spid="326673"/>
                                        </p:tgtEl>
                                        <p:attrNameLst>
                                          <p:attrName>ppt_y</p:attrName>
                                        </p:attrNameLst>
                                      </p:cBhvr>
                                      <p:tavLst>
                                        <p:tav tm="0">
                                          <p:val>
                                            <p:strVal val="#ppt_y-#ppt_h/2"/>
                                          </p:val>
                                        </p:tav>
                                        <p:tav tm="100000">
                                          <p:val>
                                            <p:strVal val="#ppt_y"/>
                                          </p:val>
                                        </p:tav>
                                      </p:tavLst>
                                    </p:anim>
                                    <p:anim calcmode="lin" valueType="num">
                                      <p:cBhvr>
                                        <p:cTn id="80" dur="500" fill="hold"/>
                                        <p:tgtEl>
                                          <p:spTgt spid="326673"/>
                                        </p:tgtEl>
                                        <p:attrNameLst>
                                          <p:attrName>ppt_w</p:attrName>
                                        </p:attrNameLst>
                                      </p:cBhvr>
                                      <p:tavLst>
                                        <p:tav tm="0">
                                          <p:val>
                                            <p:strVal val="#ppt_w"/>
                                          </p:val>
                                        </p:tav>
                                        <p:tav tm="100000">
                                          <p:val>
                                            <p:strVal val="#ppt_w"/>
                                          </p:val>
                                        </p:tav>
                                      </p:tavLst>
                                    </p:anim>
                                    <p:anim calcmode="lin" valueType="num">
                                      <p:cBhvr>
                                        <p:cTn id="81" dur="500" fill="hold"/>
                                        <p:tgtEl>
                                          <p:spTgt spid="326673"/>
                                        </p:tgtEl>
                                        <p:attrNameLst>
                                          <p:attrName>ppt_h</p:attrName>
                                        </p:attrNameLst>
                                      </p:cBhvr>
                                      <p:tavLst>
                                        <p:tav tm="0">
                                          <p:val>
                                            <p:fltVal val="0.000000"/>
                                          </p:val>
                                        </p:tav>
                                        <p:tav tm="100000">
                                          <p:val>
                                            <p:strVal val="#ppt_h"/>
                                          </p:val>
                                        </p:tav>
                                      </p:tavLst>
                                    </p:anim>
                                  </p:childTnLst>
                                </p:cTn>
                              </p:par>
                            </p:childTnLst>
                          </p:cTn>
                        </p:par>
                        <p:par>
                          <p:cTn id="82" fill="hold">
                            <p:stCondLst>
                              <p:cond delay="7500"/>
                            </p:stCondLst>
                            <p:childTnLst>
                              <p:par>
                                <p:cTn id="83" presetID="17" presetClass="entr" presetSubtype="1" fill="hold" nodeType="afterEffect">
                                  <p:stCondLst>
                                    <p:cond delay="0"/>
                                  </p:stCondLst>
                                  <p:childTnLst>
                                    <p:set>
                                      <p:cBhvr>
                                        <p:cTn id="84" dur="1" fill="hold">
                                          <p:stCondLst>
                                            <p:cond delay="0"/>
                                          </p:stCondLst>
                                        </p:cTn>
                                        <p:tgtEl>
                                          <p:spTgt spid="326674"/>
                                        </p:tgtEl>
                                        <p:attrNameLst>
                                          <p:attrName>style.visibility</p:attrName>
                                        </p:attrNameLst>
                                      </p:cBhvr>
                                      <p:to>
                                        <p:strVal val="visible"/>
                                      </p:to>
                                    </p:set>
                                    <p:anim calcmode="lin" valueType="num">
                                      <p:cBhvr>
                                        <p:cTn id="85" dur="500" fill="hold"/>
                                        <p:tgtEl>
                                          <p:spTgt spid="326674"/>
                                        </p:tgtEl>
                                        <p:attrNameLst>
                                          <p:attrName>ppt_x</p:attrName>
                                        </p:attrNameLst>
                                      </p:cBhvr>
                                      <p:tavLst>
                                        <p:tav tm="0">
                                          <p:val>
                                            <p:strVal val="#ppt_x"/>
                                          </p:val>
                                        </p:tav>
                                        <p:tav tm="100000">
                                          <p:val>
                                            <p:strVal val="#ppt_x"/>
                                          </p:val>
                                        </p:tav>
                                      </p:tavLst>
                                    </p:anim>
                                    <p:anim calcmode="lin" valueType="num">
                                      <p:cBhvr>
                                        <p:cTn id="86" dur="500" fill="hold"/>
                                        <p:tgtEl>
                                          <p:spTgt spid="326674"/>
                                        </p:tgtEl>
                                        <p:attrNameLst>
                                          <p:attrName>ppt_y</p:attrName>
                                        </p:attrNameLst>
                                      </p:cBhvr>
                                      <p:tavLst>
                                        <p:tav tm="0">
                                          <p:val>
                                            <p:strVal val="#ppt_y-#ppt_h/2"/>
                                          </p:val>
                                        </p:tav>
                                        <p:tav tm="100000">
                                          <p:val>
                                            <p:strVal val="#ppt_y"/>
                                          </p:val>
                                        </p:tav>
                                      </p:tavLst>
                                    </p:anim>
                                    <p:anim calcmode="lin" valueType="num">
                                      <p:cBhvr>
                                        <p:cTn id="87" dur="500" fill="hold"/>
                                        <p:tgtEl>
                                          <p:spTgt spid="326674"/>
                                        </p:tgtEl>
                                        <p:attrNameLst>
                                          <p:attrName>ppt_w</p:attrName>
                                        </p:attrNameLst>
                                      </p:cBhvr>
                                      <p:tavLst>
                                        <p:tav tm="0">
                                          <p:val>
                                            <p:strVal val="#ppt_w"/>
                                          </p:val>
                                        </p:tav>
                                        <p:tav tm="100000">
                                          <p:val>
                                            <p:strVal val="#ppt_w"/>
                                          </p:val>
                                        </p:tav>
                                      </p:tavLst>
                                    </p:anim>
                                    <p:anim calcmode="lin" valueType="num">
                                      <p:cBhvr>
                                        <p:cTn id="88" dur="500" fill="hold"/>
                                        <p:tgtEl>
                                          <p:spTgt spid="326674"/>
                                        </p:tgtEl>
                                        <p:attrNameLst>
                                          <p:attrName>ppt_h</p:attrName>
                                        </p:attrNameLst>
                                      </p:cBhvr>
                                      <p:tavLst>
                                        <p:tav tm="0">
                                          <p:val>
                                            <p:fltVal val="0.000000"/>
                                          </p:val>
                                        </p:tav>
                                        <p:tav tm="100000">
                                          <p:val>
                                            <p:strVal val="#ppt_h"/>
                                          </p:val>
                                        </p:tav>
                                      </p:tavLst>
                                    </p:anim>
                                  </p:childTnLst>
                                </p:cTn>
                              </p:par>
                            </p:childTnLst>
                          </p:cTn>
                        </p:par>
                        <p:par>
                          <p:cTn id="89" fill="hold">
                            <p:stCondLst>
                              <p:cond delay="8000"/>
                            </p:stCondLst>
                            <p:childTnLst>
                              <p:par>
                                <p:cTn id="90" presetID="17" presetClass="entr" presetSubtype="1" fill="hold" nodeType="afterEffect">
                                  <p:stCondLst>
                                    <p:cond delay="0"/>
                                  </p:stCondLst>
                                  <p:childTnLst>
                                    <p:set>
                                      <p:cBhvr>
                                        <p:cTn id="91" dur="1" fill="hold">
                                          <p:stCondLst>
                                            <p:cond delay="0"/>
                                          </p:stCondLst>
                                        </p:cTn>
                                        <p:tgtEl>
                                          <p:spTgt spid="326675"/>
                                        </p:tgtEl>
                                        <p:attrNameLst>
                                          <p:attrName>style.visibility</p:attrName>
                                        </p:attrNameLst>
                                      </p:cBhvr>
                                      <p:to>
                                        <p:strVal val="visible"/>
                                      </p:to>
                                    </p:set>
                                    <p:anim calcmode="lin" valueType="num">
                                      <p:cBhvr>
                                        <p:cTn id="92" dur="500" fill="hold"/>
                                        <p:tgtEl>
                                          <p:spTgt spid="326675"/>
                                        </p:tgtEl>
                                        <p:attrNameLst>
                                          <p:attrName>ppt_x</p:attrName>
                                        </p:attrNameLst>
                                      </p:cBhvr>
                                      <p:tavLst>
                                        <p:tav tm="0">
                                          <p:val>
                                            <p:strVal val="#ppt_x"/>
                                          </p:val>
                                        </p:tav>
                                        <p:tav tm="100000">
                                          <p:val>
                                            <p:strVal val="#ppt_x"/>
                                          </p:val>
                                        </p:tav>
                                      </p:tavLst>
                                    </p:anim>
                                    <p:anim calcmode="lin" valueType="num">
                                      <p:cBhvr>
                                        <p:cTn id="93" dur="500" fill="hold"/>
                                        <p:tgtEl>
                                          <p:spTgt spid="326675"/>
                                        </p:tgtEl>
                                        <p:attrNameLst>
                                          <p:attrName>ppt_y</p:attrName>
                                        </p:attrNameLst>
                                      </p:cBhvr>
                                      <p:tavLst>
                                        <p:tav tm="0">
                                          <p:val>
                                            <p:strVal val="#ppt_y-#ppt_h/2"/>
                                          </p:val>
                                        </p:tav>
                                        <p:tav tm="100000">
                                          <p:val>
                                            <p:strVal val="#ppt_y"/>
                                          </p:val>
                                        </p:tav>
                                      </p:tavLst>
                                    </p:anim>
                                    <p:anim calcmode="lin" valueType="num">
                                      <p:cBhvr>
                                        <p:cTn id="94" dur="500" fill="hold"/>
                                        <p:tgtEl>
                                          <p:spTgt spid="326675"/>
                                        </p:tgtEl>
                                        <p:attrNameLst>
                                          <p:attrName>ppt_w</p:attrName>
                                        </p:attrNameLst>
                                      </p:cBhvr>
                                      <p:tavLst>
                                        <p:tav tm="0">
                                          <p:val>
                                            <p:strVal val="#ppt_w"/>
                                          </p:val>
                                        </p:tav>
                                        <p:tav tm="100000">
                                          <p:val>
                                            <p:strVal val="#ppt_w"/>
                                          </p:val>
                                        </p:tav>
                                      </p:tavLst>
                                    </p:anim>
                                    <p:anim calcmode="lin" valueType="num">
                                      <p:cBhvr>
                                        <p:cTn id="95" dur="500" fill="hold"/>
                                        <p:tgtEl>
                                          <p:spTgt spid="326675"/>
                                        </p:tgtEl>
                                        <p:attrNameLst>
                                          <p:attrName>ppt_h</p:attrName>
                                        </p:attrNameLst>
                                      </p:cBhvr>
                                      <p:tavLst>
                                        <p:tav tm="0">
                                          <p:val>
                                            <p:fltVal val="0.000000"/>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grpId="0" nodeType="clickEffect">
                                  <p:stCondLst>
                                    <p:cond delay="0"/>
                                  </p:stCondLst>
                                  <p:childTnLst>
                                    <p:set>
                                      <p:cBhvr>
                                        <p:cTn id="99" dur="1" fill="hold">
                                          <p:stCondLst>
                                            <p:cond delay="0"/>
                                          </p:stCondLst>
                                        </p:cTn>
                                        <p:tgtEl>
                                          <p:spTgt spid="326678"/>
                                        </p:tgtEl>
                                        <p:attrNameLst>
                                          <p:attrName>style.visibility</p:attrName>
                                        </p:attrNameLst>
                                      </p:cBhvr>
                                      <p:to>
                                        <p:strVal val="visible"/>
                                      </p:to>
                                    </p:set>
                                    <p:anim calcmode="lin" valueType="num">
                                      <p:cBhvr additive="base">
                                        <p:cTn id="100" dur="500" fill="hold"/>
                                        <p:tgtEl>
                                          <p:spTgt spid="326678"/>
                                        </p:tgtEl>
                                        <p:attrNameLst>
                                          <p:attrName>ppt_x</p:attrName>
                                        </p:attrNameLst>
                                      </p:cBhvr>
                                      <p:tavLst>
                                        <p:tav tm="0">
                                          <p:val>
                                            <p:strVal val="0-#ppt_w/2"/>
                                          </p:val>
                                        </p:tav>
                                        <p:tav tm="100000">
                                          <p:val>
                                            <p:strVal val="#ppt_x"/>
                                          </p:val>
                                        </p:tav>
                                      </p:tavLst>
                                    </p:anim>
                                    <p:anim calcmode="lin" valueType="num">
                                      <p:cBhvr additive="base">
                                        <p:cTn id="101" dur="500" fill="hold"/>
                                        <p:tgtEl>
                                          <p:spTgt spid="326678"/>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2" presetClass="entr" presetSubtype="8" fill="hold" grpId="0" nodeType="clickEffect">
                                  <p:stCondLst>
                                    <p:cond delay="0"/>
                                  </p:stCondLst>
                                  <p:childTnLst>
                                    <p:set>
                                      <p:cBhvr>
                                        <p:cTn id="105" dur="1" fill="hold">
                                          <p:stCondLst>
                                            <p:cond delay="0"/>
                                          </p:stCondLst>
                                        </p:cTn>
                                        <p:tgtEl>
                                          <p:spTgt spid="326676"/>
                                        </p:tgtEl>
                                        <p:attrNameLst>
                                          <p:attrName>style.visibility</p:attrName>
                                        </p:attrNameLst>
                                      </p:cBhvr>
                                      <p:to>
                                        <p:strVal val="visible"/>
                                      </p:to>
                                    </p:set>
                                    <p:animEffect transition="in" filter="slide(fromLeft)">
                                      <p:cBhvr>
                                        <p:cTn id="106" dur="500"/>
                                        <p:tgtEl>
                                          <p:spTgt spid="326676"/>
                                        </p:tgtEl>
                                      </p:cBhvr>
                                    </p:animEffect>
                                  </p:childTnLst>
                                </p:cTn>
                              </p:par>
                            </p:childTnLst>
                          </p:cTn>
                        </p:par>
                        <p:par>
                          <p:cTn id="107" fill="hold">
                            <p:stCondLst>
                              <p:cond delay="500"/>
                            </p:stCondLst>
                            <p:childTnLst>
                              <p:par>
                                <p:cTn id="108" presetID="2" presetClass="entr" presetSubtype="12" fill="hold" grpId="0" nodeType="afterEffect">
                                  <p:stCondLst>
                                    <p:cond delay="0"/>
                                  </p:stCondLst>
                                  <p:childTnLst>
                                    <p:set>
                                      <p:cBhvr>
                                        <p:cTn id="109" dur="1" fill="hold">
                                          <p:stCondLst>
                                            <p:cond delay="0"/>
                                          </p:stCondLst>
                                        </p:cTn>
                                        <p:tgtEl>
                                          <p:spTgt spid="326679"/>
                                        </p:tgtEl>
                                        <p:attrNameLst>
                                          <p:attrName>style.visibility</p:attrName>
                                        </p:attrNameLst>
                                      </p:cBhvr>
                                      <p:to>
                                        <p:strVal val="visible"/>
                                      </p:to>
                                    </p:set>
                                    <p:anim calcmode="lin" valueType="num">
                                      <p:cBhvr additive="base">
                                        <p:cTn id="110" dur="500" fill="hold"/>
                                        <p:tgtEl>
                                          <p:spTgt spid="326679"/>
                                        </p:tgtEl>
                                        <p:attrNameLst>
                                          <p:attrName>ppt_x</p:attrName>
                                        </p:attrNameLst>
                                      </p:cBhvr>
                                      <p:tavLst>
                                        <p:tav tm="0">
                                          <p:val>
                                            <p:strVal val="0-#ppt_w/2"/>
                                          </p:val>
                                        </p:tav>
                                        <p:tav tm="100000">
                                          <p:val>
                                            <p:strVal val="#ppt_x"/>
                                          </p:val>
                                        </p:tav>
                                      </p:tavLst>
                                    </p:anim>
                                    <p:anim calcmode="lin" valueType="num">
                                      <p:cBhvr additive="base">
                                        <p:cTn id="111" dur="500" fill="hold"/>
                                        <p:tgtEl>
                                          <p:spTgt spid="326679"/>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grpId="0" nodeType="clickEffect">
                                  <p:stCondLst>
                                    <p:cond delay="0"/>
                                  </p:stCondLst>
                                  <p:childTnLst>
                                    <p:set>
                                      <p:cBhvr>
                                        <p:cTn id="115" dur="1" fill="hold">
                                          <p:stCondLst>
                                            <p:cond delay="0"/>
                                          </p:stCondLst>
                                        </p:cTn>
                                        <p:tgtEl>
                                          <p:spTgt spid="326677"/>
                                        </p:tgtEl>
                                        <p:attrNameLst>
                                          <p:attrName>style.visibility</p:attrName>
                                        </p:attrNameLst>
                                      </p:cBhvr>
                                      <p:to>
                                        <p:strVal val="visible"/>
                                      </p:to>
                                    </p:set>
                                    <p:anim calcmode="lin" valueType="num">
                                      <p:cBhvr>
                                        <p:cTn id="116" dur="500" fill="hold"/>
                                        <p:tgtEl>
                                          <p:spTgt spid="326677"/>
                                        </p:tgtEl>
                                        <p:attrNameLst>
                                          <p:attrName>ppt_x</p:attrName>
                                        </p:attrNameLst>
                                      </p:cBhvr>
                                      <p:tavLst>
                                        <p:tav tm="0">
                                          <p:val>
                                            <p:strVal val="#ppt_x-#ppt_w/2"/>
                                          </p:val>
                                        </p:tav>
                                        <p:tav tm="100000">
                                          <p:val>
                                            <p:strVal val="#ppt_x"/>
                                          </p:val>
                                        </p:tav>
                                      </p:tavLst>
                                    </p:anim>
                                    <p:anim calcmode="lin" valueType="num">
                                      <p:cBhvr>
                                        <p:cTn id="117" dur="500" fill="hold"/>
                                        <p:tgtEl>
                                          <p:spTgt spid="326677"/>
                                        </p:tgtEl>
                                        <p:attrNameLst>
                                          <p:attrName>ppt_y</p:attrName>
                                        </p:attrNameLst>
                                      </p:cBhvr>
                                      <p:tavLst>
                                        <p:tav tm="0">
                                          <p:val>
                                            <p:strVal val="#ppt_y"/>
                                          </p:val>
                                        </p:tav>
                                        <p:tav tm="100000">
                                          <p:val>
                                            <p:strVal val="#ppt_y"/>
                                          </p:val>
                                        </p:tav>
                                      </p:tavLst>
                                    </p:anim>
                                    <p:anim calcmode="lin" valueType="num">
                                      <p:cBhvr>
                                        <p:cTn id="118" dur="500" fill="hold"/>
                                        <p:tgtEl>
                                          <p:spTgt spid="326677"/>
                                        </p:tgtEl>
                                        <p:attrNameLst>
                                          <p:attrName>ppt_w</p:attrName>
                                        </p:attrNameLst>
                                      </p:cBhvr>
                                      <p:tavLst>
                                        <p:tav tm="0">
                                          <p:val>
                                            <p:fltVal val="0.000000"/>
                                          </p:val>
                                        </p:tav>
                                        <p:tav tm="100000">
                                          <p:val>
                                            <p:strVal val="#ppt_w"/>
                                          </p:val>
                                        </p:tav>
                                      </p:tavLst>
                                    </p:anim>
                                    <p:anim calcmode="lin" valueType="num">
                                      <p:cBhvr>
                                        <p:cTn id="119" dur="500" fill="hold"/>
                                        <p:tgtEl>
                                          <p:spTgt spid="326677"/>
                                        </p:tgtEl>
                                        <p:attrNameLst>
                                          <p:attrName>ppt_h</p:attrName>
                                        </p:attrNameLst>
                                      </p:cBhvr>
                                      <p:tavLst>
                                        <p:tav tm="0">
                                          <p:val>
                                            <p:strVal val="#ppt_h"/>
                                          </p:val>
                                        </p:tav>
                                        <p:tav tm="100000">
                                          <p:val>
                                            <p:strVal val="#ppt_h"/>
                                          </p:val>
                                        </p:tav>
                                      </p:tavLst>
                                    </p:anim>
                                  </p:childTnLst>
                                </p:cTn>
                              </p:par>
                            </p:childTnLst>
                          </p:cTn>
                        </p:par>
                        <p:par>
                          <p:cTn id="120" fill="hold">
                            <p:stCondLst>
                              <p:cond delay="500"/>
                            </p:stCondLst>
                            <p:childTnLst>
                              <p:par>
                                <p:cTn id="121" presetID="2" presetClass="entr" presetSubtype="2" fill="hold" grpId="0" nodeType="afterEffect">
                                  <p:stCondLst>
                                    <p:cond delay="0"/>
                                  </p:stCondLst>
                                  <p:childTnLst>
                                    <p:set>
                                      <p:cBhvr>
                                        <p:cTn id="122" dur="1" fill="hold">
                                          <p:stCondLst>
                                            <p:cond delay="0"/>
                                          </p:stCondLst>
                                        </p:cTn>
                                        <p:tgtEl>
                                          <p:spTgt spid="326680"/>
                                        </p:tgtEl>
                                        <p:attrNameLst>
                                          <p:attrName>style.visibility</p:attrName>
                                        </p:attrNameLst>
                                      </p:cBhvr>
                                      <p:to>
                                        <p:strVal val="visible"/>
                                      </p:to>
                                    </p:set>
                                    <p:anim calcmode="lin" valueType="num">
                                      <p:cBhvr additive="base">
                                        <p:cTn id="123" dur="500" fill="hold"/>
                                        <p:tgtEl>
                                          <p:spTgt spid="326680"/>
                                        </p:tgtEl>
                                        <p:attrNameLst>
                                          <p:attrName>ppt_x</p:attrName>
                                        </p:attrNameLst>
                                      </p:cBhvr>
                                      <p:tavLst>
                                        <p:tav tm="0">
                                          <p:val>
                                            <p:strVal val="1+#ppt_w/2"/>
                                          </p:val>
                                        </p:tav>
                                        <p:tav tm="100000">
                                          <p:val>
                                            <p:strVal val="#ppt_x"/>
                                          </p:val>
                                        </p:tav>
                                      </p:tavLst>
                                    </p:anim>
                                    <p:anim calcmode="lin" valueType="num">
                                      <p:cBhvr additive="base">
                                        <p:cTn id="124" dur="500" fill="hold"/>
                                        <p:tgtEl>
                                          <p:spTgt spid="3266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animBg="1"/>
      <p:bldP spid="326660" grpId="0" animBg="1"/>
      <p:bldP spid="326661" grpId="0" animBg="1"/>
      <p:bldP spid="326662" grpId="0" animBg="1"/>
      <p:bldP spid="326663" grpId="0" animBg="1"/>
      <p:bldP spid="326664" grpId="0" animBg="1"/>
      <p:bldP spid="326665" grpId="0" animBg="1"/>
      <p:bldP spid="326666" grpId="0" animBg="1"/>
      <p:bldP spid="326667" grpId="0" animBg="1"/>
      <p:bldP spid="326676" grpId="0" animBg="1"/>
      <p:bldP spid="326677" grpId="0" animBg="1"/>
      <p:bldP spid="326678" grpId="0" animBg="1"/>
      <p:bldP spid="326679" grpId="0" animBg="1"/>
      <p:bldP spid="3266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457200" y="228600"/>
            <a:ext cx="6383338"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333399"/>
                </a:solidFill>
                <a:ea typeface="楷体_GB2312" pitchFamily="49" charset="-122"/>
              </a:rPr>
              <a:t>二叉树的五种基本形态：</a:t>
            </a:r>
            <a:endParaRPr lang="zh-CN" altLang="en-US" sz="2400" dirty="0"/>
          </a:p>
        </p:txBody>
      </p:sp>
      <p:sp useBgFill="1">
        <p:nvSpPr>
          <p:cNvPr id="327683" name="Oval 3"/>
          <p:cNvSpPr/>
          <p:nvPr/>
        </p:nvSpPr>
        <p:spPr>
          <a:xfrm>
            <a:off x="2209800" y="2057400"/>
            <a:ext cx="762000" cy="838200"/>
          </a:xfrm>
          <a:prstGeom prst="ellipse">
            <a:avLst/>
          </a:prstGeom>
          <a:ln w="31750" cap="flat" cmpd="sng">
            <a:solidFill>
              <a:srgbClr val="339966"/>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27684" name="Line 4"/>
          <p:cNvSpPr/>
          <p:nvPr/>
        </p:nvSpPr>
        <p:spPr>
          <a:xfrm>
            <a:off x="2286000" y="2209800"/>
            <a:ext cx="838200" cy="838200"/>
          </a:xfrm>
          <a:prstGeom prst="line">
            <a:avLst/>
          </a:prstGeom>
          <a:ln w="38100" cap="flat" cmpd="sng">
            <a:solidFill>
              <a:srgbClr val="339966"/>
            </a:solidFill>
            <a:prstDash val="solid"/>
            <a:headEnd type="none" w="med" len="med"/>
            <a:tailEnd type="none" w="med" len="med"/>
          </a:ln>
        </p:spPr>
      </p:sp>
      <p:sp useBgFill="1">
        <p:nvSpPr>
          <p:cNvPr id="327685" name="Oval 5"/>
          <p:cNvSpPr/>
          <p:nvPr/>
        </p:nvSpPr>
        <p:spPr>
          <a:xfrm>
            <a:off x="4343400" y="2133600"/>
            <a:ext cx="990600" cy="762000"/>
          </a:xfrm>
          <a:prstGeom prst="ellipse">
            <a:avLst/>
          </a:prstGeom>
          <a:ln w="31750" cap="flat" cmpd="sng">
            <a:solidFill>
              <a:srgbClr val="99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3300"/>
                </a:solidFill>
              </a:rPr>
              <a:t>N</a:t>
            </a:r>
            <a:endParaRPr lang="en-US" altLang="zh-CN" sz="2800" b="1" dirty="0">
              <a:solidFill>
                <a:schemeClr val="bg2"/>
              </a:solidFill>
            </a:endParaRPr>
          </a:p>
        </p:txBody>
      </p:sp>
      <p:sp useBgFill="1">
        <p:nvSpPr>
          <p:cNvPr id="327686" name="AutoShape 6"/>
          <p:cNvSpPr/>
          <p:nvPr/>
        </p:nvSpPr>
        <p:spPr>
          <a:xfrm>
            <a:off x="685800" y="5470525"/>
            <a:ext cx="876300" cy="1006475"/>
          </a:xfrm>
          <a:prstGeom prst="wedgeEllipseCallout">
            <a:avLst>
              <a:gd name="adj1" fmla="val 59764"/>
              <a:gd name="adj2" fmla="val -93431"/>
            </a:avLst>
          </a:prstGeom>
          <a:ln w="31750" cap="flat" cmpd="sng">
            <a:solidFill>
              <a:srgbClr val="3399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endParaRPr lang="zh-CN" altLang="zh-CN" sz="1000" dirty="0"/>
          </a:p>
        </p:txBody>
      </p:sp>
      <p:sp useBgFill="1">
        <p:nvSpPr>
          <p:cNvPr id="327687" name="AutoShape 7"/>
          <p:cNvSpPr/>
          <p:nvPr/>
        </p:nvSpPr>
        <p:spPr>
          <a:xfrm>
            <a:off x="4572000" y="5486400"/>
            <a:ext cx="762000" cy="1066800"/>
          </a:xfrm>
          <a:prstGeom prst="wedgeEllipseCallout">
            <a:avLst>
              <a:gd name="adj1" fmla="val -75000"/>
              <a:gd name="adj2" fmla="val -97116"/>
            </a:avLst>
          </a:prstGeom>
          <a:ln w="31750" cap="flat" cmpd="sng">
            <a:solidFill>
              <a:srgbClr val="3399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endParaRPr lang="zh-CN" altLang="zh-CN" sz="1000" dirty="0"/>
          </a:p>
        </p:txBody>
      </p:sp>
      <p:sp useBgFill="1">
        <p:nvSpPr>
          <p:cNvPr id="327688" name="AutoShape 8"/>
          <p:cNvSpPr/>
          <p:nvPr/>
        </p:nvSpPr>
        <p:spPr>
          <a:xfrm>
            <a:off x="6172200" y="5546725"/>
            <a:ext cx="723900" cy="1006475"/>
          </a:xfrm>
          <a:prstGeom prst="wedgeEllipseCallout">
            <a:avLst>
              <a:gd name="adj1" fmla="val 59764"/>
              <a:gd name="adj2" fmla="val -93431"/>
            </a:avLst>
          </a:prstGeom>
          <a:ln w="31750" cap="flat" cmpd="sng">
            <a:solidFill>
              <a:srgbClr val="3399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endParaRPr lang="zh-CN" altLang="zh-CN" sz="1000" dirty="0"/>
          </a:p>
        </p:txBody>
      </p:sp>
      <p:sp useBgFill="1">
        <p:nvSpPr>
          <p:cNvPr id="327689" name="AutoShape 9"/>
          <p:cNvSpPr/>
          <p:nvPr/>
        </p:nvSpPr>
        <p:spPr>
          <a:xfrm>
            <a:off x="8001000" y="5546725"/>
            <a:ext cx="685800" cy="990600"/>
          </a:xfrm>
          <a:prstGeom prst="wedgeEllipseCallout">
            <a:avLst>
              <a:gd name="adj1" fmla="val -75000"/>
              <a:gd name="adj2" fmla="val -97116"/>
            </a:avLst>
          </a:prstGeom>
          <a:ln w="31750" cap="flat" cmpd="sng">
            <a:solidFill>
              <a:srgbClr val="3399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endParaRPr lang="zh-CN" altLang="zh-CN" sz="1000" dirty="0"/>
          </a:p>
        </p:txBody>
      </p:sp>
      <p:sp>
        <p:nvSpPr>
          <p:cNvPr id="327690" name="Comment 10"/>
          <p:cNvSpPr/>
          <p:nvPr/>
        </p:nvSpPr>
        <p:spPr>
          <a:xfrm>
            <a:off x="533400" y="1371600"/>
            <a:ext cx="1584325" cy="654050"/>
          </a:xfrm>
          <a:prstGeom prst="rect">
            <a:avLst/>
          </a:prstGeom>
          <a:solidFill>
            <a:srgbClr val="FCFDC6"/>
          </a:solidFill>
          <a:ln w="12700" cap="sq" cmpd="sng">
            <a:solidFill>
              <a:schemeClr val="tx1"/>
            </a:solidFill>
            <a:prstDash val="solid"/>
            <a:miter/>
            <a:headEnd type="none" w="sm" len="sm"/>
            <a:tailEnd type="none" w="sm" len="sm"/>
          </a:ln>
          <a:effectLst>
            <a:outerShdw dist="107763" dir="2699999" algn="ctr" rotWithShape="0">
              <a:schemeClr val="bg2"/>
            </a:outerShdw>
          </a:effectLst>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3600" b="1" dirty="0">
                <a:solidFill>
                  <a:srgbClr val="005400"/>
                </a:solidFill>
                <a:latin typeface="Arial" panose="020B0604020202020204" pitchFamily="34" charset="0"/>
                <a:ea typeface="隶书" pitchFamily="49" charset="-122"/>
              </a:rPr>
              <a:t>空树</a:t>
            </a:r>
            <a:endParaRPr lang="zh-CN" altLang="en-US" sz="1600" dirty="0">
              <a:solidFill>
                <a:srgbClr val="000000"/>
              </a:solidFill>
              <a:latin typeface="Arial" panose="020B0604020202020204" pitchFamily="34" charset="0"/>
            </a:endParaRPr>
          </a:p>
        </p:txBody>
      </p:sp>
      <p:sp>
        <p:nvSpPr>
          <p:cNvPr id="327691" name="Comment 11"/>
          <p:cNvSpPr/>
          <p:nvPr/>
        </p:nvSpPr>
        <p:spPr>
          <a:xfrm>
            <a:off x="3962400" y="1250950"/>
            <a:ext cx="2727325" cy="654050"/>
          </a:xfrm>
          <a:prstGeom prst="rect">
            <a:avLst/>
          </a:prstGeom>
          <a:solidFill>
            <a:srgbClr val="FCFDC6"/>
          </a:solidFill>
          <a:ln w="12700" cap="sq" cmpd="sng">
            <a:solidFill>
              <a:schemeClr val="tx1"/>
            </a:solidFill>
            <a:prstDash val="solid"/>
            <a:miter/>
            <a:headEnd type="none" w="sm" len="sm"/>
            <a:tailEnd type="none" w="sm" len="sm"/>
          </a:ln>
          <a:effectLst>
            <a:outerShdw dist="107763" dir="2699999" algn="ctr" rotWithShape="0">
              <a:schemeClr val="bg2"/>
            </a:outerShdw>
          </a:effectLst>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3600" b="1" dirty="0">
                <a:solidFill>
                  <a:srgbClr val="005400"/>
                </a:solidFill>
                <a:latin typeface="Arial" panose="020B0604020202020204" pitchFamily="34" charset="0"/>
                <a:ea typeface="隶书" pitchFamily="49" charset="-122"/>
              </a:rPr>
              <a:t>只含根结点</a:t>
            </a:r>
            <a:endParaRPr lang="zh-CN" altLang="en-US" sz="1600" dirty="0">
              <a:solidFill>
                <a:srgbClr val="000000"/>
              </a:solidFill>
              <a:latin typeface="Arial" panose="020B0604020202020204" pitchFamily="34" charset="0"/>
            </a:endParaRPr>
          </a:p>
        </p:txBody>
      </p:sp>
      <p:sp useBgFill="1">
        <p:nvSpPr>
          <p:cNvPr id="327692" name="Oval 12"/>
          <p:cNvSpPr/>
          <p:nvPr/>
        </p:nvSpPr>
        <p:spPr>
          <a:xfrm>
            <a:off x="1447800" y="4327525"/>
            <a:ext cx="990600" cy="762000"/>
          </a:xfrm>
          <a:prstGeom prst="ellipse">
            <a:avLst/>
          </a:prstGeom>
          <a:ln w="31750" cap="flat" cmpd="sng">
            <a:solidFill>
              <a:srgbClr val="99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3300"/>
                </a:solidFill>
              </a:rPr>
              <a:t>N</a:t>
            </a:r>
            <a:endParaRPr lang="en-US" altLang="zh-CN" sz="2800" b="1" dirty="0">
              <a:solidFill>
                <a:schemeClr val="bg2"/>
              </a:solidFill>
            </a:endParaRPr>
          </a:p>
        </p:txBody>
      </p:sp>
      <p:sp useBgFill="1">
        <p:nvSpPr>
          <p:cNvPr id="327693" name="Oval 13"/>
          <p:cNvSpPr/>
          <p:nvPr/>
        </p:nvSpPr>
        <p:spPr>
          <a:xfrm>
            <a:off x="3429000" y="4343400"/>
            <a:ext cx="990600" cy="762000"/>
          </a:xfrm>
          <a:prstGeom prst="ellipse">
            <a:avLst/>
          </a:prstGeom>
          <a:ln w="31750" cap="flat" cmpd="sng">
            <a:solidFill>
              <a:srgbClr val="99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3300"/>
                </a:solidFill>
              </a:rPr>
              <a:t>N</a:t>
            </a:r>
            <a:endParaRPr lang="en-US" altLang="zh-CN" sz="2800" b="1" dirty="0">
              <a:solidFill>
                <a:schemeClr val="bg2"/>
              </a:solidFill>
            </a:endParaRPr>
          </a:p>
        </p:txBody>
      </p:sp>
      <p:sp useBgFill="1">
        <p:nvSpPr>
          <p:cNvPr id="327694" name="Oval 14"/>
          <p:cNvSpPr/>
          <p:nvPr/>
        </p:nvSpPr>
        <p:spPr>
          <a:xfrm>
            <a:off x="6781800" y="4403725"/>
            <a:ext cx="990600" cy="762000"/>
          </a:xfrm>
          <a:prstGeom prst="ellipse">
            <a:avLst/>
          </a:prstGeom>
          <a:ln w="31750" cap="flat" cmpd="sng">
            <a:solidFill>
              <a:srgbClr val="99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3300"/>
                </a:solidFill>
              </a:rPr>
              <a:t>N</a:t>
            </a:r>
            <a:endParaRPr lang="en-US" altLang="zh-CN" sz="2800" b="1" dirty="0">
              <a:solidFill>
                <a:schemeClr val="bg2"/>
              </a:solidFill>
            </a:endParaRPr>
          </a:p>
        </p:txBody>
      </p:sp>
      <p:sp>
        <p:nvSpPr>
          <p:cNvPr id="327695" name="Text Box 15"/>
          <p:cNvSpPr txBox="1"/>
          <p:nvPr/>
        </p:nvSpPr>
        <p:spPr>
          <a:xfrm>
            <a:off x="849313" y="5607050"/>
            <a:ext cx="52228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5400"/>
                </a:solidFill>
              </a:rPr>
              <a:t>L</a:t>
            </a:r>
            <a:endParaRPr lang="en-US" altLang="zh-CN" sz="2400" dirty="0"/>
          </a:p>
        </p:txBody>
      </p:sp>
      <p:sp>
        <p:nvSpPr>
          <p:cNvPr id="327696" name="Text Box 16"/>
          <p:cNvSpPr txBox="1"/>
          <p:nvPr/>
        </p:nvSpPr>
        <p:spPr>
          <a:xfrm>
            <a:off x="4706938" y="5699125"/>
            <a:ext cx="550862"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5400"/>
                </a:solidFill>
              </a:rPr>
              <a:t>R</a:t>
            </a:r>
            <a:endParaRPr lang="en-US" altLang="zh-CN" sz="2400" dirty="0"/>
          </a:p>
        </p:txBody>
      </p:sp>
      <p:sp>
        <p:nvSpPr>
          <p:cNvPr id="327697" name="Text Box 17"/>
          <p:cNvSpPr txBox="1"/>
          <p:nvPr/>
        </p:nvSpPr>
        <p:spPr>
          <a:xfrm>
            <a:off x="8059738" y="5699125"/>
            <a:ext cx="550862"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5400"/>
                </a:solidFill>
              </a:rPr>
              <a:t>R</a:t>
            </a:r>
            <a:endParaRPr lang="en-US" altLang="zh-CN" sz="2400" dirty="0"/>
          </a:p>
        </p:txBody>
      </p:sp>
      <p:sp>
        <p:nvSpPr>
          <p:cNvPr id="327698" name="Comment 18"/>
          <p:cNvSpPr/>
          <p:nvPr/>
        </p:nvSpPr>
        <p:spPr>
          <a:xfrm>
            <a:off x="0" y="3429000"/>
            <a:ext cx="3032125" cy="654050"/>
          </a:xfrm>
          <a:prstGeom prst="rect">
            <a:avLst/>
          </a:prstGeom>
          <a:solidFill>
            <a:srgbClr val="FCFDC6"/>
          </a:solidFill>
          <a:ln w="12700" cap="sq" cmpd="sng">
            <a:solidFill>
              <a:schemeClr val="tx1"/>
            </a:solidFill>
            <a:prstDash val="solid"/>
            <a:miter/>
            <a:headEnd type="none" w="sm" len="sm"/>
            <a:tailEnd type="none" w="sm" len="sm"/>
          </a:ln>
          <a:effectLst>
            <a:outerShdw dist="107763" dir="2699999" algn="ctr" rotWithShape="0">
              <a:schemeClr val="bg2"/>
            </a:outerShdw>
          </a:effectLst>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3600" b="1" dirty="0">
                <a:solidFill>
                  <a:srgbClr val="005400"/>
                </a:solidFill>
                <a:latin typeface="Arial" panose="020B0604020202020204" pitchFamily="34" charset="0"/>
                <a:ea typeface="隶书" pitchFamily="49" charset="-122"/>
              </a:rPr>
              <a:t>右子树为空树</a:t>
            </a:r>
            <a:endParaRPr lang="zh-CN" altLang="en-US" sz="1600" dirty="0">
              <a:solidFill>
                <a:srgbClr val="000000"/>
              </a:solidFill>
              <a:latin typeface="Arial" panose="020B0604020202020204" pitchFamily="34" charset="0"/>
            </a:endParaRPr>
          </a:p>
        </p:txBody>
      </p:sp>
      <p:sp>
        <p:nvSpPr>
          <p:cNvPr id="327699" name="Text Box 19"/>
          <p:cNvSpPr txBox="1"/>
          <p:nvPr/>
        </p:nvSpPr>
        <p:spPr>
          <a:xfrm>
            <a:off x="6248400" y="5699125"/>
            <a:ext cx="52228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5400"/>
                </a:solidFill>
              </a:rPr>
              <a:t>L</a:t>
            </a:r>
            <a:endParaRPr lang="en-US" altLang="zh-CN" sz="2400" dirty="0"/>
          </a:p>
        </p:txBody>
      </p:sp>
      <p:sp>
        <p:nvSpPr>
          <p:cNvPr id="327700" name="Comment 20"/>
          <p:cNvSpPr/>
          <p:nvPr/>
        </p:nvSpPr>
        <p:spPr>
          <a:xfrm>
            <a:off x="3352800" y="3429000"/>
            <a:ext cx="3032125" cy="654050"/>
          </a:xfrm>
          <a:prstGeom prst="rect">
            <a:avLst/>
          </a:prstGeom>
          <a:solidFill>
            <a:srgbClr val="FCFDC6"/>
          </a:solidFill>
          <a:ln w="12700" cap="sq" cmpd="sng">
            <a:solidFill>
              <a:schemeClr val="tx1"/>
            </a:solidFill>
            <a:prstDash val="solid"/>
            <a:miter/>
            <a:headEnd type="none" w="sm" len="sm"/>
            <a:tailEnd type="none" w="sm" len="sm"/>
          </a:ln>
          <a:effectLst>
            <a:outerShdw dist="107763" dir="2699999" algn="ctr" rotWithShape="0">
              <a:schemeClr val="bg2"/>
            </a:outerShdw>
          </a:effectLst>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3600" b="1" dirty="0">
                <a:solidFill>
                  <a:srgbClr val="005400"/>
                </a:solidFill>
                <a:latin typeface="Arial" panose="020B0604020202020204" pitchFamily="34" charset="0"/>
                <a:ea typeface="隶书" pitchFamily="49" charset="-122"/>
              </a:rPr>
              <a:t>左子树为空树</a:t>
            </a:r>
            <a:endParaRPr lang="zh-CN" altLang="en-US" sz="1600" dirty="0">
              <a:solidFill>
                <a:srgbClr val="000000"/>
              </a:solidFill>
              <a:latin typeface="Arial" panose="020B0604020202020204" pitchFamily="34" charset="0"/>
            </a:endParaRPr>
          </a:p>
        </p:txBody>
      </p:sp>
      <p:sp>
        <p:nvSpPr>
          <p:cNvPr id="327701" name="Comment 21"/>
          <p:cNvSpPr/>
          <p:nvPr/>
        </p:nvSpPr>
        <p:spPr>
          <a:xfrm>
            <a:off x="7315200" y="1965325"/>
            <a:ext cx="1752600" cy="2301875"/>
          </a:xfrm>
          <a:prstGeom prst="rect">
            <a:avLst/>
          </a:prstGeom>
          <a:solidFill>
            <a:srgbClr val="FCFDC6"/>
          </a:solidFill>
          <a:ln w="12700" cap="sq" cmpd="sng">
            <a:solidFill>
              <a:schemeClr val="tx1"/>
            </a:solidFill>
            <a:prstDash val="solid"/>
            <a:miter/>
            <a:headEnd type="none" w="sm" len="sm"/>
            <a:tailEnd type="none" w="sm" len="sm"/>
          </a:ln>
          <a:effectLst>
            <a:outerShdw dist="107763" dir="2699999" algn="ctr" rotWithShape="0">
              <a:schemeClr val="bg2"/>
            </a:outerShdw>
          </a:effectLst>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3600" b="1" dirty="0">
                <a:solidFill>
                  <a:srgbClr val="005400"/>
                </a:solidFill>
                <a:latin typeface="Arial" panose="020B0604020202020204" pitchFamily="34" charset="0"/>
                <a:ea typeface="隶书" pitchFamily="49" charset="-122"/>
              </a:rPr>
              <a:t>左右子树均不为空树</a:t>
            </a:r>
            <a:endParaRPr lang="zh-CN" altLang="en-US" sz="1600" dirty="0">
              <a:solidFill>
                <a:srgbClr val="000000"/>
              </a:solidFill>
              <a:latin typeface="Arial" panose="020B0604020202020204" pitchFamily="34" charset="0"/>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683"/>
                                        </p:tgtEl>
                                        <p:attrNameLst>
                                          <p:attrName>style.visibility</p:attrName>
                                        </p:attrNameLst>
                                      </p:cBhvr>
                                      <p:to>
                                        <p:strVal val="visible"/>
                                      </p:to>
                                    </p:set>
                                    <p:animEffect transition="in" filter="dissolve">
                                      <p:cBhvr>
                                        <p:cTn id="7" dur="500"/>
                                        <p:tgtEl>
                                          <p:spTgt spid="32768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27684"/>
                                        </p:tgtEl>
                                        <p:attrNameLst>
                                          <p:attrName>style.visibility</p:attrName>
                                        </p:attrNameLst>
                                      </p:cBhvr>
                                      <p:to>
                                        <p:strVal val="visible"/>
                                      </p:to>
                                    </p:set>
                                    <p:animEffect transition="in" filter="dissolve">
                                      <p:cBhvr>
                                        <p:cTn id="11" dur="500"/>
                                        <p:tgtEl>
                                          <p:spTgt spid="32768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327690"/>
                                        </p:tgtEl>
                                        <p:attrNameLst>
                                          <p:attrName>style.visibility</p:attrName>
                                        </p:attrNameLst>
                                      </p:cBhvr>
                                      <p:to>
                                        <p:strVal val="visible"/>
                                      </p:to>
                                    </p:set>
                                    <p:anim calcmode="lin" valueType="num">
                                      <p:cBhvr additive="base">
                                        <p:cTn id="15" dur="500" fill="hold"/>
                                        <p:tgtEl>
                                          <p:spTgt spid="327690"/>
                                        </p:tgtEl>
                                        <p:attrNameLst>
                                          <p:attrName>ppt_x</p:attrName>
                                        </p:attrNameLst>
                                      </p:cBhvr>
                                      <p:tavLst>
                                        <p:tav tm="0">
                                          <p:val>
                                            <p:strVal val="0-#ppt_w/2"/>
                                          </p:val>
                                        </p:tav>
                                        <p:tav tm="100000">
                                          <p:val>
                                            <p:strVal val="#ppt_x"/>
                                          </p:val>
                                        </p:tav>
                                      </p:tavLst>
                                    </p:anim>
                                    <p:anim calcmode="lin" valueType="num">
                                      <p:cBhvr additive="base">
                                        <p:cTn id="16" dur="500" fill="hold"/>
                                        <p:tgtEl>
                                          <p:spTgt spid="32769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5" fill="hold" grpId="0" nodeType="clickEffect">
                                  <p:stCondLst>
                                    <p:cond delay="0"/>
                                  </p:stCondLst>
                                  <p:childTnLst>
                                    <p:set>
                                      <p:cBhvr>
                                        <p:cTn id="20" dur="1" fill="hold">
                                          <p:stCondLst>
                                            <p:cond delay="0"/>
                                          </p:stCondLst>
                                        </p:cTn>
                                        <p:tgtEl>
                                          <p:spTgt spid="327685"/>
                                        </p:tgtEl>
                                        <p:attrNameLst>
                                          <p:attrName>style.visibility</p:attrName>
                                        </p:attrNameLst>
                                      </p:cBhvr>
                                      <p:to>
                                        <p:strVal val="visible"/>
                                      </p:to>
                                    </p:set>
                                    <p:animEffect transition="in" filter="checkerboard(down)">
                                      <p:cBhvr>
                                        <p:cTn id="21" dur="500"/>
                                        <p:tgtEl>
                                          <p:spTgt spid="327685"/>
                                        </p:tgtEl>
                                      </p:cBhvr>
                                    </p:animEffect>
                                  </p:childTnLst>
                                </p:cTn>
                              </p:par>
                            </p:childTnLst>
                          </p:cTn>
                        </p:par>
                        <p:par>
                          <p:cTn id="22" fill="hold">
                            <p:stCondLst>
                              <p:cond delay="500"/>
                            </p:stCondLst>
                            <p:childTnLst>
                              <p:par>
                                <p:cTn id="23" presetID="2" presetClass="entr" presetSubtype="3" fill="hold" grpId="0" nodeType="afterEffect">
                                  <p:stCondLst>
                                    <p:cond delay="0"/>
                                  </p:stCondLst>
                                  <p:childTnLst>
                                    <p:set>
                                      <p:cBhvr>
                                        <p:cTn id="24" dur="1" fill="hold">
                                          <p:stCondLst>
                                            <p:cond delay="0"/>
                                          </p:stCondLst>
                                        </p:cTn>
                                        <p:tgtEl>
                                          <p:spTgt spid="327691"/>
                                        </p:tgtEl>
                                        <p:attrNameLst>
                                          <p:attrName>style.visibility</p:attrName>
                                        </p:attrNameLst>
                                      </p:cBhvr>
                                      <p:to>
                                        <p:strVal val="visible"/>
                                      </p:to>
                                    </p:set>
                                    <p:anim calcmode="lin" valueType="num">
                                      <p:cBhvr additive="base">
                                        <p:cTn id="25" dur="500" fill="hold"/>
                                        <p:tgtEl>
                                          <p:spTgt spid="327691"/>
                                        </p:tgtEl>
                                        <p:attrNameLst>
                                          <p:attrName>ppt_x</p:attrName>
                                        </p:attrNameLst>
                                      </p:cBhvr>
                                      <p:tavLst>
                                        <p:tav tm="0">
                                          <p:val>
                                            <p:strVal val="1+#ppt_w/2"/>
                                          </p:val>
                                        </p:tav>
                                        <p:tav tm="100000">
                                          <p:val>
                                            <p:strVal val="#ppt_x"/>
                                          </p:val>
                                        </p:tav>
                                      </p:tavLst>
                                    </p:anim>
                                    <p:anim calcmode="lin" valueType="num">
                                      <p:cBhvr additive="base">
                                        <p:cTn id="26" dur="500" fill="hold"/>
                                        <p:tgtEl>
                                          <p:spTgt spid="32769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5" fill="hold" grpId="0" nodeType="clickEffect">
                                  <p:stCondLst>
                                    <p:cond delay="0"/>
                                  </p:stCondLst>
                                  <p:childTnLst>
                                    <p:set>
                                      <p:cBhvr>
                                        <p:cTn id="30" dur="1" fill="hold">
                                          <p:stCondLst>
                                            <p:cond delay="0"/>
                                          </p:stCondLst>
                                        </p:cTn>
                                        <p:tgtEl>
                                          <p:spTgt spid="327692"/>
                                        </p:tgtEl>
                                        <p:attrNameLst>
                                          <p:attrName>style.visibility</p:attrName>
                                        </p:attrNameLst>
                                      </p:cBhvr>
                                      <p:to>
                                        <p:strVal val="visible"/>
                                      </p:to>
                                    </p:set>
                                    <p:animEffect transition="in" filter="checkerboard(down)">
                                      <p:cBhvr>
                                        <p:cTn id="31" dur="500"/>
                                        <p:tgtEl>
                                          <p:spTgt spid="327692"/>
                                        </p:tgtEl>
                                      </p:cBhvr>
                                    </p:animEffect>
                                  </p:childTnLst>
                                </p:cTn>
                              </p:par>
                            </p:childTnLst>
                          </p:cTn>
                        </p:par>
                        <p:par>
                          <p:cTn id="32" fill="hold">
                            <p:stCondLst>
                              <p:cond delay="500"/>
                            </p:stCondLst>
                            <p:childTnLst>
                              <p:par>
                                <p:cTn id="33" presetID="3" presetClass="entr" presetSubtype="5" fill="hold" grpId="0" nodeType="afterEffect">
                                  <p:stCondLst>
                                    <p:cond delay="0"/>
                                  </p:stCondLst>
                                  <p:childTnLst>
                                    <p:set>
                                      <p:cBhvr>
                                        <p:cTn id="34" dur="1" fill="hold">
                                          <p:stCondLst>
                                            <p:cond delay="0"/>
                                          </p:stCondLst>
                                        </p:cTn>
                                        <p:tgtEl>
                                          <p:spTgt spid="327686"/>
                                        </p:tgtEl>
                                        <p:attrNameLst>
                                          <p:attrName>style.visibility</p:attrName>
                                        </p:attrNameLst>
                                      </p:cBhvr>
                                      <p:to>
                                        <p:strVal val="visible"/>
                                      </p:to>
                                    </p:set>
                                    <p:animEffect transition="in" filter="blinds(vertical)">
                                      <p:cBhvr>
                                        <p:cTn id="35" dur="500"/>
                                        <p:tgtEl>
                                          <p:spTgt spid="327686"/>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327695"/>
                                        </p:tgtEl>
                                        <p:attrNameLst>
                                          <p:attrName>style.visibility</p:attrName>
                                        </p:attrNameLst>
                                      </p:cBhvr>
                                      <p:to>
                                        <p:strVal val="visible"/>
                                      </p:to>
                                    </p:set>
                                    <p:animEffect transition="in" filter="dissolve">
                                      <p:cBhvr>
                                        <p:cTn id="39" dur="500"/>
                                        <p:tgtEl>
                                          <p:spTgt spid="327695"/>
                                        </p:tgtEl>
                                      </p:cBhvr>
                                    </p:animEffect>
                                  </p:childTnLst>
                                </p:cTn>
                              </p:par>
                            </p:childTnLst>
                          </p:cTn>
                        </p:par>
                        <p:par>
                          <p:cTn id="40" fill="hold">
                            <p:stCondLst>
                              <p:cond delay="1500"/>
                            </p:stCondLst>
                            <p:childTnLst>
                              <p:par>
                                <p:cTn id="41" presetID="2" presetClass="entr" presetSubtype="8" fill="hold" grpId="0" nodeType="afterEffect">
                                  <p:stCondLst>
                                    <p:cond delay="0"/>
                                  </p:stCondLst>
                                  <p:childTnLst>
                                    <p:set>
                                      <p:cBhvr>
                                        <p:cTn id="42" dur="1" fill="hold">
                                          <p:stCondLst>
                                            <p:cond delay="0"/>
                                          </p:stCondLst>
                                        </p:cTn>
                                        <p:tgtEl>
                                          <p:spTgt spid="327698"/>
                                        </p:tgtEl>
                                        <p:attrNameLst>
                                          <p:attrName>style.visibility</p:attrName>
                                        </p:attrNameLst>
                                      </p:cBhvr>
                                      <p:to>
                                        <p:strVal val="visible"/>
                                      </p:to>
                                    </p:set>
                                    <p:anim calcmode="lin" valueType="num">
                                      <p:cBhvr additive="base">
                                        <p:cTn id="43" dur="500" fill="hold"/>
                                        <p:tgtEl>
                                          <p:spTgt spid="327698"/>
                                        </p:tgtEl>
                                        <p:attrNameLst>
                                          <p:attrName>ppt_x</p:attrName>
                                        </p:attrNameLst>
                                      </p:cBhvr>
                                      <p:tavLst>
                                        <p:tav tm="0">
                                          <p:val>
                                            <p:strVal val="0-#ppt_w/2"/>
                                          </p:val>
                                        </p:tav>
                                        <p:tav tm="100000">
                                          <p:val>
                                            <p:strVal val="#ppt_x"/>
                                          </p:val>
                                        </p:tav>
                                      </p:tavLst>
                                    </p:anim>
                                    <p:anim calcmode="lin" valueType="num">
                                      <p:cBhvr additive="base">
                                        <p:cTn id="44" dur="500" fill="hold"/>
                                        <p:tgtEl>
                                          <p:spTgt spid="32769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5" fill="hold" grpId="0" nodeType="clickEffect">
                                  <p:stCondLst>
                                    <p:cond delay="0"/>
                                  </p:stCondLst>
                                  <p:childTnLst>
                                    <p:set>
                                      <p:cBhvr>
                                        <p:cTn id="48" dur="1" fill="hold">
                                          <p:stCondLst>
                                            <p:cond delay="0"/>
                                          </p:stCondLst>
                                        </p:cTn>
                                        <p:tgtEl>
                                          <p:spTgt spid="327693"/>
                                        </p:tgtEl>
                                        <p:attrNameLst>
                                          <p:attrName>style.visibility</p:attrName>
                                        </p:attrNameLst>
                                      </p:cBhvr>
                                      <p:to>
                                        <p:strVal val="visible"/>
                                      </p:to>
                                    </p:set>
                                    <p:animEffect transition="in" filter="checkerboard(down)">
                                      <p:cBhvr>
                                        <p:cTn id="49" dur="500"/>
                                        <p:tgtEl>
                                          <p:spTgt spid="327693"/>
                                        </p:tgtEl>
                                      </p:cBhvr>
                                    </p:animEffect>
                                  </p:childTnLst>
                                </p:cTn>
                              </p:par>
                            </p:childTnLst>
                          </p:cTn>
                        </p:par>
                        <p:par>
                          <p:cTn id="50" fill="hold">
                            <p:stCondLst>
                              <p:cond delay="500"/>
                            </p:stCondLst>
                            <p:childTnLst>
                              <p:par>
                                <p:cTn id="51" presetID="3" presetClass="entr" presetSubtype="5" fill="hold" grpId="0" nodeType="afterEffect">
                                  <p:stCondLst>
                                    <p:cond delay="0"/>
                                  </p:stCondLst>
                                  <p:childTnLst>
                                    <p:set>
                                      <p:cBhvr>
                                        <p:cTn id="52" dur="1" fill="hold">
                                          <p:stCondLst>
                                            <p:cond delay="0"/>
                                          </p:stCondLst>
                                        </p:cTn>
                                        <p:tgtEl>
                                          <p:spTgt spid="327687"/>
                                        </p:tgtEl>
                                        <p:attrNameLst>
                                          <p:attrName>style.visibility</p:attrName>
                                        </p:attrNameLst>
                                      </p:cBhvr>
                                      <p:to>
                                        <p:strVal val="visible"/>
                                      </p:to>
                                    </p:set>
                                    <p:animEffect transition="in" filter="blinds(vertical)">
                                      <p:cBhvr>
                                        <p:cTn id="53" dur="500"/>
                                        <p:tgtEl>
                                          <p:spTgt spid="327687"/>
                                        </p:tgtEl>
                                      </p:cBhvr>
                                    </p:animEffect>
                                  </p:childTnLst>
                                </p:cTn>
                              </p:par>
                            </p:childTnLst>
                          </p:cTn>
                        </p:par>
                        <p:par>
                          <p:cTn id="54" fill="hold">
                            <p:stCondLst>
                              <p:cond delay="1000"/>
                            </p:stCondLst>
                            <p:childTnLst>
                              <p:par>
                                <p:cTn id="55" presetID="9" presetClass="entr" presetSubtype="0" fill="hold" grpId="0" nodeType="afterEffect">
                                  <p:stCondLst>
                                    <p:cond delay="0"/>
                                  </p:stCondLst>
                                  <p:childTnLst>
                                    <p:set>
                                      <p:cBhvr>
                                        <p:cTn id="56" dur="1" fill="hold">
                                          <p:stCondLst>
                                            <p:cond delay="0"/>
                                          </p:stCondLst>
                                        </p:cTn>
                                        <p:tgtEl>
                                          <p:spTgt spid="327696"/>
                                        </p:tgtEl>
                                        <p:attrNameLst>
                                          <p:attrName>style.visibility</p:attrName>
                                        </p:attrNameLst>
                                      </p:cBhvr>
                                      <p:to>
                                        <p:strVal val="visible"/>
                                      </p:to>
                                    </p:set>
                                    <p:animEffect transition="in" filter="dissolve">
                                      <p:cBhvr>
                                        <p:cTn id="57" dur="500"/>
                                        <p:tgtEl>
                                          <p:spTgt spid="327696"/>
                                        </p:tgtEl>
                                      </p:cBhvr>
                                    </p:animEffect>
                                  </p:childTnLst>
                                </p:cTn>
                              </p:par>
                            </p:childTnLst>
                          </p:cTn>
                        </p:par>
                        <p:par>
                          <p:cTn id="58" fill="hold">
                            <p:stCondLst>
                              <p:cond delay="1500"/>
                            </p:stCondLst>
                            <p:childTnLst>
                              <p:par>
                                <p:cTn id="59" presetID="2" presetClass="entr" presetSubtype="1" fill="hold" grpId="0" nodeType="afterEffect">
                                  <p:stCondLst>
                                    <p:cond delay="0"/>
                                  </p:stCondLst>
                                  <p:childTnLst>
                                    <p:set>
                                      <p:cBhvr>
                                        <p:cTn id="60" dur="1" fill="hold">
                                          <p:stCondLst>
                                            <p:cond delay="0"/>
                                          </p:stCondLst>
                                        </p:cTn>
                                        <p:tgtEl>
                                          <p:spTgt spid="327700"/>
                                        </p:tgtEl>
                                        <p:attrNameLst>
                                          <p:attrName>style.visibility</p:attrName>
                                        </p:attrNameLst>
                                      </p:cBhvr>
                                      <p:to>
                                        <p:strVal val="visible"/>
                                      </p:to>
                                    </p:set>
                                    <p:anim calcmode="lin" valueType="num">
                                      <p:cBhvr additive="base">
                                        <p:cTn id="61" dur="500" fill="hold"/>
                                        <p:tgtEl>
                                          <p:spTgt spid="327700"/>
                                        </p:tgtEl>
                                        <p:attrNameLst>
                                          <p:attrName>ppt_x</p:attrName>
                                        </p:attrNameLst>
                                      </p:cBhvr>
                                      <p:tavLst>
                                        <p:tav tm="0">
                                          <p:val>
                                            <p:strVal val="#ppt_x"/>
                                          </p:val>
                                        </p:tav>
                                        <p:tav tm="100000">
                                          <p:val>
                                            <p:strVal val="#ppt_x"/>
                                          </p:val>
                                        </p:tav>
                                      </p:tavLst>
                                    </p:anim>
                                    <p:anim calcmode="lin" valueType="num">
                                      <p:cBhvr additive="base">
                                        <p:cTn id="62" dur="500" fill="hold"/>
                                        <p:tgtEl>
                                          <p:spTgt spid="327700"/>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 presetClass="entr" presetSubtype="5" fill="hold" grpId="0" nodeType="clickEffect">
                                  <p:stCondLst>
                                    <p:cond delay="0"/>
                                  </p:stCondLst>
                                  <p:childTnLst>
                                    <p:set>
                                      <p:cBhvr>
                                        <p:cTn id="66" dur="1" fill="hold">
                                          <p:stCondLst>
                                            <p:cond delay="0"/>
                                          </p:stCondLst>
                                        </p:cTn>
                                        <p:tgtEl>
                                          <p:spTgt spid="327694"/>
                                        </p:tgtEl>
                                        <p:attrNameLst>
                                          <p:attrName>style.visibility</p:attrName>
                                        </p:attrNameLst>
                                      </p:cBhvr>
                                      <p:to>
                                        <p:strVal val="visible"/>
                                      </p:to>
                                    </p:set>
                                    <p:animEffect transition="in" filter="checkerboard(down)">
                                      <p:cBhvr>
                                        <p:cTn id="67" dur="500"/>
                                        <p:tgtEl>
                                          <p:spTgt spid="327694"/>
                                        </p:tgtEl>
                                      </p:cBhvr>
                                    </p:animEffect>
                                  </p:childTnLst>
                                </p:cTn>
                              </p:par>
                            </p:childTnLst>
                          </p:cTn>
                        </p:par>
                        <p:par>
                          <p:cTn id="68" fill="hold">
                            <p:stCondLst>
                              <p:cond delay="500"/>
                            </p:stCondLst>
                            <p:childTnLst>
                              <p:par>
                                <p:cTn id="69" presetID="3" presetClass="entr" presetSubtype="5" fill="hold" grpId="0" nodeType="afterEffect">
                                  <p:stCondLst>
                                    <p:cond delay="0"/>
                                  </p:stCondLst>
                                  <p:childTnLst>
                                    <p:set>
                                      <p:cBhvr>
                                        <p:cTn id="70" dur="1" fill="hold">
                                          <p:stCondLst>
                                            <p:cond delay="0"/>
                                          </p:stCondLst>
                                        </p:cTn>
                                        <p:tgtEl>
                                          <p:spTgt spid="327688"/>
                                        </p:tgtEl>
                                        <p:attrNameLst>
                                          <p:attrName>style.visibility</p:attrName>
                                        </p:attrNameLst>
                                      </p:cBhvr>
                                      <p:to>
                                        <p:strVal val="visible"/>
                                      </p:to>
                                    </p:set>
                                    <p:animEffect transition="in" filter="blinds(vertical)">
                                      <p:cBhvr>
                                        <p:cTn id="71" dur="500"/>
                                        <p:tgtEl>
                                          <p:spTgt spid="327688"/>
                                        </p:tgtEl>
                                      </p:cBhvr>
                                    </p:animEffect>
                                  </p:childTnLst>
                                </p:cTn>
                              </p:par>
                            </p:childTnLst>
                          </p:cTn>
                        </p:par>
                        <p:par>
                          <p:cTn id="72" fill="hold">
                            <p:stCondLst>
                              <p:cond delay="1000"/>
                            </p:stCondLst>
                            <p:childTnLst>
                              <p:par>
                                <p:cTn id="73" presetID="9" presetClass="entr" presetSubtype="0" fill="hold" grpId="0" nodeType="afterEffect">
                                  <p:stCondLst>
                                    <p:cond delay="0"/>
                                  </p:stCondLst>
                                  <p:childTnLst>
                                    <p:set>
                                      <p:cBhvr>
                                        <p:cTn id="74" dur="1" fill="hold">
                                          <p:stCondLst>
                                            <p:cond delay="0"/>
                                          </p:stCondLst>
                                        </p:cTn>
                                        <p:tgtEl>
                                          <p:spTgt spid="327699"/>
                                        </p:tgtEl>
                                        <p:attrNameLst>
                                          <p:attrName>style.visibility</p:attrName>
                                        </p:attrNameLst>
                                      </p:cBhvr>
                                      <p:to>
                                        <p:strVal val="visible"/>
                                      </p:to>
                                    </p:set>
                                    <p:animEffect transition="in" filter="dissolve">
                                      <p:cBhvr>
                                        <p:cTn id="75" dur="500"/>
                                        <p:tgtEl>
                                          <p:spTgt spid="327699"/>
                                        </p:tgtEl>
                                      </p:cBhvr>
                                    </p:animEffect>
                                  </p:childTnLst>
                                </p:cTn>
                              </p:par>
                            </p:childTnLst>
                          </p:cTn>
                        </p:par>
                        <p:par>
                          <p:cTn id="76" fill="hold">
                            <p:stCondLst>
                              <p:cond delay="1500"/>
                            </p:stCondLst>
                            <p:childTnLst>
                              <p:par>
                                <p:cTn id="77" presetID="3" presetClass="entr" presetSubtype="5" fill="hold" grpId="0" nodeType="afterEffect">
                                  <p:stCondLst>
                                    <p:cond delay="0"/>
                                  </p:stCondLst>
                                  <p:childTnLst>
                                    <p:set>
                                      <p:cBhvr>
                                        <p:cTn id="78" dur="1" fill="hold">
                                          <p:stCondLst>
                                            <p:cond delay="0"/>
                                          </p:stCondLst>
                                        </p:cTn>
                                        <p:tgtEl>
                                          <p:spTgt spid="327689"/>
                                        </p:tgtEl>
                                        <p:attrNameLst>
                                          <p:attrName>style.visibility</p:attrName>
                                        </p:attrNameLst>
                                      </p:cBhvr>
                                      <p:to>
                                        <p:strVal val="visible"/>
                                      </p:to>
                                    </p:set>
                                    <p:animEffect transition="in" filter="blinds(vertical)">
                                      <p:cBhvr>
                                        <p:cTn id="79" dur="500"/>
                                        <p:tgtEl>
                                          <p:spTgt spid="327689"/>
                                        </p:tgtEl>
                                      </p:cBhvr>
                                    </p:animEffect>
                                  </p:childTnLst>
                                </p:cTn>
                              </p:par>
                            </p:childTnLst>
                          </p:cTn>
                        </p:par>
                        <p:par>
                          <p:cTn id="80" fill="hold">
                            <p:stCondLst>
                              <p:cond delay="2000"/>
                            </p:stCondLst>
                            <p:childTnLst>
                              <p:par>
                                <p:cTn id="81" presetID="9" presetClass="entr" presetSubtype="0" fill="hold" grpId="0" nodeType="afterEffect">
                                  <p:stCondLst>
                                    <p:cond delay="0"/>
                                  </p:stCondLst>
                                  <p:childTnLst>
                                    <p:set>
                                      <p:cBhvr>
                                        <p:cTn id="82" dur="1" fill="hold">
                                          <p:stCondLst>
                                            <p:cond delay="0"/>
                                          </p:stCondLst>
                                        </p:cTn>
                                        <p:tgtEl>
                                          <p:spTgt spid="327697"/>
                                        </p:tgtEl>
                                        <p:attrNameLst>
                                          <p:attrName>style.visibility</p:attrName>
                                        </p:attrNameLst>
                                      </p:cBhvr>
                                      <p:to>
                                        <p:strVal val="visible"/>
                                      </p:to>
                                    </p:set>
                                    <p:animEffect transition="in" filter="dissolve">
                                      <p:cBhvr>
                                        <p:cTn id="83" dur="500"/>
                                        <p:tgtEl>
                                          <p:spTgt spid="327697"/>
                                        </p:tgtEl>
                                      </p:cBhvr>
                                    </p:animEffect>
                                  </p:childTnLst>
                                </p:cTn>
                              </p:par>
                            </p:childTnLst>
                          </p:cTn>
                        </p:par>
                        <p:par>
                          <p:cTn id="84" fill="hold">
                            <p:stCondLst>
                              <p:cond delay="2500"/>
                            </p:stCondLst>
                            <p:childTnLst>
                              <p:par>
                                <p:cTn id="85" presetID="2" presetClass="entr" presetSubtype="2" fill="hold" grpId="0" nodeType="afterEffect">
                                  <p:stCondLst>
                                    <p:cond delay="0"/>
                                  </p:stCondLst>
                                  <p:childTnLst>
                                    <p:set>
                                      <p:cBhvr>
                                        <p:cTn id="86" dur="1" fill="hold">
                                          <p:stCondLst>
                                            <p:cond delay="0"/>
                                          </p:stCondLst>
                                        </p:cTn>
                                        <p:tgtEl>
                                          <p:spTgt spid="327701"/>
                                        </p:tgtEl>
                                        <p:attrNameLst>
                                          <p:attrName>style.visibility</p:attrName>
                                        </p:attrNameLst>
                                      </p:cBhvr>
                                      <p:to>
                                        <p:strVal val="visible"/>
                                      </p:to>
                                    </p:set>
                                    <p:anim calcmode="lin" valueType="num">
                                      <p:cBhvr additive="base">
                                        <p:cTn id="87" dur="500" fill="hold"/>
                                        <p:tgtEl>
                                          <p:spTgt spid="327701"/>
                                        </p:tgtEl>
                                        <p:attrNameLst>
                                          <p:attrName>ppt_x</p:attrName>
                                        </p:attrNameLst>
                                      </p:cBhvr>
                                      <p:tavLst>
                                        <p:tav tm="0">
                                          <p:val>
                                            <p:strVal val="1+#ppt_w/2"/>
                                          </p:val>
                                        </p:tav>
                                        <p:tav tm="100000">
                                          <p:val>
                                            <p:strVal val="#ppt_x"/>
                                          </p:val>
                                        </p:tav>
                                      </p:tavLst>
                                    </p:anim>
                                    <p:anim calcmode="lin" valueType="num">
                                      <p:cBhvr additive="base">
                                        <p:cTn id="88" dur="500" fill="hold"/>
                                        <p:tgtEl>
                                          <p:spTgt spid="327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animBg="1"/>
      <p:bldP spid="327685" grpId="0" animBg="1"/>
      <p:bldP spid="327686" grpId="0" animBg="1"/>
      <p:bldP spid="327687" grpId="0" animBg="1"/>
      <p:bldP spid="327688" grpId="0" animBg="1"/>
      <p:bldP spid="327689" grpId="0" animBg="1"/>
      <p:bldP spid="327690" grpId="0" animBg="1"/>
      <p:bldP spid="327691" grpId="0" animBg="1"/>
      <p:bldP spid="327692" grpId="0" animBg="1"/>
      <p:bldP spid="327693" grpId="0" animBg="1"/>
      <p:bldP spid="327694" grpId="0" animBg="1"/>
      <p:bldP spid="327695" grpId="0"/>
      <p:bldP spid="327696" grpId="0"/>
      <p:bldP spid="327697" grpId="0"/>
      <p:bldP spid="327698" grpId="0" animBg="1"/>
      <p:bldP spid="327699" grpId="0"/>
      <p:bldP spid="327700" grpId="0" animBg="1"/>
      <p:bldP spid="3277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6" name="Rectangle 2"/>
          <p:cNvSpPr>
            <a:spLocks noChangeArrowheads="1"/>
          </p:cNvSpPr>
          <p:nvPr/>
        </p:nvSpPr>
        <p:spPr bwMode="auto">
          <a:xfrm>
            <a:off x="323850" y="333375"/>
            <a:ext cx="8229600" cy="2519363"/>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4400" b="1" i="0" u="none" strike="noStrike" kern="1200" cap="none" spc="0" normalizeH="0" baseline="0" noProof="0">
                <a:ln>
                  <a:noFill/>
                </a:ln>
                <a:solidFill>
                  <a:srgbClr val="333399"/>
                </a:solidFill>
                <a:effectLst/>
                <a:uLnTx/>
                <a:uFillTx/>
                <a:latin typeface="Times New Roman" panose="02020603050405020304" pitchFamily="18" charset="0"/>
                <a:ea typeface="楷体_GB2312" pitchFamily="49" charset="-122"/>
                <a:cs typeface="+mn-cs"/>
              </a:rPr>
              <a:t>二叉树的特点和性质：</a:t>
            </a:r>
            <a:endParaRPr kumimoji="1" lang="zh-CN" altLang="en-US" sz="4400" b="1" i="0" u="none" strike="noStrike" kern="1200" cap="none" spc="0" normalizeH="0" baseline="0" noProof="0">
              <a:ln>
                <a:noFill/>
              </a:ln>
              <a:solidFill>
                <a:srgbClr val="333399"/>
              </a:solidFill>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⑴ 每个结点最多只有两棵子树，即不存结点度大于</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的结点；</a:t>
            </a:r>
            <a:endPar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⑵ 子树有左右之分，不能颠倒。</a:t>
            </a:r>
            <a:endPar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grpSp>
        <p:nvGrpSpPr>
          <p:cNvPr id="24579" name="Group 3"/>
          <p:cNvGrpSpPr/>
          <p:nvPr/>
        </p:nvGrpSpPr>
        <p:grpSpPr>
          <a:xfrm>
            <a:off x="990600" y="3600450"/>
            <a:ext cx="1600200" cy="2038350"/>
            <a:chOff x="1200" y="1536"/>
            <a:chExt cx="1008" cy="1284"/>
          </a:xfrm>
        </p:grpSpPr>
        <p:grpSp>
          <p:nvGrpSpPr>
            <p:cNvPr id="24609" name="Group 4"/>
            <p:cNvGrpSpPr/>
            <p:nvPr/>
          </p:nvGrpSpPr>
          <p:grpSpPr>
            <a:xfrm>
              <a:off x="1200" y="1536"/>
              <a:ext cx="1008" cy="1284"/>
              <a:chOff x="1200" y="1536"/>
              <a:chExt cx="1008" cy="1284"/>
            </a:xfrm>
          </p:grpSpPr>
          <p:sp>
            <p:nvSpPr>
              <p:cNvPr id="24614" name="Line 5"/>
              <p:cNvSpPr/>
              <p:nvPr/>
            </p:nvSpPr>
            <p:spPr>
              <a:xfrm>
                <a:off x="1812" y="1848"/>
                <a:ext cx="144" cy="192"/>
              </a:xfrm>
              <a:prstGeom prst="line">
                <a:avLst/>
              </a:prstGeom>
              <a:ln w="12700" cap="sq" cmpd="sng">
                <a:solidFill>
                  <a:schemeClr val="tx1"/>
                </a:solidFill>
                <a:prstDash val="solid"/>
                <a:headEnd type="none" w="sm" len="sm"/>
                <a:tailEnd type="none" w="sm" len="sm"/>
              </a:ln>
            </p:spPr>
          </p:sp>
          <p:sp>
            <p:nvSpPr>
              <p:cNvPr id="24615" name="Line 6"/>
              <p:cNvSpPr/>
              <p:nvPr/>
            </p:nvSpPr>
            <p:spPr>
              <a:xfrm>
                <a:off x="1452" y="2316"/>
                <a:ext cx="144" cy="192"/>
              </a:xfrm>
              <a:prstGeom prst="line">
                <a:avLst/>
              </a:prstGeom>
              <a:ln w="12700" cap="sq" cmpd="sng">
                <a:solidFill>
                  <a:schemeClr val="tx1"/>
                </a:solidFill>
                <a:prstDash val="solid"/>
                <a:headEnd type="none" w="sm" len="sm"/>
                <a:tailEnd type="none" w="sm" len="sm"/>
              </a:ln>
            </p:spPr>
          </p:sp>
          <p:grpSp>
            <p:nvGrpSpPr>
              <p:cNvPr id="24616" name="Group 7"/>
              <p:cNvGrpSpPr/>
              <p:nvPr/>
            </p:nvGrpSpPr>
            <p:grpSpPr>
              <a:xfrm>
                <a:off x="1200" y="1536"/>
                <a:ext cx="1008" cy="1284"/>
                <a:chOff x="1536" y="1728"/>
                <a:chExt cx="1008" cy="1284"/>
              </a:xfrm>
            </p:grpSpPr>
            <p:sp>
              <p:nvSpPr>
                <p:cNvPr id="24618" name="Oval 8"/>
                <p:cNvSpPr/>
                <p:nvPr/>
              </p:nvSpPr>
              <p:spPr>
                <a:xfrm>
                  <a:off x="1848" y="267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4619" name="Oval 9"/>
                <p:cNvSpPr/>
                <p:nvPr/>
              </p:nvSpPr>
              <p:spPr>
                <a:xfrm>
                  <a:off x="1536" y="2208"/>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4620" name="Oval 10"/>
                <p:cNvSpPr/>
                <p:nvPr/>
              </p:nvSpPr>
              <p:spPr>
                <a:xfrm>
                  <a:off x="1872" y="1728"/>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4621" name="Oval 11"/>
                <p:cNvSpPr/>
                <p:nvPr/>
              </p:nvSpPr>
              <p:spPr>
                <a:xfrm>
                  <a:off x="2208" y="2208"/>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sp>
            <p:nvSpPr>
              <p:cNvPr id="24617" name="Line 12"/>
              <p:cNvSpPr/>
              <p:nvPr/>
            </p:nvSpPr>
            <p:spPr>
              <a:xfrm flipH="1">
                <a:off x="1428" y="1836"/>
                <a:ext cx="144" cy="192"/>
              </a:xfrm>
              <a:prstGeom prst="line">
                <a:avLst/>
              </a:prstGeom>
              <a:ln w="12700" cap="sq" cmpd="sng">
                <a:solidFill>
                  <a:schemeClr val="tx1"/>
                </a:solidFill>
                <a:prstDash val="solid"/>
                <a:headEnd type="none" w="sm" len="sm"/>
                <a:tailEnd type="none" w="sm" len="sm"/>
              </a:ln>
            </p:spPr>
          </p:sp>
        </p:grpSp>
        <p:sp>
          <p:nvSpPr>
            <p:cNvPr id="24610" name="Text Box 13"/>
            <p:cNvSpPr txBox="1"/>
            <p:nvPr/>
          </p:nvSpPr>
          <p:spPr>
            <a:xfrm>
              <a:off x="1932" y="2040"/>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3</a:t>
              </a:r>
              <a:endParaRPr lang="en-US" altLang="zh-CN" sz="2400" dirty="0"/>
            </a:p>
          </p:txBody>
        </p:sp>
        <p:sp>
          <p:nvSpPr>
            <p:cNvPr id="24611" name="Text Box 14"/>
            <p:cNvSpPr txBox="1"/>
            <p:nvPr/>
          </p:nvSpPr>
          <p:spPr>
            <a:xfrm>
              <a:off x="1260" y="2040"/>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2</a:t>
              </a:r>
              <a:endParaRPr lang="en-US" altLang="zh-CN" sz="2400" dirty="0"/>
            </a:p>
          </p:txBody>
        </p:sp>
        <p:sp>
          <p:nvSpPr>
            <p:cNvPr id="24612" name="Text Box 15"/>
            <p:cNvSpPr txBox="1"/>
            <p:nvPr/>
          </p:nvSpPr>
          <p:spPr>
            <a:xfrm>
              <a:off x="1572" y="2508"/>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4</a:t>
              </a:r>
              <a:endParaRPr lang="en-US" altLang="zh-CN" sz="2400" dirty="0"/>
            </a:p>
          </p:txBody>
        </p:sp>
        <p:sp>
          <p:nvSpPr>
            <p:cNvPr id="24613" name="Text Box 16"/>
            <p:cNvSpPr txBox="1"/>
            <p:nvPr/>
          </p:nvSpPr>
          <p:spPr>
            <a:xfrm>
              <a:off x="1598" y="156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1</a:t>
              </a:r>
              <a:endParaRPr lang="en-US" altLang="zh-CN" sz="2400" dirty="0"/>
            </a:p>
          </p:txBody>
        </p:sp>
      </p:grpSp>
      <p:grpSp>
        <p:nvGrpSpPr>
          <p:cNvPr id="24580" name="Group 17"/>
          <p:cNvGrpSpPr/>
          <p:nvPr/>
        </p:nvGrpSpPr>
        <p:grpSpPr>
          <a:xfrm>
            <a:off x="3505200" y="3581400"/>
            <a:ext cx="1600200" cy="2038350"/>
            <a:chOff x="1200" y="1536"/>
            <a:chExt cx="1008" cy="1284"/>
          </a:xfrm>
        </p:grpSpPr>
        <p:grpSp>
          <p:nvGrpSpPr>
            <p:cNvPr id="24596" name="Group 18"/>
            <p:cNvGrpSpPr/>
            <p:nvPr/>
          </p:nvGrpSpPr>
          <p:grpSpPr>
            <a:xfrm>
              <a:off x="1200" y="1536"/>
              <a:ext cx="1008" cy="1284"/>
              <a:chOff x="1200" y="1536"/>
              <a:chExt cx="1008" cy="1284"/>
            </a:xfrm>
          </p:grpSpPr>
          <p:sp>
            <p:nvSpPr>
              <p:cNvPr id="24601" name="Line 19"/>
              <p:cNvSpPr/>
              <p:nvPr/>
            </p:nvSpPr>
            <p:spPr>
              <a:xfrm>
                <a:off x="1812" y="1848"/>
                <a:ext cx="144" cy="192"/>
              </a:xfrm>
              <a:prstGeom prst="line">
                <a:avLst/>
              </a:prstGeom>
              <a:ln w="12700" cap="sq" cmpd="sng">
                <a:solidFill>
                  <a:schemeClr val="tx1"/>
                </a:solidFill>
                <a:prstDash val="solid"/>
                <a:headEnd type="none" w="sm" len="sm"/>
                <a:tailEnd type="none" w="sm" len="sm"/>
              </a:ln>
            </p:spPr>
          </p:sp>
          <p:sp>
            <p:nvSpPr>
              <p:cNvPr id="24602" name="Line 20"/>
              <p:cNvSpPr/>
              <p:nvPr/>
            </p:nvSpPr>
            <p:spPr>
              <a:xfrm>
                <a:off x="1452" y="2316"/>
                <a:ext cx="144" cy="192"/>
              </a:xfrm>
              <a:prstGeom prst="line">
                <a:avLst/>
              </a:prstGeom>
              <a:ln w="12700" cap="sq" cmpd="sng">
                <a:solidFill>
                  <a:schemeClr val="tx1"/>
                </a:solidFill>
                <a:prstDash val="solid"/>
                <a:headEnd type="none" w="sm" len="sm"/>
                <a:tailEnd type="none" w="sm" len="sm"/>
              </a:ln>
            </p:spPr>
          </p:sp>
          <p:grpSp>
            <p:nvGrpSpPr>
              <p:cNvPr id="24603" name="Group 21"/>
              <p:cNvGrpSpPr/>
              <p:nvPr/>
            </p:nvGrpSpPr>
            <p:grpSpPr>
              <a:xfrm>
                <a:off x="1200" y="1536"/>
                <a:ext cx="1008" cy="1284"/>
                <a:chOff x="1536" y="1728"/>
                <a:chExt cx="1008" cy="1284"/>
              </a:xfrm>
            </p:grpSpPr>
            <p:sp>
              <p:nvSpPr>
                <p:cNvPr id="24605" name="Oval 22"/>
                <p:cNvSpPr/>
                <p:nvPr/>
              </p:nvSpPr>
              <p:spPr>
                <a:xfrm>
                  <a:off x="1848" y="267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4606" name="Oval 23"/>
                <p:cNvSpPr/>
                <p:nvPr/>
              </p:nvSpPr>
              <p:spPr>
                <a:xfrm>
                  <a:off x="1536" y="2208"/>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4607" name="Oval 24"/>
                <p:cNvSpPr/>
                <p:nvPr/>
              </p:nvSpPr>
              <p:spPr>
                <a:xfrm>
                  <a:off x="1872" y="1728"/>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4608" name="Oval 25"/>
                <p:cNvSpPr/>
                <p:nvPr/>
              </p:nvSpPr>
              <p:spPr>
                <a:xfrm>
                  <a:off x="2208" y="2208"/>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sp>
            <p:nvSpPr>
              <p:cNvPr id="24604" name="Line 26"/>
              <p:cNvSpPr/>
              <p:nvPr/>
            </p:nvSpPr>
            <p:spPr>
              <a:xfrm flipH="1">
                <a:off x="1428" y="1836"/>
                <a:ext cx="144" cy="192"/>
              </a:xfrm>
              <a:prstGeom prst="line">
                <a:avLst/>
              </a:prstGeom>
              <a:ln w="12700" cap="sq" cmpd="sng">
                <a:solidFill>
                  <a:schemeClr val="tx1"/>
                </a:solidFill>
                <a:prstDash val="solid"/>
                <a:headEnd type="none" w="sm" len="sm"/>
                <a:tailEnd type="none" w="sm" len="sm"/>
              </a:ln>
            </p:spPr>
          </p:sp>
        </p:grpSp>
        <p:sp>
          <p:nvSpPr>
            <p:cNvPr id="24597" name="Text Box 27"/>
            <p:cNvSpPr txBox="1"/>
            <p:nvPr/>
          </p:nvSpPr>
          <p:spPr>
            <a:xfrm>
              <a:off x="1932" y="2040"/>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2</a:t>
              </a:r>
              <a:endParaRPr lang="en-US" altLang="zh-CN" sz="2400" dirty="0"/>
            </a:p>
          </p:txBody>
        </p:sp>
        <p:sp>
          <p:nvSpPr>
            <p:cNvPr id="24598" name="Text Box 28"/>
            <p:cNvSpPr txBox="1"/>
            <p:nvPr/>
          </p:nvSpPr>
          <p:spPr>
            <a:xfrm>
              <a:off x="1260" y="2040"/>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3</a:t>
              </a:r>
              <a:endParaRPr lang="en-US" altLang="zh-CN" sz="2400" dirty="0"/>
            </a:p>
          </p:txBody>
        </p:sp>
        <p:sp>
          <p:nvSpPr>
            <p:cNvPr id="24599" name="Text Box 29"/>
            <p:cNvSpPr txBox="1"/>
            <p:nvPr/>
          </p:nvSpPr>
          <p:spPr>
            <a:xfrm>
              <a:off x="1572" y="2508"/>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4</a:t>
              </a:r>
              <a:endParaRPr lang="en-US" altLang="zh-CN" sz="2400" dirty="0"/>
            </a:p>
          </p:txBody>
        </p:sp>
        <p:sp>
          <p:nvSpPr>
            <p:cNvPr id="24600" name="Text Box 30"/>
            <p:cNvSpPr txBox="1"/>
            <p:nvPr/>
          </p:nvSpPr>
          <p:spPr>
            <a:xfrm>
              <a:off x="1598" y="156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1</a:t>
              </a:r>
              <a:endParaRPr lang="en-US" altLang="zh-CN" sz="2400" dirty="0"/>
            </a:p>
          </p:txBody>
        </p:sp>
      </p:grpSp>
      <p:grpSp>
        <p:nvGrpSpPr>
          <p:cNvPr id="24581" name="Group 31"/>
          <p:cNvGrpSpPr/>
          <p:nvPr/>
        </p:nvGrpSpPr>
        <p:grpSpPr>
          <a:xfrm>
            <a:off x="5943600" y="3581400"/>
            <a:ext cx="2133600" cy="2038350"/>
            <a:chOff x="3744" y="2256"/>
            <a:chExt cx="1344" cy="1284"/>
          </a:xfrm>
        </p:grpSpPr>
        <p:grpSp>
          <p:nvGrpSpPr>
            <p:cNvPr id="24582" name="Group 32"/>
            <p:cNvGrpSpPr/>
            <p:nvPr/>
          </p:nvGrpSpPr>
          <p:grpSpPr>
            <a:xfrm>
              <a:off x="3744" y="2256"/>
              <a:ext cx="1344" cy="1284"/>
              <a:chOff x="3744" y="2256"/>
              <a:chExt cx="1344" cy="1284"/>
            </a:xfrm>
          </p:grpSpPr>
          <p:grpSp>
            <p:nvGrpSpPr>
              <p:cNvPr id="24584" name="Group 33"/>
              <p:cNvGrpSpPr/>
              <p:nvPr/>
            </p:nvGrpSpPr>
            <p:grpSpPr>
              <a:xfrm>
                <a:off x="3744" y="2256"/>
                <a:ext cx="1344" cy="1284"/>
                <a:chOff x="3744" y="2256"/>
                <a:chExt cx="1344" cy="1284"/>
              </a:xfrm>
            </p:grpSpPr>
            <p:sp>
              <p:nvSpPr>
                <p:cNvPr id="24589" name="Line 34"/>
                <p:cNvSpPr/>
                <p:nvPr/>
              </p:nvSpPr>
              <p:spPr>
                <a:xfrm>
                  <a:off x="4692" y="2568"/>
                  <a:ext cx="144" cy="192"/>
                </a:xfrm>
                <a:prstGeom prst="line">
                  <a:avLst/>
                </a:prstGeom>
                <a:ln w="12700" cap="sq" cmpd="sng">
                  <a:solidFill>
                    <a:schemeClr val="tx1"/>
                  </a:solidFill>
                  <a:prstDash val="solid"/>
                  <a:headEnd type="none" w="sm" len="sm"/>
                  <a:tailEnd type="none" w="sm" len="sm"/>
                </a:ln>
              </p:spPr>
            </p:sp>
            <p:grpSp>
              <p:nvGrpSpPr>
                <p:cNvPr id="24590" name="Group 35"/>
                <p:cNvGrpSpPr/>
                <p:nvPr/>
              </p:nvGrpSpPr>
              <p:grpSpPr>
                <a:xfrm>
                  <a:off x="3744" y="2256"/>
                  <a:ext cx="1344" cy="1284"/>
                  <a:chOff x="3744" y="2256"/>
                  <a:chExt cx="1344" cy="1284"/>
                </a:xfrm>
              </p:grpSpPr>
              <p:sp>
                <p:nvSpPr>
                  <p:cNvPr id="24592" name="Oval 36"/>
                  <p:cNvSpPr/>
                  <p:nvPr/>
                </p:nvSpPr>
                <p:spPr>
                  <a:xfrm>
                    <a:off x="3744" y="3204"/>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4593" name="Oval 37"/>
                  <p:cNvSpPr/>
                  <p:nvPr/>
                </p:nvSpPr>
                <p:spPr>
                  <a:xfrm>
                    <a:off x="4080" y="273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4594" name="Oval 38"/>
                  <p:cNvSpPr/>
                  <p:nvPr/>
                </p:nvSpPr>
                <p:spPr>
                  <a:xfrm>
                    <a:off x="4416" y="225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4595" name="Oval 39"/>
                  <p:cNvSpPr/>
                  <p:nvPr/>
                </p:nvSpPr>
                <p:spPr>
                  <a:xfrm>
                    <a:off x="4752" y="273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sp>
              <p:nvSpPr>
                <p:cNvPr id="24591" name="Line 40"/>
                <p:cNvSpPr/>
                <p:nvPr/>
              </p:nvSpPr>
              <p:spPr>
                <a:xfrm flipH="1">
                  <a:off x="4308" y="2556"/>
                  <a:ext cx="144" cy="192"/>
                </a:xfrm>
                <a:prstGeom prst="line">
                  <a:avLst/>
                </a:prstGeom>
                <a:ln w="12700" cap="sq" cmpd="sng">
                  <a:solidFill>
                    <a:schemeClr val="tx1"/>
                  </a:solidFill>
                  <a:prstDash val="solid"/>
                  <a:headEnd type="none" w="sm" len="sm"/>
                  <a:tailEnd type="none" w="sm" len="sm"/>
                </a:ln>
              </p:spPr>
            </p:sp>
          </p:grpSp>
          <p:sp>
            <p:nvSpPr>
              <p:cNvPr id="24585" name="Text Box 41"/>
              <p:cNvSpPr txBox="1"/>
              <p:nvPr/>
            </p:nvSpPr>
            <p:spPr>
              <a:xfrm>
                <a:off x="4812" y="2760"/>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3</a:t>
                </a:r>
                <a:endParaRPr lang="en-US" altLang="zh-CN" sz="2400" dirty="0"/>
              </a:p>
            </p:txBody>
          </p:sp>
          <p:sp>
            <p:nvSpPr>
              <p:cNvPr id="24586" name="Text Box 42"/>
              <p:cNvSpPr txBox="1"/>
              <p:nvPr/>
            </p:nvSpPr>
            <p:spPr>
              <a:xfrm>
                <a:off x="4140" y="2760"/>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2</a:t>
                </a:r>
                <a:endParaRPr lang="en-US" altLang="zh-CN" sz="2400" dirty="0"/>
              </a:p>
            </p:txBody>
          </p:sp>
          <p:sp>
            <p:nvSpPr>
              <p:cNvPr id="24587" name="Text Box 43"/>
              <p:cNvSpPr txBox="1"/>
              <p:nvPr/>
            </p:nvSpPr>
            <p:spPr>
              <a:xfrm>
                <a:off x="3804" y="3228"/>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4</a:t>
                </a:r>
                <a:endParaRPr lang="en-US" altLang="zh-CN" sz="2400" dirty="0"/>
              </a:p>
            </p:txBody>
          </p:sp>
          <p:sp>
            <p:nvSpPr>
              <p:cNvPr id="24588" name="Text Box 44"/>
              <p:cNvSpPr txBox="1"/>
              <p:nvPr/>
            </p:nvSpPr>
            <p:spPr>
              <a:xfrm>
                <a:off x="4478" y="228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1</a:t>
                </a:r>
                <a:endParaRPr lang="en-US" altLang="zh-CN" sz="2400" dirty="0"/>
              </a:p>
            </p:txBody>
          </p:sp>
        </p:grpSp>
        <p:sp>
          <p:nvSpPr>
            <p:cNvPr id="24583" name="Line 45"/>
            <p:cNvSpPr/>
            <p:nvPr/>
          </p:nvSpPr>
          <p:spPr>
            <a:xfrm flipH="1">
              <a:off x="3984" y="3024"/>
              <a:ext cx="144" cy="192"/>
            </a:xfrm>
            <a:prstGeom prst="line">
              <a:avLst/>
            </a:prstGeom>
            <a:ln w="9525" cap="flat" cmpd="sng">
              <a:solidFill>
                <a:schemeClr val="tx1"/>
              </a:solidFill>
              <a:prstDash val="solid"/>
              <a:headEnd type="none" w="med" len="med"/>
              <a:tailEnd type="none" w="med" len="med"/>
            </a:ln>
          </p:spPr>
        </p:sp>
      </p:grpSp>
    </p:spTree>
  </p:cSld>
  <p:clrMapOvr>
    <a:masterClrMapping/>
  </p:clrMapOvr>
  <p:transition>
    <p:blinds dir="vert"/>
    <p:sndAc>
      <p:stSnd>
        <p:snd r:embed="rId1" name="camera.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a:spLocks noGrp="1"/>
          </p:cNvSpPr>
          <p:nvPr>
            <p:ph idx="1"/>
          </p:nvPr>
        </p:nvSpPr>
        <p:spPr>
          <a:xfrm>
            <a:off x="395288" y="333375"/>
            <a:ext cx="8424862" cy="6191250"/>
          </a:xfrm>
          <a:ln/>
        </p:spPr>
        <p:txBody>
          <a:bodyPr vert="horz" wrap="square" lIns="91440" tIns="45720" rIns="91440" bIns="45720" anchor="t"/>
          <a:p>
            <a:pPr lvl="1" eaLnBrk="1" hangingPunct="1"/>
            <a:r>
              <a:rPr lang="zh-CN" altLang="en-US" b="1" dirty="0"/>
              <a:t>注意：</a:t>
            </a:r>
            <a:endParaRPr lang="zh-CN" altLang="en-US" b="1" dirty="0"/>
          </a:p>
          <a:p>
            <a:pPr lvl="2" eaLnBrk="1" hangingPunct="1"/>
            <a:r>
              <a:rPr lang="zh-CN" altLang="en-US" sz="2800" b="1" dirty="0"/>
              <a:t>二叉树的定义也是一个递归定义；</a:t>
            </a:r>
            <a:endParaRPr lang="zh-CN" altLang="en-US" sz="2800" b="1" dirty="0"/>
          </a:p>
          <a:p>
            <a:pPr lvl="2" eaLnBrk="1" hangingPunct="1"/>
            <a:r>
              <a:rPr lang="zh-CN" altLang="en-US" sz="2800" b="1" dirty="0">
                <a:solidFill>
                  <a:srgbClr val="FF3300"/>
                </a:solidFill>
              </a:rPr>
              <a:t>二叉树与树是两个不同的概念</a:t>
            </a:r>
            <a:r>
              <a:rPr lang="zh-CN" altLang="en-US" sz="2800" b="1" dirty="0"/>
              <a:t>，</a:t>
            </a:r>
            <a:r>
              <a:rPr lang="zh-CN" altLang="en-US" sz="2800" b="1" dirty="0">
                <a:solidFill>
                  <a:srgbClr val="0066FF"/>
                </a:solidFill>
              </a:rPr>
              <a:t>它不是树的特殊情况</a:t>
            </a:r>
            <a:r>
              <a:rPr lang="zh-CN" altLang="en-US" sz="2800" b="1" dirty="0"/>
              <a:t>；这是因为二叉树的子树有左右之分，而树的子树不必区分次序。</a:t>
            </a:r>
            <a:endParaRPr lang="zh-CN" altLang="en-US" sz="2800" b="1" dirty="0"/>
          </a:p>
          <a:p>
            <a:pPr lvl="2" eaLnBrk="1" hangingPunct="1"/>
            <a:r>
              <a:rPr lang="zh-CN" altLang="en-US" sz="2800" b="1" dirty="0">
                <a:solidFill>
                  <a:srgbClr val="FF3300"/>
                </a:solidFill>
              </a:rPr>
              <a:t>二叉树与度为</a:t>
            </a:r>
            <a:r>
              <a:rPr lang="en-US" altLang="zh-CN" sz="2800" b="1" dirty="0">
                <a:solidFill>
                  <a:srgbClr val="FF3300"/>
                </a:solidFill>
              </a:rPr>
              <a:t>2</a:t>
            </a:r>
            <a:r>
              <a:rPr lang="zh-CN" altLang="en-US" sz="2800" b="1" dirty="0">
                <a:solidFill>
                  <a:srgbClr val="FF3300"/>
                </a:solidFill>
              </a:rPr>
              <a:t>的有序树也是不同的概念</a:t>
            </a:r>
            <a:r>
              <a:rPr lang="zh-CN" altLang="en-US" sz="2800" b="1" dirty="0"/>
              <a:t>；</a:t>
            </a:r>
            <a:endParaRPr lang="zh-CN" altLang="en-US" sz="2800" b="1" dirty="0"/>
          </a:p>
          <a:p>
            <a:pPr lvl="3" eaLnBrk="1" hangingPunct="1"/>
            <a:r>
              <a:rPr lang="zh-CN" altLang="en-US" sz="2800" b="1" dirty="0"/>
              <a:t>对于二叉树的子树而言，要么是根的左子树，要么是根的右子树，即使只有一棵子树也要区分是左是右；</a:t>
            </a:r>
            <a:endParaRPr lang="zh-CN" altLang="en-US" sz="2800" b="1" dirty="0"/>
          </a:p>
          <a:p>
            <a:pPr lvl="3" eaLnBrk="1" hangingPunct="1"/>
            <a:r>
              <a:rPr lang="zh-CN" altLang="en-US" sz="2800" b="1" dirty="0"/>
              <a:t>度为</a:t>
            </a:r>
            <a:r>
              <a:rPr lang="en-US" altLang="zh-CN" sz="2800" b="1" dirty="0"/>
              <a:t>2</a:t>
            </a:r>
            <a:r>
              <a:rPr lang="zh-CN" altLang="en-US" sz="2800" b="1" dirty="0"/>
              <a:t>的有序树中，当一个结点有两棵子树时有左右之分，而只有一棵子树时就无左右之分。</a:t>
            </a:r>
            <a:endParaRPr lang="zh-CN" altLang="en-US" sz="2800" b="1" dirty="0"/>
          </a:p>
          <a:p>
            <a:pPr eaLnBrk="1" hangingPunct="1"/>
            <a:endParaRPr lang="en-US" altLang="zh-CN" sz="2800" b="1" dirty="0"/>
          </a:p>
        </p:txBody>
      </p:sp>
    </p:spTree>
  </p:cSld>
  <p:clrMapOvr>
    <a:masterClrMapping/>
  </p:clrMapOvr>
  <p:transition>
    <p:sndAc>
      <p:stSnd>
        <p:snd r:embed="rId1" name="camera.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a:spLocks noGrp="1"/>
          </p:cNvSpPr>
          <p:nvPr>
            <p:ph idx="1"/>
          </p:nvPr>
        </p:nvSpPr>
        <p:spPr>
          <a:xfrm>
            <a:off x="611188" y="620713"/>
            <a:ext cx="7775575" cy="1944687"/>
          </a:xfrm>
          <a:ln/>
        </p:spPr>
        <p:txBody>
          <a:bodyPr vert="horz" wrap="square" lIns="91440" tIns="45720" rIns="91440" bIns="45720" anchor="t"/>
          <a:p>
            <a:pPr eaLnBrk="1" hangingPunct="1"/>
            <a:r>
              <a:rPr lang="zh-CN" altLang="en-US" dirty="0"/>
              <a:t>问题：</a:t>
            </a:r>
            <a:endParaRPr lang="zh-CN" altLang="en-US" dirty="0"/>
          </a:p>
          <a:p>
            <a:pPr lvl="1" eaLnBrk="1" hangingPunct="1"/>
            <a:r>
              <a:rPr lang="en-US" altLang="zh-CN" dirty="0"/>
              <a:t>1.</a:t>
            </a:r>
            <a:r>
              <a:rPr lang="zh-CN" altLang="en-US" dirty="0"/>
              <a:t>只有两个结点的二叉树有几种不同的形态？</a:t>
            </a:r>
            <a:endParaRPr lang="zh-CN" altLang="en-US" dirty="0"/>
          </a:p>
          <a:p>
            <a:pPr lvl="1" eaLnBrk="1" hangingPunct="1"/>
            <a:endParaRPr lang="zh-CN" altLang="en-US" dirty="0"/>
          </a:p>
          <a:p>
            <a:pPr lvl="1" eaLnBrk="1" hangingPunct="1"/>
            <a:endParaRPr lang="en-US" altLang="zh-CN" dirty="0"/>
          </a:p>
        </p:txBody>
      </p:sp>
      <p:pic>
        <p:nvPicPr>
          <p:cNvPr id="462852" name="Picture 4" descr="d3"/>
          <p:cNvPicPr>
            <a:picLocks noChangeAspect="1"/>
          </p:cNvPicPr>
          <p:nvPr/>
        </p:nvPicPr>
        <p:blipFill>
          <a:blip r:embed="rId1"/>
          <a:stretch>
            <a:fillRect/>
          </a:stretch>
        </p:blipFill>
        <p:spPr>
          <a:xfrm>
            <a:off x="2819400" y="2438400"/>
            <a:ext cx="2895600" cy="1095375"/>
          </a:xfrm>
          <a:prstGeom prst="rect">
            <a:avLst/>
          </a:prstGeom>
          <a:noFill/>
          <a:ln w="9525">
            <a:noFill/>
          </a:ln>
        </p:spPr>
      </p:pic>
      <p:sp>
        <p:nvSpPr>
          <p:cNvPr id="462853" name="Rectangle 5"/>
          <p:cNvSpPr/>
          <p:nvPr/>
        </p:nvSpPr>
        <p:spPr>
          <a:xfrm>
            <a:off x="762000" y="3733800"/>
            <a:ext cx="77724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Blip>
                <a:blip r:embed="rId2"/>
              </a:buBlip>
            </a:pPr>
            <a:r>
              <a:rPr lang="en-US" altLang="zh-CN" sz="2400" b="1" dirty="0">
                <a:latin typeface="Arial Narrow" panose="020B0506020202030204" pitchFamily="34" charset="0"/>
              </a:rPr>
              <a:t>2.</a:t>
            </a:r>
            <a:r>
              <a:rPr lang="zh-CN" altLang="en-US" sz="2400" b="1" dirty="0">
                <a:latin typeface="Arial Narrow" panose="020B0506020202030204" pitchFamily="34" charset="0"/>
              </a:rPr>
              <a:t>只有</a:t>
            </a:r>
            <a:r>
              <a:rPr lang="en-US" altLang="zh-CN" sz="2400" b="1" dirty="0">
                <a:latin typeface="Arial Narrow" panose="020B0506020202030204" pitchFamily="34" charset="0"/>
              </a:rPr>
              <a:t>3</a:t>
            </a:r>
            <a:r>
              <a:rPr lang="zh-CN" altLang="en-US" sz="2400" b="1" dirty="0">
                <a:latin typeface="Arial Narrow" panose="020B0506020202030204" pitchFamily="34" charset="0"/>
              </a:rPr>
              <a:t>个结点的二叉树有几种不同形态？分别画出来。</a:t>
            </a:r>
            <a:endParaRPr lang="zh-CN" altLang="en-US" sz="2400" b="1" dirty="0">
              <a:latin typeface="Arial Narrow" panose="020B0506020202030204" pitchFamily="34" charset="0"/>
            </a:endParaRPr>
          </a:p>
          <a:p>
            <a:pPr marL="0" lvl="0" indent="0" eaLnBrk="1" hangingPunct="1">
              <a:spcBef>
                <a:spcPct val="0"/>
              </a:spcBef>
              <a:buNone/>
            </a:pPr>
            <a:r>
              <a:rPr lang="zh-CN" altLang="en-US" sz="2400" b="1" dirty="0">
                <a:latin typeface="Arial Narrow" panose="020B0506020202030204" pitchFamily="34" charset="0"/>
              </a:rPr>
              <a:t> </a:t>
            </a:r>
            <a:endParaRPr lang="zh-CN" altLang="en-US" sz="2400" b="1" dirty="0">
              <a:latin typeface="Arial Narrow" panose="020B0506020202030204" pitchFamily="34" charset="0"/>
            </a:endParaRPr>
          </a:p>
        </p:txBody>
      </p:sp>
      <p:pic>
        <p:nvPicPr>
          <p:cNvPr id="462854" name="Picture 6" descr="d4"/>
          <p:cNvPicPr>
            <a:picLocks noChangeAspect="1"/>
          </p:cNvPicPr>
          <p:nvPr/>
        </p:nvPicPr>
        <p:blipFill>
          <a:blip r:embed="rId3"/>
          <a:stretch>
            <a:fillRect/>
          </a:stretch>
        </p:blipFill>
        <p:spPr>
          <a:xfrm>
            <a:off x="1524000" y="4495800"/>
            <a:ext cx="6172200" cy="1651000"/>
          </a:xfrm>
          <a:prstGeom prst="rect">
            <a:avLst/>
          </a:prstGeom>
          <a:noFill/>
          <a:ln w="9525">
            <a:noFill/>
          </a:ln>
        </p:spPr>
      </p:pic>
    </p:spTree>
  </p:cSld>
  <p:clrMapOvr>
    <a:masterClrMapping/>
  </p:clrMapOvr>
  <p:transition>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2852"/>
                                        </p:tgtEl>
                                        <p:attrNameLst>
                                          <p:attrName>style.visibility</p:attrName>
                                        </p:attrNameLst>
                                      </p:cBhvr>
                                      <p:to>
                                        <p:strVal val="visible"/>
                                      </p:to>
                                    </p:set>
                                    <p:animEffect transition="in" filter="dissolve">
                                      <p:cBhvr>
                                        <p:cTn id="7" dur="500"/>
                                        <p:tgtEl>
                                          <p:spTgt spid="4628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2853"/>
                                        </p:tgtEl>
                                        <p:attrNameLst>
                                          <p:attrName>style.visibility</p:attrName>
                                        </p:attrNameLst>
                                      </p:cBhvr>
                                      <p:to>
                                        <p:strVal val="visible"/>
                                      </p:to>
                                    </p:set>
                                    <p:animEffect transition="in" filter="dissolve">
                                      <p:cBhvr>
                                        <p:cTn id="12" dur="500"/>
                                        <p:tgtEl>
                                          <p:spTgt spid="46285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62854"/>
                                        </p:tgtEl>
                                        <p:attrNameLst>
                                          <p:attrName>style.visibility</p:attrName>
                                        </p:attrNameLst>
                                      </p:cBhvr>
                                      <p:to>
                                        <p:strVal val="visible"/>
                                      </p:to>
                                    </p:set>
                                    <p:animEffect transition="in" filter="randombar(horizontal)">
                                      <p:cBhvr>
                                        <p:cTn id="17" dur="500"/>
                                        <p:tgtEl>
                                          <p:spTgt spid="462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673100" y="1844675"/>
            <a:ext cx="8305800" cy="2209800"/>
            <a:chOff x="424" y="1671"/>
            <a:chExt cx="5232" cy="1392"/>
          </a:xfrm>
        </p:grpSpPr>
        <p:sp>
          <p:nvSpPr>
            <p:cNvPr id="27656" name="Line 3"/>
            <p:cNvSpPr/>
            <p:nvPr/>
          </p:nvSpPr>
          <p:spPr>
            <a:xfrm flipH="1">
              <a:off x="4504" y="2199"/>
              <a:ext cx="48" cy="288"/>
            </a:xfrm>
            <a:prstGeom prst="line">
              <a:avLst/>
            </a:prstGeom>
            <a:ln w="38100" cap="flat" cmpd="sng">
              <a:solidFill>
                <a:srgbClr val="009900"/>
              </a:solidFill>
              <a:prstDash val="solid"/>
              <a:headEnd type="none" w="med" len="med"/>
              <a:tailEnd type="none" w="med" len="med"/>
            </a:ln>
          </p:spPr>
        </p:sp>
        <p:sp>
          <p:nvSpPr>
            <p:cNvPr id="27657" name="Line 4"/>
            <p:cNvSpPr/>
            <p:nvPr/>
          </p:nvSpPr>
          <p:spPr>
            <a:xfrm flipH="1">
              <a:off x="1144" y="2199"/>
              <a:ext cx="96" cy="288"/>
            </a:xfrm>
            <a:prstGeom prst="line">
              <a:avLst/>
            </a:prstGeom>
            <a:ln w="38100" cap="flat" cmpd="sng">
              <a:solidFill>
                <a:srgbClr val="009900"/>
              </a:solidFill>
              <a:prstDash val="solid"/>
              <a:headEnd type="none" w="med" len="med"/>
              <a:tailEnd type="none" w="med" len="med"/>
            </a:ln>
          </p:spPr>
        </p:sp>
        <p:sp>
          <p:nvSpPr>
            <p:cNvPr id="27658" name="Line 5"/>
            <p:cNvSpPr/>
            <p:nvPr/>
          </p:nvSpPr>
          <p:spPr>
            <a:xfrm flipH="1">
              <a:off x="904" y="1815"/>
              <a:ext cx="192" cy="672"/>
            </a:xfrm>
            <a:prstGeom prst="line">
              <a:avLst/>
            </a:prstGeom>
            <a:ln w="38100" cap="flat" cmpd="sng">
              <a:solidFill>
                <a:srgbClr val="009900"/>
              </a:solidFill>
              <a:prstDash val="solid"/>
              <a:headEnd type="none" w="med" len="med"/>
              <a:tailEnd type="none" w="med" len="med"/>
            </a:ln>
          </p:spPr>
        </p:sp>
        <p:sp>
          <p:nvSpPr>
            <p:cNvPr id="27659" name="Line 6"/>
            <p:cNvSpPr/>
            <p:nvPr/>
          </p:nvSpPr>
          <p:spPr>
            <a:xfrm>
              <a:off x="2872" y="1815"/>
              <a:ext cx="48" cy="240"/>
            </a:xfrm>
            <a:prstGeom prst="line">
              <a:avLst/>
            </a:prstGeom>
            <a:ln w="38100" cap="flat" cmpd="sng">
              <a:solidFill>
                <a:srgbClr val="009900"/>
              </a:solidFill>
              <a:prstDash val="solid"/>
              <a:headEnd type="none" w="med" len="med"/>
              <a:tailEnd type="none" w="med" len="med"/>
            </a:ln>
          </p:spPr>
        </p:sp>
        <p:sp>
          <p:nvSpPr>
            <p:cNvPr id="27660" name="Line 7"/>
            <p:cNvSpPr/>
            <p:nvPr/>
          </p:nvSpPr>
          <p:spPr>
            <a:xfrm>
              <a:off x="2728" y="2199"/>
              <a:ext cx="96" cy="288"/>
            </a:xfrm>
            <a:prstGeom prst="line">
              <a:avLst/>
            </a:prstGeom>
            <a:ln w="38100" cap="flat" cmpd="sng">
              <a:solidFill>
                <a:srgbClr val="009900"/>
              </a:solidFill>
              <a:prstDash val="solid"/>
              <a:headEnd type="none" w="med" len="med"/>
              <a:tailEnd type="none" w="med" len="med"/>
            </a:ln>
          </p:spPr>
        </p:sp>
        <p:sp>
          <p:nvSpPr>
            <p:cNvPr id="27661" name="Line 8"/>
            <p:cNvSpPr/>
            <p:nvPr/>
          </p:nvSpPr>
          <p:spPr>
            <a:xfrm flipH="1">
              <a:off x="2680" y="1815"/>
              <a:ext cx="96" cy="288"/>
            </a:xfrm>
            <a:prstGeom prst="line">
              <a:avLst/>
            </a:prstGeom>
            <a:ln w="38100" cap="flat" cmpd="sng">
              <a:solidFill>
                <a:srgbClr val="009900"/>
              </a:solidFill>
              <a:prstDash val="solid"/>
              <a:headEnd type="none" w="med" len="med"/>
              <a:tailEnd type="none" w="med" len="med"/>
            </a:ln>
          </p:spPr>
        </p:sp>
        <p:sp>
          <p:nvSpPr>
            <p:cNvPr id="27662" name="Line 9"/>
            <p:cNvSpPr/>
            <p:nvPr/>
          </p:nvSpPr>
          <p:spPr>
            <a:xfrm flipH="1">
              <a:off x="3640" y="1815"/>
              <a:ext cx="96" cy="288"/>
            </a:xfrm>
            <a:prstGeom prst="line">
              <a:avLst/>
            </a:prstGeom>
            <a:ln w="38100" cap="flat" cmpd="sng">
              <a:solidFill>
                <a:srgbClr val="009900"/>
              </a:solidFill>
              <a:prstDash val="solid"/>
              <a:headEnd type="none" w="med" len="med"/>
              <a:tailEnd type="none" w="med" len="med"/>
            </a:ln>
          </p:spPr>
        </p:sp>
        <p:sp>
          <p:nvSpPr>
            <p:cNvPr id="27663" name="Line 10"/>
            <p:cNvSpPr/>
            <p:nvPr/>
          </p:nvSpPr>
          <p:spPr>
            <a:xfrm flipH="1">
              <a:off x="1576" y="2583"/>
              <a:ext cx="48" cy="288"/>
            </a:xfrm>
            <a:prstGeom prst="line">
              <a:avLst/>
            </a:prstGeom>
            <a:ln w="38100" cap="flat" cmpd="sng">
              <a:solidFill>
                <a:srgbClr val="009900"/>
              </a:solidFill>
              <a:prstDash val="solid"/>
              <a:headEnd type="none" w="med" len="med"/>
              <a:tailEnd type="none" w="med" len="med"/>
            </a:ln>
          </p:spPr>
        </p:sp>
        <p:sp>
          <p:nvSpPr>
            <p:cNvPr id="27664" name="Line 11"/>
            <p:cNvSpPr/>
            <p:nvPr/>
          </p:nvSpPr>
          <p:spPr>
            <a:xfrm flipH="1">
              <a:off x="1768" y="1767"/>
              <a:ext cx="48" cy="336"/>
            </a:xfrm>
            <a:prstGeom prst="line">
              <a:avLst/>
            </a:prstGeom>
            <a:ln w="38100" cap="flat" cmpd="sng">
              <a:solidFill>
                <a:srgbClr val="009900"/>
              </a:solidFill>
              <a:prstDash val="solid"/>
              <a:headEnd type="none" w="med" len="med"/>
              <a:tailEnd type="none" w="med" len="med"/>
            </a:ln>
          </p:spPr>
        </p:sp>
        <p:sp>
          <p:nvSpPr>
            <p:cNvPr id="27665" name="Line 12"/>
            <p:cNvSpPr/>
            <p:nvPr/>
          </p:nvSpPr>
          <p:spPr>
            <a:xfrm flipH="1">
              <a:off x="5128" y="2583"/>
              <a:ext cx="96" cy="336"/>
            </a:xfrm>
            <a:prstGeom prst="line">
              <a:avLst/>
            </a:prstGeom>
            <a:ln w="38100" cap="flat" cmpd="sng">
              <a:solidFill>
                <a:srgbClr val="009900"/>
              </a:solidFill>
              <a:prstDash val="solid"/>
              <a:headEnd type="none" w="med" len="med"/>
              <a:tailEnd type="none" w="med" len="med"/>
            </a:ln>
          </p:spPr>
        </p:sp>
        <p:sp>
          <p:nvSpPr>
            <p:cNvPr id="27666" name="Line 13"/>
            <p:cNvSpPr/>
            <p:nvPr/>
          </p:nvSpPr>
          <p:spPr>
            <a:xfrm>
              <a:off x="5272" y="1815"/>
              <a:ext cx="288" cy="1056"/>
            </a:xfrm>
            <a:prstGeom prst="line">
              <a:avLst/>
            </a:prstGeom>
            <a:ln w="38100" cap="flat" cmpd="sng">
              <a:solidFill>
                <a:srgbClr val="009900"/>
              </a:solidFill>
              <a:prstDash val="solid"/>
              <a:headEnd type="none" w="med" len="med"/>
              <a:tailEnd type="none" w="med" len="med"/>
            </a:ln>
          </p:spPr>
        </p:sp>
        <p:sp>
          <p:nvSpPr>
            <p:cNvPr id="27667" name="Oval 14"/>
            <p:cNvSpPr/>
            <p:nvPr/>
          </p:nvSpPr>
          <p:spPr>
            <a:xfrm>
              <a:off x="5176"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68" name="Oval 15"/>
            <p:cNvSpPr/>
            <p:nvPr/>
          </p:nvSpPr>
          <p:spPr>
            <a:xfrm>
              <a:off x="5272"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69" name="Oval 16"/>
            <p:cNvSpPr/>
            <p:nvPr/>
          </p:nvSpPr>
          <p:spPr>
            <a:xfrm>
              <a:off x="536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70" name="Oval 17"/>
            <p:cNvSpPr/>
            <p:nvPr/>
          </p:nvSpPr>
          <p:spPr>
            <a:xfrm>
              <a:off x="5464" y="28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71" name="Oval 18"/>
            <p:cNvSpPr/>
            <p:nvPr/>
          </p:nvSpPr>
          <p:spPr>
            <a:xfrm>
              <a:off x="5032" y="28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72" name="Line 19"/>
            <p:cNvSpPr/>
            <p:nvPr/>
          </p:nvSpPr>
          <p:spPr>
            <a:xfrm>
              <a:off x="5032" y="1815"/>
              <a:ext cx="192" cy="672"/>
            </a:xfrm>
            <a:prstGeom prst="line">
              <a:avLst/>
            </a:prstGeom>
            <a:ln w="38100" cap="flat" cmpd="sng">
              <a:solidFill>
                <a:srgbClr val="009900"/>
              </a:solidFill>
              <a:prstDash val="solid"/>
              <a:headEnd type="none" w="med" len="med"/>
              <a:tailEnd type="none" w="med" len="med"/>
            </a:ln>
          </p:spPr>
        </p:sp>
        <p:sp>
          <p:nvSpPr>
            <p:cNvPr id="27673" name="Oval 20"/>
            <p:cNvSpPr/>
            <p:nvPr/>
          </p:nvSpPr>
          <p:spPr>
            <a:xfrm>
              <a:off x="4936"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74" name="Oval 21"/>
            <p:cNvSpPr/>
            <p:nvPr/>
          </p:nvSpPr>
          <p:spPr>
            <a:xfrm>
              <a:off x="5032"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75" name="Oval 22"/>
            <p:cNvSpPr/>
            <p:nvPr/>
          </p:nvSpPr>
          <p:spPr>
            <a:xfrm>
              <a:off x="512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76" name="Line 23"/>
            <p:cNvSpPr/>
            <p:nvPr/>
          </p:nvSpPr>
          <p:spPr>
            <a:xfrm>
              <a:off x="4744" y="1815"/>
              <a:ext cx="80" cy="240"/>
            </a:xfrm>
            <a:prstGeom prst="line">
              <a:avLst/>
            </a:prstGeom>
            <a:ln w="38100" cap="flat" cmpd="sng">
              <a:solidFill>
                <a:srgbClr val="009900"/>
              </a:solidFill>
              <a:prstDash val="solid"/>
              <a:headEnd type="none" w="med" len="med"/>
              <a:tailEnd type="none" w="med" len="med"/>
            </a:ln>
          </p:spPr>
        </p:sp>
        <p:sp>
          <p:nvSpPr>
            <p:cNvPr id="27677" name="Oval 24"/>
            <p:cNvSpPr/>
            <p:nvPr/>
          </p:nvSpPr>
          <p:spPr>
            <a:xfrm>
              <a:off x="4648"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78" name="Oval 25"/>
            <p:cNvSpPr/>
            <p:nvPr/>
          </p:nvSpPr>
          <p:spPr>
            <a:xfrm>
              <a:off x="474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79" name="Line 26"/>
            <p:cNvSpPr/>
            <p:nvPr/>
          </p:nvSpPr>
          <p:spPr>
            <a:xfrm>
              <a:off x="4888" y="2199"/>
              <a:ext cx="80" cy="240"/>
            </a:xfrm>
            <a:prstGeom prst="line">
              <a:avLst/>
            </a:prstGeom>
            <a:ln w="38100" cap="flat" cmpd="sng">
              <a:solidFill>
                <a:srgbClr val="009900"/>
              </a:solidFill>
              <a:prstDash val="solid"/>
              <a:headEnd type="none" w="med" len="med"/>
              <a:tailEnd type="none" w="med" len="med"/>
            </a:ln>
          </p:spPr>
        </p:sp>
        <p:sp>
          <p:nvSpPr>
            <p:cNvPr id="27680" name="Oval 27"/>
            <p:cNvSpPr/>
            <p:nvPr/>
          </p:nvSpPr>
          <p:spPr>
            <a:xfrm>
              <a:off x="488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81" name="Oval 28"/>
            <p:cNvSpPr/>
            <p:nvPr/>
          </p:nvSpPr>
          <p:spPr>
            <a:xfrm>
              <a:off x="464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82" name="Line 29"/>
            <p:cNvSpPr/>
            <p:nvPr/>
          </p:nvSpPr>
          <p:spPr>
            <a:xfrm flipH="1">
              <a:off x="4744" y="2199"/>
              <a:ext cx="48" cy="288"/>
            </a:xfrm>
            <a:prstGeom prst="line">
              <a:avLst/>
            </a:prstGeom>
            <a:ln w="38100" cap="flat" cmpd="sng">
              <a:solidFill>
                <a:srgbClr val="009900"/>
              </a:solidFill>
              <a:prstDash val="solid"/>
              <a:headEnd type="none" w="med" len="med"/>
              <a:tailEnd type="none" w="med" len="med"/>
            </a:ln>
          </p:spPr>
        </p:sp>
        <p:sp>
          <p:nvSpPr>
            <p:cNvPr id="27683" name="Line 30"/>
            <p:cNvSpPr/>
            <p:nvPr/>
          </p:nvSpPr>
          <p:spPr>
            <a:xfrm>
              <a:off x="1768" y="2199"/>
              <a:ext cx="192" cy="768"/>
            </a:xfrm>
            <a:prstGeom prst="line">
              <a:avLst/>
            </a:prstGeom>
            <a:ln w="38100" cap="flat" cmpd="sng">
              <a:solidFill>
                <a:srgbClr val="009900"/>
              </a:solidFill>
              <a:prstDash val="solid"/>
              <a:headEnd type="none" w="med" len="med"/>
              <a:tailEnd type="none" w="med" len="med"/>
            </a:ln>
          </p:spPr>
        </p:sp>
        <p:sp>
          <p:nvSpPr>
            <p:cNvPr id="27684" name="Oval 31"/>
            <p:cNvSpPr/>
            <p:nvPr/>
          </p:nvSpPr>
          <p:spPr>
            <a:xfrm>
              <a:off x="1672"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85" name="Oval 32"/>
            <p:cNvSpPr/>
            <p:nvPr/>
          </p:nvSpPr>
          <p:spPr>
            <a:xfrm>
              <a:off x="176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t>  </a:t>
              </a:r>
              <a:endParaRPr lang="en-US" altLang="zh-CN" sz="2400" dirty="0"/>
            </a:p>
          </p:txBody>
        </p:sp>
        <p:sp>
          <p:nvSpPr>
            <p:cNvPr id="27686" name="Oval 33"/>
            <p:cNvSpPr/>
            <p:nvPr/>
          </p:nvSpPr>
          <p:spPr>
            <a:xfrm>
              <a:off x="1864" y="2823"/>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87" name="Oval 34"/>
            <p:cNvSpPr/>
            <p:nvPr/>
          </p:nvSpPr>
          <p:spPr>
            <a:xfrm>
              <a:off x="1720"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88" name="Line 35"/>
            <p:cNvSpPr/>
            <p:nvPr/>
          </p:nvSpPr>
          <p:spPr>
            <a:xfrm flipH="1">
              <a:off x="1528" y="1767"/>
              <a:ext cx="48" cy="336"/>
            </a:xfrm>
            <a:prstGeom prst="line">
              <a:avLst/>
            </a:prstGeom>
            <a:ln w="38100" cap="flat" cmpd="sng">
              <a:solidFill>
                <a:srgbClr val="009900"/>
              </a:solidFill>
              <a:prstDash val="solid"/>
              <a:headEnd type="none" w="med" len="med"/>
              <a:tailEnd type="none" w="med" len="med"/>
            </a:ln>
          </p:spPr>
        </p:sp>
        <p:sp>
          <p:nvSpPr>
            <p:cNvPr id="27689" name="Line 36"/>
            <p:cNvSpPr/>
            <p:nvPr/>
          </p:nvSpPr>
          <p:spPr>
            <a:xfrm>
              <a:off x="1528" y="2199"/>
              <a:ext cx="96" cy="288"/>
            </a:xfrm>
            <a:prstGeom prst="line">
              <a:avLst/>
            </a:prstGeom>
            <a:ln w="38100" cap="flat" cmpd="sng">
              <a:solidFill>
                <a:srgbClr val="009900"/>
              </a:solidFill>
              <a:prstDash val="solid"/>
              <a:headEnd type="none" w="med" len="med"/>
              <a:tailEnd type="none" w="med" len="med"/>
            </a:ln>
          </p:spPr>
        </p:sp>
        <p:sp>
          <p:nvSpPr>
            <p:cNvPr id="27690" name="Oval 37"/>
            <p:cNvSpPr/>
            <p:nvPr/>
          </p:nvSpPr>
          <p:spPr>
            <a:xfrm>
              <a:off x="1432"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91" name="Oval 38"/>
            <p:cNvSpPr/>
            <p:nvPr/>
          </p:nvSpPr>
          <p:spPr>
            <a:xfrm>
              <a:off x="152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92" name="Oval 39"/>
            <p:cNvSpPr/>
            <p:nvPr/>
          </p:nvSpPr>
          <p:spPr>
            <a:xfrm>
              <a:off x="1480" y="2823"/>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93" name="Oval 40"/>
            <p:cNvSpPr/>
            <p:nvPr/>
          </p:nvSpPr>
          <p:spPr>
            <a:xfrm>
              <a:off x="1480"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94" name="Oval 41"/>
            <p:cNvSpPr/>
            <p:nvPr/>
          </p:nvSpPr>
          <p:spPr>
            <a:xfrm>
              <a:off x="3640"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95" name="Line 42"/>
            <p:cNvSpPr/>
            <p:nvPr/>
          </p:nvSpPr>
          <p:spPr>
            <a:xfrm>
              <a:off x="3784" y="1815"/>
              <a:ext cx="80" cy="240"/>
            </a:xfrm>
            <a:prstGeom prst="line">
              <a:avLst/>
            </a:prstGeom>
            <a:ln w="38100" cap="flat" cmpd="sng">
              <a:solidFill>
                <a:srgbClr val="009900"/>
              </a:solidFill>
              <a:prstDash val="solid"/>
              <a:headEnd type="none" w="med" len="med"/>
              <a:tailEnd type="none" w="med" len="med"/>
            </a:ln>
          </p:spPr>
        </p:sp>
        <p:sp>
          <p:nvSpPr>
            <p:cNvPr id="27696" name="Oval 43"/>
            <p:cNvSpPr/>
            <p:nvPr/>
          </p:nvSpPr>
          <p:spPr>
            <a:xfrm>
              <a:off x="378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97" name="Oval 44"/>
            <p:cNvSpPr/>
            <p:nvPr/>
          </p:nvSpPr>
          <p:spPr>
            <a:xfrm>
              <a:off x="354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698" name="Line 45"/>
            <p:cNvSpPr/>
            <p:nvPr/>
          </p:nvSpPr>
          <p:spPr>
            <a:xfrm>
              <a:off x="3928" y="2199"/>
              <a:ext cx="96" cy="288"/>
            </a:xfrm>
            <a:prstGeom prst="line">
              <a:avLst/>
            </a:prstGeom>
            <a:ln w="38100" cap="flat" cmpd="sng">
              <a:solidFill>
                <a:srgbClr val="009900"/>
              </a:solidFill>
              <a:prstDash val="solid"/>
              <a:headEnd type="none" w="med" len="med"/>
              <a:tailEnd type="none" w="med" len="med"/>
            </a:ln>
          </p:spPr>
        </p:sp>
        <p:sp>
          <p:nvSpPr>
            <p:cNvPr id="27699" name="Oval 46"/>
            <p:cNvSpPr/>
            <p:nvPr/>
          </p:nvSpPr>
          <p:spPr>
            <a:xfrm>
              <a:off x="392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00" name="Line 47"/>
            <p:cNvSpPr/>
            <p:nvPr/>
          </p:nvSpPr>
          <p:spPr>
            <a:xfrm flipH="1">
              <a:off x="3160" y="1815"/>
              <a:ext cx="96" cy="288"/>
            </a:xfrm>
            <a:prstGeom prst="line">
              <a:avLst/>
            </a:prstGeom>
            <a:ln w="38100" cap="flat" cmpd="sng">
              <a:solidFill>
                <a:srgbClr val="009900"/>
              </a:solidFill>
              <a:prstDash val="solid"/>
              <a:headEnd type="none" w="med" len="med"/>
              <a:tailEnd type="none" w="med" len="med"/>
            </a:ln>
          </p:spPr>
        </p:sp>
        <p:sp>
          <p:nvSpPr>
            <p:cNvPr id="27701" name="Oval 48"/>
            <p:cNvSpPr/>
            <p:nvPr/>
          </p:nvSpPr>
          <p:spPr>
            <a:xfrm>
              <a:off x="3160"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02" name="Line 49"/>
            <p:cNvSpPr/>
            <p:nvPr/>
          </p:nvSpPr>
          <p:spPr>
            <a:xfrm>
              <a:off x="3304" y="1815"/>
              <a:ext cx="80" cy="240"/>
            </a:xfrm>
            <a:prstGeom prst="line">
              <a:avLst/>
            </a:prstGeom>
            <a:ln w="38100" cap="flat" cmpd="sng">
              <a:solidFill>
                <a:srgbClr val="009900"/>
              </a:solidFill>
              <a:prstDash val="solid"/>
              <a:headEnd type="none" w="med" len="med"/>
              <a:tailEnd type="none" w="med" len="med"/>
            </a:ln>
          </p:spPr>
        </p:sp>
        <p:sp>
          <p:nvSpPr>
            <p:cNvPr id="27703" name="Oval 50"/>
            <p:cNvSpPr/>
            <p:nvPr/>
          </p:nvSpPr>
          <p:spPr>
            <a:xfrm>
              <a:off x="330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04" name="Oval 51"/>
            <p:cNvSpPr/>
            <p:nvPr/>
          </p:nvSpPr>
          <p:spPr>
            <a:xfrm>
              <a:off x="306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05" name="Line 52"/>
            <p:cNvSpPr/>
            <p:nvPr/>
          </p:nvSpPr>
          <p:spPr>
            <a:xfrm flipH="1">
              <a:off x="3304" y="2199"/>
              <a:ext cx="96" cy="288"/>
            </a:xfrm>
            <a:prstGeom prst="line">
              <a:avLst/>
            </a:prstGeom>
            <a:ln w="38100" cap="flat" cmpd="sng">
              <a:solidFill>
                <a:srgbClr val="009900"/>
              </a:solidFill>
              <a:prstDash val="solid"/>
              <a:headEnd type="none" w="med" len="med"/>
              <a:tailEnd type="none" w="med" len="med"/>
            </a:ln>
          </p:spPr>
        </p:sp>
        <p:sp>
          <p:nvSpPr>
            <p:cNvPr id="27706" name="Oval 53"/>
            <p:cNvSpPr/>
            <p:nvPr/>
          </p:nvSpPr>
          <p:spPr>
            <a:xfrm>
              <a:off x="320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07" name="Oval 54"/>
            <p:cNvSpPr/>
            <p:nvPr/>
          </p:nvSpPr>
          <p:spPr>
            <a:xfrm>
              <a:off x="2728"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08" name="Oval 55"/>
            <p:cNvSpPr/>
            <p:nvPr/>
          </p:nvSpPr>
          <p:spPr>
            <a:xfrm>
              <a:off x="282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09" name="Oval 56"/>
            <p:cNvSpPr/>
            <p:nvPr/>
          </p:nvSpPr>
          <p:spPr>
            <a:xfrm>
              <a:off x="258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10" name="Oval 57"/>
            <p:cNvSpPr/>
            <p:nvPr/>
          </p:nvSpPr>
          <p:spPr>
            <a:xfrm>
              <a:off x="272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11" name="Line 58"/>
            <p:cNvSpPr/>
            <p:nvPr/>
          </p:nvSpPr>
          <p:spPr>
            <a:xfrm>
              <a:off x="2392" y="1815"/>
              <a:ext cx="48" cy="240"/>
            </a:xfrm>
            <a:prstGeom prst="line">
              <a:avLst/>
            </a:prstGeom>
            <a:ln w="38100" cap="flat" cmpd="sng">
              <a:solidFill>
                <a:srgbClr val="009900"/>
              </a:solidFill>
              <a:prstDash val="solid"/>
              <a:headEnd type="none" w="med" len="med"/>
              <a:tailEnd type="none" w="med" len="med"/>
            </a:ln>
          </p:spPr>
        </p:sp>
        <p:sp>
          <p:nvSpPr>
            <p:cNvPr id="27712" name="Line 59"/>
            <p:cNvSpPr/>
            <p:nvPr/>
          </p:nvSpPr>
          <p:spPr>
            <a:xfrm flipH="1">
              <a:off x="2104" y="2199"/>
              <a:ext cx="48" cy="288"/>
            </a:xfrm>
            <a:prstGeom prst="line">
              <a:avLst/>
            </a:prstGeom>
            <a:ln w="38100" cap="flat" cmpd="sng">
              <a:solidFill>
                <a:srgbClr val="009900"/>
              </a:solidFill>
              <a:prstDash val="solid"/>
              <a:headEnd type="none" w="med" len="med"/>
              <a:tailEnd type="none" w="med" len="med"/>
            </a:ln>
          </p:spPr>
        </p:sp>
        <p:sp>
          <p:nvSpPr>
            <p:cNvPr id="27713" name="Line 60"/>
            <p:cNvSpPr/>
            <p:nvPr/>
          </p:nvSpPr>
          <p:spPr>
            <a:xfrm flipH="1">
              <a:off x="2200" y="1815"/>
              <a:ext cx="96" cy="288"/>
            </a:xfrm>
            <a:prstGeom prst="line">
              <a:avLst/>
            </a:prstGeom>
            <a:ln w="38100" cap="flat" cmpd="sng">
              <a:solidFill>
                <a:srgbClr val="009900"/>
              </a:solidFill>
              <a:prstDash val="solid"/>
              <a:headEnd type="none" w="med" len="med"/>
              <a:tailEnd type="none" w="med" len="med"/>
            </a:ln>
          </p:spPr>
        </p:sp>
        <p:sp>
          <p:nvSpPr>
            <p:cNvPr id="27714" name="Oval 61"/>
            <p:cNvSpPr/>
            <p:nvPr/>
          </p:nvSpPr>
          <p:spPr>
            <a:xfrm>
              <a:off x="2248"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15" name="Oval 62"/>
            <p:cNvSpPr/>
            <p:nvPr/>
          </p:nvSpPr>
          <p:spPr>
            <a:xfrm>
              <a:off x="234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16" name="Oval 63"/>
            <p:cNvSpPr/>
            <p:nvPr/>
          </p:nvSpPr>
          <p:spPr>
            <a:xfrm>
              <a:off x="210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17" name="Oval 64"/>
            <p:cNvSpPr/>
            <p:nvPr/>
          </p:nvSpPr>
          <p:spPr>
            <a:xfrm>
              <a:off x="200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18" name="Line 65"/>
            <p:cNvSpPr/>
            <p:nvPr/>
          </p:nvSpPr>
          <p:spPr>
            <a:xfrm>
              <a:off x="4504" y="2583"/>
              <a:ext cx="48" cy="288"/>
            </a:xfrm>
            <a:prstGeom prst="line">
              <a:avLst/>
            </a:prstGeom>
            <a:ln w="38100" cap="flat" cmpd="sng">
              <a:solidFill>
                <a:srgbClr val="009900"/>
              </a:solidFill>
              <a:prstDash val="solid"/>
              <a:headEnd type="none" w="med" len="med"/>
              <a:tailEnd type="none" w="med" len="med"/>
            </a:ln>
          </p:spPr>
        </p:sp>
        <p:sp>
          <p:nvSpPr>
            <p:cNvPr id="27719" name="Line 66"/>
            <p:cNvSpPr/>
            <p:nvPr/>
          </p:nvSpPr>
          <p:spPr>
            <a:xfrm>
              <a:off x="4504" y="1767"/>
              <a:ext cx="48" cy="336"/>
            </a:xfrm>
            <a:prstGeom prst="line">
              <a:avLst/>
            </a:prstGeom>
            <a:ln w="38100" cap="flat" cmpd="sng">
              <a:solidFill>
                <a:srgbClr val="009900"/>
              </a:solidFill>
              <a:prstDash val="solid"/>
              <a:headEnd type="none" w="med" len="med"/>
              <a:tailEnd type="none" w="med" len="med"/>
            </a:ln>
          </p:spPr>
        </p:sp>
        <p:sp>
          <p:nvSpPr>
            <p:cNvPr id="27720" name="Line 67"/>
            <p:cNvSpPr/>
            <p:nvPr/>
          </p:nvSpPr>
          <p:spPr>
            <a:xfrm flipH="1">
              <a:off x="4216" y="2199"/>
              <a:ext cx="96" cy="720"/>
            </a:xfrm>
            <a:prstGeom prst="line">
              <a:avLst/>
            </a:prstGeom>
            <a:ln w="38100" cap="flat" cmpd="sng">
              <a:solidFill>
                <a:srgbClr val="009900"/>
              </a:solidFill>
              <a:prstDash val="solid"/>
              <a:headEnd type="none" w="med" len="med"/>
              <a:tailEnd type="none" w="med" len="med"/>
            </a:ln>
          </p:spPr>
        </p:sp>
        <p:sp>
          <p:nvSpPr>
            <p:cNvPr id="27721" name="Oval 68"/>
            <p:cNvSpPr/>
            <p:nvPr/>
          </p:nvSpPr>
          <p:spPr>
            <a:xfrm>
              <a:off x="4456"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22" name="Oval 69"/>
            <p:cNvSpPr/>
            <p:nvPr/>
          </p:nvSpPr>
          <p:spPr>
            <a:xfrm>
              <a:off x="440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t>  </a:t>
              </a:r>
              <a:endParaRPr lang="en-US" altLang="zh-CN" sz="2400" dirty="0"/>
            </a:p>
          </p:txBody>
        </p:sp>
        <p:sp>
          <p:nvSpPr>
            <p:cNvPr id="27723" name="Oval 70"/>
            <p:cNvSpPr/>
            <p:nvPr/>
          </p:nvSpPr>
          <p:spPr>
            <a:xfrm>
              <a:off x="4456" y="2823"/>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24" name="Oval 71"/>
            <p:cNvSpPr/>
            <p:nvPr/>
          </p:nvSpPr>
          <p:spPr>
            <a:xfrm>
              <a:off x="4408"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25" name="Line 72"/>
            <p:cNvSpPr/>
            <p:nvPr/>
          </p:nvSpPr>
          <p:spPr>
            <a:xfrm>
              <a:off x="4264" y="1767"/>
              <a:ext cx="48" cy="336"/>
            </a:xfrm>
            <a:prstGeom prst="line">
              <a:avLst/>
            </a:prstGeom>
            <a:ln w="38100" cap="flat" cmpd="sng">
              <a:solidFill>
                <a:srgbClr val="009900"/>
              </a:solidFill>
              <a:prstDash val="solid"/>
              <a:headEnd type="none" w="med" len="med"/>
              <a:tailEnd type="none" w="med" len="med"/>
            </a:ln>
          </p:spPr>
        </p:sp>
        <p:sp>
          <p:nvSpPr>
            <p:cNvPr id="27726" name="Oval 73"/>
            <p:cNvSpPr/>
            <p:nvPr/>
          </p:nvSpPr>
          <p:spPr>
            <a:xfrm>
              <a:off x="4216"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27" name="Oval 74"/>
            <p:cNvSpPr/>
            <p:nvPr/>
          </p:nvSpPr>
          <p:spPr>
            <a:xfrm>
              <a:off x="416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28" name="Oval 75"/>
            <p:cNvSpPr/>
            <p:nvPr/>
          </p:nvSpPr>
          <p:spPr>
            <a:xfrm>
              <a:off x="4120" y="2823"/>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29" name="Oval 76"/>
            <p:cNvSpPr/>
            <p:nvPr/>
          </p:nvSpPr>
          <p:spPr>
            <a:xfrm>
              <a:off x="4168"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30" name="Line 77"/>
            <p:cNvSpPr/>
            <p:nvPr/>
          </p:nvSpPr>
          <p:spPr>
            <a:xfrm flipH="1">
              <a:off x="1272" y="1815"/>
              <a:ext cx="64" cy="240"/>
            </a:xfrm>
            <a:prstGeom prst="line">
              <a:avLst/>
            </a:prstGeom>
            <a:ln w="38100" cap="flat" cmpd="sng">
              <a:solidFill>
                <a:srgbClr val="009900"/>
              </a:solidFill>
              <a:prstDash val="solid"/>
              <a:headEnd type="none" w="med" len="med"/>
              <a:tailEnd type="none" w="med" len="med"/>
            </a:ln>
          </p:spPr>
        </p:sp>
        <p:sp>
          <p:nvSpPr>
            <p:cNvPr id="27731" name="Oval 78"/>
            <p:cNvSpPr/>
            <p:nvPr/>
          </p:nvSpPr>
          <p:spPr>
            <a:xfrm>
              <a:off x="1240"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32" name="Oval 79"/>
            <p:cNvSpPr/>
            <p:nvPr/>
          </p:nvSpPr>
          <p:spPr>
            <a:xfrm>
              <a:off x="1192"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33" name="Line 80"/>
            <p:cNvSpPr/>
            <p:nvPr/>
          </p:nvSpPr>
          <p:spPr>
            <a:xfrm>
              <a:off x="1288" y="2199"/>
              <a:ext cx="80" cy="240"/>
            </a:xfrm>
            <a:prstGeom prst="line">
              <a:avLst/>
            </a:prstGeom>
            <a:ln w="38100" cap="flat" cmpd="sng">
              <a:solidFill>
                <a:srgbClr val="009900"/>
              </a:solidFill>
              <a:prstDash val="solid"/>
              <a:headEnd type="none" w="med" len="med"/>
              <a:tailEnd type="none" w="med" len="med"/>
            </a:ln>
          </p:spPr>
        </p:sp>
        <p:sp>
          <p:nvSpPr>
            <p:cNvPr id="27734" name="Oval 81"/>
            <p:cNvSpPr/>
            <p:nvPr/>
          </p:nvSpPr>
          <p:spPr>
            <a:xfrm>
              <a:off x="128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35" name="Oval 82"/>
            <p:cNvSpPr/>
            <p:nvPr/>
          </p:nvSpPr>
          <p:spPr>
            <a:xfrm>
              <a:off x="104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36" name="Line 83"/>
            <p:cNvSpPr/>
            <p:nvPr/>
          </p:nvSpPr>
          <p:spPr>
            <a:xfrm>
              <a:off x="904" y="2583"/>
              <a:ext cx="96" cy="336"/>
            </a:xfrm>
            <a:prstGeom prst="line">
              <a:avLst/>
            </a:prstGeom>
            <a:ln w="38100" cap="flat" cmpd="sng">
              <a:solidFill>
                <a:srgbClr val="009900"/>
              </a:solidFill>
              <a:prstDash val="solid"/>
              <a:headEnd type="none" w="med" len="med"/>
              <a:tailEnd type="none" w="med" len="med"/>
            </a:ln>
          </p:spPr>
        </p:sp>
        <p:sp>
          <p:nvSpPr>
            <p:cNvPr id="27737" name="Line 84"/>
            <p:cNvSpPr/>
            <p:nvPr/>
          </p:nvSpPr>
          <p:spPr>
            <a:xfrm flipH="1">
              <a:off x="568" y="1815"/>
              <a:ext cx="288" cy="1056"/>
            </a:xfrm>
            <a:prstGeom prst="line">
              <a:avLst/>
            </a:prstGeom>
            <a:ln w="38100" cap="flat" cmpd="sng">
              <a:solidFill>
                <a:srgbClr val="009900"/>
              </a:solidFill>
              <a:prstDash val="solid"/>
              <a:headEnd type="none" w="med" len="med"/>
              <a:tailEnd type="none" w="med" len="med"/>
            </a:ln>
          </p:spPr>
        </p:sp>
        <p:sp>
          <p:nvSpPr>
            <p:cNvPr id="27738" name="Oval 85"/>
            <p:cNvSpPr/>
            <p:nvPr/>
          </p:nvSpPr>
          <p:spPr>
            <a:xfrm flipH="1">
              <a:off x="1000"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39" name="Oval 86"/>
            <p:cNvSpPr/>
            <p:nvPr/>
          </p:nvSpPr>
          <p:spPr>
            <a:xfrm flipH="1">
              <a:off x="90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40" name="Oval 87"/>
            <p:cNvSpPr/>
            <p:nvPr/>
          </p:nvSpPr>
          <p:spPr>
            <a:xfrm flipH="1">
              <a:off x="56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41" name="Oval 88"/>
            <p:cNvSpPr/>
            <p:nvPr/>
          </p:nvSpPr>
          <p:spPr>
            <a:xfrm flipH="1">
              <a:off x="424" y="2823"/>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42" name="Oval 89"/>
            <p:cNvSpPr/>
            <p:nvPr/>
          </p:nvSpPr>
          <p:spPr>
            <a:xfrm flipH="1">
              <a:off x="904" y="2823"/>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43" name="Oval 90"/>
            <p:cNvSpPr/>
            <p:nvPr/>
          </p:nvSpPr>
          <p:spPr>
            <a:xfrm flipH="1">
              <a:off x="760" y="1671"/>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44" name="Oval 91"/>
            <p:cNvSpPr/>
            <p:nvPr/>
          </p:nvSpPr>
          <p:spPr>
            <a:xfrm flipH="1">
              <a:off x="664" y="2055"/>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27745" name="Oval 92"/>
            <p:cNvSpPr/>
            <p:nvPr/>
          </p:nvSpPr>
          <p:spPr>
            <a:xfrm flipH="1">
              <a:off x="808" y="2439"/>
              <a:ext cx="192" cy="192"/>
            </a:xfrm>
            <a:prstGeom prst="ellipse">
              <a:avLst/>
            </a:prstGeom>
            <a:gradFill rotWithShape="0">
              <a:gsLst>
                <a:gs pos="0">
                  <a:srgbClr val="00FFFF"/>
                </a:gs>
                <a:gs pos="100000">
                  <a:srgbClr val="008E8E"/>
                </a:gs>
              </a:gsLst>
              <a:path path="shape">
                <a:fillToRect l="50000" t="50000" r="50000" b="50000"/>
              </a:path>
              <a:tileRect/>
            </a:gra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sp>
        <p:nvSpPr>
          <p:cNvPr id="27651" name="Rectangle 94"/>
          <p:cNvSpPr>
            <a:spLocks noGrp="1"/>
          </p:cNvSpPr>
          <p:nvPr>
            <p:ph idx="1"/>
          </p:nvPr>
        </p:nvSpPr>
        <p:spPr>
          <a:xfrm>
            <a:off x="539750" y="908050"/>
            <a:ext cx="8604250" cy="4114800"/>
          </a:xfrm>
          <a:ln/>
        </p:spPr>
        <p:txBody>
          <a:bodyPr vert="horz" wrap="square" lIns="91440" tIns="45720" rIns="91440" bIns="45720" anchor="t"/>
          <a:p>
            <a:pPr lvl="1" eaLnBrk="1" hangingPunct="1"/>
            <a:r>
              <a:rPr lang="en-US" altLang="zh-CN" dirty="0">
                <a:latin typeface="Arial Narrow" panose="020B0506020202030204" pitchFamily="34" charset="0"/>
              </a:rPr>
              <a:t>3.</a:t>
            </a:r>
            <a:r>
              <a:rPr lang="zh-CN" altLang="en-US" sz="3200" dirty="0"/>
              <a:t>有</a:t>
            </a:r>
            <a:r>
              <a:rPr lang="en-US" altLang="zh-CN" dirty="0">
                <a:latin typeface="Arial Narrow" panose="020B0506020202030204" pitchFamily="34" charset="0"/>
              </a:rPr>
              <a:t>4</a:t>
            </a:r>
            <a:r>
              <a:rPr lang="zh-CN" altLang="en-US" sz="3200" dirty="0"/>
              <a:t>个结点的二叉树有几种不同形态？</a:t>
            </a:r>
            <a:endParaRPr lang="zh-CN" altLang="en-US" sz="3200" dirty="0"/>
          </a:p>
        </p:txBody>
      </p:sp>
      <p:grpSp>
        <p:nvGrpSpPr>
          <p:cNvPr id="3" name="Group 95"/>
          <p:cNvGrpSpPr/>
          <p:nvPr/>
        </p:nvGrpSpPr>
        <p:grpSpPr>
          <a:xfrm>
            <a:off x="684213" y="4365625"/>
            <a:ext cx="8064500" cy="1660525"/>
            <a:chOff x="385" y="1207"/>
            <a:chExt cx="5080" cy="1046"/>
          </a:xfrm>
        </p:grpSpPr>
        <p:graphicFrame>
          <p:nvGraphicFramePr>
            <p:cNvPr id="27654" name="Object 96"/>
            <p:cNvGraphicFramePr>
              <a:graphicFrameLocks noChangeAspect="1"/>
            </p:cNvGraphicFramePr>
            <p:nvPr/>
          </p:nvGraphicFramePr>
          <p:xfrm>
            <a:off x="2087" y="1612"/>
            <a:ext cx="1232" cy="641"/>
          </p:xfrm>
          <a:graphic>
            <a:graphicData uri="http://schemas.openxmlformats.org/presentationml/2006/ole">
              <mc:AlternateContent xmlns:mc="http://schemas.openxmlformats.org/markup-compatibility/2006">
                <mc:Choice xmlns:v="urn:schemas-microsoft-com:vml" Requires="v">
                  <p:oleObj spid="_x0000_s3078" name="" r:id="rId1" imgW="622300" imgH="393700" progId="Equation.DSMT4">
                    <p:embed/>
                  </p:oleObj>
                </mc:Choice>
                <mc:Fallback>
                  <p:oleObj name="" r:id="rId1" imgW="622300" imgH="393700" progId="Equation.DSMT4">
                    <p:embed/>
                    <p:pic>
                      <p:nvPicPr>
                        <p:cNvPr id="0" name="图片 3077"/>
                        <p:cNvPicPr/>
                        <p:nvPr/>
                      </p:nvPicPr>
                      <p:blipFill>
                        <a:blip r:embed="rId2"/>
                        <a:stretch>
                          <a:fillRect/>
                        </a:stretch>
                      </p:blipFill>
                      <p:spPr>
                        <a:xfrm>
                          <a:off x="2087" y="1612"/>
                          <a:ext cx="1232" cy="641"/>
                        </a:xfrm>
                        <a:prstGeom prst="rect">
                          <a:avLst/>
                        </a:prstGeom>
                        <a:noFill/>
                        <a:ln w="38100">
                          <a:noFill/>
                          <a:miter/>
                        </a:ln>
                      </p:spPr>
                    </p:pic>
                  </p:oleObj>
                </mc:Fallback>
              </mc:AlternateContent>
            </a:graphicData>
          </a:graphic>
        </p:graphicFrame>
        <p:sp>
          <p:nvSpPr>
            <p:cNvPr id="27655" name="Rectangle 97"/>
            <p:cNvSpPr/>
            <p:nvPr/>
          </p:nvSpPr>
          <p:spPr>
            <a:xfrm>
              <a:off x="385" y="1207"/>
              <a:ext cx="508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b="1" dirty="0">
                  <a:solidFill>
                    <a:srgbClr val="FF00FF"/>
                  </a:solidFill>
                  <a:latin typeface="Arial Narrow" panose="020B0506020202030204" pitchFamily="34" charset="0"/>
                </a:rPr>
                <a:t>一般地：</a:t>
              </a:r>
              <a:r>
                <a:rPr lang="zh-CN" altLang="en-US" b="1" dirty="0">
                  <a:latin typeface="Arial Narrow" panose="020B0506020202030204" pitchFamily="34" charset="0"/>
                </a:rPr>
                <a:t>有</a:t>
              </a:r>
              <a:r>
                <a:rPr lang="en-US" altLang="zh-CN" b="1" i="1" dirty="0"/>
                <a:t>n</a:t>
              </a:r>
              <a:r>
                <a:rPr lang="zh-CN" altLang="en-US" b="1" dirty="0">
                  <a:latin typeface="Arial Narrow" panose="020B0506020202030204" pitchFamily="34" charset="0"/>
                </a:rPr>
                <a:t>个结点的不相似二叉树有：</a:t>
              </a:r>
              <a:endParaRPr lang="zh-CN" altLang="en-US" b="1" dirty="0">
                <a:latin typeface="Arial Narrow" panose="020B0506020202030204" pitchFamily="34" charset="0"/>
              </a:endParaRPr>
            </a:p>
          </p:txBody>
        </p:sp>
      </p:grpSp>
      <p:sp>
        <p:nvSpPr>
          <p:cNvPr id="27653" name="AutoShape 98">
            <a:hlinkClick r:id="" action="ppaction://noaction"/>
          </p:cNvPr>
          <p:cNvSpPr/>
          <p:nvPr/>
        </p:nvSpPr>
        <p:spPr>
          <a:xfrm>
            <a:off x="8532813" y="6453188"/>
            <a:ext cx="431800" cy="333375"/>
          </a:xfrm>
          <a:prstGeom prst="leftArrow">
            <a:avLst>
              <a:gd name="adj1" fmla="val 50000"/>
              <a:gd name="adj2" fmla="val 32380"/>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Picture 2"/>
          <p:cNvPicPr>
            <a:picLocks noChangeAspect="1"/>
          </p:cNvPicPr>
          <p:nvPr/>
        </p:nvPicPr>
        <p:blipFill>
          <a:blip r:embed="rId1"/>
          <a:stretch>
            <a:fillRect/>
          </a:stretch>
        </p:blipFill>
        <p:spPr>
          <a:xfrm>
            <a:off x="179388" y="260350"/>
            <a:ext cx="8786812" cy="4248150"/>
          </a:xfrm>
          <a:prstGeom prst="rect">
            <a:avLst/>
          </a:prstGeom>
          <a:noFill/>
          <a:ln w="9525">
            <a:noFill/>
          </a:ln>
        </p:spPr>
      </p:pic>
      <p:pic>
        <p:nvPicPr>
          <p:cNvPr id="233475" name="Picture 3"/>
          <p:cNvPicPr>
            <a:picLocks noChangeAspect="1"/>
          </p:cNvPicPr>
          <p:nvPr/>
        </p:nvPicPr>
        <p:blipFill>
          <a:blip r:embed="rId2"/>
          <a:stretch>
            <a:fillRect/>
          </a:stretch>
        </p:blipFill>
        <p:spPr>
          <a:xfrm>
            <a:off x="107950" y="4797425"/>
            <a:ext cx="8967788" cy="1511300"/>
          </a:xfrm>
          <a:prstGeom prst="rect">
            <a:avLst/>
          </a:prstGeom>
          <a:noFill/>
          <a:ln w="9525">
            <a:noFill/>
          </a:ln>
        </p:spPr>
      </p:pic>
    </p:spTree>
  </p:cSld>
  <p:clrMapOvr>
    <a:masterClrMapping/>
  </p:clrMapOvr>
  <p:transitio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fade">
                                      <p:cBhvr>
                                        <p:cTn id="7" dur="500"/>
                                        <p:tgtEl>
                                          <p:spTgt spid="233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2"/>
          <p:cNvSpPr txBox="1"/>
          <p:nvPr/>
        </p:nvSpPr>
        <p:spPr>
          <a:xfrm>
            <a:off x="533400" y="685800"/>
            <a:ext cx="7851775" cy="9144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ea typeface="楷体_GB2312" pitchFamily="49" charset="-122"/>
              </a:rPr>
              <a:t> </a:t>
            </a:r>
            <a:r>
              <a:rPr lang="zh-CN" altLang="en-US" sz="5400" b="1" dirty="0">
                <a:solidFill>
                  <a:srgbClr val="333399"/>
                </a:solidFill>
                <a:ea typeface="楷体_GB2312" pitchFamily="49" charset="-122"/>
              </a:rPr>
              <a:t>二叉树的主要基本操作</a:t>
            </a:r>
            <a:r>
              <a:rPr lang="zh-CN" altLang="en-US" sz="5400" dirty="0">
                <a:solidFill>
                  <a:srgbClr val="333399"/>
                </a:solidFill>
                <a:ea typeface="楷体_GB2312" pitchFamily="49" charset="-122"/>
              </a:rPr>
              <a:t>：</a:t>
            </a:r>
            <a:endParaRPr lang="zh-CN" altLang="en-US" sz="2400" dirty="0"/>
          </a:p>
        </p:txBody>
      </p:sp>
      <p:sp>
        <p:nvSpPr>
          <p:cNvPr id="330755" name="Text Box 3">
            <a:hlinkClick r:id="" action="ppaction://hlinkshowjump?jump=nextslide"/>
          </p:cNvPr>
          <p:cNvSpPr txBox="1"/>
          <p:nvPr/>
        </p:nvSpPr>
        <p:spPr>
          <a:xfrm>
            <a:off x="2133600" y="2057400"/>
            <a:ext cx="3124200" cy="9144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5400" b="1" dirty="0">
                <a:solidFill>
                  <a:srgbClr val="FF3300"/>
                </a:solidFill>
                <a:ea typeface="楷体_GB2312" pitchFamily="49" charset="-122"/>
              </a:rPr>
              <a:t>查  找  类</a:t>
            </a:r>
            <a:endParaRPr lang="zh-CN" altLang="en-US" sz="2400" b="1" dirty="0">
              <a:solidFill>
                <a:srgbClr val="FF3300"/>
              </a:solidFill>
              <a:ea typeface="楷体_GB2312" pitchFamily="49" charset="-122"/>
            </a:endParaRPr>
          </a:p>
        </p:txBody>
      </p:sp>
      <p:sp>
        <p:nvSpPr>
          <p:cNvPr id="330756" name="Text Box 4">
            <a:hlinkClick r:id="rId1" action="ppaction://hlinksldjump"/>
          </p:cNvPr>
          <p:cNvSpPr txBox="1"/>
          <p:nvPr/>
        </p:nvSpPr>
        <p:spPr>
          <a:xfrm>
            <a:off x="2667000" y="3352800"/>
            <a:ext cx="2927350" cy="9144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5400" b="1" dirty="0">
                <a:solidFill>
                  <a:srgbClr val="FF3300"/>
                </a:solidFill>
                <a:ea typeface="楷体_GB2312" pitchFamily="49" charset="-122"/>
              </a:rPr>
              <a:t>插  入  类</a:t>
            </a:r>
            <a:endParaRPr lang="zh-CN" altLang="en-US" sz="2400" dirty="0"/>
          </a:p>
        </p:txBody>
      </p:sp>
      <p:sp>
        <p:nvSpPr>
          <p:cNvPr id="330757" name="Text Box 5">
            <a:hlinkClick r:id="rId2" action="ppaction://hlinksldjump"/>
          </p:cNvPr>
          <p:cNvSpPr txBox="1"/>
          <p:nvPr/>
        </p:nvSpPr>
        <p:spPr>
          <a:xfrm>
            <a:off x="3230563" y="4724400"/>
            <a:ext cx="2927350" cy="9144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5400" b="1" dirty="0">
                <a:solidFill>
                  <a:srgbClr val="FF3300"/>
                </a:solidFill>
                <a:ea typeface="楷体_GB2312" pitchFamily="49" charset="-122"/>
              </a:rPr>
              <a:t>删  除  类</a:t>
            </a:r>
            <a:endParaRPr lang="zh-CN" altLang="en-US" sz="2400" dirty="0"/>
          </a:p>
        </p:txBody>
      </p:sp>
      <p:graphicFrame>
        <p:nvGraphicFramePr>
          <p:cNvPr id="330758" name="Object 6"/>
          <p:cNvGraphicFramePr>
            <a:graphicFrameLocks noChangeAspect="1"/>
          </p:cNvGraphicFramePr>
          <p:nvPr/>
        </p:nvGraphicFramePr>
        <p:xfrm>
          <a:off x="1524000" y="1981200"/>
          <a:ext cx="838200" cy="835025"/>
        </p:xfrm>
        <a:graphic>
          <a:graphicData uri="http://schemas.openxmlformats.org/presentationml/2006/ole">
            <mc:AlternateContent xmlns:mc="http://schemas.openxmlformats.org/markup-compatibility/2006">
              <mc:Choice xmlns:v="urn:schemas-microsoft-com:vml" Requires="v">
                <p:oleObj spid="_x0000_s3079" name="" r:id="rId3" imgW="1278255" imgH="1273810" progId="MS_ClipArt_Gallery.2">
                  <p:embed/>
                </p:oleObj>
              </mc:Choice>
              <mc:Fallback>
                <p:oleObj name="" r:id="rId3" imgW="1278255" imgH="1273810" progId="MS_ClipArt_Gallery.2">
                  <p:embed/>
                  <p:pic>
                    <p:nvPicPr>
                      <p:cNvPr id="0" name="图片 3078"/>
                      <p:cNvPicPr/>
                      <p:nvPr/>
                    </p:nvPicPr>
                    <p:blipFill>
                      <a:blip r:embed="rId4"/>
                      <a:stretch>
                        <a:fillRect/>
                      </a:stretch>
                    </p:blipFill>
                    <p:spPr>
                      <a:xfrm>
                        <a:off x="1524000" y="1981200"/>
                        <a:ext cx="838200" cy="835025"/>
                      </a:xfrm>
                      <a:prstGeom prst="rect">
                        <a:avLst/>
                      </a:prstGeom>
                      <a:noFill/>
                      <a:ln w="38100">
                        <a:noFill/>
                        <a:miter/>
                      </a:ln>
                    </p:spPr>
                  </p:pic>
                </p:oleObj>
              </mc:Fallback>
            </mc:AlternateContent>
          </a:graphicData>
        </a:graphic>
      </p:graphicFrame>
      <p:graphicFrame>
        <p:nvGraphicFramePr>
          <p:cNvPr id="330759" name="Object 7"/>
          <p:cNvGraphicFramePr>
            <a:graphicFrameLocks noChangeAspect="1"/>
          </p:cNvGraphicFramePr>
          <p:nvPr/>
        </p:nvGraphicFramePr>
        <p:xfrm>
          <a:off x="1981200" y="3276600"/>
          <a:ext cx="838200" cy="835025"/>
        </p:xfrm>
        <a:graphic>
          <a:graphicData uri="http://schemas.openxmlformats.org/presentationml/2006/ole">
            <mc:AlternateContent xmlns:mc="http://schemas.openxmlformats.org/markup-compatibility/2006">
              <mc:Choice xmlns:v="urn:schemas-microsoft-com:vml" Requires="v">
                <p:oleObj spid="_x0000_s3081" name="" r:id="rId5" imgW="1278255" imgH="1273810" progId="MS_ClipArt_Gallery.2">
                  <p:embed/>
                </p:oleObj>
              </mc:Choice>
              <mc:Fallback>
                <p:oleObj name="" r:id="rId5" imgW="1278255" imgH="1273810" progId="MS_ClipArt_Gallery.2">
                  <p:embed/>
                  <p:pic>
                    <p:nvPicPr>
                      <p:cNvPr id="0" name="图片 3080"/>
                      <p:cNvPicPr/>
                      <p:nvPr/>
                    </p:nvPicPr>
                    <p:blipFill>
                      <a:blip r:embed="rId4"/>
                      <a:stretch>
                        <a:fillRect/>
                      </a:stretch>
                    </p:blipFill>
                    <p:spPr>
                      <a:xfrm>
                        <a:off x="1981200" y="3276600"/>
                        <a:ext cx="838200" cy="835025"/>
                      </a:xfrm>
                      <a:prstGeom prst="rect">
                        <a:avLst/>
                      </a:prstGeom>
                      <a:noFill/>
                      <a:ln w="38100">
                        <a:noFill/>
                        <a:miter/>
                      </a:ln>
                    </p:spPr>
                  </p:pic>
                </p:oleObj>
              </mc:Fallback>
            </mc:AlternateContent>
          </a:graphicData>
        </a:graphic>
      </p:graphicFrame>
      <p:graphicFrame>
        <p:nvGraphicFramePr>
          <p:cNvPr id="330760" name="Object 8"/>
          <p:cNvGraphicFramePr>
            <a:graphicFrameLocks noChangeAspect="1"/>
          </p:cNvGraphicFramePr>
          <p:nvPr/>
        </p:nvGraphicFramePr>
        <p:xfrm>
          <a:off x="2438400" y="4648200"/>
          <a:ext cx="838200" cy="835025"/>
        </p:xfrm>
        <a:graphic>
          <a:graphicData uri="http://schemas.openxmlformats.org/presentationml/2006/ole">
            <mc:AlternateContent xmlns:mc="http://schemas.openxmlformats.org/markup-compatibility/2006">
              <mc:Choice xmlns:v="urn:schemas-microsoft-com:vml" Requires="v">
                <p:oleObj spid="_x0000_s3080" name="" r:id="rId6" imgW="1278255" imgH="1273810" progId="MS_ClipArt_Gallery.2">
                  <p:embed/>
                </p:oleObj>
              </mc:Choice>
              <mc:Fallback>
                <p:oleObj name="" r:id="rId6" imgW="1278255" imgH="1273810" progId="MS_ClipArt_Gallery.2">
                  <p:embed/>
                  <p:pic>
                    <p:nvPicPr>
                      <p:cNvPr id="0" name="图片 3079"/>
                      <p:cNvPicPr/>
                      <p:nvPr/>
                    </p:nvPicPr>
                    <p:blipFill>
                      <a:blip r:embed="rId4"/>
                      <a:stretch>
                        <a:fillRect/>
                      </a:stretch>
                    </p:blipFill>
                    <p:spPr>
                      <a:xfrm>
                        <a:off x="2438400" y="4648200"/>
                        <a:ext cx="838200" cy="835025"/>
                      </a:xfrm>
                      <a:prstGeom prst="rect">
                        <a:avLst/>
                      </a:prstGeom>
                      <a:noFill/>
                      <a:ln w="38100">
                        <a:noFill/>
                        <a:miter/>
                      </a:ln>
                    </p:spPr>
                  </p:pic>
                </p:oleObj>
              </mc:Fallback>
            </mc:AlternateContent>
          </a:graphicData>
        </a:graphic>
      </p:graphicFrame>
      <p:sp>
        <p:nvSpPr>
          <p:cNvPr id="330761" name="AutoShape 9">
            <a:hlinkClick r:id="rId7" action="ppaction://hlinksldjump"/>
          </p:cNvPr>
          <p:cNvSpPr/>
          <p:nvPr/>
        </p:nvSpPr>
        <p:spPr>
          <a:xfrm>
            <a:off x="8382000" y="6248400"/>
            <a:ext cx="381000" cy="381000"/>
          </a:xfrm>
          <a:prstGeom prst="actionButtonForwardNext">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8"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30758"/>
                                        </p:tgtEl>
                                        <p:attrNameLst>
                                          <p:attrName>style.visibility</p:attrName>
                                        </p:attrNameLst>
                                      </p:cBhvr>
                                      <p:to>
                                        <p:strVal val="visible"/>
                                      </p:to>
                                    </p:set>
                                    <p:anim calcmode="lin" valueType="num">
                                      <p:cBhvr additive="base">
                                        <p:cTn id="7" dur="500" fill="hold"/>
                                        <p:tgtEl>
                                          <p:spTgt spid="330758"/>
                                        </p:tgtEl>
                                        <p:attrNameLst>
                                          <p:attrName>ppt_x</p:attrName>
                                        </p:attrNameLst>
                                      </p:cBhvr>
                                      <p:tavLst>
                                        <p:tav tm="0">
                                          <p:val>
                                            <p:strVal val="0-#ppt_w/2"/>
                                          </p:val>
                                        </p:tav>
                                        <p:tav tm="100000">
                                          <p:val>
                                            <p:strVal val="#ppt_x"/>
                                          </p:val>
                                        </p:tav>
                                      </p:tavLst>
                                    </p:anim>
                                    <p:anim calcmode="lin" valueType="num">
                                      <p:cBhvr additive="base">
                                        <p:cTn id="8" dur="500" fill="hold"/>
                                        <p:tgtEl>
                                          <p:spTgt spid="33075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330755"/>
                                        </p:tgtEl>
                                        <p:attrNameLst>
                                          <p:attrName>style.visibility</p:attrName>
                                        </p:attrNameLst>
                                      </p:cBhvr>
                                      <p:to>
                                        <p:strVal val="visible"/>
                                      </p:to>
                                    </p:set>
                                    <p:anim calcmode="lin" valueType="num">
                                      <p:cBhvr additive="base">
                                        <p:cTn id="12" dur="500" fill="hold"/>
                                        <p:tgtEl>
                                          <p:spTgt spid="330755"/>
                                        </p:tgtEl>
                                        <p:attrNameLst>
                                          <p:attrName>ppt_x</p:attrName>
                                        </p:attrNameLst>
                                      </p:cBhvr>
                                      <p:tavLst>
                                        <p:tav tm="0">
                                          <p:val>
                                            <p:strVal val="1+#ppt_w/2"/>
                                          </p:val>
                                        </p:tav>
                                        <p:tav tm="100000">
                                          <p:val>
                                            <p:strVal val="#ppt_x"/>
                                          </p:val>
                                        </p:tav>
                                      </p:tavLst>
                                    </p:anim>
                                    <p:anim calcmode="lin" valueType="num">
                                      <p:cBhvr additive="base">
                                        <p:cTn id="13" dur="500" fill="hold"/>
                                        <p:tgtEl>
                                          <p:spTgt spid="33075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9" fill="hold" nodeType="afterEffect">
                                  <p:stCondLst>
                                    <p:cond delay="0"/>
                                  </p:stCondLst>
                                  <p:childTnLst>
                                    <p:set>
                                      <p:cBhvr>
                                        <p:cTn id="16" dur="1" fill="hold">
                                          <p:stCondLst>
                                            <p:cond delay="0"/>
                                          </p:stCondLst>
                                        </p:cTn>
                                        <p:tgtEl>
                                          <p:spTgt spid="330759"/>
                                        </p:tgtEl>
                                        <p:attrNameLst>
                                          <p:attrName>style.visibility</p:attrName>
                                        </p:attrNameLst>
                                      </p:cBhvr>
                                      <p:to>
                                        <p:strVal val="visible"/>
                                      </p:to>
                                    </p:set>
                                    <p:anim calcmode="lin" valueType="num">
                                      <p:cBhvr additive="base">
                                        <p:cTn id="17" dur="500" fill="hold"/>
                                        <p:tgtEl>
                                          <p:spTgt spid="330759"/>
                                        </p:tgtEl>
                                        <p:attrNameLst>
                                          <p:attrName>ppt_x</p:attrName>
                                        </p:attrNameLst>
                                      </p:cBhvr>
                                      <p:tavLst>
                                        <p:tav tm="0">
                                          <p:val>
                                            <p:strVal val="0-#ppt_w/2"/>
                                          </p:val>
                                        </p:tav>
                                        <p:tav tm="100000">
                                          <p:val>
                                            <p:strVal val="#ppt_x"/>
                                          </p:val>
                                        </p:tav>
                                      </p:tavLst>
                                    </p:anim>
                                    <p:anim calcmode="lin" valueType="num">
                                      <p:cBhvr additive="base">
                                        <p:cTn id="18" dur="500" fill="hold"/>
                                        <p:tgtEl>
                                          <p:spTgt spid="330759"/>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330756"/>
                                        </p:tgtEl>
                                        <p:attrNameLst>
                                          <p:attrName>style.visibility</p:attrName>
                                        </p:attrNameLst>
                                      </p:cBhvr>
                                      <p:to>
                                        <p:strVal val="visible"/>
                                      </p:to>
                                    </p:set>
                                    <p:anim calcmode="lin" valueType="num">
                                      <p:cBhvr additive="base">
                                        <p:cTn id="22" dur="500" fill="hold"/>
                                        <p:tgtEl>
                                          <p:spTgt spid="330756"/>
                                        </p:tgtEl>
                                        <p:attrNameLst>
                                          <p:attrName>ppt_x</p:attrName>
                                        </p:attrNameLst>
                                      </p:cBhvr>
                                      <p:tavLst>
                                        <p:tav tm="0">
                                          <p:val>
                                            <p:strVal val="1+#ppt_w/2"/>
                                          </p:val>
                                        </p:tav>
                                        <p:tav tm="100000">
                                          <p:val>
                                            <p:strVal val="#ppt_x"/>
                                          </p:val>
                                        </p:tav>
                                      </p:tavLst>
                                    </p:anim>
                                    <p:anim calcmode="lin" valueType="num">
                                      <p:cBhvr additive="base">
                                        <p:cTn id="23" dur="500" fill="hold"/>
                                        <p:tgtEl>
                                          <p:spTgt spid="33075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9" fill="hold" nodeType="afterEffect">
                                  <p:stCondLst>
                                    <p:cond delay="0"/>
                                  </p:stCondLst>
                                  <p:childTnLst>
                                    <p:set>
                                      <p:cBhvr>
                                        <p:cTn id="26" dur="1" fill="hold">
                                          <p:stCondLst>
                                            <p:cond delay="0"/>
                                          </p:stCondLst>
                                        </p:cTn>
                                        <p:tgtEl>
                                          <p:spTgt spid="330760"/>
                                        </p:tgtEl>
                                        <p:attrNameLst>
                                          <p:attrName>style.visibility</p:attrName>
                                        </p:attrNameLst>
                                      </p:cBhvr>
                                      <p:to>
                                        <p:strVal val="visible"/>
                                      </p:to>
                                    </p:set>
                                    <p:anim calcmode="lin" valueType="num">
                                      <p:cBhvr additive="base">
                                        <p:cTn id="27" dur="500" fill="hold"/>
                                        <p:tgtEl>
                                          <p:spTgt spid="330760"/>
                                        </p:tgtEl>
                                        <p:attrNameLst>
                                          <p:attrName>ppt_x</p:attrName>
                                        </p:attrNameLst>
                                      </p:cBhvr>
                                      <p:tavLst>
                                        <p:tav tm="0">
                                          <p:val>
                                            <p:strVal val="0-#ppt_w/2"/>
                                          </p:val>
                                        </p:tav>
                                        <p:tav tm="100000">
                                          <p:val>
                                            <p:strVal val="#ppt_x"/>
                                          </p:val>
                                        </p:tav>
                                      </p:tavLst>
                                    </p:anim>
                                    <p:anim calcmode="lin" valueType="num">
                                      <p:cBhvr additive="base">
                                        <p:cTn id="28" dur="500" fill="hold"/>
                                        <p:tgtEl>
                                          <p:spTgt spid="330760"/>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6" fill="hold" grpId="0" nodeType="afterEffect">
                                  <p:stCondLst>
                                    <p:cond delay="0"/>
                                  </p:stCondLst>
                                  <p:childTnLst>
                                    <p:set>
                                      <p:cBhvr>
                                        <p:cTn id="31" dur="1" fill="hold">
                                          <p:stCondLst>
                                            <p:cond delay="0"/>
                                          </p:stCondLst>
                                        </p:cTn>
                                        <p:tgtEl>
                                          <p:spTgt spid="330757"/>
                                        </p:tgtEl>
                                        <p:attrNameLst>
                                          <p:attrName>style.visibility</p:attrName>
                                        </p:attrNameLst>
                                      </p:cBhvr>
                                      <p:to>
                                        <p:strVal val="visible"/>
                                      </p:to>
                                    </p:set>
                                    <p:anim calcmode="lin" valueType="num">
                                      <p:cBhvr additive="base">
                                        <p:cTn id="32" dur="500" fill="hold"/>
                                        <p:tgtEl>
                                          <p:spTgt spid="330757"/>
                                        </p:tgtEl>
                                        <p:attrNameLst>
                                          <p:attrName>ppt_x</p:attrName>
                                        </p:attrNameLst>
                                      </p:cBhvr>
                                      <p:tavLst>
                                        <p:tav tm="0">
                                          <p:val>
                                            <p:strVal val="1+#ppt_w/2"/>
                                          </p:val>
                                        </p:tav>
                                        <p:tav tm="100000">
                                          <p:val>
                                            <p:strVal val="#ppt_x"/>
                                          </p:val>
                                        </p:tav>
                                      </p:tavLst>
                                    </p:anim>
                                    <p:anim calcmode="lin" valueType="num">
                                      <p:cBhvr additive="base">
                                        <p:cTn id="33" dur="500" fill="hold"/>
                                        <p:tgtEl>
                                          <p:spTgt spid="33075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6" fill="hold" grpId="0" nodeType="afterEffect">
                                  <p:stCondLst>
                                    <p:cond delay="0"/>
                                  </p:stCondLst>
                                  <p:childTnLst>
                                    <p:set>
                                      <p:cBhvr>
                                        <p:cTn id="36" dur="1" fill="hold">
                                          <p:stCondLst>
                                            <p:cond delay="0"/>
                                          </p:stCondLst>
                                        </p:cTn>
                                        <p:tgtEl>
                                          <p:spTgt spid="330761"/>
                                        </p:tgtEl>
                                        <p:attrNameLst>
                                          <p:attrName>style.visibility</p:attrName>
                                        </p:attrNameLst>
                                      </p:cBhvr>
                                      <p:to>
                                        <p:strVal val="visible"/>
                                      </p:to>
                                    </p:set>
                                    <p:anim calcmode="lin" valueType="num">
                                      <p:cBhvr additive="base">
                                        <p:cTn id="37" dur="500" fill="hold"/>
                                        <p:tgtEl>
                                          <p:spTgt spid="330761"/>
                                        </p:tgtEl>
                                        <p:attrNameLst>
                                          <p:attrName>ppt_x</p:attrName>
                                        </p:attrNameLst>
                                      </p:cBhvr>
                                      <p:tavLst>
                                        <p:tav tm="0">
                                          <p:val>
                                            <p:strVal val="1+#ppt_w/2"/>
                                          </p:val>
                                        </p:tav>
                                        <p:tav tm="100000">
                                          <p:val>
                                            <p:strVal val="#ppt_x"/>
                                          </p:val>
                                        </p:tav>
                                      </p:tavLst>
                                    </p:anim>
                                    <p:anim calcmode="lin" valueType="num">
                                      <p:cBhvr additive="base">
                                        <p:cTn id="38" dur="500" fill="hold"/>
                                        <p:tgtEl>
                                          <p:spTgt spid="3307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p:bldP spid="330756" grpId="0"/>
      <p:bldP spid="330757" grpId="0"/>
      <p:bldP spid="3307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8" name="Text Box 2">
            <a:hlinkClick r:id="rId1" action="ppaction://hlinksldjump"/>
          </p:cNvPr>
          <p:cNvSpPr txBox="1"/>
          <p:nvPr/>
        </p:nvSpPr>
        <p:spPr>
          <a:xfrm>
            <a:off x="152400" y="152400"/>
            <a:ext cx="8134350" cy="65547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5000"/>
              </a:lnSpc>
              <a:spcBef>
                <a:spcPct val="0"/>
              </a:spcBef>
              <a:buNone/>
            </a:pPr>
            <a:r>
              <a:rPr lang="en-US" altLang="zh-CN" sz="2400" dirty="0">
                <a:ea typeface="楷体_GB2312" pitchFamily="49" charset="-122"/>
              </a:rPr>
              <a:t>     </a:t>
            </a:r>
            <a:r>
              <a:rPr lang="en-US" altLang="zh-CN" sz="3600" b="1" dirty="0">
                <a:solidFill>
                  <a:srgbClr val="990000"/>
                </a:solidFill>
                <a:ea typeface="楷体_GB2312" pitchFamily="49" charset="-122"/>
              </a:rPr>
              <a:t>Root(T);    Value(T, e);    Parent(T, e);</a:t>
            </a:r>
            <a:endParaRPr lang="en-US" altLang="zh-CN" sz="3600" b="1" dirty="0">
              <a:solidFill>
                <a:srgbClr val="990000"/>
              </a:solidFill>
              <a:ea typeface="楷体_GB2312" pitchFamily="49" charset="-122"/>
            </a:endParaRPr>
          </a:p>
          <a:p>
            <a:pPr marL="0" lvl="0" indent="0" eaLnBrk="1" hangingPunct="1">
              <a:lnSpc>
                <a:spcPct val="145000"/>
              </a:lnSpc>
              <a:spcBef>
                <a:spcPct val="0"/>
              </a:spcBef>
              <a:buNone/>
            </a:pPr>
            <a:r>
              <a:rPr lang="en-US" altLang="zh-CN" sz="3600" b="1" dirty="0">
                <a:solidFill>
                  <a:srgbClr val="990000"/>
                </a:solidFill>
                <a:ea typeface="楷体_GB2312" pitchFamily="49" charset="-122"/>
              </a:rPr>
              <a:t>   LeftChild(T, e);     RightChild(T, e);</a:t>
            </a:r>
            <a:endParaRPr lang="en-US" altLang="zh-CN" sz="3600" b="1" dirty="0">
              <a:solidFill>
                <a:srgbClr val="990000"/>
              </a:solidFill>
              <a:ea typeface="楷体_GB2312" pitchFamily="49" charset="-122"/>
            </a:endParaRPr>
          </a:p>
          <a:p>
            <a:pPr marL="0" lvl="0" indent="0" eaLnBrk="1" hangingPunct="1">
              <a:lnSpc>
                <a:spcPct val="145000"/>
              </a:lnSpc>
              <a:spcBef>
                <a:spcPct val="0"/>
              </a:spcBef>
              <a:buNone/>
            </a:pPr>
            <a:r>
              <a:rPr lang="en-US" altLang="zh-CN" sz="3600" b="1" dirty="0">
                <a:solidFill>
                  <a:srgbClr val="990000"/>
                </a:solidFill>
                <a:ea typeface="楷体_GB2312" pitchFamily="49" charset="-122"/>
              </a:rPr>
              <a:t>   LeftSibling(T, e);     RightSibling(T, e);</a:t>
            </a:r>
            <a:endParaRPr lang="en-US" altLang="zh-CN" sz="3600" b="1" dirty="0">
              <a:solidFill>
                <a:srgbClr val="990000"/>
              </a:solidFill>
              <a:ea typeface="楷体_GB2312" pitchFamily="49" charset="-122"/>
            </a:endParaRPr>
          </a:p>
          <a:p>
            <a:pPr marL="0" lvl="0" indent="0" eaLnBrk="1" hangingPunct="1">
              <a:lnSpc>
                <a:spcPct val="145000"/>
              </a:lnSpc>
              <a:spcBef>
                <a:spcPct val="0"/>
              </a:spcBef>
              <a:buNone/>
            </a:pPr>
            <a:r>
              <a:rPr lang="en-US" altLang="zh-CN" sz="3600" b="1" dirty="0">
                <a:solidFill>
                  <a:srgbClr val="990000"/>
                </a:solidFill>
                <a:ea typeface="楷体_GB2312" pitchFamily="49" charset="-122"/>
              </a:rPr>
              <a:t>   BiTreeEmpty(T);      BiTreeDepth(T);</a:t>
            </a:r>
            <a:endParaRPr lang="en-US" altLang="zh-CN" sz="3600" b="1" dirty="0">
              <a:solidFill>
                <a:srgbClr val="990000"/>
              </a:solidFill>
              <a:ea typeface="楷体_GB2312" pitchFamily="49" charset="-122"/>
            </a:endParaRPr>
          </a:p>
          <a:p>
            <a:pPr marL="0" lvl="0" indent="0" eaLnBrk="1" hangingPunct="1">
              <a:lnSpc>
                <a:spcPct val="145000"/>
              </a:lnSpc>
              <a:spcBef>
                <a:spcPct val="0"/>
              </a:spcBef>
              <a:buNone/>
            </a:pPr>
            <a:r>
              <a:rPr lang="en-US" altLang="zh-CN" sz="4000" b="1" dirty="0">
                <a:solidFill>
                  <a:srgbClr val="990000"/>
                </a:solidFill>
                <a:ea typeface="楷体_GB2312" pitchFamily="49" charset="-122"/>
              </a:rPr>
              <a:t>   </a:t>
            </a:r>
            <a:r>
              <a:rPr lang="en-US" altLang="zh-CN" sz="3600" b="1" dirty="0">
                <a:solidFill>
                  <a:srgbClr val="990000"/>
                </a:solidFill>
                <a:ea typeface="楷体_GB2312" pitchFamily="49" charset="-122"/>
              </a:rPr>
              <a:t>PreOrderTraverse(T, Visit());</a:t>
            </a:r>
            <a:endParaRPr lang="en-US" altLang="zh-CN" sz="3600" b="1" dirty="0">
              <a:solidFill>
                <a:srgbClr val="990000"/>
              </a:solidFill>
              <a:ea typeface="楷体_GB2312" pitchFamily="49" charset="-122"/>
            </a:endParaRPr>
          </a:p>
          <a:p>
            <a:pPr marL="0" lvl="0" indent="0" eaLnBrk="1" hangingPunct="1">
              <a:lnSpc>
                <a:spcPct val="145000"/>
              </a:lnSpc>
              <a:spcBef>
                <a:spcPct val="0"/>
              </a:spcBef>
              <a:buNone/>
            </a:pPr>
            <a:r>
              <a:rPr lang="en-US" altLang="zh-CN" sz="3600" b="1" dirty="0">
                <a:solidFill>
                  <a:srgbClr val="990000"/>
                </a:solidFill>
                <a:ea typeface="楷体_GB2312" pitchFamily="49" charset="-122"/>
              </a:rPr>
              <a:t>   InOrderTraverse(T, Visit());</a:t>
            </a:r>
            <a:endParaRPr lang="en-US" altLang="zh-CN" sz="3600" b="1" dirty="0">
              <a:solidFill>
                <a:srgbClr val="990000"/>
              </a:solidFill>
              <a:ea typeface="楷体_GB2312" pitchFamily="49" charset="-122"/>
            </a:endParaRPr>
          </a:p>
          <a:p>
            <a:pPr marL="0" lvl="0" indent="0" eaLnBrk="1" hangingPunct="1">
              <a:lnSpc>
                <a:spcPct val="145000"/>
              </a:lnSpc>
              <a:spcBef>
                <a:spcPct val="0"/>
              </a:spcBef>
              <a:buNone/>
            </a:pPr>
            <a:r>
              <a:rPr lang="en-US" altLang="zh-CN" sz="3600" b="1" dirty="0">
                <a:solidFill>
                  <a:srgbClr val="990000"/>
                </a:solidFill>
                <a:ea typeface="楷体_GB2312" pitchFamily="49" charset="-122"/>
              </a:rPr>
              <a:t>   PostOrderTraverse(T, Visit());</a:t>
            </a:r>
            <a:endParaRPr lang="en-US" altLang="zh-CN" sz="3600" b="1" dirty="0">
              <a:solidFill>
                <a:srgbClr val="990000"/>
              </a:solidFill>
              <a:ea typeface="楷体_GB2312" pitchFamily="49" charset="-122"/>
            </a:endParaRPr>
          </a:p>
          <a:p>
            <a:pPr marL="0" lvl="0" indent="0" eaLnBrk="1" hangingPunct="1">
              <a:lnSpc>
                <a:spcPct val="145000"/>
              </a:lnSpc>
              <a:spcBef>
                <a:spcPct val="0"/>
              </a:spcBef>
              <a:buNone/>
            </a:pPr>
            <a:r>
              <a:rPr lang="en-US" altLang="zh-CN" sz="3600" b="1" dirty="0">
                <a:solidFill>
                  <a:srgbClr val="990000"/>
                </a:solidFill>
                <a:ea typeface="楷体_GB2312" pitchFamily="49" charset="-122"/>
              </a:rPr>
              <a:t>   LevelOrderTraverse(T, Visit());</a:t>
            </a:r>
            <a:endParaRPr lang="en-US" altLang="zh-CN" sz="3600" b="1" dirty="0"/>
          </a:p>
        </p:txBody>
      </p:sp>
      <p:sp>
        <p:nvSpPr>
          <p:cNvPr id="30723" name="AutoShape 3">
            <a:hlinkClick r:id="" action="ppaction://hlinkshowjump?jump=lastslideviewed"/>
          </p:cNvPr>
          <p:cNvSpPr/>
          <p:nvPr/>
        </p:nvSpPr>
        <p:spPr>
          <a:xfrm>
            <a:off x="8382000" y="6096000"/>
            <a:ext cx="381000" cy="381000"/>
          </a:xfrm>
          <a:prstGeom prst="actionButtonReturn">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31778"/>
                                        </p:tgtEl>
                                        <p:attrNameLst>
                                          <p:attrName>style.visibility</p:attrName>
                                        </p:attrNameLst>
                                      </p:cBhvr>
                                      <p:to>
                                        <p:strVal val="visible"/>
                                      </p:to>
                                    </p:set>
                                    <p:animEffect transition="in" filter="barn(outVertical)">
                                      <p:cBhvr>
                                        <p:cTn id="7" dur="500"/>
                                        <p:tgtEl>
                                          <p:spTgt spid="331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2"/>
          <p:cNvSpPr txBox="1"/>
          <p:nvPr/>
        </p:nvSpPr>
        <p:spPr>
          <a:xfrm>
            <a:off x="361950" y="685800"/>
            <a:ext cx="6327775" cy="3019425"/>
          </a:xfrm>
          <a:prstGeom prst="rect">
            <a:avLst/>
          </a:prstGeom>
          <a:solidFill>
            <a:schemeClr val="accent2">
              <a:alpha val="50195"/>
            </a:schemeClr>
          </a:solid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20000"/>
              </a:lnSpc>
              <a:spcBef>
                <a:spcPct val="0"/>
              </a:spcBef>
              <a:buNone/>
            </a:pPr>
            <a:r>
              <a:rPr lang="en-US" altLang="zh-CN" sz="8000" b="1" dirty="0">
                <a:solidFill>
                  <a:srgbClr val="008080"/>
                </a:solidFill>
                <a:ea typeface="楷体_GB2312" pitchFamily="49" charset="-122"/>
              </a:rPr>
              <a:t>6.1   </a:t>
            </a:r>
            <a:endParaRPr lang="en-US" altLang="zh-CN" sz="8000" b="1" dirty="0">
              <a:solidFill>
                <a:srgbClr val="008080"/>
              </a:solidFill>
              <a:ea typeface="楷体_GB2312" pitchFamily="49" charset="-122"/>
            </a:endParaRPr>
          </a:p>
          <a:p>
            <a:pPr marL="0" lvl="0" indent="0" algn="ctr" eaLnBrk="1" hangingPunct="1">
              <a:lnSpc>
                <a:spcPct val="120000"/>
              </a:lnSpc>
              <a:spcBef>
                <a:spcPct val="0"/>
              </a:spcBef>
              <a:buNone/>
            </a:pPr>
            <a:r>
              <a:rPr lang="zh-CN" altLang="en-US" sz="8000" b="1" dirty="0">
                <a:solidFill>
                  <a:srgbClr val="008080"/>
                </a:solidFill>
                <a:ea typeface="隶书" pitchFamily="49" charset="-122"/>
              </a:rPr>
              <a:t>树的类型定义</a:t>
            </a:r>
            <a:endParaRPr lang="zh-CN" altLang="en-US" sz="2400" dirty="0"/>
          </a:p>
        </p:txBody>
      </p:sp>
      <p:graphicFrame>
        <p:nvGraphicFramePr>
          <p:cNvPr id="4099" name="Object 3"/>
          <p:cNvGraphicFramePr>
            <a:graphicFrameLocks noChangeAspect="1"/>
          </p:cNvGraphicFramePr>
          <p:nvPr/>
        </p:nvGraphicFramePr>
        <p:xfrm>
          <a:off x="6858000" y="3962400"/>
          <a:ext cx="1981200" cy="2590800"/>
        </p:xfrm>
        <a:graphic>
          <a:graphicData uri="http://schemas.openxmlformats.org/presentationml/2006/ole">
            <mc:AlternateContent xmlns:mc="http://schemas.openxmlformats.org/markup-compatibility/2006">
              <mc:Choice xmlns:v="urn:schemas-microsoft-com:vml" Requires="v">
                <p:oleObj spid="_x0000_s3076" name="" r:id="rId1" imgW="831850" imgH="889635" progId="MS_ClipArt_Gallery.2">
                  <p:embed/>
                </p:oleObj>
              </mc:Choice>
              <mc:Fallback>
                <p:oleObj name="" r:id="rId1" imgW="831850" imgH="889635" progId="MS_ClipArt_Gallery.2">
                  <p:embed/>
                  <p:pic>
                    <p:nvPicPr>
                      <p:cNvPr id="0" name="图片 3075"/>
                      <p:cNvPicPr/>
                      <p:nvPr/>
                    </p:nvPicPr>
                    <p:blipFill>
                      <a:blip r:embed="rId2"/>
                      <a:stretch>
                        <a:fillRect/>
                      </a:stretch>
                    </p:blipFill>
                    <p:spPr>
                      <a:xfrm>
                        <a:off x="6858000" y="3962400"/>
                        <a:ext cx="1981200" cy="2590800"/>
                      </a:xfrm>
                      <a:prstGeom prst="rect">
                        <a:avLst/>
                      </a:prstGeom>
                      <a:noFill/>
                      <a:ln w="38100">
                        <a:noFill/>
                        <a:miter/>
                      </a:ln>
                    </p:spPr>
                  </p:pic>
                </p:oleObj>
              </mc:Fallback>
            </mc:AlternateContent>
          </a:graphicData>
        </a:graphic>
      </p:graphicFrame>
    </p:spTree>
  </p:cSld>
  <p:clrMapOvr>
    <a:masterClrMapping/>
  </p:clrMapOvr>
  <p:transition>
    <p:sndAc>
      <p:stSnd>
        <p:snd r:embed="rId3" name="camera.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2" name="Text Box 2">
            <a:hlinkClick r:id="rId1" action="ppaction://hlinksldjump"/>
          </p:cNvPr>
          <p:cNvSpPr txBox="1"/>
          <p:nvPr/>
        </p:nvSpPr>
        <p:spPr>
          <a:xfrm>
            <a:off x="533400" y="1219200"/>
            <a:ext cx="7832725" cy="41116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2400" dirty="0">
                <a:ea typeface="楷体_GB2312" pitchFamily="49" charset="-122"/>
              </a:rPr>
              <a:t>     </a:t>
            </a:r>
            <a:r>
              <a:rPr lang="en-US" altLang="zh-CN" sz="4400" b="1" dirty="0">
                <a:solidFill>
                  <a:srgbClr val="990000"/>
                </a:solidFill>
                <a:ea typeface="楷体_GB2312" pitchFamily="49" charset="-122"/>
              </a:rPr>
              <a:t>InitBiTree(&amp;T);</a:t>
            </a:r>
            <a:endParaRPr lang="en-US" altLang="zh-CN" sz="4400" b="1" dirty="0">
              <a:solidFill>
                <a:srgbClr val="990000"/>
              </a:solidFill>
              <a:ea typeface="楷体_GB2312" pitchFamily="49" charset="-122"/>
            </a:endParaRPr>
          </a:p>
          <a:p>
            <a:pPr marL="0" lvl="0" indent="0" eaLnBrk="1" hangingPunct="1">
              <a:lnSpc>
                <a:spcPct val="150000"/>
              </a:lnSpc>
              <a:spcBef>
                <a:spcPct val="0"/>
              </a:spcBef>
              <a:buNone/>
            </a:pPr>
            <a:r>
              <a:rPr lang="en-US" altLang="zh-CN" sz="4400" b="1" dirty="0">
                <a:solidFill>
                  <a:srgbClr val="990000"/>
                </a:solidFill>
                <a:ea typeface="楷体_GB2312" pitchFamily="49" charset="-122"/>
              </a:rPr>
              <a:t>   Assign(T, &amp;e, value);</a:t>
            </a:r>
            <a:endParaRPr lang="en-US" altLang="zh-CN" sz="4400" b="1" dirty="0">
              <a:solidFill>
                <a:srgbClr val="990000"/>
              </a:solidFill>
              <a:ea typeface="楷体_GB2312" pitchFamily="49" charset="-122"/>
            </a:endParaRPr>
          </a:p>
          <a:p>
            <a:pPr marL="0" lvl="0" indent="0" eaLnBrk="1" hangingPunct="1">
              <a:lnSpc>
                <a:spcPct val="150000"/>
              </a:lnSpc>
              <a:spcBef>
                <a:spcPct val="0"/>
              </a:spcBef>
              <a:buNone/>
            </a:pPr>
            <a:r>
              <a:rPr lang="en-US" altLang="zh-CN" sz="4400" b="1" dirty="0">
                <a:solidFill>
                  <a:srgbClr val="990000"/>
                </a:solidFill>
                <a:ea typeface="楷体_GB2312" pitchFamily="49" charset="-122"/>
              </a:rPr>
              <a:t>   CreateBiTree(&amp;T, definition);</a:t>
            </a:r>
            <a:endParaRPr lang="en-US" altLang="zh-CN" sz="4400" b="1" dirty="0">
              <a:solidFill>
                <a:srgbClr val="990000"/>
              </a:solidFill>
              <a:ea typeface="楷体_GB2312" pitchFamily="49" charset="-122"/>
            </a:endParaRPr>
          </a:p>
          <a:p>
            <a:pPr marL="0" lvl="0" indent="0" eaLnBrk="1" hangingPunct="1">
              <a:lnSpc>
                <a:spcPct val="150000"/>
              </a:lnSpc>
              <a:spcBef>
                <a:spcPct val="0"/>
              </a:spcBef>
              <a:buNone/>
            </a:pPr>
            <a:r>
              <a:rPr lang="en-US" altLang="zh-CN" sz="4400" b="1" dirty="0">
                <a:solidFill>
                  <a:srgbClr val="990000"/>
                </a:solidFill>
                <a:ea typeface="楷体_GB2312" pitchFamily="49" charset="-122"/>
              </a:rPr>
              <a:t>   InsertChild(T, p, LR, c);</a:t>
            </a:r>
            <a:endParaRPr lang="en-US" altLang="zh-CN" sz="4400" b="1" dirty="0">
              <a:solidFill>
                <a:srgbClr val="990000"/>
              </a:solidFill>
            </a:endParaRPr>
          </a:p>
        </p:txBody>
      </p:sp>
      <p:sp>
        <p:nvSpPr>
          <p:cNvPr id="31747" name="AutoShape 3">
            <a:hlinkClick r:id="" action="ppaction://hlinkshowjump?jump=lastslideviewed"/>
          </p:cNvPr>
          <p:cNvSpPr/>
          <p:nvPr/>
        </p:nvSpPr>
        <p:spPr>
          <a:xfrm>
            <a:off x="8305800" y="6019800"/>
            <a:ext cx="381000" cy="381000"/>
          </a:xfrm>
          <a:prstGeom prst="actionButtonReturn">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32802"/>
                                        </p:tgtEl>
                                        <p:attrNameLst>
                                          <p:attrName>style.visibility</p:attrName>
                                        </p:attrNameLst>
                                      </p:cBhvr>
                                      <p:to>
                                        <p:strVal val="visible"/>
                                      </p:to>
                                    </p:set>
                                    <p:animEffect transition="in" filter="barn(outHorizontal)">
                                      <p:cBhvr>
                                        <p:cTn id="7" dur="500"/>
                                        <p:tgtEl>
                                          <p:spTgt spid="332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2">
            <a:hlinkClick r:id="rId1" action="ppaction://hlinksldjump"/>
          </p:cNvPr>
          <p:cNvSpPr txBox="1"/>
          <p:nvPr/>
        </p:nvSpPr>
        <p:spPr>
          <a:xfrm>
            <a:off x="1314450" y="1447800"/>
            <a:ext cx="6076950" cy="33877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4800" b="1" dirty="0">
                <a:solidFill>
                  <a:srgbClr val="990000"/>
                </a:solidFill>
                <a:ea typeface="楷体_GB2312" pitchFamily="49" charset="-122"/>
              </a:rPr>
              <a:t>ClearBiTree(&amp;T); </a:t>
            </a:r>
            <a:endParaRPr lang="en-US" altLang="zh-CN" sz="4800" b="1" dirty="0">
              <a:solidFill>
                <a:srgbClr val="990000"/>
              </a:solidFill>
              <a:ea typeface="楷体_GB2312" pitchFamily="49" charset="-122"/>
            </a:endParaRPr>
          </a:p>
          <a:p>
            <a:pPr marL="0" lvl="0" indent="0" eaLnBrk="1" hangingPunct="1">
              <a:lnSpc>
                <a:spcPct val="150000"/>
              </a:lnSpc>
              <a:spcBef>
                <a:spcPct val="0"/>
              </a:spcBef>
              <a:buNone/>
            </a:pPr>
            <a:r>
              <a:rPr lang="en-US" altLang="zh-CN" sz="4800" b="1" dirty="0">
                <a:solidFill>
                  <a:srgbClr val="990000"/>
                </a:solidFill>
                <a:ea typeface="楷体_GB2312" pitchFamily="49" charset="-122"/>
              </a:rPr>
              <a:t>DestroyBiTree(&amp;T);</a:t>
            </a:r>
            <a:endParaRPr lang="en-US" altLang="zh-CN" sz="4800" b="1" dirty="0">
              <a:solidFill>
                <a:srgbClr val="990000"/>
              </a:solidFill>
              <a:ea typeface="楷体_GB2312" pitchFamily="49" charset="-122"/>
            </a:endParaRPr>
          </a:p>
          <a:p>
            <a:pPr marL="0" lvl="0" indent="0" eaLnBrk="1" hangingPunct="1">
              <a:lnSpc>
                <a:spcPct val="150000"/>
              </a:lnSpc>
              <a:spcBef>
                <a:spcPct val="0"/>
              </a:spcBef>
              <a:buNone/>
            </a:pPr>
            <a:r>
              <a:rPr lang="en-US" altLang="zh-CN" sz="4800" b="1" dirty="0">
                <a:solidFill>
                  <a:srgbClr val="990000"/>
                </a:solidFill>
                <a:ea typeface="楷体_GB2312" pitchFamily="49" charset="-122"/>
              </a:rPr>
              <a:t>DeleteChild(T, p, LR);</a:t>
            </a:r>
            <a:endParaRPr lang="en-US" altLang="zh-CN" sz="4800" b="1" dirty="0">
              <a:solidFill>
                <a:srgbClr val="990000"/>
              </a:solidFill>
              <a:ea typeface="楷体_GB2312" pitchFamily="49" charset="-122"/>
            </a:endParaRPr>
          </a:p>
        </p:txBody>
      </p:sp>
      <p:sp>
        <p:nvSpPr>
          <p:cNvPr id="32771" name="AutoShape 3">
            <a:hlinkClick r:id="" action="ppaction://noaction"/>
          </p:cNvPr>
          <p:cNvSpPr/>
          <p:nvPr/>
        </p:nvSpPr>
        <p:spPr>
          <a:xfrm>
            <a:off x="8305800" y="6019800"/>
            <a:ext cx="381000" cy="381000"/>
          </a:xfrm>
          <a:prstGeom prst="actionButtonReturn">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nvSpPr>
        <p:spPr>
          <a:xfrm>
            <a:off x="1143000" y="990600"/>
            <a:ext cx="5105400" cy="3124200"/>
          </a:xfrm>
          <a:prstGeom prst="rect">
            <a:avLst/>
          </a:prstGeom>
          <a:solidFill>
            <a:srgbClr val="CAF2CE">
              <a:alpha val="50195"/>
            </a:srgbClr>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40000"/>
              </a:lnSpc>
              <a:spcBef>
                <a:spcPct val="0"/>
              </a:spcBef>
              <a:buNone/>
            </a:pPr>
            <a:r>
              <a:rPr lang="zh-CN" altLang="en-US" sz="7200" b="1" dirty="0">
                <a:solidFill>
                  <a:schemeClr val="accent2"/>
                </a:solidFill>
                <a:ea typeface="楷体_GB2312" pitchFamily="49" charset="-122"/>
              </a:rPr>
              <a:t>二叉树</a:t>
            </a:r>
            <a:br>
              <a:rPr lang="zh-CN" altLang="en-US" sz="7200" b="1" dirty="0">
                <a:solidFill>
                  <a:schemeClr val="accent2"/>
                </a:solidFill>
                <a:ea typeface="楷体_GB2312" pitchFamily="49" charset="-122"/>
              </a:rPr>
            </a:br>
            <a:r>
              <a:rPr lang="zh-CN" altLang="en-US" sz="7200" b="1" dirty="0">
                <a:solidFill>
                  <a:schemeClr val="accent2"/>
                </a:solidFill>
                <a:ea typeface="楷体_GB2312" pitchFamily="49" charset="-122"/>
              </a:rPr>
              <a:t>的重要特性</a:t>
            </a:r>
            <a:endParaRPr lang="zh-CN" altLang="en-US" sz="4400" b="1" dirty="0">
              <a:solidFill>
                <a:schemeClr val="accent2"/>
              </a:solidFill>
              <a:ea typeface="楷体_GB2312" pitchFamily="49" charset="-122"/>
            </a:endParaRPr>
          </a:p>
        </p:txBody>
      </p:sp>
      <p:graphicFrame>
        <p:nvGraphicFramePr>
          <p:cNvPr id="33795" name="Object 3"/>
          <p:cNvGraphicFramePr>
            <a:graphicFrameLocks noChangeAspect="1"/>
          </p:cNvGraphicFramePr>
          <p:nvPr/>
        </p:nvGraphicFramePr>
        <p:xfrm>
          <a:off x="6324600" y="4648200"/>
          <a:ext cx="2438400" cy="1752600"/>
        </p:xfrm>
        <a:graphic>
          <a:graphicData uri="http://schemas.openxmlformats.org/presentationml/2006/ole">
            <mc:AlternateContent xmlns:mc="http://schemas.openxmlformats.org/markup-compatibility/2006">
              <mc:Choice xmlns:v="urn:schemas-microsoft-com:vml" Requires="v">
                <p:oleObj spid="_x0000_s3082" name="" r:id="rId1" imgW="837565" imgH="639445" progId="MS_ClipArt_Gallery.2">
                  <p:embed/>
                </p:oleObj>
              </mc:Choice>
              <mc:Fallback>
                <p:oleObj name="" r:id="rId1" imgW="837565" imgH="639445" progId="MS_ClipArt_Gallery.2">
                  <p:embed/>
                  <p:pic>
                    <p:nvPicPr>
                      <p:cNvPr id="0" name="图片 3081"/>
                      <p:cNvPicPr/>
                      <p:nvPr/>
                    </p:nvPicPr>
                    <p:blipFill>
                      <a:blip r:embed="rId2"/>
                      <a:stretch>
                        <a:fillRect/>
                      </a:stretch>
                    </p:blipFill>
                    <p:spPr>
                      <a:xfrm>
                        <a:off x="6324600" y="4648200"/>
                        <a:ext cx="2438400" cy="1752600"/>
                      </a:xfrm>
                      <a:prstGeom prst="rect">
                        <a:avLst/>
                      </a:prstGeom>
                      <a:noFill/>
                      <a:ln w="38100">
                        <a:noFill/>
                        <a:miter/>
                      </a:ln>
                    </p:spPr>
                  </p:pic>
                </p:oleObj>
              </mc:Fallback>
            </mc:AlternateContent>
          </a:graphicData>
        </a:graphic>
      </p:graphicFrame>
    </p:spTree>
  </p:cSld>
  <p:clrMapOvr>
    <a:masterClrMapping/>
  </p:clrMapOvr>
  <p:transition>
    <p:sndAc>
      <p:stSnd>
        <p:snd r:embed="rId3" name="camera.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4" name="Rectangle 2"/>
          <p:cNvSpPr>
            <a:spLocks noChangeArrowheads="1"/>
          </p:cNvSpPr>
          <p:nvPr/>
        </p:nvSpPr>
        <p:spPr bwMode="auto">
          <a:xfrm>
            <a:off x="179388" y="476250"/>
            <a:ext cx="8785225" cy="563880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60000"/>
              </a:lnSpc>
              <a:spcBef>
                <a:spcPct val="20000"/>
              </a:spcBef>
              <a:spcAft>
                <a:spcPct val="0"/>
              </a:spcAft>
              <a:buClrTx/>
              <a:buSzTx/>
              <a:buFontTx/>
              <a:buNone/>
              <a:defRPr/>
            </a:pPr>
            <a:r>
              <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二</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二叉树性质</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10000"/>
              </a:lnSpc>
              <a:spcBef>
                <a:spcPct val="2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性质</a:t>
            </a:r>
            <a:r>
              <a:rPr kumimoji="1" lang="en-US" altLang="zh-CN"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1.</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在二叉树的第</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层上至多有</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2800" b="1" i="0" u="none" strike="noStrike" kern="1200" cap="none" spc="0" normalizeH="0" baseline="34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个结点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证明</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3600" b="1" i="0" u="none" strike="noStrike" kern="1200" cap="none" spc="0" normalizeH="0" baseline="0" noProof="0">
                <a:ln>
                  <a:noFill/>
                </a:ln>
                <a:solidFill>
                  <a:schemeClr val="tx2"/>
                </a:solidFill>
                <a:effectLst/>
                <a:uLnTx/>
                <a:uFillTx/>
                <a:latin typeface="Times New Roman" panose="02020603050405020304" pitchFamily="18" charset="0"/>
                <a:ea typeface="楷体_GB2312" pitchFamily="49" charset="-122"/>
                <a:cs typeface="+mn-cs"/>
              </a:rPr>
              <a:t>用归纳法</a:t>
            </a:r>
            <a:endParaRPr kumimoji="1" lang="zh-CN" altLang="en-US" sz="3600" b="1" i="0" u="none" strike="noStrike" kern="1200" cap="none" spc="0" normalizeH="0" baseline="0" noProof="0">
              <a:ln>
                <a:noFill/>
              </a:ln>
              <a:solidFill>
                <a:schemeClr val="tx2"/>
              </a:solidFill>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 </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当</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即第一层只有一个根结点</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显然 </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2400" b="1" i="0" u="none" strike="noStrike" kern="1200" cap="none" spc="0" normalizeH="0" baseline="34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34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2400" b="1" i="0" u="none" strike="noStrike" kern="1200" cap="none" spc="0" normalizeH="0" baseline="34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0</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成立</a:t>
            </a:r>
            <a:endPar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 </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假设对所有的</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j(1≤j</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上述性质成立</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即第</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j</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层上至多有</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2400" b="1" i="0" u="none" strike="noStrike" kern="1200" cap="none" spc="0" normalizeH="0" baseline="34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j-1</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个结点</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(1≤j</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 </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要证明</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j=i</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时</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命题也成立。</a:t>
            </a:r>
            <a:endPar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由归纳假设：第</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层上至多有</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2400" b="1" i="0" u="none" strike="noStrike" kern="1200" cap="none" spc="0" normalizeH="0" baseline="30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i-2</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个结点，又由于二叉树每个结点的度最大为</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，所以第</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层上结点总数最多为第</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层上最大结点数的</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倍。 </a:t>
            </a:r>
            <a:endPar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即 </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2*2</a:t>
            </a:r>
            <a:r>
              <a:rPr kumimoji="1" lang="en-US" altLang="zh-CN" sz="2400" b="1" i="0" u="none" strike="noStrike" kern="1200" cap="none" spc="0" normalizeH="0" baseline="30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i-2</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2400" b="1" i="0" u="none" strike="noStrike" kern="1200" cap="none" spc="0" normalizeH="0" baseline="30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5874">
                                            <p:txEl>
                                              <p:charRg st="0" end="9"/>
                                            </p:txEl>
                                          </p:spTgt>
                                        </p:tgtEl>
                                        <p:attrNameLst>
                                          <p:attrName>style.visibility</p:attrName>
                                        </p:attrNameLst>
                                      </p:cBhvr>
                                      <p:to>
                                        <p:strVal val="visible"/>
                                      </p:to>
                                    </p:set>
                                    <p:animEffect transition="in" filter="wipe(left)">
                                      <p:cBhvr>
                                        <p:cTn id="7" dur="500"/>
                                        <p:tgtEl>
                                          <p:spTgt spid="335874">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5874">
                                            <p:txEl>
                                              <p:charRg st="9" end="40"/>
                                            </p:txEl>
                                          </p:spTgt>
                                        </p:tgtEl>
                                        <p:attrNameLst>
                                          <p:attrName>style.visibility</p:attrName>
                                        </p:attrNameLst>
                                      </p:cBhvr>
                                      <p:to>
                                        <p:strVal val="visible"/>
                                      </p:to>
                                    </p:set>
                                    <p:animEffect transition="in" filter="wipe(left)">
                                      <p:cBhvr>
                                        <p:cTn id="12" dur="500"/>
                                        <p:tgtEl>
                                          <p:spTgt spid="335874">
                                            <p:txEl>
                                              <p:charRg st="9"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5874">
                                            <p:txEl>
                                              <p:charRg st="40" end="49"/>
                                            </p:txEl>
                                          </p:spTgt>
                                        </p:tgtEl>
                                        <p:attrNameLst>
                                          <p:attrName>style.visibility</p:attrName>
                                        </p:attrNameLst>
                                      </p:cBhvr>
                                      <p:to>
                                        <p:strVal val="visible"/>
                                      </p:to>
                                    </p:set>
                                    <p:animEffect transition="in" filter="wipe(left)">
                                      <p:cBhvr>
                                        <p:cTn id="17" dur="500"/>
                                        <p:tgtEl>
                                          <p:spTgt spid="335874">
                                            <p:txEl>
                                              <p:charRg st="40"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5874">
                                            <p:txEl>
                                              <p:charRg st="49" end="70"/>
                                            </p:txEl>
                                          </p:spTgt>
                                        </p:tgtEl>
                                        <p:attrNameLst>
                                          <p:attrName>style.visibility</p:attrName>
                                        </p:attrNameLst>
                                      </p:cBhvr>
                                      <p:to>
                                        <p:strVal val="visible"/>
                                      </p:to>
                                    </p:set>
                                    <p:animEffect transition="in" filter="wipe(left)">
                                      <p:cBhvr>
                                        <p:cTn id="22" dur="500"/>
                                        <p:tgtEl>
                                          <p:spTgt spid="335874">
                                            <p:txEl>
                                              <p:charRg st="49" end="7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5874">
                                            <p:txEl>
                                              <p:charRg st="70" end="95"/>
                                            </p:txEl>
                                          </p:spTgt>
                                        </p:tgtEl>
                                        <p:attrNameLst>
                                          <p:attrName>style.visibility</p:attrName>
                                        </p:attrNameLst>
                                      </p:cBhvr>
                                      <p:to>
                                        <p:strVal val="visible"/>
                                      </p:to>
                                    </p:set>
                                    <p:animEffect transition="in" filter="wipe(left)">
                                      <p:cBhvr>
                                        <p:cTn id="27" dur="500"/>
                                        <p:tgtEl>
                                          <p:spTgt spid="335874">
                                            <p:txEl>
                                              <p:charRg st="70" end="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5874">
                                            <p:txEl>
                                              <p:charRg st="95" end="120"/>
                                            </p:txEl>
                                          </p:spTgt>
                                        </p:tgtEl>
                                        <p:attrNameLst>
                                          <p:attrName>style.visibility</p:attrName>
                                        </p:attrNameLst>
                                      </p:cBhvr>
                                      <p:to>
                                        <p:strVal val="visible"/>
                                      </p:to>
                                    </p:set>
                                    <p:animEffect transition="in" filter="wipe(left)">
                                      <p:cBhvr>
                                        <p:cTn id="32" dur="500"/>
                                        <p:tgtEl>
                                          <p:spTgt spid="335874">
                                            <p:txEl>
                                              <p:charRg st="95" end="1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5874">
                                            <p:txEl>
                                              <p:charRg st="120" end="149"/>
                                            </p:txEl>
                                          </p:spTgt>
                                        </p:tgtEl>
                                        <p:attrNameLst>
                                          <p:attrName>style.visibility</p:attrName>
                                        </p:attrNameLst>
                                      </p:cBhvr>
                                      <p:to>
                                        <p:strVal val="visible"/>
                                      </p:to>
                                    </p:set>
                                    <p:animEffect transition="in" filter="wipe(left)">
                                      <p:cBhvr>
                                        <p:cTn id="37" dur="500"/>
                                        <p:tgtEl>
                                          <p:spTgt spid="335874">
                                            <p:txEl>
                                              <p:charRg st="120" end="14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5874">
                                            <p:txEl>
                                              <p:charRg st="149" end="167"/>
                                            </p:txEl>
                                          </p:spTgt>
                                        </p:tgtEl>
                                        <p:attrNameLst>
                                          <p:attrName>style.visibility</p:attrName>
                                        </p:attrNameLst>
                                      </p:cBhvr>
                                      <p:to>
                                        <p:strVal val="visible"/>
                                      </p:to>
                                    </p:set>
                                    <p:animEffect transition="in" filter="wipe(left)">
                                      <p:cBhvr>
                                        <p:cTn id="42" dur="500"/>
                                        <p:tgtEl>
                                          <p:spTgt spid="335874">
                                            <p:txEl>
                                              <p:charRg st="149" end="16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5874">
                                            <p:txEl>
                                              <p:charRg st="167" end="240"/>
                                            </p:txEl>
                                          </p:spTgt>
                                        </p:tgtEl>
                                        <p:attrNameLst>
                                          <p:attrName>style.visibility</p:attrName>
                                        </p:attrNameLst>
                                      </p:cBhvr>
                                      <p:to>
                                        <p:strVal val="visible"/>
                                      </p:to>
                                    </p:set>
                                    <p:animEffect transition="in" filter="wipe(left)">
                                      <p:cBhvr>
                                        <p:cTn id="47" dur="500"/>
                                        <p:tgtEl>
                                          <p:spTgt spid="335874">
                                            <p:txEl>
                                              <p:charRg st="167" end="24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5874">
                                            <p:txEl>
                                              <p:charRg st="240" end="269"/>
                                            </p:txEl>
                                          </p:spTgt>
                                        </p:tgtEl>
                                        <p:attrNameLst>
                                          <p:attrName>style.visibility</p:attrName>
                                        </p:attrNameLst>
                                      </p:cBhvr>
                                      <p:to>
                                        <p:strVal val="visible"/>
                                      </p:to>
                                    </p:set>
                                    <p:animEffect transition="in" filter="wipe(left)">
                                      <p:cBhvr>
                                        <p:cTn id="52" dur="500"/>
                                        <p:tgtEl>
                                          <p:spTgt spid="335874">
                                            <p:txEl>
                                              <p:charRg st="240" end="2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22" name="Rectangle 2"/>
          <p:cNvSpPr>
            <a:spLocks noChangeArrowheads="1"/>
          </p:cNvSpPr>
          <p:nvPr/>
        </p:nvSpPr>
        <p:spPr bwMode="auto">
          <a:xfrm>
            <a:off x="457200" y="914400"/>
            <a:ext cx="8153400" cy="464820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性质</a:t>
            </a:r>
            <a:r>
              <a:rPr kumimoji="1" lang="en-US" altLang="zh-CN"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2.</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深度为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的二叉树至多有</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3200" b="1" i="0" u="none" strike="noStrike" kern="1200" cap="none" spc="0" normalizeH="0" baseline="34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个结点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（深度一定，二叉树的最大结点数也确定）</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证明： 深度为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的二叉树的最大结点数是二叉树中每层上结点的最大数之和。即</a:t>
            </a:r>
            <a:endPar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Tx/>
              <a:buSzTx/>
              <a:buFontTx/>
              <a:buNone/>
              <a:defRPr/>
            </a:pPr>
            <a:r>
              <a:rPr kumimoji="1" lang="zh-CN" altLang="en-US" sz="3200" b="1" i="0" u="none" strike="noStrike" kern="1200" cap="none" spc="0" normalizeH="0" baseline="-6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en-US" altLang="zh-CN" sz="3200" b="1" i="0" u="none" strike="noStrike" kern="1200" cap="none" spc="0" normalizeH="0" baseline="-6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a:t>
            </a:r>
            <a:endPar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（第</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层上结点的最大数）</a:t>
            </a:r>
            <a:endPar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Tx/>
              <a:buSzTx/>
              <a:buFontTx/>
              <a:buNone/>
              <a:defRPr/>
            </a:pPr>
            <a:r>
              <a:rPr kumimoji="1" lang="en-US" altLang="zh-CN" sz="3200" b="1" i="0" u="none" strike="noStrike" kern="1200" cap="none" spc="0" normalizeH="0" baseline="16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endParaRPr kumimoji="1" lang="en-US" altLang="zh-CN" sz="3200" b="1" i="0" u="none" strike="noStrike" kern="1200" cap="none" spc="0" normalizeH="0" baseline="16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Tx/>
              <a:buSzTx/>
              <a:buFontTx/>
              <a:buNone/>
              <a:defRPr/>
            </a:pPr>
            <a:r>
              <a:rPr kumimoji="1" lang="en-US" altLang="zh-CN" sz="3200" b="1" i="0" u="none" strike="noStrike" kern="1200" cap="none" spc="0" normalizeH="0" baseline="-6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K</a:t>
            </a:r>
            <a:endPar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Tx/>
              <a:buSzTx/>
              <a:buFontTx/>
              <a:buNone/>
              <a:defRPr/>
            </a:pP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3200" b="1" i="0" u="none" strike="noStrike" kern="1200" cap="none" spc="0" normalizeH="0" baseline="34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 </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=1+2+2</a:t>
            </a:r>
            <a:r>
              <a:rPr kumimoji="1" lang="en-US" altLang="zh-CN" sz="3200" b="1" i="0" u="none" strike="noStrike" kern="1200" cap="none" spc="0" normalizeH="0" baseline="34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a:ea typeface="宋体" panose="02010600030101010101" pitchFamily="2" charset="-122"/>
                <a:cs typeface="+mn-cs"/>
              </a:rPr>
              <a:t>……</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3200" b="1" i="0" u="none" strike="noStrike" kern="1200" cap="none" spc="0" normalizeH="0" baseline="34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k-1</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3200" b="1" i="0" u="none" strike="noStrike" kern="1200" cap="none" spc="0" normalizeH="0" baseline="34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a:t>
            </a:r>
            <a:r>
              <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等比级数求和</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en-US" altLang="zh-CN"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Tx/>
              <a:buSzTx/>
              <a:buFontTx/>
              <a:buNone/>
              <a:defRPr/>
            </a:pPr>
            <a:r>
              <a:rPr kumimoji="1" lang="en-US" altLang="zh-CN" sz="3200" b="1" i="0" u="none" strike="noStrike" kern="1200" cap="none" spc="0" normalizeH="0" baseline="16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i=1</a:t>
            </a:r>
            <a:endParaRPr kumimoji="1" lang="en-US" altLang="zh-CN" sz="3200" b="1" i="0" u="none" strike="noStrike" kern="1200" cap="none" spc="0" normalizeH="0" baseline="16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22">
                                            <p:txEl>
                                              <p:charRg st="0" end="30"/>
                                            </p:txEl>
                                          </p:spTgt>
                                        </p:tgtEl>
                                        <p:attrNameLst>
                                          <p:attrName>style.visibility</p:attrName>
                                        </p:attrNameLst>
                                      </p:cBhvr>
                                      <p:to>
                                        <p:strVal val="visible"/>
                                      </p:to>
                                    </p:set>
                                    <p:animEffect transition="in" filter="wipe(left)">
                                      <p:cBhvr>
                                        <p:cTn id="7" dur="500"/>
                                        <p:tgtEl>
                                          <p:spTgt spid="337922">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2">
                                            <p:txEl>
                                              <p:charRg st="30" end="50"/>
                                            </p:txEl>
                                          </p:spTgt>
                                        </p:tgtEl>
                                        <p:attrNameLst>
                                          <p:attrName>style.visibility</p:attrName>
                                        </p:attrNameLst>
                                      </p:cBhvr>
                                      <p:to>
                                        <p:strVal val="visible"/>
                                      </p:to>
                                    </p:set>
                                    <p:animEffect transition="in" filter="wipe(left)">
                                      <p:cBhvr>
                                        <p:cTn id="12" dur="500"/>
                                        <p:tgtEl>
                                          <p:spTgt spid="337922">
                                            <p:txEl>
                                              <p:charRg st="30"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22">
                                            <p:txEl>
                                              <p:charRg st="50" end="87"/>
                                            </p:txEl>
                                          </p:spTgt>
                                        </p:tgtEl>
                                        <p:attrNameLst>
                                          <p:attrName>style.visibility</p:attrName>
                                        </p:attrNameLst>
                                      </p:cBhvr>
                                      <p:to>
                                        <p:strVal val="visible"/>
                                      </p:to>
                                    </p:set>
                                    <p:animEffect transition="in" filter="wipe(left)">
                                      <p:cBhvr>
                                        <p:cTn id="17" dur="500"/>
                                        <p:tgtEl>
                                          <p:spTgt spid="337922">
                                            <p:txEl>
                                              <p:charRg st="50" end="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22">
                                            <p:txEl>
                                              <p:charRg st="87" end="90"/>
                                            </p:txEl>
                                          </p:spTgt>
                                        </p:tgtEl>
                                        <p:attrNameLst>
                                          <p:attrName>style.visibility</p:attrName>
                                        </p:attrNameLst>
                                      </p:cBhvr>
                                      <p:to>
                                        <p:strVal val="visible"/>
                                      </p:to>
                                    </p:set>
                                    <p:animEffect transition="in" filter="wipe(left)">
                                      <p:cBhvr>
                                        <p:cTn id="22" dur="500"/>
                                        <p:tgtEl>
                                          <p:spTgt spid="337922">
                                            <p:txEl>
                                              <p:charRg st="87"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22">
                                            <p:txEl>
                                              <p:charRg st="90" end="104"/>
                                            </p:txEl>
                                          </p:spTgt>
                                        </p:tgtEl>
                                        <p:attrNameLst>
                                          <p:attrName>style.visibility</p:attrName>
                                        </p:attrNameLst>
                                      </p:cBhvr>
                                      <p:to>
                                        <p:strVal val="visible"/>
                                      </p:to>
                                    </p:set>
                                    <p:animEffect transition="in" filter="wipe(left)">
                                      <p:cBhvr>
                                        <p:cTn id="27" dur="500"/>
                                        <p:tgtEl>
                                          <p:spTgt spid="337922">
                                            <p:txEl>
                                              <p:charRg st="90" end="10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7922">
                                            <p:txEl>
                                              <p:charRg st="104" end="108"/>
                                            </p:txEl>
                                          </p:spTgt>
                                        </p:tgtEl>
                                        <p:attrNameLst>
                                          <p:attrName>style.visibility</p:attrName>
                                        </p:attrNameLst>
                                      </p:cBhvr>
                                      <p:to>
                                        <p:strVal val="visible"/>
                                      </p:to>
                                    </p:set>
                                    <p:animEffect transition="in" filter="wipe(left)">
                                      <p:cBhvr>
                                        <p:cTn id="32" dur="500"/>
                                        <p:tgtEl>
                                          <p:spTgt spid="337922">
                                            <p:txEl>
                                              <p:charRg st="104" end="10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7922">
                                            <p:txEl>
                                              <p:charRg st="108" end="113"/>
                                            </p:txEl>
                                          </p:spTgt>
                                        </p:tgtEl>
                                        <p:attrNameLst>
                                          <p:attrName>style.visibility</p:attrName>
                                        </p:attrNameLst>
                                      </p:cBhvr>
                                      <p:to>
                                        <p:strVal val="visible"/>
                                      </p:to>
                                    </p:set>
                                    <p:animEffect transition="in" filter="wipe(left)">
                                      <p:cBhvr>
                                        <p:cTn id="37" dur="500"/>
                                        <p:tgtEl>
                                          <p:spTgt spid="337922">
                                            <p:txEl>
                                              <p:charRg st="108" end="1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7922">
                                            <p:txEl>
                                              <p:charRg st="113" end="149"/>
                                            </p:txEl>
                                          </p:spTgt>
                                        </p:tgtEl>
                                        <p:attrNameLst>
                                          <p:attrName>style.visibility</p:attrName>
                                        </p:attrNameLst>
                                      </p:cBhvr>
                                      <p:to>
                                        <p:strVal val="visible"/>
                                      </p:to>
                                    </p:set>
                                    <p:animEffect transition="in" filter="wipe(left)">
                                      <p:cBhvr>
                                        <p:cTn id="42" dur="500"/>
                                        <p:tgtEl>
                                          <p:spTgt spid="337922">
                                            <p:txEl>
                                              <p:charRg st="113" end="14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7922">
                                            <p:txEl>
                                              <p:charRg st="149" end="155"/>
                                            </p:txEl>
                                          </p:spTgt>
                                        </p:tgtEl>
                                        <p:attrNameLst>
                                          <p:attrName>style.visibility</p:attrName>
                                        </p:attrNameLst>
                                      </p:cBhvr>
                                      <p:to>
                                        <p:strVal val="visible"/>
                                      </p:to>
                                    </p:set>
                                    <p:animEffect transition="in" filter="wipe(left)">
                                      <p:cBhvr>
                                        <p:cTn id="47" dur="500"/>
                                        <p:tgtEl>
                                          <p:spTgt spid="337922">
                                            <p:txEl>
                                              <p:charRg st="149" end="1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6947" name="Rectangle 3"/>
          <p:cNvSpPr>
            <a:spLocks noGrp="1" noChangeArrowheads="1"/>
          </p:cNvSpPr>
          <p:nvPr>
            <p:ph idx="1"/>
          </p:nvPr>
        </p:nvSpPr>
        <p:spPr>
          <a:xfrm>
            <a:off x="323850" y="115888"/>
            <a:ext cx="8532813" cy="6553200"/>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20000"/>
              </a:spcBef>
              <a:spcAft>
                <a:spcPct val="0"/>
              </a:spcAft>
              <a:buClrTx/>
              <a:buSzTx/>
              <a:buFontTx/>
              <a:buChar char="•"/>
              <a:defRPr/>
            </a:pPr>
            <a:r>
              <a:rPr kumimoji="1" lang="zh-CN" altLang="en-US" sz="2800" b="1" i="0" u="none" strike="noStrike" kern="0" cap="none" spc="0" normalizeH="0" baseline="0" noProof="0" smtClean="0">
                <a:ln>
                  <a:noFill/>
                </a:ln>
                <a:solidFill>
                  <a:srgbClr val="FF0000"/>
                </a:solidFill>
                <a:effectLst>
                  <a:outerShdw blurRad="38100" dist="38100" dir="2700000" algn="tl">
                    <a:srgbClr val="000000"/>
                  </a:outerShdw>
                </a:effectLst>
                <a:uLnTx/>
                <a:uFillTx/>
                <a:latin typeface="宋体" panose="02010600030101010101" pitchFamily="2" charset="-122"/>
                <a:ea typeface="+mn-ea"/>
                <a:cs typeface="+mn-cs"/>
              </a:rPr>
              <a:t>性质</a:t>
            </a:r>
            <a:r>
              <a:rPr kumimoji="1" lang="en-US" altLang="zh-CN" sz="2800" b="1" i="0" u="none" strike="noStrike" kern="0" cap="none" spc="0" normalizeH="0" baseline="0" noProof="0" smtClean="0">
                <a:ln>
                  <a:noFill/>
                </a:ln>
                <a:solidFill>
                  <a:srgbClr val="FF0000"/>
                </a:solidFill>
                <a:effectLst>
                  <a:outerShdw blurRad="38100" dist="38100" dir="2700000" algn="tl">
                    <a:srgbClr val="000000"/>
                  </a:outerShdw>
                </a:effectLst>
                <a:uLnTx/>
                <a:uFillTx/>
                <a:latin typeface="宋体" panose="02010600030101010101" pitchFamily="2" charset="-122"/>
                <a:ea typeface="+mn-ea"/>
                <a:cs typeface="+mn-cs"/>
              </a:rPr>
              <a:t>3</a:t>
            </a:r>
            <a:r>
              <a:rPr kumimoji="1" lang="en-US" altLang="zh-CN" sz="2800" b="1" i="0" u="none" strike="noStrike" kern="0" cap="none" spc="0" normalizeH="0" baseline="0" noProof="0" smtClean="0">
                <a:ln>
                  <a:noFill/>
                </a:ln>
                <a:solidFill>
                  <a:schemeClr val="tx1"/>
                </a:solidFill>
                <a:effectLst/>
                <a:uLnTx/>
                <a:uFillTx/>
                <a:latin typeface="+mn-lt"/>
                <a:ea typeface="+mn-ea"/>
                <a:cs typeface="+mn-cs"/>
              </a:rPr>
              <a:t> </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 </a:t>
            </a:r>
            <a:endParaRPr kumimoji="1"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Tx/>
              <a:buChar char="–"/>
              <a:defRPr/>
            </a:pPr>
            <a:r>
              <a:rPr kumimoji="1" lang="zh-CN" altLang="en-US" sz="2400" b="1" i="0" u="none" strike="noStrike" kern="0" cap="none" spc="0" normalizeH="0" baseline="0" noProof="0" smtClean="0">
                <a:ln>
                  <a:noFill/>
                </a:ln>
                <a:solidFill>
                  <a:schemeClr val="tx1"/>
                </a:solidFill>
                <a:effectLst/>
                <a:uLnTx/>
                <a:uFillTx/>
                <a:latin typeface="+mn-lt"/>
                <a:ea typeface="+mn-ea"/>
              </a:rPr>
              <a:t>对任何一棵二叉树</a:t>
            </a:r>
            <a:r>
              <a:rPr kumimoji="1" lang="en-US" altLang="zh-CN" sz="2400" b="1" i="0" u="none" strike="noStrike" kern="0" cap="none" spc="0" normalizeH="0" baseline="0" noProof="0" smtClean="0">
                <a:ln>
                  <a:noFill/>
                </a:ln>
                <a:solidFill>
                  <a:schemeClr val="tx1"/>
                </a:solidFill>
                <a:effectLst/>
                <a:uLnTx/>
                <a:uFillTx/>
                <a:latin typeface="+mn-lt"/>
                <a:ea typeface="+mn-ea"/>
              </a:rPr>
              <a:t>T</a:t>
            </a:r>
            <a:r>
              <a:rPr kumimoji="1" lang="zh-CN" altLang="en-US" sz="2400" b="1" i="0" u="none" strike="noStrike" kern="0" cap="none" spc="0" normalizeH="0" baseline="0" noProof="0" smtClean="0">
                <a:ln>
                  <a:noFill/>
                </a:ln>
                <a:solidFill>
                  <a:schemeClr val="tx1"/>
                </a:solidFill>
                <a:effectLst/>
                <a:uLnTx/>
                <a:uFillTx/>
                <a:latin typeface="+mn-lt"/>
                <a:ea typeface="+mn-ea"/>
              </a:rPr>
              <a:t>，若其终端结点数目为</a:t>
            </a:r>
            <a:r>
              <a:rPr kumimoji="1" lang="en-US" altLang="zh-CN" sz="2400" b="1" i="0" u="none" strike="noStrike" kern="0" cap="none" spc="0" normalizeH="0" baseline="0" noProof="0" smtClean="0">
                <a:ln>
                  <a:noFill/>
                </a:ln>
                <a:solidFill>
                  <a:schemeClr val="tx1"/>
                </a:solidFill>
                <a:effectLst/>
                <a:uLnTx/>
                <a:uFillTx/>
                <a:latin typeface="+mn-lt"/>
                <a:ea typeface="+mn-ea"/>
              </a:rPr>
              <a:t>n</a:t>
            </a:r>
            <a:r>
              <a:rPr kumimoji="1" lang="en-US" altLang="zh-CN" sz="2400" b="1" i="0" u="none" strike="noStrike" kern="0" cap="none" spc="0" normalizeH="0" baseline="-25000" noProof="0" smtClean="0">
                <a:ln>
                  <a:noFill/>
                </a:ln>
                <a:solidFill>
                  <a:schemeClr val="tx1"/>
                </a:solidFill>
                <a:effectLst/>
                <a:uLnTx/>
                <a:uFillTx/>
                <a:latin typeface="+mn-lt"/>
                <a:ea typeface="+mn-ea"/>
              </a:rPr>
              <a:t>0 </a:t>
            </a:r>
            <a:r>
              <a:rPr kumimoji="1" lang="zh-CN" altLang="en-US" sz="2400" b="1" i="0" u="none" strike="noStrike" kern="0" cap="none" spc="0" normalizeH="0" baseline="0" noProof="0" smtClean="0">
                <a:ln>
                  <a:noFill/>
                </a:ln>
                <a:solidFill>
                  <a:schemeClr val="tx1"/>
                </a:solidFill>
                <a:effectLst/>
                <a:uLnTx/>
                <a:uFillTx/>
                <a:latin typeface="+mn-lt"/>
                <a:ea typeface="+mn-ea"/>
              </a:rPr>
              <a:t>，度为</a:t>
            </a:r>
            <a:r>
              <a:rPr kumimoji="1" lang="en-US" altLang="zh-CN" sz="2400" b="1" i="0" u="none" strike="noStrike" kern="0" cap="none" spc="0" normalizeH="0" baseline="0" noProof="0" smtClean="0">
                <a:ln>
                  <a:noFill/>
                </a:ln>
                <a:solidFill>
                  <a:schemeClr val="tx1"/>
                </a:solidFill>
                <a:effectLst/>
                <a:uLnTx/>
                <a:uFillTx/>
                <a:latin typeface="+mn-lt"/>
                <a:ea typeface="+mn-ea"/>
              </a:rPr>
              <a:t>2</a:t>
            </a:r>
            <a:r>
              <a:rPr kumimoji="1" lang="zh-CN" altLang="en-US" sz="2400" b="1" i="0" u="none" strike="noStrike" kern="0" cap="none" spc="0" normalizeH="0" baseline="0" noProof="0" smtClean="0">
                <a:ln>
                  <a:noFill/>
                </a:ln>
                <a:solidFill>
                  <a:schemeClr val="tx1"/>
                </a:solidFill>
                <a:effectLst/>
                <a:uLnTx/>
                <a:uFillTx/>
                <a:latin typeface="+mn-lt"/>
                <a:ea typeface="+mn-ea"/>
              </a:rPr>
              <a:t>的结点数目为</a:t>
            </a:r>
            <a:r>
              <a:rPr kumimoji="1" lang="en-US" altLang="zh-CN" sz="2400" b="1" i="0" u="none" strike="noStrike" kern="0" cap="none" spc="0" normalizeH="0" baseline="0" noProof="0" smtClean="0">
                <a:ln>
                  <a:noFill/>
                </a:ln>
                <a:solidFill>
                  <a:schemeClr val="tx1"/>
                </a:solidFill>
                <a:effectLst/>
                <a:uLnTx/>
                <a:uFillTx/>
                <a:latin typeface="+mn-lt"/>
                <a:ea typeface="+mn-ea"/>
              </a:rPr>
              <a:t>n</a:t>
            </a:r>
            <a:r>
              <a:rPr kumimoji="1" lang="en-US" altLang="zh-CN" sz="2400" b="1" i="0" u="none" strike="noStrike" kern="0" cap="none" spc="0" normalizeH="0" baseline="-25000" noProof="0" smtClean="0">
                <a:ln>
                  <a:noFill/>
                </a:ln>
                <a:solidFill>
                  <a:schemeClr val="tx1"/>
                </a:solidFill>
                <a:effectLst/>
                <a:uLnTx/>
                <a:uFillTx/>
                <a:latin typeface="+mn-lt"/>
                <a:ea typeface="+mn-ea"/>
              </a:rPr>
              <a:t>2</a:t>
            </a:r>
            <a:r>
              <a:rPr kumimoji="1" lang="zh-CN" altLang="en-US" sz="2400" b="1" i="0" u="none" strike="noStrike" kern="0" cap="none" spc="0" normalizeH="0" baseline="0" noProof="0" smtClean="0">
                <a:ln>
                  <a:noFill/>
                </a:ln>
                <a:solidFill>
                  <a:schemeClr val="tx1"/>
                </a:solidFill>
                <a:effectLst/>
                <a:uLnTx/>
                <a:uFillTx/>
                <a:latin typeface="+mn-lt"/>
                <a:ea typeface="+mn-ea"/>
              </a:rPr>
              <a:t>，则</a:t>
            </a:r>
            <a:r>
              <a:rPr kumimoji="1" lang="en-US" altLang="zh-CN" sz="2400" b="1" i="0" u="none" strike="noStrike" kern="0" cap="none" spc="0" normalizeH="0" baseline="0" noProof="0" smtClean="0">
                <a:ln>
                  <a:noFill/>
                </a:ln>
                <a:solidFill>
                  <a:schemeClr val="tx1"/>
                </a:solidFill>
                <a:effectLst/>
                <a:uLnTx/>
                <a:uFillTx/>
                <a:latin typeface="+mn-lt"/>
                <a:ea typeface="+mn-ea"/>
              </a:rPr>
              <a:t>n</a:t>
            </a:r>
            <a:r>
              <a:rPr kumimoji="1" lang="en-US" altLang="zh-CN" sz="2400" b="1" i="0" u="none" strike="noStrike" kern="0" cap="none" spc="0" normalizeH="0" baseline="-25000" noProof="0" smtClean="0">
                <a:ln>
                  <a:noFill/>
                </a:ln>
                <a:solidFill>
                  <a:schemeClr val="tx1"/>
                </a:solidFill>
                <a:effectLst/>
                <a:uLnTx/>
                <a:uFillTx/>
                <a:latin typeface="+mn-lt"/>
                <a:ea typeface="+mn-ea"/>
              </a:rPr>
              <a:t>0</a:t>
            </a:r>
            <a:r>
              <a:rPr kumimoji="1" lang="zh-CN" altLang="en-US" sz="2400" b="1" i="0" u="none" strike="noStrike" kern="0" cap="none" spc="0" normalizeH="0" baseline="0" noProof="0" smtClean="0">
                <a:ln>
                  <a:noFill/>
                </a:ln>
                <a:solidFill>
                  <a:schemeClr val="tx1"/>
                </a:solidFill>
                <a:effectLst/>
                <a:uLnTx/>
                <a:uFillTx/>
                <a:latin typeface="+mn-lt"/>
                <a:ea typeface="+mn-ea"/>
              </a:rPr>
              <a:t>＝</a:t>
            </a:r>
            <a:r>
              <a:rPr kumimoji="1" lang="en-US" altLang="zh-CN" sz="2400" b="1" i="0" u="none" strike="noStrike" kern="0" cap="none" spc="0" normalizeH="0" baseline="0" noProof="0" smtClean="0">
                <a:ln>
                  <a:noFill/>
                </a:ln>
                <a:solidFill>
                  <a:schemeClr val="tx1"/>
                </a:solidFill>
                <a:effectLst/>
                <a:uLnTx/>
                <a:uFillTx/>
                <a:latin typeface="+mn-lt"/>
                <a:ea typeface="+mn-ea"/>
              </a:rPr>
              <a:t>n</a:t>
            </a:r>
            <a:r>
              <a:rPr kumimoji="1" lang="en-US" altLang="zh-CN" sz="2400" b="1" i="0" u="none" strike="noStrike" kern="0" cap="none" spc="0" normalizeH="0" baseline="-25000" noProof="0" smtClean="0">
                <a:ln>
                  <a:noFill/>
                </a:ln>
                <a:solidFill>
                  <a:schemeClr val="tx1"/>
                </a:solidFill>
                <a:effectLst/>
                <a:uLnTx/>
                <a:uFillTx/>
                <a:latin typeface="+mn-lt"/>
                <a:ea typeface="+mn-ea"/>
              </a:rPr>
              <a:t>2</a:t>
            </a:r>
            <a:r>
              <a:rPr kumimoji="1" lang="zh-CN" altLang="en-US" sz="2400" b="1" i="0" u="none" strike="noStrike" kern="0" cap="none" spc="0" normalizeH="0" baseline="0" noProof="0" smtClean="0">
                <a:ln>
                  <a:noFill/>
                </a:ln>
                <a:solidFill>
                  <a:schemeClr val="tx1"/>
                </a:solidFill>
                <a:effectLst/>
                <a:uLnTx/>
                <a:uFillTx/>
                <a:latin typeface="+mn-lt"/>
                <a:ea typeface="+mn-ea"/>
              </a:rPr>
              <a:t>＋</a:t>
            </a:r>
            <a:r>
              <a:rPr kumimoji="1" lang="en-US" altLang="zh-CN" sz="2400" b="1" i="0" u="none" strike="noStrike" kern="0" cap="none" spc="0" normalizeH="0" baseline="0" noProof="0" smtClean="0">
                <a:ln>
                  <a:noFill/>
                </a:ln>
                <a:solidFill>
                  <a:schemeClr val="tx1"/>
                </a:solidFill>
                <a:effectLst/>
                <a:uLnTx/>
                <a:uFillTx/>
                <a:latin typeface="+mn-lt"/>
                <a:ea typeface="+mn-ea"/>
              </a:rPr>
              <a:t>1</a:t>
            </a:r>
            <a:r>
              <a:rPr kumimoji="1" lang="zh-CN" altLang="en-US" sz="2400" b="1" i="0" u="none" strike="noStrike" kern="0" cap="none" spc="0" normalizeH="0" baseline="0" noProof="0" smtClean="0">
                <a:ln>
                  <a:noFill/>
                </a:ln>
                <a:solidFill>
                  <a:schemeClr val="tx1"/>
                </a:solidFill>
                <a:effectLst/>
                <a:uLnTx/>
                <a:uFillTx/>
                <a:latin typeface="+mn-lt"/>
                <a:ea typeface="+mn-ea"/>
              </a:rPr>
              <a:t>。</a:t>
            </a:r>
            <a:endParaRPr kumimoji="1" lang="zh-CN" altLang="en-US" sz="2400" b="1"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20000"/>
              </a:lnSpc>
              <a:spcBef>
                <a:spcPct val="20000"/>
              </a:spcBef>
              <a:spcAft>
                <a:spcPct val="0"/>
              </a:spcAft>
              <a:buClrTx/>
              <a:buSzTx/>
              <a:buFontTx/>
              <a:buChar char="•"/>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证明：</a:t>
            </a:r>
            <a:endParaRPr kumimoji="1"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zh-CN" altLang="en-US" sz="2400" b="1" i="0" u="none" strike="noStrike" kern="0" cap="none" spc="0" normalizeH="0" baseline="0" noProof="0" smtClean="0">
                <a:ln>
                  <a:noFill/>
                </a:ln>
                <a:solidFill>
                  <a:schemeClr val="tx1"/>
                </a:solidFill>
                <a:effectLst/>
                <a:uLnTx/>
                <a:uFillTx/>
                <a:latin typeface="+mn-lt"/>
                <a:ea typeface="+mn-ea"/>
              </a:rPr>
              <a:t>设二叉树</a:t>
            </a:r>
            <a:r>
              <a:rPr kumimoji="1" lang="en-US" altLang="zh-CN" sz="2400" b="1" i="0" u="none" strike="noStrike" kern="0" cap="none" spc="0" normalizeH="0" baseline="0" noProof="0" smtClean="0">
                <a:ln>
                  <a:noFill/>
                </a:ln>
                <a:solidFill>
                  <a:schemeClr val="tx1"/>
                </a:solidFill>
                <a:effectLst/>
                <a:uLnTx/>
                <a:uFillTx/>
                <a:latin typeface="+mn-lt"/>
                <a:ea typeface="+mn-ea"/>
              </a:rPr>
              <a:t>T</a:t>
            </a:r>
            <a:r>
              <a:rPr kumimoji="1" lang="zh-CN" altLang="en-US" sz="2400" b="1" i="0" u="none" strike="noStrike" kern="0" cap="none" spc="0" normalizeH="0" baseline="0" noProof="0" smtClean="0">
                <a:ln>
                  <a:noFill/>
                </a:ln>
                <a:solidFill>
                  <a:schemeClr val="tx1"/>
                </a:solidFill>
                <a:effectLst/>
                <a:uLnTx/>
                <a:uFillTx/>
                <a:latin typeface="+mn-lt"/>
                <a:ea typeface="+mn-ea"/>
              </a:rPr>
              <a:t>的总结点数目为</a:t>
            </a:r>
            <a:r>
              <a:rPr kumimoji="1" lang="en-US" altLang="zh-CN" sz="2400" b="1" i="0" u="none" strike="noStrike" kern="0" cap="none" spc="0" normalizeH="0" baseline="0" noProof="0" smtClean="0">
                <a:ln>
                  <a:noFill/>
                </a:ln>
                <a:solidFill>
                  <a:schemeClr val="tx1"/>
                </a:solidFill>
                <a:effectLst/>
                <a:uLnTx/>
                <a:uFillTx/>
                <a:latin typeface="+mn-lt"/>
                <a:ea typeface="+mn-ea"/>
              </a:rPr>
              <a:t>n </a:t>
            </a:r>
            <a:r>
              <a:rPr kumimoji="1" lang="zh-CN" altLang="en-US" sz="2400" b="1" i="0" u="none" strike="noStrike" kern="0" cap="none" spc="0" normalizeH="0" baseline="0" noProof="0" smtClean="0">
                <a:ln>
                  <a:noFill/>
                </a:ln>
                <a:solidFill>
                  <a:schemeClr val="tx1"/>
                </a:solidFill>
                <a:effectLst/>
                <a:uLnTx/>
                <a:uFillTx/>
                <a:latin typeface="+mn-lt"/>
                <a:ea typeface="+mn-ea"/>
              </a:rPr>
              <a:t>，度为</a:t>
            </a:r>
            <a:r>
              <a:rPr kumimoji="1" lang="en-US" altLang="zh-CN" sz="2400" b="1" i="0" u="none" strike="noStrike" kern="0" cap="none" spc="0" normalizeH="0" baseline="0" noProof="0" smtClean="0">
                <a:ln>
                  <a:noFill/>
                </a:ln>
                <a:solidFill>
                  <a:schemeClr val="tx1"/>
                </a:solidFill>
                <a:effectLst/>
                <a:uLnTx/>
                <a:uFillTx/>
                <a:latin typeface="+mn-lt"/>
                <a:ea typeface="+mn-ea"/>
              </a:rPr>
              <a:t>1</a:t>
            </a:r>
            <a:r>
              <a:rPr kumimoji="1" lang="zh-CN" altLang="en-US" sz="2400" b="1" i="0" u="none" strike="noStrike" kern="0" cap="none" spc="0" normalizeH="0" baseline="0" noProof="0" smtClean="0">
                <a:ln>
                  <a:noFill/>
                </a:ln>
                <a:solidFill>
                  <a:schemeClr val="tx1"/>
                </a:solidFill>
                <a:effectLst/>
                <a:uLnTx/>
                <a:uFillTx/>
                <a:latin typeface="+mn-lt"/>
                <a:ea typeface="+mn-ea"/>
              </a:rPr>
              <a:t>的结点数目为</a:t>
            </a:r>
            <a:r>
              <a:rPr kumimoji="1" lang="en-US" altLang="zh-CN" sz="2400" b="1" i="0" u="none" strike="noStrike" kern="0" cap="none" spc="0" normalizeH="0" baseline="0" noProof="0" smtClean="0">
                <a:ln>
                  <a:noFill/>
                </a:ln>
                <a:solidFill>
                  <a:schemeClr val="tx1"/>
                </a:solidFill>
                <a:effectLst/>
                <a:uLnTx/>
                <a:uFillTx/>
                <a:latin typeface="+mn-lt"/>
                <a:ea typeface="+mn-ea"/>
              </a:rPr>
              <a:t>n</a:t>
            </a:r>
            <a:r>
              <a:rPr kumimoji="1" lang="en-US" altLang="zh-CN" sz="2800" b="1" i="0" u="none" strike="noStrike" kern="0" cap="none" spc="0" normalizeH="0" baseline="-25000" noProof="0" smtClean="0">
                <a:ln>
                  <a:noFill/>
                </a:ln>
                <a:solidFill>
                  <a:schemeClr val="tx1"/>
                </a:solidFill>
                <a:effectLst/>
                <a:uLnTx/>
                <a:uFillTx/>
                <a:latin typeface="+mn-lt"/>
                <a:ea typeface="+mn-ea"/>
              </a:rPr>
              <a:t>1</a:t>
            </a:r>
            <a:r>
              <a:rPr kumimoji="1" lang="zh-CN" altLang="en-US" sz="2400" b="1" i="0" u="none" strike="noStrike" kern="0" cap="none" spc="0" normalizeH="0" baseline="0" noProof="0" smtClean="0">
                <a:ln>
                  <a:noFill/>
                </a:ln>
                <a:solidFill>
                  <a:schemeClr val="tx1"/>
                </a:solidFill>
                <a:effectLst/>
                <a:uLnTx/>
                <a:uFillTx/>
                <a:latin typeface="+mn-lt"/>
                <a:ea typeface="+mn-ea"/>
              </a:rPr>
              <a:t>， 则</a:t>
            </a:r>
            <a:endParaRPr kumimoji="1" lang="zh-CN" altLang="en-US" sz="2400" b="1"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zh-CN" altLang="en-US" sz="2400" b="1" i="0" u="none" strike="noStrike" kern="0" cap="none" spc="0" normalizeH="0" baseline="0" noProof="0" smtClean="0">
                <a:ln>
                  <a:noFill/>
                </a:ln>
                <a:solidFill>
                  <a:schemeClr val="tx1"/>
                </a:solidFill>
                <a:effectLst/>
                <a:uLnTx/>
                <a:uFillTx/>
                <a:latin typeface="+mn-lt"/>
                <a:ea typeface="+mn-ea"/>
              </a:rPr>
              <a:t>			</a:t>
            </a:r>
            <a:r>
              <a:rPr kumimoji="1" lang="en-US" altLang="zh-CN" sz="2400" b="1" i="0" u="none" strike="noStrike" kern="0" cap="none" spc="0" normalizeH="0" baseline="0" noProof="0" smtClean="0">
                <a:ln>
                  <a:noFill/>
                </a:ln>
                <a:solidFill>
                  <a:srgbClr val="FF3300"/>
                </a:solidFill>
                <a:effectLst/>
                <a:uLnTx/>
                <a:uFillTx/>
                <a:latin typeface="+mn-lt"/>
                <a:ea typeface="+mn-ea"/>
              </a:rPr>
              <a:t>n</a:t>
            </a:r>
            <a:r>
              <a:rPr kumimoji="1" lang="zh-CN" altLang="en-US" sz="2400" b="1" i="0" u="none" strike="noStrike" kern="0" cap="none" spc="0" normalizeH="0" baseline="0" noProof="0" smtClean="0">
                <a:ln>
                  <a:noFill/>
                </a:ln>
                <a:solidFill>
                  <a:srgbClr val="FF3300"/>
                </a:solidFill>
                <a:effectLst/>
                <a:uLnTx/>
                <a:uFillTx/>
                <a:latin typeface="+mn-lt"/>
                <a:ea typeface="+mn-ea"/>
              </a:rPr>
              <a:t>＝</a:t>
            </a:r>
            <a:r>
              <a:rPr kumimoji="1" lang="en-US" altLang="zh-CN" sz="2400" b="1" i="0" u="none" strike="noStrike" kern="0" cap="none" spc="0" normalizeH="0" baseline="0" noProof="0" smtClean="0">
                <a:ln>
                  <a:noFill/>
                </a:ln>
                <a:solidFill>
                  <a:srgbClr val="FF3300"/>
                </a:solidFill>
                <a:effectLst/>
                <a:uLnTx/>
                <a:uFillTx/>
                <a:latin typeface="+mn-lt"/>
                <a:ea typeface="+mn-ea"/>
              </a:rPr>
              <a:t>n</a:t>
            </a:r>
            <a:r>
              <a:rPr kumimoji="1" lang="en-US" altLang="zh-CN" sz="2800" b="1" i="0" u="none" strike="noStrike" kern="0" cap="none" spc="0" normalizeH="0" baseline="-25000" noProof="0" smtClean="0">
                <a:ln>
                  <a:noFill/>
                </a:ln>
                <a:solidFill>
                  <a:srgbClr val="FF3300"/>
                </a:solidFill>
                <a:effectLst/>
                <a:uLnTx/>
                <a:uFillTx/>
                <a:latin typeface="+mn-lt"/>
                <a:ea typeface="+mn-ea"/>
              </a:rPr>
              <a:t>0</a:t>
            </a:r>
            <a:r>
              <a:rPr kumimoji="1" lang="zh-CN" altLang="en-US" sz="2400" b="1" i="0" u="none" strike="noStrike" kern="0" cap="none" spc="0" normalizeH="0" baseline="0" noProof="0" smtClean="0">
                <a:ln>
                  <a:noFill/>
                </a:ln>
                <a:solidFill>
                  <a:srgbClr val="FF3300"/>
                </a:solidFill>
                <a:effectLst/>
                <a:uLnTx/>
                <a:uFillTx/>
                <a:latin typeface="+mn-lt"/>
                <a:ea typeface="+mn-ea"/>
              </a:rPr>
              <a:t>＋ </a:t>
            </a:r>
            <a:r>
              <a:rPr kumimoji="1" lang="en-US" altLang="zh-CN" sz="2400" b="1" i="0" u="none" strike="noStrike" kern="0" cap="none" spc="0" normalizeH="0" baseline="0" noProof="0" smtClean="0">
                <a:ln>
                  <a:noFill/>
                </a:ln>
                <a:solidFill>
                  <a:srgbClr val="FF3300"/>
                </a:solidFill>
                <a:effectLst/>
                <a:uLnTx/>
                <a:uFillTx/>
                <a:latin typeface="+mn-lt"/>
                <a:ea typeface="+mn-ea"/>
              </a:rPr>
              <a:t>n</a:t>
            </a:r>
            <a:r>
              <a:rPr kumimoji="1" lang="en-US" altLang="zh-CN" sz="2800" b="1" i="0" u="none" strike="noStrike" kern="0" cap="none" spc="0" normalizeH="0" baseline="-25000" noProof="0" smtClean="0">
                <a:ln>
                  <a:noFill/>
                </a:ln>
                <a:solidFill>
                  <a:srgbClr val="FF3300"/>
                </a:solidFill>
                <a:effectLst/>
                <a:uLnTx/>
                <a:uFillTx/>
                <a:latin typeface="+mn-lt"/>
                <a:ea typeface="+mn-ea"/>
              </a:rPr>
              <a:t>1</a:t>
            </a:r>
            <a:r>
              <a:rPr kumimoji="1" lang="zh-CN" altLang="en-US" sz="2400" b="1" i="0" u="none" strike="noStrike" kern="0" cap="none" spc="0" normalizeH="0" baseline="0" noProof="0" smtClean="0">
                <a:ln>
                  <a:noFill/>
                </a:ln>
                <a:solidFill>
                  <a:srgbClr val="FF3300"/>
                </a:solidFill>
                <a:effectLst/>
                <a:uLnTx/>
                <a:uFillTx/>
                <a:latin typeface="+mn-lt"/>
                <a:ea typeface="+mn-ea"/>
              </a:rPr>
              <a:t>＋</a:t>
            </a:r>
            <a:r>
              <a:rPr kumimoji="1" lang="en-US" altLang="zh-CN" sz="2400" b="1" i="0" u="none" strike="noStrike" kern="0" cap="none" spc="0" normalizeH="0" baseline="0" noProof="0" smtClean="0">
                <a:ln>
                  <a:noFill/>
                </a:ln>
                <a:solidFill>
                  <a:srgbClr val="FF3300"/>
                </a:solidFill>
                <a:effectLst/>
                <a:uLnTx/>
                <a:uFillTx/>
                <a:latin typeface="+mn-lt"/>
                <a:ea typeface="+mn-ea"/>
              </a:rPr>
              <a:t>n</a:t>
            </a:r>
            <a:r>
              <a:rPr kumimoji="1" lang="en-US" altLang="zh-CN" sz="2800" b="1" i="0" u="none" strike="noStrike" kern="0" cap="none" spc="0" normalizeH="0" baseline="-25000" noProof="0" smtClean="0">
                <a:ln>
                  <a:noFill/>
                </a:ln>
                <a:solidFill>
                  <a:srgbClr val="FF3300"/>
                </a:solidFill>
                <a:effectLst/>
                <a:uLnTx/>
                <a:uFillTx/>
                <a:latin typeface="+mn-lt"/>
                <a:ea typeface="+mn-ea"/>
              </a:rPr>
              <a:t>2</a:t>
            </a:r>
            <a:r>
              <a:rPr kumimoji="1" lang="en-US" altLang="zh-CN" sz="2400" b="1" i="0" u="none" strike="noStrike" kern="0" cap="none" spc="0" normalizeH="0" baseline="0" noProof="0" smtClean="0">
                <a:ln>
                  <a:noFill/>
                </a:ln>
                <a:solidFill>
                  <a:schemeClr val="tx1"/>
                </a:solidFill>
                <a:effectLst/>
                <a:uLnTx/>
                <a:uFillTx/>
                <a:latin typeface="+mn-lt"/>
                <a:ea typeface="+mn-ea"/>
              </a:rPr>
              <a:t> 	     (1)</a:t>
            </a:r>
            <a:endParaRPr kumimoji="1" lang="en-US" altLang="zh-CN" sz="2400" b="1"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en-US" altLang="zh-CN" sz="2400" b="1" i="0" u="none" strike="noStrike" kern="0" cap="none" spc="0" normalizeH="0" baseline="0" noProof="0" smtClean="0">
                <a:ln>
                  <a:noFill/>
                </a:ln>
                <a:solidFill>
                  <a:schemeClr val="tx1"/>
                </a:solidFill>
                <a:effectLst/>
                <a:uLnTx/>
                <a:uFillTx/>
                <a:latin typeface="+mn-lt"/>
                <a:ea typeface="+mn-ea"/>
              </a:rPr>
              <a:t> </a:t>
            </a:r>
            <a:r>
              <a:rPr kumimoji="1" lang="zh-CN" altLang="en-US" sz="2400" b="1" i="0" u="none" strike="noStrike" kern="0" cap="none" spc="0" normalizeH="0" baseline="0" noProof="0" smtClean="0">
                <a:ln>
                  <a:noFill/>
                </a:ln>
                <a:solidFill>
                  <a:schemeClr val="tx1"/>
                </a:solidFill>
                <a:effectLst/>
                <a:uLnTx/>
                <a:uFillTx/>
                <a:latin typeface="+mn-lt"/>
                <a:ea typeface="+mn-ea"/>
              </a:rPr>
              <a:t>又由于二叉树</a:t>
            </a:r>
            <a:r>
              <a:rPr kumimoji="1" lang="en-US" altLang="zh-CN" sz="2400" b="1" i="0" u="none" strike="noStrike" kern="0" cap="none" spc="0" normalizeH="0" baseline="0" noProof="0" smtClean="0">
                <a:ln>
                  <a:noFill/>
                </a:ln>
                <a:solidFill>
                  <a:schemeClr val="tx1"/>
                </a:solidFill>
                <a:effectLst/>
                <a:uLnTx/>
                <a:uFillTx/>
                <a:latin typeface="+mn-lt"/>
                <a:ea typeface="+mn-ea"/>
              </a:rPr>
              <a:t>T</a:t>
            </a:r>
            <a:r>
              <a:rPr kumimoji="1" lang="zh-CN" altLang="en-US" sz="2400" b="1" i="0" u="none" strike="noStrike" kern="0" cap="none" spc="0" normalizeH="0" baseline="0" noProof="0" smtClean="0">
                <a:ln>
                  <a:noFill/>
                </a:ln>
                <a:solidFill>
                  <a:schemeClr val="tx1"/>
                </a:solidFill>
                <a:effectLst/>
                <a:uLnTx/>
                <a:uFillTx/>
                <a:latin typeface="+mn-lt"/>
                <a:ea typeface="+mn-ea"/>
              </a:rPr>
              <a:t>中，除根结点以外，每个结点刚好有一个分支指入，设</a:t>
            </a:r>
            <a:r>
              <a:rPr kumimoji="1" lang="en-US" altLang="zh-CN" sz="2400" b="1" i="0" u="none" strike="noStrike" kern="0" cap="none" spc="0" normalizeH="0" baseline="0" noProof="0" smtClean="0">
                <a:ln>
                  <a:noFill/>
                </a:ln>
                <a:solidFill>
                  <a:schemeClr val="tx1"/>
                </a:solidFill>
                <a:effectLst/>
                <a:uLnTx/>
                <a:uFillTx/>
                <a:latin typeface="+mn-lt"/>
                <a:ea typeface="+mn-ea"/>
              </a:rPr>
              <a:t>B</a:t>
            </a:r>
            <a:r>
              <a:rPr kumimoji="1" lang="zh-CN" altLang="en-US" sz="2400" b="1" i="0" u="none" strike="noStrike" kern="0" cap="none" spc="0" normalizeH="0" baseline="0" noProof="0" smtClean="0">
                <a:ln>
                  <a:noFill/>
                </a:ln>
                <a:solidFill>
                  <a:schemeClr val="tx1"/>
                </a:solidFill>
                <a:effectLst/>
                <a:uLnTx/>
                <a:uFillTx/>
                <a:latin typeface="+mn-lt"/>
                <a:ea typeface="+mn-ea"/>
              </a:rPr>
              <a:t>为分支总数，则</a:t>
            </a:r>
            <a:endParaRPr kumimoji="1" lang="zh-CN" altLang="en-US" sz="2400" b="1"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zh-CN" altLang="en-US" sz="2400" b="1" i="0" u="none" strike="noStrike" kern="0" cap="none" spc="0" normalizeH="0" baseline="0" noProof="0" smtClean="0">
                <a:ln>
                  <a:noFill/>
                </a:ln>
                <a:solidFill>
                  <a:schemeClr val="tx1"/>
                </a:solidFill>
                <a:effectLst/>
                <a:uLnTx/>
                <a:uFillTx/>
                <a:latin typeface="+mn-lt"/>
                <a:ea typeface="+mn-ea"/>
              </a:rPr>
              <a:t>			 </a:t>
            </a:r>
            <a:r>
              <a:rPr kumimoji="1" lang="en-US" altLang="zh-CN" sz="2400" b="1" i="0" u="none" strike="noStrike" kern="0" cap="none" spc="0" normalizeH="0" baseline="0" noProof="0" smtClean="0">
                <a:ln>
                  <a:noFill/>
                </a:ln>
                <a:solidFill>
                  <a:srgbClr val="FF3300"/>
                </a:solidFill>
                <a:effectLst/>
                <a:uLnTx/>
                <a:uFillTx/>
                <a:latin typeface="+mn-lt"/>
                <a:ea typeface="+mn-ea"/>
              </a:rPr>
              <a:t>B </a:t>
            </a:r>
            <a:r>
              <a:rPr kumimoji="1" lang="zh-CN" altLang="en-US" sz="2400" b="1" i="0" u="none" strike="noStrike" kern="0" cap="none" spc="0" normalizeH="0" baseline="0" noProof="0" smtClean="0">
                <a:ln>
                  <a:noFill/>
                </a:ln>
                <a:solidFill>
                  <a:srgbClr val="FF3300"/>
                </a:solidFill>
                <a:effectLst/>
                <a:uLnTx/>
                <a:uFillTx/>
                <a:latin typeface="+mn-lt"/>
                <a:ea typeface="+mn-ea"/>
              </a:rPr>
              <a:t>＝ </a:t>
            </a:r>
            <a:r>
              <a:rPr kumimoji="1" lang="en-US" altLang="zh-CN" sz="2400" b="1" i="0" u="none" strike="noStrike" kern="0" cap="none" spc="0" normalizeH="0" baseline="0" noProof="0" smtClean="0">
                <a:ln>
                  <a:noFill/>
                </a:ln>
                <a:solidFill>
                  <a:srgbClr val="FF3300"/>
                </a:solidFill>
                <a:effectLst/>
                <a:uLnTx/>
                <a:uFillTx/>
                <a:latin typeface="+mn-lt"/>
                <a:ea typeface="+mn-ea"/>
              </a:rPr>
              <a:t>n </a:t>
            </a:r>
            <a:r>
              <a:rPr kumimoji="1" lang="zh-CN" altLang="en-US" sz="2400" b="1" i="0" u="none" strike="noStrike" kern="0" cap="none" spc="0" normalizeH="0" baseline="0" noProof="0" smtClean="0">
                <a:ln>
                  <a:noFill/>
                </a:ln>
                <a:solidFill>
                  <a:srgbClr val="FF3300"/>
                </a:solidFill>
                <a:effectLst/>
                <a:uLnTx/>
                <a:uFillTx/>
                <a:latin typeface="+mn-lt"/>
                <a:ea typeface="+mn-ea"/>
              </a:rPr>
              <a:t>－</a:t>
            </a:r>
            <a:r>
              <a:rPr kumimoji="1" lang="en-US" altLang="zh-CN" sz="2400" b="1" i="0" u="none" strike="noStrike" kern="0" cap="none" spc="0" normalizeH="0" baseline="0" noProof="0" smtClean="0">
                <a:ln>
                  <a:noFill/>
                </a:ln>
                <a:solidFill>
                  <a:srgbClr val="FF3300"/>
                </a:solidFill>
                <a:effectLst/>
                <a:uLnTx/>
                <a:uFillTx/>
                <a:latin typeface="+mn-lt"/>
                <a:ea typeface="+mn-ea"/>
              </a:rPr>
              <a:t>1</a:t>
            </a:r>
            <a:r>
              <a:rPr kumimoji="1" lang="en-US" altLang="zh-CN" sz="2400" b="1" i="0" u="none" strike="noStrike" kern="0" cap="none" spc="0" normalizeH="0" baseline="0" noProof="0" smtClean="0">
                <a:ln>
                  <a:noFill/>
                </a:ln>
                <a:solidFill>
                  <a:schemeClr val="tx1"/>
                </a:solidFill>
                <a:effectLst/>
                <a:uLnTx/>
                <a:uFillTx/>
                <a:latin typeface="+mn-lt"/>
                <a:ea typeface="+mn-ea"/>
              </a:rPr>
              <a:t>	     (2) </a:t>
            </a:r>
            <a:endParaRPr kumimoji="1" lang="en-US" altLang="zh-CN" sz="2400" b="1"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zh-CN" altLang="en-US" sz="2400" b="1" i="0" u="none" strike="noStrike" kern="0" cap="none" spc="0" normalizeH="0" baseline="0" noProof="0" smtClean="0">
                <a:ln>
                  <a:noFill/>
                </a:ln>
                <a:solidFill>
                  <a:schemeClr val="tx1"/>
                </a:solidFill>
                <a:effectLst/>
                <a:uLnTx/>
                <a:uFillTx/>
                <a:latin typeface="+mn-lt"/>
                <a:ea typeface="+mn-ea"/>
              </a:rPr>
              <a:t>而二叉树的这些分支是由度为</a:t>
            </a:r>
            <a:r>
              <a:rPr kumimoji="1" lang="en-US" altLang="zh-CN" sz="2400" b="1" i="0" u="none" strike="noStrike" kern="0" cap="none" spc="0" normalizeH="0" baseline="0" noProof="0" smtClean="0">
                <a:ln>
                  <a:noFill/>
                </a:ln>
                <a:solidFill>
                  <a:schemeClr val="tx1"/>
                </a:solidFill>
                <a:effectLst/>
                <a:uLnTx/>
                <a:uFillTx/>
                <a:latin typeface="+mn-lt"/>
                <a:ea typeface="+mn-ea"/>
              </a:rPr>
              <a:t>1</a:t>
            </a:r>
            <a:r>
              <a:rPr kumimoji="1" lang="zh-CN" altLang="en-US" sz="2400" b="1" i="0" u="none" strike="noStrike" kern="0" cap="none" spc="0" normalizeH="0" baseline="0" noProof="0" smtClean="0">
                <a:ln>
                  <a:noFill/>
                </a:ln>
                <a:solidFill>
                  <a:schemeClr val="tx1"/>
                </a:solidFill>
                <a:effectLst/>
                <a:uLnTx/>
                <a:uFillTx/>
                <a:latin typeface="+mn-lt"/>
                <a:ea typeface="+mn-ea"/>
              </a:rPr>
              <a:t>和度为</a:t>
            </a:r>
            <a:r>
              <a:rPr kumimoji="1" lang="en-US" altLang="zh-CN" sz="2400" b="1" i="0" u="none" strike="noStrike" kern="0" cap="none" spc="0" normalizeH="0" baseline="0" noProof="0" smtClean="0">
                <a:ln>
                  <a:noFill/>
                </a:ln>
                <a:solidFill>
                  <a:schemeClr val="tx1"/>
                </a:solidFill>
                <a:effectLst/>
                <a:uLnTx/>
                <a:uFillTx/>
                <a:latin typeface="+mn-lt"/>
                <a:ea typeface="+mn-ea"/>
              </a:rPr>
              <a:t>2</a:t>
            </a:r>
            <a:r>
              <a:rPr kumimoji="1" lang="zh-CN" altLang="en-US" sz="2400" b="1" i="0" u="none" strike="noStrike" kern="0" cap="none" spc="0" normalizeH="0" baseline="0" noProof="0" smtClean="0">
                <a:ln>
                  <a:noFill/>
                </a:ln>
                <a:solidFill>
                  <a:schemeClr val="tx1"/>
                </a:solidFill>
                <a:effectLst/>
                <a:uLnTx/>
                <a:uFillTx/>
                <a:latin typeface="+mn-lt"/>
                <a:ea typeface="+mn-ea"/>
              </a:rPr>
              <a:t>的结点产生，则</a:t>
            </a:r>
            <a:endParaRPr kumimoji="1" lang="zh-CN" altLang="en-US" sz="2400" b="1"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zh-CN" altLang="en-US" sz="2400" b="1" i="0" u="none" strike="noStrike" kern="0" cap="none" spc="0" normalizeH="0" baseline="0" noProof="0" smtClean="0">
                <a:ln>
                  <a:noFill/>
                </a:ln>
                <a:solidFill>
                  <a:schemeClr val="tx1"/>
                </a:solidFill>
                <a:effectLst/>
                <a:uLnTx/>
                <a:uFillTx/>
                <a:latin typeface="+mn-lt"/>
                <a:ea typeface="+mn-ea"/>
              </a:rPr>
              <a:t>			</a:t>
            </a:r>
            <a:r>
              <a:rPr kumimoji="1" lang="en-US" altLang="zh-CN" sz="2400" b="1" i="0" u="none" strike="noStrike" kern="0" cap="none" spc="0" normalizeH="0" baseline="0" noProof="0" smtClean="0">
                <a:ln>
                  <a:noFill/>
                </a:ln>
                <a:solidFill>
                  <a:srgbClr val="FF3300"/>
                </a:solidFill>
                <a:effectLst/>
                <a:uLnTx/>
                <a:uFillTx/>
                <a:latin typeface="+mn-lt"/>
                <a:ea typeface="+mn-ea"/>
              </a:rPr>
              <a:t>B</a:t>
            </a:r>
            <a:r>
              <a:rPr kumimoji="1" lang="zh-CN" altLang="en-US" sz="2400" b="1" i="0" u="none" strike="noStrike" kern="0" cap="none" spc="0" normalizeH="0" baseline="0" noProof="0" smtClean="0">
                <a:ln>
                  <a:noFill/>
                </a:ln>
                <a:solidFill>
                  <a:srgbClr val="FF3300"/>
                </a:solidFill>
                <a:effectLst/>
                <a:uLnTx/>
                <a:uFillTx/>
                <a:latin typeface="+mn-lt"/>
                <a:ea typeface="+mn-ea"/>
              </a:rPr>
              <a:t>＝</a:t>
            </a:r>
            <a:r>
              <a:rPr kumimoji="1" lang="en-US" altLang="zh-CN" sz="2400" b="1" i="0" u="none" strike="noStrike" kern="0" cap="none" spc="0" normalizeH="0" baseline="0" noProof="0" smtClean="0">
                <a:ln>
                  <a:noFill/>
                </a:ln>
                <a:solidFill>
                  <a:srgbClr val="FF3300"/>
                </a:solidFill>
                <a:effectLst/>
                <a:uLnTx/>
                <a:uFillTx/>
                <a:latin typeface="+mn-lt"/>
                <a:ea typeface="+mn-ea"/>
              </a:rPr>
              <a:t>n</a:t>
            </a:r>
            <a:r>
              <a:rPr kumimoji="1" lang="en-US" altLang="zh-CN" sz="2800" b="1" i="0" u="none" strike="noStrike" kern="0" cap="none" spc="0" normalizeH="0" baseline="-25000" noProof="0" smtClean="0">
                <a:ln>
                  <a:noFill/>
                </a:ln>
                <a:solidFill>
                  <a:srgbClr val="FF3300"/>
                </a:solidFill>
                <a:effectLst/>
                <a:uLnTx/>
                <a:uFillTx/>
                <a:latin typeface="+mn-lt"/>
                <a:ea typeface="+mn-ea"/>
              </a:rPr>
              <a:t>1</a:t>
            </a:r>
            <a:r>
              <a:rPr kumimoji="1" lang="zh-CN" altLang="en-US" sz="2400" b="1" i="0" u="none" strike="noStrike" kern="0" cap="none" spc="0" normalizeH="0" baseline="0" noProof="0" smtClean="0">
                <a:ln>
                  <a:noFill/>
                </a:ln>
                <a:solidFill>
                  <a:srgbClr val="FF3300"/>
                </a:solidFill>
                <a:effectLst/>
                <a:uLnTx/>
                <a:uFillTx/>
                <a:latin typeface="+mn-lt"/>
                <a:ea typeface="+mn-ea"/>
              </a:rPr>
              <a:t>＋ </a:t>
            </a:r>
            <a:r>
              <a:rPr kumimoji="1" lang="en-US" altLang="zh-CN" sz="2400" b="1" i="0" u="none" strike="noStrike" kern="0" cap="none" spc="0" normalizeH="0" baseline="0" noProof="0" smtClean="0">
                <a:ln>
                  <a:noFill/>
                </a:ln>
                <a:solidFill>
                  <a:srgbClr val="FF3300"/>
                </a:solidFill>
                <a:effectLst/>
                <a:uLnTx/>
                <a:uFillTx/>
                <a:latin typeface="+mn-lt"/>
                <a:ea typeface="+mn-ea"/>
              </a:rPr>
              <a:t>2 n</a:t>
            </a:r>
            <a:r>
              <a:rPr kumimoji="1" lang="en-US" altLang="zh-CN" sz="2800" b="1" i="0" u="none" strike="noStrike" kern="0" cap="none" spc="0" normalizeH="0" baseline="-25000" noProof="0" smtClean="0">
                <a:ln>
                  <a:noFill/>
                </a:ln>
                <a:solidFill>
                  <a:srgbClr val="FF3300"/>
                </a:solidFill>
                <a:effectLst/>
                <a:uLnTx/>
                <a:uFillTx/>
                <a:latin typeface="+mn-lt"/>
                <a:ea typeface="+mn-ea"/>
              </a:rPr>
              <a:t>2</a:t>
            </a:r>
            <a:r>
              <a:rPr kumimoji="1" lang="en-US" altLang="zh-CN" sz="2400" b="1" i="0" u="none" strike="noStrike" kern="0" cap="none" spc="0" normalizeH="0" baseline="0" noProof="0" smtClean="0">
                <a:ln>
                  <a:noFill/>
                </a:ln>
                <a:solidFill>
                  <a:schemeClr val="tx1"/>
                </a:solidFill>
                <a:effectLst/>
                <a:uLnTx/>
                <a:uFillTx/>
                <a:latin typeface="+mn-lt"/>
                <a:ea typeface="+mn-ea"/>
              </a:rPr>
              <a:t> 	     (3)</a:t>
            </a:r>
            <a:endParaRPr kumimoji="1" lang="en-US" altLang="zh-CN" sz="2400" b="1"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en-US" altLang="zh-CN" sz="2400" b="1" i="0" u="none" strike="noStrike" kern="0" cap="none" spc="0" normalizeH="0" baseline="0" noProof="0" smtClean="0">
                <a:ln>
                  <a:noFill/>
                </a:ln>
                <a:solidFill>
                  <a:schemeClr val="tx1"/>
                </a:solidFill>
                <a:effectLst/>
                <a:uLnTx/>
                <a:uFillTx/>
                <a:latin typeface="+mn-lt"/>
                <a:ea typeface="+mn-ea"/>
              </a:rPr>
              <a:t> </a:t>
            </a:r>
            <a:r>
              <a:rPr kumimoji="1" lang="zh-CN" altLang="en-US" sz="2400" b="1" i="0" u="none" strike="noStrike" kern="0" cap="none" spc="0" normalizeH="0" baseline="0" noProof="0" smtClean="0">
                <a:ln>
                  <a:noFill/>
                </a:ln>
                <a:solidFill>
                  <a:schemeClr val="tx1"/>
                </a:solidFill>
                <a:effectLst/>
                <a:uLnTx/>
                <a:uFillTx/>
                <a:latin typeface="+mn-lt"/>
                <a:ea typeface="+mn-ea"/>
              </a:rPr>
              <a:t>综上三式，可知</a:t>
            </a:r>
            <a:r>
              <a:rPr kumimoji="1" lang="en-US" altLang="zh-CN" sz="2400" b="1" i="0" u="none" strike="noStrike" kern="0" cap="none" spc="0" normalizeH="0" baseline="0" noProof="0" smtClean="0">
                <a:ln>
                  <a:noFill/>
                </a:ln>
                <a:solidFill>
                  <a:schemeClr val="tx1"/>
                </a:solidFill>
                <a:effectLst/>
                <a:uLnTx/>
                <a:uFillTx/>
                <a:latin typeface="+mn-lt"/>
                <a:ea typeface="+mn-ea"/>
              </a:rPr>
              <a:t>n</a:t>
            </a:r>
            <a:r>
              <a:rPr kumimoji="1" lang="en-US" altLang="zh-CN" sz="2800" b="1" i="0" u="none" strike="noStrike" kern="0" cap="none" spc="0" normalizeH="0" baseline="-25000" noProof="0" smtClean="0">
                <a:ln>
                  <a:noFill/>
                </a:ln>
                <a:solidFill>
                  <a:schemeClr val="tx1"/>
                </a:solidFill>
                <a:effectLst/>
                <a:uLnTx/>
                <a:uFillTx/>
                <a:latin typeface="+mn-lt"/>
                <a:ea typeface="+mn-ea"/>
              </a:rPr>
              <a:t>0</a:t>
            </a:r>
            <a:r>
              <a:rPr kumimoji="1" lang="zh-CN" altLang="en-US" sz="2400" b="1" i="0" u="none" strike="noStrike" kern="0" cap="none" spc="0" normalizeH="0" baseline="0" noProof="0" smtClean="0">
                <a:ln>
                  <a:noFill/>
                </a:ln>
                <a:solidFill>
                  <a:schemeClr val="tx1"/>
                </a:solidFill>
                <a:effectLst/>
                <a:uLnTx/>
                <a:uFillTx/>
                <a:latin typeface="+mn-lt"/>
                <a:ea typeface="+mn-ea"/>
              </a:rPr>
              <a:t>＝</a:t>
            </a:r>
            <a:r>
              <a:rPr kumimoji="1" lang="en-US" altLang="zh-CN" sz="2400" b="1" i="0" u="none" strike="noStrike" kern="0" cap="none" spc="0" normalizeH="0" baseline="0" noProof="0" smtClean="0">
                <a:ln>
                  <a:noFill/>
                </a:ln>
                <a:solidFill>
                  <a:schemeClr val="tx1"/>
                </a:solidFill>
                <a:effectLst/>
                <a:uLnTx/>
                <a:uFillTx/>
                <a:latin typeface="+mn-lt"/>
                <a:ea typeface="+mn-ea"/>
              </a:rPr>
              <a:t>n</a:t>
            </a:r>
            <a:r>
              <a:rPr kumimoji="1" lang="en-US" altLang="zh-CN" sz="2800" b="1" i="0" u="none" strike="noStrike" kern="0" cap="none" spc="0" normalizeH="0" baseline="-25000" noProof="0" smtClean="0">
                <a:ln>
                  <a:noFill/>
                </a:ln>
                <a:solidFill>
                  <a:schemeClr val="tx1"/>
                </a:solidFill>
                <a:effectLst/>
                <a:uLnTx/>
                <a:uFillTx/>
                <a:latin typeface="+mn-lt"/>
                <a:ea typeface="+mn-ea"/>
              </a:rPr>
              <a:t>2</a:t>
            </a:r>
            <a:r>
              <a:rPr kumimoji="1" lang="zh-CN" altLang="en-US" sz="2400" b="1" i="0" u="none" strike="noStrike" kern="0" cap="none" spc="0" normalizeH="0" baseline="0" noProof="0" smtClean="0">
                <a:ln>
                  <a:noFill/>
                </a:ln>
                <a:solidFill>
                  <a:schemeClr val="tx1"/>
                </a:solidFill>
                <a:effectLst/>
                <a:uLnTx/>
                <a:uFillTx/>
                <a:latin typeface="+mn-lt"/>
                <a:ea typeface="+mn-ea"/>
              </a:rPr>
              <a:t>＋</a:t>
            </a:r>
            <a:r>
              <a:rPr kumimoji="1" lang="en-US" altLang="zh-CN" sz="2400" b="1" i="0" u="none" strike="noStrike" kern="0" cap="none" spc="0" normalizeH="0" baseline="0" noProof="0" smtClean="0">
                <a:ln>
                  <a:noFill/>
                </a:ln>
                <a:solidFill>
                  <a:schemeClr val="tx1"/>
                </a:solidFill>
                <a:effectLst/>
                <a:uLnTx/>
                <a:uFillTx/>
                <a:latin typeface="+mn-lt"/>
                <a:ea typeface="+mn-ea"/>
              </a:rPr>
              <a:t>1</a:t>
            </a:r>
            <a:r>
              <a:rPr kumimoji="1" lang="zh-CN" altLang="en-US" sz="2400" b="1" i="0" u="none" strike="noStrike" kern="0" cap="none" spc="0" normalizeH="0" baseline="0" noProof="0" smtClean="0">
                <a:ln>
                  <a:noFill/>
                </a:ln>
                <a:solidFill>
                  <a:schemeClr val="tx1"/>
                </a:solidFill>
                <a:effectLst/>
                <a:uLnTx/>
                <a:uFillTx/>
                <a:latin typeface="+mn-lt"/>
                <a:ea typeface="+mn-ea"/>
              </a:rPr>
              <a:t>成立。</a:t>
            </a:r>
            <a:endParaRPr kumimoji="1" lang="zh-CN" altLang="en-US" sz="2400" b="1"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20000"/>
              </a:lnSpc>
              <a:spcBef>
                <a:spcPct val="20000"/>
              </a:spcBef>
              <a:spcAft>
                <a:spcPct val="0"/>
              </a:spcAft>
              <a:buClrTx/>
              <a:buSzTx/>
              <a:buFontTx/>
              <a:buChar char="•"/>
              <a:defRPr/>
            </a:pPr>
            <a:endParaRPr kumimoji="1" lang="en-US" altLang="zh-CN" sz="2800" b="1"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p:sndAc>
      <p:stSnd>
        <p:snd r:embed="rId1" name="camera.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7971" name="Rectangle 3"/>
          <p:cNvSpPr>
            <a:spLocks noGrp="1"/>
          </p:cNvSpPr>
          <p:nvPr>
            <p:ph idx="1"/>
          </p:nvPr>
        </p:nvSpPr>
        <p:spPr>
          <a:xfrm>
            <a:off x="250825" y="404813"/>
            <a:ext cx="8497888" cy="5761037"/>
          </a:xfrm>
          <a:ln/>
        </p:spPr>
        <p:txBody>
          <a:bodyPr vert="horz" wrap="square" lIns="91440" tIns="45720" rIns="91440" bIns="45720" anchor="t"/>
          <a:p>
            <a:pPr eaLnBrk="1" hangingPunct="1"/>
            <a:r>
              <a:rPr lang="zh-CN" altLang="en-US" sz="2800" b="1" dirty="0">
                <a:solidFill>
                  <a:srgbClr val="FF0000"/>
                </a:solidFill>
                <a:latin typeface="Arial Narrow" panose="020B0506020202030204" pitchFamily="34" charset="0"/>
              </a:rPr>
              <a:t>练习</a:t>
            </a:r>
            <a:r>
              <a:rPr lang="zh-CN" altLang="en-US" sz="2800" b="1" dirty="0">
                <a:latin typeface="Arial Narrow" panose="020B0506020202030204" pitchFamily="34" charset="0"/>
              </a:rPr>
              <a:t>：</a:t>
            </a:r>
            <a:endParaRPr lang="zh-CN" altLang="en-US" sz="2800" b="1" dirty="0">
              <a:latin typeface="Arial Narrow" panose="020B0506020202030204" pitchFamily="34" charset="0"/>
            </a:endParaRPr>
          </a:p>
          <a:p>
            <a:pPr lvl="1" eaLnBrk="1" hangingPunct="1"/>
            <a:r>
              <a:rPr lang="en-US" altLang="zh-CN" b="1" dirty="0">
                <a:latin typeface="Arial Narrow" panose="020B0506020202030204" pitchFamily="34" charset="0"/>
                <a:sym typeface="Wingdings" panose="05000000000000000000" pitchFamily="2" charset="2"/>
              </a:rPr>
              <a:t>1.</a:t>
            </a:r>
            <a:r>
              <a:rPr lang="zh-CN" altLang="en-US" b="1" dirty="0">
                <a:latin typeface="Arial Narrow" panose="020B0506020202030204" pitchFamily="34" charset="0"/>
                <a:sym typeface="Wingdings" panose="05000000000000000000" pitchFamily="2" charset="2"/>
              </a:rPr>
              <a:t>有一棵三叉树，已知度为</a:t>
            </a:r>
            <a:r>
              <a:rPr lang="en-US" altLang="zh-CN" b="1" dirty="0">
                <a:latin typeface="Arial Narrow" panose="020B0506020202030204" pitchFamily="34" charset="0"/>
                <a:sym typeface="Wingdings" panose="05000000000000000000" pitchFamily="2" charset="2"/>
              </a:rPr>
              <a:t>1,2,3</a:t>
            </a:r>
            <a:r>
              <a:rPr lang="zh-CN" altLang="en-US" b="1" dirty="0">
                <a:latin typeface="Arial Narrow" panose="020B0506020202030204" pitchFamily="34" charset="0"/>
                <a:sym typeface="Wingdings" panose="05000000000000000000" pitchFamily="2" charset="2"/>
              </a:rPr>
              <a:t>的结点数分别</a:t>
            </a:r>
            <a:r>
              <a:rPr lang="en-US" altLang="zh-CN" b="1" dirty="0">
                <a:latin typeface="Arial Narrow" panose="020B0506020202030204" pitchFamily="34" charset="0"/>
                <a:sym typeface="Wingdings" panose="05000000000000000000" pitchFamily="2" charset="2"/>
              </a:rPr>
              <a:t>n</a:t>
            </a:r>
            <a:r>
              <a:rPr lang="en-US" altLang="zh-CN" b="1" baseline="-25000" dirty="0">
                <a:latin typeface="Arial Narrow" panose="020B0506020202030204" pitchFamily="34" charset="0"/>
                <a:sym typeface="Wingdings" panose="05000000000000000000" pitchFamily="2" charset="2"/>
              </a:rPr>
              <a:t>1</a:t>
            </a:r>
            <a:r>
              <a:rPr lang="en-US" altLang="zh-CN" b="1" dirty="0">
                <a:latin typeface="Arial Narrow" panose="020B0506020202030204" pitchFamily="34" charset="0"/>
                <a:sym typeface="Wingdings" panose="05000000000000000000" pitchFamily="2" charset="2"/>
              </a:rPr>
              <a:t>,n</a:t>
            </a:r>
            <a:r>
              <a:rPr lang="en-US" altLang="zh-CN" b="1" baseline="-25000" dirty="0">
                <a:latin typeface="Arial Narrow" panose="020B0506020202030204" pitchFamily="34" charset="0"/>
                <a:sym typeface="Wingdings" panose="05000000000000000000" pitchFamily="2" charset="2"/>
              </a:rPr>
              <a:t>2</a:t>
            </a:r>
            <a:r>
              <a:rPr lang="en-US" altLang="zh-CN" b="1" dirty="0">
                <a:latin typeface="Arial Narrow" panose="020B0506020202030204" pitchFamily="34" charset="0"/>
                <a:sym typeface="Wingdings" panose="05000000000000000000" pitchFamily="2" charset="2"/>
              </a:rPr>
              <a:t>,n</a:t>
            </a:r>
            <a:r>
              <a:rPr lang="en-US" altLang="zh-CN" b="1" baseline="-25000" dirty="0">
                <a:latin typeface="Arial Narrow" panose="020B0506020202030204" pitchFamily="34" charset="0"/>
                <a:sym typeface="Wingdings" panose="05000000000000000000" pitchFamily="2" charset="2"/>
              </a:rPr>
              <a:t>3</a:t>
            </a:r>
            <a:r>
              <a:rPr lang="en-US" altLang="zh-CN" b="1" dirty="0">
                <a:latin typeface="Arial Narrow" panose="020B0506020202030204" pitchFamily="34" charset="0"/>
                <a:sym typeface="Wingdings" panose="05000000000000000000" pitchFamily="2" charset="2"/>
              </a:rPr>
              <a:t>,</a:t>
            </a:r>
            <a:r>
              <a:rPr lang="zh-CN" altLang="en-US" b="1" dirty="0">
                <a:latin typeface="Arial Narrow" panose="020B0506020202030204" pitchFamily="34" charset="0"/>
                <a:sym typeface="Wingdings" panose="05000000000000000000" pitchFamily="2" charset="2"/>
              </a:rPr>
              <a:t>则该三叉树的叶结点数</a:t>
            </a:r>
            <a:r>
              <a:rPr lang="en-US" altLang="zh-CN" b="1" dirty="0">
                <a:latin typeface="Arial Narrow" panose="020B0506020202030204" pitchFamily="34" charset="0"/>
                <a:sym typeface="Wingdings" panose="05000000000000000000" pitchFamily="2" charset="2"/>
              </a:rPr>
              <a:t>n</a:t>
            </a:r>
            <a:r>
              <a:rPr lang="en-US" altLang="zh-CN" b="1" baseline="-25000" dirty="0">
                <a:latin typeface="Arial Narrow" panose="020B0506020202030204" pitchFamily="34" charset="0"/>
                <a:sym typeface="Wingdings" panose="05000000000000000000" pitchFamily="2" charset="2"/>
              </a:rPr>
              <a:t>0</a:t>
            </a:r>
            <a:r>
              <a:rPr lang="zh-CN" altLang="en-US" b="1" dirty="0">
                <a:latin typeface="Arial Narrow" panose="020B0506020202030204" pitchFamily="34" charset="0"/>
                <a:sym typeface="Wingdings" panose="05000000000000000000" pitchFamily="2" charset="2"/>
              </a:rPr>
              <a:t>为多少？</a:t>
            </a:r>
            <a:endParaRPr lang="zh-CN" altLang="en-US" b="1" dirty="0">
              <a:latin typeface="Arial Narrow" panose="020B0506020202030204" pitchFamily="34" charset="0"/>
              <a:sym typeface="Wingdings" panose="05000000000000000000" pitchFamily="2" charset="2"/>
            </a:endParaRPr>
          </a:p>
          <a:p>
            <a:pPr lvl="1" eaLnBrk="1" hangingPunct="1"/>
            <a:endParaRPr lang="zh-CN" altLang="en-US" b="1" dirty="0">
              <a:latin typeface="Arial Narrow" panose="020B0506020202030204" pitchFamily="34" charset="0"/>
              <a:sym typeface="Wingdings" panose="05000000000000000000" pitchFamily="2" charset="2"/>
            </a:endParaRPr>
          </a:p>
          <a:p>
            <a:pPr lvl="1" eaLnBrk="1" hangingPunct="1"/>
            <a:r>
              <a:rPr lang="en-US" altLang="zh-CN" b="1" dirty="0">
                <a:latin typeface="Arial Narrow" panose="020B0506020202030204" pitchFamily="34" charset="0"/>
                <a:sym typeface="Wingdings" panose="05000000000000000000" pitchFamily="2" charset="2"/>
              </a:rPr>
              <a:t>2.</a:t>
            </a:r>
            <a:r>
              <a:rPr lang="zh-CN" altLang="en-US" b="1" dirty="0">
                <a:latin typeface="Arial Narrow" panose="020B0506020202030204" pitchFamily="34" charset="0"/>
                <a:sym typeface="Wingdings" panose="05000000000000000000" pitchFamily="2" charset="2"/>
              </a:rPr>
              <a:t>如果一棵树有</a:t>
            </a:r>
            <a:r>
              <a:rPr lang="en-US" altLang="zh-CN" b="1" dirty="0">
                <a:latin typeface="Arial Narrow" panose="020B0506020202030204" pitchFamily="34" charset="0"/>
                <a:sym typeface="Wingdings" panose="05000000000000000000" pitchFamily="2" charset="2"/>
              </a:rPr>
              <a:t>n</a:t>
            </a:r>
            <a:r>
              <a:rPr lang="en-US" altLang="zh-CN" b="1" baseline="-25000" dirty="0">
                <a:latin typeface="Arial Narrow" panose="020B0506020202030204" pitchFamily="34" charset="0"/>
                <a:sym typeface="Wingdings" panose="05000000000000000000" pitchFamily="2" charset="2"/>
              </a:rPr>
              <a:t>1</a:t>
            </a:r>
            <a:r>
              <a:rPr lang="zh-CN" altLang="en-US" b="1" dirty="0">
                <a:latin typeface="Arial Narrow" panose="020B0506020202030204" pitchFamily="34" charset="0"/>
                <a:sym typeface="Wingdings" panose="05000000000000000000" pitchFamily="2" charset="2"/>
              </a:rPr>
              <a:t>个度数为</a:t>
            </a:r>
            <a:r>
              <a:rPr lang="en-US" altLang="zh-CN" b="1" dirty="0">
                <a:latin typeface="Arial Narrow" panose="020B0506020202030204" pitchFamily="34" charset="0"/>
                <a:sym typeface="Wingdings" panose="05000000000000000000" pitchFamily="2" charset="2"/>
              </a:rPr>
              <a:t>1</a:t>
            </a:r>
            <a:r>
              <a:rPr lang="zh-CN" altLang="en-US" b="1" dirty="0">
                <a:latin typeface="Arial Narrow" panose="020B0506020202030204" pitchFamily="34" charset="0"/>
                <a:sym typeface="Wingdings" panose="05000000000000000000" pitchFamily="2" charset="2"/>
              </a:rPr>
              <a:t>的结点，</a:t>
            </a:r>
            <a:r>
              <a:rPr lang="en-US" altLang="zh-CN" b="1" dirty="0">
                <a:latin typeface="Arial Narrow" panose="020B0506020202030204" pitchFamily="34" charset="0"/>
                <a:sym typeface="Wingdings" panose="05000000000000000000" pitchFamily="2" charset="2"/>
              </a:rPr>
              <a:t>n</a:t>
            </a:r>
            <a:r>
              <a:rPr lang="en-US" altLang="zh-CN" b="1" baseline="-25000" dirty="0">
                <a:latin typeface="Arial Narrow" panose="020B0506020202030204" pitchFamily="34" charset="0"/>
                <a:sym typeface="Wingdings" panose="05000000000000000000" pitchFamily="2" charset="2"/>
              </a:rPr>
              <a:t>2</a:t>
            </a:r>
            <a:r>
              <a:rPr lang="zh-CN" altLang="en-US" b="1" dirty="0">
                <a:latin typeface="Arial Narrow" panose="020B0506020202030204" pitchFamily="34" charset="0"/>
                <a:sym typeface="Wingdings" panose="05000000000000000000" pitchFamily="2" charset="2"/>
              </a:rPr>
              <a:t>个度数为</a:t>
            </a:r>
            <a:r>
              <a:rPr lang="en-US" altLang="zh-CN" b="1" dirty="0">
                <a:latin typeface="Arial Narrow" panose="020B0506020202030204" pitchFamily="34" charset="0"/>
                <a:sym typeface="Wingdings" panose="05000000000000000000" pitchFamily="2" charset="2"/>
              </a:rPr>
              <a:t>2</a:t>
            </a:r>
            <a:r>
              <a:rPr lang="zh-CN" altLang="en-US" b="1" dirty="0">
                <a:latin typeface="Arial Narrow" panose="020B0506020202030204" pitchFamily="34" charset="0"/>
                <a:sym typeface="Wingdings" panose="05000000000000000000" pitchFamily="2" charset="2"/>
              </a:rPr>
              <a:t>的结点，</a:t>
            </a:r>
            <a:r>
              <a:rPr lang="en-US" altLang="zh-CN" b="1" dirty="0">
                <a:latin typeface="Arial Narrow" panose="020B0506020202030204" pitchFamily="34" charset="0"/>
                <a:sym typeface="Wingdings" panose="05000000000000000000" pitchFamily="2" charset="2"/>
              </a:rPr>
              <a:t>…</a:t>
            </a:r>
            <a:r>
              <a:rPr lang="zh-CN" altLang="en-US" b="1" dirty="0">
                <a:latin typeface="Arial Narrow" panose="020B0506020202030204" pitchFamily="34" charset="0"/>
                <a:sym typeface="Wingdings" panose="05000000000000000000" pitchFamily="2" charset="2"/>
              </a:rPr>
              <a:t>，</a:t>
            </a:r>
            <a:r>
              <a:rPr lang="en-US" altLang="zh-CN" b="1" dirty="0">
                <a:latin typeface="Arial Narrow" panose="020B0506020202030204" pitchFamily="34" charset="0"/>
                <a:sym typeface="Wingdings" panose="05000000000000000000" pitchFamily="2" charset="2"/>
              </a:rPr>
              <a:t>n</a:t>
            </a:r>
            <a:r>
              <a:rPr lang="en-US" altLang="zh-CN" b="1" baseline="-25000" dirty="0">
                <a:latin typeface="Arial Narrow" panose="020B0506020202030204" pitchFamily="34" charset="0"/>
                <a:sym typeface="Wingdings" panose="05000000000000000000" pitchFamily="2" charset="2"/>
              </a:rPr>
              <a:t>m</a:t>
            </a:r>
            <a:r>
              <a:rPr lang="zh-CN" altLang="en-US" b="1" dirty="0">
                <a:latin typeface="Arial Narrow" panose="020B0506020202030204" pitchFamily="34" charset="0"/>
                <a:sym typeface="Wingdings" panose="05000000000000000000" pitchFamily="2" charset="2"/>
              </a:rPr>
              <a:t>个度数为</a:t>
            </a:r>
            <a:r>
              <a:rPr lang="en-US" altLang="zh-CN" b="1" dirty="0">
                <a:latin typeface="Arial Narrow" panose="020B0506020202030204" pitchFamily="34" charset="0"/>
                <a:sym typeface="Wingdings" panose="05000000000000000000" pitchFamily="2" charset="2"/>
              </a:rPr>
              <a:t>m</a:t>
            </a:r>
            <a:r>
              <a:rPr lang="zh-CN" altLang="en-US" b="1" dirty="0">
                <a:latin typeface="Arial Narrow" panose="020B0506020202030204" pitchFamily="34" charset="0"/>
                <a:sym typeface="Wingdings" panose="05000000000000000000" pitchFamily="2" charset="2"/>
              </a:rPr>
              <a:t>的结点，则终端结点数</a:t>
            </a:r>
            <a:r>
              <a:rPr lang="en-US" altLang="zh-CN" b="1" dirty="0">
                <a:latin typeface="Arial Narrow" panose="020B0506020202030204" pitchFamily="34" charset="0"/>
                <a:sym typeface="Wingdings" panose="05000000000000000000" pitchFamily="2" charset="2"/>
              </a:rPr>
              <a:t>n</a:t>
            </a:r>
            <a:r>
              <a:rPr lang="en-US" altLang="zh-CN" b="1" baseline="-25000" dirty="0">
                <a:latin typeface="Arial Narrow" panose="020B0506020202030204" pitchFamily="34" charset="0"/>
                <a:sym typeface="Wingdings" panose="05000000000000000000" pitchFamily="2" charset="2"/>
              </a:rPr>
              <a:t>0</a:t>
            </a:r>
            <a:r>
              <a:rPr lang="zh-CN" altLang="en-US" b="1" dirty="0">
                <a:latin typeface="Arial Narrow" panose="020B0506020202030204" pitchFamily="34" charset="0"/>
                <a:sym typeface="Wingdings" panose="05000000000000000000" pitchFamily="2" charset="2"/>
              </a:rPr>
              <a:t>＝ ？</a:t>
            </a:r>
            <a:endParaRPr lang="zh-CN" altLang="en-US" b="1" dirty="0">
              <a:latin typeface="Arial Narrow" panose="020B0506020202030204" pitchFamily="34" charset="0"/>
              <a:sym typeface="Wingdings" panose="05000000000000000000" pitchFamily="2" charset="2"/>
            </a:endParaRPr>
          </a:p>
          <a:p>
            <a:pPr lvl="1" eaLnBrk="1" hangingPunct="1"/>
            <a:endParaRPr lang="zh-CN" altLang="en-US" b="1" dirty="0">
              <a:latin typeface="Arial Narrow" panose="020B0506020202030204" pitchFamily="34" charset="0"/>
              <a:sym typeface="Wingdings" panose="05000000000000000000" pitchFamily="2" charset="2"/>
            </a:endParaRPr>
          </a:p>
          <a:p>
            <a:pPr lvl="1" eaLnBrk="1" hangingPunct="1"/>
            <a:r>
              <a:rPr lang="zh-CN" altLang="en-US" b="1" dirty="0">
                <a:solidFill>
                  <a:srgbClr val="0E0EBE"/>
                </a:solidFill>
              </a:rPr>
              <a:t>对深度为</a:t>
            </a:r>
            <a:r>
              <a:rPr lang="en-US" altLang="zh-CN" b="1" i="1" dirty="0">
                <a:solidFill>
                  <a:srgbClr val="0E0EBE"/>
                </a:solidFill>
              </a:rPr>
              <a:t>h</a:t>
            </a:r>
            <a:r>
              <a:rPr lang="zh-CN" altLang="en-US" b="1" dirty="0">
                <a:solidFill>
                  <a:srgbClr val="0E0EBE"/>
                </a:solidFill>
              </a:rPr>
              <a:t>的一棵满</a:t>
            </a:r>
            <a:r>
              <a:rPr lang="en-US" altLang="zh-CN" b="1" i="1" dirty="0">
                <a:solidFill>
                  <a:srgbClr val="0E0EBE"/>
                </a:solidFill>
              </a:rPr>
              <a:t>k</a:t>
            </a:r>
            <a:r>
              <a:rPr lang="zh-CN" altLang="en-US" b="1" dirty="0">
                <a:solidFill>
                  <a:srgbClr val="0E0EBE"/>
                </a:solidFill>
              </a:rPr>
              <a:t>叉树来说，其</a:t>
            </a:r>
            <a:r>
              <a:rPr lang="zh-CN" altLang="en-US" b="1" dirty="0">
                <a:solidFill>
                  <a:srgbClr val="0E0EBE"/>
                </a:solidFill>
                <a:sym typeface="Wingdings" panose="05000000000000000000" pitchFamily="2" charset="2"/>
              </a:rPr>
              <a:t>终端结点数</a:t>
            </a:r>
            <a:r>
              <a:rPr lang="en-US" altLang="zh-CN" b="1" i="1" dirty="0">
                <a:solidFill>
                  <a:srgbClr val="0E0EBE"/>
                </a:solidFill>
                <a:sym typeface="Wingdings" panose="05000000000000000000" pitchFamily="2" charset="2"/>
              </a:rPr>
              <a:t>n</a:t>
            </a:r>
            <a:r>
              <a:rPr lang="en-US" altLang="zh-CN" b="1" i="1" baseline="-25000" dirty="0">
                <a:solidFill>
                  <a:srgbClr val="0E0EBE"/>
                </a:solidFill>
                <a:sym typeface="Wingdings" panose="05000000000000000000" pitchFamily="2" charset="2"/>
              </a:rPr>
              <a:t>0</a:t>
            </a:r>
            <a:r>
              <a:rPr lang="zh-CN" altLang="en-US" b="1" dirty="0">
                <a:solidFill>
                  <a:srgbClr val="0E0EBE"/>
                </a:solidFill>
                <a:sym typeface="Wingdings" panose="05000000000000000000" pitchFamily="2" charset="2"/>
              </a:rPr>
              <a:t>为多少</a:t>
            </a:r>
            <a:r>
              <a:rPr lang="en-US" altLang="zh-CN" b="1" dirty="0">
                <a:solidFill>
                  <a:srgbClr val="0E0EBE"/>
                </a:solidFill>
                <a:sym typeface="Wingdings" panose="05000000000000000000" pitchFamily="2" charset="2"/>
              </a:rPr>
              <a:t>?</a:t>
            </a:r>
            <a:endParaRPr lang="en-US" altLang="zh-CN" b="1" dirty="0">
              <a:latin typeface="Arial Narrow" panose="020B0506020202030204" pitchFamily="34" charset="0"/>
              <a:sym typeface="Wingdings" panose="05000000000000000000" pitchFamily="2" charset="2"/>
            </a:endParaRPr>
          </a:p>
          <a:p>
            <a:pPr lvl="1" eaLnBrk="1" hangingPunct="1"/>
            <a:endParaRPr lang="en-US" altLang="zh-CN" dirty="0">
              <a:sym typeface="Wingdings" panose="05000000000000000000" pitchFamily="2" charset="2"/>
            </a:endParaRPr>
          </a:p>
        </p:txBody>
      </p:sp>
      <p:sp>
        <p:nvSpPr>
          <p:cNvPr id="467972" name="Text Box 4"/>
          <p:cNvSpPr txBox="1"/>
          <p:nvPr/>
        </p:nvSpPr>
        <p:spPr>
          <a:xfrm>
            <a:off x="2555875" y="1844675"/>
            <a:ext cx="23050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solidFill>
                  <a:srgbClr val="0066FF"/>
                </a:solidFill>
              </a:rPr>
              <a:t>n</a:t>
            </a:r>
            <a:r>
              <a:rPr lang="en-US" altLang="zh-CN" sz="2800" b="1" baseline="-25000" dirty="0">
                <a:solidFill>
                  <a:srgbClr val="0066FF"/>
                </a:solidFill>
                <a:latin typeface="Arial Narrow" panose="020B0506020202030204" pitchFamily="34" charset="0"/>
              </a:rPr>
              <a:t>0</a:t>
            </a:r>
            <a:r>
              <a:rPr lang="en-US" altLang="zh-CN" sz="2400" dirty="0">
                <a:solidFill>
                  <a:srgbClr val="0066FF"/>
                </a:solidFill>
              </a:rPr>
              <a:t> = 2n</a:t>
            </a:r>
            <a:r>
              <a:rPr lang="en-US" altLang="zh-CN" sz="2800" b="1" baseline="-25000" dirty="0">
                <a:solidFill>
                  <a:srgbClr val="0066FF"/>
                </a:solidFill>
                <a:latin typeface="Arial Narrow" panose="020B0506020202030204" pitchFamily="34" charset="0"/>
              </a:rPr>
              <a:t>3</a:t>
            </a:r>
            <a:r>
              <a:rPr lang="en-US" altLang="zh-CN" sz="2400" dirty="0">
                <a:solidFill>
                  <a:srgbClr val="0066FF"/>
                </a:solidFill>
              </a:rPr>
              <a:t> + n</a:t>
            </a:r>
            <a:r>
              <a:rPr lang="en-US" altLang="zh-CN" sz="2800" b="1" baseline="-25000" dirty="0">
                <a:solidFill>
                  <a:srgbClr val="0066FF"/>
                </a:solidFill>
                <a:latin typeface="Arial Narrow" panose="020B0506020202030204" pitchFamily="34" charset="0"/>
              </a:rPr>
              <a:t>2</a:t>
            </a:r>
            <a:r>
              <a:rPr lang="en-US" altLang="zh-CN" sz="2400" dirty="0">
                <a:solidFill>
                  <a:srgbClr val="0066FF"/>
                </a:solidFill>
              </a:rPr>
              <a:t>+1</a:t>
            </a:r>
            <a:endParaRPr lang="en-US" altLang="zh-CN" sz="2400" dirty="0">
              <a:solidFill>
                <a:srgbClr val="0066FF"/>
              </a:solidFill>
            </a:endParaRPr>
          </a:p>
        </p:txBody>
      </p:sp>
      <p:sp>
        <p:nvSpPr>
          <p:cNvPr id="467973" name="Text Box 5"/>
          <p:cNvSpPr txBox="1"/>
          <p:nvPr/>
        </p:nvSpPr>
        <p:spPr>
          <a:xfrm>
            <a:off x="2700338" y="3644900"/>
            <a:ext cx="38893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solidFill>
                  <a:srgbClr val="0066FF"/>
                </a:solidFill>
              </a:rPr>
              <a:t>n</a:t>
            </a:r>
            <a:r>
              <a:rPr lang="en-US" altLang="zh-CN" sz="2800" b="1" baseline="-25000" dirty="0">
                <a:solidFill>
                  <a:srgbClr val="0066FF"/>
                </a:solidFill>
                <a:latin typeface="Arial Narrow" panose="020B0506020202030204" pitchFamily="34" charset="0"/>
              </a:rPr>
              <a:t>0</a:t>
            </a:r>
            <a:r>
              <a:rPr lang="en-US" altLang="zh-CN" sz="2400" dirty="0">
                <a:solidFill>
                  <a:srgbClr val="0066FF"/>
                </a:solidFill>
              </a:rPr>
              <a:t> = (m-1)n</a:t>
            </a:r>
            <a:r>
              <a:rPr lang="en-US" altLang="zh-CN" sz="2800" b="1" baseline="-25000" dirty="0">
                <a:solidFill>
                  <a:srgbClr val="0066FF"/>
                </a:solidFill>
                <a:latin typeface="Arial Narrow" panose="020B0506020202030204" pitchFamily="34" charset="0"/>
              </a:rPr>
              <a:t>m</a:t>
            </a:r>
            <a:r>
              <a:rPr lang="en-US" altLang="zh-CN" sz="2400" dirty="0">
                <a:solidFill>
                  <a:srgbClr val="0066FF"/>
                </a:solidFill>
              </a:rPr>
              <a:t> +……+ n</a:t>
            </a:r>
            <a:r>
              <a:rPr lang="en-US" altLang="zh-CN" sz="2800" b="1" baseline="-25000" dirty="0">
                <a:solidFill>
                  <a:srgbClr val="0066FF"/>
                </a:solidFill>
                <a:latin typeface="Arial Narrow" panose="020B0506020202030204" pitchFamily="34" charset="0"/>
              </a:rPr>
              <a:t>2</a:t>
            </a:r>
            <a:r>
              <a:rPr lang="en-US" altLang="zh-CN" sz="2400" dirty="0">
                <a:solidFill>
                  <a:srgbClr val="0066FF"/>
                </a:solidFill>
              </a:rPr>
              <a:t>+1</a:t>
            </a:r>
            <a:endParaRPr lang="en-US" altLang="zh-CN" sz="2400" dirty="0">
              <a:solidFill>
                <a:srgbClr val="0066FF"/>
              </a:solidFill>
            </a:endParaRPr>
          </a:p>
        </p:txBody>
      </p:sp>
      <p:sp>
        <p:nvSpPr>
          <p:cNvPr id="467976" name="Text Box 8"/>
          <p:cNvSpPr txBox="1"/>
          <p:nvPr/>
        </p:nvSpPr>
        <p:spPr>
          <a:xfrm>
            <a:off x="2627313" y="5013325"/>
            <a:ext cx="38893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solidFill>
                  <a:srgbClr val="0066FF"/>
                </a:solidFill>
              </a:rPr>
              <a:t>n</a:t>
            </a:r>
            <a:r>
              <a:rPr lang="en-US" altLang="zh-CN" sz="2800" b="1" baseline="-25000" dirty="0">
                <a:solidFill>
                  <a:srgbClr val="0066FF"/>
                </a:solidFill>
                <a:latin typeface="Arial Narrow" panose="020B0506020202030204" pitchFamily="34" charset="0"/>
              </a:rPr>
              <a:t>0</a:t>
            </a:r>
            <a:r>
              <a:rPr lang="en-US" altLang="zh-CN" sz="2400" dirty="0">
                <a:solidFill>
                  <a:srgbClr val="0066FF"/>
                </a:solidFill>
              </a:rPr>
              <a:t> = k</a:t>
            </a:r>
            <a:r>
              <a:rPr lang="en-US" altLang="zh-CN" sz="2400" baseline="30000" dirty="0">
                <a:solidFill>
                  <a:srgbClr val="0066FF"/>
                </a:solidFill>
              </a:rPr>
              <a:t>h-1</a:t>
            </a:r>
            <a:endParaRPr lang="en-US" altLang="zh-CN" sz="2400" baseline="30000" dirty="0">
              <a:solidFill>
                <a:srgbClr val="0066FF"/>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1">
                                            <p:txEl>
                                              <p:charRg st="0" end="4"/>
                                            </p:txEl>
                                          </p:spTgt>
                                        </p:tgtEl>
                                        <p:attrNameLst>
                                          <p:attrName>style.visibility</p:attrName>
                                        </p:attrNameLst>
                                      </p:cBhvr>
                                      <p:to>
                                        <p:strVal val="visible"/>
                                      </p:to>
                                    </p:set>
                                    <p:animEffect transition="in" filter="blinds(horizontal)">
                                      <p:cBhvr>
                                        <p:cTn id="7" dur="500"/>
                                        <p:tgtEl>
                                          <p:spTgt spid="467971">
                                            <p:txEl>
                                              <p:charRg st="0" end="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7971">
                                            <p:txEl>
                                              <p:charRg st="4" end="54"/>
                                            </p:txEl>
                                          </p:spTgt>
                                        </p:tgtEl>
                                        <p:attrNameLst>
                                          <p:attrName>style.visibility</p:attrName>
                                        </p:attrNameLst>
                                      </p:cBhvr>
                                      <p:to>
                                        <p:strVal val="visible"/>
                                      </p:to>
                                    </p:set>
                                    <p:animEffect transition="in" filter="blinds(horizontal)">
                                      <p:cBhvr>
                                        <p:cTn id="10" dur="500"/>
                                        <p:tgtEl>
                                          <p:spTgt spid="467971">
                                            <p:txEl>
                                              <p:charRg st="4" end="5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7971">
                                            <p:txEl>
                                              <p:charRg st="55" end="110"/>
                                            </p:txEl>
                                          </p:spTgt>
                                        </p:tgtEl>
                                        <p:attrNameLst>
                                          <p:attrName>style.visibility</p:attrName>
                                        </p:attrNameLst>
                                      </p:cBhvr>
                                      <p:to>
                                        <p:strVal val="visible"/>
                                      </p:to>
                                    </p:set>
                                    <p:animEffect transition="in" filter="blinds(horizontal)">
                                      <p:cBhvr>
                                        <p:cTn id="13" dur="500"/>
                                        <p:tgtEl>
                                          <p:spTgt spid="467971">
                                            <p:txEl>
                                              <p:charRg st="55" end="11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67971">
                                            <p:txEl>
                                              <p:charRg st="111" end="139"/>
                                            </p:txEl>
                                          </p:spTgt>
                                        </p:tgtEl>
                                        <p:attrNameLst>
                                          <p:attrName>style.visibility</p:attrName>
                                        </p:attrNameLst>
                                      </p:cBhvr>
                                      <p:to>
                                        <p:strVal val="visible"/>
                                      </p:to>
                                    </p:set>
                                    <p:animEffect transition="in" filter="blinds(horizontal)">
                                      <p:cBhvr>
                                        <p:cTn id="16" dur="500"/>
                                        <p:tgtEl>
                                          <p:spTgt spid="467971">
                                            <p:txEl>
                                              <p:charRg st="111" end="13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67972"/>
                                        </p:tgtEl>
                                        <p:attrNameLst>
                                          <p:attrName>style.visibility</p:attrName>
                                        </p:attrNameLst>
                                      </p:cBhvr>
                                      <p:to>
                                        <p:strVal val="visible"/>
                                      </p:to>
                                    </p:set>
                                    <p:animEffect transition="in" filter="wipe(down)">
                                      <p:cBhvr>
                                        <p:cTn id="21" dur="500"/>
                                        <p:tgtEl>
                                          <p:spTgt spid="46797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67973"/>
                                        </p:tgtEl>
                                        <p:attrNameLst>
                                          <p:attrName>style.visibility</p:attrName>
                                        </p:attrNameLst>
                                      </p:cBhvr>
                                      <p:to>
                                        <p:strVal val="visible"/>
                                      </p:to>
                                    </p:set>
                                    <p:animEffect transition="in" filter="wipe(down)">
                                      <p:cBhvr>
                                        <p:cTn id="26" dur="500"/>
                                        <p:tgtEl>
                                          <p:spTgt spid="46797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67976"/>
                                        </p:tgtEl>
                                        <p:attrNameLst>
                                          <p:attrName>style.visibility</p:attrName>
                                        </p:attrNameLst>
                                      </p:cBhvr>
                                      <p:to>
                                        <p:strVal val="visible"/>
                                      </p:to>
                                    </p:set>
                                    <p:animEffect transition="in" filter="wipe(down)">
                                      <p:cBhvr>
                                        <p:cTn id="31" dur="500"/>
                                        <p:tgtEl>
                                          <p:spTgt spid="467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p:bldP spid="467972" grpId="0"/>
      <p:bldP spid="467973" grpId="0"/>
      <p:bldP spid="46797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8" name="Rectangle 2"/>
          <p:cNvSpPr>
            <a:spLocks noChangeArrowheads="1"/>
          </p:cNvSpPr>
          <p:nvPr/>
        </p:nvSpPr>
        <p:spPr bwMode="auto">
          <a:xfrm>
            <a:off x="381000" y="838200"/>
            <a:ext cx="8305800" cy="274320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满二叉树</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深度为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，且有</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2800" b="1" i="0" u="none" strike="noStrike" kern="1200" cap="none" spc="0" normalizeH="0" baseline="30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个结点的二叉树。</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特点：（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）每一层上结点数都达到最大</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）度为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=0</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结点层序编号方法：从根结点起从上到下逐层（层内从左到右）对二叉树的结点进行连续编号。</a:t>
            </a:r>
            <a:endParaRPr kumimoji="1"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grpSp>
        <p:nvGrpSpPr>
          <p:cNvPr id="2" name="Group 3"/>
          <p:cNvGrpSpPr/>
          <p:nvPr/>
        </p:nvGrpSpPr>
        <p:grpSpPr>
          <a:xfrm>
            <a:off x="2209800" y="3657600"/>
            <a:ext cx="4419600" cy="2667000"/>
            <a:chOff x="288" y="2640"/>
            <a:chExt cx="2784" cy="1680"/>
          </a:xfrm>
        </p:grpSpPr>
        <p:grpSp>
          <p:nvGrpSpPr>
            <p:cNvPr id="38917" name="Group 4"/>
            <p:cNvGrpSpPr/>
            <p:nvPr/>
          </p:nvGrpSpPr>
          <p:grpSpPr>
            <a:xfrm>
              <a:off x="432" y="2736"/>
              <a:ext cx="1942" cy="1200"/>
              <a:chOff x="528" y="2544"/>
              <a:chExt cx="1942" cy="1200"/>
            </a:xfrm>
          </p:grpSpPr>
          <p:grpSp>
            <p:nvGrpSpPr>
              <p:cNvPr id="38920" name="Group 5"/>
              <p:cNvGrpSpPr/>
              <p:nvPr/>
            </p:nvGrpSpPr>
            <p:grpSpPr>
              <a:xfrm>
                <a:off x="528" y="2544"/>
                <a:ext cx="1872" cy="1200"/>
                <a:chOff x="384" y="2544"/>
                <a:chExt cx="1872" cy="1200"/>
              </a:xfrm>
            </p:grpSpPr>
            <p:grpSp>
              <p:nvGrpSpPr>
                <p:cNvPr id="38929" name="Group 6"/>
                <p:cNvGrpSpPr/>
                <p:nvPr/>
              </p:nvGrpSpPr>
              <p:grpSpPr>
                <a:xfrm>
                  <a:off x="384" y="2544"/>
                  <a:ext cx="1872" cy="1200"/>
                  <a:chOff x="410" y="2544"/>
                  <a:chExt cx="1872" cy="1200"/>
                </a:xfrm>
              </p:grpSpPr>
              <p:sp>
                <p:nvSpPr>
                  <p:cNvPr id="38931" name="Line 7"/>
                  <p:cNvSpPr/>
                  <p:nvPr/>
                </p:nvSpPr>
                <p:spPr>
                  <a:xfrm>
                    <a:off x="1344" y="2784"/>
                    <a:ext cx="624" cy="720"/>
                  </a:xfrm>
                  <a:prstGeom prst="line">
                    <a:avLst/>
                  </a:prstGeom>
                  <a:ln w="12700" cap="sq" cmpd="sng">
                    <a:solidFill>
                      <a:schemeClr val="tx1"/>
                    </a:solidFill>
                    <a:prstDash val="solid"/>
                    <a:headEnd type="none" w="sm" len="sm"/>
                    <a:tailEnd type="none" w="sm" len="sm"/>
                  </a:ln>
                </p:spPr>
              </p:sp>
              <p:sp>
                <p:nvSpPr>
                  <p:cNvPr id="38932" name="Freeform 8"/>
                  <p:cNvSpPr/>
                  <p:nvPr/>
                </p:nvSpPr>
                <p:spPr>
                  <a:xfrm>
                    <a:off x="624" y="2822"/>
                    <a:ext cx="498" cy="634"/>
                  </a:xfrm>
                  <a:custGeom>
                    <a:avLst/>
                    <a:gdLst>
                      <a:gd name="txL" fmla="*/ 0 w 498"/>
                      <a:gd name="txT" fmla="*/ 0 h 634"/>
                      <a:gd name="txR" fmla="*/ 498 w 498"/>
                      <a:gd name="txB" fmla="*/ 634 h 634"/>
                    </a:gdLst>
                    <a:ahLst/>
                    <a:cxnLst>
                      <a:cxn ang="0">
                        <a:pos x="498" y="0"/>
                      </a:cxn>
                      <a:cxn ang="0">
                        <a:pos x="0" y="634"/>
                      </a:cxn>
                    </a:cxnLst>
                    <a:rect l="txL" t="txT" r="txR" b="txB"/>
                    <a:pathLst>
                      <a:path w="498" h="634">
                        <a:moveTo>
                          <a:pt x="498" y="0"/>
                        </a:moveTo>
                        <a:lnTo>
                          <a:pt x="0" y="634"/>
                        </a:lnTo>
                      </a:path>
                    </a:pathLst>
                  </a:custGeom>
                  <a:noFill/>
                  <a:ln w="12700" cap="sq" cmpd="sng">
                    <a:solidFill>
                      <a:schemeClr val="tx1">
                        <a:alpha val="100000"/>
                      </a:schemeClr>
                    </a:solidFill>
                    <a:prstDash val="solid"/>
                    <a:round/>
                    <a:headEnd type="none" w="sm" len="sm"/>
                    <a:tailEnd type="none" w="sm" len="sm"/>
                  </a:ln>
                </p:spPr>
                <p:txBody>
                  <a:bodyPr/>
                  <a:p>
                    <a:endParaRPr lang="zh-CN" altLang="en-US"/>
                  </a:p>
                </p:txBody>
              </p:sp>
              <p:sp>
                <p:nvSpPr>
                  <p:cNvPr id="38933" name="Oval 9"/>
                  <p:cNvSpPr/>
                  <p:nvPr/>
                </p:nvSpPr>
                <p:spPr>
                  <a:xfrm>
                    <a:off x="1056" y="2544"/>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8934" name="Oval 10"/>
                  <p:cNvSpPr/>
                  <p:nvPr/>
                </p:nvSpPr>
                <p:spPr>
                  <a:xfrm>
                    <a:off x="1488" y="297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8935" name="Oval 11"/>
                  <p:cNvSpPr/>
                  <p:nvPr/>
                </p:nvSpPr>
                <p:spPr>
                  <a:xfrm>
                    <a:off x="1344" y="345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8936" name="Oval 12"/>
                  <p:cNvSpPr/>
                  <p:nvPr/>
                </p:nvSpPr>
                <p:spPr>
                  <a:xfrm>
                    <a:off x="410" y="345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8937" name="Oval 13"/>
                  <p:cNvSpPr/>
                  <p:nvPr/>
                </p:nvSpPr>
                <p:spPr>
                  <a:xfrm>
                    <a:off x="912" y="345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8938" name="Oval 14"/>
                  <p:cNvSpPr/>
                  <p:nvPr/>
                </p:nvSpPr>
                <p:spPr>
                  <a:xfrm>
                    <a:off x="1946" y="3445"/>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8939" name="Line 15"/>
                  <p:cNvSpPr/>
                  <p:nvPr/>
                </p:nvSpPr>
                <p:spPr>
                  <a:xfrm>
                    <a:off x="912" y="3264"/>
                    <a:ext cx="144" cy="192"/>
                  </a:xfrm>
                  <a:prstGeom prst="line">
                    <a:avLst/>
                  </a:prstGeom>
                  <a:ln w="12700" cap="sq" cmpd="sng">
                    <a:solidFill>
                      <a:schemeClr val="tx1"/>
                    </a:solidFill>
                    <a:prstDash val="solid"/>
                    <a:headEnd type="none" w="sm" len="sm"/>
                    <a:tailEnd type="none" w="sm" len="sm"/>
                  </a:ln>
                </p:spPr>
              </p:sp>
              <p:sp>
                <p:nvSpPr>
                  <p:cNvPr id="38940" name="Line 16"/>
                  <p:cNvSpPr/>
                  <p:nvPr/>
                </p:nvSpPr>
                <p:spPr>
                  <a:xfrm flipH="1">
                    <a:off x="1536" y="3264"/>
                    <a:ext cx="96" cy="192"/>
                  </a:xfrm>
                  <a:prstGeom prst="line">
                    <a:avLst/>
                  </a:prstGeom>
                  <a:ln w="12700" cap="sq" cmpd="sng">
                    <a:solidFill>
                      <a:schemeClr val="tx1"/>
                    </a:solidFill>
                    <a:prstDash val="solid"/>
                    <a:headEnd type="none" w="sm" len="sm"/>
                    <a:tailEnd type="none" w="sm" len="sm"/>
                  </a:ln>
                </p:spPr>
              </p:sp>
            </p:grpSp>
            <p:sp>
              <p:nvSpPr>
                <p:cNvPr id="38930" name="Oval 17"/>
                <p:cNvSpPr/>
                <p:nvPr/>
              </p:nvSpPr>
              <p:spPr>
                <a:xfrm>
                  <a:off x="720" y="297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grpSp>
            <p:nvGrpSpPr>
              <p:cNvPr id="38921" name="Group 18"/>
              <p:cNvGrpSpPr/>
              <p:nvPr/>
            </p:nvGrpSpPr>
            <p:grpSpPr>
              <a:xfrm>
                <a:off x="576" y="2545"/>
                <a:ext cx="1894" cy="1166"/>
                <a:chOff x="576" y="2545"/>
                <a:chExt cx="1894" cy="1166"/>
              </a:xfrm>
            </p:grpSpPr>
            <p:sp>
              <p:nvSpPr>
                <p:cNvPr id="38922" name="Text Box 19"/>
                <p:cNvSpPr txBox="1"/>
                <p:nvPr/>
              </p:nvSpPr>
              <p:spPr>
                <a:xfrm>
                  <a:off x="1237" y="2545"/>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1</a:t>
                  </a:r>
                  <a:endParaRPr lang="en-US" altLang="zh-CN" sz="2000" dirty="0"/>
                </a:p>
              </p:txBody>
            </p:sp>
            <p:sp>
              <p:nvSpPr>
                <p:cNvPr id="38923" name="Text Box 20"/>
                <p:cNvSpPr txBox="1"/>
                <p:nvPr/>
              </p:nvSpPr>
              <p:spPr>
                <a:xfrm>
                  <a:off x="916" y="2992"/>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2</a:t>
                  </a:r>
                  <a:endParaRPr lang="en-US" altLang="zh-CN" sz="2000" dirty="0"/>
                </a:p>
              </p:txBody>
            </p:sp>
            <p:sp>
              <p:nvSpPr>
                <p:cNvPr id="38924" name="Text Box 21"/>
                <p:cNvSpPr txBox="1"/>
                <p:nvPr/>
              </p:nvSpPr>
              <p:spPr>
                <a:xfrm>
                  <a:off x="1680" y="2992"/>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3</a:t>
                  </a:r>
                  <a:endParaRPr lang="en-US" altLang="zh-CN" sz="2000" dirty="0"/>
                </a:p>
              </p:txBody>
            </p:sp>
            <p:sp>
              <p:nvSpPr>
                <p:cNvPr id="38925" name="Text Box 22"/>
                <p:cNvSpPr txBox="1"/>
                <p:nvPr/>
              </p:nvSpPr>
              <p:spPr>
                <a:xfrm>
                  <a:off x="2134" y="3461"/>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7</a:t>
                  </a:r>
                  <a:endParaRPr lang="en-US" altLang="zh-CN" sz="2000" dirty="0"/>
                </a:p>
              </p:txBody>
            </p:sp>
            <p:sp>
              <p:nvSpPr>
                <p:cNvPr id="38926" name="Text Box 23"/>
                <p:cNvSpPr txBox="1"/>
                <p:nvPr/>
              </p:nvSpPr>
              <p:spPr>
                <a:xfrm>
                  <a:off x="1536" y="3456"/>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6</a:t>
                  </a:r>
                  <a:endParaRPr lang="en-US" altLang="zh-CN" sz="2000" dirty="0"/>
                </a:p>
              </p:txBody>
            </p:sp>
            <p:sp>
              <p:nvSpPr>
                <p:cNvPr id="38927" name="Text Box 24"/>
                <p:cNvSpPr txBox="1"/>
                <p:nvPr/>
              </p:nvSpPr>
              <p:spPr>
                <a:xfrm>
                  <a:off x="1104" y="3456"/>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5</a:t>
                  </a:r>
                  <a:endParaRPr lang="en-US" altLang="zh-CN" sz="2000" dirty="0"/>
                </a:p>
              </p:txBody>
            </p:sp>
            <p:sp>
              <p:nvSpPr>
                <p:cNvPr id="38928" name="Text Box 25"/>
                <p:cNvSpPr txBox="1"/>
                <p:nvPr/>
              </p:nvSpPr>
              <p:spPr>
                <a:xfrm>
                  <a:off x="576" y="3456"/>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4</a:t>
                  </a:r>
                  <a:endParaRPr lang="en-US" altLang="zh-CN" sz="2000" dirty="0"/>
                </a:p>
              </p:txBody>
            </p:sp>
          </p:grpSp>
        </p:grpSp>
        <p:sp>
          <p:nvSpPr>
            <p:cNvPr id="38918" name="Text Box 26"/>
            <p:cNvSpPr txBox="1"/>
            <p:nvPr/>
          </p:nvSpPr>
          <p:spPr>
            <a:xfrm>
              <a:off x="2064" y="2640"/>
              <a:ext cx="1008" cy="63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K=3</a:t>
              </a:r>
              <a:endParaRPr lang="en-US" altLang="zh-CN" sz="2400" dirty="0"/>
            </a:p>
            <a:p>
              <a:pPr marL="0" lvl="0" indent="0">
                <a:spcBef>
                  <a:spcPct val="50000"/>
                </a:spcBef>
                <a:buNone/>
              </a:pPr>
              <a:r>
                <a:rPr lang="en-US" altLang="zh-CN" sz="2400" dirty="0"/>
                <a:t>n=2</a:t>
              </a:r>
              <a:r>
                <a:rPr lang="en-US" altLang="zh-CN" sz="2400" baseline="30000" dirty="0"/>
                <a:t>3</a:t>
              </a:r>
              <a:r>
                <a:rPr lang="en-US" altLang="zh-CN" sz="2400" dirty="0"/>
                <a:t>-1=7</a:t>
              </a:r>
              <a:endParaRPr lang="en-US" altLang="zh-CN" sz="2400" dirty="0"/>
            </a:p>
          </p:txBody>
        </p:sp>
        <p:sp>
          <p:nvSpPr>
            <p:cNvPr id="38919" name="Text Box 27"/>
            <p:cNvSpPr txBox="1"/>
            <p:nvPr/>
          </p:nvSpPr>
          <p:spPr>
            <a:xfrm>
              <a:off x="288" y="4032"/>
              <a:ext cx="2256"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                  </a:t>
              </a:r>
              <a:r>
                <a:rPr lang="zh-CN" altLang="en-US" sz="2400" dirty="0"/>
                <a:t>满二叉树                                                                 </a:t>
              </a:r>
              <a:endParaRPr lang="zh-CN" altLang="en-US" sz="2400" dirty="0"/>
            </a:p>
          </p:txBody>
        </p:sp>
      </p:grpSp>
      <p:sp>
        <p:nvSpPr>
          <p:cNvPr id="38916" name="Rectangle 28"/>
          <p:cNvSpPr/>
          <p:nvPr/>
        </p:nvSpPr>
        <p:spPr>
          <a:xfrm>
            <a:off x="179388" y="115888"/>
            <a:ext cx="5257800" cy="533400"/>
          </a:xfrm>
          <a:prstGeom prst="rect">
            <a:avLst/>
          </a:prstGeom>
          <a:noFill/>
          <a:ln w="9525">
            <a:noFill/>
          </a:ln>
        </p:spPr>
        <p:txBody>
          <a:bodyPr lIns="92075" tIns="46038" rIns="92075" bIns="46038"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4400" b="1" dirty="0"/>
              <a:t>两类</a:t>
            </a:r>
            <a:r>
              <a:rPr lang="zh-CN" altLang="en-US" sz="4400" b="1" dirty="0">
                <a:solidFill>
                  <a:srgbClr val="993300"/>
                </a:solidFill>
              </a:rPr>
              <a:t>特殊</a:t>
            </a:r>
            <a:r>
              <a:rPr lang="zh-CN" altLang="en-US" sz="4400" b="1" dirty="0"/>
              <a:t>的二叉树：</a:t>
            </a:r>
            <a:endParaRPr lang="zh-CN" altLang="en-US" sz="4400" b="1"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2018">
                                            <p:txEl>
                                              <p:charRg st="0" end="25"/>
                                            </p:txEl>
                                          </p:spTgt>
                                        </p:tgtEl>
                                        <p:attrNameLst>
                                          <p:attrName>style.visibility</p:attrName>
                                        </p:attrNameLst>
                                      </p:cBhvr>
                                      <p:to>
                                        <p:strVal val="visible"/>
                                      </p:to>
                                    </p:set>
                                    <p:anim calcmode="lin" valueType="num">
                                      <p:cBhvr additive="base">
                                        <p:cTn id="7" dur="500" fill="hold"/>
                                        <p:tgtEl>
                                          <p:spTgt spid="342018">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2018">
                                            <p:txEl>
                                              <p:charRg st="0" end="25"/>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42018">
                                            <p:txEl>
                                              <p:charRg st="25" end="44"/>
                                            </p:txEl>
                                          </p:spTgt>
                                        </p:tgtEl>
                                        <p:attrNameLst>
                                          <p:attrName>style.visibility</p:attrName>
                                        </p:attrNameLst>
                                      </p:cBhvr>
                                      <p:to>
                                        <p:strVal val="visible"/>
                                      </p:to>
                                    </p:set>
                                    <p:anim calcmode="lin" valueType="num">
                                      <p:cBhvr additive="base">
                                        <p:cTn id="12" dur="500" fill="hold"/>
                                        <p:tgtEl>
                                          <p:spTgt spid="342018">
                                            <p:txEl>
                                              <p:charRg st="25" end="44"/>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42018">
                                            <p:txEl>
                                              <p:charRg st="25" end="44"/>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42018">
                                            <p:txEl>
                                              <p:charRg st="44" end="64"/>
                                            </p:txEl>
                                          </p:spTgt>
                                        </p:tgtEl>
                                        <p:attrNameLst>
                                          <p:attrName>style.visibility</p:attrName>
                                        </p:attrNameLst>
                                      </p:cBhvr>
                                      <p:to>
                                        <p:strVal val="visible"/>
                                      </p:to>
                                    </p:set>
                                    <p:anim calcmode="lin" valueType="num">
                                      <p:cBhvr additive="base">
                                        <p:cTn id="17" dur="500" fill="hold"/>
                                        <p:tgtEl>
                                          <p:spTgt spid="342018">
                                            <p:txEl>
                                              <p:charRg st="44" end="6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42018">
                                            <p:txEl>
                                              <p:charRg st="44" end="64"/>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42018">
                                            <p:txEl>
                                              <p:charRg st="64" end="110"/>
                                            </p:txEl>
                                          </p:spTgt>
                                        </p:tgtEl>
                                        <p:attrNameLst>
                                          <p:attrName>style.visibility</p:attrName>
                                        </p:attrNameLst>
                                      </p:cBhvr>
                                      <p:to>
                                        <p:strVal val="visible"/>
                                      </p:to>
                                    </p:set>
                                    <p:anim calcmode="lin" valueType="num">
                                      <p:cBhvr additive="base">
                                        <p:cTn id="22" dur="500" fill="hold"/>
                                        <p:tgtEl>
                                          <p:spTgt spid="342018">
                                            <p:txEl>
                                              <p:charRg st="64" end="11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42018">
                                            <p:txEl>
                                              <p:charRg st="64" end="11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advAuto="100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nvSpPr>
        <p:spPr>
          <a:xfrm>
            <a:off x="381000" y="1371600"/>
            <a:ext cx="8229600" cy="16954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zh-CN" altLang="en-US" b="1" dirty="0">
                <a:solidFill>
                  <a:srgbClr val="FF0000"/>
                </a:solidFill>
                <a:latin typeface="宋体" panose="02010600030101010101" pitchFamily="2" charset="-122"/>
              </a:rPr>
              <a:t>完全二叉树</a:t>
            </a:r>
            <a:r>
              <a:rPr lang="en-US" altLang="zh-CN" dirty="0">
                <a:latin typeface="宋体" panose="02010600030101010101" pitchFamily="2" charset="-122"/>
              </a:rPr>
              <a:t>:</a:t>
            </a:r>
            <a:r>
              <a:rPr lang="zh-CN" altLang="en-US" b="1" dirty="0">
                <a:latin typeface="宋体" panose="02010600030101010101" pitchFamily="2" charset="-122"/>
              </a:rPr>
              <a:t>深度为</a:t>
            </a:r>
            <a:r>
              <a:rPr lang="en-US" altLang="zh-CN" b="1" dirty="0">
                <a:latin typeface="宋体" panose="02010600030101010101" pitchFamily="2" charset="-122"/>
              </a:rPr>
              <a:t>k</a:t>
            </a:r>
            <a:r>
              <a:rPr lang="zh-CN" altLang="en-US" b="1" dirty="0">
                <a:latin typeface="宋体" panose="02010600030101010101" pitchFamily="2" charset="-122"/>
              </a:rPr>
              <a:t>，结点数为</a:t>
            </a:r>
            <a:r>
              <a:rPr lang="en-US" altLang="zh-CN" b="1" dirty="0">
                <a:latin typeface="宋体" panose="02010600030101010101" pitchFamily="2" charset="-122"/>
              </a:rPr>
              <a:t>n</a:t>
            </a:r>
            <a:r>
              <a:rPr lang="zh-CN" altLang="en-US" b="1" dirty="0">
                <a:latin typeface="宋体" panose="02010600030101010101" pitchFamily="2" charset="-122"/>
              </a:rPr>
              <a:t>的二叉树，当且仅当每个结点的编号都与相同深度的满二叉树中从</a:t>
            </a:r>
            <a:r>
              <a:rPr lang="en-US" altLang="zh-CN" b="1" dirty="0">
                <a:latin typeface="宋体" panose="02010600030101010101" pitchFamily="2" charset="-122"/>
              </a:rPr>
              <a:t>1</a:t>
            </a:r>
            <a:r>
              <a:rPr lang="zh-CN" altLang="en-US" b="1" dirty="0">
                <a:latin typeface="宋体" panose="02010600030101010101" pitchFamily="2" charset="-122"/>
              </a:rPr>
              <a:t>到</a:t>
            </a:r>
            <a:r>
              <a:rPr lang="en-US" altLang="zh-CN" b="1" dirty="0">
                <a:latin typeface="宋体" panose="02010600030101010101" pitchFamily="2" charset="-122"/>
              </a:rPr>
              <a:t>n</a:t>
            </a:r>
            <a:r>
              <a:rPr lang="zh-CN" altLang="en-US" b="1" dirty="0">
                <a:latin typeface="宋体" panose="02010600030101010101" pitchFamily="2" charset="-122"/>
              </a:rPr>
              <a:t>的结点一一对应时，称为完全二叉树。</a:t>
            </a:r>
            <a:endParaRPr lang="zh-CN" altLang="en-US" b="1" dirty="0">
              <a:latin typeface="宋体" panose="02010600030101010101" pitchFamily="2" charset="-122"/>
            </a:endParaRPr>
          </a:p>
        </p:txBody>
      </p:sp>
      <p:sp>
        <p:nvSpPr>
          <p:cNvPr id="39939" name="Rectangle 3"/>
          <p:cNvSpPr/>
          <p:nvPr/>
        </p:nvSpPr>
        <p:spPr>
          <a:xfrm>
            <a:off x="107950" y="404813"/>
            <a:ext cx="5257800" cy="533400"/>
          </a:xfrm>
          <a:prstGeom prst="rect">
            <a:avLst/>
          </a:prstGeom>
          <a:noFill/>
          <a:ln w="9525">
            <a:noFill/>
          </a:ln>
        </p:spPr>
        <p:txBody>
          <a:bodyPr lIns="92075" tIns="46038" rIns="92075" bIns="46038"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4400" b="1" dirty="0"/>
              <a:t>两类</a:t>
            </a:r>
            <a:r>
              <a:rPr lang="zh-CN" altLang="en-US" sz="4400" b="1" dirty="0">
                <a:solidFill>
                  <a:srgbClr val="993300"/>
                </a:solidFill>
              </a:rPr>
              <a:t>特殊</a:t>
            </a:r>
            <a:r>
              <a:rPr lang="zh-CN" altLang="en-US" sz="4400" b="1" dirty="0"/>
              <a:t>的二叉树：</a:t>
            </a:r>
            <a:endParaRPr lang="zh-CN" altLang="en-US" sz="4400" b="1" dirty="0"/>
          </a:p>
        </p:txBody>
      </p:sp>
      <p:grpSp>
        <p:nvGrpSpPr>
          <p:cNvPr id="39940" name="Group 4"/>
          <p:cNvGrpSpPr/>
          <p:nvPr/>
        </p:nvGrpSpPr>
        <p:grpSpPr>
          <a:xfrm>
            <a:off x="2362200" y="3810000"/>
            <a:ext cx="2209800" cy="1924050"/>
            <a:chOff x="1488" y="2724"/>
            <a:chExt cx="1392" cy="1212"/>
          </a:xfrm>
        </p:grpSpPr>
        <p:sp>
          <p:nvSpPr>
            <p:cNvPr id="39941" name="Line 5"/>
            <p:cNvSpPr/>
            <p:nvPr/>
          </p:nvSpPr>
          <p:spPr>
            <a:xfrm>
              <a:off x="2422" y="2964"/>
              <a:ext cx="218" cy="240"/>
            </a:xfrm>
            <a:prstGeom prst="line">
              <a:avLst/>
            </a:prstGeom>
            <a:ln w="12700" cap="sq" cmpd="sng">
              <a:solidFill>
                <a:schemeClr val="tx1"/>
              </a:solidFill>
              <a:prstDash val="solid"/>
              <a:headEnd type="none" w="sm" len="sm"/>
              <a:tailEnd type="none" w="sm" len="sm"/>
            </a:ln>
          </p:spPr>
        </p:sp>
        <p:grpSp>
          <p:nvGrpSpPr>
            <p:cNvPr id="39942" name="Group 6"/>
            <p:cNvGrpSpPr/>
            <p:nvPr/>
          </p:nvGrpSpPr>
          <p:grpSpPr>
            <a:xfrm>
              <a:off x="1488" y="2724"/>
              <a:ext cx="1392" cy="1212"/>
              <a:chOff x="1488" y="2724"/>
              <a:chExt cx="1392" cy="1212"/>
            </a:xfrm>
          </p:grpSpPr>
          <p:sp>
            <p:nvSpPr>
              <p:cNvPr id="39943" name="Oval 7"/>
              <p:cNvSpPr/>
              <p:nvPr/>
            </p:nvSpPr>
            <p:spPr>
              <a:xfrm>
                <a:off x="1488" y="3648"/>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4</a:t>
                </a:r>
                <a:endParaRPr lang="en-US" altLang="zh-CN" sz="2400" dirty="0"/>
              </a:p>
            </p:txBody>
          </p:sp>
          <p:sp>
            <p:nvSpPr>
              <p:cNvPr id="39944" name="Oval 8"/>
              <p:cNvSpPr/>
              <p:nvPr/>
            </p:nvSpPr>
            <p:spPr>
              <a:xfrm>
                <a:off x="1990" y="363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5</a:t>
                </a:r>
                <a:endParaRPr lang="en-US" altLang="zh-CN" sz="2400" dirty="0"/>
              </a:p>
            </p:txBody>
          </p:sp>
          <p:grpSp>
            <p:nvGrpSpPr>
              <p:cNvPr id="39945" name="Group 9"/>
              <p:cNvGrpSpPr/>
              <p:nvPr/>
            </p:nvGrpSpPr>
            <p:grpSpPr>
              <a:xfrm>
                <a:off x="1702" y="3014"/>
                <a:ext cx="498" cy="634"/>
                <a:chOff x="1702" y="3014"/>
                <a:chExt cx="498" cy="634"/>
              </a:xfrm>
            </p:grpSpPr>
            <p:sp>
              <p:nvSpPr>
                <p:cNvPr id="39952" name="Freeform 10"/>
                <p:cNvSpPr/>
                <p:nvPr/>
              </p:nvSpPr>
              <p:spPr>
                <a:xfrm>
                  <a:off x="1702" y="3014"/>
                  <a:ext cx="498" cy="634"/>
                </a:xfrm>
                <a:custGeom>
                  <a:avLst/>
                  <a:gdLst>
                    <a:gd name="txL" fmla="*/ 0 w 498"/>
                    <a:gd name="txT" fmla="*/ 0 h 634"/>
                    <a:gd name="txR" fmla="*/ 498 w 498"/>
                    <a:gd name="txB" fmla="*/ 634 h 634"/>
                  </a:gdLst>
                  <a:ahLst/>
                  <a:cxnLst>
                    <a:cxn ang="0">
                      <a:pos x="498" y="0"/>
                    </a:cxn>
                    <a:cxn ang="0">
                      <a:pos x="0" y="634"/>
                    </a:cxn>
                  </a:cxnLst>
                  <a:rect l="txL" t="txT" r="txR" b="txB"/>
                  <a:pathLst>
                    <a:path w="498" h="634">
                      <a:moveTo>
                        <a:pt x="498" y="0"/>
                      </a:moveTo>
                      <a:lnTo>
                        <a:pt x="0" y="634"/>
                      </a:lnTo>
                    </a:path>
                  </a:pathLst>
                </a:custGeom>
                <a:noFill/>
                <a:ln w="12700" cap="sq" cmpd="sng">
                  <a:solidFill>
                    <a:schemeClr val="tx1">
                      <a:alpha val="100000"/>
                    </a:schemeClr>
                  </a:solidFill>
                  <a:prstDash val="solid"/>
                  <a:round/>
                  <a:headEnd type="none" w="sm" len="sm"/>
                  <a:tailEnd type="none" w="sm" len="sm"/>
                </a:ln>
              </p:spPr>
              <p:txBody>
                <a:bodyPr/>
                <a:p>
                  <a:endParaRPr lang="zh-CN" altLang="en-US"/>
                </a:p>
              </p:txBody>
            </p:sp>
            <p:sp>
              <p:nvSpPr>
                <p:cNvPr id="39953" name="Line 11"/>
                <p:cNvSpPr/>
                <p:nvPr/>
              </p:nvSpPr>
              <p:spPr>
                <a:xfrm>
                  <a:off x="1990" y="3456"/>
                  <a:ext cx="144" cy="192"/>
                </a:xfrm>
                <a:prstGeom prst="line">
                  <a:avLst/>
                </a:prstGeom>
                <a:ln w="12700" cap="sq" cmpd="sng">
                  <a:solidFill>
                    <a:schemeClr val="tx1"/>
                  </a:solidFill>
                  <a:prstDash val="solid"/>
                  <a:headEnd type="none" w="sm" len="sm"/>
                  <a:tailEnd type="none" w="sm" len="sm"/>
                </a:ln>
              </p:spPr>
            </p:sp>
            <p:sp>
              <p:nvSpPr>
                <p:cNvPr id="39954" name="Oval 12"/>
                <p:cNvSpPr/>
                <p:nvPr/>
              </p:nvSpPr>
              <p:spPr>
                <a:xfrm>
                  <a:off x="1824" y="3168"/>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2</a:t>
                  </a:r>
                  <a:endParaRPr lang="en-US" altLang="zh-CN" sz="2400" dirty="0"/>
                </a:p>
              </p:txBody>
            </p:sp>
          </p:grpSp>
          <p:grpSp>
            <p:nvGrpSpPr>
              <p:cNvPr id="39946" name="Group 13"/>
              <p:cNvGrpSpPr/>
              <p:nvPr/>
            </p:nvGrpSpPr>
            <p:grpSpPr>
              <a:xfrm>
                <a:off x="2544" y="3180"/>
                <a:ext cx="336" cy="288"/>
                <a:chOff x="2544" y="3180"/>
                <a:chExt cx="336" cy="288"/>
              </a:xfrm>
            </p:grpSpPr>
            <p:sp>
              <p:nvSpPr>
                <p:cNvPr id="39950" name="Oval 14"/>
                <p:cNvSpPr/>
                <p:nvPr/>
              </p:nvSpPr>
              <p:spPr>
                <a:xfrm>
                  <a:off x="2544" y="3180"/>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51" name="Text Box 15"/>
                <p:cNvSpPr txBox="1"/>
                <p:nvPr/>
              </p:nvSpPr>
              <p:spPr>
                <a:xfrm>
                  <a:off x="2607" y="3180"/>
                  <a:ext cx="178"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3</a:t>
                  </a:r>
                  <a:endParaRPr lang="en-US" altLang="zh-CN" sz="2400" dirty="0"/>
                </a:p>
              </p:txBody>
            </p:sp>
          </p:grpSp>
          <p:grpSp>
            <p:nvGrpSpPr>
              <p:cNvPr id="39947" name="Group 16"/>
              <p:cNvGrpSpPr/>
              <p:nvPr/>
            </p:nvGrpSpPr>
            <p:grpSpPr>
              <a:xfrm>
                <a:off x="2134" y="2724"/>
                <a:ext cx="336" cy="300"/>
                <a:chOff x="2134" y="2724"/>
                <a:chExt cx="336" cy="300"/>
              </a:xfrm>
            </p:grpSpPr>
            <p:sp>
              <p:nvSpPr>
                <p:cNvPr id="39948" name="Oval 17"/>
                <p:cNvSpPr/>
                <p:nvPr/>
              </p:nvSpPr>
              <p:spPr>
                <a:xfrm>
                  <a:off x="2134" y="273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49" name="Text Box 18"/>
                <p:cNvSpPr txBox="1"/>
                <p:nvPr/>
              </p:nvSpPr>
              <p:spPr>
                <a:xfrm>
                  <a:off x="2188" y="2724"/>
                  <a:ext cx="26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1</a:t>
                  </a:r>
                  <a:endParaRPr lang="en-US" altLang="zh-CN" sz="2400" dirty="0"/>
                </a:p>
              </p:txBody>
            </p:sp>
          </p:grpSp>
        </p:grpSp>
      </p:grpSp>
    </p:spTree>
  </p:cSld>
  <p:clrMapOvr>
    <a:masterClrMapping/>
  </p:clrMapOvr>
  <p:transition>
    <p:sndAc>
      <p:stSnd>
        <p:snd r:embed="rId1" name="camera.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Rectangle 2"/>
          <p:cNvSpPr>
            <a:spLocks noChangeArrowheads="1"/>
          </p:cNvSpPr>
          <p:nvPr/>
        </p:nvSpPr>
        <p:spPr bwMode="auto">
          <a:xfrm>
            <a:off x="381000" y="990600"/>
            <a:ext cx="8001000" cy="299085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完全二叉树的特点</a:t>
            </a:r>
            <a:r>
              <a:rPr kumimoji="1" lang="en-US" altLang="zh-CN"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）每个结点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的左子树的深度</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Lh</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其结点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的右子树的深度</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Rh</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等于</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0</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或</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，即叶结点只可能出现在层次最大或次最大的两层上。</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）完全二叉树结点数</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满足</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2800" b="1" i="0" u="none" strike="noStrike" kern="1200" cap="none" spc="0" normalizeH="0" baseline="30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k-1</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n≤2</a:t>
            </a:r>
            <a:r>
              <a:rPr kumimoji="1" lang="en-US" altLang="zh-CN" sz="2800" b="1" i="0" u="none" strike="noStrike" kern="1200" cap="none" spc="0" normalizeH="0" baseline="30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k</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 </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）满二叉树一定是完全二叉树，反之不成立</a:t>
            </a:r>
            <a:r>
              <a:rPr kumimoji="1"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grpSp>
        <p:nvGrpSpPr>
          <p:cNvPr id="40963" name="Group 3"/>
          <p:cNvGrpSpPr/>
          <p:nvPr/>
        </p:nvGrpSpPr>
        <p:grpSpPr>
          <a:xfrm>
            <a:off x="2971800" y="4343400"/>
            <a:ext cx="2209800" cy="1924050"/>
            <a:chOff x="1872" y="3060"/>
            <a:chExt cx="1392" cy="1212"/>
          </a:xfrm>
        </p:grpSpPr>
        <p:grpSp>
          <p:nvGrpSpPr>
            <p:cNvPr id="40965" name="Group 4"/>
            <p:cNvGrpSpPr/>
            <p:nvPr/>
          </p:nvGrpSpPr>
          <p:grpSpPr>
            <a:xfrm>
              <a:off x="1872" y="3060"/>
              <a:ext cx="1392" cy="1212"/>
              <a:chOff x="3264" y="2724"/>
              <a:chExt cx="1392" cy="1212"/>
            </a:xfrm>
          </p:grpSpPr>
          <p:sp>
            <p:nvSpPr>
              <p:cNvPr id="40967" name="Line 5"/>
              <p:cNvSpPr/>
              <p:nvPr/>
            </p:nvSpPr>
            <p:spPr>
              <a:xfrm>
                <a:off x="4198" y="2964"/>
                <a:ext cx="218" cy="240"/>
              </a:xfrm>
              <a:prstGeom prst="line">
                <a:avLst/>
              </a:prstGeom>
              <a:ln w="12700" cap="sq" cmpd="sng">
                <a:solidFill>
                  <a:schemeClr val="tx1"/>
                </a:solidFill>
                <a:prstDash val="solid"/>
                <a:headEnd type="none" w="sm" len="sm"/>
                <a:tailEnd type="none" w="sm" len="sm"/>
              </a:ln>
            </p:spPr>
          </p:sp>
          <p:grpSp>
            <p:nvGrpSpPr>
              <p:cNvPr id="40968" name="Group 6"/>
              <p:cNvGrpSpPr/>
              <p:nvPr/>
            </p:nvGrpSpPr>
            <p:grpSpPr>
              <a:xfrm>
                <a:off x="3264" y="2724"/>
                <a:ext cx="1392" cy="1212"/>
                <a:chOff x="3264" y="2724"/>
                <a:chExt cx="1392" cy="1212"/>
              </a:xfrm>
            </p:grpSpPr>
            <p:sp>
              <p:nvSpPr>
                <p:cNvPr id="40969" name="Oval 7"/>
                <p:cNvSpPr/>
                <p:nvPr/>
              </p:nvSpPr>
              <p:spPr>
                <a:xfrm>
                  <a:off x="3264" y="3648"/>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4</a:t>
                  </a:r>
                  <a:endParaRPr lang="en-US" altLang="zh-CN" sz="2400" dirty="0"/>
                </a:p>
              </p:txBody>
            </p:sp>
            <p:sp>
              <p:nvSpPr>
                <p:cNvPr id="40970" name="Oval 8"/>
                <p:cNvSpPr/>
                <p:nvPr/>
              </p:nvSpPr>
              <p:spPr>
                <a:xfrm>
                  <a:off x="3766" y="363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5</a:t>
                  </a:r>
                  <a:endParaRPr lang="en-US" altLang="zh-CN" sz="2400" dirty="0"/>
                </a:p>
              </p:txBody>
            </p:sp>
            <p:grpSp>
              <p:nvGrpSpPr>
                <p:cNvPr id="40971" name="Group 9"/>
                <p:cNvGrpSpPr/>
                <p:nvPr/>
              </p:nvGrpSpPr>
              <p:grpSpPr>
                <a:xfrm>
                  <a:off x="3478" y="3014"/>
                  <a:ext cx="498" cy="634"/>
                  <a:chOff x="3478" y="3014"/>
                  <a:chExt cx="498" cy="634"/>
                </a:xfrm>
              </p:grpSpPr>
              <p:sp>
                <p:nvSpPr>
                  <p:cNvPr id="40978" name="Freeform 10"/>
                  <p:cNvSpPr/>
                  <p:nvPr/>
                </p:nvSpPr>
                <p:spPr>
                  <a:xfrm>
                    <a:off x="3478" y="3014"/>
                    <a:ext cx="498" cy="634"/>
                  </a:xfrm>
                  <a:custGeom>
                    <a:avLst/>
                    <a:gdLst>
                      <a:gd name="txL" fmla="*/ 0 w 498"/>
                      <a:gd name="txT" fmla="*/ 0 h 634"/>
                      <a:gd name="txR" fmla="*/ 498 w 498"/>
                      <a:gd name="txB" fmla="*/ 634 h 634"/>
                    </a:gdLst>
                    <a:ahLst/>
                    <a:cxnLst>
                      <a:cxn ang="0">
                        <a:pos x="498" y="0"/>
                      </a:cxn>
                      <a:cxn ang="0">
                        <a:pos x="0" y="634"/>
                      </a:cxn>
                    </a:cxnLst>
                    <a:rect l="txL" t="txT" r="txR" b="txB"/>
                    <a:pathLst>
                      <a:path w="498" h="634">
                        <a:moveTo>
                          <a:pt x="498" y="0"/>
                        </a:moveTo>
                        <a:lnTo>
                          <a:pt x="0" y="634"/>
                        </a:lnTo>
                      </a:path>
                    </a:pathLst>
                  </a:custGeom>
                  <a:noFill/>
                  <a:ln w="12700" cap="sq" cmpd="sng">
                    <a:solidFill>
                      <a:schemeClr val="tx1">
                        <a:alpha val="100000"/>
                      </a:schemeClr>
                    </a:solidFill>
                    <a:prstDash val="solid"/>
                    <a:round/>
                    <a:headEnd type="none" w="sm" len="sm"/>
                    <a:tailEnd type="none" w="sm" len="sm"/>
                  </a:ln>
                </p:spPr>
                <p:txBody>
                  <a:bodyPr/>
                  <a:p>
                    <a:endParaRPr lang="zh-CN" altLang="en-US"/>
                  </a:p>
                </p:txBody>
              </p:sp>
              <p:sp>
                <p:nvSpPr>
                  <p:cNvPr id="40979" name="Line 11"/>
                  <p:cNvSpPr/>
                  <p:nvPr/>
                </p:nvSpPr>
                <p:spPr>
                  <a:xfrm>
                    <a:off x="3766" y="3456"/>
                    <a:ext cx="144" cy="192"/>
                  </a:xfrm>
                  <a:prstGeom prst="line">
                    <a:avLst/>
                  </a:prstGeom>
                  <a:ln w="12700" cap="sq" cmpd="sng">
                    <a:solidFill>
                      <a:schemeClr val="tx1"/>
                    </a:solidFill>
                    <a:prstDash val="solid"/>
                    <a:headEnd type="none" w="sm" len="sm"/>
                    <a:tailEnd type="none" w="sm" len="sm"/>
                  </a:ln>
                </p:spPr>
              </p:sp>
              <p:sp>
                <p:nvSpPr>
                  <p:cNvPr id="40980" name="Oval 12"/>
                  <p:cNvSpPr/>
                  <p:nvPr/>
                </p:nvSpPr>
                <p:spPr>
                  <a:xfrm>
                    <a:off x="3600" y="3168"/>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2</a:t>
                    </a:r>
                    <a:endParaRPr lang="en-US" altLang="zh-CN" sz="2400" dirty="0"/>
                  </a:p>
                </p:txBody>
              </p:sp>
            </p:grpSp>
            <p:grpSp>
              <p:nvGrpSpPr>
                <p:cNvPr id="40972" name="Group 13"/>
                <p:cNvGrpSpPr/>
                <p:nvPr/>
              </p:nvGrpSpPr>
              <p:grpSpPr>
                <a:xfrm>
                  <a:off x="3910" y="2724"/>
                  <a:ext cx="336" cy="300"/>
                  <a:chOff x="3910" y="2724"/>
                  <a:chExt cx="336" cy="300"/>
                </a:xfrm>
              </p:grpSpPr>
              <p:sp>
                <p:nvSpPr>
                  <p:cNvPr id="40976" name="Oval 14"/>
                  <p:cNvSpPr/>
                  <p:nvPr/>
                </p:nvSpPr>
                <p:spPr>
                  <a:xfrm>
                    <a:off x="3910" y="273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0977" name="Text Box 15"/>
                  <p:cNvSpPr txBox="1"/>
                  <p:nvPr/>
                </p:nvSpPr>
                <p:spPr>
                  <a:xfrm>
                    <a:off x="3964" y="2724"/>
                    <a:ext cx="116"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1</a:t>
                    </a:r>
                    <a:endParaRPr lang="en-US" altLang="zh-CN" sz="2400" dirty="0"/>
                  </a:p>
                </p:txBody>
              </p:sp>
            </p:grpSp>
            <p:grpSp>
              <p:nvGrpSpPr>
                <p:cNvPr id="40973" name="Group 16"/>
                <p:cNvGrpSpPr/>
                <p:nvPr/>
              </p:nvGrpSpPr>
              <p:grpSpPr>
                <a:xfrm>
                  <a:off x="4320" y="3180"/>
                  <a:ext cx="336" cy="288"/>
                  <a:chOff x="4320" y="3180"/>
                  <a:chExt cx="336" cy="288"/>
                </a:xfrm>
              </p:grpSpPr>
              <p:sp>
                <p:nvSpPr>
                  <p:cNvPr id="40974" name="Oval 17"/>
                  <p:cNvSpPr/>
                  <p:nvPr/>
                </p:nvSpPr>
                <p:spPr>
                  <a:xfrm>
                    <a:off x="4320" y="3180"/>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0975" name="Text Box 18"/>
                  <p:cNvSpPr txBox="1"/>
                  <p:nvPr/>
                </p:nvSpPr>
                <p:spPr>
                  <a:xfrm>
                    <a:off x="4383" y="3180"/>
                    <a:ext cx="178"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3</a:t>
                    </a:r>
                    <a:endParaRPr lang="en-US" altLang="zh-CN" sz="2400" dirty="0"/>
                  </a:p>
                </p:txBody>
              </p:sp>
            </p:grpSp>
          </p:grpSp>
        </p:grpSp>
        <p:sp>
          <p:nvSpPr>
            <p:cNvPr id="40966" name="Text Box 19"/>
            <p:cNvSpPr txBox="1"/>
            <p:nvPr/>
          </p:nvSpPr>
          <p:spPr>
            <a:xfrm>
              <a:off x="2586" y="3072"/>
              <a:ext cx="2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1</a:t>
              </a:r>
              <a:endParaRPr lang="en-US" altLang="zh-CN" sz="2400" dirty="0"/>
            </a:p>
          </p:txBody>
        </p:sp>
      </p:grpSp>
      <p:sp>
        <p:nvSpPr>
          <p:cNvPr id="40964" name="Rectangle 20"/>
          <p:cNvSpPr/>
          <p:nvPr/>
        </p:nvSpPr>
        <p:spPr>
          <a:xfrm>
            <a:off x="152400" y="152400"/>
            <a:ext cx="5257800" cy="533400"/>
          </a:xfrm>
          <a:prstGeom prst="rect">
            <a:avLst/>
          </a:prstGeom>
          <a:noFill/>
          <a:ln w="9525">
            <a:noFill/>
          </a:ln>
        </p:spPr>
        <p:txBody>
          <a:bodyPr lIns="92075" tIns="46038" rIns="92075" bIns="46038"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chemeClr val="tx2"/>
                </a:solidFill>
                <a:latin typeface="宋体" panose="02010600030101010101" pitchFamily="2" charset="-122"/>
              </a:rPr>
              <a:t>§6.3 </a:t>
            </a:r>
            <a:r>
              <a:rPr lang="zh-CN" altLang="en-US" b="1" dirty="0">
                <a:solidFill>
                  <a:schemeClr val="tx2"/>
                </a:solidFill>
                <a:latin typeface="宋体" panose="02010600030101010101" pitchFamily="2" charset="-122"/>
              </a:rPr>
              <a:t>二叉树概念及性质</a:t>
            </a:r>
            <a:endParaRPr lang="zh-CN" altLang="en-US" b="1" dirty="0">
              <a:solidFill>
                <a:schemeClr val="tx2"/>
              </a:solidFill>
              <a:latin typeface="宋体" panose="02010600030101010101" pitchFamily="2" charset="-122"/>
            </a:endParaRPr>
          </a:p>
        </p:txBody>
      </p:sp>
    </p:spTree>
  </p:cSld>
  <p:clrMapOvr>
    <a:masterClrMapping/>
  </p:clrMapOvr>
  <p:transition>
    <p:sndAc>
      <p:stSnd>
        <p:snd r:embed="rId1" name="camera.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2"/>
          <p:cNvSpPr txBox="1"/>
          <p:nvPr/>
        </p:nvSpPr>
        <p:spPr>
          <a:xfrm>
            <a:off x="228600" y="152400"/>
            <a:ext cx="354012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FF0000"/>
                </a:solidFill>
                <a:ea typeface="楷体_GB2312" pitchFamily="49" charset="-122"/>
              </a:rPr>
              <a:t>数据对象 </a:t>
            </a:r>
            <a:r>
              <a:rPr lang="en-US" altLang="zh-CN" sz="4400" dirty="0">
                <a:solidFill>
                  <a:srgbClr val="FF0000"/>
                </a:solidFill>
                <a:ea typeface="楷体_GB2312" pitchFamily="49" charset="-122"/>
              </a:rPr>
              <a:t>D</a:t>
            </a:r>
            <a:r>
              <a:rPr lang="zh-CN" altLang="en-US" sz="4400" dirty="0">
                <a:solidFill>
                  <a:srgbClr val="FF0000"/>
                </a:solidFill>
                <a:ea typeface="楷体_GB2312" pitchFamily="49" charset="-122"/>
              </a:rPr>
              <a:t>：</a:t>
            </a:r>
            <a:endParaRPr lang="zh-CN" altLang="en-US" sz="5400" dirty="0"/>
          </a:p>
        </p:txBody>
      </p:sp>
      <p:sp>
        <p:nvSpPr>
          <p:cNvPr id="307203" name="Text Box 3"/>
          <p:cNvSpPr txBox="1"/>
          <p:nvPr/>
        </p:nvSpPr>
        <p:spPr>
          <a:xfrm>
            <a:off x="1085850" y="914400"/>
            <a:ext cx="7880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990033"/>
                </a:solidFill>
                <a:ea typeface="楷体_GB2312" pitchFamily="49" charset="-122"/>
              </a:rPr>
              <a:t>D</a:t>
            </a:r>
            <a:r>
              <a:rPr lang="zh-CN" altLang="en-US" sz="3600" b="1" dirty="0">
                <a:solidFill>
                  <a:srgbClr val="990033"/>
                </a:solidFill>
                <a:ea typeface="楷体_GB2312" pitchFamily="49" charset="-122"/>
              </a:rPr>
              <a:t>是具有相同特性的数据元素的集合。</a:t>
            </a:r>
            <a:endParaRPr lang="zh-CN" altLang="en-US" sz="4000" dirty="0"/>
          </a:p>
        </p:txBody>
      </p:sp>
      <p:sp>
        <p:nvSpPr>
          <p:cNvPr id="307204" name="Text Box 4"/>
          <p:cNvSpPr txBox="1"/>
          <p:nvPr/>
        </p:nvSpPr>
        <p:spPr>
          <a:xfrm>
            <a:off x="579438" y="2274888"/>
            <a:ext cx="8531225" cy="43592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2400" dirty="0">
                <a:ea typeface="楷体_GB2312" pitchFamily="49" charset="-122"/>
              </a:rPr>
              <a:t>    </a:t>
            </a:r>
            <a:r>
              <a:rPr lang="zh-CN" altLang="en-US" b="1" dirty="0">
                <a:solidFill>
                  <a:srgbClr val="990033"/>
                </a:solidFill>
                <a:ea typeface="楷体_GB2312" pitchFamily="49" charset="-122"/>
              </a:rPr>
              <a:t>若</a:t>
            </a:r>
            <a:r>
              <a:rPr lang="en-US" altLang="zh-CN" b="1" dirty="0">
                <a:solidFill>
                  <a:srgbClr val="990033"/>
                </a:solidFill>
                <a:ea typeface="楷体_GB2312" pitchFamily="49" charset="-122"/>
              </a:rPr>
              <a:t>D</a:t>
            </a:r>
            <a:r>
              <a:rPr lang="zh-CN" altLang="en-US" b="1" dirty="0">
                <a:solidFill>
                  <a:srgbClr val="990033"/>
                </a:solidFill>
                <a:ea typeface="楷体_GB2312" pitchFamily="49" charset="-122"/>
              </a:rPr>
              <a:t>为空集，则称为空树 。</a:t>
            </a:r>
            <a:endParaRPr lang="zh-CN" altLang="en-US" b="1" dirty="0">
              <a:solidFill>
                <a:srgbClr val="990033"/>
              </a:solidFill>
              <a:ea typeface="楷体_GB2312" pitchFamily="49" charset="-122"/>
            </a:endParaRPr>
          </a:p>
          <a:p>
            <a:pPr marL="0" lvl="0" indent="0" eaLnBrk="1" hangingPunct="1">
              <a:lnSpc>
                <a:spcPct val="125000"/>
              </a:lnSpc>
              <a:spcBef>
                <a:spcPct val="0"/>
              </a:spcBef>
              <a:buNone/>
            </a:pPr>
            <a:r>
              <a:rPr lang="zh-CN" altLang="en-US" b="1" dirty="0">
                <a:solidFill>
                  <a:srgbClr val="990033"/>
                </a:solidFill>
                <a:ea typeface="楷体_GB2312" pitchFamily="49" charset="-122"/>
              </a:rPr>
              <a:t>   否则</a:t>
            </a:r>
            <a:r>
              <a:rPr lang="en-US" altLang="zh-CN" b="1" dirty="0">
                <a:solidFill>
                  <a:srgbClr val="990033"/>
                </a:solidFill>
                <a:ea typeface="楷体_GB2312" pitchFamily="49" charset="-122"/>
              </a:rPr>
              <a:t>:</a:t>
            </a:r>
            <a:endParaRPr lang="en-US" altLang="zh-CN" b="1" dirty="0">
              <a:solidFill>
                <a:srgbClr val="990033"/>
              </a:solidFill>
              <a:ea typeface="楷体_GB2312" pitchFamily="49" charset="-122"/>
            </a:endParaRPr>
          </a:p>
          <a:p>
            <a:pPr marL="0" lvl="0" indent="0" eaLnBrk="1" hangingPunct="1">
              <a:lnSpc>
                <a:spcPct val="125000"/>
              </a:lnSpc>
              <a:spcBef>
                <a:spcPct val="0"/>
              </a:spcBef>
              <a:buNone/>
            </a:pPr>
            <a:r>
              <a:rPr lang="en-US" altLang="zh-CN" b="1" dirty="0">
                <a:solidFill>
                  <a:srgbClr val="990033"/>
                </a:solidFill>
                <a:ea typeface="楷体_GB2312" pitchFamily="49" charset="-122"/>
              </a:rPr>
              <a:t>  (1) </a:t>
            </a:r>
            <a:r>
              <a:rPr lang="zh-CN" altLang="en-US" b="1" dirty="0">
                <a:solidFill>
                  <a:srgbClr val="990033"/>
                </a:solidFill>
                <a:ea typeface="楷体_GB2312" pitchFamily="49" charset="-122"/>
              </a:rPr>
              <a:t>在</a:t>
            </a:r>
            <a:r>
              <a:rPr lang="en-US" altLang="zh-CN" b="1" dirty="0">
                <a:solidFill>
                  <a:srgbClr val="990033"/>
                </a:solidFill>
                <a:ea typeface="楷体_GB2312" pitchFamily="49" charset="-122"/>
              </a:rPr>
              <a:t>D</a:t>
            </a:r>
            <a:r>
              <a:rPr lang="zh-CN" altLang="en-US" b="1" dirty="0">
                <a:solidFill>
                  <a:srgbClr val="990033"/>
                </a:solidFill>
                <a:ea typeface="楷体_GB2312" pitchFamily="49" charset="-122"/>
              </a:rPr>
              <a:t>中存在唯一的称为根的数据元素</a:t>
            </a:r>
            <a:r>
              <a:rPr lang="en-US" altLang="zh-CN" b="1" dirty="0">
                <a:solidFill>
                  <a:srgbClr val="990033"/>
                </a:solidFill>
                <a:ea typeface="楷体_GB2312" pitchFamily="49" charset="-122"/>
              </a:rPr>
              <a:t>root</a:t>
            </a:r>
            <a:r>
              <a:rPr lang="zh-CN" altLang="en-US" b="1" dirty="0">
                <a:solidFill>
                  <a:srgbClr val="990033"/>
                </a:solidFill>
                <a:ea typeface="楷体_GB2312" pitchFamily="49" charset="-122"/>
              </a:rPr>
              <a:t>；</a:t>
            </a:r>
            <a:endParaRPr lang="zh-CN" altLang="en-US" b="1" dirty="0">
              <a:solidFill>
                <a:srgbClr val="990033"/>
              </a:solidFill>
              <a:ea typeface="楷体_GB2312" pitchFamily="49" charset="-122"/>
            </a:endParaRPr>
          </a:p>
          <a:p>
            <a:pPr marL="0" lvl="0" indent="0" eaLnBrk="1" hangingPunct="1">
              <a:lnSpc>
                <a:spcPct val="125000"/>
              </a:lnSpc>
              <a:spcBef>
                <a:spcPct val="0"/>
              </a:spcBef>
              <a:buNone/>
            </a:pPr>
            <a:r>
              <a:rPr lang="zh-CN" altLang="en-US" b="1" dirty="0">
                <a:solidFill>
                  <a:srgbClr val="990033"/>
                </a:solidFill>
                <a:ea typeface="楷体_GB2312" pitchFamily="49" charset="-122"/>
              </a:rPr>
              <a:t>  </a:t>
            </a:r>
            <a:r>
              <a:rPr lang="en-US" altLang="zh-CN" b="1" dirty="0">
                <a:solidFill>
                  <a:srgbClr val="990033"/>
                </a:solidFill>
                <a:ea typeface="楷体_GB2312" pitchFamily="49" charset="-122"/>
              </a:rPr>
              <a:t>(2) </a:t>
            </a:r>
            <a:r>
              <a:rPr lang="zh-CN" altLang="en-US" b="1" dirty="0">
                <a:solidFill>
                  <a:srgbClr val="990033"/>
                </a:solidFill>
                <a:ea typeface="楷体_GB2312" pitchFamily="49" charset="-122"/>
              </a:rPr>
              <a:t>当</a:t>
            </a:r>
            <a:r>
              <a:rPr lang="en-US" altLang="zh-CN" b="1" dirty="0">
                <a:solidFill>
                  <a:srgbClr val="990033"/>
                </a:solidFill>
                <a:ea typeface="楷体_GB2312" pitchFamily="49" charset="-122"/>
              </a:rPr>
              <a:t>n&gt;1</a:t>
            </a:r>
            <a:r>
              <a:rPr lang="zh-CN" altLang="en-US" b="1" dirty="0">
                <a:solidFill>
                  <a:srgbClr val="990033"/>
                </a:solidFill>
                <a:ea typeface="楷体_GB2312" pitchFamily="49" charset="-122"/>
              </a:rPr>
              <a:t>时，其余结点可分为</a:t>
            </a:r>
            <a:r>
              <a:rPr lang="en-US" altLang="zh-CN" b="1" dirty="0">
                <a:solidFill>
                  <a:srgbClr val="990033"/>
                </a:solidFill>
                <a:ea typeface="楷体_GB2312" pitchFamily="49" charset="-122"/>
              </a:rPr>
              <a:t>m (m&gt;0)</a:t>
            </a:r>
            <a:r>
              <a:rPr lang="zh-CN" altLang="en-US" b="1" dirty="0">
                <a:solidFill>
                  <a:srgbClr val="990033"/>
                </a:solidFill>
                <a:ea typeface="楷体_GB2312" pitchFamily="49" charset="-122"/>
              </a:rPr>
              <a:t>个互</a:t>
            </a:r>
            <a:endParaRPr lang="zh-CN" altLang="en-US" b="1" dirty="0">
              <a:solidFill>
                <a:srgbClr val="990033"/>
              </a:solidFill>
              <a:ea typeface="楷体_GB2312" pitchFamily="49" charset="-122"/>
            </a:endParaRPr>
          </a:p>
          <a:p>
            <a:pPr marL="0" lvl="0" indent="0" eaLnBrk="1" hangingPunct="1">
              <a:lnSpc>
                <a:spcPct val="125000"/>
              </a:lnSpc>
              <a:spcBef>
                <a:spcPct val="0"/>
              </a:spcBef>
              <a:buNone/>
            </a:pPr>
            <a:r>
              <a:rPr lang="zh-CN" altLang="en-US" b="1" dirty="0">
                <a:solidFill>
                  <a:srgbClr val="990033"/>
                </a:solidFill>
                <a:ea typeface="楷体_GB2312" pitchFamily="49" charset="-122"/>
              </a:rPr>
              <a:t>       不相交的有限集</a:t>
            </a:r>
            <a:r>
              <a:rPr lang="en-US" altLang="zh-CN" b="1" dirty="0">
                <a:solidFill>
                  <a:srgbClr val="990033"/>
                </a:solidFill>
                <a:ea typeface="楷体_GB2312" pitchFamily="49" charset="-122"/>
              </a:rPr>
              <a:t>T</a:t>
            </a:r>
            <a:r>
              <a:rPr lang="en-US" altLang="zh-CN" b="1" baseline="-25000" dirty="0">
                <a:solidFill>
                  <a:srgbClr val="990033"/>
                </a:solidFill>
                <a:ea typeface="楷体_GB2312" pitchFamily="49" charset="-122"/>
              </a:rPr>
              <a:t>1</a:t>
            </a:r>
            <a:r>
              <a:rPr lang="en-US" altLang="zh-CN" b="1" dirty="0">
                <a:solidFill>
                  <a:srgbClr val="990033"/>
                </a:solidFill>
                <a:ea typeface="楷体_GB2312" pitchFamily="49" charset="-122"/>
              </a:rPr>
              <a:t>, T</a:t>
            </a:r>
            <a:r>
              <a:rPr lang="en-US" altLang="zh-CN" b="1" baseline="-25000" dirty="0">
                <a:solidFill>
                  <a:srgbClr val="990033"/>
                </a:solidFill>
                <a:ea typeface="楷体_GB2312" pitchFamily="49" charset="-122"/>
              </a:rPr>
              <a:t>2</a:t>
            </a:r>
            <a:r>
              <a:rPr lang="en-US" altLang="zh-CN" b="1" dirty="0">
                <a:solidFill>
                  <a:srgbClr val="990033"/>
                </a:solidFill>
                <a:ea typeface="楷体_GB2312" pitchFamily="49" charset="-122"/>
              </a:rPr>
              <a:t>, …, T</a:t>
            </a:r>
            <a:r>
              <a:rPr lang="en-US" altLang="zh-CN" b="1" baseline="-25000" dirty="0">
                <a:solidFill>
                  <a:srgbClr val="990033"/>
                </a:solidFill>
                <a:ea typeface="楷体_GB2312" pitchFamily="49" charset="-122"/>
              </a:rPr>
              <a:t>m</a:t>
            </a:r>
            <a:r>
              <a:rPr lang="zh-CN" altLang="en-US" b="1" dirty="0">
                <a:solidFill>
                  <a:srgbClr val="990033"/>
                </a:solidFill>
                <a:ea typeface="楷体_GB2312" pitchFamily="49" charset="-122"/>
              </a:rPr>
              <a:t>，其中每一</a:t>
            </a:r>
            <a:endParaRPr lang="zh-CN" altLang="en-US" b="1" dirty="0">
              <a:solidFill>
                <a:srgbClr val="990033"/>
              </a:solidFill>
              <a:ea typeface="楷体_GB2312" pitchFamily="49" charset="-122"/>
            </a:endParaRPr>
          </a:p>
          <a:p>
            <a:pPr marL="0" lvl="0" indent="0" eaLnBrk="1" hangingPunct="1">
              <a:lnSpc>
                <a:spcPct val="125000"/>
              </a:lnSpc>
              <a:spcBef>
                <a:spcPct val="0"/>
              </a:spcBef>
              <a:buNone/>
            </a:pPr>
            <a:r>
              <a:rPr lang="zh-CN" altLang="en-US" b="1" dirty="0">
                <a:solidFill>
                  <a:srgbClr val="990033"/>
                </a:solidFill>
                <a:ea typeface="楷体_GB2312" pitchFamily="49" charset="-122"/>
              </a:rPr>
              <a:t>       棵子集本身又是一棵符合本定义的树，</a:t>
            </a:r>
            <a:endParaRPr lang="zh-CN" altLang="en-US" b="1" dirty="0">
              <a:solidFill>
                <a:srgbClr val="990033"/>
              </a:solidFill>
              <a:ea typeface="楷体_GB2312" pitchFamily="49" charset="-122"/>
            </a:endParaRPr>
          </a:p>
          <a:p>
            <a:pPr marL="0" lvl="0" indent="0" eaLnBrk="1" hangingPunct="1">
              <a:lnSpc>
                <a:spcPct val="125000"/>
              </a:lnSpc>
              <a:spcBef>
                <a:spcPct val="0"/>
              </a:spcBef>
              <a:buNone/>
            </a:pPr>
            <a:r>
              <a:rPr lang="zh-CN" altLang="en-US" b="1" dirty="0">
                <a:solidFill>
                  <a:srgbClr val="990033"/>
                </a:solidFill>
                <a:ea typeface="楷体_GB2312" pitchFamily="49" charset="-122"/>
              </a:rPr>
              <a:t>       称为根</a:t>
            </a:r>
            <a:r>
              <a:rPr lang="en-US" altLang="zh-CN" b="1" dirty="0">
                <a:solidFill>
                  <a:srgbClr val="990033"/>
                </a:solidFill>
                <a:ea typeface="楷体_GB2312" pitchFamily="49" charset="-122"/>
              </a:rPr>
              <a:t>root</a:t>
            </a:r>
            <a:r>
              <a:rPr lang="zh-CN" altLang="en-US" b="1" dirty="0">
                <a:solidFill>
                  <a:srgbClr val="990033"/>
                </a:solidFill>
                <a:ea typeface="楷体_GB2312" pitchFamily="49" charset="-122"/>
              </a:rPr>
              <a:t>的子树。</a:t>
            </a:r>
            <a:endParaRPr lang="zh-CN" altLang="en-US" sz="3600" b="1" dirty="0"/>
          </a:p>
        </p:txBody>
      </p:sp>
      <p:sp>
        <p:nvSpPr>
          <p:cNvPr id="5125" name="Text Box 5"/>
          <p:cNvSpPr txBox="1"/>
          <p:nvPr/>
        </p:nvSpPr>
        <p:spPr>
          <a:xfrm>
            <a:off x="152400" y="1600200"/>
            <a:ext cx="358616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ea typeface="楷体_GB2312" pitchFamily="49" charset="-122"/>
              </a:rPr>
              <a:t> </a:t>
            </a:r>
            <a:r>
              <a:rPr lang="zh-CN" altLang="en-US" sz="4400" b="1" dirty="0">
                <a:solidFill>
                  <a:srgbClr val="FF0000"/>
                </a:solidFill>
                <a:ea typeface="楷体_GB2312" pitchFamily="49" charset="-122"/>
              </a:rPr>
              <a:t>数据关系 </a:t>
            </a:r>
            <a:r>
              <a:rPr lang="en-US" altLang="zh-CN" sz="4400" dirty="0">
                <a:solidFill>
                  <a:srgbClr val="FF0000"/>
                </a:solidFill>
                <a:ea typeface="楷体_GB2312" pitchFamily="49" charset="-122"/>
              </a:rPr>
              <a:t>R</a:t>
            </a:r>
            <a:r>
              <a:rPr lang="zh-CN" altLang="en-US" sz="4400" dirty="0">
                <a:solidFill>
                  <a:srgbClr val="FF0000"/>
                </a:solidFill>
                <a:ea typeface="楷体_GB2312" pitchFamily="49" charset="-122"/>
              </a:rPr>
              <a:t>：</a:t>
            </a:r>
            <a:endParaRPr lang="zh-CN" altLang="en-US" sz="5400" dirty="0">
              <a:solidFill>
                <a:srgbClr val="FF0000"/>
              </a:solidFill>
              <a:ea typeface="楷体_GB2312" pitchFamily="49" charset="-122"/>
            </a:endParaRPr>
          </a:p>
        </p:txBody>
      </p:sp>
      <p:sp>
        <p:nvSpPr>
          <p:cNvPr id="307206" name="AutoShape 6">
            <a:hlinkClick r:id="rId1" action="ppaction://hlinksldjump"/>
          </p:cNvPr>
          <p:cNvSpPr/>
          <p:nvPr/>
        </p:nvSpPr>
        <p:spPr>
          <a:xfrm>
            <a:off x="8382000" y="6248400"/>
            <a:ext cx="381000" cy="381000"/>
          </a:xfrm>
          <a:prstGeom prst="actionButtonForwardNext">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03"/>
                                        </p:tgtEl>
                                        <p:attrNameLst>
                                          <p:attrName>style.visibility</p:attrName>
                                        </p:attrNameLst>
                                      </p:cBhvr>
                                      <p:to>
                                        <p:strVal val="visible"/>
                                      </p:to>
                                    </p:set>
                                    <p:animEffect transition="in" filter="wipe(left)">
                                      <p:cBhvr>
                                        <p:cTn id="7" dur="500"/>
                                        <p:tgtEl>
                                          <p:spTgt spid="30720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07204"/>
                                        </p:tgtEl>
                                        <p:attrNameLst>
                                          <p:attrName>style.visibility</p:attrName>
                                        </p:attrNameLst>
                                      </p:cBhvr>
                                      <p:to>
                                        <p:strVal val="visible"/>
                                      </p:to>
                                    </p:set>
                                    <p:animEffect transition="in" filter="strips(downLeft)">
                                      <p:cBhvr>
                                        <p:cTn id="12" dur="500"/>
                                        <p:tgtEl>
                                          <p:spTgt spid="307204"/>
                                        </p:tgtEl>
                                      </p:cBhvr>
                                    </p:animEffect>
                                  </p:childTnLst>
                                </p:cTn>
                              </p:par>
                            </p:childTnLst>
                          </p:cTn>
                        </p:par>
                        <p:par>
                          <p:cTn id="13" fill="hold">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307206"/>
                                        </p:tgtEl>
                                        <p:attrNameLst>
                                          <p:attrName>style.visibility</p:attrName>
                                        </p:attrNameLst>
                                      </p:cBhvr>
                                      <p:to>
                                        <p:strVal val="visible"/>
                                      </p:to>
                                    </p:set>
                                    <p:anim calcmode="lin" valueType="num">
                                      <p:cBhvr additive="base">
                                        <p:cTn id="16" dur="500" fill="hold"/>
                                        <p:tgtEl>
                                          <p:spTgt spid="307206"/>
                                        </p:tgtEl>
                                        <p:attrNameLst>
                                          <p:attrName>ppt_x</p:attrName>
                                        </p:attrNameLst>
                                      </p:cBhvr>
                                      <p:tavLst>
                                        <p:tav tm="0">
                                          <p:val>
                                            <p:strVal val="1+#ppt_w/2"/>
                                          </p:val>
                                        </p:tav>
                                        <p:tav tm="100000">
                                          <p:val>
                                            <p:strVal val="#ppt_x"/>
                                          </p:val>
                                        </p:tav>
                                      </p:tavLst>
                                    </p:anim>
                                    <p:anim calcmode="lin" valueType="num">
                                      <p:cBhvr additive="base">
                                        <p:cTn id="17" dur="500" fill="hold"/>
                                        <p:tgtEl>
                                          <p:spTgt spid="307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p:bldP spid="307204" grpId="0"/>
      <p:bldP spid="30720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533400" y="2209800"/>
            <a:ext cx="1219200" cy="8223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latin typeface="宋体" panose="02010600030101010101" pitchFamily="2" charset="-122"/>
              </a:rPr>
              <a:t>LH</a:t>
            </a:r>
            <a:r>
              <a:rPr lang="en-US" altLang="zh-CN" sz="2400" baseline="-12000" dirty="0">
                <a:latin typeface="宋体" panose="02010600030101010101" pitchFamily="2" charset="-122"/>
              </a:rPr>
              <a:t>2</a:t>
            </a:r>
            <a:r>
              <a:rPr lang="en-US" altLang="zh-CN" sz="2400" dirty="0">
                <a:latin typeface="宋体" panose="02010600030101010101" pitchFamily="2" charset="-122"/>
              </a:rPr>
              <a:t>=0</a:t>
            </a:r>
            <a:endParaRPr lang="en-US" altLang="zh-CN" sz="2400" dirty="0">
              <a:latin typeface="宋体" panose="02010600030101010101" pitchFamily="2" charset="-122"/>
            </a:endParaRPr>
          </a:p>
          <a:p>
            <a:pPr marL="0" lvl="0" indent="0">
              <a:spcBef>
                <a:spcPct val="0"/>
              </a:spcBef>
              <a:buNone/>
            </a:pPr>
            <a:r>
              <a:rPr lang="en-US" altLang="zh-CN" sz="2400" dirty="0">
                <a:latin typeface="宋体" panose="02010600030101010101" pitchFamily="2" charset="-122"/>
              </a:rPr>
              <a:t>RH</a:t>
            </a:r>
            <a:r>
              <a:rPr lang="en-US" altLang="zh-CN" sz="2400" baseline="-12000" dirty="0">
                <a:latin typeface="宋体" panose="02010600030101010101" pitchFamily="2" charset="-122"/>
              </a:rPr>
              <a:t>2</a:t>
            </a:r>
            <a:r>
              <a:rPr lang="en-US" altLang="zh-CN" sz="2400" dirty="0">
                <a:latin typeface="宋体" panose="02010600030101010101" pitchFamily="2" charset="-122"/>
              </a:rPr>
              <a:t>=1</a:t>
            </a:r>
            <a:endParaRPr lang="en-US" altLang="zh-CN" sz="2000" dirty="0">
              <a:latin typeface="宋体" panose="02010600030101010101" pitchFamily="2" charset="-122"/>
            </a:endParaRPr>
          </a:p>
        </p:txBody>
      </p:sp>
      <p:grpSp>
        <p:nvGrpSpPr>
          <p:cNvPr id="41987" name="Group 3"/>
          <p:cNvGrpSpPr/>
          <p:nvPr/>
        </p:nvGrpSpPr>
        <p:grpSpPr>
          <a:xfrm>
            <a:off x="4343400" y="1524000"/>
            <a:ext cx="2438400" cy="2590800"/>
            <a:chOff x="2880" y="1440"/>
            <a:chExt cx="1536" cy="1632"/>
          </a:xfrm>
        </p:grpSpPr>
        <p:grpSp>
          <p:nvGrpSpPr>
            <p:cNvPr id="42013" name="Group 4"/>
            <p:cNvGrpSpPr/>
            <p:nvPr/>
          </p:nvGrpSpPr>
          <p:grpSpPr>
            <a:xfrm>
              <a:off x="2880" y="1440"/>
              <a:ext cx="1536" cy="1632"/>
              <a:chOff x="2784" y="1488"/>
              <a:chExt cx="1536" cy="1632"/>
            </a:xfrm>
          </p:grpSpPr>
          <p:sp>
            <p:nvSpPr>
              <p:cNvPr id="42020" name="Line 5"/>
              <p:cNvSpPr/>
              <p:nvPr/>
            </p:nvSpPr>
            <p:spPr>
              <a:xfrm>
                <a:off x="3612" y="2220"/>
                <a:ext cx="144" cy="192"/>
              </a:xfrm>
              <a:prstGeom prst="line">
                <a:avLst/>
              </a:prstGeom>
              <a:ln w="12700" cap="sq" cmpd="sng">
                <a:solidFill>
                  <a:schemeClr val="tx1"/>
                </a:solidFill>
                <a:prstDash val="solid"/>
                <a:headEnd type="none" w="sm" len="sm"/>
                <a:tailEnd type="none" w="sm" len="sm"/>
              </a:ln>
            </p:spPr>
          </p:sp>
          <p:sp>
            <p:nvSpPr>
              <p:cNvPr id="42021" name="Line 6"/>
              <p:cNvSpPr/>
              <p:nvPr/>
            </p:nvSpPr>
            <p:spPr>
              <a:xfrm>
                <a:off x="3888" y="1776"/>
                <a:ext cx="144" cy="192"/>
              </a:xfrm>
              <a:prstGeom prst="line">
                <a:avLst/>
              </a:prstGeom>
              <a:ln w="12700" cap="sq" cmpd="sng">
                <a:solidFill>
                  <a:schemeClr val="tx1"/>
                </a:solidFill>
                <a:prstDash val="solid"/>
                <a:headEnd type="none" w="sm" len="sm"/>
                <a:tailEnd type="none" w="sm" len="sm"/>
              </a:ln>
            </p:spPr>
          </p:sp>
          <p:sp>
            <p:nvSpPr>
              <p:cNvPr id="42022" name="Line 7"/>
              <p:cNvSpPr/>
              <p:nvPr/>
            </p:nvSpPr>
            <p:spPr>
              <a:xfrm flipH="1">
                <a:off x="2976" y="1776"/>
                <a:ext cx="720" cy="1104"/>
              </a:xfrm>
              <a:prstGeom prst="line">
                <a:avLst/>
              </a:prstGeom>
              <a:ln w="12700" cap="sq" cmpd="sng">
                <a:solidFill>
                  <a:schemeClr val="tx1"/>
                </a:solidFill>
                <a:prstDash val="solid"/>
                <a:headEnd type="none" w="sm" len="sm"/>
                <a:tailEnd type="none" w="sm" len="sm"/>
              </a:ln>
            </p:spPr>
          </p:sp>
          <p:grpSp>
            <p:nvGrpSpPr>
              <p:cNvPr id="42023" name="Group 8"/>
              <p:cNvGrpSpPr/>
              <p:nvPr/>
            </p:nvGrpSpPr>
            <p:grpSpPr>
              <a:xfrm>
                <a:off x="2784" y="1488"/>
                <a:ext cx="1536" cy="1632"/>
                <a:chOff x="2688" y="1632"/>
                <a:chExt cx="1536" cy="1632"/>
              </a:xfrm>
            </p:grpSpPr>
            <p:sp>
              <p:nvSpPr>
                <p:cNvPr id="42024" name="Oval 9"/>
                <p:cNvSpPr/>
                <p:nvPr/>
              </p:nvSpPr>
              <p:spPr>
                <a:xfrm>
                  <a:off x="3576" y="2520"/>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025" name="Oval 10"/>
                <p:cNvSpPr/>
                <p:nvPr/>
              </p:nvSpPr>
              <p:spPr>
                <a:xfrm>
                  <a:off x="3888" y="2052"/>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026" name="Oval 11"/>
                <p:cNvSpPr/>
                <p:nvPr/>
              </p:nvSpPr>
              <p:spPr>
                <a:xfrm>
                  <a:off x="2688" y="2928"/>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027" name="Oval 12"/>
                <p:cNvSpPr/>
                <p:nvPr/>
              </p:nvSpPr>
              <p:spPr>
                <a:xfrm>
                  <a:off x="2976" y="249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028" name="Oval 13"/>
                <p:cNvSpPr/>
                <p:nvPr/>
              </p:nvSpPr>
              <p:spPr>
                <a:xfrm>
                  <a:off x="3264" y="2064"/>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029" name="Oval 14"/>
                <p:cNvSpPr/>
                <p:nvPr/>
              </p:nvSpPr>
              <p:spPr>
                <a:xfrm>
                  <a:off x="3552" y="1632"/>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grpSp>
        <p:sp>
          <p:nvSpPr>
            <p:cNvPr id="42014" name="Text Box 15"/>
            <p:cNvSpPr txBox="1"/>
            <p:nvPr/>
          </p:nvSpPr>
          <p:spPr>
            <a:xfrm>
              <a:off x="3804" y="1464"/>
              <a:ext cx="192"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1</a:t>
              </a:r>
              <a:endParaRPr lang="en-US" altLang="zh-CN" sz="2400" dirty="0"/>
            </a:p>
          </p:txBody>
        </p:sp>
        <p:sp>
          <p:nvSpPr>
            <p:cNvPr id="42015" name="Text Box 16"/>
            <p:cNvSpPr txBox="1"/>
            <p:nvPr/>
          </p:nvSpPr>
          <p:spPr>
            <a:xfrm>
              <a:off x="4140" y="1884"/>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3</a:t>
              </a:r>
              <a:endParaRPr lang="en-US" altLang="zh-CN" sz="2400" dirty="0"/>
            </a:p>
          </p:txBody>
        </p:sp>
        <p:sp>
          <p:nvSpPr>
            <p:cNvPr id="42016" name="Text Box 17"/>
            <p:cNvSpPr txBox="1"/>
            <p:nvPr/>
          </p:nvSpPr>
          <p:spPr>
            <a:xfrm>
              <a:off x="3516" y="1896"/>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2</a:t>
              </a:r>
              <a:endParaRPr lang="en-US" altLang="zh-CN" sz="2400" dirty="0"/>
            </a:p>
          </p:txBody>
        </p:sp>
        <p:sp>
          <p:nvSpPr>
            <p:cNvPr id="42017" name="Text Box 18"/>
            <p:cNvSpPr txBox="1"/>
            <p:nvPr/>
          </p:nvSpPr>
          <p:spPr>
            <a:xfrm>
              <a:off x="3228" y="2328"/>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4</a:t>
              </a:r>
              <a:endParaRPr lang="en-US" altLang="zh-CN" sz="2400" dirty="0"/>
            </a:p>
          </p:txBody>
        </p:sp>
        <p:sp>
          <p:nvSpPr>
            <p:cNvPr id="42018" name="Text Box 19"/>
            <p:cNvSpPr txBox="1"/>
            <p:nvPr/>
          </p:nvSpPr>
          <p:spPr>
            <a:xfrm>
              <a:off x="2940" y="2760"/>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6</a:t>
              </a:r>
              <a:endParaRPr lang="en-US" altLang="zh-CN" sz="2400" dirty="0"/>
            </a:p>
          </p:txBody>
        </p:sp>
        <p:sp>
          <p:nvSpPr>
            <p:cNvPr id="42019" name="Text Box 20"/>
            <p:cNvSpPr txBox="1"/>
            <p:nvPr/>
          </p:nvSpPr>
          <p:spPr>
            <a:xfrm>
              <a:off x="3828" y="2364"/>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5</a:t>
              </a:r>
              <a:endParaRPr lang="en-US" altLang="zh-CN" sz="2400" dirty="0"/>
            </a:p>
          </p:txBody>
        </p:sp>
      </p:grpSp>
      <p:grpSp>
        <p:nvGrpSpPr>
          <p:cNvPr id="41988" name="Group 21"/>
          <p:cNvGrpSpPr/>
          <p:nvPr/>
        </p:nvGrpSpPr>
        <p:grpSpPr>
          <a:xfrm>
            <a:off x="1981200" y="1676400"/>
            <a:ext cx="1600200" cy="2038350"/>
            <a:chOff x="1200" y="1536"/>
            <a:chExt cx="1008" cy="1284"/>
          </a:xfrm>
        </p:grpSpPr>
        <p:grpSp>
          <p:nvGrpSpPr>
            <p:cNvPr id="42000" name="Group 22"/>
            <p:cNvGrpSpPr/>
            <p:nvPr/>
          </p:nvGrpSpPr>
          <p:grpSpPr>
            <a:xfrm>
              <a:off x="1200" y="1536"/>
              <a:ext cx="1008" cy="1284"/>
              <a:chOff x="1200" y="1536"/>
              <a:chExt cx="1008" cy="1284"/>
            </a:xfrm>
          </p:grpSpPr>
          <p:sp>
            <p:nvSpPr>
              <p:cNvPr id="42005" name="Line 23"/>
              <p:cNvSpPr/>
              <p:nvPr/>
            </p:nvSpPr>
            <p:spPr>
              <a:xfrm>
                <a:off x="1812" y="1848"/>
                <a:ext cx="144" cy="192"/>
              </a:xfrm>
              <a:prstGeom prst="line">
                <a:avLst/>
              </a:prstGeom>
              <a:ln w="12700" cap="sq" cmpd="sng">
                <a:solidFill>
                  <a:schemeClr val="tx1"/>
                </a:solidFill>
                <a:prstDash val="solid"/>
                <a:headEnd type="none" w="sm" len="sm"/>
                <a:tailEnd type="none" w="sm" len="sm"/>
              </a:ln>
            </p:spPr>
          </p:sp>
          <p:sp>
            <p:nvSpPr>
              <p:cNvPr id="42006" name="Line 24"/>
              <p:cNvSpPr/>
              <p:nvPr/>
            </p:nvSpPr>
            <p:spPr>
              <a:xfrm>
                <a:off x="1452" y="2316"/>
                <a:ext cx="144" cy="192"/>
              </a:xfrm>
              <a:prstGeom prst="line">
                <a:avLst/>
              </a:prstGeom>
              <a:ln w="12700" cap="sq" cmpd="sng">
                <a:solidFill>
                  <a:schemeClr val="tx1"/>
                </a:solidFill>
                <a:prstDash val="solid"/>
                <a:headEnd type="none" w="sm" len="sm"/>
                <a:tailEnd type="none" w="sm" len="sm"/>
              </a:ln>
            </p:spPr>
          </p:sp>
          <p:grpSp>
            <p:nvGrpSpPr>
              <p:cNvPr id="42007" name="Group 25"/>
              <p:cNvGrpSpPr/>
              <p:nvPr/>
            </p:nvGrpSpPr>
            <p:grpSpPr>
              <a:xfrm>
                <a:off x="1200" y="1536"/>
                <a:ext cx="1008" cy="1284"/>
                <a:chOff x="1536" y="1728"/>
                <a:chExt cx="1008" cy="1284"/>
              </a:xfrm>
            </p:grpSpPr>
            <p:sp>
              <p:nvSpPr>
                <p:cNvPr id="42009" name="Oval 26"/>
                <p:cNvSpPr/>
                <p:nvPr/>
              </p:nvSpPr>
              <p:spPr>
                <a:xfrm>
                  <a:off x="1848" y="267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010" name="Oval 27"/>
                <p:cNvSpPr/>
                <p:nvPr/>
              </p:nvSpPr>
              <p:spPr>
                <a:xfrm>
                  <a:off x="1536" y="2208"/>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011" name="Oval 28"/>
                <p:cNvSpPr/>
                <p:nvPr/>
              </p:nvSpPr>
              <p:spPr>
                <a:xfrm>
                  <a:off x="1872" y="1728"/>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2012" name="Oval 29"/>
                <p:cNvSpPr/>
                <p:nvPr/>
              </p:nvSpPr>
              <p:spPr>
                <a:xfrm>
                  <a:off x="2208" y="2208"/>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sp>
            <p:nvSpPr>
              <p:cNvPr id="42008" name="Line 30"/>
              <p:cNvSpPr/>
              <p:nvPr/>
            </p:nvSpPr>
            <p:spPr>
              <a:xfrm flipH="1">
                <a:off x="1428" y="1836"/>
                <a:ext cx="144" cy="192"/>
              </a:xfrm>
              <a:prstGeom prst="line">
                <a:avLst/>
              </a:prstGeom>
              <a:ln w="12700" cap="sq" cmpd="sng">
                <a:solidFill>
                  <a:schemeClr val="tx1"/>
                </a:solidFill>
                <a:prstDash val="solid"/>
                <a:headEnd type="none" w="sm" len="sm"/>
                <a:tailEnd type="none" w="sm" len="sm"/>
              </a:ln>
            </p:spPr>
          </p:sp>
        </p:grpSp>
        <p:sp>
          <p:nvSpPr>
            <p:cNvPr id="42001" name="Text Box 31"/>
            <p:cNvSpPr txBox="1"/>
            <p:nvPr/>
          </p:nvSpPr>
          <p:spPr>
            <a:xfrm>
              <a:off x="1932" y="2040"/>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3</a:t>
              </a:r>
              <a:endParaRPr lang="en-US" altLang="zh-CN" sz="2400" dirty="0"/>
            </a:p>
          </p:txBody>
        </p:sp>
        <p:sp>
          <p:nvSpPr>
            <p:cNvPr id="42002" name="Text Box 32"/>
            <p:cNvSpPr txBox="1"/>
            <p:nvPr/>
          </p:nvSpPr>
          <p:spPr>
            <a:xfrm>
              <a:off x="1260" y="2040"/>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2</a:t>
              </a:r>
              <a:endParaRPr lang="en-US" altLang="zh-CN" sz="2400" dirty="0"/>
            </a:p>
          </p:txBody>
        </p:sp>
        <p:sp>
          <p:nvSpPr>
            <p:cNvPr id="42003" name="Text Box 33"/>
            <p:cNvSpPr txBox="1"/>
            <p:nvPr/>
          </p:nvSpPr>
          <p:spPr>
            <a:xfrm>
              <a:off x="1572" y="2508"/>
              <a:ext cx="240"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4</a:t>
              </a:r>
              <a:endParaRPr lang="en-US" altLang="zh-CN" sz="2400" dirty="0"/>
            </a:p>
          </p:txBody>
        </p:sp>
        <p:sp>
          <p:nvSpPr>
            <p:cNvPr id="42004" name="Text Box 34"/>
            <p:cNvSpPr txBox="1"/>
            <p:nvPr/>
          </p:nvSpPr>
          <p:spPr>
            <a:xfrm>
              <a:off x="1598" y="156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1</a:t>
              </a:r>
              <a:endParaRPr lang="en-US" altLang="zh-CN" sz="2400" dirty="0"/>
            </a:p>
          </p:txBody>
        </p:sp>
      </p:grpSp>
      <p:sp>
        <p:nvSpPr>
          <p:cNvPr id="41989" name="Text Box 35"/>
          <p:cNvSpPr txBox="1"/>
          <p:nvPr/>
        </p:nvSpPr>
        <p:spPr>
          <a:xfrm>
            <a:off x="7086600" y="1828800"/>
            <a:ext cx="1752600" cy="13335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80000"/>
              </a:lnSpc>
              <a:spcBef>
                <a:spcPct val="50000"/>
              </a:spcBef>
              <a:buNone/>
            </a:pPr>
            <a:r>
              <a:rPr lang="en-US" altLang="zh-CN" sz="2400" dirty="0"/>
              <a:t>LH</a:t>
            </a:r>
            <a:r>
              <a:rPr lang="en-US" altLang="zh-CN" sz="2400" baseline="-12000" dirty="0"/>
              <a:t>1</a:t>
            </a:r>
            <a:r>
              <a:rPr lang="en-US" altLang="zh-CN" sz="2400" dirty="0"/>
              <a:t>=3</a:t>
            </a:r>
            <a:endParaRPr lang="en-US" altLang="zh-CN" sz="2400" dirty="0"/>
          </a:p>
          <a:p>
            <a:pPr marL="0" lvl="0" indent="0">
              <a:lnSpc>
                <a:spcPct val="80000"/>
              </a:lnSpc>
              <a:spcBef>
                <a:spcPct val="50000"/>
              </a:spcBef>
              <a:buNone/>
            </a:pPr>
            <a:r>
              <a:rPr lang="en-US" altLang="zh-CN" sz="2400" dirty="0"/>
              <a:t>RH</a:t>
            </a:r>
            <a:r>
              <a:rPr lang="en-US" altLang="zh-CN" sz="2400" baseline="-12000" dirty="0"/>
              <a:t>1</a:t>
            </a:r>
            <a:r>
              <a:rPr lang="en-US" altLang="zh-CN" sz="2400" dirty="0"/>
              <a:t>=1</a:t>
            </a:r>
            <a:endParaRPr lang="en-US" altLang="zh-CN" sz="2400" dirty="0"/>
          </a:p>
          <a:p>
            <a:pPr marL="0" lvl="0" indent="0">
              <a:lnSpc>
                <a:spcPct val="80000"/>
              </a:lnSpc>
              <a:spcBef>
                <a:spcPct val="50000"/>
              </a:spcBef>
              <a:buNone/>
            </a:pPr>
            <a:r>
              <a:rPr lang="en-US" altLang="zh-CN" sz="2400" dirty="0"/>
              <a:t>LH</a:t>
            </a:r>
            <a:r>
              <a:rPr lang="en-US" altLang="zh-CN" sz="2400" baseline="-12000" dirty="0"/>
              <a:t>1  </a:t>
            </a:r>
            <a:r>
              <a:rPr lang="en-US" altLang="zh-CN" sz="2400" dirty="0"/>
              <a:t>-RH</a:t>
            </a:r>
            <a:r>
              <a:rPr lang="en-US" altLang="zh-CN" sz="2400" baseline="-12000" dirty="0"/>
              <a:t>1</a:t>
            </a:r>
            <a:r>
              <a:rPr lang="en-US" altLang="zh-CN" sz="2400" dirty="0"/>
              <a:t>=2</a:t>
            </a:r>
            <a:endParaRPr lang="en-US" altLang="zh-CN" sz="2400" dirty="0"/>
          </a:p>
        </p:txBody>
      </p:sp>
      <p:sp>
        <p:nvSpPr>
          <p:cNvPr id="348196" name="Text Box 36"/>
          <p:cNvSpPr txBox="1">
            <a:spLocks noChangeArrowheads="1"/>
          </p:cNvSpPr>
          <p:nvPr/>
        </p:nvSpPr>
        <p:spPr bwMode="auto">
          <a:xfrm>
            <a:off x="1619250" y="4941888"/>
            <a:ext cx="6172200" cy="457200"/>
          </a:xfrm>
          <a:prstGeom prst="rect">
            <a:avLst/>
          </a:prstGeom>
          <a:noFill/>
          <a:ln w="12700" cap="sq">
            <a:noFill/>
            <a:miter lim="800000"/>
            <a:headEnd type="none" w="sm" len="sm"/>
            <a:tailEnd type="none" w="sm" len="sm"/>
          </a:ln>
          <a:effectLst/>
        </p:spPr>
        <p:txBody>
          <a:bodyPr>
            <a:spAutoFit/>
          </a:bodyPr>
          <a:lstStyle/>
          <a:p>
            <a:pPr marR="0" defTabSz="914400">
              <a:spcBef>
                <a:spcPct val="50000"/>
              </a:spcBef>
              <a:buClrTx/>
              <a:buSzTx/>
              <a:buFontTx/>
              <a:buNone/>
              <a:defRPr/>
            </a:pP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a:t>
            </a:r>
            <a:r>
              <a:rPr kumimoji="1" lang="zh-CN" altLang="en-US" b="1" kern="1200" cap="none" spc="0" normalizeH="0" baseline="0" noProof="0">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完全二叉树                    完全二叉树</a:t>
            </a:r>
            <a:endParaRPr kumimoji="1" lang="zh-CN" altLang="en-US" b="1" kern="1200" cap="none" spc="0" normalizeH="0" baseline="0" noProof="0">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41991" name="Text Box 37"/>
          <p:cNvSpPr txBox="1"/>
          <p:nvPr/>
        </p:nvSpPr>
        <p:spPr>
          <a:xfrm>
            <a:off x="914400" y="4038600"/>
            <a:ext cx="24384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LH</a:t>
            </a:r>
            <a:r>
              <a:rPr lang="en-US" altLang="zh-CN" sz="2400" baseline="-12000" dirty="0"/>
              <a:t>2</a:t>
            </a:r>
            <a:r>
              <a:rPr lang="en-US" altLang="zh-CN" sz="2400" dirty="0"/>
              <a:t>-RH</a:t>
            </a:r>
            <a:r>
              <a:rPr lang="en-US" altLang="zh-CN" sz="2400" baseline="-12000" dirty="0"/>
              <a:t>2</a:t>
            </a:r>
            <a:r>
              <a:rPr lang="en-US" altLang="zh-CN" sz="2400" dirty="0"/>
              <a:t>=0-1=-1</a:t>
            </a:r>
            <a:endParaRPr lang="en-US" altLang="zh-CN" sz="2400" dirty="0"/>
          </a:p>
        </p:txBody>
      </p:sp>
      <p:grpSp>
        <p:nvGrpSpPr>
          <p:cNvPr id="8" name="Group 38"/>
          <p:cNvGrpSpPr/>
          <p:nvPr/>
        </p:nvGrpSpPr>
        <p:grpSpPr>
          <a:xfrm>
            <a:off x="5435600" y="4941888"/>
            <a:ext cx="533400" cy="381000"/>
            <a:chOff x="4224" y="3744"/>
            <a:chExt cx="144" cy="144"/>
          </a:xfrm>
        </p:grpSpPr>
        <p:sp>
          <p:nvSpPr>
            <p:cNvPr id="41998" name="Line 39"/>
            <p:cNvSpPr/>
            <p:nvPr/>
          </p:nvSpPr>
          <p:spPr>
            <a:xfrm>
              <a:off x="4272" y="3744"/>
              <a:ext cx="96" cy="144"/>
            </a:xfrm>
            <a:prstGeom prst="line">
              <a:avLst/>
            </a:prstGeom>
            <a:ln w="38100" cap="flat" cmpd="sng">
              <a:solidFill>
                <a:srgbClr val="FF0000"/>
              </a:solidFill>
              <a:prstDash val="solid"/>
              <a:headEnd type="none" w="med" len="med"/>
              <a:tailEnd type="none" w="med" len="med"/>
            </a:ln>
          </p:spPr>
        </p:sp>
        <p:sp>
          <p:nvSpPr>
            <p:cNvPr id="41999" name="Line 40"/>
            <p:cNvSpPr/>
            <p:nvPr/>
          </p:nvSpPr>
          <p:spPr>
            <a:xfrm flipH="1">
              <a:off x="4224" y="3744"/>
              <a:ext cx="144" cy="144"/>
            </a:xfrm>
            <a:prstGeom prst="line">
              <a:avLst/>
            </a:prstGeom>
            <a:ln w="38100" cap="flat" cmpd="sng">
              <a:solidFill>
                <a:srgbClr val="FF0000"/>
              </a:solidFill>
              <a:prstDash val="solid"/>
              <a:headEnd type="none" w="med" len="med"/>
              <a:tailEnd type="none" w="med" len="med"/>
            </a:ln>
          </p:spPr>
        </p:sp>
      </p:grpSp>
      <p:grpSp>
        <p:nvGrpSpPr>
          <p:cNvPr id="9" name="Group 41"/>
          <p:cNvGrpSpPr/>
          <p:nvPr/>
        </p:nvGrpSpPr>
        <p:grpSpPr>
          <a:xfrm>
            <a:off x="2195513" y="4941888"/>
            <a:ext cx="533400" cy="381000"/>
            <a:chOff x="4224" y="3744"/>
            <a:chExt cx="144" cy="144"/>
          </a:xfrm>
        </p:grpSpPr>
        <p:sp>
          <p:nvSpPr>
            <p:cNvPr id="41996" name="Line 42"/>
            <p:cNvSpPr/>
            <p:nvPr/>
          </p:nvSpPr>
          <p:spPr>
            <a:xfrm>
              <a:off x="4272" y="3744"/>
              <a:ext cx="96" cy="144"/>
            </a:xfrm>
            <a:prstGeom prst="line">
              <a:avLst/>
            </a:prstGeom>
            <a:ln w="38100" cap="flat" cmpd="sng">
              <a:solidFill>
                <a:srgbClr val="FF0000"/>
              </a:solidFill>
              <a:prstDash val="solid"/>
              <a:headEnd type="none" w="med" len="med"/>
              <a:tailEnd type="none" w="med" len="med"/>
            </a:ln>
          </p:spPr>
        </p:sp>
        <p:sp>
          <p:nvSpPr>
            <p:cNvPr id="41997" name="Line 43"/>
            <p:cNvSpPr/>
            <p:nvPr/>
          </p:nvSpPr>
          <p:spPr>
            <a:xfrm flipH="1">
              <a:off x="4224" y="3744"/>
              <a:ext cx="144" cy="144"/>
            </a:xfrm>
            <a:prstGeom prst="line">
              <a:avLst/>
            </a:prstGeom>
            <a:ln w="38100" cap="flat" cmpd="sng">
              <a:solidFill>
                <a:srgbClr val="FF0000"/>
              </a:solidFill>
              <a:prstDash val="solid"/>
              <a:headEnd type="none" w="med" len="med"/>
              <a:tailEnd type="none" w="med" len="med"/>
            </a:ln>
          </p:spPr>
        </p:sp>
      </p:grpSp>
      <p:sp>
        <p:nvSpPr>
          <p:cNvPr id="41994" name="Rectangle 44"/>
          <p:cNvSpPr/>
          <p:nvPr/>
        </p:nvSpPr>
        <p:spPr>
          <a:xfrm>
            <a:off x="0" y="152400"/>
            <a:ext cx="5257800" cy="533400"/>
          </a:xfrm>
          <a:prstGeom prst="rect">
            <a:avLst/>
          </a:prstGeom>
          <a:noFill/>
          <a:ln w="9525">
            <a:noFill/>
          </a:ln>
        </p:spPr>
        <p:txBody>
          <a:bodyPr lIns="92075" tIns="46038" rIns="92075" bIns="46038"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chemeClr val="tx2"/>
                </a:solidFill>
                <a:latin typeface="宋体" panose="02010600030101010101" pitchFamily="2" charset="-122"/>
              </a:rPr>
              <a:t>§6.3 </a:t>
            </a:r>
            <a:r>
              <a:rPr lang="zh-CN" altLang="en-US" b="1" dirty="0">
                <a:solidFill>
                  <a:schemeClr val="tx2"/>
                </a:solidFill>
                <a:latin typeface="宋体" panose="02010600030101010101" pitchFamily="2" charset="-122"/>
              </a:rPr>
              <a:t>二叉树概念及性质</a:t>
            </a:r>
            <a:endParaRPr lang="zh-CN" altLang="en-US" b="1" dirty="0">
              <a:solidFill>
                <a:schemeClr val="tx2"/>
              </a:solidFill>
              <a:latin typeface="宋体" panose="02010600030101010101" pitchFamily="2" charset="-122"/>
            </a:endParaRPr>
          </a:p>
        </p:txBody>
      </p:sp>
      <p:sp>
        <p:nvSpPr>
          <p:cNvPr id="348205" name="Text Box 45"/>
          <p:cNvSpPr txBox="1"/>
          <p:nvPr/>
        </p:nvSpPr>
        <p:spPr>
          <a:xfrm>
            <a:off x="323850" y="5734050"/>
            <a:ext cx="88201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800" b="1" dirty="0">
                <a:solidFill>
                  <a:srgbClr val="FF0000"/>
                </a:solidFill>
              </a:rPr>
              <a:t>完全二叉树的任意结点的左右子树深度相差：</a:t>
            </a:r>
            <a:r>
              <a:rPr lang="en-US" altLang="zh-CN" sz="2800" b="1" dirty="0">
                <a:solidFill>
                  <a:srgbClr val="FF0000"/>
                </a:solidFill>
              </a:rPr>
              <a:t>0</a:t>
            </a:r>
            <a:r>
              <a:rPr lang="zh-CN" altLang="en-US" sz="2800" b="1" dirty="0">
                <a:solidFill>
                  <a:srgbClr val="FF0000"/>
                </a:solidFill>
              </a:rPr>
              <a:t>或者</a:t>
            </a:r>
            <a:r>
              <a:rPr lang="en-US" altLang="zh-CN" sz="2800" b="1" dirty="0">
                <a:solidFill>
                  <a:srgbClr val="FF0000"/>
                </a:solidFill>
              </a:rPr>
              <a:t>1</a:t>
            </a:r>
            <a:endParaRPr lang="en-US" altLang="zh-CN" sz="2800" b="1"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48205"/>
                                        </p:tgtEl>
                                        <p:attrNameLst>
                                          <p:attrName>style.visibility</p:attrName>
                                        </p:attrNameLst>
                                      </p:cBhvr>
                                      <p:to>
                                        <p:strVal val="visible"/>
                                      </p:to>
                                    </p:set>
                                    <p:animEffect transition="in" filter="wipe(left)">
                                      <p:cBhvr>
                                        <p:cTn id="15" dur="1000"/>
                                        <p:tgtEl>
                                          <p:spTgt spid="348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457200" y="576263"/>
            <a:ext cx="8153400" cy="47244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zh-CN" altLang="en-US" sz="2800" b="1" dirty="0">
                <a:solidFill>
                  <a:srgbClr val="FF0000"/>
                </a:solidFill>
                <a:latin typeface="宋体" panose="02010600030101010101" pitchFamily="2" charset="-122"/>
              </a:rPr>
              <a:t>性质</a:t>
            </a:r>
            <a:r>
              <a:rPr lang="en-US" altLang="zh-CN" sz="2800" b="1" dirty="0">
                <a:solidFill>
                  <a:srgbClr val="FF0000"/>
                </a:solidFill>
                <a:latin typeface="宋体" panose="02010600030101010101" pitchFamily="2" charset="-122"/>
              </a:rPr>
              <a:t>4.</a:t>
            </a:r>
            <a:r>
              <a:rPr lang="en-US" altLang="zh-CN" sz="2800" b="1" dirty="0">
                <a:latin typeface="宋体" panose="02010600030101010101" pitchFamily="2" charset="-122"/>
              </a:rPr>
              <a:t> </a:t>
            </a:r>
            <a:r>
              <a:rPr lang="zh-CN" altLang="en-US" sz="2800" b="1" dirty="0">
                <a:latin typeface="宋体" panose="02010600030101010101" pitchFamily="2" charset="-122"/>
              </a:rPr>
              <a:t>结点数为</a:t>
            </a:r>
            <a:r>
              <a:rPr lang="en-US" altLang="zh-CN" sz="2800" b="1" dirty="0">
                <a:latin typeface="宋体" panose="02010600030101010101" pitchFamily="2" charset="-122"/>
              </a:rPr>
              <a:t>n</a:t>
            </a:r>
            <a:r>
              <a:rPr lang="zh-CN" altLang="en-US" sz="2800" b="1" dirty="0">
                <a:latin typeface="宋体" panose="02010600030101010101" pitchFamily="2" charset="-122"/>
              </a:rPr>
              <a:t>的完全二叉树，其深度为 </a:t>
            </a:r>
            <a:r>
              <a:rPr lang="zh-CN" altLang="en-US" sz="2800" b="1" baseline="-25000" dirty="0">
                <a:latin typeface="宋体" panose="02010600030101010101" pitchFamily="2" charset="-122"/>
              </a:rPr>
              <a:t>└</a:t>
            </a:r>
            <a:r>
              <a:rPr lang="en-US" altLang="zh-CN" sz="2800" b="1" dirty="0">
                <a:latin typeface="宋体" panose="02010600030101010101" pitchFamily="2" charset="-122"/>
              </a:rPr>
              <a:t>log</a:t>
            </a:r>
            <a:r>
              <a:rPr lang="en-US" altLang="zh-CN" sz="2800" b="1" baseline="-14000" dirty="0">
                <a:latin typeface="宋体" panose="02010600030101010101" pitchFamily="2" charset="-122"/>
              </a:rPr>
              <a:t>2</a:t>
            </a:r>
            <a:r>
              <a:rPr lang="en-US" altLang="zh-CN" sz="2800" b="1" dirty="0">
                <a:latin typeface="宋体" panose="02010600030101010101" pitchFamily="2" charset="-122"/>
              </a:rPr>
              <a:t>n</a:t>
            </a:r>
            <a:r>
              <a:rPr lang="en-US" altLang="zh-CN" sz="2800" b="1" baseline="-25000" dirty="0">
                <a:latin typeface="宋体" panose="02010600030101010101" pitchFamily="2" charset="-122"/>
              </a:rPr>
              <a:t>┘ </a:t>
            </a:r>
            <a:r>
              <a:rPr lang="en-US" altLang="zh-CN" sz="2800" b="1" dirty="0">
                <a:latin typeface="宋体" panose="02010600030101010101" pitchFamily="2" charset="-122"/>
              </a:rPr>
              <a:t>+ 1</a:t>
            </a:r>
            <a:endParaRPr lang="en-US" altLang="zh-CN" sz="2800" b="1" dirty="0">
              <a:latin typeface="宋体" panose="02010600030101010101" pitchFamily="2" charset="-122"/>
            </a:endParaRPr>
          </a:p>
          <a:p>
            <a:pPr marL="342900" lvl="0" indent="-342900" eaLnBrk="1" hangingPunct="1">
              <a:buNone/>
            </a:pPr>
            <a:r>
              <a:rPr lang="zh-CN" altLang="en-US" sz="2800" b="1" dirty="0">
                <a:latin typeface="宋体" panose="02010600030101010101" pitchFamily="2" charset="-122"/>
              </a:rPr>
              <a:t>证明：设深度为</a:t>
            </a:r>
            <a:r>
              <a:rPr lang="en-US" altLang="zh-CN" sz="2800" b="1" dirty="0">
                <a:latin typeface="宋体" panose="02010600030101010101" pitchFamily="2" charset="-122"/>
              </a:rPr>
              <a:t>k</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342900" lvl="0" indent="-342900" eaLnBrk="1" hangingPunct="1">
              <a:buNone/>
            </a:pPr>
            <a:r>
              <a:rPr lang="zh-CN" altLang="en-US" sz="2800" b="1" dirty="0">
                <a:latin typeface="宋体" panose="02010600030101010101" pitchFamily="2" charset="-122"/>
              </a:rPr>
              <a:t>      则 由性质</a:t>
            </a:r>
            <a:r>
              <a:rPr lang="en-US" altLang="zh-CN" sz="2800" b="1" dirty="0">
                <a:latin typeface="宋体" panose="02010600030101010101" pitchFamily="2" charset="-122"/>
              </a:rPr>
              <a:t>2</a:t>
            </a:r>
            <a:r>
              <a:rPr lang="zh-CN" altLang="en-US" sz="2800" b="1" dirty="0">
                <a:latin typeface="宋体" panose="02010600030101010101" pitchFamily="2" charset="-122"/>
              </a:rPr>
              <a:t>和完全二叉树定义有：</a:t>
            </a:r>
            <a:endParaRPr lang="zh-CN" altLang="en-US" sz="2800" b="1" dirty="0">
              <a:latin typeface="宋体" panose="02010600030101010101" pitchFamily="2" charset="-122"/>
            </a:endParaRPr>
          </a:p>
          <a:p>
            <a:pPr marL="342900" lvl="0" indent="-342900" eaLnBrk="1" hangingPunct="1">
              <a:buNone/>
            </a:pPr>
            <a:r>
              <a:rPr lang="zh-CN" altLang="en-US" sz="2800" b="1" dirty="0">
                <a:latin typeface="宋体" panose="02010600030101010101" pitchFamily="2" charset="-122"/>
              </a:rPr>
              <a:t>      结点数</a:t>
            </a:r>
            <a:r>
              <a:rPr lang="en-US" altLang="zh-CN" sz="2800" b="1" dirty="0">
                <a:latin typeface="宋体" panose="02010600030101010101" pitchFamily="2" charset="-122"/>
              </a:rPr>
              <a:t>n</a:t>
            </a:r>
            <a:r>
              <a:rPr lang="zh-CN" altLang="en-US" sz="2800" b="1" dirty="0">
                <a:latin typeface="宋体" panose="02010600030101010101" pitchFamily="2" charset="-122"/>
              </a:rPr>
              <a:t>满足：</a:t>
            </a:r>
            <a:r>
              <a:rPr lang="en-US" altLang="zh-CN" sz="2800" b="1" dirty="0">
                <a:latin typeface="宋体" panose="02010600030101010101" pitchFamily="2" charset="-122"/>
              </a:rPr>
              <a:t>2</a:t>
            </a:r>
            <a:r>
              <a:rPr lang="en-US" altLang="zh-CN" sz="2800" b="1" baseline="30000" dirty="0">
                <a:latin typeface="宋体" panose="02010600030101010101" pitchFamily="2" charset="-122"/>
              </a:rPr>
              <a:t>k-1</a:t>
            </a:r>
            <a:r>
              <a:rPr lang="en-US" altLang="zh-CN" sz="2800" b="1" dirty="0">
                <a:latin typeface="宋体" panose="02010600030101010101" pitchFamily="2" charset="-122"/>
              </a:rPr>
              <a:t>-1</a:t>
            </a:r>
            <a:r>
              <a:rPr lang="zh-CN" altLang="en-US" sz="2800" b="1" dirty="0">
                <a:latin typeface="宋体" panose="02010600030101010101" pitchFamily="2" charset="-122"/>
              </a:rPr>
              <a:t>＜</a:t>
            </a:r>
            <a:r>
              <a:rPr lang="en-US" altLang="zh-CN" sz="2800" b="1" dirty="0">
                <a:latin typeface="宋体" panose="02010600030101010101" pitchFamily="2" charset="-122"/>
              </a:rPr>
              <a:t>n≤2</a:t>
            </a:r>
            <a:r>
              <a:rPr lang="en-US" altLang="zh-CN" sz="2800" b="1" baseline="30000" dirty="0">
                <a:latin typeface="宋体" panose="02010600030101010101" pitchFamily="2" charset="-122"/>
              </a:rPr>
              <a:t>k</a:t>
            </a:r>
            <a:r>
              <a:rPr lang="en-US" altLang="zh-CN" sz="2800" b="1" dirty="0">
                <a:latin typeface="宋体" panose="02010600030101010101" pitchFamily="2" charset="-122"/>
              </a:rPr>
              <a:t>-1</a:t>
            </a:r>
            <a:endParaRPr lang="en-US" altLang="zh-CN" sz="2800" b="1" dirty="0">
              <a:latin typeface="宋体" panose="02010600030101010101" pitchFamily="2" charset="-122"/>
            </a:endParaRPr>
          </a:p>
          <a:p>
            <a:pPr marL="342900" lvl="0" indent="-342900" eaLnBrk="1" hangingPunct="1">
              <a:buNone/>
            </a:pPr>
            <a:r>
              <a:rPr lang="en-US" altLang="zh-CN" sz="2800" b="1" dirty="0">
                <a:latin typeface="宋体" panose="02010600030101010101" pitchFamily="2" charset="-122"/>
              </a:rPr>
              <a:t>      </a:t>
            </a:r>
            <a:r>
              <a:rPr lang="zh-CN" altLang="en-US" sz="2800" b="1" dirty="0">
                <a:latin typeface="宋体" panose="02010600030101010101" pitchFamily="2" charset="-122"/>
              </a:rPr>
              <a:t>或写为</a:t>
            </a:r>
            <a:r>
              <a:rPr lang="en-US" altLang="zh-CN" sz="2800" b="1" dirty="0">
                <a:latin typeface="宋体" panose="02010600030101010101" pitchFamily="2" charset="-122"/>
              </a:rPr>
              <a:t>2</a:t>
            </a:r>
            <a:r>
              <a:rPr lang="en-US" altLang="zh-CN" sz="2800" b="1" baseline="30000" dirty="0">
                <a:latin typeface="宋体" panose="02010600030101010101" pitchFamily="2" charset="-122"/>
              </a:rPr>
              <a:t>k-1</a:t>
            </a:r>
            <a:r>
              <a:rPr lang="en-US" altLang="zh-CN" sz="2800" b="1" dirty="0">
                <a:latin typeface="宋体" panose="02010600030101010101" pitchFamily="2" charset="-122"/>
              </a:rPr>
              <a:t>≤n</a:t>
            </a:r>
            <a:r>
              <a:rPr lang="zh-CN" altLang="en-US" sz="2800" b="1" dirty="0">
                <a:latin typeface="宋体" panose="02010600030101010101" pitchFamily="2" charset="-122"/>
              </a:rPr>
              <a:t>＜</a:t>
            </a:r>
            <a:r>
              <a:rPr lang="en-US" altLang="zh-CN" sz="2800" b="1" dirty="0">
                <a:latin typeface="宋体" panose="02010600030101010101" pitchFamily="2" charset="-122"/>
              </a:rPr>
              <a:t>2</a:t>
            </a:r>
            <a:r>
              <a:rPr lang="en-US" altLang="zh-CN" sz="2800" b="1" baseline="30000" dirty="0">
                <a:latin typeface="宋体" panose="02010600030101010101" pitchFamily="2" charset="-122"/>
              </a:rPr>
              <a:t>k</a:t>
            </a:r>
            <a:endParaRPr lang="en-US" altLang="zh-CN" sz="2800" b="1" dirty="0">
              <a:latin typeface="宋体" panose="02010600030101010101" pitchFamily="2" charset="-122"/>
            </a:endParaRPr>
          </a:p>
          <a:p>
            <a:pPr marL="342900" lvl="0" indent="-342900" eaLnBrk="1" hangingPunct="1">
              <a:buNone/>
            </a:pPr>
            <a:r>
              <a:rPr lang="en-US" altLang="zh-CN" sz="2800" b="1" dirty="0">
                <a:latin typeface="宋体" panose="02010600030101010101" pitchFamily="2" charset="-122"/>
              </a:rPr>
              <a:t>      </a:t>
            </a:r>
            <a:r>
              <a:rPr lang="zh-CN" altLang="en-US" sz="2800" b="1" dirty="0">
                <a:latin typeface="宋体" panose="02010600030101010101" pitchFamily="2" charset="-122"/>
              </a:rPr>
              <a:t>于是有：</a:t>
            </a:r>
            <a:r>
              <a:rPr lang="en-US" altLang="zh-CN" sz="2800" b="1" dirty="0">
                <a:latin typeface="宋体" panose="02010600030101010101" pitchFamily="2" charset="-122"/>
              </a:rPr>
              <a:t>k-1≤log</a:t>
            </a:r>
            <a:r>
              <a:rPr lang="en-US" altLang="zh-CN" sz="2800" b="1" baseline="-14000" dirty="0">
                <a:latin typeface="宋体" panose="02010600030101010101" pitchFamily="2" charset="-122"/>
              </a:rPr>
              <a:t>2</a:t>
            </a:r>
            <a:r>
              <a:rPr lang="en-US" altLang="zh-CN" sz="2800" b="1" dirty="0">
                <a:latin typeface="宋体" panose="02010600030101010101" pitchFamily="2" charset="-122"/>
              </a:rPr>
              <a:t>n</a:t>
            </a:r>
            <a:r>
              <a:rPr lang="zh-CN" altLang="en-US" sz="2800" b="1" dirty="0">
                <a:latin typeface="宋体" panose="02010600030101010101" pitchFamily="2" charset="-122"/>
              </a:rPr>
              <a:t>＜</a:t>
            </a:r>
            <a:r>
              <a:rPr lang="en-US" altLang="zh-CN" sz="2800" b="1" dirty="0">
                <a:latin typeface="宋体" panose="02010600030101010101" pitchFamily="2" charset="-122"/>
              </a:rPr>
              <a:t>k</a:t>
            </a:r>
            <a:endParaRPr lang="en-US" altLang="zh-CN" sz="2800" b="1" dirty="0">
              <a:latin typeface="宋体" panose="02010600030101010101" pitchFamily="2" charset="-122"/>
            </a:endParaRPr>
          </a:p>
          <a:p>
            <a:pPr marL="342900" lvl="0" indent="-342900" eaLnBrk="1" hangingPunct="1">
              <a:buNone/>
            </a:pPr>
            <a:r>
              <a:rPr lang="en-US" altLang="zh-CN" sz="2800" b="1" dirty="0">
                <a:latin typeface="宋体" panose="02010600030101010101" pitchFamily="2" charset="-122"/>
              </a:rPr>
              <a:t>      </a:t>
            </a:r>
            <a:r>
              <a:rPr lang="zh-CN" altLang="en-US" sz="2800" b="1" dirty="0">
                <a:latin typeface="宋体" panose="02010600030101010101" pitchFamily="2" charset="-122"/>
              </a:rPr>
              <a:t>因为 </a:t>
            </a:r>
            <a:r>
              <a:rPr lang="en-US" altLang="zh-CN" sz="2800" b="1" dirty="0">
                <a:latin typeface="宋体" panose="02010600030101010101" pitchFamily="2" charset="-122"/>
              </a:rPr>
              <a:t>k-1</a:t>
            </a:r>
            <a:r>
              <a:rPr lang="zh-CN" altLang="en-US" sz="2800" b="1" dirty="0">
                <a:latin typeface="宋体" panose="02010600030101010101" pitchFamily="2" charset="-122"/>
              </a:rPr>
              <a:t>和</a:t>
            </a:r>
            <a:r>
              <a:rPr lang="en-US" altLang="zh-CN" sz="2800" b="1" dirty="0">
                <a:latin typeface="宋体" panose="02010600030101010101" pitchFamily="2" charset="-122"/>
              </a:rPr>
              <a:t>k</a:t>
            </a:r>
            <a:r>
              <a:rPr lang="zh-CN" altLang="en-US" sz="2800" b="1" dirty="0">
                <a:latin typeface="宋体" panose="02010600030101010101" pitchFamily="2" charset="-122"/>
              </a:rPr>
              <a:t>均为整数</a:t>
            </a:r>
            <a:endParaRPr lang="zh-CN" altLang="en-US" sz="2800" b="1" dirty="0">
              <a:latin typeface="宋体" panose="02010600030101010101" pitchFamily="2" charset="-122"/>
            </a:endParaRPr>
          </a:p>
          <a:p>
            <a:pPr marL="342900" lvl="0" indent="-342900" eaLnBrk="1" hangingPunct="1">
              <a:buNone/>
            </a:pPr>
            <a:r>
              <a:rPr lang="zh-CN" altLang="en-US" sz="2800" b="1" dirty="0">
                <a:latin typeface="宋体" panose="02010600030101010101" pitchFamily="2" charset="-122"/>
              </a:rPr>
              <a:t>      显然有</a:t>
            </a:r>
            <a:r>
              <a:rPr lang="zh-CN" altLang="en-US" sz="2800" b="1" baseline="-25000" dirty="0">
                <a:latin typeface="宋体" panose="02010600030101010101" pitchFamily="2" charset="-122"/>
              </a:rPr>
              <a:t>└</a:t>
            </a:r>
            <a:r>
              <a:rPr lang="en-US" altLang="zh-CN" sz="2800" b="1" dirty="0">
                <a:latin typeface="宋体" panose="02010600030101010101" pitchFamily="2" charset="-122"/>
              </a:rPr>
              <a:t>log</a:t>
            </a:r>
            <a:r>
              <a:rPr lang="en-US" altLang="zh-CN" sz="2800" b="1" baseline="-14000" dirty="0">
                <a:latin typeface="宋体" panose="02010600030101010101" pitchFamily="2" charset="-122"/>
              </a:rPr>
              <a:t>2</a:t>
            </a:r>
            <a:r>
              <a:rPr lang="en-US" altLang="zh-CN" sz="2800" b="1" dirty="0">
                <a:latin typeface="宋体" panose="02010600030101010101" pitchFamily="2" charset="-122"/>
              </a:rPr>
              <a:t>n</a:t>
            </a:r>
            <a:r>
              <a:rPr lang="en-US" altLang="zh-CN" sz="2800" b="1" baseline="-25000" dirty="0">
                <a:latin typeface="宋体" panose="02010600030101010101" pitchFamily="2" charset="-122"/>
              </a:rPr>
              <a:t>┘</a:t>
            </a:r>
            <a:r>
              <a:rPr lang="en-US" altLang="zh-CN" sz="2800" b="1" dirty="0">
                <a:latin typeface="宋体" panose="02010600030101010101" pitchFamily="2" charset="-122"/>
              </a:rPr>
              <a:t>=k-1,  </a:t>
            </a:r>
            <a:r>
              <a:rPr lang="zh-CN" altLang="en-US" sz="2800" b="1" dirty="0">
                <a:latin typeface="宋体" panose="02010600030101010101" pitchFamily="2" charset="-122"/>
              </a:rPr>
              <a:t>故 </a:t>
            </a:r>
            <a:r>
              <a:rPr lang="en-US" altLang="zh-CN" sz="2800" b="1" dirty="0">
                <a:latin typeface="宋体" panose="02010600030101010101" pitchFamily="2" charset="-122"/>
              </a:rPr>
              <a:t>k=</a:t>
            </a:r>
            <a:r>
              <a:rPr lang="en-US" altLang="zh-CN" sz="2800" b="1" baseline="-25000" dirty="0">
                <a:latin typeface="宋体" panose="02010600030101010101" pitchFamily="2" charset="-122"/>
              </a:rPr>
              <a:t>└</a:t>
            </a:r>
            <a:r>
              <a:rPr lang="en-US" altLang="zh-CN" sz="2800" b="1" dirty="0">
                <a:latin typeface="宋体" panose="02010600030101010101" pitchFamily="2" charset="-122"/>
              </a:rPr>
              <a:t>log</a:t>
            </a:r>
            <a:r>
              <a:rPr lang="en-US" altLang="zh-CN" sz="2800" b="1" baseline="-14000" dirty="0">
                <a:latin typeface="宋体" panose="02010600030101010101" pitchFamily="2" charset="-122"/>
              </a:rPr>
              <a:t>2</a:t>
            </a:r>
            <a:r>
              <a:rPr lang="en-US" altLang="zh-CN" sz="2800" b="1" dirty="0">
                <a:latin typeface="宋体" panose="02010600030101010101" pitchFamily="2" charset="-122"/>
              </a:rPr>
              <a:t>n</a:t>
            </a:r>
            <a:r>
              <a:rPr lang="en-US" altLang="zh-CN" sz="2800" b="1" baseline="-25000" dirty="0">
                <a:latin typeface="宋体" panose="02010600030101010101" pitchFamily="2" charset="-122"/>
              </a:rPr>
              <a:t>┘ </a:t>
            </a:r>
            <a:r>
              <a:rPr lang="en-US" altLang="zh-CN" sz="2800" b="1" dirty="0">
                <a:latin typeface="宋体" panose="02010600030101010101" pitchFamily="2" charset="-122"/>
              </a:rPr>
              <a:t>+ 1</a:t>
            </a:r>
            <a:endParaRPr lang="en-US" altLang="zh-CN" sz="2800" b="1" baseline="-25000" dirty="0">
              <a:latin typeface="宋体" panose="02010600030101010101" pitchFamily="2" charset="-122"/>
            </a:endParaRPr>
          </a:p>
        </p:txBody>
      </p:sp>
      <p:sp>
        <p:nvSpPr>
          <p:cNvPr id="43011" name="Rectangle 3"/>
          <p:cNvSpPr/>
          <p:nvPr/>
        </p:nvSpPr>
        <p:spPr>
          <a:xfrm>
            <a:off x="0" y="76200"/>
            <a:ext cx="5257800" cy="533400"/>
          </a:xfrm>
          <a:prstGeom prst="rect">
            <a:avLst/>
          </a:prstGeom>
          <a:noFill/>
          <a:ln w="9525">
            <a:noFill/>
          </a:ln>
        </p:spPr>
        <p:txBody>
          <a:bodyPr lIns="92075" tIns="46038" rIns="92075" bIns="46038"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chemeClr val="tx2"/>
                </a:solidFill>
                <a:latin typeface="宋体" panose="02010600030101010101" pitchFamily="2" charset="-122"/>
              </a:rPr>
              <a:t>§6.3 </a:t>
            </a:r>
            <a:r>
              <a:rPr lang="zh-CN" altLang="en-US" b="1" dirty="0">
                <a:solidFill>
                  <a:schemeClr val="tx2"/>
                </a:solidFill>
                <a:latin typeface="宋体" panose="02010600030101010101" pitchFamily="2" charset="-122"/>
              </a:rPr>
              <a:t>二叉树概念及性质</a:t>
            </a:r>
            <a:endParaRPr lang="zh-CN" altLang="en-US" b="1" dirty="0">
              <a:solidFill>
                <a:schemeClr val="tx2"/>
              </a:solidFill>
              <a:latin typeface="宋体" panose="02010600030101010101" pitchFamily="2" charset="-122"/>
            </a:endParaRPr>
          </a:p>
        </p:txBody>
      </p:sp>
      <p:sp>
        <p:nvSpPr>
          <p:cNvPr id="350212" name="Rectangle 4"/>
          <p:cNvSpPr/>
          <p:nvPr/>
        </p:nvSpPr>
        <p:spPr>
          <a:xfrm>
            <a:off x="395288" y="4724400"/>
            <a:ext cx="8748712" cy="18367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30000"/>
              </a:lnSpc>
              <a:spcBef>
                <a:spcPct val="0"/>
              </a:spcBef>
              <a:buClr>
                <a:schemeClr val="folHlink"/>
              </a:buClr>
              <a:buSzPct val="75000"/>
              <a:buFont typeface="Wingdings" panose="05000000000000000000" pitchFamily="2" charset="2"/>
              <a:buChar char="n"/>
            </a:pPr>
            <a:r>
              <a:rPr lang="en-US" altLang="zh-CN" b="1" dirty="0">
                <a:solidFill>
                  <a:srgbClr val="0066FF"/>
                </a:solidFill>
                <a:latin typeface="Arial Narrow" panose="020B0506020202030204" pitchFamily="34" charset="0"/>
              </a:rPr>
              <a:t>  </a:t>
            </a:r>
            <a:r>
              <a:rPr lang="zh-CN" altLang="en-US" b="1" dirty="0">
                <a:solidFill>
                  <a:srgbClr val="0066FF"/>
                </a:solidFill>
                <a:latin typeface="Arial Narrow" panose="020B0506020202030204" pitchFamily="34" charset="0"/>
              </a:rPr>
              <a:t>问题：</a:t>
            </a:r>
            <a:endParaRPr lang="zh-CN" altLang="en-US" b="1" dirty="0">
              <a:solidFill>
                <a:srgbClr val="0066FF"/>
              </a:solidFill>
              <a:latin typeface="Arial Narrow" panose="020B0506020202030204" pitchFamily="34" charset="0"/>
            </a:endParaRPr>
          </a:p>
          <a:p>
            <a:pPr marL="0" lvl="0" indent="0" eaLnBrk="1" hangingPunct="1">
              <a:lnSpc>
                <a:spcPct val="130000"/>
              </a:lnSpc>
              <a:spcBef>
                <a:spcPct val="0"/>
              </a:spcBef>
              <a:buClr>
                <a:schemeClr val="folHlink"/>
              </a:buClr>
              <a:buSzPct val="75000"/>
              <a:buFont typeface="Wingdings" panose="05000000000000000000" pitchFamily="2" charset="2"/>
              <a:buNone/>
            </a:pPr>
            <a:r>
              <a:rPr lang="zh-CN" altLang="en-US" sz="2800" b="1" dirty="0">
                <a:solidFill>
                  <a:srgbClr val="0066FF"/>
                </a:solidFill>
                <a:latin typeface="Arial Narrow" panose="020B0506020202030204" pitchFamily="34" charset="0"/>
              </a:rPr>
              <a:t>      具有</a:t>
            </a:r>
            <a:r>
              <a:rPr lang="en-US" altLang="zh-CN" sz="2800" b="1" i="1" dirty="0">
                <a:solidFill>
                  <a:srgbClr val="0066FF"/>
                </a:solidFill>
              </a:rPr>
              <a:t>n</a:t>
            </a:r>
            <a:r>
              <a:rPr lang="zh-CN" altLang="en-US" sz="2800" b="1" dirty="0">
                <a:solidFill>
                  <a:srgbClr val="0066FF"/>
                </a:solidFill>
                <a:latin typeface="Arial Narrow" panose="020B0506020202030204" pitchFamily="34" charset="0"/>
              </a:rPr>
              <a:t>（</a:t>
            </a:r>
            <a:r>
              <a:rPr lang="en-US" altLang="zh-CN" sz="2800" b="1" i="1" dirty="0">
                <a:solidFill>
                  <a:srgbClr val="0066FF"/>
                </a:solidFill>
              </a:rPr>
              <a:t>n</a:t>
            </a:r>
            <a:r>
              <a:rPr lang="en-US" altLang="zh-CN" sz="2800" b="1" dirty="0">
                <a:solidFill>
                  <a:srgbClr val="0066FF"/>
                </a:solidFill>
                <a:latin typeface="Arial Narrow" panose="020B0506020202030204" pitchFamily="34" charset="0"/>
              </a:rPr>
              <a:t>≥1</a:t>
            </a:r>
            <a:r>
              <a:rPr lang="zh-CN" altLang="en-US" sz="2800" b="1" dirty="0">
                <a:solidFill>
                  <a:srgbClr val="0066FF"/>
                </a:solidFill>
                <a:latin typeface="Arial Narrow" panose="020B0506020202030204" pitchFamily="34" charset="0"/>
              </a:rPr>
              <a:t>）个结点的二叉树的最小深度是多少？最大深度是多少？</a:t>
            </a:r>
            <a:endParaRPr lang="zh-CN" altLang="en-US" sz="2800" b="1" dirty="0">
              <a:solidFill>
                <a:srgbClr val="0066FF"/>
              </a:solidFill>
              <a:latin typeface="Arial Narrow" panose="020B0506020202030204" pitchFamily="34" charset="0"/>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0212"/>
                                        </p:tgtEl>
                                        <p:attrNameLst>
                                          <p:attrName>style.visibility</p:attrName>
                                        </p:attrNameLst>
                                      </p:cBhvr>
                                      <p:to>
                                        <p:strVal val="visible"/>
                                      </p:to>
                                    </p:set>
                                    <p:animEffect transition="in" filter="blinds(horizontal)">
                                      <p:cBhvr>
                                        <p:cTn id="7" dur="500"/>
                                        <p:tgtEl>
                                          <p:spTgt spid="350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4114800" y="3213100"/>
            <a:ext cx="5029200" cy="3195638"/>
            <a:chOff x="2400" y="1683"/>
            <a:chExt cx="3168" cy="2013"/>
          </a:xfrm>
        </p:grpSpPr>
        <p:sp>
          <p:nvSpPr>
            <p:cNvPr id="44052" name="Text Box 3"/>
            <p:cNvSpPr txBox="1"/>
            <p:nvPr/>
          </p:nvSpPr>
          <p:spPr>
            <a:xfrm>
              <a:off x="2400" y="1683"/>
              <a:ext cx="3168" cy="20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ct val="50000"/>
                </a:spcBef>
                <a:buClr>
                  <a:srgbClr val="FF3300"/>
                </a:buClr>
                <a:buAutoNum type="arabicPeriod"/>
              </a:pPr>
              <a:r>
                <a:rPr lang="zh-CN" altLang="en-US" sz="2400" b="1" dirty="0">
                  <a:latin typeface="Arial Narrow" panose="020B0506020202030204" pitchFamily="34" charset="0"/>
                </a:rPr>
                <a:t>当</a:t>
              </a:r>
              <a:r>
                <a:rPr lang="en-US" altLang="zh-CN" sz="2400" b="1" i="1" dirty="0"/>
                <a:t>i</a:t>
              </a:r>
              <a:r>
                <a:rPr lang="zh-CN" altLang="en-US" sz="2400" b="1" dirty="0">
                  <a:latin typeface="Arial Narrow" panose="020B0506020202030204" pitchFamily="34" charset="0"/>
                </a:rPr>
                <a:t>＝</a:t>
              </a:r>
              <a:r>
                <a:rPr lang="en-US" altLang="zh-CN" sz="2400" b="1" dirty="0">
                  <a:latin typeface="Arial Narrow" panose="020B0506020202030204" pitchFamily="34" charset="0"/>
                </a:rPr>
                <a:t>1,</a:t>
              </a:r>
              <a:r>
                <a:rPr lang="zh-CN" altLang="en-US" sz="2400" b="1" dirty="0">
                  <a:latin typeface="Arial Narrow" panose="020B0506020202030204" pitchFamily="34" charset="0"/>
                </a:rPr>
                <a:t>结点</a:t>
              </a:r>
              <a:r>
                <a:rPr lang="en-US" altLang="zh-CN" sz="2400" b="1" i="1" dirty="0"/>
                <a:t>i</a:t>
              </a:r>
              <a:r>
                <a:rPr lang="zh-CN" altLang="en-US" sz="2400" b="1" dirty="0">
                  <a:latin typeface="Arial Narrow" panose="020B0506020202030204" pitchFamily="34" charset="0"/>
                </a:rPr>
                <a:t>为根结点，无双亲结点，否则其双亲为       </a:t>
              </a:r>
              <a:r>
                <a:rPr lang="en-US" altLang="zh-CN" sz="2400" b="1" i="1" dirty="0">
                  <a:latin typeface="Arial Narrow" panose="020B0506020202030204" pitchFamily="34" charset="0"/>
                </a:rPr>
                <a:t>;</a:t>
              </a:r>
              <a:endParaRPr lang="en-US" altLang="zh-CN" sz="2400" b="1" i="1" dirty="0">
                <a:latin typeface="Arial Narrow" panose="020B0506020202030204" pitchFamily="34" charset="0"/>
              </a:endParaRPr>
            </a:p>
            <a:p>
              <a:pPr marL="457200" lvl="0" indent="-457200" eaLnBrk="1" hangingPunct="1">
                <a:spcBef>
                  <a:spcPct val="50000"/>
                </a:spcBef>
                <a:buClr>
                  <a:srgbClr val="FF3300"/>
                </a:buClr>
                <a:buAutoNum type="arabicPeriod"/>
              </a:pPr>
              <a:r>
                <a:rPr lang="zh-CN" altLang="en-US" sz="2400" b="1" dirty="0">
                  <a:latin typeface="Arial Narrow" panose="020B0506020202030204" pitchFamily="34" charset="0"/>
                </a:rPr>
                <a:t>若</a:t>
              </a:r>
              <a:r>
                <a:rPr lang="en-US" altLang="zh-CN" sz="2400" b="1" i="1" dirty="0"/>
                <a:t>2i</a:t>
              </a:r>
              <a:r>
                <a:rPr lang="zh-CN" altLang="en-US" sz="2400" b="1" dirty="0">
                  <a:latin typeface="Arial Narrow" panose="020B0506020202030204" pitchFamily="34" charset="0"/>
                </a:rPr>
                <a:t>＞</a:t>
              </a:r>
              <a:r>
                <a:rPr lang="en-US" altLang="zh-CN" sz="2400" b="1" i="1" dirty="0"/>
                <a:t>n</a:t>
              </a:r>
              <a:r>
                <a:rPr lang="en-US" altLang="zh-CN" sz="2400" b="1" dirty="0">
                  <a:latin typeface="Arial Narrow" panose="020B0506020202030204" pitchFamily="34" charset="0"/>
                </a:rPr>
                <a:t>,</a:t>
              </a:r>
              <a:r>
                <a:rPr lang="zh-CN" altLang="en-US" sz="2400" b="1" dirty="0">
                  <a:latin typeface="Arial Narrow" panose="020B0506020202030204" pitchFamily="34" charset="0"/>
                </a:rPr>
                <a:t>结点</a:t>
              </a:r>
              <a:r>
                <a:rPr lang="en-US" altLang="zh-CN" sz="2400" b="1" i="1" dirty="0"/>
                <a:t>i</a:t>
              </a:r>
              <a:r>
                <a:rPr lang="zh-CN" altLang="en-US" sz="2400" b="1" dirty="0">
                  <a:latin typeface="Arial Narrow" panose="020B0506020202030204" pitchFamily="34" charset="0"/>
                </a:rPr>
                <a:t>无左子女</a:t>
              </a:r>
              <a:r>
                <a:rPr lang="en-US" altLang="zh-CN" sz="2400" b="1" dirty="0">
                  <a:latin typeface="Arial Narrow" panose="020B0506020202030204" pitchFamily="34" charset="0"/>
                </a:rPr>
                <a:t>;</a:t>
              </a:r>
              <a:r>
                <a:rPr lang="zh-CN" altLang="en-US" sz="2400" b="1" dirty="0">
                  <a:latin typeface="Arial Narrow" panose="020B0506020202030204" pitchFamily="34" charset="0"/>
                </a:rPr>
                <a:t>否则其左子女为</a:t>
              </a:r>
              <a:r>
                <a:rPr lang="en-US" altLang="zh-CN" sz="2400" b="1" i="1" dirty="0">
                  <a:solidFill>
                    <a:srgbClr val="FF0000"/>
                  </a:solidFill>
                </a:rPr>
                <a:t>2i</a:t>
              </a:r>
              <a:r>
                <a:rPr lang="en-US" altLang="zh-CN" sz="2400" b="1" i="1" dirty="0">
                  <a:latin typeface="Arial Narrow" panose="020B0506020202030204" pitchFamily="34" charset="0"/>
                </a:rPr>
                <a:t>;</a:t>
              </a:r>
              <a:endParaRPr lang="en-US" altLang="zh-CN" sz="2400" b="1" i="1" dirty="0">
                <a:latin typeface="Arial Narrow" panose="020B0506020202030204" pitchFamily="34" charset="0"/>
              </a:endParaRPr>
            </a:p>
            <a:p>
              <a:pPr marL="457200" lvl="0" indent="-457200" eaLnBrk="1" hangingPunct="1">
                <a:spcBef>
                  <a:spcPct val="50000"/>
                </a:spcBef>
                <a:buClr>
                  <a:srgbClr val="FF3300"/>
                </a:buClr>
                <a:buAutoNum type="arabicPeriod"/>
              </a:pPr>
              <a:r>
                <a:rPr lang="zh-CN" altLang="en-US" sz="2400" b="1" dirty="0">
                  <a:latin typeface="Arial Narrow" panose="020B0506020202030204" pitchFamily="34" charset="0"/>
                </a:rPr>
                <a:t>若</a:t>
              </a:r>
              <a:r>
                <a:rPr lang="en-US" altLang="zh-CN" sz="2400" b="1" i="1" dirty="0"/>
                <a:t>2i</a:t>
              </a:r>
              <a:r>
                <a:rPr lang="zh-CN" altLang="en-US" sz="2400" b="1" i="1" dirty="0"/>
                <a:t>＋</a:t>
              </a:r>
              <a:r>
                <a:rPr lang="en-US" altLang="zh-CN" sz="2400" b="1" i="1" dirty="0"/>
                <a:t>1</a:t>
              </a:r>
              <a:r>
                <a:rPr lang="zh-CN" altLang="en-US" sz="2400" b="1" dirty="0">
                  <a:latin typeface="Arial Narrow" panose="020B0506020202030204" pitchFamily="34" charset="0"/>
                </a:rPr>
                <a:t>＞</a:t>
              </a:r>
              <a:r>
                <a:rPr lang="en-US" altLang="zh-CN" sz="2400" b="1" i="1" dirty="0"/>
                <a:t>n</a:t>
              </a:r>
              <a:r>
                <a:rPr lang="en-US" altLang="zh-CN" sz="2400" b="1" dirty="0">
                  <a:latin typeface="Arial Narrow" panose="020B0506020202030204" pitchFamily="34" charset="0"/>
                </a:rPr>
                <a:t>,</a:t>
              </a:r>
              <a:r>
                <a:rPr lang="zh-CN" altLang="en-US" sz="2400" b="1" dirty="0">
                  <a:latin typeface="Arial Narrow" panose="020B0506020202030204" pitchFamily="34" charset="0"/>
                </a:rPr>
                <a:t>结点</a:t>
              </a:r>
              <a:r>
                <a:rPr lang="en-US" altLang="zh-CN" sz="2400" b="1" i="1" dirty="0"/>
                <a:t>i</a:t>
              </a:r>
              <a:r>
                <a:rPr lang="zh-CN" altLang="en-US" sz="2400" b="1" dirty="0">
                  <a:latin typeface="Arial Narrow" panose="020B0506020202030204" pitchFamily="34" charset="0"/>
                </a:rPr>
                <a:t>无右子女</a:t>
              </a:r>
              <a:r>
                <a:rPr lang="en-US" altLang="zh-CN" sz="2400" b="1" dirty="0">
                  <a:latin typeface="Arial Narrow" panose="020B0506020202030204" pitchFamily="34" charset="0"/>
                </a:rPr>
                <a:t>;</a:t>
              </a:r>
              <a:r>
                <a:rPr lang="zh-CN" altLang="en-US" sz="2400" b="1" dirty="0">
                  <a:latin typeface="Arial Narrow" panose="020B0506020202030204" pitchFamily="34" charset="0"/>
                </a:rPr>
                <a:t>否则其右子女为</a:t>
              </a:r>
              <a:r>
                <a:rPr lang="en-US" altLang="zh-CN" sz="2400" b="1" i="1" dirty="0">
                  <a:solidFill>
                    <a:srgbClr val="FF0000"/>
                  </a:solidFill>
                </a:rPr>
                <a:t>2i</a:t>
              </a:r>
              <a:r>
                <a:rPr lang="zh-CN" altLang="en-US" sz="2400" b="1" i="1" dirty="0">
                  <a:solidFill>
                    <a:srgbClr val="FF0000"/>
                  </a:solidFill>
                </a:rPr>
                <a:t>＋</a:t>
              </a:r>
              <a:r>
                <a:rPr lang="en-US" altLang="zh-CN" sz="2400" b="1" i="1" dirty="0">
                  <a:solidFill>
                    <a:srgbClr val="FF0000"/>
                  </a:solidFill>
                </a:rPr>
                <a:t>1</a:t>
              </a:r>
              <a:r>
                <a:rPr lang="zh-CN" altLang="en-US" sz="2400" b="1" i="1" dirty="0">
                  <a:latin typeface="Arial Narrow" panose="020B0506020202030204" pitchFamily="34" charset="0"/>
                </a:rPr>
                <a:t>。</a:t>
              </a:r>
              <a:endParaRPr lang="zh-CN" altLang="en-US" sz="2400" b="1" i="1" dirty="0">
                <a:latin typeface="Arial Narrow" panose="020B0506020202030204" pitchFamily="34" charset="0"/>
              </a:endParaRPr>
            </a:p>
            <a:p>
              <a:pPr marL="457200" lvl="0" indent="-457200" eaLnBrk="1" hangingPunct="1">
                <a:spcBef>
                  <a:spcPct val="50000"/>
                </a:spcBef>
                <a:buNone/>
              </a:pPr>
              <a:endParaRPr lang="en-US" altLang="zh-CN" sz="2400" b="1" dirty="0">
                <a:latin typeface="Arial Narrow" panose="020B0506020202030204" pitchFamily="34" charset="0"/>
              </a:endParaRPr>
            </a:p>
          </p:txBody>
        </p:sp>
        <p:graphicFrame>
          <p:nvGraphicFramePr>
            <p:cNvPr id="44053" name="Object 4"/>
            <p:cNvGraphicFramePr>
              <a:graphicFrameLocks noChangeAspect="1"/>
            </p:cNvGraphicFramePr>
            <p:nvPr/>
          </p:nvGraphicFramePr>
          <p:xfrm>
            <a:off x="4320" y="1899"/>
            <a:ext cx="285" cy="405"/>
          </p:xfrm>
          <a:graphic>
            <a:graphicData uri="http://schemas.openxmlformats.org/presentationml/2006/ole">
              <mc:AlternateContent xmlns:mc="http://schemas.openxmlformats.org/markup-compatibility/2006">
                <mc:Choice xmlns:v="urn:schemas-microsoft-com:vml" Requires="v">
                  <p:oleObj spid="_x0000_s3088" name="" r:id="rId1" imgW="279400" imgH="431800" progId="Equation.DSMT4">
                    <p:embed/>
                  </p:oleObj>
                </mc:Choice>
                <mc:Fallback>
                  <p:oleObj name="" r:id="rId1" imgW="279400" imgH="431800" progId="Equation.DSMT4">
                    <p:embed/>
                    <p:pic>
                      <p:nvPicPr>
                        <p:cNvPr id="0" name="图片 3087"/>
                        <p:cNvPicPr/>
                        <p:nvPr/>
                      </p:nvPicPr>
                      <p:blipFill>
                        <a:blip r:embed="rId2"/>
                        <a:stretch>
                          <a:fillRect/>
                        </a:stretch>
                      </p:blipFill>
                      <p:spPr>
                        <a:xfrm>
                          <a:off x="4320" y="1899"/>
                          <a:ext cx="285" cy="405"/>
                        </a:xfrm>
                        <a:prstGeom prst="rect">
                          <a:avLst/>
                        </a:prstGeom>
                        <a:noFill/>
                        <a:ln w="38100">
                          <a:noFill/>
                          <a:miter/>
                        </a:ln>
                      </p:spPr>
                    </p:pic>
                  </p:oleObj>
                </mc:Fallback>
              </mc:AlternateContent>
            </a:graphicData>
          </a:graphic>
        </p:graphicFrame>
      </p:grpSp>
      <p:sp>
        <p:nvSpPr>
          <p:cNvPr id="468997" name="Rectangle 5"/>
          <p:cNvSpPr/>
          <p:nvPr/>
        </p:nvSpPr>
        <p:spPr>
          <a:xfrm>
            <a:off x="533400" y="930275"/>
            <a:ext cx="8610600" cy="1431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rgbClr val="FF3300"/>
              </a:buClr>
              <a:buSzPct val="75000"/>
              <a:buFont typeface="Wingdings" panose="05000000000000000000" pitchFamily="2" charset="2"/>
              <a:buChar char="n"/>
            </a:pPr>
            <a:r>
              <a:rPr lang="zh-CN" altLang="en-US" sz="2800" b="1" dirty="0">
                <a:solidFill>
                  <a:srgbClr val="FF0000"/>
                </a:solidFill>
                <a:latin typeface="Arial Narrow" panose="020B0506020202030204" pitchFamily="34" charset="0"/>
              </a:rPr>
              <a:t>性质</a:t>
            </a:r>
            <a:r>
              <a:rPr lang="en-US" altLang="zh-CN" sz="2800" b="1" dirty="0">
                <a:solidFill>
                  <a:srgbClr val="FF0000"/>
                </a:solidFill>
                <a:latin typeface="Arial Narrow" panose="020B0506020202030204" pitchFamily="34" charset="0"/>
              </a:rPr>
              <a:t>5</a:t>
            </a:r>
            <a:r>
              <a:rPr lang="zh-CN" altLang="en-US" sz="2800" b="1" dirty="0">
                <a:latin typeface="Arial Narrow" panose="020B0506020202030204" pitchFamily="34" charset="0"/>
              </a:rPr>
              <a:t>：</a:t>
            </a:r>
            <a:endParaRPr lang="zh-CN" altLang="en-US" sz="2800" b="1" dirty="0">
              <a:latin typeface="Arial Narrow" panose="020B0506020202030204" pitchFamily="34" charset="0"/>
            </a:endParaRPr>
          </a:p>
          <a:p>
            <a:pPr marL="0" lvl="0" indent="0" eaLnBrk="1" hangingPunct="1">
              <a:spcBef>
                <a:spcPct val="50000"/>
              </a:spcBef>
              <a:buClr>
                <a:srgbClr val="FF3300"/>
              </a:buClr>
              <a:buSzPct val="75000"/>
              <a:buFont typeface="Wingdings" panose="05000000000000000000" pitchFamily="2" charset="2"/>
              <a:buNone/>
            </a:pPr>
            <a:r>
              <a:rPr lang="zh-CN" altLang="en-US" sz="2400" b="1" dirty="0">
                <a:latin typeface="Arial Narrow" panose="020B0506020202030204" pitchFamily="34" charset="0"/>
              </a:rPr>
              <a:t>     对完全二叉树进行编号（按层次从左到右）编号可以反映二叉树结点之间的关系 。（如下图）</a:t>
            </a:r>
            <a:endParaRPr lang="zh-CN" altLang="en-US" sz="2400" b="1" dirty="0">
              <a:latin typeface="Arial Narrow" panose="020B0506020202030204" pitchFamily="34" charset="0"/>
            </a:endParaRPr>
          </a:p>
        </p:txBody>
      </p:sp>
      <p:grpSp>
        <p:nvGrpSpPr>
          <p:cNvPr id="3" name="Group 6"/>
          <p:cNvGrpSpPr/>
          <p:nvPr/>
        </p:nvGrpSpPr>
        <p:grpSpPr>
          <a:xfrm>
            <a:off x="228600" y="2667000"/>
            <a:ext cx="3581400" cy="3276600"/>
            <a:chOff x="192" y="1536"/>
            <a:chExt cx="2256" cy="2064"/>
          </a:xfrm>
        </p:grpSpPr>
        <p:grpSp>
          <p:nvGrpSpPr>
            <p:cNvPr id="44037" name="Group 7"/>
            <p:cNvGrpSpPr/>
            <p:nvPr/>
          </p:nvGrpSpPr>
          <p:grpSpPr>
            <a:xfrm>
              <a:off x="192" y="1536"/>
              <a:ext cx="2256" cy="2064"/>
              <a:chOff x="384" y="1248"/>
              <a:chExt cx="2112" cy="1920"/>
            </a:xfrm>
          </p:grpSpPr>
          <p:sp>
            <p:nvSpPr>
              <p:cNvPr id="44039" name="Oval 8"/>
              <p:cNvSpPr/>
              <p:nvPr/>
            </p:nvSpPr>
            <p:spPr>
              <a:xfrm>
                <a:off x="1200" y="1248"/>
                <a:ext cx="480" cy="43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latin typeface="Arial Narrow" panose="020B0506020202030204" pitchFamily="34" charset="0"/>
                </a:endParaRPr>
              </a:p>
            </p:txBody>
          </p:sp>
          <p:sp>
            <p:nvSpPr>
              <p:cNvPr id="44040" name="Line 9"/>
              <p:cNvSpPr/>
              <p:nvPr/>
            </p:nvSpPr>
            <p:spPr>
              <a:xfrm flipH="1">
                <a:off x="960" y="1632"/>
                <a:ext cx="336" cy="336"/>
              </a:xfrm>
              <a:prstGeom prst="line">
                <a:avLst/>
              </a:prstGeom>
              <a:ln w="38100" cap="flat" cmpd="sng">
                <a:solidFill>
                  <a:schemeClr val="tx1"/>
                </a:solidFill>
                <a:prstDash val="solid"/>
                <a:headEnd type="none" w="med" len="med"/>
                <a:tailEnd type="none" w="med" len="med"/>
              </a:ln>
            </p:spPr>
          </p:sp>
          <p:sp>
            <p:nvSpPr>
              <p:cNvPr id="44041" name="Line 10"/>
              <p:cNvSpPr/>
              <p:nvPr/>
            </p:nvSpPr>
            <p:spPr>
              <a:xfrm>
                <a:off x="1584" y="1632"/>
                <a:ext cx="336" cy="336"/>
              </a:xfrm>
              <a:prstGeom prst="line">
                <a:avLst/>
              </a:prstGeom>
              <a:ln w="38100" cap="flat" cmpd="sng">
                <a:solidFill>
                  <a:schemeClr val="tx1"/>
                </a:solidFill>
                <a:prstDash val="solid"/>
                <a:headEnd type="none" w="med" len="med"/>
                <a:tailEnd type="none" w="med" len="med"/>
              </a:ln>
            </p:spPr>
          </p:sp>
          <p:sp>
            <p:nvSpPr>
              <p:cNvPr id="44042" name="Oval 11"/>
              <p:cNvSpPr/>
              <p:nvPr/>
            </p:nvSpPr>
            <p:spPr>
              <a:xfrm>
                <a:off x="720" y="1968"/>
                <a:ext cx="480" cy="43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i</a:t>
                </a:r>
                <a:endParaRPr lang="en-US" altLang="zh-CN" sz="2000" b="1" i="1" dirty="0"/>
              </a:p>
            </p:txBody>
          </p:sp>
          <p:sp>
            <p:nvSpPr>
              <p:cNvPr id="44043" name="Oval 12"/>
              <p:cNvSpPr/>
              <p:nvPr/>
            </p:nvSpPr>
            <p:spPr>
              <a:xfrm>
                <a:off x="1680" y="1968"/>
                <a:ext cx="480" cy="43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i</a:t>
                </a:r>
                <a:r>
                  <a:rPr lang="en-US" altLang="zh-CN" sz="2000" b="1" dirty="0">
                    <a:latin typeface="Arial Narrow" panose="020B0506020202030204" pitchFamily="34" charset="0"/>
                  </a:rPr>
                  <a:t>+</a:t>
                </a:r>
                <a:r>
                  <a:rPr lang="en-US" altLang="zh-CN" sz="2000" b="1" i="1" dirty="0"/>
                  <a:t>1</a:t>
                </a:r>
                <a:r>
                  <a:rPr lang="en-US" altLang="zh-CN" sz="2000" b="1" dirty="0">
                    <a:latin typeface="Arial Narrow" panose="020B0506020202030204" pitchFamily="34" charset="0"/>
                  </a:rPr>
                  <a:t> </a:t>
                </a:r>
                <a:endParaRPr lang="en-US" altLang="zh-CN" sz="2000" b="1" dirty="0">
                  <a:latin typeface="Arial Narrow" panose="020B0506020202030204" pitchFamily="34" charset="0"/>
                </a:endParaRPr>
              </a:p>
            </p:txBody>
          </p:sp>
          <p:sp>
            <p:nvSpPr>
              <p:cNvPr id="44044" name="Line 13"/>
              <p:cNvSpPr/>
              <p:nvPr/>
            </p:nvSpPr>
            <p:spPr>
              <a:xfrm flipH="1">
                <a:off x="672" y="2352"/>
                <a:ext cx="144" cy="384"/>
              </a:xfrm>
              <a:prstGeom prst="line">
                <a:avLst/>
              </a:prstGeom>
              <a:ln w="38100" cap="flat" cmpd="sng">
                <a:solidFill>
                  <a:schemeClr val="tx1"/>
                </a:solidFill>
                <a:prstDash val="solid"/>
                <a:headEnd type="none" w="med" len="med"/>
                <a:tailEnd type="none" w="med" len="med"/>
              </a:ln>
            </p:spPr>
          </p:sp>
          <p:sp>
            <p:nvSpPr>
              <p:cNvPr id="44045" name="Line 14"/>
              <p:cNvSpPr/>
              <p:nvPr/>
            </p:nvSpPr>
            <p:spPr>
              <a:xfrm flipH="1">
                <a:off x="1728" y="2400"/>
                <a:ext cx="96" cy="336"/>
              </a:xfrm>
              <a:prstGeom prst="line">
                <a:avLst/>
              </a:prstGeom>
              <a:ln w="38100" cap="flat" cmpd="sng">
                <a:solidFill>
                  <a:schemeClr val="tx1"/>
                </a:solidFill>
                <a:prstDash val="solid"/>
                <a:headEnd type="none" w="med" len="med"/>
                <a:tailEnd type="none" w="med" len="med"/>
              </a:ln>
            </p:spPr>
          </p:sp>
          <p:sp>
            <p:nvSpPr>
              <p:cNvPr id="44046" name="Line 15"/>
              <p:cNvSpPr/>
              <p:nvPr/>
            </p:nvSpPr>
            <p:spPr>
              <a:xfrm>
                <a:off x="1104" y="2352"/>
                <a:ext cx="144" cy="384"/>
              </a:xfrm>
              <a:prstGeom prst="line">
                <a:avLst/>
              </a:prstGeom>
              <a:ln w="38100" cap="flat" cmpd="sng">
                <a:solidFill>
                  <a:schemeClr val="tx1"/>
                </a:solidFill>
                <a:prstDash val="solid"/>
                <a:headEnd type="none" w="med" len="med"/>
                <a:tailEnd type="none" w="med" len="med"/>
              </a:ln>
            </p:spPr>
          </p:sp>
          <p:sp>
            <p:nvSpPr>
              <p:cNvPr id="44047" name="Line 16"/>
              <p:cNvSpPr/>
              <p:nvPr/>
            </p:nvSpPr>
            <p:spPr>
              <a:xfrm>
                <a:off x="2064" y="2352"/>
                <a:ext cx="144" cy="384"/>
              </a:xfrm>
              <a:prstGeom prst="line">
                <a:avLst/>
              </a:prstGeom>
              <a:ln w="38100" cap="flat" cmpd="sng">
                <a:solidFill>
                  <a:schemeClr val="tx1"/>
                </a:solidFill>
                <a:prstDash val="solid"/>
                <a:headEnd type="none" w="med" len="med"/>
                <a:tailEnd type="none" w="med" len="med"/>
              </a:ln>
            </p:spPr>
          </p:sp>
          <p:sp>
            <p:nvSpPr>
              <p:cNvPr id="44048" name="Oval 17"/>
              <p:cNvSpPr/>
              <p:nvPr/>
            </p:nvSpPr>
            <p:spPr>
              <a:xfrm>
                <a:off x="384" y="2736"/>
                <a:ext cx="480" cy="43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2i</a:t>
                </a:r>
                <a:endParaRPr lang="en-US" altLang="zh-CN" sz="2000" b="1" i="1" dirty="0"/>
              </a:p>
            </p:txBody>
          </p:sp>
          <p:sp>
            <p:nvSpPr>
              <p:cNvPr id="44049" name="Oval 18"/>
              <p:cNvSpPr/>
              <p:nvPr/>
            </p:nvSpPr>
            <p:spPr>
              <a:xfrm>
                <a:off x="1008" y="2736"/>
                <a:ext cx="480" cy="43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2i</a:t>
                </a:r>
                <a:r>
                  <a:rPr lang="zh-CN" altLang="en-US" sz="2000" b="1" i="1" dirty="0"/>
                  <a:t>＋</a:t>
                </a:r>
                <a:r>
                  <a:rPr lang="en-US" altLang="zh-CN" sz="2000" b="1" i="1" dirty="0"/>
                  <a:t>1</a:t>
                </a:r>
                <a:endParaRPr lang="en-US" altLang="zh-CN" sz="2000" b="1" i="1" dirty="0"/>
              </a:p>
            </p:txBody>
          </p:sp>
          <p:sp>
            <p:nvSpPr>
              <p:cNvPr id="44050" name="Oval 19"/>
              <p:cNvSpPr/>
              <p:nvPr/>
            </p:nvSpPr>
            <p:spPr>
              <a:xfrm>
                <a:off x="1536" y="2736"/>
                <a:ext cx="432" cy="43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2i</a:t>
                </a:r>
                <a:r>
                  <a:rPr lang="zh-CN" altLang="en-US" sz="2000" b="1" i="1" dirty="0"/>
                  <a:t>＋</a:t>
                </a:r>
                <a:r>
                  <a:rPr lang="en-US" altLang="zh-CN" sz="2000" b="1" i="1" dirty="0"/>
                  <a:t>2</a:t>
                </a:r>
                <a:endParaRPr lang="en-US" altLang="zh-CN" sz="2000" b="1" i="1" dirty="0"/>
              </a:p>
            </p:txBody>
          </p:sp>
          <p:sp>
            <p:nvSpPr>
              <p:cNvPr id="44051" name="Oval 20"/>
              <p:cNvSpPr/>
              <p:nvPr/>
            </p:nvSpPr>
            <p:spPr>
              <a:xfrm>
                <a:off x="2064" y="2736"/>
                <a:ext cx="432" cy="43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2i</a:t>
                </a:r>
                <a:r>
                  <a:rPr lang="zh-CN" altLang="en-US" sz="2000" b="1" i="1" dirty="0"/>
                  <a:t>＋</a:t>
                </a:r>
                <a:r>
                  <a:rPr lang="en-US" altLang="zh-CN" sz="2000" b="1" i="1" dirty="0"/>
                  <a:t>3</a:t>
                </a:r>
                <a:endParaRPr lang="en-US" altLang="zh-CN" sz="2000" b="1" i="1" dirty="0"/>
              </a:p>
            </p:txBody>
          </p:sp>
        </p:grpSp>
        <p:graphicFrame>
          <p:nvGraphicFramePr>
            <p:cNvPr id="44038" name="Object 21"/>
            <p:cNvGraphicFramePr>
              <a:graphicFrameLocks noChangeAspect="1"/>
            </p:cNvGraphicFramePr>
            <p:nvPr/>
          </p:nvGraphicFramePr>
          <p:xfrm>
            <a:off x="1184" y="1575"/>
            <a:ext cx="285" cy="405"/>
          </p:xfrm>
          <a:graphic>
            <a:graphicData uri="http://schemas.openxmlformats.org/presentationml/2006/ole">
              <mc:AlternateContent xmlns:mc="http://schemas.openxmlformats.org/markup-compatibility/2006">
                <mc:Choice xmlns:v="urn:schemas-microsoft-com:vml" Requires="v">
                  <p:oleObj spid="_x0000_s3083" name="" r:id="rId3" imgW="279400" imgH="431800" progId="Equation.DSMT4">
                    <p:embed/>
                  </p:oleObj>
                </mc:Choice>
                <mc:Fallback>
                  <p:oleObj name="" r:id="rId3" imgW="279400" imgH="431800" progId="Equation.DSMT4">
                    <p:embed/>
                    <p:pic>
                      <p:nvPicPr>
                        <p:cNvPr id="0" name="图片 3082"/>
                        <p:cNvPicPr/>
                        <p:nvPr/>
                      </p:nvPicPr>
                      <p:blipFill>
                        <a:blip r:embed="rId4"/>
                        <a:stretch>
                          <a:fillRect/>
                        </a:stretch>
                      </p:blipFill>
                      <p:spPr>
                        <a:xfrm>
                          <a:off x="1184" y="1575"/>
                          <a:ext cx="285" cy="405"/>
                        </a:xfrm>
                        <a:prstGeom prst="rect">
                          <a:avLst/>
                        </a:prstGeom>
                        <a:noFill/>
                        <a:ln w="38100">
                          <a:noFill/>
                          <a:miter/>
                        </a:ln>
                      </p:spPr>
                    </p:pic>
                  </p:oleObj>
                </mc:Fallback>
              </mc:AlternateContent>
            </a:graphicData>
          </a:graphic>
        </p:graphicFrame>
      </p:grpSp>
    </p:spTree>
  </p:cSld>
  <p:clrMapOvr>
    <a:masterClrMapping/>
  </p:clrMapOvr>
  <p:transition>
    <p:sndAc>
      <p:stSnd>
        <p:snd r:embed="rId5"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animEffect transition="in" filter="dissolve">
                                      <p:cBhvr>
                                        <p:cTn id="7" dur="500"/>
                                        <p:tgtEl>
                                          <p:spTgt spid="4689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3282" name="Rectangle 2"/>
          <p:cNvSpPr>
            <a:spLocks noChangeArrowheads="1"/>
          </p:cNvSpPr>
          <p:nvPr/>
        </p:nvSpPr>
        <p:spPr bwMode="auto">
          <a:xfrm>
            <a:off x="762000" y="1295400"/>
            <a:ext cx="7696200" cy="472440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证明：用归纳法证明（</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）和（</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如果</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2i=2≤n</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存在，由完全二叉树定义知：结点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的左孩子是</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LCHILD</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=2i</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如果</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2i=2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，即不存在结点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也就无左孩子</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如果</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2i+1=3≤n</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存在，则结点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的右孩子是</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2i+1</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如果</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2i+1=3</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，即不存在结点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也就无右孩子</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ndAc>
      <p:stSnd>
        <p:snd r:embed="rId1" name="camera.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30" name="Rectangle 2"/>
          <p:cNvSpPr>
            <a:spLocks noChangeArrowheads="1"/>
          </p:cNvSpPr>
          <p:nvPr/>
        </p:nvSpPr>
        <p:spPr bwMode="auto">
          <a:xfrm>
            <a:off x="609600" y="1219200"/>
            <a:ext cx="8001000" cy="525780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）假设对所有的结点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j</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1≤j≤i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有：</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j</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的左孩子为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2j</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2j ≤n</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j</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无左孩子，    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2j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j</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的右孩子</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2j+1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2j+1 ≤n</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j</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无右孩子，    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2j+1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）要证明</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j=i+1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时</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的左孩子为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无左孩子，            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的右孩子为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+1≤n</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无右孩子，            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成立。</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ndAc>
      <p:stSnd>
        <p:snd r:embed="rId1" name="camera.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7379" name="Rectangle 3"/>
          <p:cNvSpPr>
            <a:spLocks noChangeArrowheads="1"/>
          </p:cNvSpPr>
          <p:nvPr/>
        </p:nvSpPr>
        <p:spPr bwMode="auto">
          <a:xfrm>
            <a:off x="533400" y="1295400"/>
            <a:ext cx="8229600" cy="152400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根据完全二叉树的结构和编号规则，在</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的左孩子前面的两个结点是结点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的左、右孩子，由归纳假设有：结点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的左孩子为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，右孩子为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grpSp>
        <p:nvGrpSpPr>
          <p:cNvPr id="2" name="Group 4"/>
          <p:cNvGrpSpPr/>
          <p:nvPr/>
        </p:nvGrpSpPr>
        <p:grpSpPr>
          <a:xfrm>
            <a:off x="533400" y="3048000"/>
            <a:ext cx="3925888" cy="3505200"/>
            <a:chOff x="336" y="1680"/>
            <a:chExt cx="2473" cy="2208"/>
          </a:xfrm>
        </p:grpSpPr>
        <p:grpSp>
          <p:nvGrpSpPr>
            <p:cNvPr id="47144" name="Group 5"/>
            <p:cNvGrpSpPr/>
            <p:nvPr/>
          </p:nvGrpSpPr>
          <p:grpSpPr>
            <a:xfrm>
              <a:off x="336" y="1680"/>
              <a:ext cx="2473" cy="1632"/>
              <a:chOff x="336" y="1680"/>
              <a:chExt cx="2473" cy="1632"/>
            </a:xfrm>
          </p:grpSpPr>
          <p:grpSp>
            <p:nvGrpSpPr>
              <p:cNvPr id="47146" name="Group 6"/>
              <p:cNvGrpSpPr/>
              <p:nvPr/>
            </p:nvGrpSpPr>
            <p:grpSpPr>
              <a:xfrm>
                <a:off x="432" y="2076"/>
                <a:ext cx="1202" cy="816"/>
                <a:chOff x="1678" y="2076"/>
                <a:chExt cx="1202" cy="816"/>
              </a:xfrm>
            </p:grpSpPr>
            <p:grpSp>
              <p:nvGrpSpPr>
                <p:cNvPr id="47162" name="Group 7"/>
                <p:cNvGrpSpPr/>
                <p:nvPr/>
              </p:nvGrpSpPr>
              <p:grpSpPr>
                <a:xfrm>
                  <a:off x="1678" y="2076"/>
                  <a:ext cx="1202" cy="816"/>
                  <a:chOff x="1200" y="2076"/>
                  <a:chExt cx="1202" cy="816"/>
                </a:xfrm>
              </p:grpSpPr>
              <p:grpSp>
                <p:nvGrpSpPr>
                  <p:cNvPr id="47164" name="Group 8"/>
                  <p:cNvGrpSpPr/>
                  <p:nvPr/>
                </p:nvGrpSpPr>
                <p:grpSpPr>
                  <a:xfrm>
                    <a:off x="1200" y="2076"/>
                    <a:ext cx="1008" cy="816"/>
                    <a:chOff x="1200" y="2076"/>
                    <a:chExt cx="1008" cy="816"/>
                  </a:xfrm>
                </p:grpSpPr>
                <p:grpSp>
                  <p:nvGrpSpPr>
                    <p:cNvPr id="47166" name="Group 9"/>
                    <p:cNvGrpSpPr/>
                    <p:nvPr/>
                  </p:nvGrpSpPr>
                  <p:grpSpPr>
                    <a:xfrm>
                      <a:off x="1536" y="2076"/>
                      <a:ext cx="672" cy="816"/>
                      <a:chOff x="1536" y="2076"/>
                      <a:chExt cx="672" cy="816"/>
                    </a:xfrm>
                  </p:grpSpPr>
                  <p:sp>
                    <p:nvSpPr>
                      <p:cNvPr id="47171" name="Line 10"/>
                      <p:cNvSpPr/>
                      <p:nvPr/>
                    </p:nvSpPr>
                    <p:spPr>
                      <a:xfrm>
                        <a:off x="1812" y="2388"/>
                        <a:ext cx="144" cy="192"/>
                      </a:xfrm>
                      <a:prstGeom prst="line">
                        <a:avLst/>
                      </a:prstGeom>
                      <a:ln w="12700" cap="sq" cmpd="sng">
                        <a:solidFill>
                          <a:schemeClr val="tx1"/>
                        </a:solidFill>
                        <a:prstDash val="solid"/>
                        <a:headEnd type="none" w="sm" len="sm"/>
                        <a:tailEnd type="none" w="sm" len="sm"/>
                      </a:ln>
                    </p:spPr>
                  </p:sp>
                  <p:grpSp>
                    <p:nvGrpSpPr>
                      <p:cNvPr id="47172" name="Group 11"/>
                      <p:cNvGrpSpPr/>
                      <p:nvPr/>
                    </p:nvGrpSpPr>
                    <p:grpSpPr>
                      <a:xfrm>
                        <a:off x="1536" y="2076"/>
                        <a:ext cx="672" cy="816"/>
                        <a:chOff x="1536" y="2076"/>
                        <a:chExt cx="672" cy="816"/>
                      </a:xfrm>
                    </p:grpSpPr>
                    <p:sp>
                      <p:nvSpPr>
                        <p:cNvPr id="47173" name="Oval 12"/>
                        <p:cNvSpPr/>
                        <p:nvPr/>
                      </p:nvSpPr>
                      <p:spPr>
                        <a:xfrm>
                          <a:off x="1536" y="207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7174" name="Oval 13"/>
                        <p:cNvSpPr/>
                        <p:nvPr/>
                      </p:nvSpPr>
                      <p:spPr>
                        <a:xfrm>
                          <a:off x="1872" y="255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grpSp>
                <p:grpSp>
                  <p:nvGrpSpPr>
                    <p:cNvPr id="47167" name="Group 14"/>
                    <p:cNvGrpSpPr/>
                    <p:nvPr/>
                  </p:nvGrpSpPr>
                  <p:grpSpPr>
                    <a:xfrm>
                      <a:off x="1200" y="2102"/>
                      <a:ext cx="598" cy="790"/>
                      <a:chOff x="1200" y="2102"/>
                      <a:chExt cx="598" cy="790"/>
                    </a:xfrm>
                  </p:grpSpPr>
                  <p:sp>
                    <p:nvSpPr>
                      <p:cNvPr id="47168" name="Oval 15"/>
                      <p:cNvSpPr/>
                      <p:nvPr/>
                    </p:nvSpPr>
                    <p:spPr>
                      <a:xfrm>
                        <a:off x="1200" y="255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7169" name="Line 16"/>
                      <p:cNvSpPr/>
                      <p:nvPr/>
                    </p:nvSpPr>
                    <p:spPr>
                      <a:xfrm flipH="1">
                        <a:off x="1428" y="2376"/>
                        <a:ext cx="144" cy="192"/>
                      </a:xfrm>
                      <a:prstGeom prst="line">
                        <a:avLst/>
                      </a:prstGeom>
                      <a:ln w="12700" cap="sq" cmpd="sng">
                        <a:solidFill>
                          <a:schemeClr val="tx1"/>
                        </a:solidFill>
                        <a:prstDash val="solid"/>
                        <a:headEnd type="none" w="sm" len="sm"/>
                        <a:tailEnd type="none" w="sm" len="sm"/>
                      </a:ln>
                    </p:spPr>
                  </p:sp>
                  <p:sp>
                    <p:nvSpPr>
                      <p:cNvPr id="47170" name="Text Box 17"/>
                      <p:cNvSpPr txBox="1"/>
                      <p:nvPr/>
                    </p:nvSpPr>
                    <p:spPr>
                      <a:xfrm>
                        <a:off x="1620" y="2102"/>
                        <a:ext cx="178"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i</a:t>
                        </a:r>
                        <a:endParaRPr lang="en-US" altLang="zh-CN" sz="2400" dirty="0"/>
                      </a:p>
                    </p:txBody>
                  </p:sp>
                </p:grpSp>
              </p:grpSp>
              <p:sp>
                <p:nvSpPr>
                  <p:cNvPr id="47165" name="Text Box 18"/>
                  <p:cNvSpPr txBox="1"/>
                  <p:nvPr/>
                </p:nvSpPr>
                <p:spPr>
                  <a:xfrm>
                    <a:off x="1838" y="2592"/>
                    <a:ext cx="564"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2i+1</a:t>
                    </a:r>
                    <a:endParaRPr lang="en-US" altLang="zh-CN" sz="2000" dirty="0"/>
                  </a:p>
                </p:txBody>
              </p:sp>
            </p:grpSp>
            <p:sp>
              <p:nvSpPr>
                <p:cNvPr id="47163" name="Text Box 19"/>
                <p:cNvSpPr txBox="1"/>
                <p:nvPr/>
              </p:nvSpPr>
              <p:spPr>
                <a:xfrm>
                  <a:off x="1703" y="2570"/>
                  <a:ext cx="265"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2i</a:t>
                  </a:r>
                  <a:endParaRPr lang="en-US" altLang="zh-CN" sz="2400" dirty="0"/>
                </a:p>
              </p:txBody>
            </p:sp>
          </p:grpSp>
          <p:grpSp>
            <p:nvGrpSpPr>
              <p:cNvPr id="47147" name="Group 20"/>
              <p:cNvGrpSpPr/>
              <p:nvPr/>
            </p:nvGrpSpPr>
            <p:grpSpPr>
              <a:xfrm>
                <a:off x="1632" y="2064"/>
                <a:ext cx="1177" cy="827"/>
                <a:chOff x="1799" y="2064"/>
                <a:chExt cx="1177" cy="827"/>
              </a:xfrm>
            </p:grpSpPr>
            <p:grpSp>
              <p:nvGrpSpPr>
                <p:cNvPr id="47150" name="Group 21"/>
                <p:cNvGrpSpPr/>
                <p:nvPr/>
              </p:nvGrpSpPr>
              <p:grpSpPr>
                <a:xfrm>
                  <a:off x="1800" y="2064"/>
                  <a:ext cx="984" cy="827"/>
                  <a:chOff x="1798" y="2064"/>
                  <a:chExt cx="984" cy="827"/>
                </a:xfrm>
              </p:grpSpPr>
              <p:grpSp>
                <p:nvGrpSpPr>
                  <p:cNvPr id="47153" name="Group 22"/>
                  <p:cNvGrpSpPr/>
                  <p:nvPr/>
                </p:nvGrpSpPr>
                <p:grpSpPr>
                  <a:xfrm>
                    <a:off x="2110" y="2064"/>
                    <a:ext cx="672" cy="816"/>
                    <a:chOff x="2110" y="2064"/>
                    <a:chExt cx="672" cy="816"/>
                  </a:xfrm>
                </p:grpSpPr>
                <p:sp>
                  <p:nvSpPr>
                    <p:cNvPr id="47158" name="Line 23"/>
                    <p:cNvSpPr/>
                    <p:nvPr/>
                  </p:nvSpPr>
                  <p:spPr>
                    <a:xfrm>
                      <a:off x="2352" y="2352"/>
                      <a:ext cx="178" cy="216"/>
                    </a:xfrm>
                    <a:prstGeom prst="line">
                      <a:avLst/>
                    </a:prstGeom>
                    <a:ln w="12700" cap="sq" cmpd="sng">
                      <a:solidFill>
                        <a:schemeClr val="tx1"/>
                      </a:solidFill>
                      <a:prstDash val="solid"/>
                      <a:headEnd type="none" w="sm" len="sm"/>
                      <a:tailEnd type="none" w="sm" len="sm"/>
                    </a:ln>
                  </p:spPr>
                </p:sp>
                <p:grpSp>
                  <p:nvGrpSpPr>
                    <p:cNvPr id="47159" name="Group 24"/>
                    <p:cNvGrpSpPr/>
                    <p:nvPr/>
                  </p:nvGrpSpPr>
                  <p:grpSpPr>
                    <a:xfrm>
                      <a:off x="2110" y="2064"/>
                      <a:ext cx="672" cy="816"/>
                      <a:chOff x="1536" y="2076"/>
                      <a:chExt cx="672" cy="816"/>
                    </a:xfrm>
                  </p:grpSpPr>
                  <p:sp>
                    <p:nvSpPr>
                      <p:cNvPr id="47160" name="Oval 25"/>
                      <p:cNvSpPr/>
                      <p:nvPr/>
                    </p:nvSpPr>
                    <p:spPr>
                      <a:xfrm>
                        <a:off x="1536" y="207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7161" name="Oval 26"/>
                      <p:cNvSpPr/>
                      <p:nvPr/>
                    </p:nvSpPr>
                    <p:spPr>
                      <a:xfrm>
                        <a:off x="1872" y="255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grpSp>
              <p:grpSp>
                <p:nvGrpSpPr>
                  <p:cNvPr id="47154" name="Group 27"/>
                  <p:cNvGrpSpPr/>
                  <p:nvPr/>
                </p:nvGrpSpPr>
                <p:grpSpPr>
                  <a:xfrm>
                    <a:off x="1798" y="2090"/>
                    <a:ext cx="712" cy="801"/>
                    <a:chOff x="1798" y="2090"/>
                    <a:chExt cx="712" cy="801"/>
                  </a:xfrm>
                </p:grpSpPr>
                <p:sp>
                  <p:nvSpPr>
                    <p:cNvPr id="47155" name="Oval 28"/>
                    <p:cNvSpPr/>
                    <p:nvPr/>
                  </p:nvSpPr>
                  <p:spPr>
                    <a:xfrm>
                      <a:off x="1798" y="2555"/>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7156" name="Line 29"/>
                    <p:cNvSpPr/>
                    <p:nvPr/>
                  </p:nvSpPr>
                  <p:spPr>
                    <a:xfrm flipH="1">
                      <a:off x="2002" y="2364"/>
                      <a:ext cx="144" cy="192"/>
                    </a:xfrm>
                    <a:prstGeom prst="line">
                      <a:avLst/>
                    </a:prstGeom>
                    <a:ln w="12700" cap="sq" cmpd="sng">
                      <a:solidFill>
                        <a:schemeClr val="tx1"/>
                      </a:solidFill>
                      <a:prstDash val="solid"/>
                      <a:headEnd type="none" w="sm" len="sm"/>
                      <a:tailEnd type="none" w="sm" len="sm"/>
                    </a:ln>
                  </p:spPr>
                </p:sp>
                <p:sp>
                  <p:nvSpPr>
                    <p:cNvPr id="47157" name="Text Box 30"/>
                    <p:cNvSpPr txBox="1"/>
                    <p:nvPr/>
                  </p:nvSpPr>
                  <p:spPr>
                    <a:xfrm>
                      <a:off x="2112" y="2090"/>
                      <a:ext cx="398"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i+1</a:t>
                      </a:r>
                      <a:endParaRPr lang="en-US" altLang="zh-CN" sz="2400" dirty="0"/>
                    </a:p>
                  </p:txBody>
                </p:sp>
              </p:grpSp>
            </p:grpSp>
            <p:sp>
              <p:nvSpPr>
                <p:cNvPr id="47151" name="Text Box 31"/>
                <p:cNvSpPr txBox="1"/>
                <p:nvPr/>
              </p:nvSpPr>
              <p:spPr>
                <a:xfrm>
                  <a:off x="2412" y="2580"/>
                  <a:ext cx="564"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2i+3</a:t>
                  </a:r>
                  <a:endParaRPr lang="en-US" altLang="zh-CN" sz="2000" dirty="0"/>
                </a:p>
              </p:txBody>
            </p:sp>
            <p:sp>
              <p:nvSpPr>
                <p:cNvPr id="47152" name="Text Box 32"/>
                <p:cNvSpPr txBox="1"/>
                <p:nvPr/>
              </p:nvSpPr>
              <p:spPr>
                <a:xfrm>
                  <a:off x="1799" y="2604"/>
                  <a:ext cx="381" cy="231"/>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1800" dirty="0"/>
                    <a:t>2i+2</a:t>
                  </a:r>
                  <a:endParaRPr lang="en-US" altLang="zh-CN" sz="2400" dirty="0"/>
                </a:p>
              </p:txBody>
            </p:sp>
          </p:grpSp>
          <p:sp>
            <p:nvSpPr>
              <p:cNvPr id="47148" name="Text Box 33"/>
              <p:cNvSpPr txBox="1"/>
              <p:nvPr/>
            </p:nvSpPr>
            <p:spPr>
              <a:xfrm>
                <a:off x="1200" y="1680"/>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b="1" dirty="0"/>
                  <a:t>…...</a:t>
                </a:r>
                <a:endParaRPr lang="en-US" altLang="zh-CN" sz="2400" dirty="0"/>
              </a:p>
            </p:txBody>
          </p:sp>
          <p:sp>
            <p:nvSpPr>
              <p:cNvPr id="47149" name="Text Box 34"/>
              <p:cNvSpPr txBox="1"/>
              <p:nvPr/>
            </p:nvSpPr>
            <p:spPr>
              <a:xfrm>
                <a:off x="336" y="2985"/>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b="1" dirty="0"/>
                  <a:t>…...</a:t>
                </a:r>
                <a:endParaRPr lang="en-US" altLang="zh-CN" sz="2400" dirty="0"/>
              </a:p>
            </p:txBody>
          </p:sp>
        </p:grpSp>
        <p:sp>
          <p:nvSpPr>
            <p:cNvPr id="47145" name="Text Box 35"/>
            <p:cNvSpPr txBox="1"/>
            <p:nvPr/>
          </p:nvSpPr>
          <p:spPr>
            <a:xfrm>
              <a:off x="816" y="3600"/>
              <a:ext cx="1152"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i</a:t>
              </a:r>
              <a:r>
                <a:rPr lang="zh-CN" altLang="en-US" sz="2400" dirty="0"/>
                <a:t>与 </a:t>
              </a:r>
              <a:r>
                <a:rPr lang="en-US" altLang="zh-CN" sz="2400" dirty="0"/>
                <a:t>i+1</a:t>
              </a:r>
              <a:r>
                <a:rPr lang="zh-CN" altLang="en-US" sz="2400" dirty="0"/>
                <a:t>同层</a:t>
              </a:r>
              <a:endParaRPr lang="zh-CN" altLang="en-US" sz="2400" dirty="0"/>
            </a:p>
          </p:txBody>
        </p:sp>
      </p:grpSp>
      <p:grpSp>
        <p:nvGrpSpPr>
          <p:cNvPr id="15" name="Group 36"/>
          <p:cNvGrpSpPr/>
          <p:nvPr/>
        </p:nvGrpSpPr>
        <p:grpSpPr>
          <a:xfrm>
            <a:off x="4684713" y="2819400"/>
            <a:ext cx="4154487" cy="3810000"/>
            <a:chOff x="2951" y="1776"/>
            <a:chExt cx="2617" cy="2400"/>
          </a:xfrm>
        </p:grpSpPr>
        <p:sp>
          <p:nvSpPr>
            <p:cNvPr id="47109" name="Text Box 37"/>
            <p:cNvSpPr txBox="1"/>
            <p:nvPr/>
          </p:nvSpPr>
          <p:spPr>
            <a:xfrm>
              <a:off x="3696" y="2745"/>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b="1" dirty="0"/>
                <a:t>…...</a:t>
              </a:r>
              <a:endParaRPr lang="en-US" altLang="zh-CN" sz="2400" dirty="0"/>
            </a:p>
          </p:txBody>
        </p:sp>
        <p:grpSp>
          <p:nvGrpSpPr>
            <p:cNvPr id="47110" name="Group 38"/>
            <p:cNvGrpSpPr/>
            <p:nvPr/>
          </p:nvGrpSpPr>
          <p:grpSpPr>
            <a:xfrm>
              <a:off x="2951" y="1776"/>
              <a:ext cx="2617" cy="2400"/>
              <a:chOff x="2951" y="1584"/>
              <a:chExt cx="2617" cy="2400"/>
            </a:xfrm>
          </p:grpSpPr>
          <p:grpSp>
            <p:nvGrpSpPr>
              <p:cNvPr id="47111" name="Group 39"/>
              <p:cNvGrpSpPr/>
              <p:nvPr/>
            </p:nvGrpSpPr>
            <p:grpSpPr>
              <a:xfrm>
                <a:off x="4366" y="2112"/>
                <a:ext cx="1202" cy="816"/>
                <a:chOff x="1678" y="2076"/>
                <a:chExt cx="1202" cy="816"/>
              </a:xfrm>
            </p:grpSpPr>
            <p:grpSp>
              <p:nvGrpSpPr>
                <p:cNvPr id="47131" name="Group 40"/>
                <p:cNvGrpSpPr/>
                <p:nvPr/>
              </p:nvGrpSpPr>
              <p:grpSpPr>
                <a:xfrm>
                  <a:off x="1678" y="2076"/>
                  <a:ext cx="1202" cy="816"/>
                  <a:chOff x="1200" y="2076"/>
                  <a:chExt cx="1202" cy="816"/>
                </a:xfrm>
              </p:grpSpPr>
              <p:grpSp>
                <p:nvGrpSpPr>
                  <p:cNvPr id="47133" name="Group 41"/>
                  <p:cNvGrpSpPr/>
                  <p:nvPr/>
                </p:nvGrpSpPr>
                <p:grpSpPr>
                  <a:xfrm>
                    <a:off x="1200" y="2076"/>
                    <a:ext cx="1008" cy="816"/>
                    <a:chOff x="1200" y="2076"/>
                    <a:chExt cx="1008" cy="816"/>
                  </a:xfrm>
                </p:grpSpPr>
                <p:grpSp>
                  <p:nvGrpSpPr>
                    <p:cNvPr id="47135" name="Group 42"/>
                    <p:cNvGrpSpPr/>
                    <p:nvPr/>
                  </p:nvGrpSpPr>
                  <p:grpSpPr>
                    <a:xfrm>
                      <a:off x="1536" y="2076"/>
                      <a:ext cx="672" cy="816"/>
                      <a:chOff x="1536" y="2076"/>
                      <a:chExt cx="672" cy="816"/>
                    </a:xfrm>
                  </p:grpSpPr>
                  <p:sp>
                    <p:nvSpPr>
                      <p:cNvPr id="47140" name="Line 43"/>
                      <p:cNvSpPr/>
                      <p:nvPr/>
                    </p:nvSpPr>
                    <p:spPr>
                      <a:xfrm>
                        <a:off x="1812" y="2388"/>
                        <a:ext cx="144" cy="192"/>
                      </a:xfrm>
                      <a:prstGeom prst="line">
                        <a:avLst/>
                      </a:prstGeom>
                      <a:ln w="12700" cap="sq" cmpd="sng">
                        <a:solidFill>
                          <a:schemeClr val="tx1"/>
                        </a:solidFill>
                        <a:prstDash val="solid"/>
                        <a:headEnd type="none" w="sm" len="sm"/>
                        <a:tailEnd type="none" w="sm" len="sm"/>
                      </a:ln>
                    </p:spPr>
                  </p:sp>
                  <p:grpSp>
                    <p:nvGrpSpPr>
                      <p:cNvPr id="47141" name="Group 44"/>
                      <p:cNvGrpSpPr/>
                      <p:nvPr/>
                    </p:nvGrpSpPr>
                    <p:grpSpPr>
                      <a:xfrm>
                        <a:off x="1536" y="2076"/>
                        <a:ext cx="672" cy="816"/>
                        <a:chOff x="1536" y="2076"/>
                        <a:chExt cx="672" cy="816"/>
                      </a:xfrm>
                    </p:grpSpPr>
                    <p:sp>
                      <p:nvSpPr>
                        <p:cNvPr id="47142" name="Oval 45"/>
                        <p:cNvSpPr/>
                        <p:nvPr/>
                      </p:nvSpPr>
                      <p:spPr>
                        <a:xfrm>
                          <a:off x="1536" y="207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7143" name="Oval 46"/>
                        <p:cNvSpPr/>
                        <p:nvPr/>
                      </p:nvSpPr>
                      <p:spPr>
                        <a:xfrm>
                          <a:off x="1872" y="255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grpSp>
                <p:grpSp>
                  <p:nvGrpSpPr>
                    <p:cNvPr id="47136" name="Group 47"/>
                    <p:cNvGrpSpPr/>
                    <p:nvPr/>
                  </p:nvGrpSpPr>
                  <p:grpSpPr>
                    <a:xfrm>
                      <a:off x="1200" y="2102"/>
                      <a:ext cx="598" cy="790"/>
                      <a:chOff x="1200" y="2102"/>
                      <a:chExt cx="598" cy="790"/>
                    </a:xfrm>
                  </p:grpSpPr>
                  <p:sp>
                    <p:nvSpPr>
                      <p:cNvPr id="47137" name="Oval 48"/>
                      <p:cNvSpPr/>
                      <p:nvPr/>
                    </p:nvSpPr>
                    <p:spPr>
                      <a:xfrm>
                        <a:off x="1200" y="255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7138" name="Line 49"/>
                      <p:cNvSpPr/>
                      <p:nvPr/>
                    </p:nvSpPr>
                    <p:spPr>
                      <a:xfrm flipH="1">
                        <a:off x="1428" y="2376"/>
                        <a:ext cx="144" cy="192"/>
                      </a:xfrm>
                      <a:prstGeom prst="line">
                        <a:avLst/>
                      </a:prstGeom>
                      <a:ln w="12700" cap="sq" cmpd="sng">
                        <a:solidFill>
                          <a:schemeClr val="tx1"/>
                        </a:solidFill>
                        <a:prstDash val="solid"/>
                        <a:headEnd type="none" w="sm" len="sm"/>
                        <a:tailEnd type="none" w="sm" len="sm"/>
                      </a:ln>
                    </p:spPr>
                  </p:sp>
                  <p:sp>
                    <p:nvSpPr>
                      <p:cNvPr id="47139" name="Text Box 50"/>
                      <p:cNvSpPr txBox="1"/>
                      <p:nvPr/>
                    </p:nvSpPr>
                    <p:spPr>
                      <a:xfrm>
                        <a:off x="1620" y="2102"/>
                        <a:ext cx="178"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i</a:t>
                        </a:r>
                        <a:endParaRPr lang="en-US" altLang="zh-CN" sz="2400" dirty="0"/>
                      </a:p>
                    </p:txBody>
                  </p:sp>
                </p:grpSp>
              </p:grpSp>
              <p:sp>
                <p:nvSpPr>
                  <p:cNvPr id="47134" name="Text Box 51"/>
                  <p:cNvSpPr txBox="1"/>
                  <p:nvPr/>
                </p:nvSpPr>
                <p:spPr>
                  <a:xfrm>
                    <a:off x="1838" y="2592"/>
                    <a:ext cx="564"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2i+1</a:t>
                    </a:r>
                    <a:endParaRPr lang="en-US" altLang="zh-CN" sz="2000" dirty="0"/>
                  </a:p>
                </p:txBody>
              </p:sp>
            </p:grpSp>
            <p:sp>
              <p:nvSpPr>
                <p:cNvPr id="47132" name="Text Box 52"/>
                <p:cNvSpPr txBox="1"/>
                <p:nvPr/>
              </p:nvSpPr>
              <p:spPr>
                <a:xfrm>
                  <a:off x="1703" y="2570"/>
                  <a:ext cx="265"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2i</a:t>
                  </a:r>
                  <a:endParaRPr lang="en-US" altLang="zh-CN" sz="2400" dirty="0"/>
                </a:p>
              </p:txBody>
            </p:sp>
          </p:grpSp>
          <p:grpSp>
            <p:nvGrpSpPr>
              <p:cNvPr id="47112" name="Group 53"/>
              <p:cNvGrpSpPr/>
              <p:nvPr/>
            </p:nvGrpSpPr>
            <p:grpSpPr>
              <a:xfrm>
                <a:off x="2951" y="2581"/>
                <a:ext cx="1177" cy="827"/>
                <a:chOff x="1799" y="2064"/>
                <a:chExt cx="1177" cy="827"/>
              </a:xfrm>
            </p:grpSpPr>
            <p:grpSp>
              <p:nvGrpSpPr>
                <p:cNvPr id="47119" name="Group 54"/>
                <p:cNvGrpSpPr/>
                <p:nvPr/>
              </p:nvGrpSpPr>
              <p:grpSpPr>
                <a:xfrm>
                  <a:off x="1800" y="2064"/>
                  <a:ext cx="984" cy="827"/>
                  <a:chOff x="1798" y="2064"/>
                  <a:chExt cx="984" cy="827"/>
                </a:xfrm>
              </p:grpSpPr>
              <p:grpSp>
                <p:nvGrpSpPr>
                  <p:cNvPr id="47122" name="Group 55"/>
                  <p:cNvGrpSpPr/>
                  <p:nvPr/>
                </p:nvGrpSpPr>
                <p:grpSpPr>
                  <a:xfrm>
                    <a:off x="2110" y="2064"/>
                    <a:ext cx="672" cy="816"/>
                    <a:chOff x="2110" y="2064"/>
                    <a:chExt cx="672" cy="816"/>
                  </a:xfrm>
                </p:grpSpPr>
                <p:sp>
                  <p:nvSpPr>
                    <p:cNvPr id="47127" name="Line 56"/>
                    <p:cNvSpPr/>
                    <p:nvPr/>
                  </p:nvSpPr>
                  <p:spPr>
                    <a:xfrm>
                      <a:off x="2352" y="2352"/>
                      <a:ext cx="178" cy="216"/>
                    </a:xfrm>
                    <a:prstGeom prst="line">
                      <a:avLst/>
                    </a:prstGeom>
                    <a:ln w="12700" cap="sq" cmpd="sng">
                      <a:solidFill>
                        <a:schemeClr val="tx1"/>
                      </a:solidFill>
                      <a:prstDash val="solid"/>
                      <a:headEnd type="none" w="sm" len="sm"/>
                      <a:tailEnd type="none" w="sm" len="sm"/>
                    </a:ln>
                  </p:spPr>
                </p:sp>
                <p:grpSp>
                  <p:nvGrpSpPr>
                    <p:cNvPr id="47128" name="Group 57"/>
                    <p:cNvGrpSpPr/>
                    <p:nvPr/>
                  </p:nvGrpSpPr>
                  <p:grpSpPr>
                    <a:xfrm>
                      <a:off x="2110" y="2064"/>
                      <a:ext cx="672" cy="816"/>
                      <a:chOff x="1536" y="2076"/>
                      <a:chExt cx="672" cy="816"/>
                    </a:xfrm>
                  </p:grpSpPr>
                  <p:sp>
                    <p:nvSpPr>
                      <p:cNvPr id="47129" name="Oval 58"/>
                      <p:cNvSpPr/>
                      <p:nvPr/>
                    </p:nvSpPr>
                    <p:spPr>
                      <a:xfrm>
                        <a:off x="1536" y="207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7130" name="Oval 59"/>
                      <p:cNvSpPr/>
                      <p:nvPr/>
                    </p:nvSpPr>
                    <p:spPr>
                      <a:xfrm>
                        <a:off x="1872" y="2556"/>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grpSp>
              <p:grpSp>
                <p:nvGrpSpPr>
                  <p:cNvPr id="47123" name="Group 60"/>
                  <p:cNvGrpSpPr/>
                  <p:nvPr/>
                </p:nvGrpSpPr>
                <p:grpSpPr>
                  <a:xfrm>
                    <a:off x="1798" y="2090"/>
                    <a:ext cx="712" cy="801"/>
                    <a:chOff x="1798" y="2090"/>
                    <a:chExt cx="712" cy="801"/>
                  </a:xfrm>
                </p:grpSpPr>
                <p:sp>
                  <p:nvSpPr>
                    <p:cNvPr id="47124" name="Oval 61"/>
                    <p:cNvSpPr/>
                    <p:nvPr/>
                  </p:nvSpPr>
                  <p:spPr>
                    <a:xfrm>
                      <a:off x="1798" y="2555"/>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7125" name="Line 62"/>
                    <p:cNvSpPr/>
                    <p:nvPr/>
                  </p:nvSpPr>
                  <p:spPr>
                    <a:xfrm flipH="1">
                      <a:off x="2002" y="2364"/>
                      <a:ext cx="144" cy="192"/>
                    </a:xfrm>
                    <a:prstGeom prst="line">
                      <a:avLst/>
                    </a:prstGeom>
                    <a:ln w="12700" cap="sq" cmpd="sng">
                      <a:solidFill>
                        <a:schemeClr val="tx1"/>
                      </a:solidFill>
                      <a:prstDash val="solid"/>
                      <a:headEnd type="none" w="sm" len="sm"/>
                      <a:tailEnd type="none" w="sm" len="sm"/>
                    </a:ln>
                  </p:spPr>
                </p:sp>
                <p:sp>
                  <p:nvSpPr>
                    <p:cNvPr id="47126" name="Text Box 63"/>
                    <p:cNvSpPr txBox="1"/>
                    <p:nvPr/>
                  </p:nvSpPr>
                  <p:spPr>
                    <a:xfrm>
                      <a:off x="2112" y="2090"/>
                      <a:ext cx="398"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t>i+1</a:t>
                      </a:r>
                      <a:endParaRPr lang="en-US" altLang="zh-CN" sz="2400" dirty="0"/>
                    </a:p>
                  </p:txBody>
                </p:sp>
              </p:grpSp>
            </p:grpSp>
            <p:sp>
              <p:nvSpPr>
                <p:cNvPr id="47120" name="Text Box 64"/>
                <p:cNvSpPr txBox="1"/>
                <p:nvPr/>
              </p:nvSpPr>
              <p:spPr>
                <a:xfrm>
                  <a:off x="2412" y="2580"/>
                  <a:ext cx="564"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dirty="0"/>
                    <a:t>2i+3</a:t>
                  </a:r>
                  <a:endParaRPr lang="en-US" altLang="zh-CN" sz="2000" dirty="0"/>
                </a:p>
              </p:txBody>
            </p:sp>
            <p:sp>
              <p:nvSpPr>
                <p:cNvPr id="47121" name="Text Box 65"/>
                <p:cNvSpPr txBox="1"/>
                <p:nvPr/>
              </p:nvSpPr>
              <p:spPr>
                <a:xfrm>
                  <a:off x="1799" y="2604"/>
                  <a:ext cx="381" cy="231"/>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1800" dirty="0"/>
                    <a:t>2i+2</a:t>
                  </a:r>
                  <a:endParaRPr lang="en-US" altLang="zh-CN" sz="2400" dirty="0"/>
                </a:p>
              </p:txBody>
            </p:sp>
          </p:grpSp>
          <p:sp>
            <p:nvSpPr>
              <p:cNvPr id="47113" name="Oval 66"/>
              <p:cNvSpPr/>
              <p:nvPr/>
            </p:nvSpPr>
            <p:spPr>
              <a:xfrm>
                <a:off x="3600" y="2064"/>
                <a:ext cx="336" cy="336"/>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7114" name="Freeform 67"/>
              <p:cNvSpPr/>
              <p:nvPr/>
            </p:nvSpPr>
            <p:spPr>
              <a:xfrm>
                <a:off x="3504" y="2366"/>
                <a:ext cx="174" cy="226"/>
              </a:xfrm>
              <a:custGeom>
                <a:avLst/>
                <a:gdLst>
                  <a:gd name="txL" fmla="*/ 0 w 174"/>
                  <a:gd name="txT" fmla="*/ 0 h 226"/>
                  <a:gd name="txR" fmla="*/ 174 w 174"/>
                  <a:gd name="txB" fmla="*/ 226 h 226"/>
                </a:gdLst>
                <a:ahLst/>
                <a:cxnLst>
                  <a:cxn ang="0">
                    <a:pos x="174" y="0"/>
                  </a:cxn>
                  <a:cxn ang="0">
                    <a:pos x="0" y="226"/>
                  </a:cxn>
                </a:cxnLst>
                <a:rect l="txL" t="txT" r="txR" b="txB"/>
                <a:pathLst>
                  <a:path w="174" h="226">
                    <a:moveTo>
                      <a:pt x="174" y="0"/>
                    </a:moveTo>
                    <a:lnTo>
                      <a:pt x="0" y="226"/>
                    </a:lnTo>
                  </a:path>
                </a:pathLst>
              </a:custGeom>
              <a:noFill/>
              <a:ln w="12700" cap="sq" cmpd="sng">
                <a:solidFill>
                  <a:schemeClr val="tx1">
                    <a:alpha val="100000"/>
                  </a:schemeClr>
                </a:solidFill>
                <a:prstDash val="solid"/>
                <a:round/>
                <a:headEnd type="none" w="sm" len="sm"/>
                <a:tailEnd type="none" w="sm" len="sm"/>
              </a:ln>
            </p:spPr>
            <p:txBody>
              <a:bodyPr/>
              <a:p>
                <a:endParaRPr lang="zh-CN" altLang="en-US"/>
              </a:p>
            </p:txBody>
          </p:sp>
          <p:sp>
            <p:nvSpPr>
              <p:cNvPr id="47115" name="Text Box 68"/>
              <p:cNvSpPr txBox="1"/>
              <p:nvPr/>
            </p:nvSpPr>
            <p:spPr>
              <a:xfrm>
                <a:off x="4032" y="2112"/>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b="1" dirty="0"/>
                  <a:t>…...</a:t>
                </a:r>
                <a:endParaRPr lang="en-US" altLang="zh-CN" sz="2400" dirty="0"/>
              </a:p>
            </p:txBody>
          </p:sp>
          <p:sp>
            <p:nvSpPr>
              <p:cNvPr id="47116" name="Text Box 69"/>
              <p:cNvSpPr txBox="1"/>
              <p:nvPr/>
            </p:nvSpPr>
            <p:spPr>
              <a:xfrm>
                <a:off x="3984" y="3033"/>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b="1" dirty="0"/>
                  <a:t>…...</a:t>
                </a:r>
                <a:endParaRPr lang="en-US" altLang="zh-CN" sz="2400" dirty="0"/>
              </a:p>
            </p:txBody>
          </p:sp>
          <p:sp>
            <p:nvSpPr>
              <p:cNvPr id="47117" name="Text Box 70"/>
              <p:cNvSpPr txBox="1"/>
              <p:nvPr/>
            </p:nvSpPr>
            <p:spPr>
              <a:xfrm>
                <a:off x="4080" y="1584"/>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b="1" dirty="0"/>
                  <a:t>…...</a:t>
                </a:r>
                <a:endParaRPr lang="en-US" altLang="zh-CN" sz="2400" dirty="0"/>
              </a:p>
            </p:txBody>
          </p:sp>
          <p:sp>
            <p:nvSpPr>
              <p:cNvPr id="47118" name="Text Box 71"/>
              <p:cNvSpPr txBox="1"/>
              <p:nvPr/>
            </p:nvSpPr>
            <p:spPr>
              <a:xfrm>
                <a:off x="3744" y="3696"/>
                <a:ext cx="13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i</a:t>
                </a:r>
                <a:r>
                  <a:rPr lang="zh-CN" altLang="en-US" sz="2400" dirty="0"/>
                  <a:t>与 </a:t>
                </a:r>
                <a:r>
                  <a:rPr lang="en-US" altLang="zh-CN" sz="2400" dirty="0"/>
                  <a:t>i+1</a:t>
                </a:r>
                <a:r>
                  <a:rPr lang="zh-CN" altLang="en-US" sz="2400" dirty="0"/>
                  <a:t>不同层</a:t>
                </a:r>
                <a:endParaRPr lang="zh-CN" altLang="en-US" sz="2400" dirty="0"/>
              </a:p>
            </p:txBody>
          </p:sp>
        </p:grpSp>
      </p:gr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9427" name="Rectangle 3"/>
          <p:cNvSpPr>
            <a:spLocks noChangeArrowheads="1"/>
          </p:cNvSpPr>
          <p:nvPr/>
        </p:nvSpPr>
        <p:spPr bwMode="auto">
          <a:xfrm>
            <a:off x="838200" y="1981200"/>
            <a:ext cx="7467600" cy="320040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en-US" altLang="zh-CN" sz="2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的左孩子应为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2i+1+1=2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如果 </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则编号为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）的结点不存在</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无左孩子</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而</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的右孩子应为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如果 </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则编号为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的结点不存在</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无右孩子</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）和（</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）得证</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ndAc>
      <p:stSnd>
        <p:snd r:embed="rId1" name="camera.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1475" name="Rectangle 3"/>
          <p:cNvSpPr>
            <a:spLocks noChangeArrowheads="1"/>
          </p:cNvSpPr>
          <p:nvPr/>
        </p:nvSpPr>
        <p:spPr bwMode="auto">
          <a:xfrm>
            <a:off x="838200" y="1828800"/>
            <a:ext cx="7620000" cy="441960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最后证明</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(1) 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时，结点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是树的根；</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否则</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的双亲为结点</a:t>
            </a:r>
            <a:r>
              <a:rPr kumimoji="1" lang="zh-CN" altLang="en-US"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i/2</a:t>
            </a:r>
            <a:r>
              <a:rPr kumimoji="1"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时</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显然根结点无双亲；</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当</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时，结点</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可能是其双亲</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x</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的左孩子，也可能是右孩子，若是左孩子，由（</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）知，</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x</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的左孩子应为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2x</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2x=i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x=i/2</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若是右孩子，由（</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）知，</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x</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的右孩子应为</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2x+1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，即</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2x+1=i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x=(i-1)/2</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故 </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的双亲为</a:t>
            </a:r>
            <a:r>
              <a:rPr kumimoji="1" lang="zh-CN" altLang="en-US"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i/2</a:t>
            </a:r>
            <a:r>
              <a:rPr kumimoji="1"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证毕</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ndAc>
      <p:stSnd>
        <p:snd r:embed="rId1" name="camera.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ext Box 2"/>
          <p:cNvSpPr txBox="1"/>
          <p:nvPr/>
        </p:nvSpPr>
        <p:spPr>
          <a:xfrm>
            <a:off x="1130300" y="269875"/>
            <a:ext cx="6940550" cy="2397125"/>
          </a:xfrm>
          <a:prstGeom prst="rect">
            <a:avLst/>
          </a:prstGeom>
          <a:solidFill>
            <a:schemeClr val="accent2">
              <a:alpha val="50195"/>
            </a:schemeClr>
          </a:solid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20000"/>
              </a:lnSpc>
              <a:spcBef>
                <a:spcPct val="0"/>
              </a:spcBef>
              <a:buNone/>
            </a:pPr>
            <a:r>
              <a:rPr lang="en-US" altLang="zh-CN" sz="6000" b="1" dirty="0">
                <a:solidFill>
                  <a:srgbClr val="008080"/>
                </a:solidFill>
                <a:ea typeface="楷体_GB2312" pitchFamily="49" charset="-122"/>
              </a:rPr>
              <a:t>6.3 </a:t>
            </a:r>
            <a:endParaRPr lang="en-US" altLang="zh-CN" sz="6000" b="1" dirty="0">
              <a:solidFill>
                <a:srgbClr val="008080"/>
              </a:solidFill>
              <a:ea typeface="楷体_GB2312" pitchFamily="49" charset="-122"/>
            </a:endParaRPr>
          </a:p>
          <a:p>
            <a:pPr marL="0" lvl="0" indent="0" algn="ctr" eaLnBrk="1" hangingPunct="1">
              <a:lnSpc>
                <a:spcPct val="120000"/>
              </a:lnSpc>
              <a:spcBef>
                <a:spcPct val="0"/>
              </a:spcBef>
              <a:buNone/>
            </a:pPr>
            <a:r>
              <a:rPr lang="zh-CN" altLang="en-US" sz="6600" b="1" dirty="0">
                <a:solidFill>
                  <a:srgbClr val="008080"/>
                </a:solidFill>
                <a:ea typeface="隶书" pitchFamily="49" charset="-122"/>
              </a:rPr>
              <a:t>二叉树的存储结构</a:t>
            </a:r>
            <a:endParaRPr lang="zh-CN" altLang="en-US" sz="2400" dirty="0"/>
          </a:p>
        </p:txBody>
      </p:sp>
      <p:graphicFrame>
        <p:nvGraphicFramePr>
          <p:cNvPr id="50179" name="Object 3"/>
          <p:cNvGraphicFramePr>
            <a:graphicFrameLocks noChangeAspect="1"/>
          </p:cNvGraphicFramePr>
          <p:nvPr/>
        </p:nvGraphicFramePr>
        <p:xfrm>
          <a:off x="457200" y="4038600"/>
          <a:ext cx="2355850" cy="2463800"/>
        </p:xfrm>
        <a:graphic>
          <a:graphicData uri="http://schemas.openxmlformats.org/presentationml/2006/ole">
            <mc:AlternateContent xmlns:mc="http://schemas.openxmlformats.org/markup-compatibility/2006">
              <mc:Choice xmlns:v="urn:schemas-microsoft-com:vml" Requires="v">
                <p:oleObj spid="_x0000_s3084" name="" r:id="rId1" imgW="2501900" imgH="2616200" progId="MS_ClipArt_Gallery.2">
                  <p:embed/>
                </p:oleObj>
              </mc:Choice>
              <mc:Fallback>
                <p:oleObj name="" r:id="rId1" imgW="2501900" imgH="2616200" progId="MS_ClipArt_Gallery.2">
                  <p:embed/>
                  <p:pic>
                    <p:nvPicPr>
                      <p:cNvPr id="0" name="图片 3083"/>
                      <p:cNvPicPr/>
                      <p:nvPr/>
                    </p:nvPicPr>
                    <p:blipFill>
                      <a:blip r:embed="rId2"/>
                      <a:stretch>
                        <a:fillRect/>
                      </a:stretch>
                    </p:blipFill>
                    <p:spPr>
                      <a:xfrm>
                        <a:off x="457200" y="4038600"/>
                        <a:ext cx="2355850" cy="2463800"/>
                      </a:xfrm>
                      <a:prstGeom prst="rect">
                        <a:avLst/>
                      </a:prstGeom>
                      <a:noFill/>
                      <a:ln w="38100">
                        <a:noFill/>
                        <a:miter/>
                      </a:ln>
                    </p:spPr>
                  </p:pic>
                </p:oleObj>
              </mc:Fallback>
            </mc:AlternateContent>
          </a:graphicData>
        </a:graphic>
      </p:graphicFrame>
      <p:sp>
        <p:nvSpPr>
          <p:cNvPr id="363524" name="Text Box 4">
            <a:hlinkClick r:id="" action="ppaction://noaction"/>
          </p:cNvPr>
          <p:cNvSpPr txBox="1"/>
          <p:nvPr/>
        </p:nvSpPr>
        <p:spPr>
          <a:xfrm>
            <a:off x="4114800" y="4838700"/>
            <a:ext cx="4633913" cy="14097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b="1" dirty="0">
                <a:solidFill>
                  <a:srgbClr val="333399"/>
                </a:solidFill>
                <a:latin typeface="楷体_GB2312" pitchFamily="49" charset="-122"/>
                <a:ea typeface="楷体_GB2312" pitchFamily="49" charset="-122"/>
              </a:rPr>
              <a:t>二、二叉树的链式</a:t>
            </a:r>
            <a:endParaRPr lang="zh-CN" altLang="en-US" sz="3600" b="1" dirty="0">
              <a:solidFill>
                <a:srgbClr val="333399"/>
              </a:solidFill>
              <a:latin typeface="楷体_GB2312" pitchFamily="49" charset="-122"/>
              <a:ea typeface="楷体_GB2312" pitchFamily="49" charset="-122"/>
            </a:endParaRPr>
          </a:p>
          <a:p>
            <a:pPr marL="0" lvl="0" indent="0" eaLnBrk="1" hangingPunct="1">
              <a:lnSpc>
                <a:spcPct val="120000"/>
              </a:lnSpc>
              <a:spcBef>
                <a:spcPct val="0"/>
              </a:spcBef>
              <a:buNone/>
            </a:pPr>
            <a:r>
              <a:rPr lang="zh-CN" altLang="en-US" sz="3600" b="1" dirty="0">
                <a:solidFill>
                  <a:srgbClr val="333399"/>
                </a:solidFill>
                <a:latin typeface="楷体_GB2312" pitchFamily="49" charset="-122"/>
                <a:ea typeface="楷体_GB2312" pitchFamily="49" charset="-122"/>
              </a:rPr>
              <a:t>   存储表示</a:t>
            </a:r>
            <a:endParaRPr lang="zh-CN" altLang="en-US" sz="5400" dirty="0"/>
          </a:p>
        </p:txBody>
      </p:sp>
      <p:sp>
        <p:nvSpPr>
          <p:cNvPr id="363525" name="Text Box 5">
            <a:hlinkClick r:id="" action="ppaction://hlinkshowjump?jump=nextslide"/>
          </p:cNvPr>
          <p:cNvSpPr txBox="1"/>
          <p:nvPr/>
        </p:nvSpPr>
        <p:spPr>
          <a:xfrm>
            <a:off x="4083050" y="3238500"/>
            <a:ext cx="4375150" cy="14097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b="1" dirty="0">
                <a:solidFill>
                  <a:srgbClr val="333399"/>
                </a:solidFill>
                <a:ea typeface="楷体_GB2312" pitchFamily="49" charset="-122"/>
              </a:rPr>
              <a:t>一、 二叉树的顺序</a:t>
            </a:r>
            <a:endParaRPr lang="zh-CN" altLang="en-US" sz="3600" b="1" dirty="0">
              <a:solidFill>
                <a:srgbClr val="333399"/>
              </a:solidFill>
              <a:ea typeface="楷体_GB2312" pitchFamily="49" charset="-122"/>
            </a:endParaRPr>
          </a:p>
          <a:p>
            <a:pPr marL="0" lvl="0" indent="0" eaLnBrk="1" hangingPunct="1">
              <a:lnSpc>
                <a:spcPct val="120000"/>
              </a:lnSpc>
              <a:spcBef>
                <a:spcPct val="0"/>
              </a:spcBef>
              <a:buNone/>
            </a:pPr>
            <a:r>
              <a:rPr lang="zh-CN" altLang="en-US" sz="3600" b="1" dirty="0">
                <a:solidFill>
                  <a:srgbClr val="333399"/>
                </a:solidFill>
                <a:ea typeface="楷体_GB2312" pitchFamily="49" charset="-122"/>
              </a:rPr>
              <a:t>      存储表示</a:t>
            </a:r>
            <a:endParaRPr lang="zh-CN" altLang="en-US" sz="2400" b="1" dirty="0">
              <a:solidFill>
                <a:srgbClr val="0000FF"/>
              </a:solidFill>
              <a:ea typeface="楷体_GB2312" pitchFamily="49" charset="-122"/>
            </a:endParaRPr>
          </a:p>
        </p:txBody>
      </p:sp>
      <p:sp>
        <p:nvSpPr>
          <p:cNvPr id="363526" name="AutoShape 6">
            <a:hlinkClick r:id="rId3" action="ppaction://hlinksldjump" highlightClick="1"/>
          </p:cNvPr>
          <p:cNvSpPr>
            <a:spLocks noChangeArrowheads="1"/>
          </p:cNvSpPr>
          <p:nvPr/>
        </p:nvSpPr>
        <p:spPr bwMode="auto">
          <a:xfrm>
            <a:off x="8229600" y="6248400"/>
            <a:ext cx="685800" cy="381000"/>
          </a:xfrm>
          <a:prstGeom prst="actionButtonBeginning">
            <a:avLst/>
          </a:prstGeom>
          <a:solidFill>
            <a:schemeClr val="bg2"/>
          </a:solidFill>
          <a:ln w="9525">
            <a:noFill/>
            <a:miter lim="800000"/>
          </a:ln>
          <a:effectLst>
            <a:prstShdw prst="shdw17" dist="17961" dir="2700000">
              <a:schemeClr val="bg2">
                <a:gamma/>
                <a:shade val="60000"/>
                <a:invGamma/>
              </a:schemeClr>
            </a:prst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3525"/>
                                        </p:tgtEl>
                                        <p:attrNameLst>
                                          <p:attrName>style.visibility</p:attrName>
                                        </p:attrNameLst>
                                      </p:cBhvr>
                                      <p:to>
                                        <p:strVal val="visible"/>
                                      </p:to>
                                    </p:set>
                                    <p:anim calcmode="lin" valueType="num">
                                      <p:cBhvr additive="base">
                                        <p:cTn id="7" dur="500" fill="hold"/>
                                        <p:tgtEl>
                                          <p:spTgt spid="363525"/>
                                        </p:tgtEl>
                                        <p:attrNameLst>
                                          <p:attrName>ppt_x</p:attrName>
                                        </p:attrNameLst>
                                      </p:cBhvr>
                                      <p:tavLst>
                                        <p:tav tm="0">
                                          <p:val>
                                            <p:strVal val="1+#ppt_w/2"/>
                                          </p:val>
                                        </p:tav>
                                        <p:tav tm="100000">
                                          <p:val>
                                            <p:strVal val="#ppt_x"/>
                                          </p:val>
                                        </p:tav>
                                      </p:tavLst>
                                    </p:anim>
                                    <p:anim calcmode="lin" valueType="num">
                                      <p:cBhvr additive="base">
                                        <p:cTn id="8" dur="500" fill="hold"/>
                                        <p:tgtEl>
                                          <p:spTgt spid="3635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63524"/>
                                        </p:tgtEl>
                                        <p:attrNameLst>
                                          <p:attrName>style.visibility</p:attrName>
                                        </p:attrNameLst>
                                      </p:cBhvr>
                                      <p:to>
                                        <p:strVal val="visible"/>
                                      </p:to>
                                    </p:set>
                                    <p:anim calcmode="lin" valueType="num">
                                      <p:cBhvr additive="base">
                                        <p:cTn id="13" dur="500" fill="hold"/>
                                        <p:tgtEl>
                                          <p:spTgt spid="363524"/>
                                        </p:tgtEl>
                                        <p:attrNameLst>
                                          <p:attrName>ppt_x</p:attrName>
                                        </p:attrNameLst>
                                      </p:cBhvr>
                                      <p:tavLst>
                                        <p:tav tm="0">
                                          <p:val>
                                            <p:strVal val="1+#ppt_w/2"/>
                                          </p:val>
                                        </p:tav>
                                        <p:tav tm="100000">
                                          <p:val>
                                            <p:strVal val="#ppt_x"/>
                                          </p:val>
                                        </p:tav>
                                      </p:tavLst>
                                    </p:anim>
                                    <p:anim calcmode="lin" valueType="num">
                                      <p:cBhvr additive="base">
                                        <p:cTn id="14" dur="500" fill="hold"/>
                                        <p:tgtEl>
                                          <p:spTgt spid="36352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63526"/>
                                        </p:tgtEl>
                                        <p:attrNameLst>
                                          <p:attrName>style.visibility</p:attrName>
                                        </p:attrNameLst>
                                      </p:cBhvr>
                                      <p:to>
                                        <p:strVal val="visible"/>
                                      </p:to>
                                    </p:set>
                                    <p:anim calcmode="lin" valueType="num">
                                      <p:cBhvr additive="base">
                                        <p:cTn id="18" dur="500" fill="hold"/>
                                        <p:tgtEl>
                                          <p:spTgt spid="363526"/>
                                        </p:tgtEl>
                                        <p:attrNameLst>
                                          <p:attrName>ppt_x</p:attrName>
                                        </p:attrNameLst>
                                      </p:cBhvr>
                                      <p:tavLst>
                                        <p:tav tm="0">
                                          <p:val>
                                            <p:strVal val="0-#ppt_w/2"/>
                                          </p:val>
                                        </p:tav>
                                        <p:tav tm="100000">
                                          <p:val>
                                            <p:strVal val="#ppt_x"/>
                                          </p:val>
                                        </p:tav>
                                      </p:tavLst>
                                    </p:anim>
                                    <p:anim calcmode="lin" valueType="num">
                                      <p:cBhvr additive="base">
                                        <p:cTn id="19" dur="500" fill="hold"/>
                                        <p:tgtEl>
                                          <p:spTgt spid="3635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p:bldP spid="363525" grpId="0"/>
      <p:bldP spid="3635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xfrm>
            <a:off x="611188" y="188913"/>
            <a:ext cx="7772400" cy="1143000"/>
          </a:xfrm>
          <a:ln/>
        </p:spPr>
        <p:txBody>
          <a:bodyPr vert="horz" wrap="square" lIns="91440" tIns="45720" rIns="91440" bIns="45720" anchor="ctr"/>
          <a:p>
            <a:pPr eaLnBrk="1" hangingPunct="1"/>
            <a:r>
              <a:rPr lang="en-US" altLang="zh-CN" dirty="0"/>
              <a:t>6. 3.</a:t>
            </a:r>
            <a:r>
              <a:rPr lang="zh-CN" altLang="en-US" dirty="0"/>
              <a:t>二叉树的存储结构</a:t>
            </a:r>
            <a:endParaRPr lang="zh-CN" altLang="en-US" dirty="0"/>
          </a:p>
        </p:txBody>
      </p:sp>
      <p:sp>
        <p:nvSpPr>
          <p:cNvPr id="51203" name="Rectangle 3"/>
          <p:cNvSpPr>
            <a:spLocks noGrp="1"/>
          </p:cNvSpPr>
          <p:nvPr>
            <p:ph idx="1"/>
          </p:nvPr>
        </p:nvSpPr>
        <p:spPr>
          <a:xfrm>
            <a:off x="323850" y="1341438"/>
            <a:ext cx="8459788" cy="5257800"/>
          </a:xfrm>
          <a:ln/>
        </p:spPr>
        <p:txBody>
          <a:bodyPr vert="horz" wrap="square" lIns="91440" tIns="45720" rIns="91440" bIns="45720" anchor="t"/>
          <a:p>
            <a:pPr eaLnBrk="1" hangingPunct="1"/>
            <a:r>
              <a:rPr lang="zh-CN" altLang="en-US" b="1" dirty="0"/>
              <a:t>一、二叉树的 顺序存储结构</a:t>
            </a:r>
            <a:endParaRPr lang="zh-CN" altLang="en-US" b="1" dirty="0"/>
          </a:p>
          <a:p>
            <a:pPr lvl="1" eaLnBrk="1" hangingPunct="1"/>
            <a:r>
              <a:rPr lang="zh-CN" altLang="en-US" b="1" dirty="0"/>
              <a:t>特点：</a:t>
            </a:r>
            <a:endParaRPr lang="zh-CN" altLang="en-US" b="1" dirty="0"/>
          </a:p>
          <a:p>
            <a:pPr lvl="2" eaLnBrk="1" hangingPunct="1"/>
            <a:r>
              <a:rPr lang="zh-CN" altLang="en-US" b="1" dirty="0"/>
              <a:t>用一组</a:t>
            </a:r>
            <a:r>
              <a:rPr lang="zh-CN" altLang="en-US" b="1" dirty="0">
                <a:solidFill>
                  <a:srgbClr val="FF3300"/>
                </a:solidFill>
              </a:rPr>
              <a:t>连续的存储单元</a:t>
            </a:r>
            <a:r>
              <a:rPr lang="zh-CN" altLang="en-US" b="1" dirty="0"/>
              <a:t>存储二叉树的数据元素，</a:t>
            </a:r>
            <a:endParaRPr lang="zh-CN" altLang="en-US" b="1" dirty="0"/>
          </a:p>
          <a:p>
            <a:pPr lvl="2" eaLnBrk="1" hangingPunct="1"/>
            <a:r>
              <a:rPr lang="zh-CN" altLang="en-US" b="1" dirty="0"/>
              <a:t>必须把二叉树的所有结点安排成为一个恰当的序列，结点在这个序列中的相互位置能反映出结点之间的逻辑关系。</a:t>
            </a:r>
            <a:endParaRPr lang="zh-CN" altLang="en-US" b="1" dirty="0"/>
          </a:p>
          <a:p>
            <a:pPr lvl="2" eaLnBrk="1" hangingPunct="1"/>
            <a:r>
              <a:rPr lang="zh-CN" altLang="en-US" b="1" dirty="0">
                <a:solidFill>
                  <a:srgbClr val="FF3300"/>
                </a:solidFill>
              </a:rPr>
              <a:t>编号的方法</a:t>
            </a:r>
            <a:endParaRPr lang="zh-CN" altLang="en-US" b="1" dirty="0"/>
          </a:p>
          <a:p>
            <a:pPr lvl="1" eaLnBrk="1" hangingPunct="1"/>
            <a:r>
              <a:rPr lang="zh-CN" altLang="en-US" b="1" dirty="0"/>
              <a:t>二叉树的顺序存储表示</a:t>
            </a:r>
            <a:r>
              <a:rPr lang="en-US" altLang="zh-CN" b="1" dirty="0"/>
              <a:t>- - - - -- - -</a:t>
            </a:r>
            <a:endParaRPr lang="en-US" altLang="zh-CN" b="1" dirty="0"/>
          </a:p>
          <a:p>
            <a:pPr lvl="2" eaLnBrk="1" hangingPunct="1"/>
            <a:r>
              <a:rPr lang="en-US" altLang="zh-CN" b="1" dirty="0"/>
              <a:t>   #define MAX_TREE_SIZE 100</a:t>
            </a:r>
            <a:endParaRPr lang="en-US" altLang="zh-CN" b="1" dirty="0"/>
          </a:p>
          <a:p>
            <a:pPr lvl="2" eaLnBrk="1" hangingPunct="1"/>
            <a:r>
              <a:rPr lang="en-US" altLang="zh-CN" b="1" dirty="0"/>
              <a:t>   typedef   ElemType SqBiTree[MAX_TREE_SIZE+1]</a:t>
            </a:r>
            <a:endParaRPr lang="en-US" altLang="zh-CN" b="1" dirty="0"/>
          </a:p>
        </p:txBody>
      </p:sp>
    </p:spTree>
  </p:cSld>
  <p:clrMapOvr>
    <a:masterClrMapping/>
  </p:clrMapOvr>
  <p:transition>
    <p:sndAc>
      <p:stSnd>
        <p:snd r:embed="rId1" name="camera.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611188" y="0"/>
            <a:ext cx="7772400" cy="1143000"/>
          </a:xfrm>
          <a:ln/>
        </p:spPr>
        <p:txBody>
          <a:bodyPr vert="horz" wrap="square" lIns="91440" tIns="45720" rIns="91440" bIns="45720" anchor="ctr"/>
          <a:p>
            <a:pPr eaLnBrk="1" hangingPunct="1"/>
            <a:r>
              <a:rPr lang="zh-CN" altLang="en-US" dirty="0"/>
              <a:t>树的结构示意图</a:t>
            </a:r>
            <a:endParaRPr lang="zh-CN" altLang="en-US" dirty="0"/>
          </a:p>
        </p:txBody>
      </p:sp>
      <p:sp>
        <p:nvSpPr>
          <p:cNvPr id="6147" name="Rectangle 3"/>
          <p:cNvSpPr>
            <a:spLocks noGrp="1"/>
          </p:cNvSpPr>
          <p:nvPr>
            <p:ph idx="1"/>
          </p:nvPr>
        </p:nvSpPr>
        <p:spPr>
          <a:ln/>
        </p:spPr>
        <p:txBody>
          <a:bodyPr vert="horz" wrap="square" lIns="91440" tIns="45720" rIns="91440" bIns="45720" anchor="t"/>
          <a:p>
            <a:pPr eaLnBrk="1" hangingPunct="1"/>
            <a:endParaRPr lang="zh-CN" altLang="zh-CN" dirty="0"/>
          </a:p>
        </p:txBody>
      </p:sp>
      <p:pic>
        <p:nvPicPr>
          <p:cNvPr id="456708" name="Picture 4" descr="图4-1"/>
          <p:cNvPicPr>
            <a:picLocks noChangeAspect="1"/>
          </p:cNvPicPr>
          <p:nvPr/>
        </p:nvPicPr>
        <p:blipFill>
          <a:blip r:embed="rId1"/>
          <a:stretch>
            <a:fillRect/>
          </a:stretch>
        </p:blipFill>
        <p:spPr>
          <a:xfrm>
            <a:off x="381000" y="1066800"/>
            <a:ext cx="8610600" cy="5486400"/>
          </a:xfrm>
          <a:prstGeom prst="rect">
            <a:avLst/>
          </a:prstGeom>
          <a:noFill/>
          <a:ln w="9525">
            <a:noFill/>
          </a:ln>
        </p:spPr>
      </p:pic>
      <p:sp>
        <p:nvSpPr>
          <p:cNvPr id="456709" name="AutoShape 5" descr="宽上对角线"/>
          <p:cNvSpPr/>
          <p:nvPr/>
        </p:nvSpPr>
        <p:spPr>
          <a:xfrm flipV="1">
            <a:off x="457200" y="2971800"/>
            <a:ext cx="2667000" cy="3048000"/>
          </a:xfrm>
          <a:custGeom>
            <a:avLst/>
            <a:gdLst>
              <a:gd name="txL" fmla="*/ 4500 w 21600"/>
              <a:gd name="txT" fmla="*/ 4500 h 21600"/>
              <a:gd name="txR" fmla="*/ 17100 w 21600"/>
              <a:gd name="txB" fmla="*/ 17100 h 21600"/>
            </a:gdLst>
            <a:ahLst/>
            <a:cxnLst>
              <a:cxn ang="0">
                <a:pos x="2147483647" y="2147483647"/>
              </a:cxn>
              <a:cxn ang="0">
                <a:pos x="2147483647" y="2147483647"/>
              </a:cxn>
              <a:cxn ang="0">
                <a:pos x="2147483647" y="2147483647"/>
              </a:cxn>
              <a:cxn ang="0">
                <a:pos x="2147483647" y="0"/>
              </a:cxn>
            </a:cxnLst>
            <a:rect l="txL" t="txT" r="txR" b="txB"/>
            <a:pathLst>
              <a:path w="21600" h="21600">
                <a:moveTo>
                  <a:pt x="0" y="0"/>
                </a:moveTo>
                <a:lnTo>
                  <a:pt x="5400" y="21600"/>
                </a:lnTo>
                <a:lnTo>
                  <a:pt x="16200" y="21600"/>
                </a:lnTo>
                <a:lnTo>
                  <a:pt x="21600" y="0"/>
                </a:lnTo>
                <a:lnTo>
                  <a:pt x="0" y="0"/>
                </a:lnTo>
                <a:close/>
              </a:path>
            </a:pathLst>
          </a:custGeom>
          <a:noFill/>
          <a:ln w="38100" cap="flat" cmpd="sng">
            <a:solidFill>
              <a:srgbClr val="FF3300">
                <a:alpha val="100000"/>
              </a:srgbClr>
            </a:solidFill>
            <a:prstDash val="solid"/>
            <a:miter lim="800000"/>
            <a:headEnd type="none" w="med" len="med"/>
            <a:tailEnd type="none" w="med" len="med"/>
          </a:ln>
        </p:spPr>
        <p:txBody>
          <a:bodyPr/>
          <a:p>
            <a:endParaRPr lang="zh-CN" altLang="en-US"/>
          </a:p>
        </p:txBody>
      </p:sp>
      <p:sp>
        <p:nvSpPr>
          <p:cNvPr id="456710" name="Oval 6"/>
          <p:cNvSpPr/>
          <p:nvPr/>
        </p:nvSpPr>
        <p:spPr>
          <a:xfrm>
            <a:off x="2895600" y="2819400"/>
            <a:ext cx="990600" cy="2057400"/>
          </a:xfrm>
          <a:prstGeom prst="ellipse">
            <a:avLst/>
          </a:prstGeom>
          <a:noFill/>
          <a:ln w="381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56711" name="Rectangle 7"/>
          <p:cNvSpPr/>
          <p:nvPr/>
        </p:nvSpPr>
        <p:spPr>
          <a:xfrm>
            <a:off x="3962400" y="2819400"/>
            <a:ext cx="2590800" cy="3124200"/>
          </a:xfrm>
          <a:prstGeom prst="rect">
            <a:avLst/>
          </a:prstGeom>
          <a:noFill/>
          <a:ln w="38100"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56712" name="AutoShape 8"/>
          <p:cNvSpPr/>
          <p:nvPr/>
        </p:nvSpPr>
        <p:spPr>
          <a:xfrm>
            <a:off x="3657600" y="1143000"/>
            <a:ext cx="1524000" cy="609600"/>
          </a:xfrm>
          <a:prstGeom prst="wedgeEllipseCallout">
            <a:avLst>
              <a:gd name="adj1" fmla="val -43750"/>
              <a:gd name="adj2" fmla="val 70000"/>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latin typeface="Arial Narrow" panose="020B0506020202030204" pitchFamily="34" charset="0"/>
              </a:rPr>
              <a:t>root</a:t>
            </a:r>
            <a:endParaRPr lang="en-US" altLang="zh-CN" sz="2800" b="1" dirty="0">
              <a:latin typeface="Arial Narrow" panose="020B0506020202030204" pitchFamily="34" charset="0"/>
            </a:endParaRPr>
          </a:p>
          <a:p>
            <a:pPr marL="0" lvl="0" indent="0" algn="ctr" eaLnBrk="1" hangingPunct="1">
              <a:spcBef>
                <a:spcPct val="0"/>
              </a:spcBef>
              <a:buNone/>
            </a:pPr>
            <a:endParaRPr lang="en-US" altLang="zh-CN" sz="1000" dirty="0">
              <a:latin typeface="Arial Narrow" panose="020B0506020202030204" pitchFamily="34" charset="0"/>
            </a:endParaRPr>
          </a:p>
        </p:txBody>
      </p:sp>
      <p:sp>
        <p:nvSpPr>
          <p:cNvPr id="456713" name="AutoShape 9" descr="浅色下对角线"/>
          <p:cNvSpPr/>
          <p:nvPr/>
        </p:nvSpPr>
        <p:spPr>
          <a:xfrm flipH="1">
            <a:off x="381000" y="2057400"/>
            <a:ext cx="1143000" cy="685800"/>
          </a:xfrm>
          <a:prstGeom prst="wedgeRoundRectCallout">
            <a:avLst>
              <a:gd name="adj1" fmla="val -52083"/>
              <a:gd name="adj2" fmla="val 78468"/>
              <a:gd name="adj3" fmla="val 16667"/>
            </a:avLst>
          </a:prstGeom>
          <a:pattFill prst="ltDnDiag">
            <a:fgClr>
              <a:schemeClr val="accent1"/>
            </a:fgClr>
            <a:bgClr>
              <a:srgbClr val="FFFFFF"/>
            </a:bgClr>
          </a:patt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3300"/>
                </a:solidFill>
                <a:latin typeface="Arial Narrow" panose="020B0506020202030204" pitchFamily="34" charset="0"/>
              </a:rPr>
              <a:t>T</a:t>
            </a:r>
            <a:r>
              <a:rPr lang="en-US" altLang="zh-CN" b="1" baseline="-25000" dirty="0">
                <a:solidFill>
                  <a:srgbClr val="FF3300"/>
                </a:solidFill>
                <a:latin typeface="Arial Narrow" panose="020B0506020202030204" pitchFamily="34" charset="0"/>
              </a:rPr>
              <a:t>1</a:t>
            </a:r>
            <a:endParaRPr lang="en-US" altLang="zh-CN" b="1" baseline="-25000" dirty="0">
              <a:solidFill>
                <a:srgbClr val="FF3300"/>
              </a:solidFill>
              <a:latin typeface="Arial Narrow" panose="020B0506020202030204" pitchFamily="34" charset="0"/>
            </a:endParaRPr>
          </a:p>
        </p:txBody>
      </p:sp>
      <p:sp>
        <p:nvSpPr>
          <p:cNvPr id="456714" name="AutoShape 10" descr="30%"/>
          <p:cNvSpPr/>
          <p:nvPr/>
        </p:nvSpPr>
        <p:spPr>
          <a:xfrm flipH="1">
            <a:off x="1905000" y="1752600"/>
            <a:ext cx="1143000" cy="685800"/>
          </a:xfrm>
          <a:prstGeom prst="wedgeRoundRectCallout">
            <a:avLst>
              <a:gd name="adj1" fmla="val -81944"/>
              <a:gd name="adj2" fmla="val 136569"/>
              <a:gd name="adj3" fmla="val 16667"/>
            </a:avLst>
          </a:prstGeom>
          <a:pattFill prst="pct30">
            <a:fgClr>
              <a:schemeClr val="accent1"/>
            </a:fgClr>
            <a:bgClr>
              <a:srgbClr val="FFFFFF"/>
            </a:bgClr>
          </a:patt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latin typeface="Arial Narrow" panose="020B0506020202030204" pitchFamily="34" charset="0"/>
              </a:rPr>
              <a:t>T</a:t>
            </a:r>
            <a:r>
              <a:rPr lang="en-US" altLang="zh-CN" b="1" baseline="-25000" dirty="0">
                <a:latin typeface="Arial Narrow" panose="020B0506020202030204" pitchFamily="34" charset="0"/>
              </a:rPr>
              <a:t>2</a:t>
            </a:r>
            <a:endParaRPr lang="en-US" altLang="zh-CN" b="1" baseline="-25000" dirty="0">
              <a:latin typeface="Arial Narrow" panose="020B0506020202030204" pitchFamily="34" charset="0"/>
            </a:endParaRPr>
          </a:p>
        </p:txBody>
      </p:sp>
      <p:sp>
        <p:nvSpPr>
          <p:cNvPr id="456715" name="AutoShape 11" descr="窄横线"/>
          <p:cNvSpPr/>
          <p:nvPr/>
        </p:nvSpPr>
        <p:spPr>
          <a:xfrm>
            <a:off x="6477000" y="1143000"/>
            <a:ext cx="1600200" cy="533400"/>
          </a:xfrm>
          <a:prstGeom prst="wedgeRoundRectCallout">
            <a:avLst>
              <a:gd name="adj1" fmla="val -79662"/>
              <a:gd name="adj2" fmla="val 261014"/>
              <a:gd name="adj3" fmla="val 16667"/>
            </a:avLst>
          </a:prstGeom>
          <a:pattFill prst="narHorz">
            <a:fgClr>
              <a:schemeClr val="accent1"/>
            </a:fgClr>
            <a:bgClr>
              <a:srgbClr val="FFFFFF"/>
            </a:bgClr>
          </a:patt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chemeClr val="tx2"/>
                </a:solidFill>
                <a:latin typeface="Arial Narrow" panose="020B0506020202030204" pitchFamily="34" charset="0"/>
              </a:rPr>
              <a:t>T</a:t>
            </a:r>
            <a:r>
              <a:rPr lang="en-US" altLang="zh-CN" b="1" baseline="-25000" dirty="0">
                <a:solidFill>
                  <a:schemeClr val="tx2"/>
                </a:solidFill>
                <a:latin typeface="Arial Narrow" panose="020B0506020202030204" pitchFamily="34" charset="0"/>
              </a:rPr>
              <a:t>3</a:t>
            </a:r>
            <a:endParaRPr lang="en-US" altLang="zh-CN" b="1" baseline="-25000" dirty="0">
              <a:solidFill>
                <a:schemeClr val="tx2"/>
              </a:solidFill>
              <a:latin typeface="Arial Narrow" panose="020B0506020202030204" pitchFamily="34" charset="0"/>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6708"/>
                                        </p:tgtEl>
                                        <p:attrNameLst>
                                          <p:attrName>style.visibility</p:attrName>
                                        </p:attrNameLst>
                                      </p:cBhvr>
                                      <p:to>
                                        <p:strVal val="visible"/>
                                      </p:to>
                                    </p:set>
                                    <p:animEffect transition="in" filter="blinds(horizontal)">
                                      <p:cBhvr>
                                        <p:cTn id="7" dur="500"/>
                                        <p:tgtEl>
                                          <p:spTgt spid="45670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6712"/>
                                        </p:tgtEl>
                                        <p:attrNameLst>
                                          <p:attrName>style.visibility</p:attrName>
                                        </p:attrNameLst>
                                      </p:cBhvr>
                                      <p:to>
                                        <p:strVal val="visible"/>
                                      </p:to>
                                    </p:set>
                                    <p:animEffect transition="in" filter="box(in)">
                                      <p:cBhvr>
                                        <p:cTn id="12" dur="500"/>
                                        <p:tgtEl>
                                          <p:spTgt spid="4567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6709"/>
                                        </p:tgtEl>
                                        <p:attrNameLst>
                                          <p:attrName>style.visibility</p:attrName>
                                        </p:attrNameLst>
                                      </p:cBhvr>
                                      <p:to>
                                        <p:strVal val="visible"/>
                                      </p:to>
                                    </p:set>
                                    <p:animEffect transition="in" filter="dissolve">
                                      <p:cBhvr>
                                        <p:cTn id="17" dur="500"/>
                                        <p:tgtEl>
                                          <p:spTgt spid="45670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56710"/>
                                        </p:tgtEl>
                                        <p:attrNameLst>
                                          <p:attrName>style.visibility</p:attrName>
                                        </p:attrNameLst>
                                      </p:cBhvr>
                                      <p:to>
                                        <p:strVal val="visible"/>
                                      </p:to>
                                    </p:set>
                                    <p:animEffect transition="in" filter="box(in)">
                                      <p:cBhvr>
                                        <p:cTn id="22" dur="500"/>
                                        <p:tgtEl>
                                          <p:spTgt spid="45671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56711"/>
                                        </p:tgtEl>
                                        <p:attrNameLst>
                                          <p:attrName>style.visibility</p:attrName>
                                        </p:attrNameLst>
                                      </p:cBhvr>
                                      <p:to>
                                        <p:strVal val="visible"/>
                                      </p:to>
                                    </p:set>
                                    <p:animEffect transition="in" filter="slide(fromBottom)">
                                      <p:cBhvr>
                                        <p:cTn id="27" dur="500"/>
                                        <p:tgtEl>
                                          <p:spTgt spid="4567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456713"/>
                                        </p:tgtEl>
                                        <p:attrNameLst>
                                          <p:attrName>style.visibility</p:attrName>
                                        </p:attrNameLst>
                                      </p:cBhvr>
                                      <p:to>
                                        <p:strVal val="visible"/>
                                      </p:to>
                                    </p:set>
                                    <p:anim calcmode="lin" valueType="num">
                                      <p:cBhvr additive="base">
                                        <p:cTn id="32" dur="500" fill="hold"/>
                                        <p:tgtEl>
                                          <p:spTgt spid="456713"/>
                                        </p:tgtEl>
                                        <p:attrNameLst>
                                          <p:attrName>ppt_x</p:attrName>
                                        </p:attrNameLst>
                                      </p:cBhvr>
                                      <p:tavLst>
                                        <p:tav tm="0">
                                          <p:val>
                                            <p:strVal val="0-#ppt_w/2"/>
                                          </p:val>
                                        </p:tav>
                                        <p:tav tm="100000">
                                          <p:val>
                                            <p:strVal val="#ppt_x"/>
                                          </p:val>
                                        </p:tav>
                                      </p:tavLst>
                                    </p:anim>
                                    <p:anim calcmode="lin" valueType="num">
                                      <p:cBhvr additive="base">
                                        <p:cTn id="33" dur="500" fill="hold"/>
                                        <p:tgtEl>
                                          <p:spTgt spid="456713"/>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56714"/>
                                        </p:tgtEl>
                                        <p:attrNameLst>
                                          <p:attrName>style.visibility</p:attrName>
                                        </p:attrNameLst>
                                      </p:cBhvr>
                                      <p:to>
                                        <p:strVal val="visible"/>
                                      </p:to>
                                    </p:set>
                                    <p:animEffect transition="in" filter="checkerboard(across)">
                                      <p:cBhvr>
                                        <p:cTn id="38" dur="500"/>
                                        <p:tgtEl>
                                          <p:spTgt spid="45671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456715"/>
                                        </p:tgtEl>
                                        <p:attrNameLst>
                                          <p:attrName>style.visibility</p:attrName>
                                        </p:attrNameLst>
                                      </p:cBhvr>
                                      <p:to>
                                        <p:strVal val="visible"/>
                                      </p:to>
                                    </p:set>
                                    <p:anim calcmode="lin" valueType="num">
                                      <p:cBhvr additive="base">
                                        <p:cTn id="43" dur="500" fill="hold"/>
                                        <p:tgtEl>
                                          <p:spTgt spid="456715"/>
                                        </p:tgtEl>
                                        <p:attrNameLst>
                                          <p:attrName>ppt_x</p:attrName>
                                        </p:attrNameLst>
                                      </p:cBhvr>
                                      <p:tavLst>
                                        <p:tav tm="0">
                                          <p:val>
                                            <p:strVal val="1+#ppt_w/2"/>
                                          </p:val>
                                        </p:tav>
                                        <p:tav tm="100000">
                                          <p:val>
                                            <p:strVal val="#ppt_x"/>
                                          </p:val>
                                        </p:tav>
                                      </p:tavLst>
                                    </p:anim>
                                    <p:anim calcmode="lin" valueType="num">
                                      <p:cBhvr additive="base">
                                        <p:cTn id="44" dur="500" fill="hold"/>
                                        <p:tgtEl>
                                          <p:spTgt spid="4567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0" grpId="0" animBg="1"/>
      <p:bldP spid="456711" grpId="0" animBg="1"/>
      <p:bldP spid="456712" grpId="0" animBg="1"/>
      <p:bldP spid="456713" grpId="0" animBg="1"/>
      <p:bldP spid="456714" grpId="0" animBg="1"/>
      <p:bldP spid="4567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AutoShape 2"/>
          <p:cNvSpPr/>
          <p:nvPr/>
        </p:nvSpPr>
        <p:spPr>
          <a:xfrm>
            <a:off x="3429000" y="2492375"/>
            <a:ext cx="1447800" cy="304800"/>
          </a:xfrm>
          <a:prstGeom prst="leftRightArrow">
            <a:avLst>
              <a:gd name="adj1" fmla="val 50000"/>
              <a:gd name="adj2" fmla="val 95000"/>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2227" name="Text Box 3"/>
          <p:cNvSpPr txBox="1"/>
          <p:nvPr/>
        </p:nvSpPr>
        <p:spPr>
          <a:xfrm>
            <a:off x="762000" y="928688"/>
            <a:ext cx="4419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b="1" dirty="0">
                <a:latin typeface="宋体" panose="02010600030101010101" pitchFamily="2" charset="-122"/>
              </a:rPr>
              <a:t>二叉树的顺序存储示例一</a:t>
            </a:r>
            <a:endParaRPr lang="zh-CN" altLang="en-US" sz="2800" b="1" dirty="0">
              <a:latin typeface="宋体" panose="02010600030101010101" pitchFamily="2" charset="-122"/>
            </a:endParaRPr>
          </a:p>
        </p:txBody>
      </p:sp>
      <p:grpSp>
        <p:nvGrpSpPr>
          <p:cNvPr id="2" name="Group 4"/>
          <p:cNvGrpSpPr/>
          <p:nvPr/>
        </p:nvGrpSpPr>
        <p:grpSpPr>
          <a:xfrm>
            <a:off x="914400" y="1882775"/>
            <a:ext cx="2006600" cy="1371600"/>
            <a:chOff x="432" y="624"/>
            <a:chExt cx="1264" cy="864"/>
          </a:xfrm>
        </p:grpSpPr>
        <p:sp>
          <p:nvSpPr>
            <p:cNvPr id="52283" name="Oval 5"/>
            <p:cNvSpPr/>
            <p:nvPr/>
          </p:nvSpPr>
          <p:spPr>
            <a:xfrm>
              <a:off x="823" y="624"/>
              <a:ext cx="393" cy="3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A</a:t>
              </a:r>
              <a:endParaRPr lang="en-US" altLang="zh-CN" b="1" dirty="0">
                <a:solidFill>
                  <a:srgbClr val="FFFFFF"/>
                </a:solidFill>
                <a:latin typeface="Arial Narrow" panose="020B0506020202030204" pitchFamily="34" charset="0"/>
              </a:endParaRPr>
            </a:p>
          </p:txBody>
        </p:sp>
        <p:sp>
          <p:nvSpPr>
            <p:cNvPr id="52284" name="Line 6"/>
            <p:cNvSpPr/>
            <p:nvPr/>
          </p:nvSpPr>
          <p:spPr>
            <a:xfrm flipH="1">
              <a:off x="662" y="941"/>
              <a:ext cx="222" cy="294"/>
            </a:xfrm>
            <a:prstGeom prst="line">
              <a:avLst/>
            </a:prstGeom>
            <a:ln w="28575" cap="flat" cmpd="sng">
              <a:solidFill>
                <a:schemeClr val="tx1"/>
              </a:solidFill>
              <a:prstDash val="solid"/>
              <a:headEnd type="none" w="med" len="med"/>
              <a:tailEnd type="none" w="med" len="med"/>
            </a:ln>
          </p:spPr>
        </p:sp>
        <p:sp>
          <p:nvSpPr>
            <p:cNvPr id="52285" name="Oval 7"/>
            <p:cNvSpPr/>
            <p:nvPr/>
          </p:nvSpPr>
          <p:spPr>
            <a:xfrm>
              <a:off x="432" y="1137"/>
              <a:ext cx="392" cy="35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B</a:t>
              </a:r>
              <a:endParaRPr lang="en-US" altLang="zh-CN" b="1" dirty="0">
                <a:solidFill>
                  <a:srgbClr val="FFFFFF"/>
                </a:solidFill>
                <a:latin typeface="Arial Narrow" panose="020B0506020202030204" pitchFamily="34" charset="0"/>
              </a:endParaRPr>
            </a:p>
          </p:txBody>
        </p:sp>
        <p:sp>
          <p:nvSpPr>
            <p:cNvPr id="52286" name="Oval 8"/>
            <p:cNvSpPr/>
            <p:nvPr/>
          </p:nvSpPr>
          <p:spPr>
            <a:xfrm>
              <a:off x="1302" y="1131"/>
              <a:ext cx="394" cy="3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C</a:t>
              </a:r>
              <a:endParaRPr lang="en-US" altLang="zh-CN" b="1" dirty="0">
                <a:solidFill>
                  <a:srgbClr val="FFFFFF"/>
                </a:solidFill>
                <a:latin typeface="Arial Narrow" panose="020B0506020202030204" pitchFamily="34" charset="0"/>
              </a:endParaRPr>
            </a:p>
          </p:txBody>
        </p:sp>
        <p:sp>
          <p:nvSpPr>
            <p:cNvPr id="52287" name="Line 9"/>
            <p:cNvSpPr/>
            <p:nvPr/>
          </p:nvSpPr>
          <p:spPr>
            <a:xfrm>
              <a:off x="1168" y="920"/>
              <a:ext cx="192" cy="264"/>
            </a:xfrm>
            <a:prstGeom prst="line">
              <a:avLst/>
            </a:prstGeom>
            <a:ln w="28575" cap="flat" cmpd="sng">
              <a:solidFill>
                <a:schemeClr val="tx1"/>
              </a:solidFill>
              <a:prstDash val="solid"/>
              <a:headEnd type="none" w="med" len="med"/>
              <a:tailEnd type="none" w="med" len="med"/>
            </a:ln>
          </p:spPr>
        </p:sp>
      </p:grpSp>
      <p:grpSp>
        <p:nvGrpSpPr>
          <p:cNvPr id="3" name="Group 10"/>
          <p:cNvGrpSpPr/>
          <p:nvPr/>
        </p:nvGrpSpPr>
        <p:grpSpPr>
          <a:xfrm>
            <a:off x="990600" y="3689350"/>
            <a:ext cx="1244600" cy="2406650"/>
            <a:chOff x="480" y="1762"/>
            <a:chExt cx="784" cy="1516"/>
          </a:xfrm>
        </p:grpSpPr>
        <p:sp>
          <p:nvSpPr>
            <p:cNvPr id="52278" name="Oval 11"/>
            <p:cNvSpPr/>
            <p:nvPr/>
          </p:nvSpPr>
          <p:spPr>
            <a:xfrm>
              <a:off x="871" y="1762"/>
              <a:ext cx="393" cy="3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A</a:t>
              </a:r>
              <a:endParaRPr lang="en-US" altLang="zh-CN" b="1" dirty="0">
                <a:solidFill>
                  <a:srgbClr val="FFFFFF"/>
                </a:solidFill>
                <a:latin typeface="Arial Narrow" panose="020B0506020202030204" pitchFamily="34" charset="0"/>
              </a:endParaRPr>
            </a:p>
          </p:txBody>
        </p:sp>
        <p:sp>
          <p:nvSpPr>
            <p:cNvPr id="52279" name="Line 12"/>
            <p:cNvSpPr/>
            <p:nvPr/>
          </p:nvSpPr>
          <p:spPr>
            <a:xfrm flipH="1">
              <a:off x="710" y="2064"/>
              <a:ext cx="222" cy="294"/>
            </a:xfrm>
            <a:prstGeom prst="line">
              <a:avLst/>
            </a:prstGeom>
            <a:ln w="28575" cap="flat" cmpd="sng">
              <a:solidFill>
                <a:schemeClr val="tx1"/>
              </a:solidFill>
              <a:prstDash val="solid"/>
              <a:headEnd type="none" w="med" len="med"/>
              <a:tailEnd type="none" w="med" len="med"/>
            </a:ln>
          </p:spPr>
        </p:sp>
        <p:sp>
          <p:nvSpPr>
            <p:cNvPr id="52280" name="Oval 13"/>
            <p:cNvSpPr/>
            <p:nvPr/>
          </p:nvSpPr>
          <p:spPr>
            <a:xfrm>
              <a:off x="480" y="2352"/>
              <a:ext cx="392" cy="35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B</a:t>
              </a:r>
              <a:endParaRPr lang="en-US" altLang="zh-CN" b="1" dirty="0">
                <a:solidFill>
                  <a:srgbClr val="FFFFFF"/>
                </a:solidFill>
                <a:latin typeface="Arial Narrow" panose="020B0506020202030204" pitchFamily="34" charset="0"/>
              </a:endParaRPr>
            </a:p>
          </p:txBody>
        </p:sp>
        <p:sp>
          <p:nvSpPr>
            <p:cNvPr id="52281" name="Oval 14"/>
            <p:cNvSpPr/>
            <p:nvPr/>
          </p:nvSpPr>
          <p:spPr>
            <a:xfrm>
              <a:off x="864" y="2928"/>
              <a:ext cx="394" cy="3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C</a:t>
              </a:r>
              <a:endParaRPr lang="en-US" altLang="zh-CN" b="1" dirty="0">
                <a:solidFill>
                  <a:srgbClr val="FFFFFF"/>
                </a:solidFill>
                <a:latin typeface="Arial Narrow" panose="020B0506020202030204" pitchFamily="34" charset="0"/>
              </a:endParaRPr>
            </a:p>
          </p:txBody>
        </p:sp>
        <p:sp>
          <p:nvSpPr>
            <p:cNvPr id="52282" name="Line 15"/>
            <p:cNvSpPr/>
            <p:nvPr/>
          </p:nvSpPr>
          <p:spPr>
            <a:xfrm>
              <a:off x="816" y="2688"/>
              <a:ext cx="192" cy="264"/>
            </a:xfrm>
            <a:prstGeom prst="line">
              <a:avLst/>
            </a:prstGeom>
            <a:ln w="28575" cap="flat" cmpd="sng">
              <a:solidFill>
                <a:schemeClr val="tx1"/>
              </a:solidFill>
              <a:prstDash val="solid"/>
              <a:headEnd type="none" w="med" len="med"/>
              <a:tailEnd type="none" w="med" len="med"/>
            </a:ln>
          </p:spPr>
        </p:sp>
      </p:grpSp>
      <p:grpSp>
        <p:nvGrpSpPr>
          <p:cNvPr id="4" name="Group 16"/>
          <p:cNvGrpSpPr/>
          <p:nvPr/>
        </p:nvGrpSpPr>
        <p:grpSpPr>
          <a:xfrm>
            <a:off x="533400" y="4244975"/>
            <a:ext cx="2438400" cy="1851025"/>
            <a:chOff x="192" y="2112"/>
            <a:chExt cx="1536" cy="1166"/>
          </a:xfrm>
        </p:grpSpPr>
        <p:sp>
          <p:nvSpPr>
            <p:cNvPr id="52274" name="Oval 17"/>
            <p:cNvSpPr/>
            <p:nvPr/>
          </p:nvSpPr>
          <p:spPr>
            <a:xfrm>
              <a:off x="1334" y="2323"/>
              <a:ext cx="394" cy="350"/>
            </a:xfrm>
            <a:prstGeom prst="ellipse">
              <a:avLst/>
            </a:prstGeom>
            <a:noFill/>
            <a:ln w="57150" cap="rnd" cmpd="sng">
              <a:solidFill>
                <a:schemeClr val="tx1"/>
              </a:solidFill>
              <a:prstDash val="sysDot"/>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b="1" dirty="0">
                <a:solidFill>
                  <a:schemeClr val="bg2"/>
                </a:solidFill>
                <a:latin typeface="Arial Narrow" panose="020B0506020202030204" pitchFamily="34" charset="0"/>
              </a:endParaRPr>
            </a:p>
          </p:txBody>
        </p:sp>
        <p:sp>
          <p:nvSpPr>
            <p:cNvPr id="52275" name="Line 18"/>
            <p:cNvSpPr/>
            <p:nvPr/>
          </p:nvSpPr>
          <p:spPr>
            <a:xfrm>
              <a:off x="1200" y="2112"/>
              <a:ext cx="192" cy="264"/>
            </a:xfrm>
            <a:prstGeom prst="line">
              <a:avLst/>
            </a:prstGeom>
            <a:ln w="57150" cap="rnd" cmpd="sng">
              <a:solidFill>
                <a:schemeClr val="tx1"/>
              </a:solidFill>
              <a:prstDash val="sysDot"/>
              <a:headEnd type="none" w="med" len="med"/>
              <a:tailEnd type="none" w="med" len="med"/>
            </a:ln>
          </p:spPr>
        </p:sp>
        <p:sp>
          <p:nvSpPr>
            <p:cNvPr id="52276" name="Oval 19"/>
            <p:cNvSpPr/>
            <p:nvPr/>
          </p:nvSpPr>
          <p:spPr>
            <a:xfrm>
              <a:off x="192" y="2928"/>
              <a:ext cx="394" cy="350"/>
            </a:xfrm>
            <a:prstGeom prst="ellipse">
              <a:avLst/>
            </a:prstGeom>
            <a:noFill/>
            <a:ln w="57150" cap="rnd" cmpd="sng">
              <a:solidFill>
                <a:schemeClr val="tx1"/>
              </a:solidFill>
              <a:prstDash val="sysDot"/>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b="1" dirty="0">
                <a:solidFill>
                  <a:schemeClr val="bg2"/>
                </a:solidFill>
                <a:latin typeface="Arial Narrow" panose="020B0506020202030204" pitchFamily="34" charset="0"/>
              </a:endParaRPr>
            </a:p>
          </p:txBody>
        </p:sp>
        <p:sp>
          <p:nvSpPr>
            <p:cNvPr id="52277" name="Line 20"/>
            <p:cNvSpPr/>
            <p:nvPr/>
          </p:nvSpPr>
          <p:spPr>
            <a:xfrm flipH="1">
              <a:off x="336" y="2688"/>
              <a:ext cx="192" cy="240"/>
            </a:xfrm>
            <a:prstGeom prst="line">
              <a:avLst/>
            </a:prstGeom>
            <a:ln w="57150" cap="rnd" cmpd="sng">
              <a:solidFill>
                <a:schemeClr val="tx1"/>
              </a:solidFill>
              <a:prstDash val="sysDot"/>
              <a:headEnd type="none" w="med" len="med"/>
              <a:tailEnd type="none" w="med" len="med"/>
            </a:ln>
          </p:spPr>
        </p:sp>
      </p:grpSp>
      <p:grpSp>
        <p:nvGrpSpPr>
          <p:cNvPr id="5" name="Group 21"/>
          <p:cNvGrpSpPr/>
          <p:nvPr/>
        </p:nvGrpSpPr>
        <p:grpSpPr>
          <a:xfrm>
            <a:off x="609600" y="1984375"/>
            <a:ext cx="1700213" cy="1279525"/>
            <a:chOff x="240" y="640"/>
            <a:chExt cx="1071" cy="806"/>
          </a:xfrm>
        </p:grpSpPr>
        <p:sp>
          <p:nvSpPr>
            <p:cNvPr id="52271" name="Text Box 22"/>
            <p:cNvSpPr txBox="1"/>
            <p:nvPr/>
          </p:nvSpPr>
          <p:spPr>
            <a:xfrm>
              <a:off x="675" y="640"/>
              <a:ext cx="2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Arial Narrow" panose="020B0506020202030204" pitchFamily="34" charset="0"/>
                </a:rPr>
                <a:t>1</a:t>
              </a:r>
              <a:endParaRPr lang="en-US" altLang="zh-CN" sz="2400" b="1" dirty="0">
                <a:latin typeface="Arial Narrow" panose="020B0506020202030204" pitchFamily="34" charset="0"/>
              </a:endParaRPr>
            </a:p>
          </p:txBody>
        </p:sp>
        <p:sp>
          <p:nvSpPr>
            <p:cNvPr id="52272" name="Text Box 23"/>
            <p:cNvSpPr txBox="1"/>
            <p:nvPr/>
          </p:nvSpPr>
          <p:spPr>
            <a:xfrm>
              <a:off x="240" y="1158"/>
              <a:ext cx="2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Arial Narrow" panose="020B0506020202030204" pitchFamily="34" charset="0"/>
                </a:rPr>
                <a:t>2</a:t>
              </a:r>
              <a:endParaRPr lang="en-US" altLang="zh-CN" sz="2400" b="1" dirty="0">
                <a:latin typeface="Arial Narrow" panose="020B0506020202030204" pitchFamily="34" charset="0"/>
              </a:endParaRPr>
            </a:p>
          </p:txBody>
        </p:sp>
        <p:sp>
          <p:nvSpPr>
            <p:cNvPr id="52273" name="Text Box 24"/>
            <p:cNvSpPr txBox="1"/>
            <p:nvPr/>
          </p:nvSpPr>
          <p:spPr>
            <a:xfrm>
              <a:off x="1107" y="1158"/>
              <a:ext cx="2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Arial Narrow" panose="020B0506020202030204" pitchFamily="34" charset="0"/>
                </a:rPr>
                <a:t>3</a:t>
              </a:r>
              <a:endParaRPr lang="en-US" altLang="zh-CN" sz="2400" b="1" dirty="0">
                <a:latin typeface="Arial Narrow" panose="020B0506020202030204" pitchFamily="34" charset="0"/>
              </a:endParaRPr>
            </a:p>
          </p:txBody>
        </p:sp>
      </p:grpSp>
      <p:grpSp>
        <p:nvGrpSpPr>
          <p:cNvPr id="6" name="Group 25"/>
          <p:cNvGrpSpPr/>
          <p:nvPr/>
        </p:nvGrpSpPr>
        <p:grpSpPr>
          <a:xfrm>
            <a:off x="228600" y="3736975"/>
            <a:ext cx="2152650" cy="2286000"/>
            <a:chOff x="0" y="1792"/>
            <a:chExt cx="1356" cy="1440"/>
          </a:xfrm>
        </p:grpSpPr>
        <p:sp>
          <p:nvSpPr>
            <p:cNvPr id="52266" name="Text Box 26"/>
            <p:cNvSpPr txBox="1"/>
            <p:nvPr/>
          </p:nvSpPr>
          <p:spPr>
            <a:xfrm>
              <a:off x="675" y="1792"/>
              <a:ext cx="2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Arial Narrow" panose="020B0506020202030204" pitchFamily="34" charset="0"/>
                </a:rPr>
                <a:t>1</a:t>
              </a:r>
              <a:endParaRPr lang="en-US" altLang="zh-CN" sz="2400" b="1" dirty="0">
                <a:latin typeface="Arial Narrow" panose="020B0506020202030204" pitchFamily="34" charset="0"/>
              </a:endParaRPr>
            </a:p>
          </p:txBody>
        </p:sp>
        <p:sp>
          <p:nvSpPr>
            <p:cNvPr id="52267" name="Text Box 27"/>
            <p:cNvSpPr txBox="1"/>
            <p:nvPr/>
          </p:nvSpPr>
          <p:spPr>
            <a:xfrm>
              <a:off x="288" y="2358"/>
              <a:ext cx="2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Arial Narrow" panose="020B0506020202030204" pitchFamily="34" charset="0"/>
                </a:rPr>
                <a:t>2</a:t>
              </a:r>
              <a:endParaRPr lang="en-US" altLang="zh-CN" sz="2400" b="1" dirty="0">
                <a:latin typeface="Arial Narrow" panose="020B0506020202030204" pitchFamily="34" charset="0"/>
              </a:endParaRPr>
            </a:p>
          </p:txBody>
        </p:sp>
        <p:sp>
          <p:nvSpPr>
            <p:cNvPr id="52268" name="Text Box 28"/>
            <p:cNvSpPr txBox="1"/>
            <p:nvPr/>
          </p:nvSpPr>
          <p:spPr>
            <a:xfrm>
              <a:off x="1152" y="2368"/>
              <a:ext cx="2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Arial Narrow" panose="020B0506020202030204" pitchFamily="34" charset="0"/>
                </a:rPr>
                <a:t>3</a:t>
              </a:r>
              <a:endParaRPr lang="en-US" altLang="zh-CN" sz="2400" b="1" dirty="0">
                <a:latin typeface="Arial Narrow" panose="020B0506020202030204" pitchFamily="34" charset="0"/>
              </a:endParaRPr>
            </a:p>
          </p:txBody>
        </p:sp>
        <p:sp>
          <p:nvSpPr>
            <p:cNvPr id="52269" name="Text Box 29"/>
            <p:cNvSpPr txBox="1"/>
            <p:nvPr/>
          </p:nvSpPr>
          <p:spPr>
            <a:xfrm>
              <a:off x="0" y="2934"/>
              <a:ext cx="2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Arial Narrow" panose="020B0506020202030204" pitchFamily="34" charset="0"/>
                </a:rPr>
                <a:t>4</a:t>
              </a:r>
              <a:endParaRPr lang="en-US" altLang="zh-CN" sz="2400" b="1" dirty="0">
                <a:latin typeface="Arial Narrow" panose="020B0506020202030204" pitchFamily="34" charset="0"/>
              </a:endParaRPr>
            </a:p>
          </p:txBody>
        </p:sp>
        <p:sp>
          <p:nvSpPr>
            <p:cNvPr id="52270" name="Text Box 30"/>
            <p:cNvSpPr txBox="1"/>
            <p:nvPr/>
          </p:nvSpPr>
          <p:spPr>
            <a:xfrm>
              <a:off x="720" y="2944"/>
              <a:ext cx="2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Arial Narrow" panose="020B0506020202030204" pitchFamily="34" charset="0"/>
                </a:rPr>
                <a:t>5</a:t>
              </a:r>
              <a:endParaRPr lang="en-US" altLang="zh-CN" sz="2400" b="1" dirty="0">
                <a:latin typeface="Arial Narrow" panose="020B0506020202030204" pitchFamily="34" charset="0"/>
              </a:endParaRPr>
            </a:p>
          </p:txBody>
        </p:sp>
      </p:grpSp>
      <p:sp>
        <p:nvSpPr>
          <p:cNvPr id="472095" name="AutoShape 31"/>
          <p:cNvSpPr/>
          <p:nvPr/>
        </p:nvSpPr>
        <p:spPr>
          <a:xfrm>
            <a:off x="3429000" y="4778375"/>
            <a:ext cx="1447800" cy="304800"/>
          </a:xfrm>
          <a:prstGeom prst="leftRightArrow">
            <a:avLst>
              <a:gd name="adj1" fmla="val 50000"/>
              <a:gd name="adj2" fmla="val 95000"/>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aphicFrame>
        <p:nvGraphicFramePr>
          <p:cNvPr id="472096" name="Group 32"/>
          <p:cNvGraphicFramePr>
            <a:graphicFrameLocks noGrp="1"/>
          </p:cNvGraphicFramePr>
          <p:nvPr/>
        </p:nvGraphicFramePr>
        <p:xfrm>
          <a:off x="5257800" y="4622800"/>
          <a:ext cx="2971800" cy="914400"/>
        </p:xfrm>
        <a:graphic>
          <a:graphicData uri="http://schemas.openxmlformats.org/drawingml/2006/table">
            <a:tbl>
              <a:tblPr/>
              <a:tblGrid>
                <a:gridCol w="609600"/>
                <a:gridCol w="609600"/>
                <a:gridCol w="609600"/>
                <a:gridCol w="609600"/>
                <a:gridCol w="533400"/>
              </a:tblGrid>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a:t>
                      </a:r>
                      <a:endPar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B</a:t>
                      </a:r>
                      <a:endPar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C</a:t>
                      </a:r>
                      <a:endPar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2444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472122" name="Group 58"/>
          <p:cNvGraphicFramePr>
            <a:graphicFrameLocks noGrp="1"/>
          </p:cNvGraphicFramePr>
          <p:nvPr/>
        </p:nvGraphicFramePr>
        <p:xfrm>
          <a:off x="5257800" y="2416175"/>
          <a:ext cx="1676400" cy="927100"/>
        </p:xfrm>
        <a:graphic>
          <a:graphicData uri="http://schemas.openxmlformats.org/drawingml/2006/table">
            <a:tbl>
              <a:tblPr/>
              <a:tblGrid>
                <a:gridCol w="609600"/>
                <a:gridCol w="609600"/>
                <a:gridCol w="457200"/>
              </a:tblGrid>
              <a:tr h="5305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a:t>
                      </a:r>
                      <a:endPar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51" marB="4575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B</a:t>
                      </a:r>
                      <a:endPar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51" marB="4575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C</a:t>
                      </a:r>
                      <a:endParaRPr kumimoji="1" lang="en-US" altLang="zh-CN" sz="2800" b="0"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51" marB="4575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39651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51" marB="4575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51" marB="4575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51" marB="4575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72066"/>
                                        </p:tgtEl>
                                        <p:attrNameLst>
                                          <p:attrName>style.visibility</p:attrName>
                                        </p:attrNameLst>
                                      </p:cBhvr>
                                      <p:to>
                                        <p:strVal val="visible"/>
                                      </p:to>
                                    </p:set>
                                    <p:animEffect transition="in" filter="dissolve">
                                      <p:cBhvr>
                                        <p:cTn id="20" dur="500"/>
                                        <p:tgtEl>
                                          <p:spTgt spid="47206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nodeType="clickEffect">
                                  <p:stCondLst>
                                    <p:cond delay="0"/>
                                  </p:stCondLst>
                                  <p:childTnLst>
                                    <p:set>
                                      <p:cBhvr>
                                        <p:cTn id="24" dur="1" fill="hold">
                                          <p:stCondLst>
                                            <p:cond delay="0"/>
                                          </p:stCondLst>
                                        </p:cTn>
                                        <p:tgtEl>
                                          <p:spTgt spid="472122"/>
                                        </p:tgtEl>
                                        <p:attrNameLst>
                                          <p:attrName>style.visibility</p:attrName>
                                        </p:attrNameLst>
                                      </p:cBhvr>
                                      <p:to>
                                        <p:strVal val="visible"/>
                                      </p:to>
                                    </p:set>
                                    <p:animEffect transition="in" filter="blinds(vertical)">
                                      <p:cBhvr>
                                        <p:cTn id="25" dur="500"/>
                                        <p:tgtEl>
                                          <p:spTgt spid="472122"/>
                                        </p:tgtEl>
                                      </p:cBhvr>
                                    </p:animEffect>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000000"/>
                                          </p:val>
                                        </p:tav>
                                        <p:tav tm="100000">
                                          <p:val>
                                            <p:strVal val="#ppt_w"/>
                                          </p:val>
                                        </p:tav>
                                      </p:tavLst>
                                    </p:anim>
                                    <p:anim calcmode="lin" valueType="num">
                                      <p:cBhvr>
                                        <p:cTn id="31" dur="1000" fill="hold"/>
                                        <p:tgtEl>
                                          <p:spTgt spid="3"/>
                                        </p:tgtEl>
                                        <p:attrNameLst>
                                          <p:attrName>ppt_h</p:attrName>
                                        </p:attrNameLst>
                                      </p:cBhvr>
                                      <p:tavLst>
                                        <p:tav tm="0">
                                          <p:val>
                                            <p:fltVal val="0.00000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000000"/>
                                          </p:val>
                                        </p:tav>
                                        <p:tav tm="100000">
                                          <p:val>
                                            <p:fltVal val="1.000000"/>
                                          </p:val>
                                        </p:tav>
                                      </p:tavLst>
                                    </p:anim>
                                    <p:anim calcmode="lin" valueType="num">
                                      <p:cBhvr>
                                        <p:cTn id="33" dur="1000" fill="hold"/>
                                        <p:tgtEl>
                                          <p:spTgt spid="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checkerboard(across)">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72095"/>
                                        </p:tgtEl>
                                        <p:attrNameLst>
                                          <p:attrName>style.visibility</p:attrName>
                                        </p:attrNameLst>
                                      </p:cBhvr>
                                      <p:to>
                                        <p:strVal val="visible"/>
                                      </p:to>
                                    </p:set>
                                    <p:animEffect transition="in" filter="dissolve">
                                      <p:cBhvr>
                                        <p:cTn id="48" dur="500"/>
                                        <p:tgtEl>
                                          <p:spTgt spid="47209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5" fill="hold" nodeType="clickEffect">
                                  <p:stCondLst>
                                    <p:cond delay="0"/>
                                  </p:stCondLst>
                                  <p:childTnLst>
                                    <p:set>
                                      <p:cBhvr>
                                        <p:cTn id="52" dur="1" fill="hold">
                                          <p:stCondLst>
                                            <p:cond delay="0"/>
                                          </p:stCondLst>
                                        </p:cTn>
                                        <p:tgtEl>
                                          <p:spTgt spid="472096"/>
                                        </p:tgtEl>
                                        <p:attrNameLst>
                                          <p:attrName>style.visibility</p:attrName>
                                        </p:attrNameLst>
                                      </p:cBhvr>
                                      <p:to>
                                        <p:strVal val="visible"/>
                                      </p:to>
                                    </p:set>
                                    <p:animEffect transition="in" filter="blinds(vertical)">
                                      <p:cBhvr>
                                        <p:cTn id="53" dur="500"/>
                                        <p:tgtEl>
                                          <p:spTgt spid="472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animBg="1"/>
      <p:bldP spid="47209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3090" name="Picture 2" descr="图4-2"/>
          <p:cNvPicPr>
            <a:picLocks noChangeAspect="1"/>
          </p:cNvPicPr>
          <p:nvPr/>
        </p:nvPicPr>
        <p:blipFill>
          <a:blip r:embed="rId1">
            <a:grayscl/>
            <a:lum contrast="18000"/>
          </a:blip>
          <a:stretch>
            <a:fillRect/>
          </a:stretch>
        </p:blipFill>
        <p:spPr>
          <a:xfrm>
            <a:off x="685800" y="1447800"/>
            <a:ext cx="4724400" cy="4572000"/>
          </a:xfrm>
          <a:prstGeom prst="rect">
            <a:avLst/>
          </a:prstGeom>
          <a:solidFill>
            <a:schemeClr val="tx2"/>
          </a:solidFill>
          <a:ln w="9525">
            <a:noFill/>
          </a:ln>
        </p:spPr>
      </p:pic>
      <p:sp>
        <p:nvSpPr>
          <p:cNvPr id="473091" name="AutoShape 3"/>
          <p:cNvSpPr/>
          <p:nvPr/>
        </p:nvSpPr>
        <p:spPr>
          <a:xfrm>
            <a:off x="5181600" y="3449638"/>
            <a:ext cx="1752600" cy="381000"/>
          </a:xfrm>
          <a:prstGeom prst="leftRightArrow">
            <a:avLst>
              <a:gd name="adj1" fmla="val 50000"/>
              <a:gd name="adj2" fmla="val 92000"/>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aphicFrame>
        <p:nvGraphicFramePr>
          <p:cNvPr id="473092" name="Group 4"/>
          <p:cNvGraphicFramePr>
            <a:graphicFrameLocks noGrp="1"/>
          </p:cNvGraphicFramePr>
          <p:nvPr/>
        </p:nvGraphicFramePr>
        <p:xfrm>
          <a:off x="6858000" y="1163638"/>
          <a:ext cx="1524000" cy="5106988"/>
        </p:xfrm>
        <a:graphic>
          <a:graphicData uri="http://schemas.openxmlformats.org/drawingml/2006/table">
            <a:tbl>
              <a:tblPr/>
              <a:tblGrid>
                <a:gridCol w="533400"/>
                <a:gridCol w="990600"/>
              </a:tblGrid>
              <a:tr h="45722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2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2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2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a:t>
                      </a:r>
                      <a:endParaRPr kumimoji="1" lang="en-US" altLang="zh-CN" sz="24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7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2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2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cPr/>
                </a:tc>
              </a:tr>
              <a:tr h="386104">
                <a:tc vMerge="1">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a:t>
                      </a:r>
                      <a:endParaRPr kumimoji="1" lang="en-US" altLang="zh-CN" sz="24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cPr/>
                </a:tc>
              </a:tr>
              <a:tr h="457228">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a:t>
                      </a:r>
                      <a:endParaRPr kumimoji="1" lang="en-US" altLang="zh-CN" sz="24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2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2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3132" name="Text Box 44"/>
          <p:cNvSpPr txBox="1"/>
          <p:nvPr/>
        </p:nvSpPr>
        <p:spPr>
          <a:xfrm>
            <a:off x="304800" y="990600"/>
            <a:ext cx="441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b="1" dirty="0">
                <a:latin typeface="宋体" panose="02010600030101010101" pitchFamily="2" charset="-122"/>
              </a:rPr>
              <a:t>二叉树的顺序存储示例二</a:t>
            </a:r>
            <a:endParaRPr lang="zh-CN" altLang="en-US" sz="2800" b="1" dirty="0">
              <a:latin typeface="宋体" panose="02010600030101010101" pitchFamily="2" charset="-122"/>
            </a:endParaRPr>
          </a:p>
        </p:txBody>
      </p:sp>
      <p:sp>
        <p:nvSpPr>
          <p:cNvPr id="473133" name="Oval 45"/>
          <p:cNvSpPr/>
          <p:nvPr/>
        </p:nvSpPr>
        <p:spPr>
          <a:xfrm>
            <a:off x="609600" y="3048000"/>
            <a:ext cx="1676400" cy="2971800"/>
          </a:xfrm>
          <a:prstGeom prst="ellipse">
            <a:avLst/>
          </a:prstGeom>
          <a:solidFill>
            <a:srgbClr val="FFFFFF"/>
          </a:solid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73134" name="Oval 46"/>
          <p:cNvSpPr/>
          <p:nvPr/>
        </p:nvSpPr>
        <p:spPr>
          <a:xfrm>
            <a:off x="609600" y="3124200"/>
            <a:ext cx="1676400" cy="2971800"/>
          </a:xfrm>
          <a:prstGeom prst="ellipse">
            <a:avLst/>
          </a:prstGeom>
          <a:noFill/>
          <a:ln w="38100"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73132"/>
                                        </p:tgtEl>
                                        <p:attrNameLst>
                                          <p:attrName>style.visibility</p:attrName>
                                        </p:attrNameLst>
                                      </p:cBhvr>
                                      <p:to>
                                        <p:strVal val="visible"/>
                                      </p:to>
                                    </p:set>
                                    <p:anim calcmode="lin" valueType="num">
                                      <p:cBhvr>
                                        <p:cTn id="7" dur="1000" fill="hold"/>
                                        <p:tgtEl>
                                          <p:spTgt spid="473132"/>
                                        </p:tgtEl>
                                        <p:attrNameLst>
                                          <p:attrName>ppt_w</p:attrName>
                                        </p:attrNameLst>
                                      </p:cBhvr>
                                      <p:tavLst>
                                        <p:tav tm="0">
                                          <p:val>
                                            <p:fltVal val="0.000000"/>
                                          </p:val>
                                        </p:tav>
                                        <p:tav tm="100000">
                                          <p:val>
                                            <p:strVal val="#ppt_w"/>
                                          </p:val>
                                        </p:tav>
                                      </p:tavLst>
                                    </p:anim>
                                    <p:anim calcmode="lin" valueType="num">
                                      <p:cBhvr>
                                        <p:cTn id="8" dur="1000" fill="hold"/>
                                        <p:tgtEl>
                                          <p:spTgt spid="473132"/>
                                        </p:tgtEl>
                                        <p:attrNameLst>
                                          <p:attrName>ppt_h</p:attrName>
                                        </p:attrNameLst>
                                      </p:cBhvr>
                                      <p:tavLst>
                                        <p:tav tm="0">
                                          <p:val>
                                            <p:fltVal val="0.000000"/>
                                          </p:val>
                                        </p:tav>
                                        <p:tav tm="100000">
                                          <p:val>
                                            <p:strVal val="#ppt_h"/>
                                          </p:val>
                                        </p:tav>
                                      </p:tavLst>
                                    </p:anim>
                                    <p:anim calcmode="lin" valueType="num">
                                      <p:cBhvr>
                                        <p:cTn id="9" dur="1000" fill="hold"/>
                                        <p:tgtEl>
                                          <p:spTgt spid="47313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47313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473090"/>
                                        </p:tgtEl>
                                        <p:attrNameLst>
                                          <p:attrName>style.visibility</p:attrName>
                                        </p:attrNameLst>
                                      </p:cBhvr>
                                      <p:to>
                                        <p:strVal val="visible"/>
                                      </p:to>
                                    </p:set>
                                    <p:animEffect transition="in" filter="blinds(vertical)">
                                      <p:cBhvr>
                                        <p:cTn id="15" dur="500"/>
                                        <p:tgtEl>
                                          <p:spTgt spid="4730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3133"/>
                                        </p:tgtEl>
                                        <p:attrNameLst>
                                          <p:attrName>style.visibility</p:attrName>
                                        </p:attrNameLst>
                                      </p:cBhvr>
                                      <p:to>
                                        <p:strVal val="visible"/>
                                      </p:to>
                                    </p:set>
                                    <p:animEffect transition="in" filter="blinds(horizontal)">
                                      <p:cBhvr>
                                        <p:cTn id="20" dur="500"/>
                                        <p:tgtEl>
                                          <p:spTgt spid="473133"/>
                                        </p:tgtEl>
                                      </p:cBhvr>
                                    </p:animEffect>
                                  </p:childTnLst>
                                  <p:subTnLst>
                                    <p:set>
                                      <p:cBhvr override="childStyle">
                                        <p:cTn dur="1" fill="hold" display="0" masterRel="nextClick" afterEffect="1"/>
                                        <p:tgtEl>
                                          <p:spTgt spid="47313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73134"/>
                                        </p:tgtEl>
                                        <p:attrNameLst>
                                          <p:attrName>style.visibility</p:attrName>
                                        </p:attrNameLst>
                                      </p:cBhvr>
                                      <p:to>
                                        <p:strVal val="visible"/>
                                      </p:to>
                                    </p:set>
                                    <p:animEffect transition="in" filter="dissolve">
                                      <p:cBhvr>
                                        <p:cTn id="25" dur="500"/>
                                        <p:tgtEl>
                                          <p:spTgt spid="47313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73091"/>
                                        </p:tgtEl>
                                        <p:attrNameLst>
                                          <p:attrName>style.visibility</p:attrName>
                                        </p:attrNameLst>
                                      </p:cBhvr>
                                      <p:to>
                                        <p:strVal val="visible"/>
                                      </p:to>
                                    </p:set>
                                    <p:animEffect transition="in" filter="dissolve">
                                      <p:cBhvr>
                                        <p:cTn id="30" dur="500"/>
                                        <p:tgtEl>
                                          <p:spTgt spid="47309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73092"/>
                                        </p:tgtEl>
                                        <p:attrNameLst>
                                          <p:attrName>style.visibility</p:attrName>
                                        </p:attrNameLst>
                                      </p:cBhvr>
                                      <p:to>
                                        <p:strVal val="visible"/>
                                      </p:to>
                                    </p:set>
                                    <p:animEffect transition="in" filter="blinds(horizontal)">
                                      <p:cBhvr>
                                        <p:cTn id="35" dur="500"/>
                                        <p:tgtEl>
                                          <p:spTgt spid="473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animBg="1"/>
      <p:bldP spid="473132" grpId="0"/>
      <p:bldP spid="473133" grpId="0" animBg="1"/>
      <p:bldP spid="47313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3"/>
          <p:cNvSpPr>
            <a:spLocks noGrp="1"/>
          </p:cNvSpPr>
          <p:nvPr>
            <p:ph idx="1"/>
          </p:nvPr>
        </p:nvSpPr>
        <p:spPr>
          <a:xfrm>
            <a:off x="684213" y="260350"/>
            <a:ext cx="7272337" cy="1584325"/>
          </a:xfrm>
          <a:ln/>
        </p:spPr>
        <p:txBody>
          <a:bodyPr vert="horz" wrap="square" lIns="91440" tIns="45720" rIns="91440" bIns="45720" anchor="t"/>
          <a:p>
            <a:pPr eaLnBrk="1" hangingPunct="1"/>
            <a:r>
              <a:rPr lang="zh-CN" altLang="en-US" dirty="0"/>
              <a:t>练习：</a:t>
            </a:r>
            <a:endParaRPr lang="zh-CN" altLang="en-US" dirty="0"/>
          </a:p>
          <a:p>
            <a:pPr lvl="1" eaLnBrk="1" hangingPunct="1"/>
            <a:r>
              <a:rPr lang="zh-CN" altLang="en-US" dirty="0"/>
              <a:t>对如下一棵二叉树采用顺序存储结构，需要添加几个空结点</a:t>
            </a:r>
            <a:r>
              <a:rPr lang="en-US" altLang="zh-CN" dirty="0"/>
              <a:t>?</a:t>
            </a:r>
            <a:endParaRPr lang="en-US" altLang="zh-CN" dirty="0"/>
          </a:p>
        </p:txBody>
      </p:sp>
      <p:graphicFrame>
        <p:nvGraphicFramePr>
          <p:cNvPr id="474116" name="Object 4"/>
          <p:cNvGraphicFramePr>
            <a:graphicFrameLocks noChangeAspect="1"/>
          </p:cNvGraphicFramePr>
          <p:nvPr/>
        </p:nvGraphicFramePr>
        <p:xfrm>
          <a:off x="1808163" y="2362200"/>
          <a:ext cx="6497637" cy="3733800"/>
        </p:xfrm>
        <a:graphic>
          <a:graphicData uri="http://schemas.openxmlformats.org/presentationml/2006/ole">
            <mc:AlternateContent xmlns:mc="http://schemas.openxmlformats.org/markup-compatibility/2006">
              <mc:Choice xmlns:v="urn:schemas-microsoft-com:vml" Requires="v">
                <p:oleObj spid="_x0000_s3085" name="" r:id="rId1" imgW="6496050" imgH="3733800" progId="Paint.Picture">
                  <p:embed/>
                </p:oleObj>
              </mc:Choice>
              <mc:Fallback>
                <p:oleObj name="" r:id="rId1" imgW="6496050" imgH="3733800" progId="Paint.Picture">
                  <p:embed/>
                  <p:pic>
                    <p:nvPicPr>
                      <p:cNvPr id="0" name="图片 3084"/>
                      <p:cNvPicPr/>
                      <p:nvPr/>
                    </p:nvPicPr>
                    <p:blipFill>
                      <a:blip r:embed="rId2"/>
                      <a:stretch>
                        <a:fillRect/>
                      </a:stretch>
                    </p:blipFill>
                    <p:spPr>
                      <a:xfrm>
                        <a:off x="1808163" y="2362200"/>
                        <a:ext cx="6497637" cy="3733800"/>
                      </a:xfrm>
                      <a:prstGeom prst="rect">
                        <a:avLst/>
                      </a:prstGeom>
                      <a:noFill/>
                      <a:ln w="38100">
                        <a:noFill/>
                        <a:miter/>
                      </a:ln>
                    </p:spPr>
                  </p:pic>
                </p:oleObj>
              </mc:Fallback>
            </mc:AlternateContent>
          </a:graphicData>
        </a:graphic>
      </p:graphicFrame>
      <p:graphicFrame>
        <p:nvGraphicFramePr>
          <p:cNvPr id="474117" name="Object 5"/>
          <p:cNvGraphicFramePr>
            <a:graphicFrameLocks noChangeAspect="1"/>
          </p:cNvGraphicFramePr>
          <p:nvPr/>
        </p:nvGraphicFramePr>
        <p:xfrm>
          <a:off x="4195763" y="2300288"/>
          <a:ext cx="4067175" cy="3838575"/>
        </p:xfrm>
        <a:graphic>
          <a:graphicData uri="http://schemas.openxmlformats.org/presentationml/2006/ole">
            <mc:AlternateContent xmlns:mc="http://schemas.openxmlformats.org/markup-compatibility/2006">
              <mc:Choice xmlns:v="urn:schemas-microsoft-com:vml" Requires="v">
                <p:oleObj spid="_x0000_s3086" name="" r:id="rId3" imgW="4067175" imgH="3838575" progId="Paint.Picture">
                  <p:embed/>
                </p:oleObj>
              </mc:Choice>
              <mc:Fallback>
                <p:oleObj name="" r:id="rId3" imgW="4067175" imgH="3838575" progId="Paint.Picture">
                  <p:embed/>
                  <p:pic>
                    <p:nvPicPr>
                      <p:cNvPr id="0" name="图片 3085"/>
                      <p:cNvPicPr/>
                      <p:nvPr/>
                    </p:nvPicPr>
                    <p:blipFill>
                      <a:blip r:embed="rId4"/>
                      <a:stretch>
                        <a:fillRect/>
                      </a:stretch>
                    </p:blipFill>
                    <p:spPr>
                      <a:xfrm>
                        <a:off x="4195763" y="2300288"/>
                        <a:ext cx="4067175" cy="3838575"/>
                      </a:xfrm>
                      <a:prstGeom prst="rect">
                        <a:avLst/>
                      </a:prstGeom>
                      <a:noFill/>
                      <a:ln w="38100">
                        <a:noFill/>
                        <a:miter/>
                      </a:ln>
                    </p:spPr>
                  </p:pic>
                </p:oleObj>
              </mc:Fallback>
            </mc:AlternateContent>
          </a:graphicData>
        </a:graphic>
      </p:graphicFrame>
    </p:spTree>
  </p:cSld>
  <p:clrMapOvr>
    <a:masterClrMapping/>
  </p:clrMapOvr>
  <p:transition>
    <p:sndAc>
      <p:stSnd>
        <p:snd r:embed="rId5"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74117"/>
                                        </p:tgtEl>
                                        <p:attrNameLst>
                                          <p:attrName>style.visibility</p:attrName>
                                        </p:attrNameLst>
                                      </p:cBhvr>
                                      <p:to>
                                        <p:strVal val="visible"/>
                                      </p:to>
                                    </p:set>
                                    <p:anim calcmode="lin" valueType="num">
                                      <p:cBhvr>
                                        <p:cTn id="7" dur="1000" fill="hold"/>
                                        <p:tgtEl>
                                          <p:spTgt spid="474117"/>
                                        </p:tgtEl>
                                        <p:attrNameLst>
                                          <p:attrName>ppt_w</p:attrName>
                                        </p:attrNameLst>
                                      </p:cBhvr>
                                      <p:tavLst>
                                        <p:tav tm="0">
                                          <p:val>
                                            <p:fltVal val="0.000000"/>
                                          </p:val>
                                        </p:tav>
                                        <p:tav tm="100000">
                                          <p:val>
                                            <p:strVal val="#ppt_w"/>
                                          </p:val>
                                        </p:tav>
                                      </p:tavLst>
                                    </p:anim>
                                    <p:anim calcmode="lin" valueType="num">
                                      <p:cBhvr>
                                        <p:cTn id="8" dur="1000" fill="hold"/>
                                        <p:tgtEl>
                                          <p:spTgt spid="474117"/>
                                        </p:tgtEl>
                                        <p:attrNameLst>
                                          <p:attrName>ppt_h</p:attrName>
                                        </p:attrNameLst>
                                      </p:cBhvr>
                                      <p:tavLst>
                                        <p:tav tm="0">
                                          <p:val>
                                            <p:fltVal val="0.000000"/>
                                          </p:val>
                                        </p:tav>
                                        <p:tav tm="100000">
                                          <p:val>
                                            <p:strVal val="#ppt_h"/>
                                          </p:val>
                                        </p:tav>
                                      </p:tavLst>
                                    </p:anim>
                                    <p:anim calcmode="lin" valueType="num">
                                      <p:cBhvr>
                                        <p:cTn id="9" dur="1000" fill="hold"/>
                                        <p:tgtEl>
                                          <p:spTgt spid="474117"/>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474117"/>
                                        </p:tgtEl>
                                        <p:attrNameLst>
                                          <p:attrName>ppt_y</p:attrName>
                                        </p:attrNameLst>
                                      </p:cBhvr>
                                      <p:tavLst>
                                        <p:tav tm="0" fmla="#ppt_y+(sin(-2*pi*(1-$))*-#ppt_x+cos(-2*pi*(1-$))*(1-#ppt_y))*(1-$)">
                                          <p:val>
                                            <p:fltVal val="0.000000"/>
                                          </p:val>
                                        </p:tav>
                                        <p:tav tm="100000">
                                          <p:val>
                                            <p:fltVal val="1.000000"/>
                                          </p:val>
                                        </p:tav>
                                      </p:tavLst>
                                    </p:anim>
                                  </p:childTnLst>
                                  <p:subTnLst>
                                    <p:set>
                                      <p:cBhvr override="childStyle">
                                        <p:cTn dur="1" fill="hold" display="0" masterRel="nextClick" afterEffect="1"/>
                                        <p:tgtEl>
                                          <p:spTgt spid="47411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74116"/>
                                        </p:tgtEl>
                                        <p:attrNameLst>
                                          <p:attrName>style.visibility</p:attrName>
                                        </p:attrNameLst>
                                      </p:cBhvr>
                                      <p:to>
                                        <p:strVal val="visible"/>
                                      </p:to>
                                    </p:set>
                                    <p:animEffect transition="in" filter="randombar(horizontal)">
                                      <p:cBhvr>
                                        <p:cTn id="15" dur="500"/>
                                        <p:tgtEl>
                                          <p:spTgt spid="474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3"/>
          <p:cNvSpPr>
            <a:spLocks noGrp="1"/>
          </p:cNvSpPr>
          <p:nvPr>
            <p:ph idx="1"/>
          </p:nvPr>
        </p:nvSpPr>
        <p:spPr>
          <a:xfrm>
            <a:off x="539750" y="404813"/>
            <a:ext cx="8604250" cy="6453187"/>
          </a:xfrm>
          <a:ln/>
        </p:spPr>
        <p:txBody>
          <a:bodyPr vert="horz" wrap="square" lIns="91440" tIns="45720" rIns="91440" bIns="45720" anchor="t"/>
          <a:p>
            <a:pPr eaLnBrk="1" hangingPunct="1">
              <a:lnSpc>
                <a:spcPct val="120000"/>
              </a:lnSpc>
            </a:pPr>
            <a:r>
              <a:rPr lang="zh-CN" altLang="en-US" dirty="0"/>
              <a:t>小结：</a:t>
            </a:r>
            <a:endParaRPr lang="zh-CN" altLang="en-US" dirty="0"/>
          </a:p>
          <a:p>
            <a:pPr lvl="1" eaLnBrk="1" hangingPunct="1">
              <a:lnSpc>
                <a:spcPct val="120000"/>
              </a:lnSpc>
            </a:pPr>
            <a:r>
              <a:rPr lang="zh-CN" altLang="en-US" dirty="0"/>
              <a:t>对于完全二叉树来说</a:t>
            </a:r>
            <a:endParaRPr lang="zh-CN" altLang="en-US" dirty="0"/>
          </a:p>
          <a:p>
            <a:pPr lvl="2" eaLnBrk="1" hangingPunct="1">
              <a:lnSpc>
                <a:spcPct val="120000"/>
              </a:lnSpc>
            </a:pPr>
            <a:r>
              <a:rPr lang="zh-CN" altLang="en-US" dirty="0"/>
              <a:t>二叉树中的结点的编号完全可以反映出该二叉树中结点之间的逻辑关系，可将此类二叉树中结点的编号与数组下标建立一一对应关系，所以采用顺序存储结构较好。</a:t>
            </a:r>
            <a:endParaRPr lang="zh-CN" altLang="en-US" dirty="0"/>
          </a:p>
          <a:p>
            <a:pPr lvl="1" eaLnBrk="1" hangingPunct="1">
              <a:lnSpc>
                <a:spcPct val="120000"/>
              </a:lnSpc>
            </a:pPr>
            <a:r>
              <a:rPr lang="zh-CN" altLang="en-US" dirty="0"/>
              <a:t> 对于一般的二叉树</a:t>
            </a:r>
            <a:endParaRPr lang="zh-CN" altLang="en-US" dirty="0"/>
          </a:p>
          <a:p>
            <a:pPr lvl="2" eaLnBrk="1" hangingPunct="1">
              <a:lnSpc>
                <a:spcPct val="120000"/>
              </a:lnSpc>
            </a:pPr>
            <a:r>
              <a:rPr lang="zh-CN" altLang="en-US" dirty="0"/>
              <a:t>需要添加 “空”结点，使之成为一棵完全二叉树，此时仍可用顺序存储结构表示这棵二叉树。</a:t>
            </a:r>
            <a:endParaRPr lang="zh-CN" altLang="en-US" dirty="0"/>
          </a:p>
          <a:p>
            <a:pPr lvl="2" eaLnBrk="1" hangingPunct="1">
              <a:lnSpc>
                <a:spcPct val="120000"/>
              </a:lnSpc>
            </a:pPr>
            <a:r>
              <a:rPr lang="zh-CN" altLang="en-US" dirty="0"/>
              <a:t>但这样可能造成空间浪费，最坏的情况是：深度为</a:t>
            </a:r>
            <a:r>
              <a:rPr lang="en-US" altLang="zh-CN" dirty="0"/>
              <a:t>k</a:t>
            </a:r>
            <a:r>
              <a:rPr lang="zh-CN" altLang="en-US" dirty="0"/>
              <a:t>且只有</a:t>
            </a:r>
            <a:r>
              <a:rPr lang="en-US" altLang="zh-CN" dirty="0"/>
              <a:t>k</a:t>
            </a:r>
            <a:r>
              <a:rPr lang="zh-CN" altLang="en-US" dirty="0"/>
              <a:t>个结点的单支树，需要长为</a:t>
            </a:r>
            <a:r>
              <a:rPr lang="en-US" altLang="zh-CN" dirty="0"/>
              <a:t>2</a:t>
            </a:r>
            <a:r>
              <a:rPr lang="en-US" altLang="zh-CN" baseline="30000" dirty="0"/>
              <a:t>k</a:t>
            </a:r>
            <a:r>
              <a:rPr lang="zh-CN" altLang="en-US" dirty="0"/>
              <a:t>－</a:t>
            </a:r>
            <a:r>
              <a:rPr lang="en-US" altLang="zh-CN" dirty="0"/>
              <a:t>1</a:t>
            </a:r>
            <a:r>
              <a:rPr lang="zh-CN" altLang="en-US" dirty="0"/>
              <a:t>的数组空间。</a:t>
            </a:r>
            <a:endParaRPr lang="zh-CN" altLang="en-US" dirty="0"/>
          </a:p>
        </p:txBody>
      </p:sp>
    </p:spTree>
  </p:cSld>
  <p:clrMapOvr>
    <a:masterClrMapping/>
  </p:clrMapOvr>
  <p:transition>
    <p:sndAc>
      <p:stSnd>
        <p:snd r:embed="rId1" name="camera.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p:nvPr/>
        </p:nvSpPr>
        <p:spPr>
          <a:xfrm>
            <a:off x="609600" y="1981200"/>
            <a:ext cx="8153400" cy="1447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r>
              <a:rPr lang="zh-CN" altLang="en-US" sz="2800" b="1" dirty="0">
                <a:latin typeface="宋体" panose="02010600030101010101" pitchFamily="2" charset="-122"/>
              </a:rPr>
              <a:t>例如，深度为</a:t>
            </a:r>
            <a:r>
              <a:rPr lang="en-US" altLang="zh-CN" sz="2800" b="1" dirty="0">
                <a:latin typeface="宋体" panose="02010600030101010101" pitchFamily="2" charset="-122"/>
              </a:rPr>
              <a:t>k</a:t>
            </a:r>
            <a:r>
              <a:rPr lang="zh-CN" altLang="en-US" sz="2800" b="1" dirty="0">
                <a:latin typeface="宋体" panose="02010600030101010101" pitchFamily="2" charset="-122"/>
              </a:rPr>
              <a:t>，且只有</a:t>
            </a:r>
            <a:r>
              <a:rPr lang="en-US" altLang="zh-CN" sz="2800" b="1" dirty="0">
                <a:latin typeface="宋体" panose="02010600030101010101" pitchFamily="2" charset="-122"/>
              </a:rPr>
              <a:t>k</a:t>
            </a:r>
            <a:r>
              <a:rPr lang="zh-CN" altLang="en-US" sz="2800" b="1" dirty="0">
                <a:latin typeface="宋体" panose="02010600030101010101" pitchFamily="2" charset="-122"/>
              </a:rPr>
              <a:t>个结点的右单枝树</a:t>
            </a:r>
            <a:r>
              <a:rPr lang="en-US" altLang="zh-CN" sz="2800" b="1" dirty="0">
                <a:latin typeface="宋体" panose="02010600030101010101" pitchFamily="2" charset="-122"/>
              </a:rPr>
              <a:t>(</a:t>
            </a:r>
            <a:r>
              <a:rPr lang="zh-CN" altLang="en-US" sz="2800" b="1" dirty="0">
                <a:latin typeface="宋体" panose="02010600030101010101" pitchFamily="2" charset="-122"/>
              </a:rPr>
              <a:t>每个非叶结点只有右孩子</a:t>
            </a:r>
            <a:r>
              <a:rPr lang="en-US" altLang="zh-CN" sz="2800" b="1" dirty="0">
                <a:latin typeface="宋体" panose="02010600030101010101" pitchFamily="2" charset="-122"/>
              </a:rPr>
              <a:t>)</a:t>
            </a:r>
            <a:r>
              <a:rPr lang="zh-CN" altLang="en-US" sz="2800" b="1" dirty="0">
                <a:latin typeface="宋体" panose="02010600030101010101" pitchFamily="2" charset="-122"/>
              </a:rPr>
              <a:t>，需</a:t>
            </a:r>
            <a:r>
              <a:rPr lang="en-US" altLang="zh-CN" sz="2800" b="1" dirty="0">
                <a:latin typeface="宋体" panose="02010600030101010101" pitchFamily="2" charset="-122"/>
              </a:rPr>
              <a:t>2</a:t>
            </a:r>
            <a:r>
              <a:rPr lang="en-US" altLang="zh-CN" sz="2800" b="1" baseline="30000" dirty="0">
                <a:latin typeface="宋体" panose="02010600030101010101" pitchFamily="2" charset="-122"/>
              </a:rPr>
              <a:t>k</a:t>
            </a:r>
            <a:r>
              <a:rPr lang="en-US" altLang="zh-CN" sz="2800" b="1" dirty="0">
                <a:latin typeface="宋体" panose="02010600030101010101" pitchFamily="2" charset="-122"/>
              </a:rPr>
              <a:t>-1</a:t>
            </a:r>
            <a:r>
              <a:rPr lang="zh-CN" altLang="en-US" sz="2800" b="1" dirty="0">
                <a:latin typeface="宋体" panose="02010600030101010101" pitchFamily="2" charset="-122"/>
              </a:rPr>
              <a:t>个单元，即有</a:t>
            </a:r>
            <a:r>
              <a:rPr lang="en-US" altLang="zh-CN" sz="2800" b="1" dirty="0">
                <a:latin typeface="宋体" panose="02010600030101010101" pitchFamily="2" charset="-122"/>
              </a:rPr>
              <a:t>2</a:t>
            </a:r>
            <a:r>
              <a:rPr lang="en-US" altLang="zh-CN" sz="2800" b="1" baseline="30000" dirty="0">
                <a:latin typeface="宋体" panose="02010600030101010101" pitchFamily="2" charset="-122"/>
              </a:rPr>
              <a:t>k</a:t>
            </a:r>
            <a:r>
              <a:rPr lang="en-US" altLang="zh-CN" sz="2800" b="1" dirty="0">
                <a:latin typeface="宋体" panose="02010600030101010101" pitchFamily="2" charset="-122"/>
              </a:rPr>
              <a:t>-1-k</a:t>
            </a:r>
            <a:r>
              <a:rPr lang="zh-CN" altLang="en-US" sz="2800" b="1" dirty="0">
                <a:latin typeface="宋体" panose="02010600030101010101" pitchFamily="2" charset="-122"/>
              </a:rPr>
              <a:t>个单元被浪费。</a:t>
            </a:r>
            <a:endParaRPr lang="zh-CN" altLang="en-US" sz="2800" b="1" dirty="0">
              <a:latin typeface="宋体" panose="02010600030101010101" pitchFamily="2" charset="-122"/>
            </a:endParaRPr>
          </a:p>
        </p:txBody>
      </p:sp>
      <p:grpSp>
        <p:nvGrpSpPr>
          <p:cNvPr id="56323" name="Group 3"/>
          <p:cNvGrpSpPr/>
          <p:nvPr/>
        </p:nvGrpSpPr>
        <p:grpSpPr>
          <a:xfrm>
            <a:off x="2965450" y="3733800"/>
            <a:ext cx="2368550" cy="2590800"/>
            <a:chOff x="1436" y="1248"/>
            <a:chExt cx="1492" cy="1632"/>
          </a:xfrm>
        </p:grpSpPr>
        <p:sp>
          <p:nvSpPr>
            <p:cNvPr id="56326" name="Line 4"/>
            <p:cNvSpPr/>
            <p:nvPr/>
          </p:nvSpPr>
          <p:spPr>
            <a:xfrm>
              <a:off x="1724" y="1488"/>
              <a:ext cx="192" cy="240"/>
            </a:xfrm>
            <a:prstGeom prst="line">
              <a:avLst/>
            </a:prstGeom>
            <a:ln w="12700" cap="sq" cmpd="sng">
              <a:solidFill>
                <a:schemeClr val="tx1"/>
              </a:solidFill>
              <a:prstDash val="solid"/>
              <a:headEnd type="none" w="sm" len="sm"/>
              <a:tailEnd type="none" w="sm" len="sm"/>
            </a:ln>
          </p:spPr>
        </p:sp>
        <p:sp>
          <p:nvSpPr>
            <p:cNvPr id="56327" name="Oval 5"/>
            <p:cNvSpPr/>
            <p:nvPr/>
          </p:nvSpPr>
          <p:spPr>
            <a:xfrm>
              <a:off x="1436" y="1248"/>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6328" name="Oval 6"/>
            <p:cNvSpPr/>
            <p:nvPr/>
          </p:nvSpPr>
          <p:spPr>
            <a:xfrm>
              <a:off x="1868" y="1680"/>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6329" name="Oval 7"/>
            <p:cNvSpPr/>
            <p:nvPr/>
          </p:nvSpPr>
          <p:spPr>
            <a:xfrm>
              <a:off x="2592" y="2592"/>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6330" name="Line 8"/>
            <p:cNvSpPr/>
            <p:nvPr/>
          </p:nvSpPr>
          <p:spPr>
            <a:xfrm>
              <a:off x="2112" y="1968"/>
              <a:ext cx="96" cy="144"/>
            </a:xfrm>
            <a:prstGeom prst="line">
              <a:avLst/>
            </a:prstGeom>
            <a:ln w="12700" cap="sq" cmpd="sng">
              <a:solidFill>
                <a:schemeClr val="tx1"/>
              </a:solidFill>
              <a:prstDash val="solid"/>
              <a:headEnd type="none" w="sm" len="sm"/>
              <a:tailEnd type="none" w="sm" len="sm"/>
            </a:ln>
          </p:spPr>
        </p:sp>
        <p:sp>
          <p:nvSpPr>
            <p:cNvPr id="56331" name="Line 9"/>
            <p:cNvSpPr/>
            <p:nvPr/>
          </p:nvSpPr>
          <p:spPr>
            <a:xfrm>
              <a:off x="2544" y="2544"/>
              <a:ext cx="96" cy="96"/>
            </a:xfrm>
            <a:prstGeom prst="line">
              <a:avLst/>
            </a:prstGeom>
            <a:ln w="12700" cap="sq" cmpd="sng">
              <a:solidFill>
                <a:schemeClr val="tx1"/>
              </a:solidFill>
              <a:prstDash val="solid"/>
              <a:headEnd type="none" w="sm" len="sm"/>
              <a:tailEnd type="none" w="sm" len="sm"/>
            </a:ln>
          </p:spPr>
        </p:sp>
      </p:grpSp>
      <p:sp>
        <p:nvSpPr>
          <p:cNvPr id="56324" name="Text Box 10"/>
          <p:cNvSpPr txBox="1"/>
          <p:nvPr/>
        </p:nvSpPr>
        <p:spPr>
          <a:xfrm>
            <a:off x="3581400" y="3581400"/>
            <a:ext cx="4572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1</a:t>
            </a:r>
            <a:endParaRPr lang="en-US" altLang="zh-CN" sz="2400" dirty="0"/>
          </a:p>
        </p:txBody>
      </p:sp>
      <p:sp>
        <p:nvSpPr>
          <p:cNvPr id="56325" name="Text Box 11"/>
          <p:cNvSpPr txBox="1"/>
          <p:nvPr/>
        </p:nvSpPr>
        <p:spPr>
          <a:xfrm>
            <a:off x="5410200" y="5791200"/>
            <a:ext cx="4572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t>k</a:t>
            </a:r>
            <a:endParaRPr lang="en-US" altLang="zh-CN" sz="2400" dirty="0"/>
          </a:p>
        </p:txBody>
      </p:sp>
    </p:spTree>
  </p:cSld>
  <p:clrMapOvr>
    <a:masterClrMapping/>
  </p:clrMapOvr>
  <p:transition>
    <p:sndAc>
      <p:stSnd>
        <p:snd r:embed="rId1" name="camera.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838200" y="1371600"/>
            <a:ext cx="7556500"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0000FF"/>
                </a:solidFill>
                <a:latin typeface="楷体_GB2312" pitchFamily="49" charset="-122"/>
                <a:ea typeface="楷体_GB2312" pitchFamily="49" charset="-122"/>
              </a:rPr>
              <a:t>二、二叉树的链式存储表示</a:t>
            </a:r>
            <a:endParaRPr lang="zh-CN" altLang="en-US" sz="5400" dirty="0"/>
          </a:p>
        </p:txBody>
      </p:sp>
      <p:sp>
        <p:nvSpPr>
          <p:cNvPr id="372739" name="Text Box 3">
            <a:hlinkClick r:id="rId1" action="ppaction://hlinksldjump"/>
          </p:cNvPr>
          <p:cNvSpPr txBox="1"/>
          <p:nvPr/>
        </p:nvSpPr>
        <p:spPr>
          <a:xfrm>
            <a:off x="838200" y="3276600"/>
            <a:ext cx="299720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latin typeface="楷体_GB2312" pitchFamily="49" charset="-122"/>
                <a:ea typeface="楷体_GB2312" pitchFamily="49" charset="-122"/>
              </a:rPr>
              <a:t>1. </a:t>
            </a:r>
            <a:r>
              <a:rPr lang="zh-CN" altLang="en-US" sz="4000" b="1" dirty="0">
                <a:solidFill>
                  <a:srgbClr val="FF00FF"/>
                </a:solidFill>
                <a:latin typeface="楷体_GB2312" pitchFamily="49" charset="-122"/>
                <a:ea typeface="楷体_GB2312" pitchFamily="49" charset="-122"/>
              </a:rPr>
              <a:t>二叉链表</a:t>
            </a:r>
            <a:endParaRPr lang="zh-CN" altLang="en-US" sz="2400" dirty="0"/>
          </a:p>
        </p:txBody>
      </p:sp>
      <p:sp>
        <p:nvSpPr>
          <p:cNvPr id="372740" name="Text Box 4">
            <a:hlinkClick r:id="rId2" action="ppaction://hlinksldjump"/>
          </p:cNvPr>
          <p:cNvSpPr txBox="1"/>
          <p:nvPr/>
        </p:nvSpPr>
        <p:spPr>
          <a:xfrm>
            <a:off x="914400" y="4572000"/>
            <a:ext cx="3001963"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ea typeface="楷体_GB2312" pitchFamily="49" charset="-122"/>
              </a:rPr>
              <a:t>2</a:t>
            </a:r>
            <a:r>
              <a:rPr lang="zh-CN" altLang="en-US" sz="4000" b="1" dirty="0">
                <a:solidFill>
                  <a:srgbClr val="FF00FF"/>
                </a:solidFill>
                <a:ea typeface="楷体_GB2312" pitchFamily="49" charset="-122"/>
              </a:rPr>
              <a:t>．</a:t>
            </a:r>
            <a:r>
              <a:rPr lang="zh-CN" altLang="en-US" sz="4000" b="1" dirty="0">
                <a:solidFill>
                  <a:srgbClr val="FF00FF"/>
                </a:solidFill>
                <a:latin typeface="楷体_GB2312" pitchFamily="49" charset="-122"/>
                <a:ea typeface="楷体_GB2312" pitchFamily="49" charset="-122"/>
              </a:rPr>
              <a:t>三叉链表</a:t>
            </a:r>
            <a:endParaRPr lang="zh-CN" altLang="en-US" sz="2400" dirty="0"/>
          </a:p>
        </p:txBody>
      </p:sp>
      <p:sp>
        <p:nvSpPr>
          <p:cNvPr id="372741" name="Text Box 5">
            <a:hlinkClick r:id="rId3" action="ppaction://hlinksldjump"/>
          </p:cNvPr>
          <p:cNvSpPr txBox="1"/>
          <p:nvPr/>
        </p:nvSpPr>
        <p:spPr>
          <a:xfrm>
            <a:off x="5029200" y="3276600"/>
            <a:ext cx="3001963"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latin typeface="楷体_GB2312" pitchFamily="49" charset="-122"/>
                <a:ea typeface="楷体_GB2312" pitchFamily="49" charset="-122"/>
              </a:rPr>
              <a:t>3</a:t>
            </a:r>
            <a:r>
              <a:rPr lang="zh-CN" altLang="en-US" sz="4000" b="1" dirty="0">
                <a:solidFill>
                  <a:srgbClr val="FF00FF"/>
                </a:solidFill>
                <a:latin typeface="楷体_GB2312" pitchFamily="49" charset="-122"/>
                <a:ea typeface="楷体_GB2312" pitchFamily="49" charset="-122"/>
              </a:rPr>
              <a:t>．双亲链表</a:t>
            </a:r>
            <a:endParaRPr lang="zh-CN" altLang="en-US" sz="2400" dirty="0"/>
          </a:p>
        </p:txBody>
      </p:sp>
      <p:sp>
        <p:nvSpPr>
          <p:cNvPr id="372742" name="Text Box 6"/>
          <p:cNvSpPr txBox="1"/>
          <p:nvPr/>
        </p:nvSpPr>
        <p:spPr>
          <a:xfrm>
            <a:off x="5029200" y="4495800"/>
            <a:ext cx="3001963"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ea typeface="楷体_GB2312" pitchFamily="49" charset="-122"/>
              </a:rPr>
              <a:t>4</a:t>
            </a:r>
            <a:r>
              <a:rPr lang="zh-CN" altLang="en-US" sz="4000" b="1" dirty="0">
                <a:solidFill>
                  <a:srgbClr val="FF00FF"/>
                </a:solidFill>
                <a:ea typeface="楷体_GB2312" pitchFamily="49" charset="-122"/>
              </a:rPr>
              <a:t>．线索链表</a:t>
            </a:r>
            <a:endParaRPr lang="zh-CN" altLang="en-US" sz="2400" dirty="0"/>
          </a:p>
        </p:txBody>
      </p:sp>
      <p:sp>
        <p:nvSpPr>
          <p:cNvPr id="372743" name="AutoShape 7">
            <a:hlinkClick r:id="" action="ppaction://noaction"/>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2739"/>
                                        </p:tgtEl>
                                        <p:attrNameLst>
                                          <p:attrName>style.visibility</p:attrName>
                                        </p:attrNameLst>
                                      </p:cBhvr>
                                      <p:to>
                                        <p:strVal val="visible"/>
                                      </p:to>
                                    </p:set>
                                    <p:animEffect transition="in" filter="wipe(left)">
                                      <p:cBhvr>
                                        <p:cTn id="7" dur="500"/>
                                        <p:tgtEl>
                                          <p:spTgt spid="3727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2740"/>
                                        </p:tgtEl>
                                        <p:attrNameLst>
                                          <p:attrName>style.visibility</p:attrName>
                                        </p:attrNameLst>
                                      </p:cBhvr>
                                      <p:to>
                                        <p:strVal val="visible"/>
                                      </p:to>
                                    </p:set>
                                    <p:animEffect transition="in" filter="wipe(left)">
                                      <p:cBhvr>
                                        <p:cTn id="12" dur="500"/>
                                        <p:tgtEl>
                                          <p:spTgt spid="3727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2741"/>
                                        </p:tgtEl>
                                        <p:attrNameLst>
                                          <p:attrName>style.visibility</p:attrName>
                                        </p:attrNameLst>
                                      </p:cBhvr>
                                      <p:to>
                                        <p:strVal val="visible"/>
                                      </p:to>
                                    </p:set>
                                    <p:animEffect transition="in" filter="wipe(left)">
                                      <p:cBhvr>
                                        <p:cTn id="17" dur="500"/>
                                        <p:tgtEl>
                                          <p:spTgt spid="3727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2742"/>
                                        </p:tgtEl>
                                        <p:attrNameLst>
                                          <p:attrName>style.visibility</p:attrName>
                                        </p:attrNameLst>
                                      </p:cBhvr>
                                      <p:to>
                                        <p:strVal val="visible"/>
                                      </p:to>
                                    </p:set>
                                    <p:animEffect transition="in" filter="wipe(left)">
                                      <p:cBhvr>
                                        <p:cTn id="22" dur="500"/>
                                        <p:tgtEl>
                                          <p:spTgt spid="372742"/>
                                        </p:tgtEl>
                                      </p:cBhvr>
                                    </p:animEffect>
                                  </p:childTnLst>
                                </p:cTn>
                              </p:par>
                            </p:childTnLst>
                          </p:cTn>
                        </p:par>
                        <p:par>
                          <p:cTn id="23" fill="hold">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372743"/>
                                        </p:tgtEl>
                                        <p:attrNameLst>
                                          <p:attrName>style.visibility</p:attrName>
                                        </p:attrNameLst>
                                      </p:cBhvr>
                                      <p:to>
                                        <p:strVal val="visible"/>
                                      </p:to>
                                    </p:set>
                                    <p:anim calcmode="lin" valueType="num">
                                      <p:cBhvr additive="base">
                                        <p:cTn id="26" dur="500" fill="hold"/>
                                        <p:tgtEl>
                                          <p:spTgt spid="372743"/>
                                        </p:tgtEl>
                                        <p:attrNameLst>
                                          <p:attrName>ppt_x</p:attrName>
                                        </p:attrNameLst>
                                      </p:cBhvr>
                                      <p:tavLst>
                                        <p:tav tm="0">
                                          <p:val>
                                            <p:strVal val="1+#ppt_w/2"/>
                                          </p:val>
                                        </p:tav>
                                        <p:tav tm="100000">
                                          <p:val>
                                            <p:strVal val="#ppt_x"/>
                                          </p:val>
                                        </p:tav>
                                      </p:tavLst>
                                    </p:anim>
                                    <p:anim calcmode="lin" valueType="num">
                                      <p:cBhvr additive="base">
                                        <p:cTn id="27" dur="500" fill="hold"/>
                                        <p:tgtEl>
                                          <p:spTgt spid="372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p:bldP spid="372740" grpId="0"/>
      <p:bldP spid="372741" grpId="0"/>
      <p:bldP spid="372742" grpId="0"/>
      <p:bldP spid="37274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3762" name="Text Box 2"/>
          <p:cNvSpPr txBox="1"/>
          <p:nvPr/>
        </p:nvSpPr>
        <p:spPr>
          <a:xfrm>
            <a:off x="323850" y="1268413"/>
            <a:ext cx="8721725" cy="3751262"/>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b="1" dirty="0">
                <a:solidFill>
                  <a:srgbClr val="800000"/>
                </a:solidFill>
              </a:rPr>
              <a:t>typedef struct</a:t>
            </a:r>
            <a:r>
              <a:rPr lang="en-US" altLang="zh-CN" sz="4000" dirty="0">
                <a:solidFill>
                  <a:srgbClr val="800000"/>
                </a:solidFill>
              </a:rPr>
              <a:t> </a:t>
            </a:r>
            <a:r>
              <a:rPr lang="en-US" altLang="zh-CN" sz="4000" dirty="0">
                <a:solidFill>
                  <a:srgbClr val="FF3300"/>
                </a:solidFill>
              </a:rPr>
              <a:t>BiTNode</a:t>
            </a:r>
            <a:r>
              <a:rPr lang="en-US" altLang="zh-CN" sz="4000" dirty="0">
                <a:solidFill>
                  <a:srgbClr val="800000"/>
                </a:solidFill>
              </a:rPr>
              <a:t> </a:t>
            </a:r>
            <a:r>
              <a:rPr lang="en-US" altLang="zh-CN" sz="4000" b="1" dirty="0">
                <a:solidFill>
                  <a:srgbClr val="800000"/>
                </a:solidFill>
              </a:rPr>
              <a:t>{</a:t>
            </a:r>
            <a:r>
              <a:rPr lang="en-US" altLang="zh-CN" sz="4000" dirty="0">
                <a:solidFill>
                  <a:srgbClr val="800000"/>
                </a:solidFill>
              </a:rPr>
              <a:t> // </a:t>
            </a:r>
            <a:r>
              <a:rPr lang="zh-CN" altLang="en-US" sz="3600" b="1" dirty="0">
                <a:solidFill>
                  <a:srgbClr val="FF3300"/>
                </a:solidFill>
                <a:ea typeface="楷体_GB2312" pitchFamily="49" charset="-122"/>
              </a:rPr>
              <a:t>结点结构</a:t>
            </a:r>
            <a:endParaRPr lang="zh-CN" altLang="en-US" sz="4000" b="1" dirty="0">
              <a:solidFill>
                <a:srgbClr val="800000"/>
              </a:solidFill>
            </a:endParaRPr>
          </a:p>
          <a:p>
            <a:pPr marL="0" lvl="0" indent="0" eaLnBrk="1" hangingPunct="1">
              <a:lnSpc>
                <a:spcPct val="120000"/>
              </a:lnSpc>
              <a:spcBef>
                <a:spcPct val="0"/>
              </a:spcBef>
              <a:buNone/>
            </a:pPr>
            <a:r>
              <a:rPr lang="zh-CN" altLang="en-US" sz="4000" dirty="0">
                <a:solidFill>
                  <a:srgbClr val="800000"/>
                </a:solidFill>
              </a:rPr>
              <a:t>    </a:t>
            </a:r>
            <a:r>
              <a:rPr lang="en-US" altLang="zh-CN" sz="4000" dirty="0">
                <a:solidFill>
                  <a:srgbClr val="800000"/>
                </a:solidFill>
              </a:rPr>
              <a:t>TElemType      data;</a:t>
            </a:r>
            <a:endParaRPr lang="en-US" altLang="zh-CN" sz="4000" dirty="0">
              <a:solidFill>
                <a:srgbClr val="800000"/>
              </a:solidFill>
            </a:endParaRPr>
          </a:p>
          <a:p>
            <a:pPr marL="0" lvl="0" indent="0" eaLnBrk="1" hangingPunct="1">
              <a:lnSpc>
                <a:spcPct val="120000"/>
              </a:lnSpc>
              <a:spcBef>
                <a:spcPct val="0"/>
              </a:spcBef>
              <a:buNone/>
            </a:pPr>
            <a:r>
              <a:rPr lang="en-US" altLang="zh-CN" sz="4000" dirty="0">
                <a:solidFill>
                  <a:srgbClr val="800000"/>
                </a:solidFill>
              </a:rPr>
              <a:t>    </a:t>
            </a:r>
            <a:r>
              <a:rPr lang="en-US" altLang="zh-CN" sz="4000" b="1" dirty="0">
                <a:solidFill>
                  <a:srgbClr val="800000"/>
                </a:solidFill>
              </a:rPr>
              <a:t>struct</a:t>
            </a:r>
            <a:r>
              <a:rPr lang="en-US" altLang="zh-CN" sz="4000" dirty="0">
                <a:solidFill>
                  <a:srgbClr val="800000"/>
                </a:solidFill>
              </a:rPr>
              <a:t> BiTNode  </a:t>
            </a:r>
            <a:r>
              <a:rPr lang="en-US" altLang="zh-CN" sz="4000" b="1" dirty="0">
                <a:solidFill>
                  <a:srgbClr val="800000"/>
                </a:solidFill>
              </a:rPr>
              <a:t>*l</a:t>
            </a:r>
            <a:r>
              <a:rPr lang="en-US" altLang="zh-CN" sz="4000" dirty="0">
                <a:solidFill>
                  <a:srgbClr val="800000"/>
                </a:solidFill>
              </a:rPr>
              <a:t>child, </a:t>
            </a:r>
            <a:r>
              <a:rPr lang="en-US" altLang="zh-CN" sz="4000" b="1" dirty="0">
                <a:solidFill>
                  <a:srgbClr val="800000"/>
                </a:solidFill>
              </a:rPr>
              <a:t>*r</a:t>
            </a:r>
            <a:r>
              <a:rPr lang="en-US" altLang="zh-CN" sz="4000" dirty="0">
                <a:solidFill>
                  <a:srgbClr val="800000"/>
                </a:solidFill>
              </a:rPr>
              <a:t>child; </a:t>
            </a:r>
            <a:endParaRPr lang="en-US" altLang="zh-CN" sz="4000" dirty="0">
              <a:solidFill>
                <a:srgbClr val="800000"/>
              </a:solidFill>
            </a:endParaRPr>
          </a:p>
          <a:p>
            <a:pPr marL="0" lvl="0" indent="0" eaLnBrk="1" hangingPunct="1">
              <a:lnSpc>
                <a:spcPct val="120000"/>
              </a:lnSpc>
              <a:spcBef>
                <a:spcPct val="0"/>
              </a:spcBef>
              <a:buNone/>
            </a:pPr>
            <a:r>
              <a:rPr lang="en-US" altLang="zh-CN" sz="4000" dirty="0">
                <a:solidFill>
                  <a:srgbClr val="800000"/>
                </a:solidFill>
              </a:rPr>
              <a:t>                                     // </a:t>
            </a:r>
            <a:r>
              <a:rPr lang="zh-CN" altLang="en-US" sz="4000" dirty="0">
                <a:solidFill>
                  <a:srgbClr val="800000"/>
                </a:solidFill>
                <a:ea typeface="楷体_GB2312" pitchFamily="49" charset="-122"/>
              </a:rPr>
              <a:t>左右孩子指针</a:t>
            </a:r>
            <a:endParaRPr lang="zh-CN" altLang="en-US" sz="4000" dirty="0">
              <a:solidFill>
                <a:srgbClr val="800000"/>
              </a:solidFill>
            </a:endParaRPr>
          </a:p>
          <a:p>
            <a:pPr marL="0" lvl="0" indent="0" eaLnBrk="1" hangingPunct="1">
              <a:lnSpc>
                <a:spcPct val="120000"/>
              </a:lnSpc>
              <a:spcBef>
                <a:spcPct val="0"/>
              </a:spcBef>
              <a:buNone/>
            </a:pPr>
            <a:r>
              <a:rPr lang="en-US" altLang="zh-CN" sz="4000" b="1" dirty="0">
                <a:solidFill>
                  <a:srgbClr val="800000"/>
                </a:solidFill>
              </a:rPr>
              <a:t>}</a:t>
            </a:r>
            <a:r>
              <a:rPr lang="en-US" altLang="zh-CN" sz="4000" dirty="0">
                <a:solidFill>
                  <a:srgbClr val="800000"/>
                </a:solidFill>
              </a:rPr>
              <a:t> BiTNode, </a:t>
            </a:r>
            <a:r>
              <a:rPr lang="en-US" altLang="zh-CN" sz="4000" b="1" dirty="0">
                <a:solidFill>
                  <a:srgbClr val="800000"/>
                </a:solidFill>
              </a:rPr>
              <a:t>*</a:t>
            </a:r>
            <a:r>
              <a:rPr lang="en-US" altLang="zh-CN" sz="4000" dirty="0">
                <a:solidFill>
                  <a:srgbClr val="800000"/>
                </a:solidFill>
              </a:rPr>
              <a:t>BiTree;</a:t>
            </a:r>
            <a:endParaRPr lang="en-US" altLang="zh-CN" sz="4000" dirty="0">
              <a:solidFill>
                <a:srgbClr val="800000"/>
              </a:solidFill>
            </a:endParaRPr>
          </a:p>
        </p:txBody>
      </p:sp>
      <p:sp>
        <p:nvSpPr>
          <p:cNvPr id="373763" name="Text Box 3"/>
          <p:cNvSpPr txBox="1"/>
          <p:nvPr/>
        </p:nvSpPr>
        <p:spPr>
          <a:xfrm>
            <a:off x="3200400" y="5454650"/>
            <a:ext cx="3562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333399"/>
                </a:solidFill>
              </a:rPr>
              <a:t>l</a:t>
            </a:r>
            <a:r>
              <a:rPr lang="en-US" altLang="zh-CN" sz="3600" dirty="0">
                <a:solidFill>
                  <a:srgbClr val="333399"/>
                </a:solidFill>
              </a:rPr>
              <a:t>child  data  </a:t>
            </a:r>
            <a:r>
              <a:rPr lang="en-US" altLang="zh-CN" sz="3600" b="1" dirty="0">
                <a:solidFill>
                  <a:srgbClr val="333399"/>
                </a:solidFill>
              </a:rPr>
              <a:t>r</a:t>
            </a:r>
            <a:r>
              <a:rPr lang="en-US" altLang="zh-CN" sz="3600" dirty="0">
                <a:solidFill>
                  <a:srgbClr val="333399"/>
                </a:solidFill>
              </a:rPr>
              <a:t>child</a:t>
            </a:r>
            <a:endParaRPr lang="en-US" altLang="zh-CN" sz="2400" dirty="0"/>
          </a:p>
        </p:txBody>
      </p:sp>
      <p:sp>
        <p:nvSpPr>
          <p:cNvPr id="373764" name="Rectangle 4"/>
          <p:cNvSpPr/>
          <p:nvPr/>
        </p:nvSpPr>
        <p:spPr>
          <a:xfrm>
            <a:off x="3124200" y="5530850"/>
            <a:ext cx="3581400" cy="533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dirty="0"/>
          </a:p>
        </p:txBody>
      </p:sp>
      <p:sp>
        <p:nvSpPr>
          <p:cNvPr id="373765" name="Line 5"/>
          <p:cNvSpPr/>
          <p:nvPr/>
        </p:nvSpPr>
        <p:spPr>
          <a:xfrm>
            <a:off x="4419600" y="5530850"/>
            <a:ext cx="0" cy="533400"/>
          </a:xfrm>
          <a:prstGeom prst="line">
            <a:avLst/>
          </a:prstGeom>
          <a:ln w="12700" cap="sq" cmpd="sng">
            <a:solidFill>
              <a:schemeClr val="tx1"/>
            </a:solidFill>
            <a:prstDash val="solid"/>
            <a:headEnd type="none" w="sm" len="sm"/>
            <a:tailEnd type="none" w="sm" len="sm"/>
          </a:ln>
        </p:spPr>
      </p:sp>
      <p:sp>
        <p:nvSpPr>
          <p:cNvPr id="373766" name="Line 6"/>
          <p:cNvSpPr/>
          <p:nvPr/>
        </p:nvSpPr>
        <p:spPr>
          <a:xfrm>
            <a:off x="5410200" y="5530850"/>
            <a:ext cx="0" cy="533400"/>
          </a:xfrm>
          <a:prstGeom prst="line">
            <a:avLst/>
          </a:prstGeom>
          <a:ln w="12700" cap="sq" cmpd="sng">
            <a:solidFill>
              <a:schemeClr val="tx1"/>
            </a:solidFill>
            <a:prstDash val="solid"/>
            <a:headEnd type="none" w="sm" len="sm"/>
            <a:tailEnd type="none" w="sm" len="sm"/>
          </a:ln>
        </p:spPr>
      </p:sp>
      <p:sp>
        <p:nvSpPr>
          <p:cNvPr id="373767" name="Text Box 7"/>
          <p:cNvSpPr txBox="1"/>
          <p:nvPr/>
        </p:nvSpPr>
        <p:spPr>
          <a:xfrm>
            <a:off x="611188" y="5373688"/>
            <a:ext cx="2165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333399"/>
                </a:solidFill>
                <a:ea typeface="楷体_GB2312" pitchFamily="49" charset="-122"/>
              </a:rPr>
              <a:t>结点结构</a:t>
            </a:r>
            <a:r>
              <a:rPr lang="en-US" altLang="zh-CN" sz="3600" b="1" dirty="0">
                <a:solidFill>
                  <a:srgbClr val="333399"/>
                </a:solidFill>
                <a:ea typeface="楷体_GB2312" pitchFamily="49" charset="-122"/>
              </a:rPr>
              <a:t>:</a:t>
            </a:r>
            <a:endParaRPr lang="en-US" altLang="zh-CN" sz="2400" dirty="0"/>
          </a:p>
        </p:txBody>
      </p:sp>
      <p:sp>
        <p:nvSpPr>
          <p:cNvPr id="58376" name="Text Box 8"/>
          <p:cNvSpPr txBox="1"/>
          <p:nvPr/>
        </p:nvSpPr>
        <p:spPr>
          <a:xfrm>
            <a:off x="468313" y="863600"/>
            <a:ext cx="3887787" cy="5191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800000"/>
                </a:solidFill>
              </a:rPr>
              <a:t>C </a:t>
            </a:r>
            <a:r>
              <a:rPr lang="zh-CN" altLang="zh-CN" sz="2800" b="1" dirty="0">
                <a:solidFill>
                  <a:srgbClr val="800000"/>
                </a:solidFill>
                <a:latin typeface="楷体_GB2312" pitchFamily="49" charset="-122"/>
                <a:ea typeface="楷体_GB2312" pitchFamily="49" charset="-122"/>
              </a:rPr>
              <a:t>语言的类型描述如下:</a:t>
            </a:r>
            <a:endParaRPr lang="en-US" altLang="zh-CN" sz="2800" dirty="0"/>
          </a:p>
        </p:txBody>
      </p:sp>
      <p:sp>
        <p:nvSpPr>
          <p:cNvPr id="373769" name="AutoShape 9">
            <a:hlinkClick r:id="rId1"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58378" name="Text Box 10"/>
          <p:cNvSpPr txBox="1"/>
          <p:nvPr/>
        </p:nvSpPr>
        <p:spPr>
          <a:xfrm>
            <a:off x="381000" y="95250"/>
            <a:ext cx="3276600" cy="6762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b="1" dirty="0">
                <a:solidFill>
                  <a:srgbClr val="FF00FF"/>
                </a:solidFill>
                <a:latin typeface="楷体_GB2312" pitchFamily="49" charset="-122"/>
                <a:ea typeface="楷体_GB2312" pitchFamily="49" charset="-122"/>
              </a:rPr>
              <a:t>1. </a:t>
            </a:r>
            <a:r>
              <a:rPr lang="zh-CN" altLang="en-US" b="1" dirty="0">
                <a:solidFill>
                  <a:srgbClr val="FF00FF"/>
                </a:solidFill>
                <a:latin typeface="楷体_GB2312" pitchFamily="49" charset="-122"/>
                <a:ea typeface="楷体_GB2312" pitchFamily="49" charset="-122"/>
              </a:rPr>
              <a:t>二叉链表</a:t>
            </a:r>
            <a:endParaRPr lang="zh-CN" altLang="en-US" dirty="0"/>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3762"/>
                                        </p:tgtEl>
                                        <p:attrNameLst>
                                          <p:attrName>style.visibility</p:attrName>
                                        </p:attrNameLst>
                                      </p:cBhvr>
                                      <p:to>
                                        <p:strVal val="visible"/>
                                      </p:to>
                                    </p:set>
                                    <p:animEffect transition="in" filter="strips(downRight)">
                                      <p:cBhvr>
                                        <p:cTn id="7" dur="500"/>
                                        <p:tgtEl>
                                          <p:spTgt spid="37376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73767"/>
                                        </p:tgtEl>
                                        <p:attrNameLst>
                                          <p:attrName>style.visibility</p:attrName>
                                        </p:attrNameLst>
                                      </p:cBhvr>
                                      <p:to>
                                        <p:strVal val="visible"/>
                                      </p:to>
                                    </p:set>
                                    <p:anim calcmode="lin" valueType="num">
                                      <p:cBhvr additive="base">
                                        <p:cTn id="11" dur="500" fill="hold"/>
                                        <p:tgtEl>
                                          <p:spTgt spid="373767"/>
                                        </p:tgtEl>
                                        <p:attrNameLst>
                                          <p:attrName>ppt_x</p:attrName>
                                        </p:attrNameLst>
                                      </p:cBhvr>
                                      <p:tavLst>
                                        <p:tav tm="0">
                                          <p:val>
                                            <p:strVal val="0-#ppt_w/2"/>
                                          </p:val>
                                        </p:tav>
                                        <p:tav tm="100000">
                                          <p:val>
                                            <p:strVal val="#ppt_x"/>
                                          </p:val>
                                        </p:tav>
                                      </p:tavLst>
                                    </p:anim>
                                    <p:anim calcmode="lin" valueType="num">
                                      <p:cBhvr additive="base">
                                        <p:cTn id="12" dur="500" fill="hold"/>
                                        <p:tgtEl>
                                          <p:spTgt spid="37376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373763"/>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37376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73765"/>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499"/>
                                          </p:stCondLst>
                                        </p:cTn>
                                        <p:tgtEl>
                                          <p:spTgt spid="373766"/>
                                        </p:tgtEl>
                                        <p:attrNameLst>
                                          <p:attrName>style.visibility</p:attrName>
                                        </p:attrNameLst>
                                      </p:cBhvr>
                                      <p:to>
                                        <p:strVal val="visible"/>
                                      </p:to>
                                    </p:set>
                                  </p:childTnLst>
                                </p:cTn>
                              </p:par>
                            </p:childTnLst>
                          </p:cTn>
                        </p:par>
                        <p:par>
                          <p:cTn id="25" fill="hold">
                            <p:stCondLst>
                              <p:cond delay="3000"/>
                            </p:stCondLst>
                            <p:childTnLst>
                              <p:par>
                                <p:cTn id="26" presetID="2" presetClass="entr" presetSubtype="6" fill="hold" grpId="0" nodeType="afterEffect">
                                  <p:stCondLst>
                                    <p:cond delay="0"/>
                                  </p:stCondLst>
                                  <p:childTnLst>
                                    <p:set>
                                      <p:cBhvr>
                                        <p:cTn id="27" dur="1" fill="hold">
                                          <p:stCondLst>
                                            <p:cond delay="0"/>
                                          </p:stCondLst>
                                        </p:cTn>
                                        <p:tgtEl>
                                          <p:spTgt spid="373769"/>
                                        </p:tgtEl>
                                        <p:attrNameLst>
                                          <p:attrName>style.visibility</p:attrName>
                                        </p:attrNameLst>
                                      </p:cBhvr>
                                      <p:to>
                                        <p:strVal val="visible"/>
                                      </p:to>
                                    </p:set>
                                    <p:anim calcmode="lin" valueType="num">
                                      <p:cBhvr additive="base">
                                        <p:cTn id="28" dur="500" fill="hold"/>
                                        <p:tgtEl>
                                          <p:spTgt spid="373769"/>
                                        </p:tgtEl>
                                        <p:attrNameLst>
                                          <p:attrName>ppt_x</p:attrName>
                                        </p:attrNameLst>
                                      </p:cBhvr>
                                      <p:tavLst>
                                        <p:tav tm="0">
                                          <p:val>
                                            <p:strVal val="1+#ppt_w/2"/>
                                          </p:val>
                                        </p:tav>
                                        <p:tav tm="100000">
                                          <p:val>
                                            <p:strVal val="#ppt_x"/>
                                          </p:val>
                                        </p:tav>
                                      </p:tavLst>
                                    </p:anim>
                                    <p:anim calcmode="lin" valueType="num">
                                      <p:cBhvr additive="base">
                                        <p:cTn id="29" dur="500" fill="hold"/>
                                        <p:tgtEl>
                                          <p:spTgt spid="3737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p:bldP spid="373763" grpId="0"/>
      <p:bldP spid="373764" grpId="0" animBg="1"/>
      <p:bldP spid="373767" grpId="0"/>
      <p:bldP spid="37376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394" name="Group 2"/>
          <p:cNvGrpSpPr/>
          <p:nvPr/>
        </p:nvGrpSpPr>
        <p:grpSpPr>
          <a:xfrm>
            <a:off x="1582738" y="2133600"/>
            <a:ext cx="6553200" cy="3657600"/>
            <a:chOff x="997" y="1344"/>
            <a:chExt cx="4128" cy="2304"/>
          </a:xfrm>
        </p:grpSpPr>
        <p:sp useBgFill="1">
          <p:nvSpPr>
            <p:cNvPr id="59396" name="Oval 3"/>
            <p:cNvSpPr/>
            <p:nvPr/>
          </p:nvSpPr>
          <p:spPr>
            <a:xfrm>
              <a:off x="2245" y="1344"/>
              <a:ext cx="480" cy="480"/>
            </a:xfrm>
            <a:prstGeom prst="ellipse">
              <a:avLst/>
            </a:prstGeom>
            <a:ln w="38100"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990033"/>
                  </a:solidFill>
                </a:rPr>
                <a:t>A</a:t>
              </a:r>
              <a:endParaRPr lang="en-US" altLang="zh-CN" sz="2400" dirty="0"/>
            </a:p>
          </p:txBody>
        </p:sp>
        <p:sp useBgFill="1">
          <p:nvSpPr>
            <p:cNvPr id="59397" name="Oval 4"/>
            <p:cNvSpPr/>
            <p:nvPr/>
          </p:nvSpPr>
          <p:spPr>
            <a:xfrm>
              <a:off x="997" y="1872"/>
              <a:ext cx="528" cy="528"/>
            </a:xfrm>
            <a:prstGeom prst="ellipse">
              <a:avLst/>
            </a:prstGeom>
            <a:ln w="28575"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990033"/>
                  </a:solidFill>
                </a:rPr>
                <a:t>B</a:t>
              </a:r>
              <a:endParaRPr lang="en-US" altLang="zh-CN" sz="2400" dirty="0"/>
            </a:p>
          </p:txBody>
        </p:sp>
        <p:sp useBgFill="1">
          <p:nvSpPr>
            <p:cNvPr id="59398" name="Oval 5"/>
            <p:cNvSpPr/>
            <p:nvPr/>
          </p:nvSpPr>
          <p:spPr>
            <a:xfrm>
              <a:off x="1621" y="2544"/>
              <a:ext cx="480" cy="480"/>
            </a:xfrm>
            <a:prstGeom prst="ellipse">
              <a:avLst/>
            </a:prstGeom>
            <a:ln w="28575"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990033"/>
                  </a:solidFill>
                </a:rPr>
                <a:t>C</a:t>
              </a:r>
              <a:endParaRPr lang="en-US" altLang="zh-CN" sz="2400" dirty="0"/>
            </a:p>
          </p:txBody>
        </p:sp>
        <p:sp useBgFill="1">
          <p:nvSpPr>
            <p:cNvPr id="59399" name="Oval 6"/>
            <p:cNvSpPr/>
            <p:nvPr/>
          </p:nvSpPr>
          <p:spPr>
            <a:xfrm>
              <a:off x="3445" y="1872"/>
              <a:ext cx="528" cy="528"/>
            </a:xfrm>
            <a:prstGeom prst="ellipse">
              <a:avLst/>
            </a:prstGeom>
            <a:ln w="28575"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990033"/>
                  </a:solidFill>
                </a:rPr>
                <a:t>D</a:t>
              </a:r>
              <a:endParaRPr lang="en-US" altLang="zh-CN" sz="2400" dirty="0"/>
            </a:p>
          </p:txBody>
        </p:sp>
        <p:sp useBgFill="1">
          <p:nvSpPr>
            <p:cNvPr id="59400" name="Oval 7"/>
            <p:cNvSpPr/>
            <p:nvPr/>
          </p:nvSpPr>
          <p:spPr>
            <a:xfrm>
              <a:off x="4597" y="2496"/>
              <a:ext cx="528" cy="528"/>
            </a:xfrm>
            <a:prstGeom prst="ellipse">
              <a:avLst/>
            </a:prstGeom>
            <a:ln w="28575"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990033"/>
                  </a:solidFill>
                </a:rPr>
                <a:t>E</a:t>
              </a:r>
              <a:endParaRPr lang="en-US" altLang="zh-CN" sz="2400" b="1" dirty="0"/>
            </a:p>
          </p:txBody>
        </p:sp>
        <p:sp useBgFill="1">
          <p:nvSpPr>
            <p:cNvPr id="59401" name="Oval 8"/>
            <p:cNvSpPr/>
            <p:nvPr/>
          </p:nvSpPr>
          <p:spPr>
            <a:xfrm>
              <a:off x="4021" y="3168"/>
              <a:ext cx="528" cy="480"/>
            </a:xfrm>
            <a:prstGeom prst="ellipse">
              <a:avLst/>
            </a:prstGeom>
            <a:ln w="28575"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990033"/>
                  </a:solidFill>
                </a:rPr>
                <a:t>F</a:t>
              </a:r>
              <a:endParaRPr lang="en-US" altLang="zh-CN" sz="2400" dirty="0"/>
            </a:p>
          </p:txBody>
        </p:sp>
        <p:sp>
          <p:nvSpPr>
            <p:cNvPr id="59402" name="Line 9"/>
            <p:cNvSpPr/>
            <p:nvPr/>
          </p:nvSpPr>
          <p:spPr>
            <a:xfrm flipH="1">
              <a:off x="1285" y="1584"/>
              <a:ext cx="960" cy="288"/>
            </a:xfrm>
            <a:prstGeom prst="line">
              <a:avLst/>
            </a:prstGeom>
            <a:ln w="28575" cap="sq" cmpd="sng">
              <a:solidFill>
                <a:srgbClr val="AE68AE"/>
              </a:solidFill>
              <a:prstDash val="solid"/>
              <a:headEnd type="none" w="sm" len="sm"/>
              <a:tailEnd type="none" w="sm" len="sm"/>
            </a:ln>
          </p:spPr>
        </p:sp>
        <p:sp>
          <p:nvSpPr>
            <p:cNvPr id="59403" name="Line 10"/>
            <p:cNvSpPr/>
            <p:nvPr/>
          </p:nvSpPr>
          <p:spPr>
            <a:xfrm>
              <a:off x="1525" y="2112"/>
              <a:ext cx="336" cy="432"/>
            </a:xfrm>
            <a:prstGeom prst="line">
              <a:avLst/>
            </a:prstGeom>
            <a:ln w="28575" cap="sq" cmpd="sng">
              <a:solidFill>
                <a:srgbClr val="AE68AE"/>
              </a:solidFill>
              <a:prstDash val="solid"/>
              <a:headEnd type="none" w="sm" len="sm"/>
              <a:tailEnd type="none" w="sm" len="sm"/>
            </a:ln>
          </p:spPr>
        </p:sp>
        <p:sp>
          <p:nvSpPr>
            <p:cNvPr id="59404" name="Line 11"/>
            <p:cNvSpPr/>
            <p:nvPr/>
          </p:nvSpPr>
          <p:spPr>
            <a:xfrm>
              <a:off x="2725" y="1584"/>
              <a:ext cx="960" cy="288"/>
            </a:xfrm>
            <a:prstGeom prst="line">
              <a:avLst/>
            </a:prstGeom>
            <a:ln w="28575" cap="sq" cmpd="sng">
              <a:solidFill>
                <a:srgbClr val="AE68AE"/>
              </a:solidFill>
              <a:prstDash val="solid"/>
              <a:headEnd type="none" w="sm" len="sm"/>
              <a:tailEnd type="none" w="sm" len="sm"/>
            </a:ln>
          </p:spPr>
        </p:sp>
        <p:sp>
          <p:nvSpPr>
            <p:cNvPr id="59405" name="Line 12"/>
            <p:cNvSpPr/>
            <p:nvPr/>
          </p:nvSpPr>
          <p:spPr>
            <a:xfrm>
              <a:off x="3973" y="2112"/>
              <a:ext cx="912" cy="384"/>
            </a:xfrm>
            <a:prstGeom prst="line">
              <a:avLst/>
            </a:prstGeom>
            <a:ln w="28575" cap="sq" cmpd="sng">
              <a:solidFill>
                <a:srgbClr val="AE68AE"/>
              </a:solidFill>
              <a:prstDash val="solid"/>
              <a:headEnd type="none" w="sm" len="sm"/>
              <a:tailEnd type="none" w="sm" len="sm"/>
            </a:ln>
          </p:spPr>
        </p:sp>
        <p:sp>
          <p:nvSpPr>
            <p:cNvPr id="59406" name="Line 13"/>
            <p:cNvSpPr/>
            <p:nvPr/>
          </p:nvSpPr>
          <p:spPr>
            <a:xfrm flipH="1">
              <a:off x="4309" y="2736"/>
              <a:ext cx="288" cy="432"/>
            </a:xfrm>
            <a:prstGeom prst="line">
              <a:avLst/>
            </a:prstGeom>
            <a:ln w="28575" cap="sq" cmpd="sng">
              <a:solidFill>
                <a:srgbClr val="AE68AE"/>
              </a:solidFill>
              <a:prstDash val="solid"/>
              <a:headEnd type="none" w="sm" len="sm"/>
              <a:tailEnd type="none" w="sm" len="sm"/>
            </a:ln>
          </p:spPr>
        </p:sp>
      </p:grpSp>
      <p:sp>
        <p:nvSpPr>
          <p:cNvPr id="59395" name="Text Box 14"/>
          <p:cNvSpPr txBox="1"/>
          <p:nvPr/>
        </p:nvSpPr>
        <p:spPr>
          <a:xfrm>
            <a:off x="1763713" y="549275"/>
            <a:ext cx="2303462"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t>如下面的树</a:t>
            </a:r>
            <a:r>
              <a:rPr lang="en-US" altLang="zh-CN" sz="2400" dirty="0"/>
              <a:t>:</a:t>
            </a:r>
            <a:endParaRPr lang="en-US" altLang="zh-CN" sz="2400" dirty="0"/>
          </a:p>
        </p:txBody>
      </p:sp>
    </p:spTree>
  </p:cSld>
  <p:clrMapOvr>
    <a:masterClrMapping/>
  </p:clrMapOvr>
  <p:transition>
    <p:sndAc>
      <p:stSnd>
        <p:snd r:embed="rId1" name="camera.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5810" name="Rectangle 2"/>
          <p:cNvSpPr/>
          <p:nvPr/>
        </p:nvSpPr>
        <p:spPr>
          <a:xfrm>
            <a:off x="2743200" y="23463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A</a:t>
            </a:r>
            <a:endParaRPr lang="en-US" altLang="zh-CN" sz="2400" dirty="0"/>
          </a:p>
        </p:txBody>
      </p:sp>
      <p:sp>
        <p:nvSpPr>
          <p:cNvPr id="375811" name="Line 3"/>
          <p:cNvSpPr/>
          <p:nvPr/>
        </p:nvSpPr>
        <p:spPr>
          <a:xfrm>
            <a:off x="3124200" y="2346325"/>
            <a:ext cx="0" cy="533400"/>
          </a:xfrm>
          <a:prstGeom prst="line">
            <a:avLst/>
          </a:prstGeom>
          <a:ln w="12700" cap="sq" cmpd="sng">
            <a:solidFill>
              <a:srgbClr val="005400"/>
            </a:solidFill>
            <a:prstDash val="solid"/>
            <a:headEnd type="none" w="sm" len="sm"/>
            <a:tailEnd type="none" w="sm" len="sm"/>
          </a:ln>
        </p:spPr>
      </p:sp>
      <p:sp>
        <p:nvSpPr>
          <p:cNvPr id="375812" name="Line 4"/>
          <p:cNvSpPr/>
          <p:nvPr/>
        </p:nvSpPr>
        <p:spPr>
          <a:xfrm>
            <a:off x="3886200" y="2346325"/>
            <a:ext cx="0" cy="533400"/>
          </a:xfrm>
          <a:prstGeom prst="line">
            <a:avLst/>
          </a:prstGeom>
          <a:ln w="12700" cap="sq" cmpd="sng">
            <a:solidFill>
              <a:srgbClr val="005400"/>
            </a:solidFill>
            <a:prstDash val="solid"/>
            <a:headEnd type="none" w="sm" len="sm"/>
            <a:tailEnd type="none" w="sm" len="sm"/>
          </a:ln>
        </p:spPr>
      </p:sp>
      <p:sp>
        <p:nvSpPr>
          <p:cNvPr id="375813" name="Rectangle 5"/>
          <p:cNvSpPr/>
          <p:nvPr/>
        </p:nvSpPr>
        <p:spPr>
          <a:xfrm>
            <a:off x="4648200" y="34893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D</a:t>
            </a:r>
            <a:endParaRPr lang="en-US" altLang="zh-CN" sz="2400" dirty="0"/>
          </a:p>
        </p:txBody>
      </p:sp>
      <p:sp>
        <p:nvSpPr>
          <p:cNvPr id="375814" name="Line 6"/>
          <p:cNvSpPr/>
          <p:nvPr/>
        </p:nvSpPr>
        <p:spPr>
          <a:xfrm>
            <a:off x="5029200" y="3489325"/>
            <a:ext cx="0" cy="533400"/>
          </a:xfrm>
          <a:prstGeom prst="line">
            <a:avLst/>
          </a:prstGeom>
          <a:ln w="12700" cap="sq" cmpd="sng">
            <a:solidFill>
              <a:srgbClr val="005400"/>
            </a:solidFill>
            <a:prstDash val="solid"/>
            <a:headEnd type="none" w="sm" len="sm"/>
            <a:tailEnd type="none" w="sm" len="sm"/>
          </a:ln>
        </p:spPr>
      </p:sp>
      <p:sp>
        <p:nvSpPr>
          <p:cNvPr id="375815" name="Line 7"/>
          <p:cNvSpPr/>
          <p:nvPr/>
        </p:nvSpPr>
        <p:spPr>
          <a:xfrm>
            <a:off x="5791200" y="3489325"/>
            <a:ext cx="0" cy="533400"/>
          </a:xfrm>
          <a:prstGeom prst="line">
            <a:avLst/>
          </a:prstGeom>
          <a:ln w="12700" cap="sq" cmpd="sng">
            <a:solidFill>
              <a:srgbClr val="005400"/>
            </a:solidFill>
            <a:prstDash val="solid"/>
            <a:headEnd type="none" w="sm" len="sm"/>
            <a:tailEnd type="none" w="sm" len="sm"/>
          </a:ln>
        </p:spPr>
      </p:sp>
      <p:sp>
        <p:nvSpPr>
          <p:cNvPr id="375816" name="Rectangle 8"/>
          <p:cNvSpPr/>
          <p:nvPr/>
        </p:nvSpPr>
        <p:spPr>
          <a:xfrm>
            <a:off x="6553200" y="46323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E</a:t>
            </a:r>
            <a:endParaRPr lang="en-US" altLang="zh-CN" sz="2400" dirty="0"/>
          </a:p>
        </p:txBody>
      </p:sp>
      <p:sp>
        <p:nvSpPr>
          <p:cNvPr id="375817" name="Line 9"/>
          <p:cNvSpPr/>
          <p:nvPr/>
        </p:nvSpPr>
        <p:spPr>
          <a:xfrm>
            <a:off x="6934200" y="4632325"/>
            <a:ext cx="0" cy="533400"/>
          </a:xfrm>
          <a:prstGeom prst="line">
            <a:avLst/>
          </a:prstGeom>
          <a:ln w="12700" cap="sq" cmpd="sng">
            <a:solidFill>
              <a:srgbClr val="005400"/>
            </a:solidFill>
            <a:prstDash val="solid"/>
            <a:headEnd type="none" w="sm" len="sm"/>
            <a:tailEnd type="none" w="sm" len="sm"/>
          </a:ln>
        </p:spPr>
      </p:sp>
      <p:sp>
        <p:nvSpPr>
          <p:cNvPr id="375818" name="Line 10"/>
          <p:cNvSpPr/>
          <p:nvPr/>
        </p:nvSpPr>
        <p:spPr>
          <a:xfrm>
            <a:off x="7696200" y="4632325"/>
            <a:ext cx="0" cy="533400"/>
          </a:xfrm>
          <a:prstGeom prst="line">
            <a:avLst/>
          </a:prstGeom>
          <a:ln w="12700" cap="sq" cmpd="sng">
            <a:solidFill>
              <a:srgbClr val="005400"/>
            </a:solidFill>
            <a:prstDash val="solid"/>
            <a:headEnd type="none" w="sm" len="sm"/>
            <a:tailEnd type="none" w="sm" len="sm"/>
          </a:ln>
        </p:spPr>
      </p:sp>
      <p:sp>
        <p:nvSpPr>
          <p:cNvPr id="375819" name="Rectangle 11"/>
          <p:cNvSpPr/>
          <p:nvPr/>
        </p:nvSpPr>
        <p:spPr>
          <a:xfrm>
            <a:off x="838200" y="34893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B</a:t>
            </a:r>
            <a:endParaRPr lang="en-US" altLang="zh-CN" sz="2400" dirty="0"/>
          </a:p>
        </p:txBody>
      </p:sp>
      <p:sp>
        <p:nvSpPr>
          <p:cNvPr id="375820" name="Line 12"/>
          <p:cNvSpPr/>
          <p:nvPr/>
        </p:nvSpPr>
        <p:spPr>
          <a:xfrm>
            <a:off x="1219200" y="3489325"/>
            <a:ext cx="0" cy="533400"/>
          </a:xfrm>
          <a:prstGeom prst="line">
            <a:avLst/>
          </a:prstGeom>
          <a:ln w="12700" cap="sq" cmpd="sng">
            <a:solidFill>
              <a:srgbClr val="005400"/>
            </a:solidFill>
            <a:prstDash val="solid"/>
            <a:headEnd type="none" w="sm" len="sm"/>
            <a:tailEnd type="none" w="sm" len="sm"/>
          </a:ln>
        </p:spPr>
      </p:sp>
      <p:sp>
        <p:nvSpPr>
          <p:cNvPr id="375821" name="Line 13"/>
          <p:cNvSpPr/>
          <p:nvPr/>
        </p:nvSpPr>
        <p:spPr>
          <a:xfrm>
            <a:off x="1981200" y="3489325"/>
            <a:ext cx="0" cy="533400"/>
          </a:xfrm>
          <a:prstGeom prst="line">
            <a:avLst/>
          </a:prstGeom>
          <a:ln w="12700" cap="sq" cmpd="sng">
            <a:solidFill>
              <a:srgbClr val="005400"/>
            </a:solidFill>
            <a:prstDash val="solid"/>
            <a:headEnd type="none" w="sm" len="sm"/>
            <a:tailEnd type="none" w="sm" len="sm"/>
          </a:ln>
        </p:spPr>
      </p:sp>
      <p:sp>
        <p:nvSpPr>
          <p:cNvPr id="375822" name="Rectangle 14"/>
          <p:cNvSpPr/>
          <p:nvPr/>
        </p:nvSpPr>
        <p:spPr>
          <a:xfrm>
            <a:off x="1752600" y="46323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C</a:t>
            </a:r>
            <a:endParaRPr lang="en-US" altLang="zh-CN" sz="2400" dirty="0"/>
          </a:p>
        </p:txBody>
      </p:sp>
      <p:sp>
        <p:nvSpPr>
          <p:cNvPr id="375823" name="Line 15"/>
          <p:cNvSpPr/>
          <p:nvPr/>
        </p:nvSpPr>
        <p:spPr>
          <a:xfrm>
            <a:off x="2133600" y="4632325"/>
            <a:ext cx="0" cy="533400"/>
          </a:xfrm>
          <a:prstGeom prst="line">
            <a:avLst/>
          </a:prstGeom>
          <a:ln w="12700" cap="sq" cmpd="sng">
            <a:solidFill>
              <a:srgbClr val="005400"/>
            </a:solidFill>
            <a:prstDash val="solid"/>
            <a:headEnd type="none" w="sm" len="sm"/>
            <a:tailEnd type="none" w="sm" len="sm"/>
          </a:ln>
        </p:spPr>
      </p:sp>
      <p:sp>
        <p:nvSpPr>
          <p:cNvPr id="375824" name="Line 16"/>
          <p:cNvSpPr/>
          <p:nvPr/>
        </p:nvSpPr>
        <p:spPr>
          <a:xfrm>
            <a:off x="2895600" y="4632325"/>
            <a:ext cx="0" cy="533400"/>
          </a:xfrm>
          <a:prstGeom prst="line">
            <a:avLst/>
          </a:prstGeom>
          <a:ln w="12700" cap="sq" cmpd="sng">
            <a:solidFill>
              <a:srgbClr val="005400"/>
            </a:solidFill>
            <a:prstDash val="solid"/>
            <a:headEnd type="none" w="sm" len="sm"/>
            <a:tailEnd type="none" w="sm" len="sm"/>
          </a:ln>
        </p:spPr>
      </p:sp>
      <p:sp>
        <p:nvSpPr>
          <p:cNvPr id="375825" name="Rectangle 17"/>
          <p:cNvSpPr/>
          <p:nvPr/>
        </p:nvSpPr>
        <p:spPr>
          <a:xfrm>
            <a:off x="5638800" y="57753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F</a:t>
            </a:r>
            <a:endParaRPr lang="en-US" altLang="zh-CN" sz="2400" dirty="0"/>
          </a:p>
        </p:txBody>
      </p:sp>
      <p:sp>
        <p:nvSpPr>
          <p:cNvPr id="375826" name="Line 18"/>
          <p:cNvSpPr/>
          <p:nvPr/>
        </p:nvSpPr>
        <p:spPr>
          <a:xfrm>
            <a:off x="6019800" y="5775325"/>
            <a:ext cx="0" cy="533400"/>
          </a:xfrm>
          <a:prstGeom prst="line">
            <a:avLst/>
          </a:prstGeom>
          <a:ln w="12700" cap="sq" cmpd="sng">
            <a:solidFill>
              <a:srgbClr val="005400"/>
            </a:solidFill>
            <a:prstDash val="solid"/>
            <a:headEnd type="none" w="sm" len="sm"/>
            <a:tailEnd type="none" w="sm" len="sm"/>
          </a:ln>
        </p:spPr>
      </p:sp>
      <p:sp>
        <p:nvSpPr>
          <p:cNvPr id="375827" name="Line 19"/>
          <p:cNvSpPr/>
          <p:nvPr/>
        </p:nvSpPr>
        <p:spPr>
          <a:xfrm>
            <a:off x="6781800" y="5775325"/>
            <a:ext cx="0" cy="533400"/>
          </a:xfrm>
          <a:prstGeom prst="line">
            <a:avLst/>
          </a:prstGeom>
          <a:ln w="12700" cap="sq" cmpd="sng">
            <a:solidFill>
              <a:srgbClr val="005400"/>
            </a:solidFill>
            <a:prstDash val="solid"/>
            <a:headEnd type="none" w="sm" len="sm"/>
            <a:tailEnd type="none" w="sm" len="sm"/>
          </a:ln>
        </p:spPr>
      </p:sp>
      <p:sp>
        <p:nvSpPr>
          <p:cNvPr id="375828" name="Text Box 20"/>
          <p:cNvSpPr txBox="1"/>
          <p:nvPr/>
        </p:nvSpPr>
        <p:spPr>
          <a:xfrm>
            <a:off x="5605463" y="5622925"/>
            <a:ext cx="49053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5829" name="Text Box 21"/>
          <p:cNvSpPr txBox="1"/>
          <p:nvPr/>
        </p:nvSpPr>
        <p:spPr>
          <a:xfrm>
            <a:off x="6748463" y="5622925"/>
            <a:ext cx="49053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5830" name="Text Box 22"/>
          <p:cNvSpPr txBox="1"/>
          <p:nvPr/>
        </p:nvSpPr>
        <p:spPr>
          <a:xfrm>
            <a:off x="7662863" y="4479925"/>
            <a:ext cx="49053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5831" name="Text Box 23"/>
          <p:cNvSpPr txBox="1"/>
          <p:nvPr/>
        </p:nvSpPr>
        <p:spPr>
          <a:xfrm>
            <a:off x="4572000" y="3336925"/>
            <a:ext cx="49053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5832" name="Text Box 24"/>
          <p:cNvSpPr txBox="1"/>
          <p:nvPr/>
        </p:nvSpPr>
        <p:spPr>
          <a:xfrm>
            <a:off x="1676400" y="4464050"/>
            <a:ext cx="49053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5833" name="Text Box 25"/>
          <p:cNvSpPr txBox="1"/>
          <p:nvPr/>
        </p:nvSpPr>
        <p:spPr>
          <a:xfrm>
            <a:off x="2862263" y="4479925"/>
            <a:ext cx="49053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5834" name="Text Box 26"/>
          <p:cNvSpPr txBox="1"/>
          <p:nvPr/>
        </p:nvSpPr>
        <p:spPr>
          <a:xfrm>
            <a:off x="762000" y="3336925"/>
            <a:ext cx="49053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5835" name="Line 27"/>
          <p:cNvSpPr/>
          <p:nvPr/>
        </p:nvSpPr>
        <p:spPr>
          <a:xfrm flipH="1">
            <a:off x="1600200" y="2574925"/>
            <a:ext cx="1295400" cy="914400"/>
          </a:xfrm>
          <a:prstGeom prst="line">
            <a:avLst/>
          </a:prstGeom>
          <a:ln w="38100" cap="sq" cmpd="sng">
            <a:solidFill>
              <a:srgbClr val="005400"/>
            </a:solidFill>
            <a:prstDash val="solid"/>
            <a:headEnd type="none" w="sm" len="sm"/>
            <a:tailEnd type="arrow" w="med" len="med"/>
          </a:ln>
        </p:spPr>
      </p:sp>
      <p:sp>
        <p:nvSpPr>
          <p:cNvPr id="375836" name="Line 28"/>
          <p:cNvSpPr/>
          <p:nvPr/>
        </p:nvSpPr>
        <p:spPr>
          <a:xfrm>
            <a:off x="4038600" y="2574925"/>
            <a:ext cx="1371600" cy="914400"/>
          </a:xfrm>
          <a:prstGeom prst="line">
            <a:avLst/>
          </a:prstGeom>
          <a:ln w="38100" cap="sq" cmpd="sng">
            <a:solidFill>
              <a:srgbClr val="005400"/>
            </a:solidFill>
            <a:prstDash val="solid"/>
            <a:headEnd type="none" w="sm" len="sm"/>
            <a:tailEnd type="arrow" w="med" len="med"/>
          </a:ln>
        </p:spPr>
      </p:sp>
      <p:sp>
        <p:nvSpPr>
          <p:cNvPr id="375837" name="Line 29"/>
          <p:cNvSpPr/>
          <p:nvPr/>
        </p:nvSpPr>
        <p:spPr>
          <a:xfrm>
            <a:off x="2133600" y="3717925"/>
            <a:ext cx="381000" cy="914400"/>
          </a:xfrm>
          <a:prstGeom prst="line">
            <a:avLst/>
          </a:prstGeom>
          <a:ln w="38100" cap="sq" cmpd="sng">
            <a:solidFill>
              <a:srgbClr val="005400"/>
            </a:solidFill>
            <a:prstDash val="solid"/>
            <a:headEnd type="none" w="sm" len="sm"/>
            <a:tailEnd type="arrow" w="med" len="med"/>
          </a:ln>
        </p:spPr>
      </p:sp>
      <p:sp>
        <p:nvSpPr>
          <p:cNvPr id="375838" name="Line 30"/>
          <p:cNvSpPr/>
          <p:nvPr/>
        </p:nvSpPr>
        <p:spPr>
          <a:xfrm>
            <a:off x="5943600" y="3717925"/>
            <a:ext cx="1371600" cy="914400"/>
          </a:xfrm>
          <a:prstGeom prst="line">
            <a:avLst/>
          </a:prstGeom>
          <a:ln w="38100" cap="sq" cmpd="sng">
            <a:solidFill>
              <a:srgbClr val="005400"/>
            </a:solidFill>
            <a:prstDash val="solid"/>
            <a:headEnd type="none" w="sm" len="sm"/>
            <a:tailEnd type="arrow" w="med" len="med"/>
          </a:ln>
        </p:spPr>
      </p:sp>
      <p:sp>
        <p:nvSpPr>
          <p:cNvPr id="375839" name="Line 31"/>
          <p:cNvSpPr/>
          <p:nvPr/>
        </p:nvSpPr>
        <p:spPr>
          <a:xfrm flipH="1">
            <a:off x="6400800" y="4860925"/>
            <a:ext cx="304800" cy="914400"/>
          </a:xfrm>
          <a:prstGeom prst="line">
            <a:avLst/>
          </a:prstGeom>
          <a:ln w="38100" cap="sq" cmpd="sng">
            <a:solidFill>
              <a:srgbClr val="005400"/>
            </a:solidFill>
            <a:prstDash val="solid"/>
            <a:headEnd type="none" w="sm" len="sm"/>
            <a:tailEnd type="arrow" w="med" len="med"/>
          </a:ln>
        </p:spPr>
      </p:sp>
      <p:sp>
        <p:nvSpPr>
          <p:cNvPr id="375840" name="Freeform 32"/>
          <p:cNvSpPr/>
          <p:nvPr/>
        </p:nvSpPr>
        <p:spPr>
          <a:xfrm>
            <a:off x="1676400" y="1524000"/>
            <a:ext cx="1828800" cy="838200"/>
          </a:xfrm>
          <a:custGeom>
            <a:avLst/>
            <a:gdLst>
              <a:gd name="txL" fmla="*/ 0 w 720"/>
              <a:gd name="txT" fmla="*/ 0 h 528"/>
              <a:gd name="txR" fmla="*/ 720 w 720"/>
              <a:gd name="txB" fmla="*/ 528 h 528"/>
            </a:gdLst>
            <a:ahLst/>
            <a:cxnLst>
              <a:cxn ang="0">
                <a:pos x="0" y="0"/>
              </a:cxn>
              <a:cxn ang="0">
                <a:pos x="2147483647" y="2147483647"/>
              </a:cxn>
              <a:cxn ang="0">
                <a:pos x="2147483647" y="2147483647"/>
              </a:cxn>
              <a:cxn ang="0">
                <a:pos x="2147483647" y="2147483647"/>
              </a:cxn>
            </a:cxnLst>
            <a:rect l="txL" t="txT" r="txR" b="tx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alpha val="100000"/>
              </a:schemeClr>
            </a:solidFill>
            <a:prstDash val="solid"/>
            <a:round/>
            <a:headEnd type="none" w="sm" len="sm"/>
            <a:tailEnd type="arrow" w="med" len="lg"/>
          </a:ln>
        </p:spPr>
        <p:txBody>
          <a:bodyPr/>
          <a:p>
            <a:endParaRPr lang="zh-CN" altLang="en-US"/>
          </a:p>
        </p:txBody>
      </p:sp>
      <p:sp>
        <p:nvSpPr>
          <p:cNvPr id="375841" name="Text Box 33"/>
          <p:cNvSpPr txBox="1"/>
          <p:nvPr/>
        </p:nvSpPr>
        <p:spPr>
          <a:xfrm>
            <a:off x="1066800" y="898525"/>
            <a:ext cx="108743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rPr>
              <a:t>root</a:t>
            </a:r>
            <a:endParaRPr lang="en-US" altLang="zh-CN" sz="2400" dirty="0"/>
          </a:p>
        </p:txBody>
      </p:sp>
      <p:sp>
        <p:nvSpPr>
          <p:cNvPr id="375842" name="Text Box 34"/>
          <p:cNvSpPr txBox="1"/>
          <p:nvPr/>
        </p:nvSpPr>
        <p:spPr>
          <a:xfrm>
            <a:off x="5257800" y="1143000"/>
            <a:ext cx="3562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00"/>
                </a:solidFill>
              </a:rPr>
              <a:t>l</a:t>
            </a:r>
            <a:r>
              <a:rPr lang="en-US" altLang="zh-CN" sz="3600" dirty="0">
                <a:solidFill>
                  <a:srgbClr val="006600"/>
                </a:solidFill>
              </a:rPr>
              <a:t>child  data  </a:t>
            </a:r>
            <a:r>
              <a:rPr lang="en-US" altLang="zh-CN" sz="3600" b="1" dirty="0">
                <a:solidFill>
                  <a:srgbClr val="006600"/>
                </a:solidFill>
              </a:rPr>
              <a:t>r</a:t>
            </a:r>
            <a:r>
              <a:rPr lang="en-US" altLang="zh-CN" sz="3600" dirty="0">
                <a:solidFill>
                  <a:srgbClr val="006600"/>
                </a:solidFill>
              </a:rPr>
              <a:t>child</a:t>
            </a:r>
            <a:endParaRPr lang="en-US" altLang="zh-CN" sz="2400" dirty="0">
              <a:solidFill>
                <a:srgbClr val="006600"/>
              </a:solidFill>
            </a:endParaRPr>
          </a:p>
        </p:txBody>
      </p:sp>
      <p:sp>
        <p:nvSpPr>
          <p:cNvPr id="375843" name="Rectangle 35"/>
          <p:cNvSpPr/>
          <p:nvPr/>
        </p:nvSpPr>
        <p:spPr>
          <a:xfrm>
            <a:off x="5181600" y="1219200"/>
            <a:ext cx="3581400" cy="533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dirty="0">
              <a:solidFill>
                <a:srgbClr val="006600"/>
              </a:solidFill>
            </a:endParaRPr>
          </a:p>
        </p:txBody>
      </p:sp>
      <p:sp>
        <p:nvSpPr>
          <p:cNvPr id="375844" name="Line 36"/>
          <p:cNvSpPr/>
          <p:nvPr/>
        </p:nvSpPr>
        <p:spPr>
          <a:xfrm>
            <a:off x="6477000" y="1174750"/>
            <a:ext cx="0" cy="609600"/>
          </a:xfrm>
          <a:prstGeom prst="line">
            <a:avLst/>
          </a:prstGeom>
          <a:ln w="12700" cap="sq" cmpd="sng">
            <a:solidFill>
              <a:schemeClr val="tx1"/>
            </a:solidFill>
            <a:prstDash val="solid"/>
            <a:headEnd type="none" w="sm" len="sm"/>
            <a:tailEnd type="none" w="sm" len="sm"/>
          </a:ln>
        </p:spPr>
      </p:sp>
      <p:sp>
        <p:nvSpPr>
          <p:cNvPr id="375845" name="Line 37"/>
          <p:cNvSpPr/>
          <p:nvPr/>
        </p:nvSpPr>
        <p:spPr>
          <a:xfrm>
            <a:off x="7467600" y="1174750"/>
            <a:ext cx="0" cy="609600"/>
          </a:xfrm>
          <a:prstGeom prst="line">
            <a:avLst/>
          </a:prstGeom>
          <a:ln w="12700" cap="sq" cmpd="sng">
            <a:solidFill>
              <a:schemeClr val="tx1"/>
            </a:solidFill>
            <a:prstDash val="solid"/>
            <a:headEnd type="none" w="sm" len="sm"/>
            <a:tailEnd type="none" w="sm" len="sm"/>
          </a:ln>
        </p:spPr>
      </p:sp>
      <p:sp>
        <p:nvSpPr>
          <p:cNvPr id="375846" name="Text Box 38"/>
          <p:cNvSpPr txBox="1"/>
          <p:nvPr/>
        </p:nvSpPr>
        <p:spPr>
          <a:xfrm>
            <a:off x="5772150" y="457200"/>
            <a:ext cx="217170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006600"/>
                </a:solidFill>
                <a:ea typeface="楷体_GB2312" pitchFamily="49" charset="-122"/>
              </a:rPr>
              <a:t>结点结构</a:t>
            </a:r>
            <a:r>
              <a:rPr lang="en-US" altLang="zh-CN" sz="3600" b="1" dirty="0">
                <a:solidFill>
                  <a:srgbClr val="006600"/>
                </a:solidFill>
                <a:ea typeface="楷体_GB2312" pitchFamily="49" charset="-122"/>
              </a:rPr>
              <a:t>:</a:t>
            </a:r>
            <a:endParaRPr lang="en-US" altLang="zh-CN" sz="2400" dirty="0">
              <a:solidFill>
                <a:srgbClr val="0066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5846"/>
                                        </p:tgtEl>
                                        <p:attrNameLst>
                                          <p:attrName>style.visibility</p:attrName>
                                        </p:attrNameLst>
                                      </p:cBhvr>
                                      <p:to>
                                        <p:strVal val="visible"/>
                                      </p:to>
                                    </p:set>
                                    <p:anim calcmode="lin" valueType="num">
                                      <p:cBhvr additive="base">
                                        <p:cTn id="7" dur="500" fill="hold"/>
                                        <p:tgtEl>
                                          <p:spTgt spid="375846"/>
                                        </p:tgtEl>
                                        <p:attrNameLst>
                                          <p:attrName>ppt_x</p:attrName>
                                        </p:attrNameLst>
                                      </p:cBhvr>
                                      <p:tavLst>
                                        <p:tav tm="0">
                                          <p:val>
                                            <p:strVal val="#ppt_x"/>
                                          </p:val>
                                        </p:tav>
                                        <p:tav tm="100000">
                                          <p:val>
                                            <p:strVal val="#ppt_x"/>
                                          </p:val>
                                        </p:tav>
                                      </p:tavLst>
                                    </p:anim>
                                    <p:anim calcmode="lin" valueType="num">
                                      <p:cBhvr additive="base">
                                        <p:cTn id="8" dur="500" fill="hold"/>
                                        <p:tgtEl>
                                          <p:spTgt spid="3758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375842"/>
                                        </p:tgtEl>
                                        <p:attrNameLst>
                                          <p:attrName>style.visibility</p:attrName>
                                        </p:attrNameLst>
                                      </p:cBhvr>
                                      <p:to>
                                        <p:strVal val="visible"/>
                                      </p:to>
                                    </p:set>
                                    <p:anim calcmode="lin" valueType="num">
                                      <p:cBhvr additive="base">
                                        <p:cTn id="13" dur="500" fill="hold"/>
                                        <p:tgtEl>
                                          <p:spTgt spid="375842"/>
                                        </p:tgtEl>
                                        <p:attrNameLst>
                                          <p:attrName>ppt_x</p:attrName>
                                        </p:attrNameLst>
                                      </p:cBhvr>
                                      <p:tavLst>
                                        <p:tav tm="0">
                                          <p:val>
                                            <p:strVal val="1+#ppt_w/2"/>
                                          </p:val>
                                        </p:tav>
                                        <p:tav tm="100000">
                                          <p:val>
                                            <p:strVal val="#ppt_x"/>
                                          </p:val>
                                        </p:tav>
                                      </p:tavLst>
                                    </p:anim>
                                    <p:anim calcmode="lin" valueType="num">
                                      <p:cBhvr additive="base">
                                        <p:cTn id="14" dur="500" fill="hold"/>
                                        <p:tgtEl>
                                          <p:spTgt spid="375842"/>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3" fill="hold" grpId="0" nodeType="afterEffect">
                                  <p:stCondLst>
                                    <p:cond delay="0"/>
                                  </p:stCondLst>
                                  <p:childTnLst>
                                    <p:set>
                                      <p:cBhvr>
                                        <p:cTn id="17" dur="1" fill="hold">
                                          <p:stCondLst>
                                            <p:cond delay="0"/>
                                          </p:stCondLst>
                                        </p:cTn>
                                        <p:tgtEl>
                                          <p:spTgt spid="375843"/>
                                        </p:tgtEl>
                                        <p:attrNameLst>
                                          <p:attrName>style.visibility</p:attrName>
                                        </p:attrNameLst>
                                      </p:cBhvr>
                                      <p:to>
                                        <p:strVal val="visible"/>
                                      </p:to>
                                    </p:set>
                                    <p:anim calcmode="lin" valueType="num">
                                      <p:cBhvr additive="base">
                                        <p:cTn id="18" dur="500" fill="hold"/>
                                        <p:tgtEl>
                                          <p:spTgt spid="375843"/>
                                        </p:tgtEl>
                                        <p:attrNameLst>
                                          <p:attrName>ppt_x</p:attrName>
                                        </p:attrNameLst>
                                      </p:cBhvr>
                                      <p:tavLst>
                                        <p:tav tm="0">
                                          <p:val>
                                            <p:strVal val="1+#ppt_w/2"/>
                                          </p:val>
                                        </p:tav>
                                        <p:tav tm="100000">
                                          <p:val>
                                            <p:strVal val="#ppt_x"/>
                                          </p:val>
                                        </p:tav>
                                      </p:tavLst>
                                    </p:anim>
                                    <p:anim calcmode="lin" valueType="num">
                                      <p:cBhvr additive="base">
                                        <p:cTn id="19" dur="500" fill="hold"/>
                                        <p:tgtEl>
                                          <p:spTgt spid="375843"/>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 presetClass="entr" presetSubtype="3" fill="hold" nodeType="afterEffect">
                                  <p:stCondLst>
                                    <p:cond delay="0"/>
                                  </p:stCondLst>
                                  <p:childTnLst>
                                    <p:set>
                                      <p:cBhvr>
                                        <p:cTn id="22" dur="1" fill="hold">
                                          <p:stCondLst>
                                            <p:cond delay="0"/>
                                          </p:stCondLst>
                                        </p:cTn>
                                        <p:tgtEl>
                                          <p:spTgt spid="375844"/>
                                        </p:tgtEl>
                                        <p:attrNameLst>
                                          <p:attrName>style.visibility</p:attrName>
                                        </p:attrNameLst>
                                      </p:cBhvr>
                                      <p:to>
                                        <p:strVal val="visible"/>
                                      </p:to>
                                    </p:set>
                                    <p:anim calcmode="lin" valueType="num">
                                      <p:cBhvr additive="base">
                                        <p:cTn id="23" dur="500" fill="hold"/>
                                        <p:tgtEl>
                                          <p:spTgt spid="375844"/>
                                        </p:tgtEl>
                                        <p:attrNameLst>
                                          <p:attrName>ppt_x</p:attrName>
                                        </p:attrNameLst>
                                      </p:cBhvr>
                                      <p:tavLst>
                                        <p:tav tm="0">
                                          <p:val>
                                            <p:strVal val="1+#ppt_w/2"/>
                                          </p:val>
                                        </p:tav>
                                        <p:tav tm="100000">
                                          <p:val>
                                            <p:strVal val="#ppt_x"/>
                                          </p:val>
                                        </p:tav>
                                      </p:tavLst>
                                    </p:anim>
                                    <p:anim calcmode="lin" valueType="num">
                                      <p:cBhvr additive="base">
                                        <p:cTn id="24" dur="500" fill="hold"/>
                                        <p:tgtEl>
                                          <p:spTgt spid="375844"/>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3" fill="hold" nodeType="afterEffect">
                                  <p:stCondLst>
                                    <p:cond delay="0"/>
                                  </p:stCondLst>
                                  <p:childTnLst>
                                    <p:set>
                                      <p:cBhvr>
                                        <p:cTn id="27" dur="1" fill="hold">
                                          <p:stCondLst>
                                            <p:cond delay="0"/>
                                          </p:stCondLst>
                                        </p:cTn>
                                        <p:tgtEl>
                                          <p:spTgt spid="375845"/>
                                        </p:tgtEl>
                                        <p:attrNameLst>
                                          <p:attrName>style.visibility</p:attrName>
                                        </p:attrNameLst>
                                      </p:cBhvr>
                                      <p:to>
                                        <p:strVal val="visible"/>
                                      </p:to>
                                    </p:set>
                                    <p:anim calcmode="lin" valueType="num">
                                      <p:cBhvr additive="base">
                                        <p:cTn id="28" dur="500" fill="hold"/>
                                        <p:tgtEl>
                                          <p:spTgt spid="375845"/>
                                        </p:tgtEl>
                                        <p:attrNameLst>
                                          <p:attrName>ppt_x</p:attrName>
                                        </p:attrNameLst>
                                      </p:cBhvr>
                                      <p:tavLst>
                                        <p:tav tm="0">
                                          <p:val>
                                            <p:strVal val="1+#ppt_w/2"/>
                                          </p:val>
                                        </p:tav>
                                        <p:tav tm="100000">
                                          <p:val>
                                            <p:strVal val="#ppt_x"/>
                                          </p:val>
                                        </p:tav>
                                      </p:tavLst>
                                    </p:anim>
                                    <p:anim calcmode="lin" valueType="num">
                                      <p:cBhvr additive="base">
                                        <p:cTn id="29" dur="500" fill="hold"/>
                                        <p:tgtEl>
                                          <p:spTgt spid="375845"/>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75810"/>
                                        </p:tgtEl>
                                        <p:attrNameLst>
                                          <p:attrName>style.visibility</p:attrName>
                                        </p:attrNameLst>
                                      </p:cBhvr>
                                      <p:to>
                                        <p:strVal val="visible"/>
                                      </p:to>
                                    </p:set>
                                    <p:animEffect transition="in" filter="dissolve">
                                      <p:cBhvr>
                                        <p:cTn id="34" dur="500"/>
                                        <p:tgtEl>
                                          <p:spTgt spid="375810"/>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375811"/>
                                        </p:tgtEl>
                                        <p:attrNameLst>
                                          <p:attrName>style.visibility</p:attrName>
                                        </p:attrNameLst>
                                      </p:cBhvr>
                                      <p:to>
                                        <p:strVal val="visible"/>
                                      </p:to>
                                    </p:set>
                                    <p:animEffect transition="in" filter="dissolve">
                                      <p:cBhvr>
                                        <p:cTn id="38" dur="500"/>
                                        <p:tgtEl>
                                          <p:spTgt spid="375811"/>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375812"/>
                                        </p:tgtEl>
                                        <p:attrNameLst>
                                          <p:attrName>style.visibility</p:attrName>
                                        </p:attrNameLst>
                                      </p:cBhvr>
                                      <p:to>
                                        <p:strVal val="visible"/>
                                      </p:to>
                                    </p:set>
                                    <p:animEffect transition="in" filter="dissolve">
                                      <p:cBhvr>
                                        <p:cTn id="42" dur="500"/>
                                        <p:tgtEl>
                                          <p:spTgt spid="375812"/>
                                        </p:tgtEl>
                                      </p:cBhvr>
                                    </p:animEffect>
                                  </p:childTnLst>
                                </p:cTn>
                              </p:par>
                            </p:childTnLst>
                          </p:cTn>
                        </p:par>
                        <p:par>
                          <p:cTn id="43" fill="hold">
                            <p:stCondLst>
                              <p:cond delay="1500"/>
                            </p:stCondLst>
                            <p:childTnLst>
                              <p:par>
                                <p:cTn id="44" presetID="9" presetClass="entr" presetSubtype="0" fill="hold" grpId="0" nodeType="afterEffect">
                                  <p:stCondLst>
                                    <p:cond delay="0"/>
                                  </p:stCondLst>
                                  <p:childTnLst>
                                    <p:set>
                                      <p:cBhvr>
                                        <p:cTn id="45" dur="1" fill="hold">
                                          <p:stCondLst>
                                            <p:cond delay="0"/>
                                          </p:stCondLst>
                                        </p:cTn>
                                        <p:tgtEl>
                                          <p:spTgt spid="375813"/>
                                        </p:tgtEl>
                                        <p:attrNameLst>
                                          <p:attrName>style.visibility</p:attrName>
                                        </p:attrNameLst>
                                      </p:cBhvr>
                                      <p:to>
                                        <p:strVal val="visible"/>
                                      </p:to>
                                    </p:set>
                                    <p:animEffect transition="in" filter="dissolve">
                                      <p:cBhvr>
                                        <p:cTn id="46" dur="500"/>
                                        <p:tgtEl>
                                          <p:spTgt spid="375813"/>
                                        </p:tgtEl>
                                      </p:cBhvr>
                                    </p:animEffect>
                                  </p:childTnLst>
                                </p:cTn>
                              </p:par>
                            </p:childTnLst>
                          </p:cTn>
                        </p:par>
                        <p:par>
                          <p:cTn id="47" fill="hold">
                            <p:stCondLst>
                              <p:cond delay="2000"/>
                            </p:stCondLst>
                            <p:childTnLst>
                              <p:par>
                                <p:cTn id="48" presetID="9" presetClass="entr" presetSubtype="0" fill="hold" nodeType="afterEffect">
                                  <p:stCondLst>
                                    <p:cond delay="0"/>
                                  </p:stCondLst>
                                  <p:childTnLst>
                                    <p:set>
                                      <p:cBhvr>
                                        <p:cTn id="49" dur="1" fill="hold">
                                          <p:stCondLst>
                                            <p:cond delay="0"/>
                                          </p:stCondLst>
                                        </p:cTn>
                                        <p:tgtEl>
                                          <p:spTgt spid="375814"/>
                                        </p:tgtEl>
                                        <p:attrNameLst>
                                          <p:attrName>style.visibility</p:attrName>
                                        </p:attrNameLst>
                                      </p:cBhvr>
                                      <p:to>
                                        <p:strVal val="visible"/>
                                      </p:to>
                                    </p:set>
                                    <p:animEffect transition="in" filter="dissolve">
                                      <p:cBhvr>
                                        <p:cTn id="50" dur="500"/>
                                        <p:tgtEl>
                                          <p:spTgt spid="375814"/>
                                        </p:tgtEl>
                                      </p:cBhvr>
                                    </p:animEffect>
                                  </p:childTnLst>
                                </p:cTn>
                              </p:par>
                            </p:childTnLst>
                          </p:cTn>
                        </p:par>
                        <p:par>
                          <p:cTn id="51" fill="hold">
                            <p:stCondLst>
                              <p:cond delay="2500"/>
                            </p:stCondLst>
                            <p:childTnLst>
                              <p:par>
                                <p:cTn id="52" presetID="9" presetClass="entr" presetSubtype="0" fill="hold" nodeType="afterEffect">
                                  <p:stCondLst>
                                    <p:cond delay="0"/>
                                  </p:stCondLst>
                                  <p:childTnLst>
                                    <p:set>
                                      <p:cBhvr>
                                        <p:cTn id="53" dur="1" fill="hold">
                                          <p:stCondLst>
                                            <p:cond delay="0"/>
                                          </p:stCondLst>
                                        </p:cTn>
                                        <p:tgtEl>
                                          <p:spTgt spid="375815"/>
                                        </p:tgtEl>
                                        <p:attrNameLst>
                                          <p:attrName>style.visibility</p:attrName>
                                        </p:attrNameLst>
                                      </p:cBhvr>
                                      <p:to>
                                        <p:strVal val="visible"/>
                                      </p:to>
                                    </p:set>
                                    <p:animEffect transition="in" filter="dissolve">
                                      <p:cBhvr>
                                        <p:cTn id="54" dur="500"/>
                                        <p:tgtEl>
                                          <p:spTgt spid="375815"/>
                                        </p:tgtEl>
                                      </p:cBhvr>
                                    </p:animEffect>
                                  </p:childTnLst>
                                </p:cTn>
                              </p:par>
                            </p:childTnLst>
                          </p:cTn>
                        </p:par>
                        <p:par>
                          <p:cTn id="55" fill="hold">
                            <p:stCondLst>
                              <p:cond delay="3000"/>
                            </p:stCondLst>
                            <p:childTnLst>
                              <p:par>
                                <p:cTn id="56" presetID="9" presetClass="entr" presetSubtype="0" fill="hold" grpId="0" nodeType="afterEffect">
                                  <p:stCondLst>
                                    <p:cond delay="0"/>
                                  </p:stCondLst>
                                  <p:childTnLst>
                                    <p:set>
                                      <p:cBhvr>
                                        <p:cTn id="57" dur="1" fill="hold">
                                          <p:stCondLst>
                                            <p:cond delay="0"/>
                                          </p:stCondLst>
                                        </p:cTn>
                                        <p:tgtEl>
                                          <p:spTgt spid="375816"/>
                                        </p:tgtEl>
                                        <p:attrNameLst>
                                          <p:attrName>style.visibility</p:attrName>
                                        </p:attrNameLst>
                                      </p:cBhvr>
                                      <p:to>
                                        <p:strVal val="visible"/>
                                      </p:to>
                                    </p:set>
                                    <p:animEffect transition="in" filter="dissolve">
                                      <p:cBhvr>
                                        <p:cTn id="58" dur="500"/>
                                        <p:tgtEl>
                                          <p:spTgt spid="375816"/>
                                        </p:tgtEl>
                                      </p:cBhvr>
                                    </p:animEffect>
                                  </p:childTnLst>
                                </p:cTn>
                              </p:par>
                            </p:childTnLst>
                          </p:cTn>
                        </p:par>
                        <p:par>
                          <p:cTn id="59" fill="hold">
                            <p:stCondLst>
                              <p:cond delay="3500"/>
                            </p:stCondLst>
                            <p:childTnLst>
                              <p:par>
                                <p:cTn id="60" presetID="9" presetClass="entr" presetSubtype="0" fill="hold" nodeType="afterEffect">
                                  <p:stCondLst>
                                    <p:cond delay="0"/>
                                  </p:stCondLst>
                                  <p:childTnLst>
                                    <p:set>
                                      <p:cBhvr>
                                        <p:cTn id="61" dur="1" fill="hold">
                                          <p:stCondLst>
                                            <p:cond delay="0"/>
                                          </p:stCondLst>
                                        </p:cTn>
                                        <p:tgtEl>
                                          <p:spTgt spid="375817"/>
                                        </p:tgtEl>
                                        <p:attrNameLst>
                                          <p:attrName>style.visibility</p:attrName>
                                        </p:attrNameLst>
                                      </p:cBhvr>
                                      <p:to>
                                        <p:strVal val="visible"/>
                                      </p:to>
                                    </p:set>
                                    <p:animEffect transition="in" filter="dissolve">
                                      <p:cBhvr>
                                        <p:cTn id="62" dur="500"/>
                                        <p:tgtEl>
                                          <p:spTgt spid="375817"/>
                                        </p:tgtEl>
                                      </p:cBhvr>
                                    </p:animEffect>
                                  </p:childTnLst>
                                </p:cTn>
                              </p:par>
                            </p:childTnLst>
                          </p:cTn>
                        </p:par>
                        <p:par>
                          <p:cTn id="63" fill="hold">
                            <p:stCondLst>
                              <p:cond delay="4000"/>
                            </p:stCondLst>
                            <p:childTnLst>
                              <p:par>
                                <p:cTn id="64" presetID="9" presetClass="entr" presetSubtype="0" fill="hold" nodeType="afterEffect">
                                  <p:stCondLst>
                                    <p:cond delay="0"/>
                                  </p:stCondLst>
                                  <p:childTnLst>
                                    <p:set>
                                      <p:cBhvr>
                                        <p:cTn id="65" dur="1" fill="hold">
                                          <p:stCondLst>
                                            <p:cond delay="0"/>
                                          </p:stCondLst>
                                        </p:cTn>
                                        <p:tgtEl>
                                          <p:spTgt spid="375818"/>
                                        </p:tgtEl>
                                        <p:attrNameLst>
                                          <p:attrName>style.visibility</p:attrName>
                                        </p:attrNameLst>
                                      </p:cBhvr>
                                      <p:to>
                                        <p:strVal val="visible"/>
                                      </p:to>
                                    </p:set>
                                    <p:animEffect transition="in" filter="dissolve">
                                      <p:cBhvr>
                                        <p:cTn id="66" dur="500"/>
                                        <p:tgtEl>
                                          <p:spTgt spid="375818"/>
                                        </p:tgtEl>
                                      </p:cBhvr>
                                    </p:animEffect>
                                  </p:childTnLst>
                                </p:cTn>
                              </p:par>
                            </p:childTnLst>
                          </p:cTn>
                        </p:par>
                        <p:par>
                          <p:cTn id="67" fill="hold">
                            <p:stCondLst>
                              <p:cond delay="4500"/>
                            </p:stCondLst>
                            <p:childTnLst>
                              <p:par>
                                <p:cTn id="68" presetID="9" presetClass="entr" presetSubtype="0" fill="hold" grpId="0" nodeType="afterEffect">
                                  <p:stCondLst>
                                    <p:cond delay="0"/>
                                  </p:stCondLst>
                                  <p:childTnLst>
                                    <p:set>
                                      <p:cBhvr>
                                        <p:cTn id="69" dur="1" fill="hold">
                                          <p:stCondLst>
                                            <p:cond delay="0"/>
                                          </p:stCondLst>
                                        </p:cTn>
                                        <p:tgtEl>
                                          <p:spTgt spid="375819"/>
                                        </p:tgtEl>
                                        <p:attrNameLst>
                                          <p:attrName>style.visibility</p:attrName>
                                        </p:attrNameLst>
                                      </p:cBhvr>
                                      <p:to>
                                        <p:strVal val="visible"/>
                                      </p:to>
                                    </p:set>
                                    <p:animEffect transition="in" filter="dissolve">
                                      <p:cBhvr>
                                        <p:cTn id="70" dur="500"/>
                                        <p:tgtEl>
                                          <p:spTgt spid="375819"/>
                                        </p:tgtEl>
                                      </p:cBhvr>
                                    </p:animEffect>
                                  </p:childTnLst>
                                </p:cTn>
                              </p:par>
                            </p:childTnLst>
                          </p:cTn>
                        </p:par>
                        <p:par>
                          <p:cTn id="71" fill="hold">
                            <p:stCondLst>
                              <p:cond delay="5000"/>
                            </p:stCondLst>
                            <p:childTnLst>
                              <p:par>
                                <p:cTn id="72" presetID="9" presetClass="entr" presetSubtype="0" fill="hold" nodeType="afterEffect">
                                  <p:stCondLst>
                                    <p:cond delay="0"/>
                                  </p:stCondLst>
                                  <p:childTnLst>
                                    <p:set>
                                      <p:cBhvr>
                                        <p:cTn id="73" dur="1" fill="hold">
                                          <p:stCondLst>
                                            <p:cond delay="0"/>
                                          </p:stCondLst>
                                        </p:cTn>
                                        <p:tgtEl>
                                          <p:spTgt spid="375820"/>
                                        </p:tgtEl>
                                        <p:attrNameLst>
                                          <p:attrName>style.visibility</p:attrName>
                                        </p:attrNameLst>
                                      </p:cBhvr>
                                      <p:to>
                                        <p:strVal val="visible"/>
                                      </p:to>
                                    </p:set>
                                    <p:animEffect transition="in" filter="dissolve">
                                      <p:cBhvr>
                                        <p:cTn id="74" dur="500"/>
                                        <p:tgtEl>
                                          <p:spTgt spid="375820"/>
                                        </p:tgtEl>
                                      </p:cBhvr>
                                    </p:animEffect>
                                  </p:childTnLst>
                                </p:cTn>
                              </p:par>
                            </p:childTnLst>
                          </p:cTn>
                        </p:par>
                        <p:par>
                          <p:cTn id="75" fill="hold">
                            <p:stCondLst>
                              <p:cond delay="5500"/>
                            </p:stCondLst>
                            <p:childTnLst>
                              <p:par>
                                <p:cTn id="76" presetID="9" presetClass="entr" presetSubtype="0" fill="hold" nodeType="afterEffect">
                                  <p:stCondLst>
                                    <p:cond delay="0"/>
                                  </p:stCondLst>
                                  <p:childTnLst>
                                    <p:set>
                                      <p:cBhvr>
                                        <p:cTn id="77" dur="1" fill="hold">
                                          <p:stCondLst>
                                            <p:cond delay="0"/>
                                          </p:stCondLst>
                                        </p:cTn>
                                        <p:tgtEl>
                                          <p:spTgt spid="375821"/>
                                        </p:tgtEl>
                                        <p:attrNameLst>
                                          <p:attrName>style.visibility</p:attrName>
                                        </p:attrNameLst>
                                      </p:cBhvr>
                                      <p:to>
                                        <p:strVal val="visible"/>
                                      </p:to>
                                    </p:set>
                                    <p:animEffect transition="in" filter="dissolve">
                                      <p:cBhvr>
                                        <p:cTn id="78" dur="500"/>
                                        <p:tgtEl>
                                          <p:spTgt spid="375821"/>
                                        </p:tgtEl>
                                      </p:cBhvr>
                                    </p:animEffect>
                                  </p:childTnLst>
                                </p:cTn>
                              </p:par>
                            </p:childTnLst>
                          </p:cTn>
                        </p:par>
                        <p:par>
                          <p:cTn id="79" fill="hold">
                            <p:stCondLst>
                              <p:cond delay="6000"/>
                            </p:stCondLst>
                            <p:childTnLst>
                              <p:par>
                                <p:cTn id="80" presetID="9" presetClass="entr" presetSubtype="0" fill="hold" grpId="0" nodeType="afterEffect">
                                  <p:stCondLst>
                                    <p:cond delay="0"/>
                                  </p:stCondLst>
                                  <p:childTnLst>
                                    <p:set>
                                      <p:cBhvr>
                                        <p:cTn id="81" dur="1" fill="hold">
                                          <p:stCondLst>
                                            <p:cond delay="0"/>
                                          </p:stCondLst>
                                        </p:cTn>
                                        <p:tgtEl>
                                          <p:spTgt spid="375822"/>
                                        </p:tgtEl>
                                        <p:attrNameLst>
                                          <p:attrName>style.visibility</p:attrName>
                                        </p:attrNameLst>
                                      </p:cBhvr>
                                      <p:to>
                                        <p:strVal val="visible"/>
                                      </p:to>
                                    </p:set>
                                    <p:animEffect transition="in" filter="dissolve">
                                      <p:cBhvr>
                                        <p:cTn id="82" dur="500"/>
                                        <p:tgtEl>
                                          <p:spTgt spid="375822"/>
                                        </p:tgtEl>
                                      </p:cBhvr>
                                    </p:animEffect>
                                  </p:childTnLst>
                                </p:cTn>
                              </p:par>
                            </p:childTnLst>
                          </p:cTn>
                        </p:par>
                        <p:par>
                          <p:cTn id="83" fill="hold">
                            <p:stCondLst>
                              <p:cond delay="6500"/>
                            </p:stCondLst>
                            <p:childTnLst>
                              <p:par>
                                <p:cTn id="84" presetID="9" presetClass="entr" presetSubtype="0" fill="hold" nodeType="afterEffect">
                                  <p:stCondLst>
                                    <p:cond delay="0"/>
                                  </p:stCondLst>
                                  <p:childTnLst>
                                    <p:set>
                                      <p:cBhvr>
                                        <p:cTn id="85" dur="1" fill="hold">
                                          <p:stCondLst>
                                            <p:cond delay="0"/>
                                          </p:stCondLst>
                                        </p:cTn>
                                        <p:tgtEl>
                                          <p:spTgt spid="375823"/>
                                        </p:tgtEl>
                                        <p:attrNameLst>
                                          <p:attrName>style.visibility</p:attrName>
                                        </p:attrNameLst>
                                      </p:cBhvr>
                                      <p:to>
                                        <p:strVal val="visible"/>
                                      </p:to>
                                    </p:set>
                                    <p:animEffect transition="in" filter="dissolve">
                                      <p:cBhvr>
                                        <p:cTn id="86" dur="500"/>
                                        <p:tgtEl>
                                          <p:spTgt spid="375823"/>
                                        </p:tgtEl>
                                      </p:cBhvr>
                                    </p:animEffect>
                                  </p:childTnLst>
                                </p:cTn>
                              </p:par>
                            </p:childTnLst>
                          </p:cTn>
                        </p:par>
                        <p:par>
                          <p:cTn id="87" fill="hold">
                            <p:stCondLst>
                              <p:cond delay="7000"/>
                            </p:stCondLst>
                            <p:childTnLst>
                              <p:par>
                                <p:cTn id="88" presetID="9" presetClass="entr" presetSubtype="0" fill="hold" nodeType="afterEffect">
                                  <p:stCondLst>
                                    <p:cond delay="0"/>
                                  </p:stCondLst>
                                  <p:childTnLst>
                                    <p:set>
                                      <p:cBhvr>
                                        <p:cTn id="89" dur="1" fill="hold">
                                          <p:stCondLst>
                                            <p:cond delay="0"/>
                                          </p:stCondLst>
                                        </p:cTn>
                                        <p:tgtEl>
                                          <p:spTgt spid="375824"/>
                                        </p:tgtEl>
                                        <p:attrNameLst>
                                          <p:attrName>style.visibility</p:attrName>
                                        </p:attrNameLst>
                                      </p:cBhvr>
                                      <p:to>
                                        <p:strVal val="visible"/>
                                      </p:to>
                                    </p:set>
                                    <p:animEffect transition="in" filter="dissolve">
                                      <p:cBhvr>
                                        <p:cTn id="90" dur="500"/>
                                        <p:tgtEl>
                                          <p:spTgt spid="375824"/>
                                        </p:tgtEl>
                                      </p:cBhvr>
                                    </p:animEffect>
                                  </p:childTnLst>
                                </p:cTn>
                              </p:par>
                            </p:childTnLst>
                          </p:cTn>
                        </p:par>
                        <p:par>
                          <p:cTn id="91" fill="hold">
                            <p:stCondLst>
                              <p:cond delay="7500"/>
                            </p:stCondLst>
                            <p:childTnLst>
                              <p:par>
                                <p:cTn id="92" presetID="9" presetClass="entr" presetSubtype="0" fill="hold" grpId="0" nodeType="afterEffect">
                                  <p:stCondLst>
                                    <p:cond delay="0"/>
                                  </p:stCondLst>
                                  <p:childTnLst>
                                    <p:set>
                                      <p:cBhvr>
                                        <p:cTn id="93" dur="1" fill="hold">
                                          <p:stCondLst>
                                            <p:cond delay="0"/>
                                          </p:stCondLst>
                                        </p:cTn>
                                        <p:tgtEl>
                                          <p:spTgt spid="375825"/>
                                        </p:tgtEl>
                                        <p:attrNameLst>
                                          <p:attrName>style.visibility</p:attrName>
                                        </p:attrNameLst>
                                      </p:cBhvr>
                                      <p:to>
                                        <p:strVal val="visible"/>
                                      </p:to>
                                    </p:set>
                                    <p:animEffect transition="in" filter="dissolve">
                                      <p:cBhvr>
                                        <p:cTn id="94" dur="500"/>
                                        <p:tgtEl>
                                          <p:spTgt spid="375825"/>
                                        </p:tgtEl>
                                      </p:cBhvr>
                                    </p:animEffect>
                                  </p:childTnLst>
                                </p:cTn>
                              </p:par>
                            </p:childTnLst>
                          </p:cTn>
                        </p:par>
                        <p:par>
                          <p:cTn id="95" fill="hold">
                            <p:stCondLst>
                              <p:cond delay="8000"/>
                            </p:stCondLst>
                            <p:childTnLst>
                              <p:par>
                                <p:cTn id="96" presetID="9" presetClass="entr" presetSubtype="0" fill="hold" nodeType="afterEffect">
                                  <p:stCondLst>
                                    <p:cond delay="0"/>
                                  </p:stCondLst>
                                  <p:childTnLst>
                                    <p:set>
                                      <p:cBhvr>
                                        <p:cTn id="97" dur="1" fill="hold">
                                          <p:stCondLst>
                                            <p:cond delay="0"/>
                                          </p:stCondLst>
                                        </p:cTn>
                                        <p:tgtEl>
                                          <p:spTgt spid="375826"/>
                                        </p:tgtEl>
                                        <p:attrNameLst>
                                          <p:attrName>style.visibility</p:attrName>
                                        </p:attrNameLst>
                                      </p:cBhvr>
                                      <p:to>
                                        <p:strVal val="visible"/>
                                      </p:to>
                                    </p:set>
                                    <p:animEffect transition="in" filter="dissolve">
                                      <p:cBhvr>
                                        <p:cTn id="98" dur="500"/>
                                        <p:tgtEl>
                                          <p:spTgt spid="375826"/>
                                        </p:tgtEl>
                                      </p:cBhvr>
                                    </p:animEffect>
                                  </p:childTnLst>
                                </p:cTn>
                              </p:par>
                            </p:childTnLst>
                          </p:cTn>
                        </p:par>
                        <p:par>
                          <p:cTn id="99" fill="hold">
                            <p:stCondLst>
                              <p:cond delay="8500"/>
                            </p:stCondLst>
                            <p:childTnLst>
                              <p:par>
                                <p:cTn id="100" presetID="9" presetClass="entr" presetSubtype="0" fill="hold" nodeType="afterEffect">
                                  <p:stCondLst>
                                    <p:cond delay="0"/>
                                  </p:stCondLst>
                                  <p:childTnLst>
                                    <p:set>
                                      <p:cBhvr>
                                        <p:cTn id="101" dur="1" fill="hold">
                                          <p:stCondLst>
                                            <p:cond delay="0"/>
                                          </p:stCondLst>
                                        </p:cTn>
                                        <p:tgtEl>
                                          <p:spTgt spid="375827"/>
                                        </p:tgtEl>
                                        <p:attrNameLst>
                                          <p:attrName>style.visibility</p:attrName>
                                        </p:attrNameLst>
                                      </p:cBhvr>
                                      <p:to>
                                        <p:strVal val="visible"/>
                                      </p:to>
                                    </p:set>
                                    <p:animEffect transition="in" filter="dissolve">
                                      <p:cBhvr>
                                        <p:cTn id="102" dur="500"/>
                                        <p:tgtEl>
                                          <p:spTgt spid="375827"/>
                                        </p:tgtEl>
                                      </p:cBhvr>
                                    </p:animEffect>
                                  </p:childTnLst>
                                </p:cTn>
                              </p:par>
                            </p:childTnLst>
                          </p:cTn>
                        </p:par>
                        <p:par>
                          <p:cTn id="103" fill="hold">
                            <p:stCondLst>
                              <p:cond delay="9000"/>
                            </p:stCondLst>
                            <p:childTnLst>
                              <p:par>
                                <p:cTn id="104" presetID="9" presetClass="entr" presetSubtype="0" fill="hold" grpId="0" nodeType="afterEffect">
                                  <p:stCondLst>
                                    <p:cond delay="0"/>
                                  </p:stCondLst>
                                  <p:childTnLst>
                                    <p:set>
                                      <p:cBhvr>
                                        <p:cTn id="105" dur="1" fill="hold">
                                          <p:stCondLst>
                                            <p:cond delay="0"/>
                                          </p:stCondLst>
                                        </p:cTn>
                                        <p:tgtEl>
                                          <p:spTgt spid="375828"/>
                                        </p:tgtEl>
                                        <p:attrNameLst>
                                          <p:attrName>style.visibility</p:attrName>
                                        </p:attrNameLst>
                                      </p:cBhvr>
                                      <p:to>
                                        <p:strVal val="visible"/>
                                      </p:to>
                                    </p:set>
                                    <p:animEffect transition="in" filter="dissolve">
                                      <p:cBhvr>
                                        <p:cTn id="106" dur="500"/>
                                        <p:tgtEl>
                                          <p:spTgt spid="375828"/>
                                        </p:tgtEl>
                                      </p:cBhvr>
                                    </p:animEffect>
                                  </p:childTnLst>
                                </p:cTn>
                              </p:par>
                            </p:childTnLst>
                          </p:cTn>
                        </p:par>
                        <p:par>
                          <p:cTn id="107" fill="hold">
                            <p:stCondLst>
                              <p:cond delay="9500"/>
                            </p:stCondLst>
                            <p:childTnLst>
                              <p:par>
                                <p:cTn id="108" presetID="9" presetClass="entr" presetSubtype="0" fill="hold" grpId="0" nodeType="afterEffect">
                                  <p:stCondLst>
                                    <p:cond delay="0"/>
                                  </p:stCondLst>
                                  <p:childTnLst>
                                    <p:set>
                                      <p:cBhvr>
                                        <p:cTn id="109" dur="1" fill="hold">
                                          <p:stCondLst>
                                            <p:cond delay="0"/>
                                          </p:stCondLst>
                                        </p:cTn>
                                        <p:tgtEl>
                                          <p:spTgt spid="375829"/>
                                        </p:tgtEl>
                                        <p:attrNameLst>
                                          <p:attrName>style.visibility</p:attrName>
                                        </p:attrNameLst>
                                      </p:cBhvr>
                                      <p:to>
                                        <p:strVal val="visible"/>
                                      </p:to>
                                    </p:set>
                                    <p:animEffect transition="in" filter="dissolve">
                                      <p:cBhvr>
                                        <p:cTn id="110" dur="500"/>
                                        <p:tgtEl>
                                          <p:spTgt spid="375829"/>
                                        </p:tgtEl>
                                      </p:cBhvr>
                                    </p:animEffect>
                                  </p:childTnLst>
                                </p:cTn>
                              </p:par>
                            </p:childTnLst>
                          </p:cTn>
                        </p:par>
                        <p:par>
                          <p:cTn id="111" fill="hold">
                            <p:stCondLst>
                              <p:cond delay="10000"/>
                            </p:stCondLst>
                            <p:childTnLst>
                              <p:par>
                                <p:cTn id="112" presetID="9" presetClass="entr" presetSubtype="0" fill="hold" grpId="0" nodeType="afterEffect">
                                  <p:stCondLst>
                                    <p:cond delay="0"/>
                                  </p:stCondLst>
                                  <p:childTnLst>
                                    <p:set>
                                      <p:cBhvr>
                                        <p:cTn id="113" dur="1" fill="hold">
                                          <p:stCondLst>
                                            <p:cond delay="0"/>
                                          </p:stCondLst>
                                        </p:cTn>
                                        <p:tgtEl>
                                          <p:spTgt spid="375830"/>
                                        </p:tgtEl>
                                        <p:attrNameLst>
                                          <p:attrName>style.visibility</p:attrName>
                                        </p:attrNameLst>
                                      </p:cBhvr>
                                      <p:to>
                                        <p:strVal val="visible"/>
                                      </p:to>
                                    </p:set>
                                    <p:animEffect transition="in" filter="dissolve">
                                      <p:cBhvr>
                                        <p:cTn id="114" dur="500"/>
                                        <p:tgtEl>
                                          <p:spTgt spid="375830"/>
                                        </p:tgtEl>
                                      </p:cBhvr>
                                    </p:animEffect>
                                  </p:childTnLst>
                                </p:cTn>
                              </p:par>
                            </p:childTnLst>
                          </p:cTn>
                        </p:par>
                        <p:par>
                          <p:cTn id="115" fill="hold">
                            <p:stCondLst>
                              <p:cond delay="10500"/>
                            </p:stCondLst>
                            <p:childTnLst>
                              <p:par>
                                <p:cTn id="116" presetID="9" presetClass="entr" presetSubtype="0" fill="hold" grpId="0" nodeType="afterEffect">
                                  <p:stCondLst>
                                    <p:cond delay="0"/>
                                  </p:stCondLst>
                                  <p:childTnLst>
                                    <p:set>
                                      <p:cBhvr>
                                        <p:cTn id="117" dur="1" fill="hold">
                                          <p:stCondLst>
                                            <p:cond delay="0"/>
                                          </p:stCondLst>
                                        </p:cTn>
                                        <p:tgtEl>
                                          <p:spTgt spid="375831"/>
                                        </p:tgtEl>
                                        <p:attrNameLst>
                                          <p:attrName>style.visibility</p:attrName>
                                        </p:attrNameLst>
                                      </p:cBhvr>
                                      <p:to>
                                        <p:strVal val="visible"/>
                                      </p:to>
                                    </p:set>
                                    <p:animEffect transition="in" filter="dissolve">
                                      <p:cBhvr>
                                        <p:cTn id="118" dur="500"/>
                                        <p:tgtEl>
                                          <p:spTgt spid="375831"/>
                                        </p:tgtEl>
                                      </p:cBhvr>
                                    </p:animEffect>
                                  </p:childTnLst>
                                </p:cTn>
                              </p:par>
                            </p:childTnLst>
                          </p:cTn>
                        </p:par>
                        <p:par>
                          <p:cTn id="119" fill="hold">
                            <p:stCondLst>
                              <p:cond delay="11000"/>
                            </p:stCondLst>
                            <p:childTnLst>
                              <p:par>
                                <p:cTn id="120" presetID="9" presetClass="entr" presetSubtype="0" fill="hold" grpId="0" nodeType="afterEffect">
                                  <p:stCondLst>
                                    <p:cond delay="0"/>
                                  </p:stCondLst>
                                  <p:childTnLst>
                                    <p:set>
                                      <p:cBhvr>
                                        <p:cTn id="121" dur="1" fill="hold">
                                          <p:stCondLst>
                                            <p:cond delay="0"/>
                                          </p:stCondLst>
                                        </p:cTn>
                                        <p:tgtEl>
                                          <p:spTgt spid="375832"/>
                                        </p:tgtEl>
                                        <p:attrNameLst>
                                          <p:attrName>style.visibility</p:attrName>
                                        </p:attrNameLst>
                                      </p:cBhvr>
                                      <p:to>
                                        <p:strVal val="visible"/>
                                      </p:to>
                                    </p:set>
                                    <p:animEffect transition="in" filter="dissolve">
                                      <p:cBhvr>
                                        <p:cTn id="122" dur="500"/>
                                        <p:tgtEl>
                                          <p:spTgt spid="375832"/>
                                        </p:tgtEl>
                                      </p:cBhvr>
                                    </p:animEffect>
                                  </p:childTnLst>
                                </p:cTn>
                              </p:par>
                            </p:childTnLst>
                          </p:cTn>
                        </p:par>
                        <p:par>
                          <p:cTn id="123" fill="hold">
                            <p:stCondLst>
                              <p:cond delay="11500"/>
                            </p:stCondLst>
                            <p:childTnLst>
                              <p:par>
                                <p:cTn id="124" presetID="9" presetClass="entr" presetSubtype="0" fill="hold" grpId="0" nodeType="afterEffect">
                                  <p:stCondLst>
                                    <p:cond delay="0"/>
                                  </p:stCondLst>
                                  <p:childTnLst>
                                    <p:set>
                                      <p:cBhvr>
                                        <p:cTn id="125" dur="1" fill="hold">
                                          <p:stCondLst>
                                            <p:cond delay="0"/>
                                          </p:stCondLst>
                                        </p:cTn>
                                        <p:tgtEl>
                                          <p:spTgt spid="375833"/>
                                        </p:tgtEl>
                                        <p:attrNameLst>
                                          <p:attrName>style.visibility</p:attrName>
                                        </p:attrNameLst>
                                      </p:cBhvr>
                                      <p:to>
                                        <p:strVal val="visible"/>
                                      </p:to>
                                    </p:set>
                                    <p:animEffect transition="in" filter="dissolve">
                                      <p:cBhvr>
                                        <p:cTn id="126" dur="500"/>
                                        <p:tgtEl>
                                          <p:spTgt spid="375833"/>
                                        </p:tgtEl>
                                      </p:cBhvr>
                                    </p:animEffect>
                                  </p:childTnLst>
                                </p:cTn>
                              </p:par>
                            </p:childTnLst>
                          </p:cTn>
                        </p:par>
                        <p:par>
                          <p:cTn id="127" fill="hold">
                            <p:stCondLst>
                              <p:cond delay="12000"/>
                            </p:stCondLst>
                            <p:childTnLst>
                              <p:par>
                                <p:cTn id="128" presetID="9" presetClass="entr" presetSubtype="0" fill="hold" grpId="0" nodeType="afterEffect">
                                  <p:stCondLst>
                                    <p:cond delay="0"/>
                                  </p:stCondLst>
                                  <p:childTnLst>
                                    <p:set>
                                      <p:cBhvr>
                                        <p:cTn id="129" dur="1" fill="hold">
                                          <p:stCondLst>
                                            <p:cond delay="0"/>
                                          </p:stCondLst>
                                        </p:cTn>
                                        <p:tgtEl>
                                          <p:spTgt spid="375834"/>
                                        </p:tgtEl>
                                        <p:attrNameLst>
                                          <p:attrName>style.visibility</p:attrName>
                                        </p:attrNameLst>
                                      </p:cBhvr>
                                      <p:to>
                                        <p:strVal val="visible"/>
                                      </p:to>
                                    </p:set>
                                    <p:animEffect transition="in" filter="dissolve">
                                      <p:cBhvr>
                                        <p:cTn id="130" dur="500"/>
                                        <p:tgtEl>
                                          <p:spTgt spid="375834"/>
                                        </p:tgtEl>
                                      </p:cBhvr>
                                    </p:animEffect>
                                  </p:childTnLst>
                                </p:cTn>
                              </p:par>
                            </p:childTnLst>
                          </p:cTn>
                        </p:par>
                        <p:par>
                          <p:cTn id="131" fill="hold">
                            <p:stCondLst>
                              <p:cond delay="12500"/>
                            </p:stCondLst>
                            <p:childTnLst>
                              <p:par>
                                <p:cTn id="132" presetID="17" presetClass="entr" presetSubtype="1" fill="hold" nodeType="afterEffect">
                                  <p:stCondLst>
                                    <p:cond delay="0"/>
                                  </p:stCondLst>
                                  <p:childTnLst>
                                    <p:set>
                                      <p:cBhvr>
                                        <p:cTn id="133" dur="1" fill="hold">
                                          <p:stCondLst>
                                            <p:cond delay="0"/>
                                          </p:stCondLst>
                                        </p:cTn>
                                        <p:tgtEl>
                                          <p:spTgt spid="375835"/>
                                        </p:tgtEl>
                                        <p:attrNameLst>
                                          <p:attrName>style.visibility</p:attrName>
                                        </p:attrNameLst>
                                      </p:cBhvr>
                                      <p:to>
                                        <p:strVal val="visible"/>
                                      </p:to>
                                    </p:set>
                                    <p:anim calcmode="lin" valueType="num">
                                      <p:cBhvr>
                                        <p:cTn id="134" dur="500" fill="hold"/>
                                        <p:tgtEl>
                                          <p:spTgt spid="375835"/>
                                        </p:tgtEl>
                                        <p:attrNameLst>
                                          <p:attrName>ppt_x</p:attrName>
                                        </p:attrNameLst>
                                      </p:cBhvr>
                                      <p:tavLst>
                                        <p:tav tm="0">
                                          <p:val>
                                            <p:strVal val="#ppt_x"/>
                                          </p:val>
                                        </p:tav>
                                        <p:tav tm="100000">
                                          <p:val>
                                            <p:strVal val="#ppt_x"/>
                                          </p:val>
                                        </p:tav>
                                      </p:tavLst>
                                    </p:anim>
                                    <p:anim calcmode="lin" valueType="num">
                                      <p:cBhvr>
                                        <p:cTn id="135" dur="500" fill="hold"/>
                                        <p:tgtEl>
                                          <p:spTgt spid="375835"/>
                                        </p:tgtEl>
                                        <p:attrNameLst>
                                          <p:attrName>ppt_y</p:attrName>
                                        </p:attrNameLst>
                                      </p:cBhvr>
                                      <p:tavLst>
                                        <p:tav tm="0">
                                          <p:val>
                                            <p:strVal val="#ppt_y-#ppt_h/2"/>
                                          </p:val>
                                        </p:tav>
                                        <p:tav tm="100000">
                                          <p:val>
                                            <p:strVal val="#ppt_y"/>
                                          </p:val>
                                        </p:tav>
                                      </p:tavLst>
                                    </p:anim>
                                    <p:anim calcmode="lin" valueType="num">
                                      <p:cBhvr>
                                        <p:cTn id="136" dur="500" fill="hold"/>
                                        <p:tgtEl>
                                          <p:spTgt spid="375835"/>
                                        </p:tgtEl>
                                        <p:attrNameLst>
                                          <p:attrName>ppt_w</p:attrName>
                                        </p:attrNameLst>
                                      </p:cBhvr>
                                      <p:tavLst>
                                        <p:tav tm="0">
                                          <p:val>
                                            <p:strVal val="#ppt_w"/>
                                          </p:val>
                                        </p:tav>
                                        <p:tav tm="100000">
                                          <p:val>
                                            <p:strVal val="#ppt_w"/>
                                          </p:val>
                                        </p:tav>
                                      </p:tavLst>
                                    </p:anim>
                                    <p:anim calcmode="lin" valueType="num">
                                      <p:cBhvr>
                                        <p:cTn id="137" dur="500" fill="hold"/>
                                        <p:tgtEl>
                                          <p:spTgt spid="375835"/>
                                        </p:tgtEl>
                                        <p:attrNameLst>
                                          <p:attrName>ppt_h</p:attrName>
                                        </p:attrNameLst>
                                      </p:cBhvr>
                                      <p:tavLst>
                                        <p:tav tm="0">
                                          <p:val>
                                            <p:fltVal val="0.000000"/>
                                          </p:val>
                                        </p:tav>
                                        <p:tav tm="100000">
                                          <p:val>
                                            <p:strVal val="#ppt_h"/>
                                          </p:val>
                                        </p:tav>
                                      </p:tavLst>
                                    </p:anim>
                                  </p:childTnLst>
                                </p:cTn>
                              </p:par>
                            </p:childTnLst>
                          </p:cTn>
                        </p:par>
                        <p:par>
                          <p:cTn id="138" fill="hold">
                            <p:stCondLst>
                              <p:cond delay="13000"/>
                            </p:stCondLst>
                            <p:childTnLst>
                              <p:par>
                                <p:cTn id="139" presetID="17" presetClass="entr" presetSubtype="1" fill="hold" nodeType="afterEffect">
                                  <p:stCondLst>
                                    <p:cond delay="0"/>
                                  </p:stCondLst>
                                  <p:childTnLst>
                                    <p:set>
                                      <p:cBhvr>
                                        <p:cTn id="140" dur="1" fill="hold">
                                          <p:stCondLst>
                                            <p:cond delay="0"/>
                                          </p:stCondLst>
                                        </p:cTn>
                                        <p:tgtEl>
                                          <p:spTgt spid="375836"/>
                                        </p:tgtEl>
                                        <p:attrNameLst>
                                          <p:attrName>style.visibility</p:attrName>
                                        </p:attrNameLst>
                                      </p:cBhvr>
                                      <p:to>
                                        <p:strVal val="visible"/>
                                      </p:to>
                                    </p:set>
                                    <p:anim calcmode="lin" valueType="num">
                                      <p:cBhvr>
                                        <p:cTn id="141" dur="500" fill="hold"/>
                                        <p:tgtEl>
                                          <p:spTgt spid="375836"/>
                                        </p:tgtEl>
                                        <p:attrNameLst>
                                          <p:attrName>ppt_x</p:attrName>
                                        </p:attrNameLst>
                                      </p:cBhvr>
                                      <p:tavLst>
                                        <p:tav tm="0">
                                          <p:val>
                                            <p:strVal val="#ppt_x"/>
                                          </p:val>
                                        </p:tav>
                                        <p:tav tm="100000">
                                          <p:val>
                                            <p:strVal val="#ppt_x"/>
                                          </p:val>
                                        </p:tav>
                                      </p:tavLst>
                                    </p:anim>
                                    <p:anim calcmode="lin" valueType="num">
                                      <p:cBhvr>
                                        <p:cTn id="142" dur="500" fill="hold"/>
                                        <p:tgtEl>
                                          <p:spTgt spid="375836"/>
                                        </p:tgtEl>
                                        <p:attrNameLst>
                                          <p:attrName>ppt_y</p:attrName>
                                        </p:attrNameLst>
                                      </p:cBhvr>
                                      <p:tavLst>
                                        <p:tav tm="0">
                                          <p:val>
                                            <p:strVal val="#ppt_y-#ppt_h/2"/>
                                          </p:val>
                                        </p:tav>
                                        <p:tav tm="100000">
                                          <p:val>
                                            <p:strVal val="#ppt_y"/>
                                          </p:val>
                                        </p:tav>
                                      </p:tavLst>
                                    </p:anim>
                                    <p:anim calcmode="lin" valueType="num">
                                      <p:cBhvr>
                                        <p:cTn id="143" dur="500" fill="hold"/>
                                        <p:tgtEl>
                                          <p:spTgt spid="375836"/>
                                        </p:tgtEl>
                                        <p:attrNameLst>
                                          <p:attrName>ppt_w</p:attrName>
                                        </p:attrNameLst>
                                      </p:cBhvr>
                                      <p:tavLst>
                                        <p:tav tm="0">
                                          <p:val>
                                            <p:strVal val="#ppt_w"/>
                                          </p:val>
                                        </p:tav>
                                        <p:tav tm="100000">
                                          <p:val>
                                            <p:strVal val="#ppt_w"/>
                                          </p:val>
                                        </p:tav>
                                      </p:tavLst>
                                    </p:anim>
                                    <p:anim calcmode="lin" valueType="num">
                                      <p:cBhvr>
                                        <p:cTn id="144" dur="500" fill="hold"/>
                                        <p:tgtEl>
                                          <p:spTgt spid="375836"/>
                                        </p:tgtEl>
                                        <p:attrNameLst>
                                          <p:attrName>ppt_h</p:attrName>
                                        </p:attrNameLst>
                                      </p:cBhvr>
                                      <p:tavLst>
                                        <p:tav tm="0">
                                          <p:val>
                                            <p:fltVal val="0.000000"/>
                                          </p:val>
                                        </p:tav>
                                        <p:tav tm="100000">
                                          <p:val>
                                            <p:strVal val="#ppt_h"/>
                                          </p:val>
                                        </p:tav>
                                      </p:tavLst>
                                    </p:anim>
                                  </p:childTnLst>
                                </p:cTn>
                              </p:par>
                            </p:childTnLst>
                          </p:cTn>
                        </p:par>
                        <p:par>
                          <p:cTn id="145" fill="hold">
                            <p:stCondLst>
                              <p:cond delay="13500"/>
                            </p:stCondLst>
                            <p:childTnLst>
                              <p:par>
                                <p:cTn id="146" presetID="17" presetClass="entr" presetSubtype="1" fill="hold" nodeType="afterEffect">
                                  <p:stCondLst>
                                    <p:cond delay="0"/>
                                  </p:stCondLst>
                                  <p:childTnLst>
                                    <p:set>
                                      <p:cBhvr>
                                        <p:cTn id="147" dur="1" fill="hold">
                                          <p:stCondLst>
                                            <p:cond delay="0"/>
                                          </p:stCondLst>
                                        </p:cTn>
                                        <p:tgtEl>
                                          <p:spTgt spid="375837"/>
                                        </p:tgtEl>
                                        <p:attrNameLst>
                                          <p:attrName>style.visibility</p:attrName>
                                        </p:attrNameLst>
                                      </p:cBhvr>
                                      <p:to>
                                        <p:strVal val="visible"/>
                                      </p:to>
                                    </p:set>
                                    <p:anim calcmode="lin" valueType="num">
                                      <p:cBhvr>
                                        <p:cTn id="148" dur="500" fill="hold"/>
                                        <p:tgtEl>
                                          <p:spTgt spid="375837"/>
                                        </p:tgtEl>
                                        <p:attrNameLst>
                                          <p:attrName>ppt_x</p:attrName>
                                        </p:attrNameLst>
                                      </p:cBhvr>
                                      <p:tavLst>
                                        <p:tav tm="0">
                                          <p:val>
                                            <p:strVal val="#ppt_x"/>
                                          </p:val>
                                        </p:tav>
                                        <p:tav tm="100000">
                                          <p:val>
                                            <p:strVal val="#ppt_x"/>
                                          </p:val>
                                        </p:tav>
                                      </p:tavLst>
                                    </p:anim>
                                    <p:anim calcmode="lin" valueType="num">
                                      <p:cBhvr>
                                        <p:cTn id="149" dur="500" fill="hold"/>
                                        <p:tgtEl>
                                          <p:spTgt spid="375837"/>
                                        </p:tgtEl>
                                        <p:attrNameLst>
                                          <p:attrName>ppt_y</p:attrName>
                                        </p:attrNameLst>
                                      </p:cBhvr>
                                      <p:tavLst>
                                        <p:tav tm="0">
                                          <p:val>
                                            <p:strVal val="#ppt_y-#ppt_h/2"/>
                                          </p:val>
                                        </p:tav>
                                        <p:tav tm="100000">
                                          <p:val>
                                            <p:strVal val="#ppt_y"/>
                                          </p:val>
                                        </p:tav>
                                      </p:tavLst>
                                    </p:anim>
                                    <p:anim calcmode="lin" valueType="num">
                                      <p:cBhvr>
                                        <p:cTn id="150" dur="500" fill="hold"/>
                                        <p:tgtEl>
                                          <p:spTgt spid="375837"/>
                                        </p:tgtEl>
                                        <p:attrNameLst>
                                          <p:attrName>ppt_w</p:attrName>
                                        </p:attrNameLst>
                                      </p:cBhvr>
                                      <p:tavLst>
                                        <p:tav tm="0">
                                          <p:val>
                                            <p:strVal val="#ppt_w"/>
                                          </p:val>
                                        </p:tav>
                                        <p:tav tm="100000">
                                          <p:val>
                                            <p:strVal val="#ppt_w"/>
                                          </p:val>
                                        </p:tav>
                                      </p:tavLst>
                                    </p:anim>
                                    <p:anim calcmode="lin" valueType="num">
                                      <p:cBhvr>
                                        <p:cTn id="151" dur="500" fill="hold"/>
                                        <p:tgtEl>
                                          <p:spTgt spid="375837"/>
                                        </p:tgtEl>
                                        <p:attrNameLst>
                                          <p:attrName>ppt_h</p:attrName>
                                        </p:attrNameLst>
                                      </p:cBhvr>
                                      <p:tavLst>
                                        <p:tav tm="0">
                                          <p:val>
                                            <p:fltVal val="0.000000"/>
                                          </p:val>
                                        </p:tav>
                                        <p:tav tm="100000">
                                          <p:val>
                                            <p:strVal val="#ppt_h"/>
                                          </p:val>
                                        </p:tav>
                                      </p:tavLst>
                                    </p:anim>
                                  </p:childTnLst>
                                </p:cTn>
                              </p:par>
                            </p:childTnLst>
                          </p:cTn>
                        </p:par>
                        <p:par>
                          <p:cTn id="152" fill="hold">
                            <p:stCondLst>
                              <p:cond delay="14000"/>
                            </p:stCondLst>
                            <p:childTnLst>
                              <p:par>
                                <p:cTn id="153" presetID="17" presetClass="entr" presetSubtype="1" fill="hold" nodeType="afterEffect">
                                  <p:stCondLst>
                                    <p:cond delay="0"/>
                                  </p:stCondLst>
                                  <p:childTnLst>
                                    <p:set>
                                      <p:cBhvr>
                                        <p:cTn id="154" dur="1" fill="hold">
                                          <p:stCondLst>
                                            <p:cond delay="0"/>
                                          </p:stCondLst>
                                        </p:cTn>
                                        <p:tgtEl>
                                          <p:spTgt spid="375838"/>
                                        </p:tgtEl>
                                        <p:attrNameLst>
                                          <p:attrName>style.visibility</p:attrName>
                                        </p:attrNameLst>
                                      </p:cBhvr>
                                      <p:to>
                                        <p:strVal val="visible"/>
                                      </p:to>
                                    </p:set>
                                    <p:anim calcmode="lin" valueType="num">
                                      <p:cBhvr>
                                        <p:cTn id="155" dur="500" fill="hold"/>
                                        <p:tgtEl>
                                          <p:spTgt spid="375838"/>
                                        </p:tgtEl>
                                        <p:attrNameLst>
                                          <p:attrName>ppt_x</p:attrName>
                                        </p:attrNameLst>
                                      </p:cBhvr>
                                      <p:tavLst>
                                        <p:tav tm="0">
                                          <p:val>
                                            <p:strVal val="#ppt_x"/>
                                          </p:val>
                                        </p:tav>
                                        <p:tav tm="100000">
                                          <p:val>
                                            <p:strVal val="#ppt_x"/>
                                          </p:val>
                                        </p:tav>
                                      </p:tavLst>
                                    </p:anim>
                                    <p:anim calcmode="lin" valueType="num">
                                      <p:cBhvr>
                                        <p:cTn id="156" dur="500" fill="hold"/>
                                        <p:tgtEl>
                                          <p:spTgt spid="375838"/>
                                        </p:tgtEl>
                                        <p:attrNameLst>
                                          <p:attrName>ppt_y</p:attrName>
                                        </p:attrNameLst>
                                      </p:cBhvr>
                                      <p:tavLst>
                                        <p:tav tm="0">
                                          <p:val>
                                            <p:strVal val="#ppt_y-#ppt_h/2"/>
                                          </p:val>
                                        </p:tav>
                                        <p:tav tm="100000">
                                          <p:val>
                                            <p:strVal val="#ppt_y"/>
                                          </p:val>
                                        </p:tav>
                                      </p:tavLst>
                                    </p:anim>
                                    <p:anim calcmode="lin" valueType="num">
                                      <p:cBhvr>
                                        <p:cTn id="157" dur="500" fill="hold"/>
                                        <p:tgtEl>
                                          <p:spTgt spid="375838"/>
                                        </p:tgtEl>
                                        <p:attrNameLst>
                                          <p:attrName>ppt_w</p:attrName>
                                        </p:attrNameLst>
                                      </p:cBhvr>
                                      <p:tavLst>
                                        <p:tav tm="0">
                                          <p:val>
                                            <p:strVal val="#ppt_w"/>
                                          </p:val>
                                        </p:tav>
                                        <p:tav tm="100000">
                                          <p:val>
                                            <p:strVal val="#ppt_w"/>
                                          </p:val>
                                        </p:tav>
                                      </p:tavLst>
                                    </p:anim>
                                    <p:anim calcmode="lin" valueType="num">
                                      <p:cBhvr>
                                        <p:cTn id="158" dur="500" fill="hold"/>
                                        <p:tgtEl>
                                          <p:spTgt spid="375838"/>
                                        </p:tgtEl>
                                        <p:attrNameLst>
                                          <p:attrName>ppt_h</p:attrName>
                                        </p:attrNameLst>
                                      </p:cBhvr>
                                      <p:tavLst>
                                        <p:tav tm="0">
                                          <p:val>
                                            <p:fltVal val="0.000000"/>
                                          </p:val>
                                        </p:tav>
                                        <p:tav tm="100000">
                                          <p:val>
                                            <p:strVal val="#ppt_h"/>
                                          </p:val>
                                        </p:tav>
                                      </p:tavLst>
                                    </p:anim>
                                  </p:childTnLst>
                                </p:cTn>
                              </p:par>
                            </p:childTnLst>
                          </p:cTn>
                        </p:par>
                        <p:par>
                          <p:cTn id="159" fill="hold">
                            <p:stCondLst>
                              <p:cond delay="14500"/>
                            </p:stCondLst>
                            <p:childTnLst>
                              <p:par>
                                <p:cTn id="160" presetID="17" presetClass="entr" presetSubtype="1" fill="hold" nodeType="afterEffect">
                                  <p:stCondLst>
                                    <p:cond delay="0"/>
                                  </p:stCondLst>
                                  <p:childTnLst>
                                    <p:set>
                                      <p:cBhvr>
                                        <p:cTn id="161" dur="1" fill="hold">
                                          <p:stCondLst>
                                            <p:cond delay="0"/>
                                          </p:stCondLst>
                                        </p:cTn>
                                        <p:tgtEl>
                                          <p:spTgt spid="375839"/>
                                        </p:tgtEl>
                                        <p:attrNameLst>
                                          <p:attrName>style.visibility</p:attrName>
                                        </p:attrNameLst>
                                      </p:cBhvr>
                                      <p:to>
                                        <p:strVal val="visible"/>
                                      </p:to>
                                    </p:set>
                                    <p:anim calcmode="lin" valueType="num">
                                      <p:cBhvr>
                                        <p:cTn id="162" dur="500" fill="hold"/>
                                        <p:tgtEl>
                                          <p:spTgt spid="375839"/>
                                        </p:tgtEl>
                                        <p:attrNameLst>
                                          <p:attrName>ppt_x</p:attrName>
                                        </p:attrNameLst>
                                      </p:cBhvr>
                                      <p:tavLst>
                                        <p:tav tm="0">
                                          <p:val>
                                            <p:strVal val="#ppt_x"/>
                                          </p:val>
                                        </p:tav>
                                        <p:tav tm="100000">
                                          <p:val>
                                            <p:strVal val="#ppt_x"/>
                                          </p:val>
                                        </p:tav>
                                      </p:tavLst>
                                    </p:anim>
                                    <p:anim calcmode="lin" valueType="num">
                                      <p:cBhvr>
                                        <p:cTn id="163" dur="500" fill="hold"/>
                                        <p:tgtEl>
                                          <p:spTgt spid="375839"/>
                                        </p:tgtEl>
                                        <p:attrNameLst>
                                          <p:attrName>ppt_y</p:attrName>
                                        </p:attrNameLst>
                                      </p:cBhvr>
                                      <p:tavLst>
                                        <p:tav tm="0">
                                          <p:val>
                                            <p:strVal val="#ppt_y-#ppt_h/2"/>
                                          </p:val>
                                        </p:tav>
                                        <p:tav tm="100000">
                                          <p:val>
                                            <p:strVal val="#ppt_y"/>
                                          </p:val>
                                        </p:tav>
                                      </p:tavLst>
                                    </p:anim>
                                    <p:anim calcmode="lin" valueType="num">
                                      <p:cBhvr>
                                        <p:cTn id="164" dur="500" fill="hold"/>
                                        <p:tgtEl>
                                          <p:spTgt spid="375839"/>
                                        </p:tgtEl>
                                        <p:attrNameLst>
                                          <p:attrName>ppt_w</p:attrName>
                                        </p:attrNameLst>
                                      </p:cBhvr>
                                      <p:tavLst>
                                        <p:tav tm="0">
                                          <p:val>
                                            <p:strVal val="#ppt_w"/>
                                          </p:val>
                                        </p:tav>
                                        <p:tav tm="100000">
                                          <p:val>
                                            <p:strVal val="#ppt_w"/>
                                          </p:val>
                                        </p:tav>
                                      </p:tavLst>
                                    </p:anim>
                                    <p:anim calcmode="lin" valueType="num">
                                      <p:cBhvr>
                                        <p:cTn id="165" dur="500" fill="hold"/>
                                        <p:tgtEl>
                                          <p:spTgt spid="375839"/>
                                        </p:tgtEl>
                                        <p:attrNameLst>
                                          <p:attrName>ppt_h</p:attrName>
                                        </p:attrNameLst>
                                      </p:cBhvr>
                                      <p:tavLst>
                                        <p:tav tm="0">
                                          <p:val>
                                            <p:fltVal val="0.00000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17" presetClass="entr" presetSubtype="1" fill="hold" nodeType="clickEffect">
                                  <p:stCondLst>
                                    <p:cond delay="0"/>
                                  </p:stCondLst>
                                  <p:childTnLst>
                                    <p:set>
                                      <p:cBhvr>
                                        <p:cTn id="169" dur="1" fill="hold">
                                          <p:stCondLst>
                                            <p:cond delay="0"/>
                                          </p:stCondLst>
                                        </p:cTn>
                                        <p:tgtEl>
                                          <p:spTgt spid="375840"/>
                                        </p:tgtEl>
                                        <p:attrNameLst>
                                          <p:attrName>style.visibility</p:attrName>
                                        </p:attrNameLst>
                                      </p:cBhvr>
                                      <p:to>
                                        <p:strVal val="visible"/>
                                      </p:to>
                                    </p:set>
                                    <p:anim calcmode="lin" valueType="num">
                                      <p:cBhvr>
                                        <p:cTn id="170" dur="500" fill="hold"/>
                                        <p:tgtEl>
                                          <p:spTgt spid="375840"/>
                                        </p:tgtEl>
                                        <p:attrNameLst>
                                          <p:attrName>ppt_x</p:attrName>
                                        </p:attrNameLst>
                                      </p:cBhvr>
                                      <p:tavLst>
                                        <p:tav tm="0">
                                          <p:val>
                                            <p:strVal val="#ppt_x"/>
                                          </p:val>
                                        </p:tav>
                                        <p:tav tm="100000">
                                          <p:val>
                                            <p:strVal val="#ppt_x"/>
                                          </p:val>
                                        </p:tav>
                                      </p:tavLst>
                                    </p:anim>
                                    <p:anim calcmode="lin" valueType="num">
                                      <p:cBhvr>
                                        <p:cTn id="171" dur="500" fill="hold"/>
                                        <p:tgtEl>
                                          <p:spTgt spid="375840"/>
                                        </p:tgtEl>
                                        <p:attrNameLst>
                                          <p:attrName>ppt_y</p:attrName>
                                        </p:attrNameLst>
                                      </p:cBhvr>
                                      <p:tavLst>
                                        <p:tav tm="0">
                                          <p:val>
                                            <p:strVal val="#ppt_y-#ppt_h/2"/>
                                          </p:val>
                                        </p:tav>
                                        <p:tav tm="100000">
                                          <p:val>
                                            <p:strVal val="#ppt_y"/>
                                          </p:val>
                                        </p:tav>
                                      </p:tavLst>
                                    </p:anim>
                                    <p:anim calcmode="lin" valueType="num">
                                      <p:cBhvr>
                                        <p:cTn id="172" dur="500" fill="hold"/>
                                        <p:tgtEl>
                                          <p:spTgt spid="375840"/>
                                        </p:tgtEl>
                                        <p:attrNameLst>
                                          <p:attrName>ppt_w</p:attrName>
                                        </p:attrNameLst>
                                      </p:cBhvr>
                                      <p:tavLst>
                                        <p:tav tm="0">
                                          <p:val>
                                            <p:strVal val="#ppt_w"/>
                                          </p:val>
                                        </p:tav>
                                        <p:tav tm="100000">
                                          <p:val>
                                            <p:strVal val="#ppt_w"/>
                                          </p:val>
                                        </p:tav>
                                      </p:tavLst>
                                    </p:anim>
                                    <p:anim calcmode="lin" valueType="num">
                                      <p:cBhvr>
                                        <p:cTn id="173" dur="500" fill="hold"/>
                                        <p:tgtEl>
                                          <p:spTgt spid="375840"/>
                                        </p:tgtEl>
                                        <p:attrNameLst>
                                          <p:attrName>ppt_h</p:attrName>
                                        </p:attrNameLst>
                                      </p:cBhvr>
                                      <p:tavLst>
                                        <p:tav tm="0">
                                          <p:val>
                                            <p:fltVal val="0.000000"/>
                                          </p:val>
                                        </p:tav>
                                        <p:tav tm="100000">
                                          <p:val>
                                            <p:strVal val="#ppt_h"/>
                                          </p:val>
                                        </p:tav>
                                      </p:tavLst>
                                    </p:anim>
                                  </p:childTnLst>
                                </p:cTn>
                              </p:par>
                            </p:childTnLst>
                          </p:cTn>
                        </p:par>
                        <p:par>
                          <p:cTn id="174" fill="hold">
                            <p:stCondLst>
                              <p:cond delay="500"/>
                            </p:stCondLst>
                            <p:childTnLst>
                              <p:par>
                                <p:cTn id="175" presetID="2" presetClass="entr" presetSubtype="8" fill="hold" grpId="0" nodeType="afterEffect">
                                  <p:stCondLst>
                                    <p:cond delay="0"/>
                                  </p:stCondLst>
                                  <p:childTnLst>
                                    <p:set>
                                      <p:cBhvr>
                                        <p:cTn id="176" dur="1" fill="hold">
                                          <p:stCondLst>
                                            <p:cond delay="0"/>
                                          </p:stCondLst>
                                        </p:cTn>
                                        <p:tgtEl>
                                          <p:spTgt spid="375841"/>
                                        </p:tgtEl>
                                        <p:attrNameLst>
                                          <p:attrName>style.visibility</p:attrName>
                                        </p:attrNameLst>
                                      </p:cBhvr>
                                      <p:to>
                                        <p:strVal val="visible"/>
                                      </p:to>
                                    </p:set>
                                    <p:anim calcmode="lin" valueType="num">
                                      <p:cBhvr additive="base">
                                        <p:cTn id="177" dur="500" fill="hold"/>
                                        <p:tgtEl>
                                          <p:spTgt spid="375841"/>
                                        </p:tgtEl>
                                        <p:attrNameLst>
                                          <p:attrName>ppt_x</p:attrName>
                                        </p:attrNameLst>
                                      </p:cBhvr>
                                      <p:tavLst>
                                        <p:tav tm="0">
                                          <p:val>
                                            <p:strVal val="0-#ppt_w/2"/>
                                          </p:val>
                                        </p:tav>
                                        <p:tav tm="100000">
                                          <p:val>
                                            <p:strVal val="#ppt_x"/>
                                          </p:val>
                                        </p:tav>
                                      </p:tavLst>
                                    </p:anim>
                                    <p:anim calcmode="lin" valueType="num">
                                      <p:cBhvr additive="base">
                                        <p:cTn id="178" dur="500" fill="hold"/>
                                        <p:tgtEl>
                                          <p:spTgt spid="3758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animBg="1"/>
      <p:bldP spid="375813" grpId="0" animBg="1"/>
      <p:bldP spid="375816" grpId="0" animBg="1"/>
      <p:bldP spid="375819" grpId="0" animBg="1"/>
      <p:bldP spid="375822" grpId="0" animBg="1"/>
      <p:bldP spid="375825" grpId="0" animBg="1"/>
      <p:bldP spid="375828" grpId="0"/>
      <p:bldP spid="375829" grpId="0"/>
      <p:bldP spid="375830" grpId="0"/>
      <p:bldP spid="375831" grpId="0"/>
      <p:bldP spid="375832" grpId="0"/>
      <p:bldP spid="375833" grpId="0"/>
      <p:bldP spid="375834" grpId="0"/>
      <p:bldP spid="375841" grpId="0"/>
      <p:bldP spid="375842" grpId="0"/>
      <p:bldP spid="375843" grpId="0" animBg="1"/>
      <p:bldP spid="3758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ChangeArrowheads="1"/>
          </p:cNvSpPr>
          <p:nvPr/>
        </p:nvSpPr>
        <p:spPr bwMode="auto">
          <a:xfrm>
            <a:off x="685800" y="533400"/>
            <a:ext cx="7772400" cy="685800"/>
          </a:xfrm>
          <a:prstGeom prst="rect">
            <a:avLst/>
          </a:prstGeom>
          <a:noFill/>
          <a:ln w="9525">
            <a:noFill/>
            <a:miter lim="800000"/>
          </a:ln>
          <a:effectLst/>
        </p:spPr>
        <p:txBody>
          <a:bodyPr lIns="92075" tIns="46038" rIns="92075" bIns="46038"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6.3  </a:t>
            </a: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二叉树</a:t>
            </a:r>
            <a:endParaRPr kumimoji="1" lang="zh-CN" altLang="en-US" sz="40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4819" name="Rectangle 3"/>
          <p:cNvSpPr>
            <a:spLocks noChangeArrowheads="1"/>
          </p:cNvSpPr>
          <p:nvPr/>
        </p:nvSpPr>
        <p:spPr bwMode="auto">
          <a:xfrm>
            <a:off x="179388" y="1412875"/>
            <a:ext cx="8820150" cy="5327650"/>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性质</a:t>
            </a:r>
            <a:r>
              <a:rPr kumimoji="1" lang="en-US" altLang="zh-CN"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6.</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含有</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个结点的二叉链表中，有</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个空链域。</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证明一：空链域数</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0</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0</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0         </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endPar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又有  </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0</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   </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所以（</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）式＝</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0</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又因为     </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0</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1</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endPar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1200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故空链域数</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=n+1</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证明二：</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有</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n-1</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个结点有链引入，所以非空链域：</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n-1</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有</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个结点共有</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2n</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个链域，故：空链域：</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n+1</a:t>
            </a:r>
            <a:endPar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charRg st="0" end="28"/>
                                            </p:txEl>
                                          </p:spTgt>
                                        </p:tgtEl>
                                        <p:attrNameLst>
                                          <p:attrName>style.visibility</p:attrName>
                                        </p:attrNameLst>
                                      </p:cBhvr>
                                      <p:to>
                                        <p:strVal val="visible"/>
                                      </p:to>
                                    </p:set>
                                    <p:animEffect transition="in" filter="wipe(left)">
                                      <p:cBhvr>
                                        <p:cTn id="7" dur="1000"/>
                                        <p:tgtEl>
                                          <p:spTgt spid="3481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charRg st="28" end="74"/>
                                            </p:txEl>
                                          </p:spTgt>
                                        </p:tgtEl>
                                        <p:attrNameLst>
                                          <p:attrName>style.visibility</p:attrName>
                                        </p:attrNameLst>
                                      </p:cBhvr>
                                      <p:to>
                                        <p:strVal val="visible"/>
                                      </p:to>
                                    </p:set>
                                    <p:animEffect transition="in" filter="wipe(left)">
                                      <p:cBhvr>
                                        <p:cTn id="12" dur="1000"/>
                                        <p:tgtEl>
                                          <p:spTgt spid="34819">
                                            <p:txEl>
                                              <p:charRg st="28"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9">
                                            <p:txEl>
                                              <p:charRg st="74" end="100"/>
                                            </p:txEl>
                                          </p:spTgt>
                                        </p:tgtEl>
                                        <p:attrNameLst>
                                          <p:attrName>style.visibility</p:attrName>
                                        </p:attrNameLst>
                                      </p:cBhvr>
                                      <p:to>
                                        <p:strVal val="visible"/>
                                      </p:to>
                                    </p:set>
                                    <p:animEffect transition="in" filter="wipe(left)">
                                      <p:cBhvr>
                                        <p:cTn id="17" dur="1000"/>
                                        <p:tgtEl>
                                          <p:spTgt spid="34819">
                                            <p:txEl>
                                              <p:charRg st="74"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19">
                                            <p:txEl>
                                              <p:charRg st="100" end="126"/>
                                            </p:txEl>
                                          </p:spTgt>
                                        </p:tgtEl>
                                        <p:attrNameLst>
                                          <p:attrName>style.visibility</p:attrName>
                                        </p:attrNameLst>
                                      </p:cBhvr>
                                      <p:to>
                                        <p:strVal val="visible"/>
                                      </p:to>
                                    </p:set>
                                    <p:animEffect transition="in" filter="wipe(left)">
                                      <p:cBhvr>
                                        <p:cTn id="22" dur="1000"/>
                                        <p:tgtEl>
                                          <p:spTgt spid="34819">
                                            <p:txEl>
                                              <p:charRg st="100"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19">
                                            <p:txEl>
                                              <p:charRg st="126" end="153"/>
                                            </p:txEl>
                                          </p:spTgt>
                                        </p:tgtEl>
                                        <p:attrNameLst>
                                          <p:attrName>style.visibility</p:attrName>
                                        </p:attrNameLst>
                                      </p:cBhvr>
                                      <p:to>
                                        <p:strVal val="visible"/>
                                      </p:to>
                                    </p:set>
                                    <p:animEffect transition="in" filter="wipe(left)">
                                      <p:cBhvr>
                                        <p:cTn id="27" dur="1000"/>
                                        <p:tgtEl>
                                          <p:spTgt spid="34819">
                                            <p:txEl>
                                              <p:charRg st="12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19">
                                            <p:txEl>
                                              <p:charRg st="153" end="173"/>
                                            </p:txEl>
                                          </p:spTgt>
                                        </p:tgtEl>
                                        <p:attrNameLst>
                                          <p:attrName>style.visibility</p:attrName>
                                        </p:attrNameLst>
                                      </p:cBhvr>
                                      <p:to>
                                        <p:strVal val="visible"/>
                                      </p:to>
                                    </p:set>
                                    <p:animEffect transition="in" filter="wipe(left)">
                                      <p:cBhvr>
                                        <p:cTn id="32" dur="1000"/>
                                        <p:tgtEl>
                                          <p:spTgt spid="34819">
                                            <p:txEl>
                                              <p:charRg st="153" end="17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19">
                                            <p:txEl>
                                              <p:charRg st="173" end="178"/>
                                            </p:txEl>
                                          </p:spTgt>
                                        </p:tgtEl>
                                        <p:attrNameLst>
                                          <p:attrName>style.visibility</p:attrName>
                                        </p:attrNameLst>
                                      </p:cBhvr>
                                      <p:to>
                                        <p:strVal val="visible"/>
                                      </p:to>
                                    </p:set>
                                    <p:animEffect transition="in" filter="wipe(left)">
                                      <p:cBhvr>
                                        <p:cTn id="37" dur="1000"/>
                                        <p:tgtEl>
                                          <p:spTgt spid="34819">
                                            <p:txEl>
                                              <p:charRg st="173" end="17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819">
                                            <p:txEl>
                                              <p:charRg st="178" end="207"/>
                                            </p:txEl>
                                          </p:spTgt>
                                        </p:tgtEl>
                                        <p:attrNameLst>
                                          <p:attrName>style.visibility</p:attrName>
                                        </p:attrNameLst>
                                      </p:cBhvr>
                                      <p:to>
                                        <p:strVal val="visible"/>
                                      </p:to>
                                    </p:set>
                                    <p:animEffect transition="in" filter="wipe(left)">
                                      <p:cBhvr>
                                        <p:cTn id="42" dur="1000"/>
                                        <p:tgtEl>
                                          <p:spTgt spid="34819">
                                            <p:txEl>
                                              <p:charRg st="178" end="20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819">
                                            <p:txEl>
                                              <p:charRg st="207" end="236"/>
                                            </p:txEl>
                                          </p:spTgt>
                                        </p:tgtEl>
                                        <p:attrNameLst>
                                          <p:attrName>style.visibility</p:attrName>
                                        </p:attrNameLst>
                                      </p:cBhvr>
                                      <p:to>
                                        <p:strVal val="visible"/>
                                      </p:to>
                                    </p:set>
                                    <p:animEffect transition="in" filter="wipe(left)">
                                      <p:cBhvr>
                                        <p:cTn id="47" dur="1000"/>
                                        <p:tgtEl>
                                          <p:spTgt spid="34819">
                                            <p:txEl>
                                              <p:charRg st="207" end="2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7730" name="Object 2"/>
          <p:cNvGraphicFramePr>
            <a:graphicFrameLocks noChangeAspect="1"/>
          </p:cNvGraphicFramePr>
          <p:nvPr/>
        </p:nvGraphicFramePr>
        <p:xfrm>
          <a:off x="595313" y="2135188"/>
          <a:ext cx="8396287" cy="4341812"/>
        </p:xfrm>
        <a:graphic>
          <a:graphicData uri="http://schemas.openxmlformats.org/presentationml/2006/ole">
            <mc:AlternateContent xmlns:mc="http://schemas.openxmlformats.org/markup-compatibility/2006">
              <mc:Choice xmlns:v="urn:schemas-microsoft-com:vml" Requires="v">
                <p:oleObj spid="_x0000_s3078" name="" r:id="rId1" imgW="2838450" imgH="1553210" progId="Word.Picture.8">
                  <p:embed/>
                </p:oleObj>
              </mc:Choice>
              <mc:Fallback>
                <p:oleObj name="" r:id="rId1" imgW="2838450" imgH="1553210" progId="Word.Picture.8">
                  <p:embed/>
                  <p:pic>
                    <p:nvPicPr>
                      <p:cNvPr id="0" name="图片 3077"/>
                      <p:cNvPicPr/>
                      <p:nvPr/>
                    </p:nvPicPr>
                    <p:blipFill>
                      <a:blip r:embed="rId2"/>
                      <a:stretch>
                        <a:fillRect/>
                      </a:stretch>
                    </p:blipFill>
                    <p:spPr>
                      <a:xfrm>
                        <a:off x="595313" y="2135188"/>
                        <a:ext cx="8396287" cy="4341812"/>
                      </a:xfrm>
                      <a:prstGeom prst="rect">
                        <a:avLst/>
                      </a:prstGeom>
                      <a:noFill/>
                      <a:ln w="38100">
                        <a:noFill/>
                        <a:miter/>
                      </a:ln>
                    </p:spPr>
                  </p:pic>
                </p:oleObj>
              </mc:Fallback>
            </mc:AlternateContent>
          </a:graphicData>
        </a:graphic>
      </p:graphicFrame>
      <p:sp>
        <p:nvSpPr>
          <p:cNvPr id="7171" name="Rectangle 4"/>
          <p:cNvSpPr>
            <a:spLocks noGrp="1"/>
          </p:cNvSpPr>
          <p:nvPr>
            <p:ph idx="1"/>
          </p:nvPr>
        </p:nvSpPr>
        <p:spPr>
          <a:xfrm>
            <a:off x="611188" y="404813"/>
            <a:ext cx="7272337" cy="1512887"/>
          </a:xfrm>
          <a:ln/>
        </p:spPr>
        <p:txBody>
          <a:bodyPr vert="horz" wrap="square" lIns="91440" tIns="45720" rIns="91440" bIns="45720" anchor="t"/>
          <a:p>
            <a:pPr eaLnBrk="1" hangingPunct="1"/>
            <a:r>
              <a:rPr lang="en-US" altLang="zh-CN" dirty="0"/>
              <a:t>2.</a:t>
            </a:r>
            <a:r>
              <a:rPr lang="zh-CN" altLang="en-US" dirty="0"/>
              <a:t>树的表示方法：</a:t>
            </a:r>
            <a:endParaRPr lang="zh-CN" altLang="en-US" dirty="0"/>
          </a:p>
          <a:p>
            <a:pPr lvl="1" eaLnBrk="1" hangingPunct="1"/>
            <a:r>
              <a:rPr lang="zh-CN" altLang="en-US" dirty="0"/>
              <a:t>（</a:t>
            </a:r>
            <a:r>
              <a:rPr lang="en-US" altLang="zh-CN" dirty="0"/>
              <a:t>1</a:t>
            </a:r>
            <a:r>
              <a:rPr lang="zh-CN" altLang="en-US" dirty="0"/>
              <a:t>）树形结构表示法（直观表示法）  </a:t>
            </a:r>
            <a:endParaRPr lang="zh-CN" altLang="en-US" dirty="0"/>
          </a:p>
          <a:p>
            <a:pPr eaLnBrk="1" hangingPunct="1"/>
            <a:endParaRPr lang="en-US" altLang="zh-CN" dirty="0"/>
          </a:p>
        </p:txBody>
      </p:sp>
    </p:spTree>
  </p:cSld>
  <p:clrMapOvr>
    <a:masterClrMapping/>
  </p:clrMapOvr>
  <p:transitio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randombar(horizontal)">
                                      <p:cBhvr>
                                        <p:cTn id="7" dur="500"/>
                                        <p:tgtEl>
                                          <p:spTgt spid="457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7858" name="Rectangle 2"/>
          <p:cNvSpPr/>
          <p:nvPr/>
        </p:nvSpPr>
        <p:spPr>
          <a:xfrm>
            <a:off x="2819400" y="24987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A</a:t>
            </a:r>
            <a:endParaRPr lang="en-US" altLang="zh-CN" sz="2400" dirty="0"/>
          </a:p>
        </p:txBody>
      </p:sp>
      <p:sp>
        <p:nvSpPr>
          <p:cNvPr id="377859" name="Line 3"/>
          <p:cNvSpPr/>
          <p:nvPr/>
        </p:nvSpPr>
        <p:spPr>
          <a:xfrm>
            <a:off x="3200400" y="2498725"/>
            <a:ext cx="0" cy="533400"/>
          </a:xfrm>
          <a:prstGeom prst="line">
            <a:avLst/>
          </a:prstGeom>
          <a:ln w="12700" cap="sq" cmpd="sng">
            <a:solidFill>
              <a:srgbClr val="005400"/>
            </a:solidFill>
            <a:prstDash val="solid"/>
            <a:headEnd type="none" w="sm" len="sm"/>
            <a:tailEnd type="none" w="sm" len="sm"/>
          </a:ln>
        </p:spPr>
      </p:sp>
      <p:sp>
        <p:nvSpPr>
          <p:cNvPr id="377860" name="Line 4"/>
          <p:cNvSpPr/>
          <p:nvPr/>
        </p:nvSpPr>
        <p:spPr>
          <a:xfrm>
            <a:off x="3962400" y="2498725"/>
            <a:ext cx="0" cy="533400"/>
          </a:xfrm>
          <a:prstGeom prst="line">
            <a:avLst/>
          </a:prstGeom>
          <a:ln w="12700" cap="sq" cmpd="sng">
            <a:solidFill>
              <a:srgbClr val="005400"/>
            </a:solidFill>
            <a:prstDash val="solid"/>
            <a:headEnd type="none" w="sm" len="sm"/>
            <a:tailEnd type="none" w="sm" len="sm"/>
          </a:ln>
        </p:spPr>
      </p:sp>
      <p:sp>
        <p:nvSpPr>
          <p:cNvPr id="377861" name="Rectangle 5"/>
          <p:cNvSpPr/>
          <p:nvPr/>
        </p:nvSpPr>
        <p:spPr>
          <a:xfrm>
            <a:off x="4724400" y="36417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D</a:t>
            </a:r>
            <a:endParaRPr lang="en-US" altLang="zh-CN" sz="2400" dirty="0"/>
          </a:p>
        </p:txBody>
      </p:sp>
      <p:sp>
        <p:nvSpPr>
          <p:cNvPr id="377862" name="Line 6"/>
          <p:cNvSpPr/>
          <p:nvPr/>
        </p:nvSpPr>
        <p:spPr>
          <a:xfrm>
            <a:off x="5105400" y="3641725"/>
            <a:ext cx="0" cy="533400"/>
          </a:xfrm>
          <a:prstGeom prst="line">
            <a:avLst/>
          </a:prstGeom>
          <a:ln w="12700" cap="sq" cmpd="sng">
            <a:solidFill>
              <a:srgbClr val="005400"/>
            </a:solidFill>
            <a:prstDash val="solid"/>
            <a:headEnd type="none" w="sm" len="sm"/>
            <a:tailEnd type="none" w="sm" len="sm"/>
          </a:ln>
        </p:spPr>
      </p:sp>
      <p:sp>
        <p:nvSpPr>
          <p:cNvPr id="377863" name="Line 7"/>
          <p:cNvSpPr/>
          <p:nvPr/>
        </p:nvSpPr>
        <p:spPr>
          <a:xfrm>
            <a:off x="5867400" y="3641725"/>
            <a:ext cx="0" cy="533400"/>
          </a:xfrm>
          <a:prstGeom prst="line">
            <a:avLst/>
          </a:prstGeom>
          <a:ln w="12700" cap="sq" cmpd="sng">
            <a:solidFill>
              <a:srgbClr val="005400"/>
            </a:solidFill>
            <a:prstDash val="solid"/>
            <a:headEnd type="none" w="sm" len="sm"/>
            <a:tailEnd type="none" w="sm" len="sm"/>
          </a:ln>
        </p:spPr>
      </p:sp>
      <p:sp>
        <p:nvSpPr>
          <p:cNvPr id="377864" name="Rectangle 8"/>
          <p:cNvSpPr/>
          <p:nvPr/>
        </p:nvSpPr>
        <p:spPr>
          <a:xfrm>
            <a:off x="6629400" y="47847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E</a:t>
            </a:r>
            <a:endParaRPr lang="en-US" altLang="zh-CN" sz="2400" dirty="0"/>
          </a:p>
        </p:txBody>
      </p:sp>
      <p:sp>
        <p:nvSpPr>
          <p:cNvPr id="377865" name="Line 9"/>
          <p:cNvSpPr/>
          <p:nvPr/>
        </p:nvSpPr>
        <p:spPr>
          <a:xfrm>
            <a:off x="7010400" y="4784725"/>
            <a:ext cx="0" cy="533400"/>
          </a:xfrm>
          <a:prstGeom prst="line">
            <a:avLst/>
          </a:prstGeom>
          <a:ln w="12700" cap="sq" cmpd="sng">
            <a:solidFill>
              <a:srgbClr val="005400"/>
            </a:solidFill>
            <a:prstDash val="solid"/>
            <a:headEnd type="none" w="sm" len="sm"/>
            <a:tailEnd type="none" w="sm" len="sm"/>
          </a:ln>
        </p:spPr>
      </p:sp>
      <p:sp>
        <p:nvSpPr>
          <p:cNvPr id="377866" name="Line 10"/>
          <p:cNvSpPr/>
          <p:nvPr/>
        </p:nvSpPr>
        <p:spPr>
          <a:xfrm>
            <a:off x="7772400" y="4784725"/>
            <a:ext cx="0" cy="533400"/>
          </a:xfrm>
          <a:prstGeom prst="line">
            <a:avLst/>
          </a:prstGeom>
          <a:ln w="12700" cap="sq" cmpd="sng">
            <a:solidFill>
              <a:srgbClr val="005400"/>
            </a:solidFill>
            <a:prstDash val="solid"/>
            <a:headEnd type="none" w="sm" len="sm"/>
            <a:tailEnd type="none" w="sm" len="sm"/>
          </a:ln>
        </p:spPr>
      </p:sp>
      <p:sp>
        <p:nvSpPr>
          <p:cNvPr id="377867" name="Rectangle 11"/>
          <p:cNvSpPr/>
          <p:nvPr/>
        </p:nvSpPr>
        <p:spPr>
          <a:xfrm>
            <a:off x="914400" y="36417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B</a:t>
            </a:r>
            <a:endParaRPr lang="en-US" altLang="zh-CN" sz="2400" dirty="0"/>
          </a:p>
        </p:txBody>
      </p:sp>
      <p:sp>
        <p:nvSpPr>
          <p:cNvPr id="377868" name="Line 12"/>
          <p:cNvSpPr/>
          <p:nvPr/>
        </p:nvSpPr>
        <p:spPr>
          <a:xfrm>
            <a:off x="1295400" y="3641725"/>
            <a:ext cx="0" cy="533400"/>
          </a:xfrm>
          <a:prstGeom prst="line">
            <a:avLst/>
          </a:prstGeom>
          <a:ln w="12700" cap="sq" cmpd="sng">
            <a:solidFill>
              <a:srgbClr val="005400"/>
            </a:solidFill>
            <a:prstDash val="solid"/>
            <a:headEnd type="none" w="sm" len="sm"/>
            <a:tailEnd type="none" w="sm" len="sm"/>
          </a:ln>
        </p:spPr>
      </p:sp>
      <p:sp>
        <p:nvSpPr>
          <p:cNvPr id="377869" name="Line 13"/>
          <p:cNvSpPr/>
          <p:nvPr/>
        </p:nvSpPr>
        <p:spPr>
          <a:xfrm>
            <a:off x="2057400" y="3641725"/>
            <a:ext cx="0" cy="533400"/>
          </a:xfrm>
          <a:prstGeom prst="line">
            <a:avLst/>
          </a:prstGeom>
          <a:ln w="12700" cap="sq" cmpd="sng">
            <a:solidFill>
              <a:srgbClr val="005400"/>
            </a:solidFill>
            <a:prstDash val="solid"/>
            <a:headEnd type="none" w="sm" len="sm"/>
            <a:tailEnd type="none" w="sm" len="sm"/>
          </a:ln>
        </p:spPr>
      </p:sp>
      <p:sp>
        <p:nvSpPr>
          <p:cNvPr id="377870" name="Rectangle 14"/>
          <p:cNvSpPr/>
          <p:nvPr/>
        </p:nvSpPr>
        <p:spPr>
          <a:xfrm>
            <a:off x="1828800" y="47847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C</a:t>
            </a:r>
            <a:endParaRPr lang="en-US" altLang="zh-CN" sz="2400" dirty="0"/>
          </a:p>
        </p:txBody>
      </p:sp>
      <p:sp>
        <p:nvSpPr>
          <p:cNvPr id="377871" name="Line 15"/>
          <p:cNvSpPr/>
          <p:nvPr/>
        </p:nvSpPr>
        <p:spPr>
          <a:xfrm>
            <a:off x="2209800" y="4784725"/>
            <a:ext cx="0" cy="533400"/>
          </a:xfrm>
          <a:prstGeom prst="line">
            <a:avLst/>
          </a:prstGeom>
          <a:ln w="12700" cap="sq" cmpd="sng">
            <a:solidFill>
              <a:srgbClr val="005400"/>
            </a:solidFill>
            <a:prstDash val="solid"/>
            <a:headEnd type="none" w="sm" len="sm"/>
            <a:tailEnd type="none" w="sm" len="sm"/>
          </a:ln>
        </p:spPr>
      </p:sp>
      <p:sp>
        <p:nvSpPr>
          <p:cNvPr id="377872" name="Line 16"/>
          <p:cNvSpPr/>
          <p:nvPr/>
        </p:nvSpPr>
        <p:spPr>
          <a:xfrm>
            <a:off x="2971800" y="4784725"/>
            <a:ext cx="0" cy="533400"/>
          </a:xfrm>
          <a:prstGeom prst="line">
            <a:avLst/>
          </a:prstGeom>
          <a:ln w="12700" cap="sq" cmpd="sng">
            <a:solidFill>
              <a:srgbClr val="005400"/>
            </a:solidFill>
            <a:prstDash val="solid"/>
            <a:headEnd type="none" w="sm" len="sm"/>
            <a:tailEnd type="none" w="sm" len="sm"/>
          </a:ln>
        </p:spPr>
      </p:sp>
      <p:sp>
        <p:nvSpPr>
          <p:cNvPr id="377873" name="Rectangle 17"/>
          <p:cNvSpPr/>
          <p:nvPr/>
        </p:nvSpPr>
        <p:spPr>
          <a:xfrm>
            <a:off x="5715000" y="5927725"/>
            <a:ext cx="1524000" cy="533400"/>
          </a:xfrm>
          <a:prstGeom prst="rect">
            <a:avLst/>
          </a:prstGeom>
          <a:solidFill>
            <a:srgbClr val="CAF2CE">
              <a:alpha val="50195"/>
            </a:srgbClr>
          </a:solidFill>
          <a:ln w="25400" cap="sq" cmpd="sng">
            <a:solidFill>
              <a:schemeClr val="bg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5400"/>
                </a:solidFill>
              </a:rPr>
              <a:t>F</a:t>
            </a:r>
            <a:endParaRPr lang="en-US" altLang="zh-CN" sz="2400" dirty="0"/>
          </a:p>
        </p:txBody>
      </p:sp>
      <p:sp>
        <p:nvSpPr>
          <p:cNvPr id="377874" name="Line 18"/>
          <p:cNvSpPr/>
          <p:nvPr/>
        </p:nvSpPr>
        <p:spPr>
          <a:xfrm>
            <a:off x="6096000" y="5927725"/>
            <a:ext cx="0" cy="533400"/>
          </a:xfrm>
          <a:prstGeom prst="line">
            <a:avLst/>
          </a:prstGeom>
          <a:ln w="12700" cap="sq" cmpd="sng">
            <a:solidFill>
              <a:srgbClr val="005400"/>
            </a:solidFill>
            <a:prstDash val="solid"/>
            <a:headEnd type="none" w="sm" len="sm"/>
            <a:tailEnd type="none" w="sm" len="sm"/>
          </a:ln>
        </p:spPr>
      </p:sp>
      <p:sp>
        <p:nvSpPr>
          <p:cNvPr id="377875" name="Line 19"/>
          <p:cNvSpPr/>
          <p:nvPr/>
        </p:nvSpPr>
        <p:spPr>
          <a:xfrm>
            <a:off x="6858000" y="5927725"/>
            <a:ext cx="0" cy="533400"/>
          </a:xfrm>
          <a:prstGeom prst="line">
            <a:avLst/>
          </a:prstGeom>
          <a:ln w="12700" cap="sq" cmpd="sng">
            <a:solidFill>
              <a:srgbClr val="005400"/>
            </a:solidFill>
            <a:prstDash val="solid"/>
            <a:headEnd type="none" w="sm" len="sm"/>
            <a:tailEnd type="none" w="sm" len="sm"/>
          </a:ln>
        </p:spPr>
      </p:sp>
      <p:sp>
        <p:nvSpPr>
          <p:cNvPr id="377876" name="Text Box 20"/>
          <p:cNvSpPr txBox="1"/>
          <p:nvPr/>
        </p:nvSpPr>
        <p:spPr>
          <a:xfrm>
            <a:off x="5681663" y="5775325"/>
            <a:ext cx="49053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7877" name="Text Box 21"/>
          <p:cNvSpPr txBox="1"/>
          <p:nvPr/>
        </p:nvSpPr>
        <p:spPr>
          <a:xfrm>
            <a:off x="6824663" y="5775325"/>
            <a:ext cx="49053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7878" name="Text Box 22"/>
          <p:cNvSpPr txBox="1"/>
          <p:nvPr/>
        </p:nvSpPr>
        <p:spPr>
          <a:xfrm>
            <a:off x="7739063" y="4632325"/>
            <a:ext cx="49053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7879" name="Text Box 23"/>
          <p:cNvSpPr txBox="1"/>
          <p:nvPr/>
        </p:nvSpPr>
        <p:spPr>
          <a:xfrm>
            <a:off x="4648200" y="3489325"/>
            <a:ext cx="49053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7880" name="Text Box 24"/>
          <p:cNvSpPr txBox="1"/>
          <p:nvPr/>
        </p:nvSpPr>
        <p:spPr>
          <a:xfrm>
            <a:off x="1752600" y="4616450"/>
            <a:ext cx="49053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7881" name="Text Box 25"/>
          <p:cNvSpPr txBox="1"/>
          <p:nvPr/>
        </p:nvSpPr>
        <p:spPr>
          <a:xfrm>
            <a:off x="2938463" y="4632325"/>
            <a:ext cx="49053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7882" name="Text Box 26"/>
          <p:cNvSpPr txBox="1"/>
          <p:nvPr/>
        </p:nvSpPr>
        <p:spPr>
          <a:xfrm>
            <a:off x="838200" y="3489325"/>
            <a:ext cx="49053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sym typeface="Symbol" panose="05050102010706020507" pitchFamily="18" charset="2"/>
              </a:rPr>
              <a:t></a:t>
            </a:r>
            <a:endParaRPr lang="en-US" altLang="zh-CN" sz="2400" dirty="0"/>
          </a:p>
        </p:txBody>
      </p:sp>
      <p:sp>
        <p:nvSpPr>
          <p:cNvPr id="377883" name="Line 27"/>
          <p:cNvSpPr/>
          <p:nvPr/>
        </p:nvSpPr>
        <p:spPr>
          <a:xfrm>
            <a:off x="4114800" y="2803525"/>
            <a:ext cx="1371600" cy="838200"/>
          </a:xfrm>
          <a:prstGeom prst="line">
            <a:avLst/>
          </a:prstGeom>
          <a:ln w="38100" cap="sq" cmpd="sng">
            <a:solidFill>
              <a:srgbClr val="005400"/>
            </a:solidFill>
            <a:prstDash val="solid"/>
            <a:headEnd type="none" w="sm" len="sm"/>
            <a:tailEnd type="arrow" w="med" len="med"/>
          </a:ln>
        </p:spPr>
      </p:sp>
      <p:sp>
        <p:nvSpPr>
          <p:cNvPr id="377884" name="Line 28"/>
          <p:cNvSpPr/>
          <p:nvPr/>
        </p:nvSpPr>
        <p:spPr>
          <a:xfrm>
            <a:off x="2209800" y="3870325"/>
            <a:ext cx="381000" cy="914400"/>
          </a:xfrm>
          <a:prstGeom prst="line">
            <a:avLst/>
          </a:prstGeom>
          <a:ln w="38100" cap="sq" cmpd="sng">
            <a:solidFill>
              <a:srgbClr val="005400"/>
            </a:solidFill>
            <a:prstDash val="solid"/>
            <a:headEnd type="none" w="sm" len="sm"/>
            <a:tailEnd type="arrow" w="med" len="med"/>
          </a:ln>
        </p:spPr>
      </p:sp>
      <p:sp>
        <p:nvSpPr>
          <p:cNvPr id="377885" name="Line 29"/>
          <p:cNvSpPr/>
          <p:nvPr/>
        </p:nvSpPr>
        <p:spPr>
          <a:xfrm>
            <a:off x="6019800" y="3870325"/>
            <a:ext cx="1371600" cy="914400"/>
          </a:xfrm>
          <a:prstGeom prst="line">
            <a:avLst/>
          </a:prstGeom>
          <a:ln w="38100" cap="sq" cmpd="sng">
            <a:solidFill>
              <a:srgbClr val="005400"/>
            </a:solidFill>
            <a:prstDash val="solid"/>
            <a:headEnd type="none" w="sm" len="sm"/>
            <a:tailEnd type="arrow" w="med" len="med"/>
          </a:ln>
        </p:spPr>
      </p:sp>
      <p:sp>
        <p:nvSpPr>
          <p:cNvPr id="377886" name="Line 30"/>
          <p:cNvSpPr/>
          <p:nvPr/>
        </p:nvSpPr>
        <p:spPr>
          <a:xfrm flipH="1">
            <a:off x="6477000" y="5013325"/>
            <a:ext cx="304800" cy="914400"/>
          </a:xfrm>
          <a:prstGeom prst="line">
            <a:avLst/>
          </a:prstGeom>
          <a:ln w="38100" cap="sq" cmpd="sng">
            <a:solidFill>
              <a:srgbClr val="005400"/>
            </a:solidFill>
            <a:prstDash val="solid"/>
            <a:headEnd type="none" w="med" len="med"/>
            <a:tailEnd type="arrow" w="med" len="med"/>
          </a:ln>
        </p:spPr>
      </p:sp>
      <p:sp>
        <p:nvSpPr>
          <p:cNvPr id="377887" name="Freeform 31"/>
          <p:cNvSpPr/>
          <p:nvPr/>
        </p:nvSpPr>
        <p:spPr>
          <a:xfrm>
            <a:off x="1752600" y="1660525"/>
            <a:ext cx="1828800" cy="838200"/>
          </a:xfrm>
          <a:custGeom>
            <a:avLst/>
            <a:gdLst>
              <a:gd name="txL" fmla="*/ 0 w 720"/>
              <a:gd name="txT" fmla="*/ 0 h 528"/>
              <a:gd name="txR" fmla="*/ 720 w 720"/>
              <a:gd name="txB" fmla="*/ 528 h 528"/>
            </a:gdLst>
            <a:ahLst/>
            <a:cxnLst>
              <a:cxn ang="0">
                <a:pos x="0" y="0"/>
              </a:cxn>
              <a:cxn ang="0">
                <a:pos x="2147483647" y="2147483647"/>
              </a:cxn>
              <a:cxn ang="0">
                <a:pos x="2147483647" y="2147483647"/>
              </a:cxn>
              <a:cxn ang="0">
                <a:pos x="2147483647" y="2147483647"/>
              </a:cxn>
            </a:cxnLst>
            <a:rect l="txL" t="txT" r="txR" b="tx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alpha val="100000"/>
              </a:schemeClr>
            </a:solidFill>
            <a:prstDash val="solid"/>
            <a:round/>
            <a:headEnd type="none" w="sm" len="sm"/>
            <a:tailEnd type="arrow" w="med" len="lg"/>
          </a:ln>
        </p:spPr>
        <p:txBody>
          <a:bodyPr/>
          <a:p>
            <a:endParaRPr lang="zh-CN" altLang="en-US"/>
          </a:p>
        </p:txBody>
      </p:sp>
      <p:sp>
        <p:nvSpPr>
          <p:cNvPr id="377888" name="Text Box 32"/>
          <p:cNvSpPr txBox="1"/>
          <p:nvPr/>
        </p:nvSpPr>
        <p:spPr>
          <a:xfrm>
            <a:off x="1143000" y="1050925"/>
            <a:ext cx="108743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rPr>
              <a:t>root</a:t>
            </a:r>
            <a:endParaRPr lang="en-US" altLang="zh-CN" sz="2400" dirty="0"/>
          </a:p>
        </p:txBody>
      </p:sp>
      <p:sp>
        <p:nvSpPr>
          <p:cNvPr id="377889" name="Rectangle 33"/>
          <p:cNvSpPr/>
          <p:nvPr/>
        </p:nvSpPr>
        <p:spPr>
          <a:xfrm>
            <a:off x="2438400" y="2498725"/>
            <a:ext cx="381000" cy="533400"/>
          </a:xfrm>
          <a:prstGeom prst="rect">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77890" name="Line 34"/>
          <p:cNvSpPr/>
          <p:nvPr/>
        </p:nvSpPr>
        <p:spPr>
          <a:xfrm flipH="1">
            <a:off x="1676400" y="2803525"/>
            <a:ext cx="1371600" cy="838200"/>
          </a:xfrm>
          <a:prstGeom prst="line">
            <a:avLst/>
          </a:prstGeom>
          <a:ln w="38100" cap="sq" cmpd="sng">
            <a:solidFill>
              <a:srgbClr val="005400"/>
            </a:solidFill>
            <a:prstDash val="solid"/>
            <a:headEnd type="none" w="sm" len="sm"/>
            <a:tailEnd type="arrow" w="med" len="med"/>
          </a:ln>
        </p:spPr>
      </p:sp>
      <p:sp>
        <p:nvSpPr>
          <p:cNvPr id="377891" name="Rectangle 35"/>
          <p:cNvSpPr/>
          <p:nvPr/>
        </p:nvSpPr>
        <p:spPr>
          <a:xfrm>
            <a:off x="533400" y="3641725"/>
            <a:ext cx="381000" cy="533400"/>
          </a:xfrm>
          <a:prstGeom prst="rect">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77892" name="Rectangle 36"/>
          <p:cNvSpPr/>
          <p:nvPr/>
        </p:nvSpPr>
        <p:spPr>
          <a:xfrm>
            <a:off x="4343400" y="3641725"/>
            <a:ext cx="381000" cy="533400"/>
          </a:xfrm>
          <a:prstGeom prst="rect">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77893" name="Rectangle 37"/>
          <p:cNvSpPr/>
          <p:nvPr/>
        </p:nvSpPr>
        <p:spPr>
          <a:xfrm>
            <a:off x="1447800" y="4784725"/>
            <a:ext cx="381000" cy="533400"/>
          </a:xfrm>
          <a:prstGeom prst="rect">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77894" name="Rectangle 38"/>
          <p:cNvSpPr/>
          <p:nvPr/>
        </p:nvSpPr>
        <p:spPr>
          <a:xfrm>
            <a:off x="6248400" y="4784725"/>
            <a:ext cx="381000" cy="533400"/>
          </a:xfrm>
          <a:prstGeom prst="rect">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77895" name="Rectangle 39"/>
          <p:cNvSpPr/>
          <p:nvPr/>
        </p:nvSpPr>
        <p:spPr>
          <a:xfrm>
            <a:off x="5334000" y="5927725"/>
            <a:ext cx="381000" cy="533400"/>
          </a:xfrm>
          <a:prstGeom prst="rect">
            <a:avLst/>
          </a:prstGeom>
          <a:solidFill>
            <a:srgbClr val="FBE2DF"/>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77896" name="Text Box 40"/>
          <p:cNvSpPr txBox="1"/>
          <p:nvPr/>
        </p:nvSpPr>
        <p:spPr>
          <a:xfrm>
            <a:off x="2362200" y="2346325"/>
            <a:ext cx="490538"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333399"/>
                </a:solidFill>
                <a:sym typeface="Symbol" panose="05050102010706020507" pitchFamily="18" charset="2"/>
              </a:rPr>
              <a:t></a:t>
            </a:r>
            <a:endParaRPr lang="en-US" altLang="zh-CN" sz="2400" dirty="0"/>
          </a:p>
        </p:txBody>
      </p:sp>
      <p:sp>
        <p:nvSpPr>
          <p:cNvPr id="377897" name="Freeform 41"/>
          <p:cNvSpPr/>
          <p:nvPr/>
        </p:nvSpPr>
        <p:spPr>
          <a:xfrm>
            <a:off x="723900" y="2822575"/>
            <a:ext cx="1695450" cy="1143000"/>
          </a:xfrm>
          <a:custGeom>
            <a:avLst/>
            <a:gdLst>
              <a:gd name="txL" fmla="*/ 0 w 1068"/>
              <a:gd name="txT" fmla="*/ 0 h 720"/>
              <a:gd name="txR" fmla="*/ 1068 w 1068"/>
              <a:gd name="txB" fmla="*/ 720 h 72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alpha val="100000"/>
              </a:srgbClr>
            </a:solidFill>
            <a:prstDash val="solid"/>
            <a:round/>
            <a:headEnd type="none" w="sm" len="sm"/>
            <a:tailEnd type="triangle" w="med" len="lg"/>
          </a:ln>
        </p:spPr>
        <p:txBody>
          <a:bodyPr/>
          <a:p>
            <a:endParaRPr lang="zh-CN" altLang="en-US"/>
          </a:p>
        </p:txBody>
      </p:sp>
      <p:sp>
        <p:nvSpPr>
          <p:cNvPr id="377898" name="Line 42"/>
          <p:cNvSpPr/>
          <p:nvPr/>
        </p:nvSpPr>
        <p:spPr>
          <a:xfrm flipH="1">
            <a:off x="1600200" y="4175125"/>
            <a:ext cx="76200" cy="838200"/>
          </a:xfrm>
          <a:prstGeom prst="line">
            <a:avLst/>
          </a:prstGeom>
          <a:ln w="38100" cap="sq" cmpd="sng">
            <a:solidFill>
              <a:srgbClr val="333399"/>
            </a:solidFill>
            <a:prstDash val="solid"/>
            <a:headEnd type="triangle" w="med" len="lg"/>
            <a:tailEnd type="none" w="sm" len="sm"/>
          </a:ln>
        </p:spPr>
      </p:sp>
      <p:sp>
        <p:nvSpPr>
          <p:cNvPr id="377899" name="Freeform 43"/>
          <p:cNvSpPr/>
          <p:nvPr/>
        </p:nvSpPr>
        <p:spPr>
          <a:xfrm>
            <a:off x="3600450" y="3032125"/>
            <a:ext cx="895350" cy="914400"/>
          </a:xfrm>
          <a:custGeom>
            <a:avLst/>
            <a:gdLst>
              <a:gd name="txL" fmla="*/ 0 w 564"/>
              <a:gd name="txT" fmla="*/ 0 h 660"/>
              <a:gd name="txR" fmla="*/ 564 w 564"/>
              <a:gd name="txB" fmla="*/ 660 h 660"/>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alpha val="100000"/>
              </a:srgbClr>
            </a:solidFill>
            <a:prstDash val="solid"/>
            <a:round/>
            <a:headEnd type="triangle" w="med" len="lg"/>
            <a:tailEnd type="none" w="sm" len="sm"/>
          </a:ln>
        </p:spPr>
        <p:txBody>
          <a:bodyPr/>
          <a:p>
            <a:endParaRPr lang="zh-CN" altLang="en-US"/>
          </a:p>
        </p:txBody>
      </p:sp>
      <p:sp>
        <p:nvSpPr>
          <p:cNvPr id="377900" name="Freeform 44"/>
          <p:cNvSpPr/>
          <p:nvPr/>
        </p:nvSpPr>
        <p:spPr>
          <a:xfrm>
            <a:off x="5467350" y="4194175"/>
            <a:ext cx="933450" cy="895350"/>
          </a:xfrm>
          <a:custGeom>
            <a:avLst/>
            <a:gdLst>
              <a:gd name="txL" fmla="*/ 0 w 588"/>
              <a:gd name="txT" fmla="*/ 0 h 494"/>
              <a:gd name="txR" fmla="*/ 588 w 588"/>
              <a:gd name="txB" fmla="*/ 494 h 494"/>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alpha val="100000"/>
              </a:srgbClr>
            </a:solidFill>
            <a:prstDash val="solid"/>
            <a:round/>
            <a:headEnd type="triangle" w="med" len="lg"/>
            <a:tailEnd type="none" w="sm" len="sm"/>
          </a:ln>
        </p:spPr>
        <p:txBody>
          <a:bodyPr/>
          <a:p>
            <a:endParaRPr lang="zh-CN" altLang="en-US"/>
          </a:p>
        </p:txBody>
      </p:sp>
      <p:sp>
        <p:nvSpPr>
          <p:cNvPr id="377901" name="Freeform 45"/>
          <p:cNvSpPr/>
          <p:nvPr/>
        </p:nvSpPr>
        <p:spPr>
          <a:xfrm>
            <a:off x="5486400" y="5241925"/>
            <a:ext cx="952500" cy="914400"/>
          </a:xfrm>
          <a:custGeom>
            <a:avLst/>
            <a:gdLst>
              <a:gd name="txL" fmla="*/ 0 w 600"/>
              <a:gd name="txT" fmla="*/ 0 h 504"/>
              <a:gd name="txR" fmla="*/ 600 w 600"/>
              <a:gd name="txB" fmla="*/ 504 h 504"/>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alpha val="100000"/>
              </a:srgbClr>
            </a:solidFill>
            <a:prstDash val="solid"/>
            <a:round/>
            <a:headEnd type="triangle" w="med" len="lg"/>
            <a:tailEnd type="none" w="sm" len="sm"/>
          </a:ln>
        </p:spPr>
        <p:txBody>
          <a:bodyPr/>
          <a:p>
            <a:endParaRPr lang="zh-CN" altLang="en-US"/>
          </a:p>
        </p:txBody>
      </p:sp>
      <p:sp>
        <p:nvSpPr>
          <p:cNvPr id="62510" name="Text Box 46"/>
          <p:cNvSpPr txBox="1"/>
          <p:nvPr/>
        </p:nvSpPr>
        <p:spPr>
          <a:xfrm>
            <a:off x="441325" y="228600"/>
            <a:ext cx="3560763"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800" b="1" dirty="0">
                <a:solidFill>
                  <a:srgbClr val="FF00FF"/>
                </a:solidFill>
                <a:ea typeface="楷体_GB2312" pitchFamily="49" charset="-122"/>
              </a:rPr>
              <a:t>2</a:t>
            </a:r>
            <a:r>
              <a:rPr lang="zh-CN" altLang="en-US" sz="4800" b="1" dirty="0">
                <a:solidFill>
                  <a:srgbClr val="FF00FF"/>
                </a:solidFill>
                <a:ea typeface="楷体_GB2312" pitchFamily="49" charset="-122"/>
              </a:rPr>
              <a:t>．</a:t>
            </a:r>
            <a:r>
              <a:rPr lang="zh-CN" altLang="en-US" sz="4800" b="1" dirty="0">
                <a:solidFill>
                  <a:srgbClr val="FF00FF"/>
                </a:solidFill>
                <a:latin typeface="楷体_GB2312" pitchFamily="49" charset="-122"/>
                <a:ea typeface="楷体_GB2312" pitchFamily="49" charset="-122"/>
              </a:rPr>
              <a:t>三叉链表</a:t>
            </a:r>
            <a:endParaRPr lang="zh-CN" altLang="en-US" sz="4800" b="1" dirty="0">
              <a:solidFill>
                <a:srgbClr val="FF00FF"/>
              </a:solidFill>
              <a:latin typeface="楷体_GB2312" pitchFamily="49" charset="-122"/>
              <a:ea typeface="楷体_GB2312" pitchFamily="49" charset="-122"/>
            </a:endParaRPr>
          </a:p>
        </p:txBody>
      </p:sp>
      <p:sp>
        <p:nvSpPr>
          <p:cNvPr id="377903" name="Text Box 47"/>
          <p:cNvSpPr txBox="1"/>
          <p:nvPr/>
        </p:nvSpPr>
        <p:spPr>
          <a:xfrm>
            <a:off x="3810000" y="1173163"/>
            <a:ext cx="5227638"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FF3300"/>
                </a:solidFill>
              </a:rPr>
              <a:t>parent</a:t>
            </a:r>
            <a:r>
              <a:rPr lang="en-US" altLang="zh-CN" b="1" dirty="0">
                <a:solidFill>
                  <a:srgbClr val="333399"/>
                </a:solidFill>
              </a:rPr>
              <a:t>   </a:t>
            </a:r>
            <a:r>
              <a:rPr lang="en-US" altLang="zh-CN" b="1" dirty="0">
                <a:solidFill>
                  <a:schemeClr val="tx2"/>
                </a:solidFill>
              </a:rPr>
              <a:t>lchild    data    rchild</a:t>
            </a:r>
            <a:endParaRPr lang="en-US" altLang="zh-CN" sz="2400" dirty="0">
              <a:solidFill>
                <a:schemeClr val="tx2"/>
              </a:solidFill>
            </a:endParaRPr>
          </a:p>
        </p:txBody>
      </p:sp>
      <p:sp>
        <p:nvSpPr>
          <p:cNvPr id="377904" name="Rectangle 48"/>
          <p:cNvSpPr/>
          <p:nvPr/>
        </p:nvSpPr>
        <p:spPr>
          <a:xfrm>
            <a:off x="3733800" y="1219200"/>
            <a:ext cx="5334000" cy="5334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77905" name="Line 49"/>
          <p:cNvSpPr/>
          <p:nvPr/>
        </p:nvSpPr>
        <p:spPr>
          <a:xfrm>
            <a:off x="5181600" y="1219200"/>
            <a:ext cx="1588" cy="533400"/>
          </a:xfrm>
          <a:prstGeom prst="line">
            <a:avLst/>
          </a:prstGeom>
          <a:ln w="12700" cap="sq" cmpd="sng">
            <a:solidFill>
              <a:schemeClr val="tx1"/>
            </a:solidFill>
            <a:prstDash val="solid"/>
            <a:headEnd type="none" w="sm" len="sm"/>
            <a:tailEnd type="none" w="sm" len="sm"/>
          </a:ln>
        </p:spPr>
      </p:sp>
      <p:sp>
        <p:nvSpPr>
          <p:cNvPr id="377906" name="Line 50"/>
          <p:cNvSpPr/>
          <p:nvPr/>
        </p:nvSpPr>
        <p:spPr>
          <a:xfrm>
            <a:off x="6477000" y="1219200"/>
            <a:ext cx="0" cy="533400"/>
          </a:xfrm>
          <a:prstGeom prst="line">
            <a:avLst/>
          </a:prstGeom>
          <a:ln w="12700" cap="sq" cmpd="sng">
            <a:solidFill>
              <a:schemeClr val="tx1"/>
            </a:solidFill>
            <a:prstDash val="solid"/>
            <a:headEnd type="none" w="sm" len="sm"/>
            <a:tailEnd type="none" w="sm" len="sm"/>
          </a:ln>
        </p:spPr>
      </p:sp>
      <p:sp>
        <p:nvSpPr>
          <p:cNvPr id="377907" name="Line 51"/>
          <p:cNvSpPr/>
          <p:nvPr/>
        </p:nvSpPr>
        <p:spPr>
          <a:xfrm>
            <a:off x="7696200" y="1219200"/>
            <a:ext cx="1588" cy="533400"/>
          </a:xfrm>
          <a:prstGeom prst="line">
            <a:avLst/>
          </a:prstGeom>
          <a:ln w="12700" cap="sq" cmpd="sng">
            <a:solidFill>
              <a:schemeClr val="tx1"/>
            </a:solidFill>
            <a:prstDash val="solid"/>
            <a:headEnd type="none" w="sm" len="sm"/>
            <a:tailEnd type="none" w="sm" len="sm"/>
          </a:ln>
        </p:spPr>
      </p:sp>
      <p:sp>
        <p:nvSpPr>
          <p:cNvPr id="377908" name="Text Box 52"/>
          <p:cNvSpPr txBox="1"/>
          <p:nvPr/>
        </p:nvSpPr>
        <p:spPr>
          <a:xfrm>
            <a:off x="6172200" y="349250"/>
            <a:ext cx="21780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chemeClr val="tx2"/>
                </a:solidFill>
                <a:ea typeface="楷体_GB2312" pitchFamily="49" charset="-122"/>
              </a:rPr>
              <a:t>结点结构</a:t>
            </a:r>
            <a:r>
              <a:rPr lang="en-US" altLang="zh-CN" sz="3600" b="1" dirty="0">
                <a:solidFill>
                  <a:schemeClr val="tx2"/>
                </a:solidFill>
                <a:ea typeface="楷体_GB2312" pitchFamily="49" charset="-122"/>
              </a:rPr>
              <a:t>:</a:t>
            </a:r>
            <a:endParaRPr lang="en-US" altLang="zh-CN" sz="24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7908"/>
                                        </p:tgtEl>
                                        <p:attrNameLst>
                                          <p:attrName>style.visibility</p:attrName>
                                        </p:attrNameLst>
                                      </p:cBhvr>
                                      <p:to>
                                        <p:strVal val="visible"/>
                                      </p:to>
                                    </p:set>
                                    <p:anim calcmode="lin" valueType="num">
                                      <p:cBhvr additive="base">
                                        <p:cTn id="7" dur="500" fill="hold"/>
                                        <p:tgtEl>
                                          <p:spTgt spid="377908"/>
                                        </p:tgtEl>
                                        <p:attrNameLst>
                                          <p:attrName>ppt_x</p:attrName>
                                        </p:attrNameLst>
                                      </p:cBhvr>
                                      <p:tavLst>
                                        <p:tav tm="0">
                                          <p:val>
                                            <p:strVal val="#ppt_x"/>
                                          </p:val>
                                        </p:tav>
                                        <p:tav tm="100000">
                                          <p:val>
                                            <p:strVal val="#ppt_x"/>
                                          </p:val>
                                        </p:tav>
                                      </p:tavLst>
                                    </p:anim>
                                    <p:anim calcmode="lin" valueType="num">
                                      <p:cBhvr additive="base">
                                        <p:cTn id="8" dur="500" fill="hold"/>
                                        <p:tgtEl>
                                          <p:spTgt spid="37790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377903"/>
                                        </p:tgtEl>
                                        <p:attrNameLst>
                                          <p:attrName>style.visibility</p:attrName>
                                        </p:attrNameLst>
                                      </p:cBhvr>
                                      <p:to>
                                        <p:strVal val="visible"/>
                                      </p:to>
                                    </p:set>
                                    <p:anim calcmode="lin" valueType="num">
                                      <p:cBhvr additive="base">
                                        <p:cTn id="13" dur="500" fill="hold"/>
                                        <p:tgtEl>
                                          <p:spTgt spid="377903"/>
                                        </p:tgtEl>
                                        <p:attrNameLst>
                                          <p:attrName>ppt_x</p:attrName>
                                        </p:attrNameLst>
                                      </p:cBhvr>
                                      <p:tavLst>
                                        <p:tav tm="0">
                                          <p:val>
                                            <p:strVal val="1+#ppt_w/2"/>
                                          </p:val>
                                        </p:tav>
                                        <p:tav tm="100000">
                                          <p:val>
                                            <p:strVal val="#ppt_x"/>
                                          </p:val>
                                        </p:tav>
                                      </p:tavLst>
                                    </p:anim>
                                    <p:anim calcmode="lin" valueType="num">
                                      <p:cBhvr additive="base">
                                        <p:cTn id="14" dur="500" fill="hold"/>
                                        <p:tgtEl>
                                          <p:spTgt spid="377903"/>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3" fill="hold" grpId="0" nodeType="afterEffect">
                                  <p:stCondLst>
                                    <p:cond delay="0"/>
                                  </p:stCondLst>
                                  <p:childTnLst>
                                    <p:set>
                                      <p:cBhvr>
                                        <p:cTn id="17" dur="1" fill="hold">
                                          <p:stCondLst>
                                            <p:cond delay="0"/>
                                          </p:stCondLst>
                                        </p:cTn>
                                        <p:tgtEl>
                                          <p:spTgt spid="377904"/>
                                        </p:tgtEl>
                                        <p:attrNameLst>
                                          <p:attrName>style.visibility</p:attrName>
                                        </p:attrNameLst>
                                      </p:cBhvr>
                                      <p:to>
                                        <p:strVal val="visible"/>
                                      </p:to>
                                    </p:set>
                                    <p:anim calcmode="lin" valueType="num">
                                      <p:cBhvr additive="base">
                                        <p:cTn id="18" dur="500" fill="hold"/>
                                        <p:tgtEl>
                                          <p:spTgt spid="377904"/>
                                        </p:tgtEl>
                                        <p:attrNameLst>
                                          <p:attrName>ppt_x</p:attrName>
                                        </p:attrNameLst>
                                      </p:cBhvr>
                                      <p:tavLst>
                                        <p:tav tm="0">
                                          <p:val>
                                            <p:strVal val="1+#ppt_w/2"/>
                                          </p:val>
                                        </p:tav>
                                        <p:tav tm="100000">
                                          <p:val>
                                            <p:strVal val="#ppt_x"/>
                                          </p:val>
                                        </p:tav>
                                      </p:tavLst>
                                    </p:anim>
                                    <p:anim calcmode="lin" valueType="num">
                                      <p:cBhvr additive="base">
                                        <p:cTn id="19" dur="500" fill="hold"/>
                                        <p:tgtEl>
                                          <p:spTgt spid="377904"/>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 presetClass="entr" presetSubtype="3" fill="hold" nodeType="afterEffect">
                                  <p:stCondLst>
                                    <p:cond delay="0"/>
                                  </p:stCondLst>
                                  <p:childTnLst>
                                    <p:set>
                                      <p:cBhvr>
                                        <p:cTn id="22" dur="1" fill="hold">
                                          <p:stCondLst>
                                            <p:cond delay="0"/>
                                          </p:stCondLst>
                                        </p:cTn>
                                        <p:tgtEl>
                                          <p:spTgt spid="377905"/>
                                        </p:tgtEl>
                                        <p:attrNameLst>
                                          <p:attrName>style.visibility</p:attrName>
                                        </p:attrNameLst>
                                      </p:cBhvr>
                                      <p:to>
                                        <p:strVal val="visible"/>
                                      </p:to>
                                    </p:set>
                                    <p:anim calcmode="lin" valueType="num">
                                      <p:cBhvr additive="base">
                                        <p:cTn id="23" dur="500" fill="hold"/>
                                        <p:tgtEl>
                                          <p:spTgt spid="377905"/>
                                        </p:tgtEl>
                                        <p:attrNameLst>
                                          <p:attrName>ppt_x</p:attrName>
                                        </p:attrNameLst>
                                      </p:cBhvr>
                                      <p:tavLst>
                                        <p:tav tm="0">
                                          <p:val>
                                            <p:strVal val="1+#ppt_w/2"/>
                                          </p:val>
                                        </p:tav>
                                        <p:tav tm="100000">
                                          <p:val>
                                            <p:strVal val="#ppt_x"/>
                                          </p:val>
                                        </p:tav>
                                      </p:tavLst>
                                    </p:anim>
                                    <p:anim calcmode="lin" valueType="num">
                                      <p:cBhvr additive="base">
                                        <p:cTn id="24" dur="500" fill="hold"/>
                                        <p:tgtEl>
                                          <p:spTgt spid="377905"/>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3" fill="hold" nodeType="afterEffect">
                                  <p:stCondLst>
                                    <p:cond delay="0"/>
                                  </p:stCondLst>
                                  <p:childTnLst>
                                    <p:set>
                                      <p:cBhvr>
                                        <p:cTn id="27" dur="1" fill="hold">
                                          <p:stCondLst>
                                            <p:cond delay="0"/>
                                          </p:stCondLst>
                                        </p:cTn>
                                        <p:tgtEl>
                                          <p:spTgt spid="377906"/>
                                        </p:tgtEl>
                                        <p:attrNameLst>
                                          <p:attrName>style.visibility</p:attrName>
                                        </p:attrNameLst>
                                      </p:cBhvr>
                                      <p:to>
                                        <p:strVal val="visible"/>
                                      </p:to>
                                    </p:set>
                                    <p:anim calcmode="lin" valueType="num">
                                      <p:cBhvr additive="base">
                                        <p:cTn id="28" dur="500" fill="hold"/>
                                        <p:tgtEl>
                                          <p:spTgt spid="377906"/>
                                        </p:tgtEl>
                                        <p:attrNameLst>
                                          <p:attrName>ppt_x</p:attrName>
                                        </p:attrNameLst>
                                      </p:cBhvr>
                                      <p:tavLst>
                                        <p:tav tm="0">
                                          <p:val>
                                            <p:strVal val="1+#ppt_w/2"/>
                                          </p:val>
                                        </p:tav>
                                        <p:tav tm="100000">
                                          <p:val>
                                            <p:strVal val="#ppt_x"/>
                                          </p:val>
                                        </p:tav>
                                      </p:tavLst>
                                    </p:anim>
                                    <p:anim calcmode="lin" valueType="num">
                                      <p:cBhvr additive="base">
                                        <p:cTn id="29" dur="500" fill="hold"/>
                                        <p:tgtEl>
                                          <p:spTgt spid="377906"/>
                                        </p:tgtEl>
                                        <p:attrNameLst>
                                          <p:attrName>ppt_y</p:attrName>
                                        </p:attrNameLst>
                                      </p:cBhvr>
                                      <p:tavLst>
                                        <p:tav tm="0">
                                          <p:val>
                                            <p:strVal val="0-#ppt_h/2"/>
                                          </p:val>
                                        </p:tav>
                                        <p:tav tm="100000">
                                          <p:val>
                                            <p:strVal val="#ppt_y"/>
                                          </p:val>
                                        </p:tav>
                                      </p:tavLst>
                                    </p:anim>
                                  </p:childTnLst>
                                </p:cTn>
                              </p:par>
                            </p:childTnLst>
                          </p:cTn>
                        </p:par>
                        <p:par>
                          <p:cTn id="30" fill="hold">
                            <p:stCondLst>
                              <p:cond delay="2000"/>
                            </p:stCondLst>
                            <p:childTnLst>
                              <p:par>
                                <p:cTn id="31" presetID="2" presetClass="entr" presetSubtype="3" fill="hold" nodeType="afterEffect">
                                  <p:stCondLst>
                                    <p:cond delay="0"/>
                                  </p:stCondLst>
                                  <p:childTnLst>
                                    <p:set>
                                      <p:cBhvr>
                                        <p:cTn id="32" dur="1" fill="hold">
                                          <p:stCondLst>
                                            <p:cond delay="0"/>
                                          </p:stCondLst>
                                        </p:cTn>
                                        <p:tgtEl>
                                          <p:spTgt spid="377907"/>
                                        </p:tgtEl>
                                        <p:attrNameLst>
                                          <p:attrName>style.visibility</p:attrName>
                                        </p:attrNameLst>
                                      </p:cBhvr>
                                      <p:to>
                                        <p:strVal val="visible"/>
                                      </p:to>
                                    </p:set>
                                    <p:anim calcmode="lin" valueType="num">
                                      <p:cBhvr additive="base">
                                        <p:cTn id="33" dur="500" fill="hold"/>
                                        <p:tgtEl>
                                          <p:spTgt spid="377907"/>
                                        </p:tgtEl>
                                        <p:attrNameLst>
                                          <p:attrName>ppt_x</p:attrName>
                                        </p:attrNameLst>
                                      </p:cBhvr>
                                      <p:tavLst>
                                        <p:tav tm="0">
                                          <p:val>
                                            <p:strVal val="1+#ppt_w/2"/>
                                          </p:val>
                                        </p:tav>
                                        <p:tav tm="100000">
                                          <p:val>
                                            <p:strVal val="#ppt_x"/>
                                          </p:val>
                                        </p:tav>
                                      </p:tavLst>
                                    </p:anim>
                                    <p:anim calcmode="lin" valueType="num">
                                      <p:cBhvr additive="base">
                                        <p:cTn id="34" dur="500" fill="hold"/>
                                        <p:tgtEl>
                                          <p:spTgt spid="377907"/>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4" presetClass="entr" presetSubtype="32" fill="hold" grpId="0" nodeType="afterEffect">
                                  <p:stCondLst>
                                    <p:cond delay="0"/>
                                  </p:stCondLst>
                                  <p:childTnLst>
                                    <p:set>
                                      <p:cBhvr>
                                        <p:cTn id="37" dur="1" fill="hold">
                                          <p:stCondLst>
                                            <p:cond delay="0"/>
                                          </p:stCondLst>
                                        </p:cTn>
                                        <p:tgtEl>
                                          <p:spTgt spid="377858"/>
                                        </p:tgtEl>
                                        <p:attrNameLst>
                                          <p:attrName>style.visibility</p:attrName>
                                        </p:attrNameLst>
                                      </p:cBhvr>
                                      <p:to>
                                        <p:strVal val="visible"/>
                                      </p:to>
                                    </p:set>
                                    <p:animEffect transition="in" filter="box(out)">
                                      <p:cBhvr>
                                        <p:cTn id="38" dur="500"/>
                                        <p:tgtEl>
                                          <p:spTgt spid="377858"/>
                                        </p:tgtEl>
                                      </p:cBhvr>
                                    </p:animEffect>
                                  </p:childTnLst>
                                </p:cTn>
                              </p:par>
                            </p:childTnLst>
                          </p:cTn>
                        </p:par>
                        <p:par>
                          <p:cTn id="39" fill="hold">
                            <p:stCondLst>
                              <p:cond delay="3000"/>
                            </p:stCondLst>
                            <p:childTnLst>
                              <p:par>
                                <p:cTn id="40" presetID="4" presetClass="entr" presetSubtype="32" fill="hold" nodeType="afterEffect">
                                  <p:stCondLst>
                                    <p:cond delay="0"/>
                                  </p:stCondLst>
                                  <p:childTnLst>
                                    <p:set>
                                      <p:cBhvr>
                                        <p:cTn id="41" dur="1" fill="hold">
                                          <p:stCondLst>
                                            <p:cond delay="0"/>
                                          </p:stCondLst>
                                        </p:cTn>
                                        <p:tgtEl>
                                          <p:spTgt spid="377859"/>
                                        </p:tgtEl>
                                        <p:attrNameLst>
                                          <p:attrName>style.visibility</p:attrName>
                                        </p:attrNameLst>
                                      </p:cBhvr>
                                      <p:to>
                                        <p:strVal val="visible"/>
                                      </p:to>
                                    </p:set>
                                    <p:animEffect transition="in" filter="box(out)">
                                      <p:cBhvr>
                                        <p:cTn id="42" dur="500"/>
                                        <p:tgtEl>
                                          <p:spTgt spid="377859"/>
                                        </p:tgtEl>
                                      </p:cBhvr>
                                    </p:animEffect>
                                  </p:childTnLst>
                                </p:cTn>
                              </p:par>
                            </p:childTnLst>
                          </p:cTn>
                        </p:par>
                        <p:par>
                          <p:cTn id="43" fill="hold">
                            <p:stCondLst>
                              <p:cond delay="3500"/>
                            </p:stCondLst>
                            <p:childTnLst>
                              <p:par>
                                <p:cTn id="44" presetID="4" presetClass="entr" presetSubtype="32" fill="hold" nodeType="afterEffect">
                                  <p:stCondLst>
                                    <p:cond delay="0"/>
                                  </p:stCondLst>
                                  <p:childTnLst>
                                    <p:set>
                                      <p:cBhvr>
                                        <p:cTn id="45" dur="1" fill="hold">
                                          <p:stCondLst>
                                            <p:cond delay="0"/>
                                          </p:stCondLst>
                                        </p:cTn>
                                        <p:tgtEl>
                                          <p:spTgt spid="377860"/>
                                        </p:tgtEl>
                                        <p:attrNameLst>
                                          <p:attrName>style.visibility</p:attrName>
                                        </p:attrNameLst>
                                      </p:cBhvr>
                                      <p:to>
                                        <p:strVal val="visible"/>
                                      </p:to>
                                    </p:set>
                                    <p:animEffect transition="in" filter="box(out)">
                                      <p:cBhvr>
                                        <p:cTn id="46" dur="500"/>
                                        <p:tgtEl>
                                          <p:spTgt spid="377860"/>
                                        </p:tgtEl>
                                      </p:cBhvr>
                                    </p:animEffect>
                                  </p:childTnLst>
                                </p:cTn>
                              </p:par>
                            </p:childTnLst>
                          </p:cTn>
                        </p:par>
                        <p:par>
                          <p:cTn id="47" fill="hold">
                            <p:stCondLst>
                              <p:cond delay="4000"/>
                            </p:stCondLst>
                            <p:childTnLst>
                              <p:par>
                                <p:cTn id="48" presetID="4" presetClass="entr" presetSubtype="32" fill="hold" grpId="0" nodeType="afterEffect">
                                  <p:stCondLst>
                                    <p:cond delay="0"/>
                                  </p:stCondLst>
                                  <p:childTnLst>
                                    <p:set>
                                      <p:cBhvr>
                                        <p:cTn id="49" dur="1" fill="hold">
                                          <p:stCondLst>
                                            <p:cond delay="0"/>
                                          </p:stCondLst>
                                        </p:cTn>
                                        <p:tgtEl>
                                          <p:spTgt spid="377861"/>
                                        </p:tgtEl>
                                        <p:attrNameLst>
                                          <p:attrName>style.visibility</p:attrName>
                                        </p:attrNameLst>
                                      </p:cBhvr>
                                      <p:to>
                                        <p:strVal val="visible"/>
                                      </p:to>
                                    </p:set>
                                    <p:animEffect transition="in" filter="box(out)">
                                      <p:cBhvr>
                                        <p:cTn id="50" dur="500"/>
                                        <p:tgtEl>
                                          <p:spTgt spid="377861"/>
                                        </p:tgtEl>
                                      </p:cBhvr>
                                    </p:animEffect>
                                  </p:childTnLst>
                                </p:cTn>
                              </p:par>
                            </p:childTnLst>
                          </p:cTn>
                        </p:par>
                        <p:par>
                          <p:cTn id="51" fill="hold">
                            <p:stCondLst>
                              <p:cond delay="4500"/>
                            </p:stCondLst>
                            <p:childTnLst>
                              <p:par>
                                <p:cTn id="52" presetID="4" presetClass="entr" presetSubtype="32" fill="hold" nodeType="afterEffect">
                                  <p:stCondLst>
                                    <p:cond delay="0"/>
                                  </p:stCondLst>
                                  <p:childTnLst>
                                    <p:set>
                                      <p:cBhvr>
                                        <p:cTn id="53" dur="1" fill="hold">
                                          <p:stCondLst>
                                            <p:cond delay="0"/>
                                          </p:stCondLst>
                                        </p:cTn>
                                        <p:tgtEl>
                                          <p:spTgt spid="377862"/>
                                        </p:tgtEl>
                                        <p:attrNameLst>
                                          <p:attrName>style.visibility</p:attrName>
                                        </p:attrNameLst>
                                      </p:cBhvr>
                                      <p:to>
                                        <p:strVal val="visible"/>
                                      </p:to>
                                    </p:set>
                                    <p:animEffect transition="in" filter="box(out)">
                                      <p:cBhvr>
                                        <p:cTn id="54" dur="500"/>
                                        <p:tgtEl>
                                          <p:spTgt spid="377862"/>
                                        </p:tgtEl>
                                      </p:cBhvr>
                                    </p:animEffect>
                                  </p:childTnLst>
                                </p:cTn>
                              </p:par>
                            </p:childTnLst>
                          </p:cTn>
                        </p:par>
                        <p:par>
                          <p:cTn id="55" fill="hold">
                            <p:stCondLst>
                              <p:cond delay="5000"/>
                            </p:stCondLst>
                            <p:childTnLst>
                              <p:par>
                                <p:cTn id="56" presetID="4" presetClass="entr" presetSubtype="32" fill="hold" nodeType="afterEffect">
                                  <p:stCondLst>
                                    <p:cond delay="0"/>
                                  </p:stCondLst>
                                  <p:childTnLst>
                                    <p:set>
                                      <p:cBhvr>
                                        <p:cTn id="57" dur="1" fill="hold">
                                          <p:stCondLst>
                                            <p:cond delay="0"/>
                                          </p:stCondLst>
                                        </p:cTn>
                                        <p:tgtEl>
                                          <p:spTgt spid="377863"/>
                                        </p:tgtEl>
                                        <p:attrNameLst>
                                          <p:attrName>style.visibility</p:attrName>
                                        </p:attrNameLst>
                                      </p:cBhvr>
                                      <p:to>
                                        <p:strVal val="visible"/>
                                      </p:to>
                                    </p:set>
                                    <p:animEffect transition="in" filter="box(out)">
                                      <p:cBhvr>
                                        <p:cTn id="58" dur="500"/>
                                        <p:tgtEl>
                                          <p:spTgt spid="377863"/>
                                        </p:tgtEl>
                                      </p:cBhvr>
                                    </p:animEffect>
                                  </p:childTnLst>
                                </p:cTn>
                              </p:par>
                            </p:childTnLst>
                          </p:cTn>
                        </p:par>
                        <p:par>
                          <p:cTn id="59" fill="hold">
                            <p:stCondLst>
                              <p:cond delay="5500"/>
                            </p:stCondLst>
                            <p:childTnLst>
                              <p:par>
                                <p:cTn id="60" presetID="4" presetClass="entr" presetSubtype="32" fill="hold" grpId="0" nodeType="afterEffect">
                                  <p:stCondLst>
                                    <p:cond delay="0"/>
                                  </p:stCondLst>
                                  <p:childTnLst>
                                    <p:set>
                                      <p:cBhvr>
                                        <p:cTn id="61" dur="1" fill="hold">
                                          <p:stCondLst>
                                            <p:cond delay="0"/>
                                          </p:stCondLst>
                                        </p:cTn>
                                        <p:tgtEl>
                                          <p:spTgt spid="377864"/>
                                        </p:tgtEl>
                                        <p:attrNameLst>
                                          <p:attrName>style.visibility</p:attrName>
                                        </p:attrNameLst>
                                      </p:cBhvr>
                                      <p:to>
                                        <p:strVal val="visible"/>
                                      </p:to>
                                    </p:set>
                                    <p:animEffect transition="in" filter="box(out)">
                                      <p:cBhvr>
                                        <p:cTn id="62" dur="500"/>
                                        <p:tgtEl>
                                          <p:spTgt spid="377864"/>
                                        </p:tgtEl>
                                      </p:cBhvr>
                                    </p:animEffect>
                                  </p:childTnLst>
                                </p:cTn>
                              </p:par>
                            </p:childTnLst>
                          </p:cTn>
                        </p:par>
                        <p:par>
                          <p:cTn id="63" fill="hold">
                            <p:stCondLst>
                              <p:cond delay="6000"/>
                            </p:stCondLst>
                            <p:childTnLst>
                              <p:par>
                                <p:cTn id="64" presetID="4" presetClass="entr" presetSubtype="32" fill="hold" nodeType="afterEffect">
                                  <p:stCondLst>
                                    <p:cond delay="0"/>
                                  </p:stCondLst>
                                  <p:childTnLst>
                                    <p:set>
                                      <p:cBhvr>
                                        <p:cTn id="65" dur="1" fill="hold">
                                          <p:stCondLst>
                                            <p:cond delay="0"/>
                                          </p:stCondLst>
                                        </p:cTn>
                                        <p:tgtEl>
                                          <p:spTgt spid="377865"/>
                                        </p:tgtEl>
                                        <p:attrNameLst>
                                          <p:attrName>style.visibility</p:attrName>
                                        </p:attrNameLst>
                                      </p:cBhvr>
                                      <p:to>
                                        <p:strVal val="visible"/>
                                      </p:to>
                                    </p:set>
                                    <p:animEffect transition="in" filter="box(out)">
                                      <p:cBhvr>
                                        <p:cTn id="66" dur="500"/>
                                        <p:tgtEl>
                                          <p:spTgt spid="377865"/>
                                        </p:tgtEl>
                                      </p:cBhvr>
                                    </p:animEffect>
                                  </p:childTnLst>
                                </p:cTn>
                              </p:par>
                            </p:childTnLst>
                          </p:cTn>
                        </p:par>
                        <p:par>
                          <p:cTn id="67" fill="hold">
                            <p:stCondLst>
                              <p:cond delay="6500"/>
                            </p:stCondLst>
                            <p:childTnLst>
                              <p:par>
                                <p:cTn id="68" presetID="4" presetClass="entr" presetSubtype="32" fill="hold" nodeType="afterEffect">
                                  <p:stCondLst>
                                    <p:cond delay="0"/>
                                  </p:stCondLst>
                                  <p:childTnLst>
                                    <p:set>
                                      <p:cBhvr>
                                        <p:cTn id="69" dur="1" fill="hold">
                                          <p:stCondLst>
                                            <p:cond delay="0"/>
                                          </p:stCondLst>
                                        </p:cTn>
                                        <p:tgtEl>
                                          <p:spTgt spid="377866"/>
                                        </p:tgtEl>
                                        <p:attrNameLst>
                                          <p:attrName>style.visibility</p:attrName>
                                        </p:attrNameLst>
                                      </p:cBhvr>
                                      <p:to>
                                        <p:strVal val="visible"/>
                                      </p:to>
                                    </p:set>
                                    <p:animEffect transition="in" filter="box(out)">
                                      <p:cBhvr>
                                        <p:cTn id="70" dur="500"/>
                                        <p:tgtEl>
                                          <p:spTgt spid="377866"/>
                                        </p:tgtEl>
                                      </p:cBhvr>
                                    </p:animEffect>
                                  </p:childTnLst>
                                </p:cTn>
                              </p:par>
                            </p:childTnLst>
                          </p:cTn>
                        </p:par>
                        <p:par>
                          <p:cTn id="71" fill="hold">
                            <p:stCondLst>
                              <p:cond delay="7000"/>
                            </p:stCondLst>
                            <p:childTnLst>
                              <p:par>
                                <p:cTn id="72" presetID="4" presetClass="entr" presetSubtype="32" fill="hold" grpId="0" nodeType="afterEffect">
                                  <p:stCondLst>
                                    <p:cond delay="0"/>
                                  </p:stCondLst>
                                  <p:childTnLst>
                                    <p:set>
                                      <p:cBhvr>
                                        <p:cTn id="73" dur="1" fill="hold">
                                          <p:stCondLst>
                                            <p:cond delay="0"/>
                                          </p:stCondLst>
                                        </p:cTn>
                                        <p:tgtEl>
                                          <p:spTgt spid="377867"/>
                                        </p:tgtEl>
                                        <p:attrNameLst>
                                          <p:attrName>style.visibility</p:attrName>
                                        </p:attrNameLst>
                                      </p:cBhvr>
                                      <p:to>
                                        <p:strVal val="visible"/>
                                      </p:to>
                                    </p:set>
                                    <p:animEffect transition="in" filter="box(out)">
                                      <p:cBhvr>
                                        <p:cTn id="74" dur="500"/>
                                        <p:tgtEl>
                                          <p:spTgt spid="377867"/>
                                        </p:tgtEl>
                                      </p:cBhvr>
                                    </p:animEffect>
                                  </p:childTnLst>
                                </p:cTn>
                              </p:par>
                            </p:childTnLst>
                          </p:cTn>
                        </p:par>
                        <p:par>
                          <p:cTn id="75" fill="hold">
                            <p:stCondLst>
                              <p:cond delay="7500"/>
                            </p:stCondLst>
                            <p:childTnLst>
                              <p:par>
                                <p:cTn id="76" presetID="4" presetClass="entr" presetSubtype="32" fill="hold" nodeType="afterEffect">
                                  <p:stCondLst>
                                    <p:cond delay="0"/>
                                  </p:stCondLst>
                                  <p:childTnLst>
                                    <p:set>
                                      <p:cBhvr>
                                        <p:cTn id="77" dur="1" fill="hold">
                                          <p:stCondLst>
                                            <p:cond delay="0"/>
                                          </p:stCondLst>
                                        </p:cTn>
                                        <p:tgtEl>
                                          <p:spTgt spid="377868"/>
                                        </p:tgtEl>
                                        <p:attrNameLst>
                                          <p:attrName>style.visibility</p:attrName>
                                        </p:attrNameLst>
                                      </p:cBhvr>
                                      <p:to>
                                        <p:strVal val="visible"/>
                                      </p:to>
                                    </p:set>
                                    <p:animEffect transition="in" filter="box(out)">
                                      <p:cBhvr>
                                        <p:cTn id="78" dur="500"/>
                                        <p:tgtEl>
                                          <p:spTgt spid="377868"/>
                                        </p:tgtEl>
                                      </p:cBhvr>
                                    </p:animEffect>
                                  </p:childTnLst>
                                </p:cTn>
                              </p:par>
                            </p:childTnLst>
                          </p:cTn>
                        </p:par>
                        <p:par>
                          <p:cTn id="79" fill="hold">
                            <p:stCondLst>
                              <p:cond delay="8000"/>
                            </p:stCondLst>
                            <p:childTnLst>
                              <p:par>
                                <p:cTn id="80" presetID="4" presetClass="entr" presetSubtype="32" fill="hold" nodeType="afterEffect">
                                  <p:stCondLst>
                                    <p:cond delay="0"/>
                                  </p:stCondLst>
                                  <p:childTnLst>
                                    <p:set>
                                      <p:cBhvr>
                                        <p:cTn id="81" dur="1" fill="hold">
                                          <p:stCondLst>
                                            <p:cond delay="0"/>
                                          </p:stCondLst>
                                        </p:cTn>
                                        <p:tgtEl>
                                          <p:spTgt spid="377869"/>
                                        </p:tgtEl>
                                        <p:attrNameLst>
                                          <p:attrName>style.visibility</p:attrName>
                                        </p:attrNameLst>
                                      </p:cBhvr>
                                      <p:to>
                                        <p:strVal val="visible"/>
                                      </p:to>
                                    </p:set>
                                    <p:animEffect transition="in" filter="box(out)">
                                      <p:cBhvr>
                                        <p:cTn id="82" dur="500"/>
                                        <p:tgtEl>
                                          <p:spTgt spid="377869"/>
                                        </p:tgtEl>
                                      </p:cBhvr>
                                    </p:animEffect>
                                  </p:childTnLst>
                                </p:cTn>
                              </p:par>
                            </p:childTnLst>
                          </p:cTn>
                        </p:par>
                        <p:par>
                          <p:cTn id="83" fill="hold">
                            <p:stCondLst>
                              <p:cond delay="8500"/>
                            </p:stCondLst>
                            <p:childTnLst>
                              <p:par>
                                <p:cTn id="84" presetID="4" presetClass="entr" presetSubtype="32" fill="hold" grpId="0" nodeType="afterEffect">
                                  <p:stCondLst>
                                    <p:cond delay="0"/>
                                  </p:stCondLst>
                                  <p:childTnLst>
                                    <p:set>
                                      <p:cBhvr>
                                        <p:cTn id="85" dur="1" fill="hold">
                                          <p:stCondLst>
                                            <p:cond delay="0"/>
                                          </p:stCondLst>
                                        </p:cTn>
                                        <p:tgtEl>
                                          <p:spTgt spid="377870"/>
                                        </p:tgtEl>
                                        <p:attrNameLst>
                                          <p:attrName>style.visibility</p:attrName>
                                        </p:attrNameLst>
                                      </p:cBhvr>
                                      <p:to>
                                        <p:strVal val="visible"/>
                                      </p:to>
                                    </p:set>
                                    <p:animEffect transition="in" filter="box(out)">
                                      <p:cBhvr>
                                        <p:cTn id="86" dur="500"/>
                                        <p:tgtEl>
                                          <p:spTgt spid="377870"/>
                                        </p:tgtEl>
                                      </p:cBhvr>
                                    </p:animEffect>
                                  </p:childTnLst>
                                </p:cTn>
                              </p:par>
                            </p:childTnLst>
                          </p:cTn>
                        </p:par>
                        <p:par>
                          <p:cTn id="87" fill="hold">
                            <p:stCondLst>
                              <p:cond delay="9000"/>
                            </p:stCondLst>
                            <p:childTnLst>
                              <p:par>
                                <p:cTn id="88" presetID="4" presetClass="entr" presetSubtype="32" fill="hold" nodeType="afterEffect">
                                  <p:stCondLst>
                                    <p:cond delay="0"/>
                                  </p:stCondLst>
                                  <p:childTnLst>
                                    <p:set>
                                      <p:cBhvr>
                                        <p:cTn id="89" dur="1" fill="hold">
                                          <p:stCondLst>
                                            <p:cond delay="0"/>
                                          </p:stCondLst>
                                        </p:cTn>
                                        <p:tgtEl>
                                          <p:spTgt spid="377871"/>
                                        </p:tgtEl>
                                        <p:attrNameLst>
                                          <p:attrName>style.visibility</p:attrName>
                                        </p:attrNameLst>
                                      </p:cBhvr>
                                      <p:to>
                                        <p:strVal val="visible"/>
                                      </p:to>
                                    </p:set>
                                    <p:animEffect transition="in" filter="box(out)">
                                      <p:cBhvr>
                                        <p:cTn id="90" dur="500"/>
                                        <p:tgtEl>
                                          <p:spTgt spid="377871"/>
                                        </p:tgtEl>
                                      </p:cBhvr>
                                    </p:animEffect>
                                  </p:childTnLst>
                                </p:cTn>
                              </p:par>
                            </p:childTnLst>
                          </p:cTn>
                        </p:par>
                        <p:par>
                          <p:cTn id="91" fill="hold">
                            <p:stCondLst>
                              <p:cond delay="9500"/>
                            </p:stCondLst>
                            <p:childTnLst>
                              <p:par>
                                <p:cTn id="92" presetID="4" presetClass="entr" presetSubtype="32" fill="hold" nodeType="afterEffect">
                                  <p:stCondLst>
                                    <p:cond delay="0"/>
                                  </p:stCondLst>
                                  <p:childTnLst>
                                    <p:set>
                                      <p:cBhvr>
                                        <p:cTn id="93" dur="1" fill="hold">
                                          <p:stCondLst>
                                            <p:cond delay="0"/>
                                          </p:stCondLst>
                                        </p:cTn>
                                        <p:tgtEl>
                                          <p:spTgt spid="377872"/>
                                        </p:tgtEl>
                                        <p:attrNameLst>
                                          <p:attrName>style.visibility</p:attrName>
                                        </p:attrNameLst>
                                      </p:cBhvr>
                                      <p:to>
                                        <p:strVal val="visible"/>
                                      </p:to>
                                    </p:set>
                                    <p:animEffect transition="in" filter="box(out)">
                                      <p:cBhvr>
                                        <p:cTn id="94" dur="500"/>
                                        <p:tgtEl>
                                          <p:spTgt spid="377872"/>
                                        </p:tgtEl>
                                      </p:cBhvr>
                                    </p:animEffect>
                                  </p:childTnLst>
                                </p:cTn>
                              </p:par>
                            </p:childTnLst>
                          </p:cTn>
                        </p:par>
                        <p:par>
                          <p:cTn id="95" fill="hold">
                            <p:stCondLst>
                              <p:cond delay="10000"/>
                            </p:stCondLst>
                            <p:childTnLst>
                              <p:par>
                                <p:cTn id="96" presetID="4" presetClass="entr" presetSubtype="32" fill="hold" grpId="0" nodeType="afterEffect">
                                  <p:stCondLst>
                                    <p:cond delay="0"/>
                                  </p:stCondLst>
                                  <p:childTnLst>
                                    <p:set>
                                      <p:cBhvr>
                                        <p:cTn id="97" dur="1" fill="hold">
                                          <p:stCondLst>
                                            <p:cond delay="0"/>
                                          </p:stCondLst>
                                        </p:cTn>
                                        <p:tgtEl>
                                          <p:spTgt spid="377873"/>
                                        </p:tgtEl>
                                        <p:attrNameLst>
                                          <p:attrName>style.visibility</p:attrName>
                                        </p:attrNameLst>
                                      </p:cBhvr>
                                      <p:to>
                                        <p:strVal val="visible"/>
                                      </p:to>
                                    </p:set>
                                    <p:animEffect transition="in" filter="box(out)">
                                      <p:cBhvr>
                                        <p:cTn id="98" dur="500"/>
                                        <p:tgtEl>
                                          <p:spTgt spid="377873"/>
                                        </p:tgtEl>
                                      </p:cBhvr>
                                    </p:animEffect>
                                  </p:childTnLst>
                                </p:cTn>
                              </p:par>
                            </p:childTnLst>
                          </p:cTn>
                        </p:par>
                        <p:par>
                          <p:cTn id="99" fill="hold">
                            <p:stCondLst>
                              <p:cond delay="10500"/>
                            </p:stCondLst>
                            <p:childTnLst>
                              <p:par>
                                <p:cTn id="100" presetID="4" presetClass="entr" presetSubtype="32" fill="hold" nodeType="afterEffect">
                                  <p:stCondLst>
                                    <p:cond delay="0"/>
                                  </p:stCondLst>
                                  <p:childTnLst>
                                    <p:set>
                                      <p:cBhvr>
                                        <p:cTn id="101" dur="1" fill="hold">
                                          <p:stCondLst>
                                            <p:cond delay="0"/>
                                          </p:stCondLst>
                                        </p:cTn>
                                        <p:tgtEl>
                                          <p:spTgt spid="377874"/>
                                        </p:tgtEl>
                                        <p:attrNameLst>
                                          <p:attrName>style.visibility</p:attrName>
                                        </p:attrNameLst>
                                      </p:cBhvr>
                                      <p:to>
                                        <p:strVal val="visible"/>
                                      </p:to>
                                    </p:set>
                                    <p:animEffect transition="in" filter="box(out)">
                                      <p:cBhvr>
                                        <p:cTn id="102" dur="500"/>
                                        <p:tgtEl>
                                          <p:spTgt spid="377874"/>
                                        </p:tgtEl>
                                      </p:cBhvr>
                                    </p:animEffect>
                                  </p:childTnLst>
                                </p:cTn>
                              </p:par>
                            </p:childTnLst>
                          </p:cTn>
                        </p:par>
                        <p:par>
                          <p:cTn id="103" fill="hold">
                            <p:stCondLst>
                              <p:cond delay="11000"/>
                            </p:stCondLst>
                            <p:childTnLst>
                              <p:par>
                                <p:cTn id="104" presetID="4" presetClass="entr" presetSubtype="32" fill="hold" nodeType="afterEffect">
                                  <p:stCondLst>
                                    <p:cond delay="0"/>
                                  </p:stCondLst>
                                  <p:childTnLst>
                                    <p:set>
                                      <p:cBhvr>
                                        <p:cTn id="105" dur="1" fill="hold">
                                          <p:stCondLst>
                                            <p:cond delay="0"/>
                                          </p:stCondLst>
                                        </p:cTn>
                                        <p:tgtEl>
                                          <p:spTgt spid="377875"/>
                                        </p:tgtEl>
                                        <p:attrNameLst>
                                          <p:attrName>style.visibility</p:attrName>
                                        </p:attrNameLst>
                                      </p:cBhvr>
                                      <p:to>
                                        <p:strVal val="visible"/>
                                      </p:to>
                                    </p:set>
                                    <p:animEffect transition="in" filter="box(out)">
                                      <p:cBhvr>
                                        <p:cTn id="106" dur="500"/>
                                        <p:tgtEl>
                                          <p:spTgt spid="377875"/>
                                        </p:tgtEl>
                                      </p:cBhvr>
                                    </p:animEffect>
                                  </p:childTnLst>
                                </p:cTn>
                              </p:par>
                            </p:childTnLst>
                          </p:cTn>
                        </p:par>
                        <p:par>
                          <p:cTn id="107" fill="hold">
                            <p:stCondLst>
                              <p:cond delay="11500"/>
                            </p:stCondLst>
                            <p:childTnLst>
                              <p:par>
                                <p:cTn id="108" presetID="4" presetClass="entr" presetSubtype="32" fill="hold" grpId="0" nodeType="afterEffect">
                                  <p:stCondLst>
                                    <p:cond delay="0"/>
                                  </p:stCondLst>
                                  <p:childTnLst>
                                    <p:set>
                                      <p:cBhvr>
                                        <p:cTn id="109" dur="1" fill="hold">
                                          <p:stCondLst>
                                            <p:cond delay="0"/>
                                          </p:stCondLst>
                                        </p:cTn>
                                        <p:tgtEl>
                                          <p:spTgt spid="377876"/>
                                        </p:tgtEl>
                                        <p:attrNameLst>
                                          <p:attrName>style.visibility</p:attrName>
                                        </p:attrNameLst>
                                      </p:cBhvr>
                                      <p:to>
                                        <p:strVal val="visible"/>
                                      </p:to>
                                    </p:set>
                                    <p:animEffect transition="in" filter="box(out)">
                                      <p:cBhvr>
                                        <p:cTn id="110" dur="500"/>
                                        <p:tgtEl>
                                          <p:spTgt spid="377876"/>
                                        </p:tgtEl>
                                      </p:cBhvr>
                                    </p:animEffect>
                                  </p:childTnLst>
                                </p:cTn>
                              </p:par>
                            </p:childTnLst>
                          </p:cTn>
                        </p:par>
                        <p:par>
                          <p:cTn id="111" fill="hold">
                            <p:stCondLst>
                              <p:cond delay="12000"/>
                            </p:stCondLst>
                            <p:childTnLst>
                              <p:par>
                                <p:cTn id="112" presetID="4" presetClass="entr" presetSubtype="32" fill="hold" grpId="0" nodeType="afterEffect">
                                  <p:stCondLst>
                                    <p:cond delay="0"/>
                                  </p:stCondLst>
                                  <p:childTnLst>
                                    <p:set>
                                      <p:cBhvr>
                                        <p:cTn id="113" dur="1" fill="hold">
                                          <p:stCondLst>
                                            <p:cond delay="0"/>
                                          </p:stCondLst>
                                        </p:cTn>
                                        <p:tgtEl>
                                          <p:spTgt spid="377877"/>
                                        </p:tgtEl>
                                        <p:attrNameLst>
                                          <p:attrName>style.visibility</p:attrName>
                                        </p:attrNameLst>
                                      </p:cBhvr>
                                      <p:to>
                                        <p:strVal val="visible"/>
                                      </p:to>
                                    </p:set>
                                    <p:animEffect transition="in" filter="box(out)">
                                      <p:cBhvr>
                                        <p:cTn id="114" dur="500"/>
                                        <p:tgtEl>
                                          <p:spTgt spid="377877"/>
                                        </p:tgtEl>
                                      </p:cBhvr>
                                    </p:animEffect>
                                  </p:childTnLst>
                                </p:cTn>
                              </p:par>
                            </p:childTnLst>
                          </p:cTn>
                        </p:par>
                        <p:par>
                          <p:cTn id="115" fill="hold">
                            <p:stCondLst>
                              <p:cond delay="12500"/>
                            </p:stCondLst>
                            <p:childTnLst>
                              <p:par>
                                <p:cTn id="116" presetID="4" presetClass="entr" presetSubtype="32" fill="hold" grpId="0" nodeType="afterEffect">
                                  <p:stCondLst>
                                    <p:cond delay="0"/>
                                  </p:stCondLst>
                                  <p:childTnLst>
                                    <p:set>
                                      <p:cBhvr>
                                        <p:cTn id="117" dur="1" fill="hold">
                                          <p:stCondLst>
                                            <p:cond delay="0"/>
                                          </p:stCondLst>
                                        </p:cTn>
                                        <p:tgtEl>
                                          <p:spTgt spid="377878"/>
                                        </p:tgtEl>
                                        <p:attrNameLst>
                                          <p:attrName>style.visibility</p:attrName>
                                        </p:attrNameLst>
                                      </p:cBhvr>
                                      <p:to>
                                        <p:strVal val="visible"/>
                                      </p:to>
                                    </p:set>
                                    <p:animEffect transition="in" filter="box(out)">
                                      <p:cBhvr>
                                        <p:cTn id="118" dur="500"/>
                                        <p:tgtEl>
                                          <p:spTgt spid="377878"/>
                                        </p:tgtEl>
                                      </p:cBhvr>
                                    </p:animEffect>
                                  </p:childTnLst>
                                </p:cTn>
                              </p:par>
                            </p:childTnLst>
                          </p:cTn>
                        </p:par>
                        <p:par>
                          <p:cTn id="119" fill="hold">
                            <p:stCondLst>
                              <p:cond delay="13000"/>
                            </p:stCondLst>
                            <p:childTnLst>
                              <p:par>
                                <p:cTn id="120" presetID="4" presetClass="entr" presetSubtype="32" fill="hold" grpId="0" nodeType="afterEffect">
                                  <p:stCondLst>
                                    <p:cond delay="0"/>
                                  </p:stCondLst>
                                  <p:childTnLst>
                                    <p:set>
                                      <p:cBhvr>
                                        <p:cTn id="121" dur="1" fill="hold">
                                          <p:stCondLst>
                                            <p:cond delay="0"/>
                                          </p:stCondLst>
                                        </p:cTn>
                                        <p:tgtEl>
                                          <p:spTgt spid="377879"/>
                                        </p:tgtEl>
                                        <p:attrNameLst>
                                          <p:attrName>style.visibility</p:attrName>
                                        </p:attrNameLst>
                                      </p:cBhvr>
                                      <p:to>
                                        <p:strVal val="visible"/>
                                      </p:to>
                                    </p:set>
                                    <p:animEffect transition="in" filter="box(out)">
                                      <p:cBhvr>
                                        <p:cTn id="122" dur="500"/>
                                        <p:tgtEl>
                                          <p:spTgt spid="377879"/>
                                        </p:tgtEl>
                                      </p:cBhvr>
                                    </p:animEffect>
                                  </p:childTnLst>
                                </p:cTn>
                              </p:par>
                            </p:childTnLst>
                          </p:cTn>
                        </p:par>
                        <p:par>
                          <p:cTn id="123" fill="hold">
                            <p:stCondLst>
                              <p:cond delay="13500"/>
                            </p:stCondLst>
                            <p:childTnLst>
                              <p:par>
                                <p:cTn id="124" presetID="4" presetClass="entr" presetSubtype="32" fill="hold" grpId="0" nodeType="afterEffect">
                                  <p:stCondLst>
                                    <p:cond delay="0"/>
                                  </p:stCondLst>
                                  <p:childTnLst>
                                    <p:set>
                                      <p:cBhvr>
                                        <p:cTn id="125" dur="1" fill="hold">
                                          <p:stCondLst>
                                            <p:cond delay="0"/>
                                          </p:stCondLst>
                                        </p:cTn>
                                        <p:tgtEl>
                                          <p:spTgt spid="377880"/>
                                        </p:tgtEl>
                                        <p:attrNameLst>
                                          <p:attrName>style.visibility</p:attrName>
                                        </p:attrNameLst>
                                      </p:cBhvr>
                                      <p:to>
                                        <p:strVal val="visible"/>
                                      </p:to>
                                    </p:set>
                                    <p:animEffect transition="in" filter="box(out)">
                                      <p:cBhvr>
                                        <p:cTn id="126" dur="500"/>
                                        <p:tgtEl>
                                          <p:spTgt spid="377880"/>
                                        </p:tgtEl>
                                      </p:cBhvr>
                                    </p:animEffect>
                                  </p:childTnLst>
                                </p:cTn>
                              </p:par>
                            </p:childTnLst>
                          </p:cTn>
                        </p:par>
                        <p:par>
                          <p:cTn id="127" fill="hold">
                            <p:stCondLst>
                              <p:cond delay="14000"/>
                            </p:stCondLst>
                            <p:childTnLst>
                              <p:par>
                                <p:cTn id="128" presetID="4" presetClass="entr" presetSubtype="32" fill="hold" grpId="0" nodeType="afterEffect">
                                  <p:stCondLst>
                                    <p:cond delay="0"/>
                                  </p:stCondLst>
                                  <p:childTnLst>
                                    <p:set>
                                      <p:cBhvr>
                                        <p:cTn id="129" dur="1" fill="hold">
                                          <p:stCondLst>
                                            <p:cond delay="0"/>
                                          </p:stCondLst>
                                        </p:cTn>
                                        <p:tgtEl>
                                          <p:spTgt spid="377881"/>
                                        </p:tgtEl>
                                        <p:attrNameLst>
                                          <p:attrName>style.visibility</p:attrName>
                                        </p:attrNameLst>
                                      </p:cBhvr>
                                      <p:to>
                                        <p:strVal val="visible"/>
                                      </p:to>
                                    </p:set>
                                    <p:animEffect transition="in" filter="box(out)">
                                      <p:cBhvr>
                                        <p:cTn id="130" dur="500"/>
                                        <p:tgtEl>
                                          <p:spTgt spid="377881"/>
                                        </p:tgtEl>
                                      </p:cBhvr>
                                    </p:animEffect>
                                  </p:childTnLst>
                                </p:cTn>
                              </p:par>
                            </p:childTnLst>
                          </p:cTn>
                        </p:par>
                        <p:par>
                          <p:cTn id="131" fill="hold">
                            <p:stCondLst>
                              <p:cond delay="14500"/>
                            </p:stCondLst>
                            <p:childTnLst>
                              <p:par>
                                <p:cTn id="132" presetID="4" presetClass="entr" presetSubtype="32" fill="hold" grpId="0" nodeType="afterEffect">
                                  <p:stCondLst>
                                    <p:cond delay="0"/>
                                  </p:stCondLst>
                                  <p:childTnLst>
                                    <p:set>
                                      <p:cBhvr>
                                        <p:cTn id="133" dur="1" fill="hold">
                                          <p:stCondLst>
                                            <p:cond delay="0"/>
                                          </p:stCondLst>
                                        </p:cTn>
                                        <p:tgtEl>
                                          <p:spTgt spid="377882"/>
                                        </p:tgtEl>
                                        <p:attrNameLst>
                                          <p:attrName>style.visibility</p:attrName>
                                        </p:attrNameLst>
                                      </p:cBhvr>
                                      <p:to>
                                        <p:strVal val="visible"/>
                                      </p:to>
                                    </p:set>
                                    <p:animEffect transition="in" filter="box(out)">
                                      <p:cBhvr>
                                        <p:cTn id="134" dur="500"/>
                                        <p:tgtEl>
                                          <p:spTgt spid="377882"/>
                                        </p:tgtEl>
                                      </p:cBhvr>
                                    </p:animEffect>
                                  </p:childTnLst>
                                </p:cTn>
                              </p:par>
                            </p:childTnLst>
                          </p:cTn>
                        </p:par>
                        <p:par>
                          <p:cTn id="135" fill="hold">
                            <p:stCondLst>
                              <p:cond delay="15000"/>
                            </p:stCondLst>
                            <p:childTnLst>
                              <p:par>
                                <p:cTn id="136" presetID="2" presetClass="entr" presetSubtype="8" fill="hold" nodeType="afterEffect">
                                  <p:stCondLst>
                                    <p:cond delay="0"/>
                                  </p:stCondLst>
                                  <p:childTnLst>
                                    <p:set>
                                      <p:cBhvr>
                                        <p:cTn id="137" dur="1" fill="hold">
                                          <p:stCondLst>
                                            <p:cond delay="0"/>
                                          </p:stCondLst>
                                        </p:cTn>
                                        <p:tgtEl>
                                          <p:spTgt spid="377890"/>
                                        </p:tgtEl>
                                        <p:attrNameLst>
                                          <p:attrName>style.visibility</p:attrName>
                                        </p:attrNameLst>
                                      </p:cBhvr>
                                      <p:to>
                                        <p:strVal val="visible"/>
                                      </p:to>
                                    </p:set>
                                    <p:anim calcmode="lin" valueType="num">
                                      <p:cBhvr additive="base">
                                        <p:cTn id="138" dur="500" fill="hold"/>
                                        <p:tgtEl>
                                          <p:spTgt spid="377890"/>
                                        </p:tgtEl>
                                        <p:attrNameLst>
                                          <p:attrName>ppt_x</p:attrName>
                                        </p:attrNameLst>
                                      </p:cBhvr>
                                      <p:tavLst>
                                        <p:tav tm="0">
                                          <p:val>
                                            <p:strVal val="0-#ppt_w/2"/>
                                          </p:val>
                                        </p:tav>
                                        <p:tav tm="100000">
                                          <p:val>
                                            <p:strVal val="#ppt_x"/>
                                          </p:val>
                                        </p:tav>
                                      </p:tavLst>
                                    </p:anim>
                                    <p:anim calcmode="lin" valueType="num">
                                      <p:cBhvr additive="base">
                                        <p:cTn id="139" dur="500" fill="hold"/>
                                        <p:tgtEl>
                                          <p:spTgt spid="377890"/>
                                        </p:tgtEl>
                                        <p:attrNameLst>
                                          <p:attrName>ppt_y</p:attrName>
                                        </p:attrNameLst>
                                      </p:cBhvr>
                                      <p:tavLst>
                                        <p:tav tm="0">
                                          <p:val>
                                            <p:strVal val="#ppt_y"/>
                                          </p:val>
                                        </p:tav>
                                        <p:tav tm="100000">
                                          <p:val>
                                            <p:strVal val="#ppt_y"/>
                                          </p:val>
                                        </p:tav>
                                      </p:tavLst>
                                    </p:anim>
                                  </p:childTnLst>
                                </p:cTn>
                              </p:par>
                            </p:childTnLst>
                          </p:cTn>
                        </p:par>
                        <p:par>
                          <p:cTn id="140" fill="hold">
                            <p:stCondLst>
                              <p:cond delay="15500"/>
                            </p:stCondLst>
                            <p:childTnLst>
                              <p:par>
                                <p:cTn id="141" presetID="17" presetClass="entr" presetSubtype="1" fill="hold" nodeType="afterEffect">
                                  <p:stCondLst>
                                    <p:cond delay="0"/>
                                  </p:stCondLst>
                                  <p:childTnLst>
                                    <p:set>
                                      <p:cBhvr>
                                        <p:cTn id="142" dur="1" fill="hold">
                                          <p:stCondLst>
                                            <p:cond delay="0"/>
                                          </p:stCondLst>
                                        </p:cTn>
                                        <p:tgtEl>
                                          <p:spTgt spid="377883"/>
                                        </p:tgtEl>
                                        <p:attrNameLst>
                                          <p:attrName>style.visibility</p:attrName>
                                        </p:attrNameLst>
                                      </p:cBhvr>
                                      <p:to>
                                        <p:strVal val="visible"/>
                                      </p:to>
                                    </p:set>
                                    <p:anim calcmode="lin" valueType="num">
                                      <p:cBhvr>
                                        <p:cTn id="143" dur="500" fill="hold"/>
                                        <p:tgtEl>
                                          <p:spTgt spid="377883"/>
                                        </p:tgtEl>
                                        <p:attrNameLst>
                                          <p:attrName>ppt_x</p:attrName>
                                        </p:attrNameLst>
                                      </p:cBhvr>
                                      <p:tavLst>
                                        <p:tav tm="0">
                                          <p:val>
                                            <p:strVal val="#ppt_x"/>
                                          </p:val>
                                        </p:tav>
                                        <p:tav tm="100000">
                                          <p:val>
                                            <p:strVal val="#ppt_x"/>
                                          </p:val>
                                        </p:tav>
                                      </p:tavLst>
                                    </p:anim>
                                    <p:anim calcmode="lin" valueType="num">
                                      <p:cBhvr>
                                        <p:cTn id="144" dur="500" fill="hold"/>
                                        <p:tgtEl>
                                          <p:spTgt spid="377883"/>
                                        </p:tgtEl>
                                        <p:attrNameLst>
                                          <p:attrName>ppt_y</p:attrName>
                                        </p:attrNameLst>
                                      </p:cBhvr>
                                      <p:tavLst>
                                        <p:tav tm="0">
                                          <p:val>
                                            <p:strVal val="#ppt_y-#ppt_h/2"/>
                                          </p:val>
                                        </p:tav>
                                        <p:tav tm="100000">
                                          <p:val>
                                            <p:strVal val="#ppt_y"/>
                                          </p:val>
                                        </p:tav>
                                      </p:tavLst>
                                    </p:anim>
                                    <p:anim calcmode="lin" valueType="num">
                                      <p:cBhvr>
                                        <p:cTn id="145" dur="500" fill="hold"/>
                                        <p:tgtEl>
                                          <p:spTgt spid="377883"/>
                                        </p:tgtEl>
                                        <p:attrNameLst>
                                          <p:attrName>ppt_w</p:attrName>
                                        </p:attrNameLst>
                                      </p:cBhvr>
                                      <p:tavLst>
                                        <p:tav tm="0">
                                          <p:val>
                                            <p:strVal val="#ppt_w"/>
                                          </p:val>
                                        </p:tav>
                                        <p:tav tm="100000">
                                          <p:val>
                                            <p:strVal val="#ppt_w"/>
                                          </p:val>
                                        </p:tav>
                                      </p:tavLst>
                                    </p:anim>
                                    <p:anim calcmode="lin" valueType="num">
                                      <p:cBhvr>
                                        <p:cTn id="146" dur="500" fill="hold"/>
                                        <p:tgtEl>
                                          <p:spTgt spid="377883"/>
                                        </p:tgtEl>
                                        <p:attrNameLst>
                                          <p:attrName>ppt_h</p:attrName>
                                        </p:attrNameLst>
                                      </p:cBhvr>
                                      <p:tavLst>
                                        <p:tav tm="0">
                                          <p:val>
                                            <p:fltVal val="0.000000"/>
                                          </p:val>
                                        </p:tav>
                                        <p:tav tm="100000">
                                          <p:val>
                                            <p:strVal val="#ppt_h"/>
                                          </p:val>
                                        </p:tav>
                                      </p:tavLst>
                                    </p:anim>
                                  </p:childTnLst>
                                </p:cTn>
                              </p:par>
                            </p:childTnLst>
                          </p:cTn>
                        </p:par>
                        <p:par>
                          <p:cTn id="147" fill="hold">
                            <p:stCondLst>
                              <p:cond delay="16000"/>
                            </p:stCondLst>
                            <p:childTnLst>
                              <p:par>
                                <p:cTn id="148" presetID="17" presetClass="entr" presetSubtype="1" fill="hold" nodeType="afterEffect">
                                  <p:stCondLst>
                                    <p:cond delay="0"/>
                                  </p:stCondLst>
                                  <p:childTnLst>
                                    <p:set>
                                      <p:cBhvr>
                                        <p:cTn id="149" dur="1" fill="hold">
                                          <p:stCondLst>
                                            <p:cond delay="0"/>
                                          </p:stCondLst>
                                        </p:cTn>
                                        <p:tgtEl>
                                          <p:spTgt spid="377884"/>
                                        </p:tgtEl>
                                        <p:attrNameLst>
                                          <p:attrName>style.visibility</p:attrName>
                                        </p:attrNameLst>
                                      </p:cBhvr>
                                      <p:to>
                                        <p:strVal val="visible"/>
                                      </p:to>
                                    </p:set>
                                    <p:anim calcmode="lin" valueType="num">
                                      <p:cBhvr>
                                        <p:cTn id="150" dur="500" fill="hold"/>
                                        <p:tgtEl>
                                          <p:spTgt spid="377884"/>
                                        </p:tgtEl>
                                        <p:attrNameLst>
                                          <p:attrName>ppt_x</p:attrName>
                                        </p:attrNameLst>
                                      </p:cBhvr>
                                      <p:tavLst>
                                        <p:tav tm="0">
                                          <p:val>
                                            <p:strVal val="#ppt_x"/>
                                          </p:val>
                                        </p:tav>
                                        <p:tav tm="100000">
                                          <p:val>
                                            <p:strVal val="#ppt_x"/>
                                          </p:val>
                                        </p:tav>
                                      </p:tavLst>
                                    </p:anim>
                                    <p:anim calcmode="lin" valueType="num">
                                      <p:cBhvr>
                                        <p:cTn id="151" dur="500" fill="hold"/>
                                        <p:tgtEl>
                                          <p:spTgt spid="377884"/>
                                        </p:tgtEl>
                                        <p:attrNameLst>
                                          <p:attrName>ppt_y</p:attrName>
                                        </p:attrNameLst>
                                      </p:cBhvr>
                                      <p:tavLst>
                                        <p:tav tm="0">
                                          <p:val>
                                            <p:strVal val="#ppt_y-#ppt_h/2"/>
                                          </p:val>
                                        </p:tav>
                                        <p:tav tm="100000">
                                          <p:val>
                                            <p:strVal val="#ppt_y"/>
                                          </p:val>
                                        </p:tav>
                                      </p:tavLst>
                                    </p:anim>
                                    <p:anim calcmode="lin" valueType="num">
                                      <p:cBhvr>
                                        <p:cTn id="152" dur="500" fill="hold"/>
                                        <p:tgtEl>
                                          <p:spTgt spid="377884"/>
                                        </p:tgtEl>
                                        <p:attrNameLst>
                                          <p:attrName>ppt_w</p:attrName>
                                        </p:attrNameLst>
                                      </p:cBhvr>
                                      <p:tavLst>
                                        <p:tav tm="0">
                                          <p:val>
                                            <p:strVal val="#ppt_w"/>
                                          </p:val>
                                        </p:tav>
                                        <p:tav tm="100000">
                                          <p:val>
                                            <p:strVal val="#ppt_w"/>
                                          </p:val>
                                        </p:tav>
                                      </p:tavLst>
                                    </p:anim>
                                    <p:anim calcmode="lin" valueType="num">
                                      <p:cBhvr>
                                        <p:cTn id="153" dur="500" fill="hold"/>
                                        <p:tgtEl>
                                          <p:spTgt spid="377884"/>
                                        </p:tgtEl>
                                        <p:attrNameLst>
                                          <p:attrName>ppt_h</p:attrName>
                                        </p:attrNameLst>
                                      </p:cBhvr>
                                      <p:tavLst>
                                        <p:tav tm="0">
                                          <p:val>
                                            <p:fltVal val="0.000000"/>
                                          </p:val>
                                        </p:tav>
                                        <p:tav tm="100000">
                                          <p:val>
                                            <p:strVal val="#ppt_h"/>
                                          </p:val>
                                        </p:tav>
                                      </p:tavLst>
                                    </p:anim>
                                  </p:childTnLst>
                                </p:cTn>
                              </p:par>
                            </p:childTnLst>
                          </p:cTn>
                        </p:par>
                        <p:par>
                          <p:cTn id="154" fill="hold">
                            <p:stCondLst>
                              <p:cond delay="16500"/>
                            </p:stCondLst>
                            <p:childTnLst>
                              <p:par>
                                <p:cTn id="155" presetID="17" presetClass="entr" presetSubtype="1" fill="hold" nodeType="afterEffect">
                                  <p:stCondLst>
                                    <p:cond delay="0"/>
                                  </p:stCondLst>
                                  <p:childTnLst>
                                    <p:set>
                                      <p:cBhvr>
                                        <p:cTn id="156" dur="1" fill="hold">
                                          <p:stCondLst>
                                            <p:cond delay="0"/>
                                          </p:stCondLst>
                                        </p:cTn>
                                        <p:tgtEl>
                                          <p:spTgt spid="377885"/>
                                        </p:tgtEl>
                                        <p:attrNameLst>
                                          <p:attrName>style.visibility</p:attrName>
                                        </p:attrNameLst>
                                      </p:cBhvr>
                                      <p:to>
                                        <p:strVal val="visible"/>
                                      </p:to>
                                    </p:set>
                                    <p:anim calcmode="lin" valueType="num">
                                      <p:cBhvr>
                                        <p:cTn id="157" dur="500" fill="hold"/>
                                        <p:tgtEl>
                                          <p:spTgt spid="377885"/>
                                        </p:tgtEl>
                                        <p:attrNameLst>
                                          <p:attrName>ppt_x</p:attrName>
                                        </p:attrNameLst>
                                      </p:cBhvr>
                                      <p:tavLst>
                                        <p:tav tm="0">
                                          <p:val>
                                            <p:strVal val="#ppt_x"/>
                                          </p:val>
                                        </p:tav>
                                        <p:tav tm="100000">
                                          <p:val>
                                            <p:strVal val="#ppt_x"/>
                                          </p:val>
                                        </p:tav>
                                      </p:tavLst>
                                    </p:anim>
                                    <p:anim calcmode="lin" valueType="num">
                                      <p:cBhvr>
                                        <p:cTn id="158" dur="500" fill="hold"/>
                                        <p:tgtEl>
                                          <p:spTgt spid="377885"/>
                                        </p:tgtEl>
                                        <p:attrNameLst>
                                          <p:attrName>ppt_y</p:attrName>
                                        </p:attrNameLst>
                                      </p:cBhvr>
                                      <p:tavLst>
                                        <p:tav tm="0">
                                          <p:val>
                                            <p:strVal val="#ppt_y-#ppt_h/2"/>
                                          </p:val>
                                        </p:tav>
                                        <p:tav tm="100000">
                                          <p:val>
                                            <p:strVal val="#ppt_y"/>
                                          </p:val>
                                        </p:tav>
                                      </p:tavLst>
                                    </p:anim>
                                    <p:anim calcmode="lin" valueType="num">
                                      <p:cBhvr>
                                        <p:cTn id="159" dur="500" fill="hold"/>
                                        <p:tgtEl>
                                          <p:spTgt spid="377885"/>
                                        </p:tgtEl>
                                        <p:attrNameLst>
                                          <p:attrName>ppt_w</p:attrName>
                                        </p:attrNameLst>
                                      </p:cBhvr>
                                      <p:tavLst>
                                        <p:tav tm="0">
                                          <p:val>
                                            <p:strVal val="#ppt_w"/>
                                          </p:val>
                                        </p:tav>
                                        <p:tav tm="100000">
                                          <p:val>
                                            <p:strVal val="#ppt_w"/>
                                          </p:val>
                                        </p:tav>
                                      </p:tavLst>
                                    </p:anim>
                                    <p:anim calcmode="lin" valueType="num">
                                      <p:cBhvr>
                                        <p:cTn id="160" dur="500" fill="hold"/>
                                        <p:tgtEl>
                                          <p:spTgt spid="377885"/>
                                        </p:tgtEl>
                                        <p:attrNameLst>
                                          <p:attrName>ppt_h</p:attrName>
                                        </p:attrNameLst>
                                      </p:cBhvr>
                                      <p:tavLst>
                                        <p:tav tm="0">
                                          <p:val>
                                            <p:fltVal val="0.000000"/>
                                          </p:val>
                                        </p:tav>
                                        <p:tav tm="100000">
                                          <p:val>
                                            <p:strVal val="#ppt_h"/>
                                          </p:val>
                                        </p:tav>
                                      </p:tavLst>
                                    </p:anim>
                                  </p:childTnLst>
                                </p:cTn>
                              </p:par>
                            </p:childTnLst>
                          </p:cTn>
                        </p:par>
                        <p:par>
                          <p:cTn id="161" fill="hold">
                            <p:stCondLst>
                              <p:cond delay="17000"/>
                            </p:stCondLst>
                            <p:childTnLst>
                              <p:par>
                                <p:cTn id="162" presetID="17" presetClass="entr" presetSubtype="1" fill="hold" nodeType="afterEffect">
                                  <p:stCondLst>
                                    <p:cond delay="0"/>
                                  </p:stCondLst>
                                  <p:childTnLst>
                                    <p:set>
                                      <p:cBhvr>
                                        <p:cTn id="163" dur="1" fill="hold">
                                          <p:stCondLst>
                                            <p:cond delay="0"/>
                                          </p:stCondLst>
                                        </p:cTn>
                                        <p:tgtEl>
                                          <p:spTgt spid="377886"/>
                                        </p:tgtEl>
                                        <p:attrNameLst>
                                          <p:attrName>style.visibility</p:attrName>
                                        </p:attrNameLst>
                                      </p:cBhvr>
                                      <p:to>
                                        <p:strVal val="visible"/>
                                      </p:to>
                                    </p:set>
                                    <p:anim calcmode="lin" valueType="num">
                                      <p:cBhvr>
                                        <p:cTn id="164" dur="500" fill="hold"/>
                                        <p:tgtEl>
                                          <p:spTgt spid="377886"/>
                                        </p:tgtEl>
                                        <p:attrNameLst>
                                          <p:attrName>ppt_x</p:attrName>
                                        </p:attrNameLst>
                                      </p:cBhvr>
                                      <p:tavLst>
                                        <p:tav tm="0">
                                          <p:val>
                                            <p:strVal val="#ppt_x"/>
                                          </p:val>
                                        </p:tav>
                                        <p:tav tm="100000">
                                          <p:val>
                                            <p:strVal val="#ppt_x"/>
                                          </p:val>
                                        </p:tav>
                                      </p:tavLst>
                                    </p:anim>
                                    <p:anim calcmode="lin" valueType="num">
                                      <p:cBhvr>
                                        <p:cTn id="165" dur="500" fill="hold"/>
                                        <p:tgtEl>
                                          <p:spTgt spid="377886"/>
                                        </p:tgtEl>
                                        <p:attrNameLst>
                                          <p:attrName>ppt_y</p:attrName>
                                        </p:attrNameLst>
                                      </p:cBhvr>
                                      <p:tavLst>
                                        <p:tav tm="0">
                                          <p:val>
                                            <p:strVal val="#ppt_y-#ppt_h/2"/>
                                          </p:val>
                                        </p:tav>
                                        <p:tav tm="100000">
                                          <p:val>
                                            <p:strVal val="#ppt_y"/>
                                          </p:val>
                                        </p:tav>
                                      </p:tavLst>
                                    </p:anim>
                                    <p:anim calcmode="lin" valueType="num">
                                      <p:cBhvr>
                                        <p:cTn id="166" dur="500" fill="hold"/>
                                        <p:tgtEl>
                                          <p:spTgt spid="377886"/>
                                        </p:tgtEl>
                                        <p:attrNameLst>
                                          <p:attrName>ppt_w</p:attrName>
                                        </p:attrNameLst>
                                      </p:cBhvr>
                                      <p:tavLst>
                                        <p:tav tm="0">
                                          <p:val>
                                            <p:strVal val="#ppt_w"/>
                                          </p:val>
                                        </p:tav>
                                        <p:tav tm="100000">
                                          <p:val>
                                            <p:strVal val="#ppt_w"/>
                                          </p:val>
                                        </p:tav>
                                      </p:tavLst>
                                    </p:anim>
                                    <p:anim calcmode="lin" valueType="num">
                                      <p:cBhvr>
                                        <p:cTn id="167" dur="500" fill="hold"/>
                                        <p:tgtEl>
                                          <p:spTgt spid="377886"/>
                                        </p:tgtEl>
                                        <p:attrNameLst>
                                          <p:attrName>ppt_h</p:attrName>
                                        </p:attrNameLst>
                                      </p:cBhvr>
                                      <p:tavLst>
                                        <p:tav tm="0">
                                          <p:val>
                                            <p:fltVal val="0.00000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2" presetClass="entr" presetSubtype="2" fill="hold" grpId="0" nodeType="clickEffect">
                                  <p:stCondLst>
                                    <p:cond delay="0"/>
                                  </p:stCondLst>
                                  <p:childTnLst>
                                    <p:set>
                                      <p:cBhvr>
                                        <p:cTn id="171" dur="1" fill="hold">
                                          <p:stCondLst>
                                            <p:cond delay="0"/>
                                          </p:stCondLst>
                                        </p:cTn>
                                        <p:tgtEl>
                                          <p:spTgt spid="377889"/>
                                        </p:tgtEl>
                                        <p:attrNameLst>
                                          <p:attrName>style.visibility</p:attrName>
                                        </p:attrNameLst>
                                      </p:cBhvr>
                                      <p:to>
                                        <p:strVal val="visible"/>
                                      </p:to>
                                    </p:set>
                                    <p:animEffect transition="in" filter="slide(fromRight)">
                                      <p:cBhvr>
                                        <p:cTn id="172" dur="500"/>
                                        <p:tgtEl>
                                          <p:spTgt spid="377889"/>
                                        </p:tgtEl>
                                      </p:cBhvr>
                                    </p:animEffect>
                                  </p:childTnLst>
                                </p:cTn>
                              </p:par>
                            </p:childTnLst>
                          </p:cTn>
                        </p:par>
                        <p:par>
                          <p:cTn id="173" fill="hold">
                            <p:stCondLst>
                              <p:cond delay="500"/>
                            </p:stCondLst>
                            <p:childTnLst>
                              <p:par>
                                <p:cTn id="174" presetID="12" presetClass="entr" presetSubtype="2" fill="hold" grpId="0" nodeType="afterEffect">
                                  <p:stCondLst>
                                    <p:cond delay="0"/>
                                  </p:stCondLst>
                                  <p:childTnLst>
                                    <p:set>
                                      <p:cBhvr>
                                        <p:cTn id="175" dur="1" fill="hold">
                                          <p:stCondLst>
                                            <p:cond delay="0"/>
                                          </p:stCondLst>
                                        </p:cTn>
                                        <p:tgtEl>
                                          <p:spTgt spid="377891"/>
                                        </p:tgtEl>
                                        <p:attrNameLst>
                                          <p:attrName>style.visibility</p:attrName>
                                        </p:attrNameLst>
                                      </p:cBhvr>
                                      <p:to>
                                        <p:strVal val="visible"/>
                                      </p:to>
                                    </p:set>
                                    <p:animEffect transition="in" filter="slide(fromRight)">
                                      <p:cBhvr>
                                        <p:cTn id="176" dur="500"/>
                                        <p:tgtEl>
                                          <p:spTgt spid="377891"/>
                                        </p:tgtEl>
                                      </p:cBhvr>
                                    </p:animEffect>
                                  </p:childTnLst>
                                </p:cTn>
                              </p:par>
                            </p:childTnLst>
                          </p:cTn>
                        </p:par>
                        <p:par>
                          <p:cTn id="177" fill="hold">
                            <p:stCondLst>
                              <p:cond delay="1000"/>
                            </p:stCondLst>
                            <p:childTnLst>
                              <p:par>
                                <p:cTn id="178" presetID="12" presetClass="entr" presetSubtype="2" fill="hold" grpId="0" nodeType="afterEffect">
                                  <p:stCondLst>
                                    <p:cond delay="0"/>
                                  </p:stCondLst>
                                  <p:childTnLst>
                                    <p:set>
                                      <p:cBhvr>
                                        <p:cTn id="179" dur="1" fill="hold">
                                          <p:stCondLst>
                                            <p:cond delay="0"/>
                                          </p:stCondLst>
                                        </p:cTn>
                                        <p:tgtEl>
                                          <p:spTgt spid="377892"/>
                                        </p:tgtEl>
                                        <p:attrNameLst>
                                          <p:attrName>style.visibility</p:attrName>
                                        </p:attrNameLst>
                                      </p:cBhvr>
                                      <p:to>
                                        <p:strVal val="visible"/>
                                      </p:to>
                                    </p:set>
                                    <p:animEffect transition="in" filter="slide(fromRight)">
                                      <p:cBhvr>
                                        <p:cTn id="180" dur="500"/>
                                        <p:tgtEl>
                                          <p:spTgt spid="377892"/>
                                        </p:tgtEl>
                                      </p:cBhvr>
                                    </p:animEffect>
                                  </p:childTnLst>
                                </p:cTn>
                              </p:par>
                            </p:childTnLst>
                          </p:cTn>
                        </p:par>
                        <p:par>
                          <p:cTn id="181" fill="hold">
                            <p:stCondLst>
                              <p:cond delay="1500"/>
                            </p:stCondLst>
                            <p:childTnLst>
                              <p:par>
                                <p:cTn id="182" presetID="12" presetClass="entr" presetSubtype="2" fill="hold" grpId="0" nodeType="afterEffect">
                                  <p:stCondLst>
                                    <p:cond delay="0"/>
                                  </p:stCondLst>
                                  <p:childTnLst>
                                    <p:set>
                                      <p:cBhvr>
                                        <p:cTn id="183" dur="1" fill="hold">
                                          <p:stCondLst>
                                            <p:cond delay="0"/>
                                          </p:stCondLst>
                                        </p:cTn>
                                        <p:tgtEl>
                                          <p:spTgt spid="377893"/>
                                        </p:tgtEl>
                                        <p:attrNameLst>
                                          <p:attrName>style.visibility</p:attrName>
                                        </p:attrNameLst>
                                      </p:cBhvr>
                                      <p:to>
                                        <p:strVal val="visible"/>
                                      </p:to>
                                    </p:set>
                                    <p:animEffect transition="in" filter="slide(fromRight)">
                                      <p:cBhvr>
                                        <p:cTn id="184" dur="500"/>
                                        <p:tgtEl>
                                          <p:spTgt spid="377893"/>
                                        </p:tgtEl>
                                      </p:cBhvr>
                                    </p:animEffect>
                                  </p:childTnLst>
                                </p:cTn>
                              </p:par>
                            </p:childTnLst>
                          </p:cTn>
                        </p:par>
                        <p:par>
                          <p:cTn id="185" fill="hold">
                            <p:stCondLst>
                              <p:cond delay="2000"/>
                            </p:stCondLst>
                            <p:childTnLst>
                              <p:par>
                                <p:cTn id="186" presetID="12" presetClass="entr" presetSubtype="2" fill="hold" grpId="0" nodeType="afterEffect">
                                  <p:stCondLst>
                                    <p:cond delay="0"/>
                                  </p:stCondLst>
                                  <p:childTnLst>
                                    <p:set>
                                      <p:cBhvr>
                                        <p:cTn id="187" dur="1" fill="hold">
                                          <p:stCondLst>
                                            <p:cond delay="0"/>
                                          </p:stCondLst>
                                        </p:cTn>
                                        <p:tgtEl>
                                          <p:spTgt spid="377894"/>
                                        </p:tgtEl>
                                        <p:attrNameLst>
                                          <p:attrName>style.visibility</p:attrName>
                                        </p:attrNameLst>
                                      </p:cBhvr>
                                      <p:to>
                                        <p:strVal val="visible"/>
                                      </p:to>
                                    </p:set>
                                    <p:animEffect transition="in" filter="slide(fromRight)">
                                      <p:cBhvr>
                                        <p:cTn id="188" dur="500"/>
                                        <p:tgtEl>
                                          <p:spTgt spid="377894"/>
                                        </p:tgtEl>
                                      </p:cBhvr>
                                    </p:animEffect>
                                  </p:childTnLst>
                                </p:cTn>
                              </p:par>
                            </p:childTnLst>
                          </p:cTn>
                        </p:par>
                        <p:par>
                          <p:cTn id="189" fill="hold">
                            <p:stCondLst>
                              <p:cond delay="2500"/>
                            </p:stCondLst>
                            <p:childTnLst>
                              <p:par>
                                <p:cTn id="190" presetID="12" presetClass="entr" presetSubtype="2" fill="hold" grpId="0" nodeType="afterEffect">
                                  <p:stCondLst>
                                    <p:cond delay="0"/>
                                  </p:stCondLst>
                                  <p:childTnLst>
                                    <p:set>
                                      <p:cBhvr>
                                        <p:cTn id="191" dur="1" fill="hold">
                                          <p:stCondLst>
                                            <p:cond delay="0"/>
                                          </p:stCondLst>
                                        </p:cTn>
                                        <p:tgtEl>
                                          <p:spTgt spid="377895"/>
                                        </p:tgtEl>
                                        <p:attrNameLst>
                                          <p:attrName>style.visibility</p:attrName>
                                        </p:attrNameLst>
                                      </p:cBhvr>
                                      <p:to>
                                        <p:strVal val="visible"/>
                                      </p:to>
                                    </p:set>
                                    <p:animEffect transition="in" filter="slide(fromRight)">
                                      <p:cBhvr>
                                        <p:cTn id="192" dur="500"/>
                                        <p:tgtEl>
                                          <p:spTgt spid="377895"/>
                                        </p:tgtEl>
                                      </p:cBhvr>
                                    </p:animEffect>
                                  </p:childTnLst>
                                </p:cTn>
                              </p:par>
                            </p:childTnLst>
                          </p:cTn>
                        </p:par>
                      </p:childTnLst>
                    </p:cTn>
                  </p:par>
                  <p:par>
                    <p:cTn id="193" fill="hold">
                      <p:stCondLst>
                        <p:cond delay="indefinite"/>
                      </p:stCondLst>
                      <p:childTnLst>
                        <p:par>
                          <p:cTn id="194" fill="hold">
                            <p:stCondLst>
                              <p:cond delay="0"/>
                            </p:stCondLst>
                            <p:childTnLst>
                              <p:par>
                                <p:cTn id="195" presetID="17" presetClass="entr" presetSubtype="4" fill="hold" nodeType="clickEffect">
                                  <p:stCondLst>
                                    <p:cond delay="0"/>
                                  </p:stCondLst>
                                  <p:childTnLst>
                                    <p:set>
                                      <p:cBhvr>
                                        <p:cTn id="196" dur="1" fill="hold">
                                          <p:stCondLst>
                                            <p:cond delay="0"/>
                                          </p:stCondLst>
                                        </p:cTn>
                                        <p:tgtEl>
                                          <p:spTgt spid="377897"/>
                                        </p:tgtEl>
                                        <p:attrNameLst>
                                          <p:attrName>style.visibility</p:attrName>
                                        </p:attrNameLst>
                                      </p:cBhvr>
                                      <p:to>
                                        <p:strVal val="visible"/>
                                      </p:to>
                                    </p:set>
                                    <p:anim calcmode="lin" valueType="num">
                                      <p:cBhvr>
                                        <p:cTn id="197" dur="500" fill="hold"/>
                                        <p:tgtEl>
                                          <p:spTgt spid="377897"/>
                                        </p:tgtEl>
                                        <p:attrNameLst>
                                          <p:attrName>ppt_x</p:attrName>
                                        </p:attrNameLst>
                                      </p:cBhvr>
                                      <p:tavLst>
                                        <p:tav tm="0">
                                          <p:val>
                                            <p:strVal val="#ppt_x"/>
                                          </p:val>
                                        </p:tav>
                                        <p:tav tm="100000">
                                          <p:val>
                                            <p:strVal val="#ppt_x"/>
                                          </p:val>
                                        </p:tav>
                                      </p:tavLst>
                                    </p:anim>
                                    <p:anim calcmode="lin" valueType="num">
                                      <p:cBhvr>
                                        <p:cTn id="198" dur="500" fill="hold"/>
                                        <p:tgtEl>
                                          <p:spTgt spid="377897"/>
                                        </p:tgtEl>
                                        <p:attrNameLst>
                                          <p:attrName>ppt_y</p:attrName>
                                        </p:attrNameLst>
                                      </p:cBhvr>
                                      <p:tavLst>
                                        <p:tav tm="0">
                                          <p:val>
                                            <p:strVal val="#ppt_y+#ppt_h/2"/>
                                          </p:val>
                                        </p:tav>
                                        <p:tav tm="100000">
                                          <p:val>
                                            <p:strVal val="#ppt_y"/>
                                          </p:val>
                                        </p:tav>
                                      </p:tavLst>
                                    </p:anim>
                                    <p:anim calcmode="lin" valueType="num">
                                      <p:cBhvr>
                                        <p:cTn id="199" dur="500" fill="hold"/>
                                        <p:tgtEl>
                                          <p:spTgt spid="377897"/>
                                        </p:tgtEl>
                                        <p:attrNameLst>
                                          <p:attrName>ppt_w</p:attrName>
                                        </p:attrNameLst>
                                      </p:cBhvr>
                                      <p:tavLst>
                                        <p:tav tm="0">
                                          <p:val>
                                            <p:strVal val="#ppt_w"/>
                                          </p:val>
                                        </p:tav>
                                        <p:tav tm="100000">
                                          <p:val>
                                            <p:strVal val="#ppt_w"/>
                                          </p:val>
                                        </p:tav>
                                      </p:tavLst>
                                    </p:anim>
                                    <p:anim calcmode="lin" valueType="num">
                                      <p:cBhvr>
                                        <p:cTn id="200" dur="500" fill="hold"/>
                                        <p:tgtEl>
                                          <p:spTgt spid="377897"/>
                                        </p:tgtEl>
                                        <p:attrNameLst>
                                          <p:attrName>ppt_h</p:attrName>
                                        </p:attrNameLst>
                                      </p:cBhvr>
                                      <p:tavLst>
                                        <p:tav tm="0">
                                          <p:val>
                                            <p:fltVal val="0.000000"/>
                                          </p:val>
                                        </p:tav>
                                        <p:tav tm="100000">
                                          <p:val>
                                            <p:strVal val="#ppt_h"/>
                                          </p:val>
                                        </p:tav>
                                      </p:tavLst>
                                    </p:anim>
                                  </p:childTnLst>
                                </p:cTn>
                              </p:par>
                            </p:childTnLst>
                          </p:cTn>
                        </p:par>
                        <p:par>
                          <p:cTn id="201" fill="hold">
                            <p:stCondLst>
                              <p:cond delay="500"/>
                            </p:stCondLst>
                            <p:childTnLst>
                              <p:par>
                                <p:cTn id="202" presetID="17" presetClass="entr" presetSubtype="4" fill="hold" nodeType="afterEffect">
                                  <p:stCondLst>
                                    <p:cond delay="0"/>
                                  </p:stCondLst>
                                  <p:childTnLst>
                                    <p:set>
                                      <p:cBhvr>
                                        <p:cTn id="203" dur="1" fill="hold">
                                          <p:stCondLst>
                                            <p:cond delay="0"/>
                                          </p:stCondLst>
                                        </p:cTn>
                                        <p:tgtEl>
                                          <p:spTgt spid="377898"/>
                                        </p:tgtEl>
                                        <p:attrNameLst>
                                          <p:attrName>style.visibility</p:attrName>
                                        </p:attrNameLst>
                                      </p:cBhvr>
                                      <p:to>
                                        <p:strVal val="visible"/>
                                      </p:to>
                                    </p:set>
                                    <p:anim calcmode="lin" valueType="num">
                                      <p:cBhvr>
                                        <p:cTn id="204" dur="500" fill="hold"/>
                                        <p:tgtEl>
                                          <p:spTgt spid="377898"/>
                                        </p:tgtEl>
                                        <p:attrNameLst>
                                          <p:attrName>ppt_x</p:attrName>
                                        </p:attrNameLst>
                                      </p:cBhvr>
                                      <p:tavLst>
                                        <p:tav tm="0">
                                          <p:val>
                                            <p:strVal val="#ppt_x"/>
                                          </p:val>
                                        </p:tav>
                                        <p:tav tm="100000">
                                          <p:val>
                                            <p:strVal val="#ppt_x"/>
                                          </p:val>
                                        </p:tav>
                                      </p:tavLst>
                                    </p:anim>
                                    <p:anim calcmode="lin" valueType="num">
                                      <p:cBhvr>
                                        <p:cTn id="205" dur="500" fill="hold"/>
                                        <p:tgtEl>
                                          <p:spTgt spid="377898"/>
                                        </p:tgtEl>
                                        <p:attrNameLst>
                                          <p:attrName>ppt_y</p:attrName>
                                        </p:attrNameLst>
                                      </p:cBhvr>
                                      <p:tavLst>
                                        <p:tav tm="0">
                                          <p:val>
                                            <p:strVal val="#ppt_y+#ppt_h/2"/>
                                          </p:val>
                                        </p:tav>
                                        <p:tav tm="100000">
                                          <p:val>
                                            <p:strVal val="#ppt_y"/>
                                          </p:val>
                                        </p:tav>
                                      </p:tavLst>
                                    </p:anim>
                                    <p:anim calcmode="lin" valueType="num">
                                      <p:cBhvr>
                                        <p:cTn id="206" dur="500" fill="hold"/>
                                        <p:tgtEl>
                                          <p:spTgt spid="377898"/>
                                        </p:tgtEl>
                                        <p:attrNameLst>
                                          <p:attrName>ppt_w</p:attrName>
                                        </p:attrNameLst>
                                      </p:cBhvr>
                                      <p:tavLst>
                                        <p:tav tm="0">
                                          <p:val>
                                            <p:strVal val="#ppt_w"/>
                                          </p:val>
                                        </p:tav>
                                        <p:tav tm="100000">
                                          <p:val>
                                            <p:strVal val="#ppt_w"/>
                                          </p:val>
                                        </p:tav>
                                      </p:tavLst>
                                    </p:anim>
                                    <p:anim calcmode="lin" valueType="num">
                                      <p:cBhvr>
                                        <p:cTn id="207" dur="500" fill="hold"/>
                                        <p:tgtEl>
                                          <p:spTgt spid="377898"/>
                                        </p:tgtEl>
                                        <p:attrNameLst>
                                          <p:attrName>ppt_h</p:attrName>
                                        </p:attrNameLst>
                                      </p:cBhvr>
                                      <p:tavLst>
                                        <p:tav tm="0">
                                          <p:val>
                                            <p:fltVal val="0.000000"/>
                                          </p:val>
                                        </p:tav>
                                        <p:tav tm="100000">
                                          <p:val>
                                            <p:strVal val="#ppt_h"/>
                                          </p:val>
                                        </p:tav>
                                      </p:tavLst>
                                    </p:anim>
                                  </p:childTnLst>
                                </p:cTn>
                              </p:par>
                            </p:childTnLst>
                          </p:cTn>
                        </p:par>
                        <p:par>
                          <p:cTn id="208" fill="hold">
                            <p:stCondLst>
                              <p:cond delay="1000"/>
                            </p:stCondLst>
                            <p:childTnLst>
                              <p:par>
                                <p:cTn id="209" presetID="17" presetClass="entr" presetSubtype="4" fill="hold" nodeType="afterEffect">
                                  <p:stCondLst>
                                    <p:cond delay="0"/>
                                  </p:stCondLst>
                                  <p:childTnLst>
                                    <p:set>
                                      <p:cBhvr>
                                        <p:cTn id="210" dur="1" fill="hold">
                                          <p:stCondLst>
                                            <p:cond delay="0"/>
                                          </p:stCondLst>
                                        </p:cTn>
                                        <p:tgtEl>
                                          <p:spTgt spid="377899"/>
                                        </p:tgtEl>
                                        <p:attrNameLst>
                                          <p:attrName>style.visibility</p:attrName>
                                        </p:attrNameLst>
                                      </p:cBhvr>
                                      <p:to>
                                        <p:strVal val="visible"/>
                                      </p:to>
                                    </p:set>
                                    <p:anim calcmode="lin" valueType="num">
                                      <p:cBhvr>
                                        <p:cTn id="211" dur="500" fill="hold"/>
                                        <p:tgtEl>
                                          <p:spTgt spid="377899"/>
                                        </p:tgtEl>
                                        <p:attrNameLst>
                                          <p:attrName>ppt_x</p:attrName>
                                        </p:attrNameLst>
                                      </p:cBhvr>
                                      <p:tavLst>
                                        <p:tav tm="0">
                                          <p:val>
                                            <p:strVal val="#ppt_x"/>
                                          </p:val>
                                        </p:tav>
                                        <p:tav tm="100000">
                                          <p:val>
                                            <p:strVal val="#ppt_x"/>
                                          </p:val>
                                        </p:tav>
                                      </p:tavLst>
                                    </p:anim>
                                    <p:anim calcmode="lin" valueType="num">
                                      <p:cBhvr>
                                        <p:cTn id="212" dur="500" fill="hold"/>
                                        <p:tgtEl>
                                          <p:spTgt spid="377899"/>
                                        </p:tgtEl>
                                        <p:attrNameLst>
                                          <p:attrName>ppt_y</p:attrName>
                                        </p:attrNameLst>
                                      </p:cBhvr>
                                      <p:tavLst>
                                        <p:tav tm="0">
                                          <p:val>
                                            <p:strVal val="#ppt_y+#ppt_h/2"/>
                                          </p:val>
                                        </p:tav>
                                        <p:tav tm="100000">
                                          <p:val>
                                            <p:strVal val="#ppt_y"/>
                                          </p:val>
                                        </p:tav>
                                      </p:tavLst>
                                    </p:anim>
                                    <p:anim calcmode="lin" valueType="num">
                                      <p:cBhvr>
                                        <p:cTn id="213" dur="500" fill="hold"/>
                                        <p:tgtEl>
                                          <p:spTgt spid="377899"/>
                                        </p:tgtEl>
                                        <p:attrNameLst>
                                          <p:attrName>ppt_w</p:attrName>
                                        </p:attrNameLst>
                                      </p:cBhvr>
                                      <p:tavLst>
                                        <p:tav tm="0">
                                          <p:val>
                                            <p:strVal val="#ppt_w"/>
                                          </p:val>
                                        </p:tav>
                                        <p:tav tm="100000">
                                          <p:val>
                                            <p:strVal val="#ppt_w"/>
                                          </p:val>
                                        </p:tav>
                                      </p:tavLst>
                                    </p:anim>
                                    <p:anim calcmode="lin" valueType="num">
                                      <p:cBhvr>
                                        <p:cTn id="214" dur="500" fill="hold"/>
                                        <p:tgtEl>
                                          <p:spTgt spid="377899"/>
                                        </p:tgtEl>
                                        <p:attrNameLst>
                                          <p:attrName>ppt_h</p:attrName>
                                        </p:attrNameLst>
                                      </p:cBhvr>
                                      <p:tavLst>
                                        <p:tav tm="0">
                                          <p:val>
                                            <p:fltVal val="0.000000"/>
                                          </p:val>
                                        </p:tav>
                                        <p:tav tm="100000">
                                          <p:val>
                                            <p:strVal val="#ppt_h"/>
                                          </p:val>
                                        </p:tav>
                                      </p:tavLst>
                                    </p:anim>
                                  </p:childTnLst>
                                </p:cTn>
                              </p:par>
                            </p:childTnLst>
                          </p:cTn>
                        </p:par>
                        <p:par>
                          <p:cTn id="215" fill="hold">
                            <p:stCondLst>
                              <p:cond delay="1500"/>
                            </p:stCondLst>
                            <p:childTnLst>
                              <p:par>
                                <p:cTn id="216" presetID="17" presetClass="entr" presetSubtype="4" fill="hold" nodeType="afterEffect">
                                  <p:stCondLst>
                                    <p:cond delay="0"/>
                                  </p:stCondLst>
                                  <p:childTnLst>
                                    <p:set>
                                      <p:cBhvr>
                                        <p:cTn id="217" dur="1" fill="hold">
                                          <p:stCondLst>
                                            <p:cond delay="0"/>
                                          </p:stCondLst>
                                        </p:cTn>
                                        <p:tgtEl>
                                          <p:spTgt spid="377900"/>
                                        </p:tgtEl>
                                        <p:attrNameLst>
                                          <p:attrName>style.visibility</p:attrName>
                                        </p:attrNameLst>
                                      </p:cBhvr>
                                      <p:to>
                                        <p:strVal val="visible"/>
                                      </p:to>
                                    </p:set>
                                    <p:anim calcmode="lin" valueType="num">
                                      <p:cBhvr>
                                        <p:cTn id="218" dur="500" fill="hold"/>
                                        <p:tgtEl>
                                          <p:spTgt spid="377900"/>
                                        </p:tgtEl>
                                        <p:attrNameLst>
                                          <p:attrName>ppt_x</p:attrName>
                                        </p:attrNameLst>
                                      </p:cBhvr>
                                      <p:tavLst>
                                        <p:tav tm="0">
                                          <p:val>
                                            <p:strVal val="#ppt_x"/>
                                          </p:val>
                                        </p:tav>
                                        <p:tav tm="100000">
                                          <p:val>
                                            <p:strVal val="#ppt_x"/>
                                          </p:val>
                                        </p:tav>
                                      </p:tavLst>
                                    </p:anim>
                                    <p:anim calcmode="lin" valueType="num">
                                      <p:cBhvr>
                                        <p:cTn id="219" dur="500" fill="hold"/>
                                        <p:tgtEl>
                                          <p:spTgt spid="377900"/>
                                        </p:tgtEl>
                                        <p:attrNameLst>
                                          <p:attrName>ppt_y</p:attrName>
                                        </p:attrNameLst>
                                      </p:cBhvr>
                                      <p:tavLst>
                                        <p:tav tm="0">
                                          <p:val>
                                            <p:strVal val="#ppt_y+#ppt_h/2"/>
                                          </p:val>
                                        </p:tav>
                                        <p:tav tm="100000">
                                          <p:val>
                                            <p:strVal val="#ppt_y"/>
                                          </p:val>
                                        </p:tav>
                                      </p:tavLst>
                                    </p:anim>
                                    <p:anim calcmode="lin" valueType="num">
                                      <p:cBhvr>
                                        <p:cTn id="220" dur="500" fill="hold"/>
                                        <p:tgtEl>
                                          <p:spTgt spid="377900"/>
                                        </p:tgtEl>
                                        <p:attrNameLst>
                                          <p:attrName>ppt_w</p:attrName>
                                        </p:attrNameLst>
                                      </p:cBhvr>
                                      <p:tavLst>
                                        <p:tav tm="0">
                                          <p:val>
                                            <p:strVal val="#ppt_w"/>
                                          </p:val>
                                        </p:tav>
                                        <p:tav tm="100000">
                                          <p:val>
                                            <p:strVal val="#ppt_w"/>
                                          </p:val>
                                        </p:tav>
                                      </p:tavLst>
                                    </p:anim>
                                    <p:anim calcmode="lin" valueType="num">
                                      <p:cBhvr>
                                        <p:cTn id="221" dur="500" fill="hold"/>
                                        <p:tgtEl>
                                          <p:spTgt spid="377900"/>
                                        </p:tgtEl>
                                        <p:attrNameLst>
                                          <p:attrName>ppt_h</p:attrName>
                                        </p:attrNameLst>
                                      </p:cBhvr>
                                      <p:tavLst>
                                        <p:tav tm="0">
                                          <p:val>
                                            <p:fltVal val="0.000000"/>
                                          </p:val>
                                        </p:tav>
                                        <p:tav tm="100000">
                                          <p:val>
                                            <p:strVal val="#ppt_h"/>
                                          </p:val>
                                        </p:tav>
                                      </p:tavLst>
                                    </p:anim>
                                  </p:childTnLst>
                                </p:cTn>
                              </p:par>
                            </p:childTnLst>
                          </p:cTn>
                        </p:par>
                        <p:par>
                          <p:cTn id="222" fill="hold">
                            <p:stCondLst>
                              <p:cond delay="2000"/>
                            </p:stCondLst>
                            <p:childTnLst>
                              <p:par>
                                <p:cTn id="223" presetID="17" presetClass="entr" presetSubtype="4" fill="hold" nodeType="afterEffect">
                                  <p:stCondLst>
                                    <p:cond delay="0"/>
                                  </p:stCondLst>
                                  <p:childTnLst>
                                    <p:set>
                                      <p:cBhvr>
                                        <p:cTn id="224" dur="1" fill="hold">
                                          <p:stCondLst>
                                            <p:cond delay="0"/>
                                          </p:stCondLst>
                                        </p:cTn>
                                        <p:tgtEl>
                                          <p:spTgt spid="377901"/>
                                        </p:tgtEl>
                                        <p:attrNameLst>
                                          <p:attrName>style.visibility</p:attrName>
                                        </p:attrNameLst>
                                      </p:cBhvr>
                                      <p:to>
                                        <p:strVal val="visible"/>
                                      </p:to>
                                    </p:set>
                                    <p:anim calcmode="lin" valueType="num">
                                      <p:cBhvr>
                                        <p:cTn id="225" dur="500" fill="hold"/>
                                        <p:tgtEl>
                                          <p:spTgt spid="377901"/>
                                        </p:tgtEl>
                                        <p:attrNameLst>
                                          <p:attrName>ppt_x</p:attrName>
                                        </p:attrNameLst>
                                      </p:cBhvr>
                                      <p:tavLst>
                                        <p:tav tm="0">
                                          <p:val>
                                            <p:strVal val="#ppt_x"/>
                                          </p:val>
                                        </p:tav>
                                        <p:tav tm="100000">
                                          <p:val>
                                            <p:strVal val="#ppt_x"/>
                                          </p:val>
                                        </p:tav>
                                      </p:tavLst>
                                    </p:anim>
                                    <p:anim calcmode="lin" valueType="num">
                                      <p:cBhvr>
                                        <p:cTn id="226" dur="500" fill="hold"/>
                                        <p:tgtEl>
                                          <p:spTgt spid="377901"/>
                                        </p:tgtEl>
                                        <p:attrNameLst>
                                          <p:attrName>ppt_y</p:attrName>
                                        </p:attrNameLst>
                                      </p:cBhvr>
                                      <p:tavLst>
                                        <p:tav tm="0">
                                          <p:val>
                                            <p:strVal val="#ppt_y+#ppt_h/2"/>
                                          </p:val>
                                        </p:tav>
                                        <p:tav tm="100000">
                                          <p:val>
                                            <p:strVal val="#ppt_y"/>
                                          </p:val>
                                        </p:tav>
                                      </p:tavLst>
                                    </p:anim>
                                    <p:anim calcmode="lin" valueType="num">
                                      <p:cBhvr>
                                        <p:cTn id="227" dur="500" fill="hold"/>
                                        <p:tgtEl>
                                          <p:spTgt spid="377901"/>
                                        </p:tgtEl>
                                        <p:attrNameLst>
                                          <p:attrName>ppt_w</p:attrName>
                                        </p:attrNameLst>
                                      </p:cBhvr>
                                      <p:tavLst>
                                        <p:tav tm="0">
                                          <p:val>
                                            <p:strVal val="#ppt_w"/>
                                          </p:val>
                                        </p:tav>
                                        <p:tav tm="100000">
                                          <p:val>
                                            <p:strVal val="#ppt_w"/>
                                          </p:val>
                                        </p:tav>
                                      </p:tavLst>
                                    </p:anim>
                                    <p:anim calcmode="lin" valueType="num">
                                      <p:cBhvr>
                                        <p:cTn id="228" dur="500" fill="hold"/>
                                        <p:tgtEl>
                                          <p:spTgt spid="377901"/>
                                        </p:tgtEl>
                                        <p:attrNameLst>
                                          <p:attrName>ppt_h</p:attrName>
                                        </p:attrNameLst>
                                      </p:cBhvr>
                                      <p:tavLst>
                                        <p:tav tm="0">
                                          <p:val>
                                            <p:fltVal val="0.000000"/>
                                          </p:val>
                                        </p:tav>
                                        <p:tav tm="100000">
                                          <p:val>
                                            <p:strVal val="#ppt_h"/>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8" fill="hold" grpId="0" nodeType="clickEffect">
                                  <p:stCondLst>
                                    <p:cond delay="0"/>
                                  </p:stCondLst>
                                  <p:childTnLst>
                                    <p:set>
                                      <p:cBhvr>
                                        <p:cTn id="232" dur="1" fill="hold">
                                          <p:stCondLst>
                                            <p:cond delay="0"/>
                                          </p:stCondLst>
                                        </p:cTn>
                                        <p:tgtEl>
                                          <p:spTgt spid="377896"/>
                                        </p:tgtEl>
                                        <p:attrNameLst>
                                          <p:attrName>style.visibility</p:attrName>
                                        </p:attrNameLst>
                                      </p:cBhvr>
                                      <p:to>
                                        <p:strVal val="visible"/>
                                      </p:to>
                                    </p:set>
                                    <p:anim calcmode="lin" valueType="num">
                                      <p:cBhvr additive="base">
                                        <p:cTn id="233" dur="500" fill="hold"/>
                                        <p:tgtEl>
                                          <p:spTgt spid="377896"/>
                                        </p:tgtEl>
                                        <p:attrNameLst>
                                          <p:attrName>ppt_x</p:attrName>
                                        </p:attrNameLst>
                                      </p:cBhvr>
                                      <p:tavLst>
                                        <p:tav tm="0">
                                          <p:val>
                                            <p:strVal val="0-#ppt_w/2"/>
                                          </p:val>
                                        </p:tav>
                                        <p:tav tm="100000">
                                          <p:val>
                                            <p:strVal val="#ppt_x"/>
                                          </p:val>
                                        </p:tav>
                                      </p:tavLst>
                                    </p:anim>
                                    <p:anim calcmode="lin" valueType="num">
                                      <p:cBhvr additive="base">
                                        <p:cTn id="234" dur="500" fill="hold"/>
                                        <p:tgtEl>
                                          <p:spTgt spid="377896"/>
                                        </p:tgtEl>
                                        <p:attrNameLst>
                                          <p:attrName>ppt_y</p:attrName>
                                        </p:attrNameLst>
                                      </p:cBhvr>
                                      <p:tavLst>
                                        <p:tav tm="0">
                                          <p:val>
                                            <p:strVal val="#ppt_y"/>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2" presetClass="entr" presetSubtype="1" fill="hold" nodeType="clickEffect">
                                  <p:stCondLst>
                                    <p:cond delay="0"/>
                                  </p:stCondLst>
                                  <p:childTnLst>
                                    <p:set>
                                      <p:cBhvr>
                                        <p:cTn id="238" dur="1" fill="hold">
                                          <p:stCondLst>
                                            <p:cond delay="0"/>
                                          </p:stCondLst>
                                        </p:cTn>
                                        <p:tgtEl>
                                          <p:spTgt spid="377887"/>
                                        </p:tgtEl>
                                        <p:attrNameLst>
                                          <p:attrName>style.visibility</p:attrName>
                                        </p:attrNameLst>
                                      </p:cBhvr>
                                      <p:to>
                                        <p:strVal val="visible"/>
                                      </p:to>
                                    </p:set>
                                    <p:animEffect transition="in" filter="wipe(up)">
                                      <p:cBhvr>
                                        <p:cTn id="239" dur="500"/>
                                        <p:tgtEl>
                                          <p:spTgt spid="377887"/>
                                        </p:tgtEl>
                                      </p:cBhvr>
                                    </p:animEffect>
                                  </p:childTnLst>
                                </p:cTn>
                              </p:par>
                            </p:childTnLst>
                          </p:cTn>
                        </p:par>
                        <p:par>
                          <p:cTn id="240" fill="hold">
                            <p:stCondLst>
                              <p:cond delay="500"/>
                            </p:stCondLst>
                            <p:childTnLst>
                              <p:par>
                                <p:cTn id="241" presetID="22" presetClass="entr" presetSubtype="8" fill="hold" grpId="0" nodeType="afterEffect">
                                  <p:stCondLst>
                                    <p:cond delay="0"/>
                                  </p:stCondLst>
                                  <p:iterate type="wd">
                                    <p:tmPct val="100000"/>
                                  </p:iterate>
                                  <p:childTnLst>
                                    <p:set>
                                      <p:cBhvr>
                                        <p:cTn id="242" dur="1" fill="hold">
                                          <p:stCondLst>
                                            <p:cond delay="0"/>
                                          </p:stCondLst>
                                        </p:cTn>
                                        <p:tgtEl>
                                          <p:spTgt spid="377888"/>
                                        </p:tgtEl>
                                        <p:attrNameLst>
                                          <p:attrName>style.visibility</p:attrName>
                                        </p:attrNameLst>
                                      </p:cBhvr>
                                      <p:to>
                                        <p:strVal val="visible"/>
                                      </p:to>
                                    </p:set>
                                    <p:animEffect transition="in" filter="wipe(left)">
                                      <p:cBhvr>
                                        <p:cTn id="243" dur="300"/>
                                        <p:tgtEl>
                                          <p:spTgt spid="377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P spid="377861" grpId="0" animBg="1"/>
      <p:bldP spid="377864" grpId="0" animBg="1"/>
      <p:bldP spid="377867" grpId="0" animBg="1"/>
      <p:bldP spid="377870" grpId="0" animBg="1"/>
      <p:bldP spid="377873" grpId="0" animBg="1"/>
      <p:bldP spid="377876" grpId="0"/>
      <p:bldP spid="377877" grpId="0"/>
      <p:bldP spid="377878" grpId="0"/>
      <p:bldP spid="377879" grpId="0"/>
      <p:bldP spid="377880" grpId="0"/>
      <p:bldP spid="377881" grpId="0"/>
      <p:bldP spid="377882" grpId="0"/>
      <p:bldP spid="377888" grpId="0"/>
      <p:bldP spid="377889" grpId="0" animBg="1"/>
      <p:bldP spid="377891" grpId="0" animBg="1"/>
      <p:bldP spid="377892" grpId="0" animBg="1"/>
      <p:bldP spid="377893" grpId="0" animBg="1"/>
      <p:bldP spid="377894" grpId="0" animBg="1"/>
      <p:bldP spid="377895" grpId="0" animBg="1"/>
      <p:bldP spid="377896" grpId="0"/>
      <p:bldP spid="377903" grpId="0"/>
      <p:bldP spid="377904" grpId="0" animBg="1"/>
      <p:bldP spid="37790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2" name="Text Box 2"/>
          <p:cNvSpPr txBox="1"/>
          <p:nvPr/>
        </p:nvSpPr>
        <p:spPr>
          <a:xfrm>
            <a:off x="76200" y="1127125"/>
            <a:ext cx="8786813" cy="3749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 </a:t>
            </a:r>
            <a:r>
              <a:rPr lang="en-US" altLang="zh-CN" sz="2400" b="1" dirty="0"/>
              <a:t>    </a:t>
            </a:r>
            <a:r>
              <a:rPr lang="en-US" altLang="zh-CN" sz="4000" b="1" dirty="0">
                <a:solidFill>
                  <a:srgbClr val="800000"/>
                </a:solidFill>
              </a:rPr>
              <a:t>typedef struct</a:t>
            </a:r>
            <a:r>
              <a:rPr lang="en-US" altLang="zh-CN" sz="4000" dirty="0">
                <a:solidFill>
                  <a:srgbClr val="800000"/>
                </a:solidFill>
              </a:rPr>
              <a:t> </a:t>
            </a:r>
            <a:r>
              <a:rPr lang="en-US" altLang="zh-CN" sz="4000" dirty="0">
                <a:solidFill>
                  <a:srgbClr val="FF3300"/>
                </a:solidFill>
              </a:rPr>
              <a:t>TriTNode</a:t>
            </a:r>
            <a:r>
              <a:rPr lang="en-US" altLang="zh-CN" sz="4000" dirty="0">
                <a:solidFill>
                  <a:srgbClr val="800000"/>
                </a:solidFill>
              </a:rPr>
              <a:t> </a:t>
            </a:r>
            <a:r>
              <a:rPr lang="en-US" altLang="zh-CN" sz="4000" b="1" dirty="0">
                <a:solidFill>
                  <a:srgbClr val="800000"/>
                </a:solidFill>
              </a:rPr>
              <a:t>{ </a:t>
            </a:r>
            <a:r>
              <a:rPr lang="en-US" altLang="zh-CN" sz="4000" dirty="0">
                <a:solidFill>
                  <a:srgbClr val="800000"/>
                </a:solidFill>
              </a:rPr>
              <a:t>// </a:t>
            </a:r>
            <a:r>
              <a:rPr lang="zh-CN" altLang="en-US" sz="4000" b="1" dirty="0">
                <a:solidFill>
                  <a:srgbClr val="FF3300"/>
                </a:solidFill>
                <a:ea typeface="楷体_GB2312" pitchFamily="49" charset="-122"/>
              </a:rPr>
              <a:t>结点结构</a:t>
            </a:r>
            <a:endParaRPr lang="zh-CN" altLang="en-US" sz="4000" dirty="0">
              <a:solidFill>
                <a:srgbClr val="800000"/>
              </a:solidFill>
            </a:endParaRPr>
          </a:p>
          <a:p>
            <a:pPr marL="0" lvl="0" indent="0" eaLnBrk="1" hangingPunct="1">
              <a:spcBef>
                <a:spcPct val="0"/>
              </a:spcBef>
              <a:buNone/>
            </a:pPr>
            <a:r>
              <a:rPr lang="zh-CN" altLang="en-US" sz="4000" dirty="0">
                <a:solidFill>
                  <a:srgbClr val="800000"/>
                </a:solidFill>
              </a:rPr>
              <a:t>      </a:t>
            </a:r>
            <a:r>
              <a:rPr lang="en-US" altLang="zh-CN" sz="4000" dirty="0">
                <a:solidFill>
                  <a:srgbClr val="800000"/>
                </a:solidFill>
              </a:rPr>
              <a:t>TElemType       data;</a:t>
            </a:r>
            <a:endParaRPr lang="en-US" altLang="zh-CN" sz="4000" dirty="0">
              <a:solidFill>
                <a:srgbClr val="800000"/>
              </a:solidFill>
            </a:endParaRPr>
          </a:p>
          <a:p>
            <a:pPr marL="0" lvl="0" indent="0" eaLnBrk="1" hangingPunct="1">
              <a:spcBef>
                <a:spcPct val="0"/>
              </a:spcBef>
              <a:buNone/>
            </a:pPr>
            <a:r>
              <a:rPr lang="en-US" altLang="zh-CN" sz="4000" dirty="0">
                <a:solidFill>
                  <a:srgbClr val="800000"/>
                </a:solidFill>
              </a:rPr>
              <a:t>      </a:t>
            </a:r>
            <a:r>
              <a:rPr lang="en-US" altLang="zh-CN" sz="4000" b="1" dirty="0">
                <a:solidFill>
                  <a:srgbClr val="800000"/>
                </a:solidFill>
              </a:rPr>
              <a:t>struct</a:t>
            </a:r>
            <a:r>
              <a:rPr lang="en-US" altLang="zh-CN" sz="4000" dirty="0">
                <a:solidFill>
                  <a:srgbClr val="800000"/>
                </a:solidFill>
              </a:rPr>
              <a:t> TriTNode  </a:t>
            </a:r>
            <a:r>
              <a:rPr lang="en-US" altLang="zh-CN" sz="4000" b="1" dirty="0">
                <a:solidFill>
                  <a:srgbClr val="800000"/>
                </a:solidFill>
              </a:rPr>
              <a:t>*l</a:t>
            </a:r>
            <a:r>
              <a:rPr lang="en-US" altLang="zh-CN" sz="4000" dirty="0">
                <a:solidFill>
                  <a:srgbClr val="800000"/>
                </a:solidFill>
              </a:rPr>
              <a:t>child, </a:t>
            </a:r>
            <a:r>
              <a:rPr lang="en-US" altLang="zh-CN" sz="4000" b="1" dirty="0">
                <a:solidFill>
                  <a:srgbClr val="800000"/>
                </a:solidFill>
              </a:rPr>
              <a:t>*r</a:t>
            </a:r>
            <a:r>
              <a:rPr lang="en-US" altLang="zh-CN" sz="4000" dirty="0">
                <a:solidFill>
                  <a:srgbClr val="800000"/>
                </a:solidFill>
              </a:rPr>
              <a:t>child; </a:t>
            </a:r>
            <a:endParaRPr lang="en-US" altLang="zh-CN" sz="4000" dirty="0">
              <a:solidFill>
                <a:srgbClr val="800000"/>
              </a:solidFill>
            </a:endParaRPr>
          </a:p>
          <a:p>
            <a:pPr marL="0" lvl="0" indent="0" eaLnBrk="1" hangingPunct="1">
              <a:spcBef>
                <a:spcPct val="0"/>
              </a:spcBef>
              <a:buNone/>
            </a:pPr>
            <a:r>
              <a:rPr lang="en-US" altLang="zh-CN" sz="4000" dirty="0">
                <a:solidFill>
                  <a:srgbClr val="800000"/>
                </a:solidFill>
              </a:rPr>
              <a:t>                                     // </a:t>
            </a:r>
            <a:r>
              <a:rPr lang="zh-CN" altLang="en-US" sz="3600" dirty="0">
                <a:solidFill>
                  <a:srgbClr val="800000"/>
                </a:solidFill>
                <a:ea typeface="楷体_GB2312" pitchFamily="49" charset="-122"/>
              </a:rPr>
              <a:t>左右孩子指针</a:t>
            </a:r>
            <a:endParaRPr lang="zh-CN" altLang="en-US" sz="4000" dirty="0">
              <a:solidFill>
                <a:srgbClr val="800000"/>
              </a:solidFill>
            </a:endParaRPr>
          </a:p>
          <a:p>
            <a:pPr marL="0" lvl="0" indent="0" eaLnBrk="1" hangingPunct="1">
              <a:spcBef>
                <a:spcPct val="0"/>
              </a:spcBef>
              <a:buNone/>
            </a:pPr>
            <a:r>
              <a:rPr lang="zh-CN" altLang="en-US" sz="4000" dirty="0">
                <a:solidFill>
                  <a:srgbClr val="800000"/>
                </a:solidFill>
              </a:rPr>
              <a:t>      </a:t>
            </a:r>
            <a:r>
              <a:rPr lang="en-US" altLang="zh-CN" sz="4000" b="1" dirty="0">
                <a:solidFill>
                  <a:srgbClr val="800000"/>
                </a:solidFill>
              </a:rPr>
              <a:t>struct </a:t>
            </a:r>
            <a:r>
              <a:rPr lang="en-US" altLang="zh-CN" sz="4000" dirty="0">
                <a:solidFill>
                  <a:srgbClr val="800000"/>
                </a:solidFill>
              </a:rPr>
              <a:t>TriTNode</a:t>
            </a:r>
            <a:r>
              <a:rPr lang="en-US" altLang="zh-CN" sz="4000" b="1" dirty="0">
                <a:solidFill>
                  <a:srgbClr val="800000"/>
                </a:solidFill>
              </a:rPr>
              <a:t>  </a:t>
            </a:r>
            <a:r>
              <a:rPr lang="en-US" altLang="zh-CN" sz="4000" dirty="0">
                <a:solidFill>
                  <a:srgbClr val="FF3300"/>
                </a:solidFill>
              </a:rPr>
              <a:t>*parent</a:t>
            </a:r>
            <a:r>
              <a:rPr lang="en-US" altLang="zh-CN" sz="4000" dirty="0">
                <a:solidFill>
                  <a:srgbClr val="800000"/>
                </a:solidFill>
              </a:rPr>
              <a:t>;  //</a:t>
            </a:r>
            <a:r>
              <a:rPr lang="zh-CN" altLang="zh-CN" sz="3600" dirty="0">
                <a:solidFill>
                  <a:srgbClr val="800000"/>
                </a:solidFill>
                <a:ea typeface="楷体_GB2312" pitchFamily="49" charset="-122"/>
              </a:rPr>
              <a:t>双亲指针</a:t>
            </a:r>
            <a:r>
              <a:rPr lang="zh-CN" altLang="en-US" sz="4000" dirty="0">
                <a:solidFill>
                  <a:srgbClr val="800000"/>
                </a:solidFill>
              </a:rPr>
              <a:t> </a:t>
            </a:r>
            <a:endParaRPr lang="zh-CN" altLang="en-US" sz="4000" dirty="0">
              <a:solidFill>
                <a:srgbClr val="800000"/>
              </a:solidFill>
            </a:endParaRPr>
          </a:p>
          <a:p>
            <a:pPr marL="0" lvl="0" indent="0" eaLnBrk="1" hangingPunct="1">
              <a:spcBef>
                <a:spcPct val="0"/>
              </a:spcBef>
              <a:buNone/>
            </a:pPr>
            <a:r>
              <a:rPr lang="zh-CN" altLang="en-US" sz="4000" dirty="0">
                <a:solidFill>
                  <a:srgbClr val="800000"/>
                </a:solidFill>
              </a:rPr>
              <a:t>   </a:t>
            </a:r>
            <a:r>
              <a:rPr lang="en-US" altLang="zh-CN" sz="4000" b="1" dirty="0">
                <a:solidFill>
                  <a:srgbClr val="800000"/>
                </a:solidFill>
              </a:rPr>
              <a:t>}</a:t>
            </a:r>
            <a:r>
              <a:rPr lang="en-US" altLang="zh-CN" sz="4000" dirty="0">
                <a:solidFill>
                  <a:srgbClr val="800000"/>
                </a:solidFill>
              </a:rPr>
              <a:t> TriTNode, </a:t>
            </a:r>
            <a:r>
              <a:rPr lang="en-US" altLang="zh-CN" sz="4000" b="1" dirty="0">
                <a:solidFill>
                  <a:srgbClr val="800000"/>
                </a:solidFill>
              </a:rPr>
              <a:t>*</a:t>
            </a:r>
            <a:r>
              <a:rPr lang="en-US" altLang="zh-CN" sz="4000" dirty="0">
                <a:solidFill>
                  <a:srgbClr val="800000"/>
                </a:solidFill>
              </a:rPr>
              <a:t>TriTree;</a:t>
            </a:r>
            <a:endParaRPr lang="en-US" altLang="zh-CN" sz="4000" dirty="0">
              <a:solidFill>
                <a:srgbClr val="800000"/>
              </a:solidFill>
            </a:endParaRPr>
          </a:p>
        </p:txBody>
      </p:sp>
      <p:sp>
        <p:nvSpPr>
          <p:cNvPr id="378883" name="Text Box 3"/>
          <p:cNvSpPr txBox="1"/>
          <p:nvPr/>
        </p:nvSpPr>
        <p:spPr>
          <a:xfrm>
            <a:off x="2743200" y="5562600"/>
            <a:ext cx="5746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3300"/>
                </a:solidFill>
              </a:rPr>
              <a:t>parent</a:t>
            </a:r>
            <a:r>
              <a:rPr lang="en-US" altLang="zh-CN" sz="3600" b="1" dirty="0">
                <a:solidFill>
                  <a:srgbClr val="333399"/>
                </a:solidFill>
              </a:rPr>
              <a:t>  lchild    data    rchild</a:t>
            </a:r>
            <a:endParaRPr lang="en-US" altLang="zh-CN" sz="2400" dirty="0"/>
          </a:p>
        </p:txBody>
      </p:sp>
      <p:sp>
        <p:nvSpPr>
          <p:cNvPr id="378884" name="Rectangle 4"/>
          <p:cNvSpPr/>
          <p:nvPr/>
        </p:nvSpPr>
        <p:spPr>
          <a:xfrm>
            <a:off x="2743200" y="5562600"/>
            <a:ext cx="5791200" cy="609600"/>
          </a:xfrm>
          <a:prstGeom prst="rect">
            <a:avLst/>
          </a:prstGeom>
          <a:no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78885" name="Line 5"/>
          <p:cNvSpPr/>
          <p:nvPr/>
        </p:nvSpPr>
        <p:spPr>
          <a:xfrm>
            <a:off x="4267200" y="5562600"/>
            <a:ext cx="1588" cy="609600"/>
          </a:xfrm>
          <a:prstGeom prst="line">
            <a:avLst/>
          </a:prstGeom>
          <a:ln w="12700" cap="sq" cmpd="sng">
            <a:solidFill>
              <a:schemeClr val="tx1"/>
            </a:solidFill>
            <a:prstDash val="solid"/>
            <a:headEnd type="none" w="sm" len="sm"/>
            <a:tailEnd type="none" w="sm" len="sm"/>
          </a:ln>
        </p:spPr>
      </p:sp>
      <p:sp>
        <p:nvSpPr>
          <p:cNvPr id="378886" name="Line 6"/>
          <p:cNvSpPr/>
          <p:nvPr/>
        </p:nvSpPr>
        <p:spPr>
          <a:xfrm>
            <a:off x="5638800" y="5562600"/>
            <a:ext cx="0" cy="609600"/>
          </a:xfrm>
          <a:prstGeom prst="line">
            <a:avLst/>
          </a:prstGeom>
          <a:ln w="12700" cap="sq" cmpd="sng">
            <a:solidFill>
              <a:schemeClr val="tx1"/>
            </a:solidFill>
            <a:prstDash val="solid"/>
            <a:headEnd type="none" w="sm" len="sm"/>
            <a:tailEnd type="none" w="sm" len="sm"/>
          </a:ln>
        </p:spPr>
      </p:sp>
      <p:sp>
        <p:nvSpPr>
          <p:cNvPr id="378887" name="Line 7"/>
          <p:cNvSpPr/>
          <p:nvPr/>
        </p:nvSpPr>
        <p:spPr>
          <a:xfrm>
            <a:off x="7010400" y="5562600"/>
            <a:ext cx="0" cy="609600"/>
          </a:xfrm>
          <a:prstGeom prst="line">
            <a:avLst/>
          </a:prstGeom>
          <a:ln w="12700" cap="sq" cmpd="sng">
            <a:solidFill>
              <a:schemeClr val="tx1"/>
            </a:solidFill>
            <a:prstDash val="solid"/>
            <a:headEnd type="none" w="sm" len="sm"/>
            <a:tailEnd type="none" w="sm" len="sm"/>
          </a:ln>
        </p:spPr>
      </p:sp>
      <p:sp>
        <p:nvSpPr>
          <p:cNvPr id="378888" name="Text Box 8"/>
          <p:cNvSpPr txBox="1"/>
          <p:nvPr/>
        </p:nvSpPr>
        <p:spPr>
          <a:xfrm>
            <a:off x="457200" y="5105400"/>
            <a:ext cx="21780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333399"/>
                </a:solidFill>
                <a:ea typeface="楷体_GB2312" pitchFamily="49" charset="-122"/>
              </a:rPr>
              <a:t>结点结构</a:t>
            </a:r>
            <a:r>
              <a:rPr lang="en-US" altLang="zh-CN" sz="3600" b="1" dirty="0">
                <a:solidFill>
                  <a:srgbClr val="333399"/>
                </a:solidFill>
                <a:ea typeface="楷体_GB2312" pitchFamily="49" charset="-122"/>
              </a:rPr>
              <a:t>:</a:t>
            </a:r>
            <a:endParaRPr lang="en-US" altLang="zh-CN" sz="2400" dirty="0"/>
          </a:p>
        </p:txBody>
      </p:sp>
      <p:sp>
        <p:nvSpPr>
          <p:cNvPr id="63497" name="Text Box 9"/>
          <p:cNvSpPr txBox="1"/>
          <p:nvPr/>
        </p:nvSpPr>
        <p:spPr>
          <a:xfrm>
            <a:off x="288925" y="273050"/>
            <a:ext cx="4975225"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800000"/>
                </a:solidFill>
              </a:rPr>
              <a:t>C </a:t>
            </a:r>
            <a:r>
              <a:rPr lang="zh-CN" altLang="zh-CN" sz="3600" b="1" dirty="0">
                <a:solidFill>
                  <a:srgbClr val="800000"/>
                </a:solidFill>
                <a:latin typeface="楷体_GB2312" pitchFamily="49" charset="-122"/>
                <a:ea typeface="楷体_GB2312" pitchFamily="49" charset="-122"/>
              </a:rPr>
              <a:t>语言的类型描述如下:</a:t>
            </a:r>
            <a:endParaRPr lang="en-US" altLang="zh-CN" sz="2400" dirty="0"/>
          </a:p>
        </p:txBody>
      </p:sp>
      <p:sp>
        <p:nvSpPr>
          <p:cNvPr id="378890" name="AutoShape 10">
            <a:hlinkClick r:id="" action="ppaction://noaction"/>
          </p:cNvPr>
          <p:cNvSpPr/>
          <p:nvPr/>
        </p:nvSpPr>
        <p:spPr>
          <a:xfrm>
            <a:off x="8763000" y="64770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Effect transition="in" filter="strips(downRight)">
                                      <p:cBhvr>
                                        <p:cTn id="7" dur="500"/>
                                        <p:tgtEl>
                                          <p:spTgt spid="37888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78888"/>
                                        </p:tgtEl>
                                        <p:attrNameLst>
                                          <p:attrName>style.visibility</p:attrName>
                                        </p:attrNameLst>
                                      </p:cBhvr>
                                      <p:to>
                                        <p:strVal val="visible"/>
                                      </p:to>
                                    </p:set>
                                    <p:anim calcmode="lin" valueType="num">
                                      <p:cBhvr additive="base">
                                        <p:cTn id="11" dur="500" fill="hold"/>
                                        <p:tgtEl>
                                          <p:spTgt spid="378888"/>
                                        </p:tgtEl>
                                        <p:attrNameLst>
                                          <p:attrName>ppt_x</p:attrName>
                                        </p:attrNameLst>
                                      </p:cBhvr>
                                      <p:tavLst>
                                        <p:tav tm="0">
                                          <p:val>
                                            <p:strVal val="0-#ppt_w/2"/>
                                          </p:val>
                                        </p:tav>
                                        <p:tav tm="100000">
                                          <p:val>
                                            <p:strVal val="#ppt_x"/>
                                          </p:val>
                                        </p:tav>
                                      </p:tavLst>
                                    </p:anim>
                                    <p:anim calcmode="lin" valueType="num">
                                      <p:cBhvr additive="base">
                                        <p:cTn id="12" dur="500" fill="hold"/>
                                        <p:tgtEl>
                                          <p:spTgt spid="37888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378883"/>
                                        </p:tgtEl>
                                        <p:attrNameLst>
                                          <p:attrName>style.visibility</p:attrName>
                                        </p:attrNameLst>
                                      </p:cBhvr>
                                      <p:to>
                                        <p:strVal val="visible"/>
                                      </p:to>
                                    </p:set>
                                    <p:animEffect transition="in" filter="dissolve">
                                      <p:cBhvr>
                                        <p:cTn id="16" dur="500"/>
                                        <p:tgtEl>
                                          <p:spTgt spid="378883"/>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378884"/>
                                        </p:tgtEl>
                                        <p:attrNameLst>
                                          <p:attrName>style.visibility</p:attrName>
                                        </p:attrNameLst>
                                      </p:cBhvr>
                                      <p:to>
                                        <p:strVal val="visible"/>
                                      </p:to>
                                    </p:set>
                                    <p:animEffect transition="in" filter="dissolve">
                                      <p:cBhvr>
                                        <p:cTn id="20" dur="500"/>
                                        <p:tgtEl>
                                          <p:spTgt spid="378884"/>
                                        </p:tgtEl>
                                      </p:cBhvr>
                                    </p:animEffect>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378885"/>
                                        </p:tgtEl>
                                        <p:attrNameLst>
                                          <p:attrName>style.visibility</p:attrName>
                                        </p:attrNameLst>
                                      </p:cBhvr>
                                      <p:to>
                                        <p:strVal val="visible"/>
                                      </p:to>
                                    </p:set>
                                    <p:animEffect transition="in" filter="dissolve">
                                      <p:cBhvr>
                                        <p:cTn id="24" dur="500"/>
                                        <p:tgtEl>
                                          <p:spTgt spid="378885"/>
                                        </p:tgtEl>
                                      </p:cBhvr>
                                    </p:animEffect>
                                  </p:childTnLst>
                                </p:cTn>
                              </p:par>
                            </p:childTnLst>
                          </p:cTn>
                        </p:par>
                        <p:par>
                          <p:cTn id="25" fill="hold">
                            <p:stCondLst>
                              <p:cond delay="2500"/>
                            </p:stCondLst>
                            <p:childTnLst>
                              <p:par>
                                <p:cTn id="26" presetID="9" presetClass="entr" presetSubtype="0" fill="hold" nodeType="afterEffect">
                                  <p:stCondLst>
                                    <p:cond delay="0"/>
                                  </p:stCondLst>
                                  <p:childTnLst>
                                    <p:set>
                                      <p:cBhvr>
                                        <p:cTn id="27" dur="1" fill="hold">
                                          <p:stCondLst>
                                            <p:cond delay="0"/>
                                          </p:stCondLst>
                                        </p:cTn>
                                        <p:tgtEl>
                                          <p:spTgt spid="378886"/>
                                        </p:tgtEl>
                                        <p:attrNameLst>
                                          <p:attrName>style.visibility</p:attrName>
                                        </p:attrNameLst>
                                      </p:cBhvr>
                                      <p:to>
                                        <p:strVal val="visible"/>
                                      </p:to>
                                    </p:set>
                                    <p:animEffect transition="in" filter="dissolve">
                                      <p:cBhvr>
                                        <p:cTn id="28" dur="500"/>
                                        <p:tgtEl>
                                          <p:spTgt spid="378886"/>
                                        </p:tgtEl>
                                      </p:cBhvr>
                                    </p:animEffect>
                                  </p:childTnLst>
                                </p:cTn>
                              </p:par>
                            </p:childTnLst>
                          </p:cTn>
                        </p:par>
                        <p:par>
                          <p:cTn id="29" fill="hold">
                            <p:stCondLst>
                              <p:cond delay="3000"/>
                            </p:stCondLst>
                            <p:childTnLst>
                              <p:par>
                                <p:cTn id="30" presetID="9" presetClass="entr" presetSubtype="0" fill="hold" nodeType="afterEffect">
                                  <p:stCondLst>
                                    <p:cond delay="0"/>
                                  </p:stCondLst>
                                  <p:childTnLst>
                                    <p:set>
                                      <p:cBhvr>
                                        <p:cTn id="31" dur="1" fill="hold">
                                          <p:stCondLst>
                                            <p:cond delay="0"/>
                                          </p:stCondLst>
                                        </p:cTn>
                                        <p:tgtEl>
                                          <p:spTgt spid="378887"/>
                                        </p:tgtEl>
                                        <p:attrNameLst>
                                          <p:attrName>style.visibility</p:attrName>
                                        </p:attrNameLst>
                                      </p:cBhvr>
                                      <p:to>
                                        <p:strVal val="visible"/>
                                      </p:to>
                                    </p:set>
                                    <p:animEffect transition="in" filter="dissolve">
                                      <p:cBhvr>
                                        <p:cTn id="32" dur="500"/>
                                        <p:tgtEl>
                                          <p:spTgt spid="378887"/>
                                        </p:tgtEl>
                                      </p:cBhvr>
                                    </p:animEffect>
                                  </p:childTnLst>
                                </p:cTn>
                              </p:par>
                            </p:childTnLst>
                          </p:cTn>
                        </p:par>
                        <p:par>
                          <p:cTn id="33" fill="hold">
                            <p:stCondLst>
                              <p:cond delay="3500"/>
                            </p:stCondLst>
                            <p:childTnLst>
                              <p:par>
                                <p:cTn id="34" presetID="2" presetClass="entr" presetSubtype="6" fill="hold" grpId="0" nodeType="afterEffect">
                                  <p:stCondLst>
                                    <p:cond delay="0"/>
                                  </p:stCondLst>
                                  <p:childTnLst>
                                    <p:set>
                                      <p:cBhvr>
                                        <p:cTn id="35" dur="1" fill="hold">
                                          <p:stCondLst>
                                            <p:cond delay="0"/>
                                          </p:stCondLst>
                                        </p:cTn>
                                        <p:tgtEl>
                                          <p:spTgt spid="378890"/>
                                        </p:tgtEl>
                                        <p:attrNameLst>
                                          <p:attrName>style.visibility</p:attrName>
                                        </p:attrNameLst>
                                      </p:cBhvr>
                                      <p:to>
                                        <p:strVal val="visible"/>
                                      </p:to>
                                    </p:set>
                                    <p:anim calcmode="lin" valueType="num">
                                      <p:cBhvr additive="base">
                                        <p:cTn id="36" dur="500" fill="hold"/>
                                        <p:tgtEl>
                                          <p:spTgt spid="378890"/>
                                        </p:tgtEl>
                                        <p:attrNameLst>
                                          <p:attrName>ppt_x</p:attrName>
                                        </p:attrNameLst>
                                      </p:cBhvr>
                                      <p:tavLst>
                                        <p:tav tm="0">
                                          <p:val>
                                            <p:strVal val="1+#ppt_w/2"/>
                                          </p:val>
                                        </p:tav>
                                        <p:tav tm="100000">
                                          <p:val>
                                            <p:strVal val="#ppt_x"/>
                                          </p:val>
                                        </p:tav>
                                      </p:tavLst>
                                    </p:anim>
                                    <p:anim calcmode="lin" valueType="num">
                                      <p:cBhvr additive="base">
                                        <p:cTn id="37" dur="500" fill="hold"/>
                                        <p:tgtEl>
                                          <p:spTgt spid="378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p:bldP spid="378883" grpId="0"/>
      <p:bldP spid="378884" grpId="0" animBg="1"/>
      <p:bldP spid="378888" grpId="0"/>
      <p:bldP spid="37889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3"/>
          <p:cNvSpPr>
            <a:spLocks noGrp="1"/>
          </p:cNvSpPr>
          <p:nvPr>
            <p:ph idx="1"/>
          </p:nvPr>
        </p:nvSpPr>
        <p:spPr>
          <a:ln/>
        </p:spPr>
        <p:txBody>
          <a:bodyPr vert="horz" wrap="square" lIns="91440" tIns="45720" rIns="91440" bIns="45720" anchor="t"/>
          <a:p>
            <a:pPr eaLnBrk="1" hangingPunct="1"/>
            <a:r>
              <a:rPr lang="zh-CN" altLang="en-US" dirty="0"/>
              <a:t>思考：含</a:t>
            </a:r>
            <a:r>
              <a:rPr lang="en-US" altLang="zh-CN" dirty="0"/>
              <a:t>n</a:t>
            </a:r>
            <a:r>
              <a:rPr lang="zh-CN" altLang="en-US" dirty="0"/>
              <a:t>个结点的三叉链表有多少个空链域？</a:t>
            </a:r>
            <a:endParaRPr lang="zh-CN" altLang="en-US" dirty="0"/>
          </a:p>
        </p:txBody>
      </p:sp>
      <p:sp>
        <p:nvSpPr>
          <p:cNvPr id="451588" name="Text Box 4"/>
          <p:cNvSpPr txBox="1"/>
          <p:nvPr/>
        </p:nvSpPr>
        <p:spPr>
          <a:xfrm>
            <a:off x="3779838" y="263683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solidFill>
                  <a:srgbClr val="FF0000"/>
                </a:solidFill>
              </a:rPr>
              <a:t>n+2</a:t>
            </a:r>
            <a:endParaRPr lang="en-US" altLang="zh-CN" sz="2400" dirty="0">
              <a:solidFill>
                <a:srgbClr val="FF0000"/>
              </a:solidFill>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1588"/>
                                        </p:tgtEl>
                                        <p:attrNameLst>
                                          <p:attrName>style.visibility</p:attrName>
                                        </p:attrNameLst>
                                      </p:cBhvr>
                                      <p:to>
                                        <p:strVal val="visible"/>
                                      </p:to>
                                    </p:set>
                                    <p:animEffect transition="in" filter="wipe(down)">
                                      <p:cBhvr>
                                        <p:cTn id="7" dur="500"/>
                                        <p:tgtEl>
                                          <p:spTgt spid="451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ext Box 2"/>
          <p:cNvSpPr txBox="1"/>
          <p:nvPr/>
        </p:nvSpPr>
        <p:spPr>
          <a:xfrm>
            <a:off x="762000" y="762000"/>
            <a:ext cx="5791200" cy="3162300"/>
          </a:xfrm>
          <a:prstGeom prst="rect">
            <a:avLst/>
          </a:prstGeom>
          <a:solidFill>
            <a:schemeClr val="accent1">
              <a:alpha val="50195"/>
            </a:schemeClr>
          </a:solid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20000"/>
              </a:lnSpc>
              <a:spcBef>
                <a:spcPct val="0"/>
              </a:spcBef>
              <a:buNone/>
            </a:pPr>
            <a:r>
              <a:rPr lang="en-US" altLang="zh-CN" sz="7200" b="1" dirty="0"/>
              <a:t>6.4</a:t>
            </a:r>
            <a:endParaRPr lang="en-US" altLang="zh-CN" sz="7200" b="1" dirty="0"/>
          </a:p>
          <a:p>
            <a:pPr marL="0" lvl="0" indent="0" algn="ctr" eaLnBrk="1" hangingPunct="1">
              <a:lnSpc>
                <a:spcPct val="120000"/>
              </a:lnSpc>
              <a:spcBef>
                <a:spcPct val="0"/>
              </a:spcBef>
              <a:buNone/>
            </a:pPr>
            <a:r>
              <a:rPr lang="zh-CN" altLang="en-US" sz="7200" b="1" dirty="0">
                <a:ea typeface="隶书" pitchFamily="49" charset="-122"/>
              </a:rPr>
              <a:t>二叉树的遍历</a:t>
            </a:r>
            <a:endParaRPr lang="zh-CN" altLang="en-US" sz="6000" b="1" dirty="0">
              <a:ea typeface="楷体_GB2312" pitchFamily="49" charset="-122"/>
            </a:endParaRPr>
          </a:p>
          <a:p>
            <a:pPr marL="0" lvl="0" indent="0" eaLnBrk="1" hangingPunct="1">
              <a:lnSpc>
                <a:spcPct val="120000"/>
              </a:lnSpc>
              <a:spcBef>
                <a:spcPct val="0"/>
              </a:spcBef>
              <a:buNone/>
            </a:pPr>
            <a:endParaRPr lang="en-US" altLang="zh-CN" sz="2400" dirty="0"/>
          </a:p>
        </p:txBody>
      </p:sp>
      <p:graphicFrame>
        <p:nvGraphicFramePr>
          <p:cNvPr id="65539" name="Object 3"/>
          <p:cNvGraphicFramePr>
            <a:graphicFrameLocks noChangeAspect="1"/>
          </p:cNvGraphicFramePr>
          <p:nvPr/>
        </p:nvGraphicFramePr>
        <p:xfrm>
          <a:off x="6477000" y="4640263"/>
          <a:ext cx="2125663" cy="1789112"/>
        </p:xfrm>
        <a:graphic>
          <a:graphicData uri="http://schemas.openxmlformats.org/presentationml/2006/ole">
            <mc:AlternateContent xmlns:mc="http://schemas.openxmlformats.org/markup-compatibility/2006">
              <mc:Choice xmlns:v="urn:schemas-microsoft-com:vml" Requires="v">
                <p:oleObj spid="_x0000_s3087" name="" r:id="rId1" imgW="3573780" imgH="3009900" progId="MS_ClipArt_Gallery.2">
                  <p:embed/>
                </p:oleObj>
              </mc:Choice>
              <mc:Fallback>
                <p:oleObj name="" r:id="rId1" imgW="3573780" imgH="3009900" progId="MS_ClipArt_Gallery.2">
                  <p:embed/>
                  <p:pic>
                    <p:nvPicPr>
                      <p:cNvPr id="0" name="图片 3086"/>
                      <p:cNvPicPr/>
                      <p:nvPr/>
                    </p:nvPicPr>
                    <p:blipFill>
                      <a:blip r:embed="rId2"/>
                      <a:stretch>
                        <a:fillRect/>
                      </a:stretch>
                    </p:blipFill>
                    <p:spPr>
                      <a:xfrm>
                        <a:off x="6477000" y="4640263"/>
                        <a:ext cx="2125663" cy="1789112"/>
                      </a:xfrm>
                      <a:prstGeom prst="rect">
                        <a:avLst/>
                      </a:prstGeom>
                      <a:noFill/>
                      <a:ln w="38100">
                        <a:noFill/>
                        <a:miter/>
                      </a:ln>
                    </p:spPr>
                  </p:pic>
                </p:oleObj>
              </mc:Fallback>
            </mc:AlternateContent>
          </a:graphicData>
        </a:graphic>
      </p:graphicFrame>
    </p:spTree>
  </p:cSld>
  <p:clrMapOvr>
    <a:masterClrMapping/>
  </p:clrMapOvr>
  <p:transition>
    <p:sndAc>
      <p:stSnd>
        <p:snd r:embed="rId3" name="camera.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78" name="Text Box 2">
            <a:hlinkClick r:id="" action="ppaction://noaction"/>
          </p:cNvPr>
          <p:cNvSpPr txBox="1"/>
          <p:nvPr/>
        </p:nvSpPr>
        <p:spPr>
          <a:xfrm>
            <a:off x="762000" y="609600"/>
            <a:ext cx="4129088"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楷体_GB2312" pitchFamily="49" charset="-122"/>
              </a:rPr>
              <a:t>一、问题的提出</a:t>
            </a:r>
            <a:endParaRPr lang="zh-CN" altLang="en-US" sz="2400" dirty="0"/>
          </a:p>
        </p:txBody>
      </p:sp>
      <p:sp>
        <p:nvSpPr>
          <p:cNvPr id="382979" name="Text Box 3">
            <a:hlinkClick r:id="" action="ppaction://noaction"/>
          </p:cNvPr>
          <p:cNvSpPr txBox="1"/>
          <p:nvPr/>
        </p:nvSpPr>
        <p:spPr>
          <a:xfrm>
            <a:off x="779463" y="1828800"/>
            <a:ext cx="6383337"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66"/>
                </a:solidFill>
                <a:ea typeface="楷体_GB2312" pitchFamily="49" charset="-122"/>
              </a:rPr>
              <a:t>二、先左后右的遍历算法</a:t>
            </a:r>
            <a:endParaRPr lang="zh-CN" altLang="en-US" sz="2400" dirty="0">
              <a:solidFill>
                <a:srgbClr val="000066"/>
              </a:solidFill>
            </a:endParaRPr>
          </a:p>
        </p:txBody>
      </p:sp>
      <p:sp>
        <p:nvSpPr>
          <p:cNvPr id="382980" name="Text Box 4">
            <a:hlinkClick r:id="rId1" action="ppaction://hlinksldjump"/>
          </p:cNvPr>
          <p:cNvSpPr txBox="1"/>
          <p:nvPr/>
        </p:nvSpPr>
        <p:spPr>
          <a:xfrm>
            <a:off x="762000" y="3048000"/>
            <a:ext cx="5256213"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楷体_GB2312" pitchFamily="49" charset="-122"/>
              </a:rPr>
              <a:t>三、算法的递归描述</a:t>
            </a:r>
            <a:endParaRPr lang="zh-CN" altLang="en-US" sz="2400" dirty="0"/>
          </a:p>
        </p:txBody>
      </p:sp>
      <p:sp>
        <p:nvSpPr>
          <p:cNvPr id="382981" name="Text Box 5">
            <a:hlinkClick r:id="" action="ppaction://noaction"/>
          </p:cNvPr>
          <p:cNvSpPr txBox="1"/>
          <p:nvPr/>
        </p:nvSpPr>
        <p:spPr>
          <a:xfrm>
            <a:off x="762000" y="4267200"/>
            <a:ext cx="807402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66"/>
                </a:solidFill>
                <a:ea typeface="楷体_GB2312" pitchFamily="49" charset="-122"/>
              </a:rPr>
              <a:t>四、中序遍历算法的非递归描述</a:t>
            </a:r>
            <a:endParaRPr lang="zh-CN" altLang="en-US" sz="2400" dirty="0">
              <a:solidFill>
                <a:srgbClr val="000066"/>
              </a:solidFill>
            </a:endParaRPr>
          </a:p>
        </p:txBody>
      </p:sp>
      <p:sp>
        <p:nvSpPr>
          <p:cNvPr id="382982" name="Text Box 6">
            <a:hlinkClick r:id="" action="ppaction://noaction"/>
          </p:cNvPr>
          <p:cNvSpPr txBox="1"/>
          <p:nvPr/>
        </p:nvSpPr>
        <p:spPr>
          <a:xfrm>
            <a:off x="784225" y="5486400"/>
            <a:ext cx="6378575"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楷体_GB2312" pitchFamily="49" charset="-122"/>
              </a:rPr>
              <a:t>五</a:t>
            </a:r>
            <a:r>
              <a:rPr lang="zh-CN" altLang="en-US" sz="4400" dirty="0">
                <a:solidFill>
                  <a:srgbClr val="0000FF"/>
                </a:solidFill>
                <a:ea typeface="楷体_GB2312" pitchFamily="49" charset="-122"/>
              </a:rPr>
              <a:t>、</a:t>
            </a:r>
            <a:r>
              <a:rPr lang="zh-CN" altLang="en-US" sz="4400" b="1" dirty="0">
                <a:solidFill>
                  <a:srgbClr val="0000FF"/>
                </a:solidFill>
                <a:latin typeface="楷体_GB2312" pitchFamily="49" charset="-122"/>
                <a:ea typeface="楷体_GB2312" pitchFamily="49" charset="-122"/>
              </a:rPr>
              <a:t>遍历算法的应用举例</a:t>
            </a:r>
            <a:endParaRPr lang="zh-CN" altLang="en-US" sz="2400" dirty="0"/>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78"/>
                                        </p:tgtEl>
                                        <p:attrNameLst>
                                          <p:attrName>style.visibility</p:attrName>
                                        </p:attrNameLst>
                                      </p:cBhvr>
                                      <p:to>
                                        <p:strVal val="visible"/>
                                      </p:to>
                                    </p:set>
                                    <p:animEffect transition="in" filter="wipe(left)">
                                      <p:cBhvr>
                                        <p:cTn id="7" dur="500"/>
                                        <p:tgtEl>
                                          <p:spTgt spid="382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79"/>
                                        </p:tgtEl>
                                        <p:attrNameLst>
                                          <p:attrName>style.visibility</p:attrName>
                                        </p:attrNameLst>
                                      </p:cBhvr>
                                      <p:to>
                                        <p:strVal val="visible"/>
                                      </p:to>
                                    </p:set>
                                    <p:animEffect transition="in" filter="wipe(left)">
                                      <p:cBhvr>
                                        <p:cTn id="12" dur="500"/>
                                        <p:tgtEl>
                                          <p:spTgt spid="3829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2980"/>
                                        </p:tgtEl>
                                        <p:attrNameLst>
                                          <p:attrName>style.visibility</p:attrName>
                                        </p:attrNameLst>
                                      </p:cBhvr>
                                      <p:to>
                                        <p:strVal val="visible"/>
                                      </p:to>
                                    </p:set>
                                    <p:animEffect transition="in" filter="wipe(left)">
                                      <p:cBhvr>
                                        <p:cTn id="17" dur="500"/>
                                        <p:tgtEl>
                                          <p:spTgt spid="3829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2981"/>
                                        </p:tgtEl>
                                        <p:attrNameLst>
                                          <p:attrName>style.visibility</p:attrName>
                                        </p:attrNameLst>
                                      </p:cBhvr>
                                      <p:to>
                                        <p:strVal val="visible"/>
                                      </p:to>
                                    </p:set>
                                    <p:animEffect transition="in" filter="wipe(left)">
                                      <p:cBhvr>
                                        <p:cTn id="22" dur="500"/>
                                        <p:tgtEl>
                                          <p:spTgt spid="3829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2982"/>
                                        </p:tgtEl>
                                        <p:attrNameLst>
                                          <p:attrName>style.visibility</p:attrName>
                                        </p:attrNameLst>
                                      </p:cBhvr>
                                      <p:to>
                                        <p:strVal val="visible"/>
                                      </p:to>
                                    </p:set>
                                    <p:animEffect transition="in" filter="wipe(left)">
                                      <p:cBhvr>
                                        <p:cTn id="27" dur="500"/>
                                        <p:tgtEl>
                                          <p:spTgt spid="38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p:bldP spid="382979" grpId="0"/>
      <p:bldP spid="382980" grpId="0"/>
      <p:bldP spid="382981" grpId="0"/>
      <p:bldP spid="38298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2" name="Text Box 2"/>
          <p:cNvSpPr txBox="1"/>
          <p:nvPr/>
        </p:nvSpPr>
        <p:spPr>
          <a:xfrm>
            <a:off x="381000" y="1676400"/>
            <a:ext cx="8763000" cy="21653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ea typeface="楷体_GB2312" pitchFamily="49" charset="-122"/>
              </a:rPr>
              <a:t>        </a:t>
            </a:r>
            <a:r>
              <a:rPr lang="zh-CN" altLang="en-US" sz="4000" dirty="0">
                <a:solidFill>
                  <a:srgbClr val="333399"/>
                </a:solidFill>
                <a:ea typeface="楷体_GB2312" pitchFamily="49" charset="-122"/>
              </a:rPr>
              <a:t>顺着某一条搜索路径</a:t>
            </a:r>
            <a:r>
              <a:rPr lang="zh-CN" altLang="en-US" sz="4000" b="1" dirty="0">
                <a:solidFill>
                  <a:srgbClr val="6600FF"/>
                </a:solidFill>
                <a:ea typeface="楷体_GB2312" pitchFamily="49" charset="-122"/>
              </a:rPr>
              <a:t>巡访</a:t>
            </a:r>
            <a:r>
              <a:rPr lang="zh-CN" altLang="en-US" sz="4000" dirty="0">
                <a:solidFill>
                  <a:srgbClr val="333399"/>
                </a:solidFill>
                <a:ea typeface="楷体_GB2312" pitchFamily="49" charset="-122"/>
              </a:rPr>
              <a:t>二叉树</a:t>
            </a:r>
            <a:endParaRPr lang="zh-CN" altLang="en-US" sz="4000" dirty="0">
              <a:solidFill>
                <a:srgbClr val="333399"/>
              </a:solidFill>
              <a:ea typeface="楷体_GB2312" pitchFamily="49" charset="-122"/>
            </a:endParaRPr>
          </a:p>
          <a:p>
            <a:pPr marL="0" lvl="0" indent="0" eaLnBrk="1" hangingPunct="1">
              <a:lnSpc>
                <a:spcPct val="120000"/>
              </a:lnSpc>
              <a:spcBef>
                <a:spcPct val="0"/>
              </a:spcBef>
              <a:buNone/>
            </a:pPr>
            <a:r>
              <a:rPr lang="zh-CN" altLang="en-US" sz="4000" dirty="0">
                <a:solidFill>
                  <a:srgbClr val="333399"/>
                </a:solidFill>
                <a:ea typeface="楷体_GB2312" pitchFamily="49" charset="-122"/>
              </a:rPr>
              <a:t>中的结点，使得每个结点</a:t>
            </a:r>
            <a:r>
              <a:rPr lang="zh-CN" altLang="en-US" sz="4000" b="1" dirty="0">
                <a:solidFill>
                  <a:srgbClr val="6600FF"/>
                </a:solidFill>
                <a:ea typeface="楷体_GB2312" pitchFamily="49" charset="-122"/>
              </a:rPr>
              <a:t>均被访问一</a:t>
            </a:r>
            <a:endParaRPr lang="zh-CN" altLang="en-US" sz="4000" dirty="0">
              <a:solidFill>
                <a:srgbClr val="333399"/>
              </a:solidFill>
              <a:ea typeface="楷体_GB2312" pitchFamily="49" charset="-122"/>
            </a:endParaRPr>
          </a:p>
          <a:p>
            <a:pPr marL="0" lvl="0" indent="0" eaLnBrk="1" hangingPunct="1">
              <a:lnSpc>
                <a:spcPct val="120000"/>
              </a:lnSpc>
              <a:spcBef>
                <a:spcPct val="0"/>
              </a:spcBef>
              <a:buNone/>
            </a:pPr>
            <a:r>
              <a:rPr lang="zh-CN" altLang="en-US" sz="4000" b="1" dirty="0">
                <a:solidFill>
                  <a:srgbClr val="6600FF"/>
                </a:solidFill>
                <a:ea typeface="楷体_GB2312" pitchFamily="49" charset="-122"/>
              </a:rPr>
              <a:t>次</a:t>
            </a:r>
            <a:r>
              <a:rPr lang="zh-CN" altLang="en-US" sz="4000" dirty="0">
                <a:solidFill>
                  <a:srgbClr val="333399"/>
                </a:solidFill>
                <a:ea typeface="楷体_GB2312" pitchFamily="49" charset="-122"/>
              </a:rPr>
              <a:t>，而且</a:t>
            </a:r>
            <a:r>
              <a:rPr lang="zh-CN" altLang="en-US" sz="4000" b="1" dirty="0">
                <a:solidFill>
                  <a:srgbClr val="6600FF"/>
                </a:solidFill>
                <a:ea typeface="楷体_GB2312" pitchFamily="49" charset="-122"/>
              </a:rPr>
              <a:t>仅被访问一次</a:t>
            </a:r>
            <a:r>
              <a:rPr lang="zh-CN" altLang="en-US" sz="4000" dirty="0">
                <a:solidFill>
                  <a:srgbClr val="333399"/>
                </a:solidFill>
                <a:ea typeface="楷体_GB2312" pitchFamily="49" charset="-122"/>
              </a:rPr>
              <a:t>。</a:t>
            </a:r>
            <a:endParaRPr lang="zh-CN" altLang="en-US" sz="4000" dirty="0">
              <a:solidFill>
                <a:srgbClr val="333399"/>
              </a:solidFill>
              <a:ea typeface="楷体_GB2312" pitchFamily="49" charset="-122"/>
            </a:endParaRPr>
          </a:p>
        </p:txBody>
      </p:sp>
      <p:sp>
        <p:nvSpPr>
          <p:cNvPr id="67587" name="Text Box 3"/>
          <p:cNvSpPr txBox="1"/>
          <p:nvPr/>
        </p:nvSpPr>
        <p:spPr>
          <a:xfrm>
            <a:off x="517525" y="457200"/>
            <a:ext cx="4129088"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楷体_GB2312" pitchFamily="49" charset="-122"/>
              </a:rPr>
              <a:t>一、问题的提出</a:t>
            </a:r>
            <a:endParaRPr lang="zh-CN" altLang="en-US" sz="4400" b="1" dirty="0">
              <a:solidFill>
                <a:srgbClr val="0000FF"/>
              </a:solidFill>
              <a:ea typeface="楷体_GB2312" pitchFamily="49" charset="-122"/>
            </a:endParaRPr>
          </a:p>
        </p:txBody>
      </p:sp>
      <p:sp>
        <p:nvSpPr>
          <p:cNvPr id="384004" name="Text Box 4"/>
          <p:cNvSpPr txBox="1"/>
          <p:nvPr/>
        </p:nvSpPr>
        <p:spPr>
          <a:xfrm>
            <a:off x="498475" y="4251325"/>
            <a:ext cx="8264525" cy="19208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dirty="0">
                <a:ea typeface="楷体_GB2312" pitchFamily="49" charset="-122"/>
              </a:rPr>
              <a:t>“</a:t>
            </a:r>
            <a:r>
              <a:rPr lang="zh-CN" altLang="en-US" sz="4000" b="1" dirty="0">
                <a:solidFill>
                  <a:srgbClr val="CC3300"/>
                </a:solidFill>
                <a:ea typeface="幼圆" pitchFamily="49" charset="-122"/>
              </a:rPr>
              <a:t>访问</a:t>
            </a:r>
            <a:r>
              <a:rPr lang="zh-CN" altLang="en-US" sz="4000" dirty="0">
                <a:ea typeface="楷体_GB2312" pitchFamily="49" charset="-122"/>
              </a:rPr>
              <a:t>”的含义可以很广，如：输出结</a:t>
            </a:r>
            <a:endParaRPr lang="zh-CN" altLang="en-US" sz="4000" dirty="0">
              <a:ea typeface="楷体_GB2312" pitchFamily="49" charset="-122"/>
            </a:endParaRPr>
          </a:p>
          <a:p>
            <a:pPr marL="0" lvl="0" indent="0" eaLnBrk="1" hangingPunct="1">
              <a:lnSpc>
                <a:spcPct val="120000"/>
              </a:lnSpc>
              <a:spcBef>
                <a:spcPct val="0"/>
              </a:spcBef>
              <a:buNone/>
            </a:pPr>
            <a:r>
              <a:rPr lang="zh-CN" altLang="en-US" sz="4000" dirty="0">
                <a:ea typeface="楷体_GB2312" pitchFamily="49" charset="-122"/>
              </a:rPr>
              <a:t>点的信息等。</a:t>
            </a:r>
            <a:endParaRPr lang="zh-CN" altLang="en-US" sz="4000" dirty="0"/>
          </a:p>
          <a:p>
            <a:pPr marL="0" lvl="0" indent="0" eaLnBrk="1" hangingPunct="1">
              <a:spcBef>
                <a:spcPct val="0"/>
              </a:spcBef>
              <a:buNone/>
            </a:pPr>
            <a:endParaRPr lang="en-US" altLang="zh-CN" sz="24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 calcmode="lin" valueType="num">
                                      <p:cBhvr>
                                        <p:cTn id="7" dur="500" fill="hold"/>
                                        <p:tgtEl>
                                          <p:spTgt spid="384002"/>
                                        </p:tgtEl>
                                        <p:attrNameLst>
                                          <p:attrName>ppt_w</p:attrName>
                                        </p:attrNameLst>
                                      </p:cBhvr>
                                      <p:tavLst>
                                        <p:tav tm="0">
                                          <p:val>
                                            <p:fltVal val="0.000000"/>
                                          </p:val>
                                        </p:tav>
                                        <p:tav tm="100000">
                                          <p:val>
                                            <p:strVal val="#ppt_w"/>
                                          </p:val>
                                        </p:tav>
                                      </p:tavLst>
                                    </p:anim>
                                    <p:anim calcmode="lin" valueType="num">
                                      <p:cBhvr>
                                        <p:cTn id="8" dur="500" fill="hold"/>
                                        <p:tgtEl>
                                          <p:spTgt spid="38400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4004"/>
                                        </p:tgtEl>
                                        <p:attrNameLst>
                                          <p:attrName>style.visibility</p:attrName>
                                        </p:attrNameLst>
                                      </p:cBhvr>
                                      <p:to>
                                        <p:strVal val="visible"/>
                                      </p:to>
                                    </p:set>
                                    <p:anim calcmode="lin" valueType="num">
                                      <p:cBhvr additive="base">
                                        <p:cTn id="13" dur="500" fill="hold"/>
                                        <p:tgtEl>
                                          <p:spTgt spid="384004"/>
                                        </p:tgtEl>
                                        <p:attrNameLst>
                                          <p:attrName>ppt_x</p:attrName>
                                        </p:attrNameLst>
                                      </p:cBhvr>
                                      <p:tavLst>
                                        <p:tav tm="0">
                                          <p:val>
                                            <p:strVal val="0-#ppt_w/2"/>
                                          </p:val>
                                        </p:tav>
                                        <p:tav tm="100000">
                                          <p:val>
                                            <p:strVal val="#ppt_x"/>
                                          </p:val>
                                        </p:tav>
                                      </p:tavLst>
                                    </p:anim>
                                    <p:anim calcmode="lin" valueType="num">
                                      <p:cBhvr additive="base">
                                        <p:cTn id="14" dur="500" fill="hold"/>
                                        <p:tgtEl>
                                          <p:spTgt spid="384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p:bldP spid="38400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6" name="Text Box 2"/>
          <p:cNvSpPr txBox="1"/>
          <p:nvPr/>
        </p:nvSpPr>
        <p:spPr>
          <a:xfrm>
            <a:off x="533400" y="304800"/>
            <a:ext cx="8143875" cy="43624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4000" dirty="0">
                <a:ea typeface="楷体_GB2312" pitchFamily="49" charset="-122"/>
              </a:rPr>
              <a:t>       </a:t>
            </a:r>
            <a:r>
              <a:rPr lang="en-US" altLang="zh-CN" sz="4000" dirty="0">
                <a:solidFill>
                  <a:srgbClr val="800000"/>
                </a:solidFill>
                <a:ea typeface="楷体_GB2312" pitchFamily="49" charset="-122"/>
              </a:rPr>
              <a:t>“</a:t>
            </a:r>
            <a:r>
              <a:rPr lang="zh-CN" altLang="en-US" sz="4000" b="1" dirty="0">
                <a:solidFill>
                  <a:srgbClr val="CC3300"/>
                </a:solidFill>
                <a:ea typeface="隶书" pitchFamily="49" charset="-122"/>
              </a:rPr>
              <a:t>遍历</a:t>
            </a:r>
            <a:r>
              <a:rPr lang="zh-CN" altLang="en-US" sz="4000" dirty="0">
                <a:solidFill>
                  <a:srgbClr val="800000"/>
                </a:solidFill>
                <a:ea typeface="楷体_GB2312" pitchFamily="49" charset="-122"/>
              </a:rPr>
              <a:t>”是任何类型均有的操作，</a:t>
            </a:r>
            <a:endParaRPr lang="zh-CN" altLang="en-US" sz="4000" dirty="0">
              <a:solidFill>
                <a:srgbClr val="800000"/>
              </a:solidFill>
              <a:ea typeface="楷体_GB2312" pitchFamily="49" charset="-122"/>
            </a:endParaRPr>
          </a:p>
          <a:p>
            <a:pPr marL="0" lvl="0" indent="0" eaLnBrk="1" hangingPunct="1">
              <a:lnSpc>
                <a:spcPct val="140000"/>
              </a:lnSpc>
              <a:spcBef>
                <a:spcPct val="0"/>
              </a:spcBef>
              <a:buNone/>
            </a:pPr>
            <a:r>
              <a:rPr lang="zh-CN" altLang="en-US" sz="4000" dirty="0">
                <a:solidFill>
                  <a:srgbClr val="800000"/>
                </a:solidFill>
                <a:ea typeface="楷体_GB2312" pitchFamily="49" charset="-122"/>
              </a:rPr>
              <a:t>对线性结构而言，只有一条搜索路</a:t>
            </a:r>
            <a:endParaRPr lang="zh-CN" altLang="en-US" sz="4000" dirty="0">
              <a:solidFill>
                <a:srgbClr val="800000"/>
              </a:solidFill>
              <a:ea typeface="楷体_GB2312" pitchFamily="49" charset="-122"/>
            </a:endParaRPr>
          </a:p>
          <a:p>
            <a:pPr marL="0" lvl="0" indent="0" eaLnBrk="1" hangingPunct="1">
              <a:lnSpc>
                <a:spcPct val="140000"/>
              </a:lnSpc>
              <a:spcBef>
                <a:spcPct val="0"/>
              </a:spcBef>
              <a:buNone/>
            </a:pPr>
            <a:r>
              <a:rPr lang="zh-CN" altLang="en-US" sz="4000" dirty="0">
                <a:solidFill>
                  <a:srgbClr val="800000"/>
                </a:solidFill>
                <a:ea typeface="楷体_GB2312" pitchFamily="49" charset="-122"/>
              </a:rPr>
              <a:t>径</a:t>
            </a:r>
            <a:r>
              <a:rPr lang="en-US" altLang="zh-CN" sz="4000" dirty="0">
                <a:solidFill>
                  <a:srgbClr val="800000"/>
                </a:solidFill>
                <a:ea typeface="楷体_GB2312" pitchFamily="49" charset="-122"/>
              </a:rPr>
              <a:t>(</a:t>
            </a:r>
            <a:r>
              <a:rPr lang="zh-CN" altLang="en-US" sz="4000" dirty="0">
                <a:solidFill>
                  <a:srgbClr val="800000"/>
                </a:solidFill>
                <a:ea typeface="楷体_GB2312" pitchFamily="49" charset="-122"/>
              </a:rPr>
              <a:t>因为每个结点均只有一个后继</a:t>
            </a:r>
            <a:r>
              <a:rPr lang="en-US" altLang="zh-CN" sz="4000" dirty="0">
                <a:solidFill>
                  <a:srgbClr val="800000"/>
                </a:solidFill>
                <a:ea typeface="楷体_GB2312" pitchFamily="49" charset="-122"/>
              </a:rPr>
              <a:t>)</a:t>
            </a:r>
            <a:r>
              <a:rPr lang="zh-CN" altLang="en-US" sz="4000" dirty="0">
                <a:solidFill>
                  <a:srgbClr val="800000"/>
                </a:solidFill>
                <a:ea typeface="楷体_GB2312" pitchFamily="49" charset="-122"/>
              </a:rPr>
              <a:t>，</a:t>
            </a:r>
            <a:endParaRPr lang="zh-CN" altLang="en-US" sz="4000" dirty="0">
              <a:solidFill>
                <a:srgbClr val="800000"/>
              </a:solidFill>
              <a:ea typeface="楷体_GB2312" pitchFamily="49" charset="-122"/>
            </a:endParaRPr>
          </a:p>
          <a:p>
            <a:pPr marL="0" lvl="0" indent="0" eaLnBrk="1" hangingPunct="1">
              <a:lnSpc>
                <a:spcPct val="140000"/>
              </a:lnSpc>
              <a:spcBef>
                <a:spcPct val="0"/>
              </a:spcBef>
              <a:buNone/>
            </a:pPr>
            <a:r>
              <a:rPr lang="zh-CN" altLang="en-US" sz="4000" dirty="0">
                <a:solidFill>
                  <a:srgbClr val="800000"/>
                </a:solidFill>
                <a:ea typeface="楷体_GB2312" pitchFamily="49" charset="-122"/>
              </a:rPr>
              <a:t>故不需要另加讨论。而二叉树是非</a:t>
            </a:r>
            <a:endParaRPr lang="zh-CN" altLang="en-US" sz="4000" dirty="0">
              <a:solidFill>
                <a:srgbClr val="800000"/>
              </a:solidFill>
              <a:ea typeface="楷体_GB2312" pitchFamily="49" charset="-122"/>
            </a:endParaRPr>
          </a:p>
          <a:p>
            <a:pPr marL="0" lvl="0" indent="0" eaLnBrk="1" hangingPunct="1">
              <a:lnSpc>
                <a:spcPct val="140000"/>
              </a:lnSpc>
              <a:spcBef>
                <a:spcPct val="0"/>
              </a:spcBef>
              <a:buNone/>
            </a:pPr>
            <a:r>
              <a:rPr lang="zh-CN" altLang="en-US" sz="4000" dirty="0">
                <a:solidFill>
                  <a:srgbClr val="800000"/>
                </a:solidFill>
                <a:ea typeface="楷体_GB2312" pitchFamily="49" charset="-122"/>
              </a:rPr>
              <a:t>线性结构，</a:t>
            </a:r>
            <a:endParaRPr lang="zh-CN" altLang="en-US" sz="4000" dirty="0">
              <a:solidFill>
                <a:srgbClr val="800000"/>
              </a:solidFill>
            </a:endParaRPr>
          </a:p>
        </p:txBody>
      </p:sp>
      <p:sp>
        <p:nvSpPr>
          <p:cNvPr id="385027" name="Text Box 3"/>
          <p:cNvSpPr txBox="1"/>
          <p:nvPr/>
        </p:nvSpPr>
        <p:spPr>
          <a:xfrm>
            <a:off x="533400" y="3733800"/>
            <a:ext cx="7974013" cy="26543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4000" b="1" dirty="0">
                <a:solidFill>
                  <a:srgbClr val="800000"/>
                </a:solidFill>
                <a:ea typeface="楷体_GB2312" pitchFamily="49" charset="-122"/>
              </a:rPr>
              <a:t>                     </a:t>
            </a:r>
            <a:r>
              <a:rPr lang="zh-CN" altLang="en-US" sz="4000" b="1" dirty="0">
                <a:solidFill>
                  <a:srgbClr val="800000"/>
                </a:solidFill>
                <a:ea typeface="楷体_GB2312" pitchFamily="49" charset="-122"/>
              </a:rPr>
              <a:t>每个结点有两个后继</a:t>
            </a:r>
            <a:r>
              <a:rPr lang="zh-CN" altLang="en-US" sz="4000" dirty="0">
                <a:solidFill>
                  <a:srgbClr val="800000"/>
                </a:solidFill>
                <a:ea typeface="楷体_GB2312" pitchFamily="49" charset="-122"/>
              </a:rPr>
              <a:t>，</a:t>
            </a:r>
            <a:endParaRPr lang="zh-CN" altLang="en-US" sz="4000" dirty="0">
              <a:solidFill>
                <a:srgbClr val="800000"/>
              </a:solidFill>
              <a:ea typeface="楷体_GB2312" pitchFamily="49" charset="-122"/>
            </a:endParaRPr>
          </a:p>
          <a:p>
            <a:pPr marL="0" lvl="0" indent="0" eaLnBrk="1" hangingPunct="1">
              <a:lnSpc>
                <a:spcPct val="140000"/>
              </a:lnSpc>
              <a:spcBef>
                <a:spcPct val="0"/>
              </a:spcBef>
              <a:buNone/>
            </a:pPr>
            <a:r>
              <a:rPr lang="zh-CN" altLang="en-US" sz="4000" dirty="0">
                <a:solidFill>
                  <a:srgbClr val="800000"/>
                </a:solidFill>
                <a:ea typeface="楷体_GB2312" pitchFamily="49" charset="-122"/>
              </a:rPr>
              <a:t>则</a:t>
            </a:r>
            <a:r>
              <a:rPr lang="zh-CN" altLang="en-US" sz="4000" b="1" dirty="0">
                <a:solidFill>
                  <a:srgbClr val="800000"/>
                </a:solidFill>
                <a:ea typeface="楷体_GB2312" pitchFamily="49" charset="-122"/>
              </a:rPr>
              <a:t>存在如何遍历</a:t>
            </a:r>
            <a:r>
              <a:rPr lang="zh-CN" altLang="en-US" sz="4000" dirty="0">
                <a:solidFill>
                  <a:srgbClr val="800000"/>
                </a:solidFill>
                <a:ea typeface="楷体_GB2312" pitchFamily="49" charset="-122"/>
              </a:rPr>
              <a:t>即按什么样的</a:t>
            </a:r>
            <a:r>
              <a:rPr lang="zh-CN" altLang="en-US" sz="4000" b="1" dirty="0">
                <a:solidFill>
                  <a:srgbClr val="FF3300"/>
                </a:solidFill>
                <a:ea typeface="楷体_GB2312" pitchFamily="49" charset="-122"/>
              </a:rPr>
              <a:t>搜索</a:t>
            </a:r>
            <a:endParaRPr lang="zh-CN" altLang="en-US" sz="4000" dirty="0">
              <a:solidFill>
                <a:srgbClr val="800000"/>
              </a:solidFill>
              <a:ea typeface="楷体_GB2312" pitchFamily="49" charset="-122"/>
            </a:endParaRPr>
          </a:p>
          <a:p>
            <a:pPr marL="0" lvl="0" indent="0" eaLnBrk="1" hangingPunct="1">
              <a:lnSpc>
                <a:spcPct val="140000"/>
              </a:lnSpc>
              <a:spcBef>
                <a:spcPct val="0"/>
              </a:spcBef>
              <a:buNone/>
            </a:pPr>
            <a:r>
              <a:rPr lang="zh-CN" altLang="en-US" sz="4000" b="1" dirty="0">
                <a:solidFill>
                  <a:srgbClr val="FF3300"/>
                </a:solidFill>
                <a:ea typeface="楷体_GB2312" pitchFamily="49" charset="-122"/>
              </a:rPr>
              <a:t>路径</a:t>
            </a:r>
            <a:r>
              <a:rPr lang="zh-CN" altLang="en-US" sz="4000" dirty="0">
                <a:solidFill>
                  <a:srgbClr val="800000"/>
                </a:solidFill>
                <a:ea typeface="楷体_GB2312" pitchFamily="49" charset="-122"/>
              </a:rPr>
              <a:t>遍历的问题。</a:t>
            </a:r>
            <a:endParaRPr lang="zh-CN" altLang="en-US" sz="24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5026"/>
                                        </p:tgtEl>
                                        <p:attrNameLst>
                                          <p:attrName>style.visibility</p:attrName>
                                        </p:attrNameLst>
                                      </p:cBhvr>
                                      <p:to>
                                        <p:strVal val="visible"/>
                                      </p:to>
                                    </p:set>
                                    <p:animEffect transition="in" filter="wipe(left)">
                                      <p:cBhvr>
                                        <p:cTn id="7" dur="1000"/>
                                        <p:tgtEl>
                                          <p:spTgt spid="385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5027"/>
                                        </p:tgtEl>
                                        <p:attrNameLst>
                                          <p:attrName>style.visibility</p:attrName>
                                        </p:attrNameLst>
                                      </p:cBhvr>
                                      <p:to>
                                        <p:strVal val="visible"/>
                                      </p:to>
                                    </p:set>
                                    <p:animEffect transition="in" filter="wipe(left)">
                                      <p:cBhvr>
                                        <p:cTn id="12" dur="1000"/>
                                        <p:tgtEl>
                                          <p:spTgt spid="385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6" grpId="0"/>
      <p:bldP spid="38502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3"/>
          <p:cNvSpPr>
            <a:spLocks noGrp="1"/>
          </p:cNvSpPr>
          <p:nvPr>
            <p:ph type="body"/>
          </p:nvPr>
        </p:nvSpPr>
        <p:spPr>
          <a:xfrm>
            <a:off x="684213" y="981075"/>
            <a:ext cx="7848600" cy="4535488"/>
          </a:xfrm>
          <a:ln/>
        </p:spPr>
        <p:txBody>
          <a:bodyPr vert="horz" wrap="square" lIns="91440" tIns="45720" rIns="91440" bIns="45720" anchor="t"/>
          <a:p>
            <a:pPr eaLnBrk="1" hangingPunct="1">
              <a:lnSpc>
                <a:spcPct val="90000"/>
              </a:lnSpc>
              <a:buNone/>
            </a:pPr>
            <a:r>
              <a:rPr lang="zh-CN" altLang="en-US" b="1" dirty="0">
                <a:latin typeface="宋体" panose="02010600030101010101" pitchFamily="2" charset="-122"/>
              </a:rPr>
              <a:t>一次</a:t>
            </a:r>
            <a:r>
              <a:rPr lang="zh-CN" altLang="en-US" b="1" dirty="0">
                <a:solidFill>
                  <a:srgbClr val="FF0000"/>
                </a:solidFill>
                <a:latin typeface="宋体" panose="02010600030101010101" pitchFamily="2" charset="-122"/>
              </a:rPr>
              <a:t>遍历</a:t>
            </a:r>
            <a:r>
              <a:rPr lang="zh-CN" altLang="en-US" b="1" dirty="0">
                <a:latin typeface="宋体" panose="02010600030101010101" pitchFamily="2" charset="-122"/>
              </a:rPr>
              <a:t>后，使树中结点的非线性排列，按访问的先后顺序变为某种线性排列。</a:t>
            </a:r>
            <a:endParaRPr lang="zh-CN" altLang="en-US" b="1" i="1" dirty="0">
              <a:solidFill>
                <a:srgbClr val="FF6600"/>
              </a:solidFill>
              <a:latin typeface="宋体" panose="02010600030101010101" pitchFamily="2" charset="-122"/>
            </a:endParaRPr>
          </a:p>
          <a:p>
            <a:pPr eaLnBrk="1" hangingPunct="1">
              <a:lnSpc>
                <a:spcPct val="90000"/>
              </a:lnSpc>
              <a:buNone/>
            </a:pPr>
            <a:endParaRPr lang="zh-CN" altLang="en-US" b="1" i="1" dirty="0">
              <a:solidFill>
                <a:srgbClr val="FF6600"/>
              </a:solidFill>
              <a:latin typeface="宋体" panose="02010600030101010101" pitchFamily="2" charset="-122"/>
            </a:endParaRPr>
          </a:p>
          <a:p>
            <a:pPr eaLnBrk="1" hangingPunct="1">
              <a:lnSpc>
                <a:spcPct val="90000"/>
              </a:lnSpc>
              <a:buNone/>
            </a:pPr>
            <a:r>
              <a:rPr lang="zh-CN" altLang="en-US" b="1" i="1" dirty="0">
                <a:solidFill>
                  <a:srgbClr val="FF6600"/>
                </a:solidFill>
                <a:latin typeface="宋体" panose="02010600030101010101" pitchFamily="2" charset="-122"/>
              </a:rPr>
              <a:t>遍历的次序</a:t>
            </a:r>
            <a:r>
              <a:rPr lang="zh-CN" altLang="en-US" b="1" dirty="0">
                <a:latin typeface="宋体" panose="02010600030101010101" pitchFamily="2" charset="-122"/>
              </a:rPr>
              <a:t>：若设二叉树根为</a:t>
            </a:r>
            <a:r>
              <a:rPr lang="en-US" altLang="zh-CN" b="1" dirty="0">
                <a:latin typeface="宋体" panose="02010600030101010101" pitchFamily="2" charset="-122"/>
              </a:rPr>
              <a:t>D</a:t>
            </a:r>
            <a:r>
              <a:rPr lang="zh-CN" altLang="en-US" b="1" dirty="0">
                <a:latin typeface="宋体" panose="02010600030101010101" pitchFamily="2" charset="-122"/>
              </a:rPr>
              <a:t>，左子树为</a:t>
            </a:r>
            <a:r>
              <a:rPr lang="en-US" altLang="zh-CN" b="1" dirty="0">
                <a:latin typeface="宋体" panose="02010600030101010101" pitchFamily="2" charset="-122"/>
              </a:rPr>
              <a:t>L</a:t>
            </a:r>
            <a:r>
              <a:rPr lang="zh-CN" altLang="en-US" b="1" dirty="0">
                <a:latin typeface="宋体" panose="02010600030101010101" pitchFamily="2" charset="-122"/>
              </a:rPr>
              <a:t>，右子树为</a:t>
            </a:r>
            <a:r>
              <a:rPr lang="en-US" altLang="zh-CN" b="1" dirty="0">
                <a:latin typeface="宋体" panose="02010600030101010101" pitchFamily="2" charset="-122"/>
              </a:rPr>
              <a:t>R</a:t>
            </a:r>
            <a:r>
              <a:rPr lang="zh-CN" altLang="en-US" b="1" dirty="0">
                <a:latin typeface="宋体" panose="02010600030101010101" pitchFamily="2" charset="-122"/>
              </a:rPr>
              <a:t>，并限定先左后右，则有以下三种遍历次序（限定先左后右）：</a:t>
            </a:r>
            <a:endParaRPr lang="zh-CN" altLang="en-US" b="1" dirty="0">
              <a:latin typeface="宋体" panose="02010600030101010101" pitchFamily="2" charset="-122"/>
            </a:endParaRPr>
          </a:p>
          <a:p>
            <a:pPr eaLnBrk="1" hangingPunct="1">
              <a:lnSpc>
                <a:spcPct val="80000"/>
              </a:lnSpc>
            </a:pPr>
            <a:r>
              <a:rPr lang="zh-CN" altLang="en-US" b="1" dirty="0">
                <a:latin typeface="宋体" panose="02010600030101010101" pitchFamily="2" charset="-122"/>
              </a:rPr>
              <a:t>   </a:t>
            </a:r>
            <a:r>
              <a:rPr lang="en-US" altLang="zh-CN" b="1" dirty="0">
                <a:latin typeface="宋体" panose="02010600030101010101" pitchFamily="2" charset="-122"/>
              </a:rPr>
              <a:t>LDR   </a:t>
            </a:r>
            <a:r>
              <a:rPr lang="zh-CN" altLang="en-US" b="1" dirty="0">
                <a:solidFill>
                  <a:srgbClr val="FF0000"/>
                </a:solidFill>
                <a:latin typeface="宋体" panose="02010600030101010101" pitchFamily="2" charset="-122"/>
              </a:rPr>
              <a:t>中序遍历</a:t>
            </a:r>
            <a:r>
              <a:rPr lang="zh-CN" altLang="en-US" b="1" dirty="0">
                <a:latin typeface="宋体" panose="02010600030101010101" pitchFamily="2" charset="-122"/>
              </a:rPr>
              <a:t>；</a:t>
            </a:r>
            <a:endParaRPr lang="zh-CN" altLang="en-US" b="1" dirty="0">
              <a:latin typeface="宋体" panose="02010600030101010101" pitchFamily="2" charset="-122"/>
            </a:endParaRPr>
          </a:p>
          <a:p>
            <a:pPr eaLnBrk="1" hangingPunct="1">
              <a:lnSpc>
                <a:spcPct val="80000"/>
              </a:lnSpc>
            </a:pPr>
            <a:r>
              <a:rPr lang="zh-CN" altLang="en-US" b="1" dirty="0">
                <a:latin typeface="宋体" panose="02010600030101010101" pitchFamily="2" charset="-122"/>
              </a:rPr>
              <a:t>   </a:t>
            </a:r>
            <a:r>
              <a:rPr lang="en-US" altLang="zh-CN" b="1" dirty="0">
                <a:latin typeface="宋体" panose="02010600030101010101" pitchFamily="2" charset="-122"/>
              </a:rPr>
              <a:t>LRD   </a:t>
            </a:r>
            <a:r>
              <a:rPr lang="zh-CN" altLang="en-US" b="1" dirty="0">
                <a:solidFill>
                  <a:srgbClr val="FF0000"/>
                </a:solidFill>
                <a:latin typeface="宋体" panose="02010600030101010101" pitchFamily="2" charset="-122"/>
              </a:rPr>
              <a:t>后序遍历</a:t>
            </a:r>
            <a:r>
              <a:rPr lang="zh-CN" altLang="en-US" b="1" dirty="0">
                <a:latin typeface="宋体" panose="02010600030101010101" pitchFamily="2" charset="-122"/>
              </a:rPr>
              <a:t>；</a:t>
            </a:r>
            <a:endParaRPr lang="zh-CN" altLang="en-US" b="1" dirty="0">
              <a:latin typeface="宋体" panose="02010600030101010101" pitchFamily="2" charset="-122"/>
            </a:endParaRPr>
          </a:p>
          <a:p>
            <a:pPr eaLnBrk="1" hangingPunct="1">
              <a:lnSpc>
                <a:spcPct val="80000"/>
              </a:lnSpc>
            </a:pPr>
            <a:r>
              <a:rPr lang="zh-CN" altLang="en-US" b="1" dirty="0">
                <a:latin typeface="宋体" panose="02010600030101010101" pitchFamily="2" charset="-122"/>
              </a:rPr>
              <a:t>   </a:t>
            </a:r>
            <a:r>
              <a:rPr lang="en-US" altLang="zh-CN" b="1" dirty="0">
                <a:latin typeface="宋体" panose="02010600030101010101" pitchFamily="2" charset="-122"/>
              </a:rPr>
              <a:t>DLR   </a:t>
            </a:r>
            <a:r>
              <a:rPr lang="zh-CN" altLang="en-US" b="1" dirty="0">
                <a:solidFill>
                  <a:srgbClr val="FF0000"/>
                </a:solidFill>
                <a:latin typeface="宋体" panose="02010600030101010101" pitchFamily="2" charset="-122"/>
              </a:rPr>
              <a:t>先序遍历</a:t>
            </a:r>
            <a:endParaRPr lang="zh-CN" altLang="en-US" b="1" dirty="0">
              <a:solidFill>
                <a:srgbClr val="FF0000"/>
              </a:solidFill>
              <a:latin typeface="宋体" panose="02010600030101010101" pitchFamily="2" charset="-122"/>
            </a:endParaRPr>
          </a:p>
          <a:p>
            <a:pPr eaLnBrk="1" hangingPunct="1">
              <a:lnSpc>
                <a:spcPct val="80000"/>
              </a:lnSpc>
            </a:pPr>
            <a:endParaRPr lang="en-US" altLang="zh-CN" b="1" dirty="0">
              <a:ea typeface="楷体_GB2312" pitchFamily="49" charset="-122"/>
            </a:endParaRPr>
          </a:p>
        </p:txBody>
      </p:sp>
      <p:sp>
        <p:nvSpPr>
          <p:cNvPr id="69635" name="AutoShape 4">
            <a:hlinkClick r:id="rId1" action="ppaction://hlinksldjump"/>
          </p:cNvPr>
          <p:cNvSpPr/>
          <p:nvPr/>
        </p:nvSpPr>
        <p:spPr>
          <a:xfrm>
            <a:off x="85344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spd="med">
    <p:pull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8098" name="Text Box 2">
            <a:hlinkClick r:id="" action="ppaction://hlinkshowjump?jump=previousslide"/>
          </p:cNvPr>
          <p:cNvSpPr txBox="1"/>
          <p:nvPr/>
        </p:nvSpPr>
        <p:spPr>
          <a:xfrm>
            <a:off x="603250" y="2024063"/>
            <a:ext cx="8388350" cy="3749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2400" dirty="0">
                <a:ea typeface="楷体_GB2312" pitchFamily="49" charset="-122"/>
              </a:rPr>
              <a:t> </a:t>
            </a:r>
            <a:r>
              <a:rPr lang="zh-CN" altLang="en-US" sz="4000" dirty="0">
                <a:solidFill>
                  <a:srgbClr val="CC6600"/>
                </a:solidFill>
                <a:ea typeface="楷体_GB2312" pitchFamily="49" charset="-122"/>
              </a:rPr>
              <a:t>若二叉树为空树，则空操作；否则，</a:t>
            </a:r>
            <a:endParaRPr lang="zh-CN" altLang="en-US" sz="4000" dirty="0">
              <a:solidFill>
                <a:srgbClr val="CC6600"/>
              </a:solidFill>
              <a:ea typeface="楷体_GB2312" pitchFamily="49" charset="-122"/>
            </a:endParaRPr>
          </a:p>
          <a:p>
            <a:pPr marL="0" lvl="0" indent="0" eaLnBrk="1" hangingPunct="1">
              <a:lnSpc>
                <a:spcPct val="150000"/>
              </a:lnSpc>
              <a:spcBef>
                <a:spcPct val="0"/>
              </a:spcBef>
              <a:buNone/>
            </a:pPr>
            <a:r>
              <a:rPr lang="zh-CN" altLang="en-US" sz="4000" dirty="0">
                <a:solidFill>
                  <a:srgbClr val="CC6600"/>
                </a:solidFill>
                <a:ea typeface="楷体_GB2312" pitchFamily="49" charset="-122"/>
              </a:rPr>
              <a:t>（</a:t>
            </a:r>
            <a:r>
              <a:rPr lang="en-US" altLang="zh-CN" sz="4000" dirty="0">
                <a:solidFill>
                  <a:srgbClr val="CC6600"/>
                </a:solidFill>
                <a:ea typeface="楷体_GB2312" pitchFamily="49" charset="-122"/>
              </a:rPr>
              <a:t>1</a:t>
            </a:r>
            <a:r>
              <a:rPr lang="zh-CN" altLang="en-US" sz="4000" dirty="0">
                <a:solidFill>
                  <a:srgbClr val="CC6600"/>
                </a:solidFill>
                <a:ea typeface="楷体_GB2312" pitchFamily="49" charset="-122"/>
              </a:rPr>
              <a:t>）访问根结点；</a:t>
            </a:r>
            <a:endParaRPr lang="zh-CN" altLang="en-US" sz="4000" dirty="0">
              <a:solidFill>
                <a:srgbClr val="CC6600"/>
              </a:solidFill>
              <a:ea typeface="楷体_GB2312" pitchFamily="49" charset="-122"/>
            </a:endParaRPr>
          </a:p>
          <a:p>
            <a:pPr marL="0" lvl="0" indent="0" eaLnBrk="1" hangingPunct="1">
              <a:lnSpc>
                <a:spcPct val="150000"/>
              </a:lnSpc>
              <a:spcBef>
                <a:spcPct val="0"/>
              </a:spcBef>
              <a:buNone/>
            </a:pPr>
            <a:r>
              <a:rPr lang="zh-CN" altLang="en-US" sz="4000" dirty="0">
                <a:solidFill>
                  <a:srgbClr val="CC6600"/>
                </a:solidFill>
                <a:ea typeface="楷体_GB2312" pitchFamily="49" charset="-122"/>
              </a:rPr>
              <a:t>（</a:t>
            </a:r>
            <a:r>
              <a:rPr lang="en-US" altLang="zh-CN" sz="4000" dirty="0">
                <a:solidFill>
                  <a:srgbClr val="CC6600"/>
                </a:solidFill>
                <a:ea typeface="楷体_GB2312" pitchFamily="49" charset="-122"/>
              </a:rPr>
              <a:t>2</a:t>
            </a:r>
            <a:r>
              <a:rPr lang="zh-CN" altLang="en-US" sz="4000" dirty="0">
                <a:solidFill>
                  <a:srgbClr val="CC6600"/>
                </a:solidFill>
                <a:ea typeface="楷体_GB2312" pitchFamily="49" charset="-122"/>
              </a:rPr>
              <a:t>）先序遍历左子树；</a:t>
            </a:r>
            <a:endParaRPr lang="zh-CN" altLang="en-US" sz="4000" dirty="0">
              <a:solidFill>
                <a:srgbClr val="CC6600"/>
              </a:solidFill>
              <a:ea typeface="楷体_GB2312" pitchFamily="49" charset="-122"/>
            </a:endParaRPr>
          </a:p>
          <a:p>
            <a:pPr marL="0" lvl="0" indent="0" eaLnBrk="1" hangingPunct="1">
              <a:lnSpc>
                <a:spcPct val="150000"/>
              </a:lnSpc>
              <a:spcBef>
                <a:spcPct val="0"/>
              </a:spcBef>
              <a:buNone/>
            </a:pPr>
            <a:r>
              <a:rPr lang="zh-CN" altLang="en-US" sz="4000" dirty="0">
                <a:solidFill>
                  <a:srgbClr val="CC6600"/>
                </a:solidFill>
                <a:ea typeface="楷体_GB2312" pitchFamily="49" charset="-122"/>
              </a:rPr>
              <a:t>（</a:t>
            </a:r>
            <a:r>
              <a:rPr lang="en-US" altLang="zh-CN" sz="4000" dirty="0">
                <a:solidFill>
                  <a:srgbClr val="CC6600"/>
                </a:solidFill>
                <a:ea typeface="楷体_GB2312" pitchFamily="49" charset="-122"/>
              </a:rPr>
              <a:t>3</a:t>
            </a:r>
            <a:r>
              <a:rPr lang="zh-CN" altLang="en-US" sz="4000" dirty="0">
                <a:solidFill>
                  <a:srgbClr val="CC6600"/>
                </a:solidFill>
                <a:ea typeface="楷体_GB2312" pitchFamily="49" charset="-122"/>
              </a:rPr>
              <a:t>）先序遍历右子树。</a:t>
            </a:r>
            <a:endParaRPr lang="zh-CN" altLang="en-US" sz="4000" dirty="0">
              <a:solidFill>
                <a:srgbClr val="CC6600"/>
              </a:solidFill>
            </a:endParaRPr>
          </a:p>
        </p:txBody>
      </p:sp>
      <p:pic>
        <p:nvPicPr>
          <p:cNvPr id="70659" name="Picture 3" descr="Green Ball"/>
          <p:cNvPicPr>
            <a:picLocks noChangeAspect="1"/>
          </p:cNvPicPr>
          <p:nvPr/>
        </p:nvPicPr>
        <p:blipFill>
          <a:blip r:embed="rId1"/>
          <a:stretch>
            <a:fillRect/>
          </a:stretch>
        </p:blipFill>
        <p:spPr>
          <a:xfrm>
            <a:off x="762000" y="914400"/>
            <a:ext cx="304800" cy="304800"/>
          </a:xfrm>
          <a:prstGeom prst="rect">
            <a:avLst/>
          </a:prstGeom>
          <a:noFill/>
          <a:ln w="9525">
            <a:noFill/>
          </a:ln>
        </p:spPr>
      </p:pic>
      <p:sp>
        <p:nvSpPr>
          <p:cNvPr id="70660" name="Text Box 4"/>
          <p:cNvSpPr txBox="1"/>
          <p:nvPr/>
        </p:nvSpPr>
        <p:spPr>
          <a:xfrm>
            <a:off x="1187450" y="914400"/>
            <a:ext cx="6942138"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CC3300"/>
                </a:solidFill>
                <a:ea typeface="楷体_GB2312" pitchFamily="49" charset="-122"/>
              </a:rPr>
              <a:t>先（根）序的遍历算法：</a:t>
            </a:r>
            <a:endParaRPr lang="zh-CN" altLang="en-US" sz="4800" dirty="0">
              <a:solidFill>
                <a:srgbClr val="CC3300"/>
              </a:solidFill>
              <a:ea typeface="楷体_GB2312" pitchFamily="49" charset="-122"/>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8098"/>
                                        </p:tgtEl>
                                        <p:attrNameLst>
                                          <p:attrName>style.visibility</p:attrName>
                                        </p:attrNameLst>
                                      </p:cBhvr>
                                      <p:to>
                                        <p:strVal val="visible"/>
                                      </p:to>
                                    </p:set>
                                    <p:animEffect transition="in" filter="slide(fromBottom)">
                                      <p:cBhvr>
                                        <p:cTn id="7" dur="500"/>
                                        <p:tgtEl>
                                          <p:spTgt spid="388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82" name="Group 3"/>
          <p:cNvGrpSpPr/>
          <p:nvPr/>
        </p:nvGrpSpPr>
        <p:grpSpPr>
          <a:xfrm>
            <a:off x="685800" y="1905000"/>
            <a:ext cx="2860675" cy="3200400"/>
            <a:chOff x="528" y="1824"/>
            <a:chExt cx="1802" cy="2016"/>
          </a:xfrm>
        </p:grpSpPr>
        <p:sp>
          <p:nvSpPr>
            <p:cNvPr id="71697" name="Line 4"/>
            <p:cNvSpPr/>
            <p:nvPr/>
          </p:nvSpPr>
          <p:spPr>
            <a:xfrm flipH="1">
              <a:off x="1056" y="3024"/>
              <a:ext cx="48" cy="96"/>
            </a:xfrm>
            <a:prstGeom prst="line">
              <a:avLst/>
            </a:prstGeom>
            <a:ln w="38100" cap="sq" cmpd="sng">
              <a:solidFill>
                <a:schemeClr val="tx1"/>
              </a:solidFill>
              <a:prstDash val="solid"/>
              <a:headEnd type="none" w="sm" len="sm"/>
              <a:tailEnd type="none" w="sm" len="sm"/>
            </a:ln>
          </p:spPr>
        </p:sp>
        <p:sp>
          <p:nvSpPr>
            <p:cNvPr id="71698" name="Line 5"/>
            <p:cNvSpPr/>
            <p:nvPr/>
          </p:nvSpPr>
          <p:spPr>
            <a:xfrm>
              <a:off x="1462" y="2064"/>
              <a:ext cx="192" cy="240"/>
            </a:xfrm>
            <a:prstGeom prst="line">
              <a:avLst/>
            </a:prstGeom>
            <a:ln w="38100" cap="sq" cmpd="sng">
              <a:solidFill>
                <a:schemeClr val="tx1"/>
              </a:solidFill>
              <a:prstDash val="solid"/>
              <a:headEnd type="none" w="sm" len="sm"/>
              <a:tailEnd type="none" w="sm" len="sm"/>
            </a:ln>
          </p:spPr>
        </p:sp>
        <p:sp>
          <p:nvSpPr>
            <p:cNvPr id="71699" name="Freeform 6"/>
            <p:cNvSpPr/>
            <p:nvPr/>
          </p:nvSpPr>
          <p:spPr>
            <a:xfrm>
              <a:off x="1104" y="2102"/>
              <a:ext cx="136" cy="154"/>
            </a:xfrm>
            <a:custGeom>
              <a:avLst/>
              <a:gdLst>
                <a:gd name="txL" fmla="*/ 0 w 498"/>
                <a:gd name="txT" fmla="*/ 0 h 634"/>
                <a:gd name="txR" fmla="*/ 498 w 498"/>
                <a:gd name="txB" fmla="*/ 634 h 634"/>
              </a:gdLst>
              <a:ahLst/>
              <a:cxnLst>
                <a:cxn ang="0">
                  <a:pos x="0" y="0"/>
                </a:cxn>
                <a:cxn ang="0">
                  <a:pos x="0" y="0"/>
                </a:cxn>
              </a:cxnLst>
              <a:rect l="txL" t="txT" r="txR" b="txB"/>
              <a:pathLst>
                <a:path w="498" h="634">
                  <a:moveTo>
                    <a:pt x="498" y="0"/>
                  </a:moveTo>
                  <a:lnTo>
                    <a:pt x="0" y="634"/>
                  </a:lnTo>
                </a:path>
              </a:pathLst>
            </a:custGeom>
            <a:noFill/>
            <a:ln w="38100" cap="sq" cmpd="sng">
              <a:solidFill>
                <a:schemeClr val="tx1">
                  <a:alpha val="100000"/>
                </a:schemeClr>
              </a:solidFill>
              <a:prstDash val="solid"/>
              <a:round/>
              <a:headEnd type="none" w="sm" len="sm"/>
              <a:tailEnd type="none" w="sm" len="sm"/>
            </a:ln>
          </p:spPr>
          <p:txBody>
            <a:bodyPr/>
            <a:p>
              <a:endParaRPr lang="zh-CN" altLang="en-US"/>
            </a:p>
          </p:txBody>
        </p:sp>
        <p:sp>
          <p:nvSpPr>
            <p:cNvPr id="71700" name="Oval 7"/>
            <p:cNvSpPr/>
            <p:nvPr/>
          </p:nvSpPr>
          <p:spPr>
            <a:xfrm>
              <a:off x="1174" y="1824"/>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01" name="Oval 8"/>
            <p:cNvSpPr/>
            <p:nvPr/>
          </p:nvSpPr>
          <p:spPr>
            <a:xfrm>
              <a:off x="1606" y="225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02" name="Oval 9"/>
            <p:cNvSpPr/>
            <p:nvPr/>
          </p:nvSpPr>
          <p:spPr>
            <a:xfrm>
              <a:off x="790" y="312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03" name="Oval 10"/>
            <p:cNvSpPr/>
            <p:nvPr/>
          </p:nvSpPr>
          <p:spPr>
            <a:xfrm>
              <a:off x="528"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04" name="Oval 11"/>
            <p:cNvSpPr/>
            <p:nvPr/>
          </p:nvSpPr>
          <p:spPr>
            <a:xfrm>
              <a:off x="1030"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05" name="Oval 12"/>
            <p:cNvSpPr/>
            <p:nvPr/>
          </p:nvSpPr>
          <p:spPr>
            <a:xfrm>
              <a:off x="1318" y="312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06" name="Line 13"/>
            <p:cNvSpPr/>
            <p:nvPr/>
          </p:nvSpPr>
          <p:spPr>
            <a:xfrm>
              <a:off x="1030" y="2544"/>
              <a:ext cx="144" cy="192"/>
            </a:xfrm>
            <a:prstGeom prst="line">
              <a:avLst/>
            </a:prstGeom>
            <a:ln w="38100" cap="sq" cmpd="sng">
              <a:solidFill>
                <a:schemeClr val="tx1"/>
              </a:solidFill>
              <a:prstDash val="solid"/>
              <a:headEnd type="none" w="sm" len="sm"/>
              <a:tailEnd type="none" w="sm" len="sm"/>
            </a:ln>
          </p:spPr>
        </p:sp>
        <p:sp>
          <p:nvSpPr>
            <p:cNvPr id="71707" name="Freeform 14"/>
            <p:cNvSpPr/>
            <p:nvPr/>
          </p:nvSpPr>
          <p:spPr>
            <a:xfrm>
              <a:off x="1296" y="3024"/>
              <a:ext cx="109" cy="122"/>
            </a:xfrm>
            <a:custGeom>
              <a:avLst/>
              <a:gdLst>
                <a:gd name="txL" fmla="*/ 0 w 135"/>
                <a:gd name="txT" fmla="*/ 0 h 192"/>
                <a:gd name="txR" fmla="*/ 135 w 135"/>
                <a:gd name="txB" fmla="*/ 192 h 192"/>
              </a:gdLst>
              <a:ahLst/>
              <a:cxnLst>
                <a:cxn ang="0">
                  <a:pos x="0" y="0"/>
                </a:cxn>
                <a:cxn ang="0">
                  <a:pos x="37" y="13"/>
                </a:cxn>
              </a:cxnLst>
              <a:rect l="txL" t="txT" r="txR" b="txB"/>
              <a:pathLst>
                <a:path w="135" h="192">
                  <a:moveTo>
                    <a:pt x="0" y="0"/>
                  </a:moveTo>
                  <a:lnTo>
                    <a:pt x="135" y="192"/>
                  </a:lnTo>
                </a:path>
              </a:pathLst>
            </a:custGeom>
            <a:noFill/>
            <a:ln w="38100" cap="sq" cmpd="sng">
              <a:solidFill>
                <a:schemeClr val="tx1">
                  <a:alpha val="100000"/>
                </a:schemeClr>
              </a:solidFill>
              <a:prstDash val="solid"/>
              <a:round/>
              <a:headEnd type="none" w="sm" len="sm"/>
              <a:tailEnd type="none" w="sm" len="sm"/>
            </a:ln>
          </p:spPr>
          <p:txBody>
            <a:bodyPr/>
            <a:p>
              <a:endParaRPr lang="zh-CN" altLang="en-US"/>
            </a:p>
          </p:txBody>
        </p:sp>
        <p:sp>
          <p:nvSpPr>
            <p:cNvPr id="71708" name="Text Box 15"/>
            <p:cNvSpPr txBox="1"/>
            <p:nvPr/>
          </p:nvSpPr>
          <p:spPr>
            <a:xfrm>
              <a:off x="587" y="2736"/>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a:t>
              </a:r>
              <a:endParaRPr lang="en-US" altLang="zh-CN" sz="2000" b="1" dirty="0">
                <a:latin typeface="Arial" panose="020B0604020202020204" pitchFamily="34" charset="0"/>
              </a:endParaRPr>
            </a:p>
          </p:txBody>
        </p:sp>
        <p:sp>
          <p:nvSpPr>
            <p:cNvPr id="71709" name="Oval 16"/>
            <p:cNvSpPr/>
            <p:nvPr/>
          </p:nvSpPr>
          <p:spPr>
            <a:xfrm>
              <a:off x="1496" y="274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10" name="Oval 17"/>
            <p:cNvSpPr/>
            <p:nvPr/>
          </p:nvSpPr>
          <p:spPr>
            <a:xfrm>
              <a:off x="1994"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11" name="Oval 18"/>
            <p:cNvSpPr/>
            <p:nvPr/>
          </p:nvSpPr>
          <p:spPr>
            <a:xfrm>
              <a:off x="1008" y="3552"/>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12" name="Oval 19"/>
            <p:cNvSpPr/>
            <p:nvPr/>
          </p:nvSpPr>
          <p:spPr>
            <a:xfrm>
              <a:off x="1658" y="3552"/>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13" name="Line 20"/>
            <p:cNvSpPr/>
            <p:nvPr/>
          </p:nvSpPr>
          <p:spPr>
            <a:xfrm flipH="1">
              <a:off x="1274" y="3408"/>
              <a:ext cx="144" cy="192"/>
            </a:xfrm>
            <a:prstGeom prst="line">
              <a:avLst/>
            </a:prstGeom>
            <a:ln w="38100" cap="sq" cmpd="sng">
              <a:solidFill>
                <a:schemeClr val="tx1"/>
              </a:solidFill>
              <a:prstDash val="solid"/>
              <a:headEnd type="none" w="sm" len="sm"/>
              <a:tailEnd type="none" w="sm" len="sm"/>
            </a:ln>
          </p:spPr>
        </p:sp>
        <p:sp>
          <p:nvSpPr>
            <p:cNvPr id="71714" name="Line 21"/>
            <p:cNvSpPr/>
            <p:nvPr/>
          </p:nvSpPr>
          <p:spPr>
            <a:xfrm>
              <a:off x="1562" y="3408"/>
              <a:ext cx="144" cy="192"/>
            </a:xfrm>
            <a:prstGeom prst="line">
              <a:avLst/>
            </a:prstGeom>
            <a:ln w="38100" cap="sq" cmpd="sng">
              <a:solidFill>
                <a:schemeClr val="tx1"/>
              </a:solidFill>
              <a:prstDash val="solid"/>
              <a:headEnd type="none" w="sm" len="sm"/>
              <a:tailEnd type="none" w="sm" len="sm"/>
            </a:ln>
          </p:spPr>
        </p:sp>
        <p:sp>
          <p:nvSpPr>
            <p:cNvPr id="71715" name="Line 22"/>
            <p:cNvSpPr/>
            <p:nvPr/>
          </p:nvSpPr>
          <p:spPr>
            <a:xfrm flipH="1">
              <a:off x="1706" y="2544"/>
              <a:ext cx="48" cy="192"/>
            </a:xfrm>
            <a:prstGeom prst="line">
              <a:avLst/>
            </a:prstGeom>
            <a:ln w="38100" cap="sq" cmpd="sng">
              <a:solidFill>
                <a:schemeClr val="tx1"/>
              </a:solidFill>
              <a:prstDash val="solid"/>
              <a:headEnd type="none" w="sm" len="sm"/>
              <a:tailEnd type="none" w="sm" len="sm"/>
            </a:ln>
          </p:spPr>
        </p:sp>
        <p:sp>
          <p:nvSpPr>
            <p:cNvPr id="71716" name="Line 23"/>
            <p:cNvSpPr/>
            <p:nvPr/>
          </p:nvSpPr>
          <p:spPr>
            <a:xfrm>
              <a:off x="1850" y="2544"/>
              <a:ext cx="192" cy="240"/>
            </a:xfrm>
            <a:prstGeom prst="line">
              <a:avLst/>
            </a:prstGeom>
            <a:ln w="38100" cap="sq" cmpd="sng">
              <a:solidFill>
                <a:schemeClr val="tx1"/>
              </a:solidFill>
              <a:prstDash val="solid"/>
              <a:headEnd type="none" w="sm" len="sm"/>
              <a:tailEnd type="none" w="sm" len="sm"/>
            </a:ln>
          </p:spPr>
        </p:sp>
        <p:sp>
          <p:nvSpPr>
            <p:cNvPr id="71717" name="Text Box 24"/>
            <p:cNvSpPr txBox="1"/>
            <p:nvPr/>
          </p:nvSpPr>
          <p:spPr>
            <a:xfrm>
              <a:off x="1067" y="3557"/>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c</a:t>
              </a:r>
              <a:endParaRPr lang="en-US" altLang="zh-CN" sz="2000" b="1" dirty="0">
                <a:latin typeface="Arial" panose="020B0604020202020204" pitchFamily="34" charset="0"/>
              </a:endParaRPr>
            </a:p>
          </p:txBody>
        </p:sp>
        <p:sp>
          <p:nvSpPr>
            <p:cNvPr id="71718" name="Text Box 25"/>
            <p:cNvSpPr txBox="1"/>
            <p:nvPr/>
          </p:nvSpPr>
          <p:spPr>
            <a:xfrm>
              <a:off x="1739" y="3552"/>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d</a:t>
              </a:r>
              <a:endParaRPr lang="en-US" altLang="zh-CN" sz="2000" b="1" dirty="0">
                <a:latin typeface="Arial" panose="020B0604020202020204" pitchFamily="34" charset="0"/>
              </a:endParaRPr>
            </a:p>
          </p:txBody>
        </p:sp>
        <p:sp>
          <p:nvSpPr>
            <p:cNvPr id="71719" name="Text Box 26"/>
            <p:cNvSpPr txBox="1"/>
            <p:nvPr/>
          </p:nvSpPr>
          <p:spPr>
            <a:xfrm>
              <a:off x="1573" y="2751"/>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e</a:t>
              </a:r>
              <a:endParaRPr lang="en-US" altLang="zh-CN" sz="2000" b="1" dirty="0">
                <a:latin typeface="Arial" panose="020B0604020202020204" pitchFamily="34" charset="0"/>
              </a:endParaRPr>
            </a:p>
          </p:txBody>
        </p:sp>
        <p:sp>
          <p:nvSpPr>
            <p:cNvPr id="71720" name="Text Box 27"/>
            <p:cNvSpPr txBox="1"/>
            <p:nvPr/>
          </p:nvSpPr>
          <p:spPr>
            <a:xfrm>
              <a:off x="2068" y="2747"/>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f</a:t>
              </a:r>
              <a:endParaRPr lang="en-US" altLang="zh-CN" sz="2000" b="1" dirty="0">
                <a:latin typeface="Arial" panose="020B0604020202020204" pitchFamily="34" charset="0"/>
              </a:endParaRPr>
            </a:p>
          </p:txBody>
        </p:sp>
        <p:sp>
          <p:nvSpPr>
            <p:cNvPr id="71721" name="Text Box 28"/>
            <p:cNvSpPr txBox="1"/>
            <p:nvPr/>
          </p:nvSpPr>
          <p:spPr>
            <a:xfrm>
              <a:off x="1658" y="2272"/>
              <a:ext cx="24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000" b="1" dirty="0">
                  <a:latin typeface="Arial" panose="020B0604020202020204" pitchFamily="34" charset="0"/>
                </a:rPr>
                <a:t>／</a:t>
              </a:r>
              <a:endParaRPr lang="zh-CN" altLang="en-US" sz="2000" b="1" dirty="0">
                <a:latin typeface="Arial" panose="020B0604020202020204" pitchFamily="34" charset="0"/>
              </a:endParaRPr>
            </a:p>
          </p:txBody>
        </p:sp>
        <p:sp>
          <p:nvSpPr>
            <p:cNvPr id="71722" name="Text Box 29"/>
            <p:cNvSpPr txBox="1"/>
            <p:nvPr/>
          </p:nvSpPr>
          <p:spPr>
            <a:xfrm>
              <a:off x="1400" y="3133"/>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71723" name="Text Box 30"/>
            <p:cNvSpPr txBox="1"/>
            <p:nvPr/>
          </p:nvSpPr>
          <p:spPr>
            <a:xfrm>
              <a:off x="860" y="3143"/>
              <a:ext cx="19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b</a:t>
              </a:r>
              <a:endParaRPr lang="en-US" altLang="zh-CN" sz="2000" b="1" dirty="0">
                <a:latin typeface="Arial" panose="020B0604020202020204" pitchFamily="34" charset="0"/>
              </a:endParaRPr>
            </a:p>
          </p:txBody>
        </p:sp>
        <p:sp>
          <p:nvSpPr>
            <p:cNvPr id="71724" name="Text Box 31"/>
            <p:cNvSpPr txBox="1"/>
            <p:nvPr/>
          </p:nvSpPr>
          <p:spPr>
            <a:xfrm>
              <a:off x="1118" y="2772"/>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71725" name="Text Box 32"/>
            <p:cNvSpPr txBox="1"/>
            <p:nvPr/>
          </p:nvSpPr>
          <p:spPr>
            <a:xfrm>
              <a:off x="909" y="2272"/>
              <a:ext cx="25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000" dirty="0"/>
                <a:t>＋</a:t>
              </a:r>
              <a:endParaRPr lang="zh-CN" altLang="en-US" sz="2000" dirty="0"/>
            </a:p>
          </p:txBody>
        </p:sp>
        <p:sp>
          <p:nvSpPr>
            <p:cNvPr id="71726" name="Text Box 33"/>
            <p:cNvSpPr txBox="1"/>
            <p:nvPr/>
          </p:nvSpPr>
          <p:spPr>
            <a:xfrm>
              <a:off x="1248" y="1836"/>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71727" name="Text Box 34"/>
            <p:cNvSpPr txBox="1"/>
            <p:nvPr/>
          </p:nvSpPr>
          <p:spPr>
            <a:xfrm>
              <a:off x="934" y="2245"/>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latin typeface="Arial" panose="020B0604020202020204" pitchFamily="34" charset="0"/>
                </a:rPr>
                <a:t>+</a:t>
              </a:r>
              <a:endParaRPr lang="en-US" altLang="zh-CN" sz="2400" b="1" dirty="0">
                <a:latin typeface="Arial" panose="020B0604020202020204" pitchFamily="34" charset="0"/>
              </a:endParaRPr>
            </a:p>
          </p:txBody>
        </p:sp>
        <p:sp>
          <p:nvSpPr>
            <p:cNvPr id="71728" name="Oval 35"/>
            <p:cNvSpPr/>
            <p:nvPr/>
          </p:nvSpPr>
          <p:spPr>
            <a:xfrm>
              <a:off x="864" y="2256"/>
              <a:ext cx="336" cy="288"/>
            </a:xfrm>
            <a:prstGeom prst="ellipse">
              <a:avLst/>
            </a:prstGeom>
            <a:noFill/>
            <a:ln w="38100" cap="sq"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729" name="Line 36"/>
            <p:cNvSpPr/>
            <p:nvPr/>
          </p:nvSpPr>
          <p:spPr>
            <a:xfrm flipH="1">
              <a:off x="768" y="2496"/>
              <a:ext cx="192" cy="240"/>
            </a:xfrm>
            <a:prstGeom prst="line">
              <a:avLst/>
            </a:prstGeom>
            <a:ln w="38100" cap="flat" cmpd="sng">
              <a:solidFill>
                <a:schemeClr val="tx1"/>
              </a:solidFill>
              <a:prstDash val="solid"/>
              <a:headEnd type="none" w="med" len="med"/>
              <a:tailEnd type="none" w="med" len="med"/>
            </a:ln>
          </p:spPr>
        </p:sp>
      </p:grpSp>
      <p:sp>
        <p:nvSpPr>
          <p:cNvPr id="104485" name="Oval 37"/>
          <p:cNvSpPr/>
          <p:nvPr/>
        </p:nvSpPr>
        <p:spPr>
          <a:xfrm>
            <a:off x="1219200" y="2590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4486" name="Oval 38"/>
          <p:cNvSpPr/>
          <p:nvPr/>
        </p:nvSpPr>
        <p:spPr>
          <a:xfrm>
            <a:off x="685800"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4487" name="Oval 39"/>
          <p:cNvSpPr/>
          <p:nvPr/>
        </p:nvSpPr>
        <p:spPr>
          <a:xfrm>
            <a:off x="1724025" y="19050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4488" name="Oval 40"/>
          <p:cNvSpPr/>
          <p:nvPr/>
        </p:nvSpPr>
        <p:spPr>
          <a:xfrm>
            <a:off x="1095375" y="39624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4489" name="Oval 41"/>
          <p:cNvSpPr/>
          <p:nvPr/>
        </p:nvSpPr>
        <p:spPr>
          <a:xfrm>
            <a:off x="1476375"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4490" name="Oval 42"/>
          <p:cNvSpPr/>
          <p:nvPr/>
        </p:nvSpPr>
        <p:spPr>
          <a:xfrm>
            <a:off x="2409825" y="2590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4491" name="Oval 43"/>
          <p:cNvSpPr/>
          <p:nvPr/>
        </p:nvSpPr>
        <p:spPr>
          <a:xfrm>
            <a:off x="2224088"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4492" name="Oval 44"/>
          <p:cNvSpPr/>
          <p:nvPr/>
        </p:nvSpPr>
        <p:spPr>
          <a:xfrm>
            <a:off x="1933575" y="39624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4493" name="Oval 45"/>
          <p:cNvSpPr/>
          <p:nvPr/>
        </p:nvSpPr>
        <p:spPr>
          <a:xfrm>
            <a:off x="3014663"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4494" name="Oval 46"/>
          <p:cNvSpPr/>
          <p:nvPr/>
        </p:nvSpPr>
        <p:spPr>
          <a:xfrm>
            <a:off x="2471738" y="46482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4495" name="Oval 47"/>
          <p:cNvSpPr/>
          <p:nvPr/>
        </p:nvSpPr>
        <p:spPr>
          <a:xfrm>
            <a:off x="1447800" y="46482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1694" name="AutoShape 48"/>
          <p:cNvSpPr/>
          <p:nvPr/>
        </p:nvSpPr>
        <p:spPr>
          <a:xfrm>
            <a:off x="4343400" y="1981200"/>
            <a:ext cx="2819400" cy="2362200"/>
          </a:xfrm>
          <a:prstGeom prst="flowChartDocumen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zh-CN" sz="2400" b="1" dirty="0">
              <a:solidFill>
                <a:schemeClr val="tx2"/>
              </a:solidFill>
            </a:endParaRPr>
          </a:p>
        </p:txBody>
      </p:sp>
      <p:sp>
        <p:nvSpPr>
          <p:cNvPr id="104497" name="Rectangle 49"/>
          <p:cNvSpPr/>
          <p:nvPr/>
        </p:nvSpPr>
        <p:spPr>
          <a:xfrm>
            <a:off x="4386263" y="2114550"/>
            <a:ext cx="21240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400" b="1" dirty="0">
                <a:solidFill>
                  <a:schemeClr val="tx2"/>
                </a:solidFill>
              </a:rPr>
              <a:t>先序遍历结果</a:t>
            </a:r>
            <a:r>
              <a:rPr lang="en-US" altLang="zh-CN" sz="2400" b="1" dirty="0">
                <a:solidFill>
                  <a:schemeClr val="tx2"/>
                </a:solidFill>
              </a:rPr>
              <a:t>:</a:t>
            </a:r>
            <a:endParaRPr lang="en-US" altLang="zh-CN" sz="2400" b="1" dirty="0">
              <a:solidFill>
                <a:schemeClr val="tx2"/>
              </a:solidFill>
            </a:endParaRPr>
          </a:p>
        </p:txBody>
      </p:sp>
      <p:sp>
        <p:nvSpPr>
          <p:cNvPr id="104498" name="Text Box 50"/>
          <p:cNvSpPr txBox="1"/>
          <p:nvPr/>
        </p:nvSpPr>
        <p:spPr>
          <a:xfrm>
            <a:off x="4648200" y="3124200"/>
            <a:ext cx="2057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chemeClr val="tx2"/>
                </a:solidFill>
              </a:rPr>
              <a:t> </a:t>
            </a:r>
            <a:r>
              <a:rPr lang="en-US" altLang="zh-CN" sz="2400" b="1" dirty="0">
                <a:solidFill>
                  <a:schemeClr val="tx2"/>
                </a:solidFill>
                <a:latin typeface="Arial" panose="020B0604020202020204" pitchFamily="34" charset="0"/>
              </a:rPr>
              <a:t>-+a*b-cd/ef</a:t>
            </a:r>
            <a:endParaRPr lang="en-US" altLang="zh-CN" sz="2400" b="1" dirty="0">
              <a:solidFill>
                <a:schemeClr val="tx2"/>
              </a:solidFill>
              <a:latin typeface="Arial" panose="020B0604020202020204" pitchFamily="34" charset="0"/>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4497"/>
                                        </p:tgtEl>
                                        <p:attrNameLst>
                                          <p:attrName>style.visibility</p:attrName>
                                        </p:attrNameLst>
                                      </p:cBhvr>
                                      <p:to>
                                        <p:strVal val="visible"/>
                                      </p:to>
                                    </p:set>
                                    <p:animEffect transition="in" filter="wipe(up)">
                                      <p:cBhvr>
                                        <p:cTn id="7" dur="500"/>
                                        <p:tgtEl>
                                          <p:spTgt spid="104497"/>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4487"/>
                                        </p:tgtEl>
                                        <p:attrNameLst>
                                          <p:attrName>style.visibility</p:attrName>
                                        </p:attrNameLst>
                                      </p:cBhvr>
                                      <p:to>
                                        <p:strVal val="visible"/>
                                      </p:to>
                                    </p:set>
                                    <p:animEffect transition="in" filter="box(out)">
                                      <p:cBhvr>
                                        <p:cTn id="12" dur="500"/>
                                        <p:tgtEl>
                                          <p:spTgt spid="104487"/>
                                        </p:tgtEl>
                                      </p:cBhvr>
                                    </p:animEffect>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4485"/>
                                        </p:tgtEl>
                                        <p:attrNameLst>
                                          <p:attrName>style.visibility</p:attrName>
                                        </p:attrNameLst>
                                      </p:cBhvr>
                                      <p:to>
                                        <p:strVal val="visible"/>
                                      </p:to>
                                    </p:set>
                                    <p:animEffect transition="in" filter="box(out)">
                                      <p:cBhvr>
                                        <p:cTn id="17" dur="500"/>
                                        <p:tgtEl>
                                          <p:spTgt spid="104485"/>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4486"/>
                                        </p:tgtEl>
                                        <p:attrNameLst>
                                          <p:attrName>style.visibility</p:attrName>
                                        </p:attrNameLst>
                                      </p:cBhvr>
                                      <p:to>
                                        <p:strVal val="visible"/>
                                      </p:to>
                                    </p:set>
                                    <p:animEffect transition="in" filter="box(out)">
                                      <p:cBhvr>
                                        <p:cTn id="22" dur="500"/>
                                        <p:tgtEl>
                                          <p:spTgt spid="104486"/>
                                        </p:tgtEl>
                                      </p:cBhvr>
                                    </p:animEffect>
                                  </p:childTnLst>
                                  <p:subTnLst>
                                    <p:audio>
                                      <p:cMediaNode>
                                        <p:cTn display="0" masterRel="sameClick">
                                          <p:stCondLst>
                                            <p:cond evt="begin" delay="0">
                                              <p:tn val="20"/>
                                            </p:cond>
                                          </p:stCondLst>
                                          <p:endCondLst>
                                            <p:cond evt="onStopAudio" delay="0">
                                              <p:tgtEl>
                                                <p:sldTgt/>
                                              </p:tgtEl>
                                            </p:cond>
                                          </p:endCondLst>
                                        </p:cTn>
                                        <p:tgtEl>
                                          <p:sndTgt r:embed="rId2"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4489"/>
                                        </p:tgtEl>
                                        <p:attrNameLst>
                                          <p:attrName>style.visibility</p:attrName>
                                        </p:attrNameLst>
                                      </p:cBhvr>
                                      <p:to>
                                        <p:strVal val="visible"/>
                                      </p:to>
                                    </p:set>
                                    <p:animEffect transition="in" filter="box(out)">
                                      <p:cBhvr>
                                        <p:cTn id="27" dur="500"/>
                                        <p:tgtEl>
                                          <p:spTgt spid="104489"/>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4488"/>
                                        </p:tgtEl>
                                        <p:attrNameLst>
                                          <p:attrName>style.visibility</p:attrName>
                                        </p:attrNameLst>
                                      </p:cBhvr>
                                      <p:to>
                                        <p:strVal val="visible"/>
                                      </p:to>
                                    </p:set>
                                    <p:animEffect transition="in" filter="box(out)">
                                      <p:cBhvr>
                                        <p:cTn id="32" dur="500"/>
                                        <p:tgtEl>
                                          <p:spTgt spid="104488"/>
                                        </p:tgtEl>
                                      </p:cBhvr>
                                    </p:animEffect>
                                  </p:childTnLst>
                                  <p:subTnLst>
                                    <p:audio>
                                      <p:cMediaNode>
                                        <p:cTn display="0" masterRel="sameClick">
                                          <p:stCondLst>
                                            <p:cond evt="begin" delay="0">
                                              <p:tn val="30"/>
                                            </p:cond>
                                          </p:stCondLst>
                                          <p:endCondLst>
                                            <p:cond evt="onStopAudio" delay="0">
                                              <p:tgtEl>
                                                <p:sldTgt/>
                                              </p:tgtEl>
                                            </p:cond>
                                          </p:endCondLst>
                                        </p:cTn>
                                        <p:tgtEl>
                                          <p:sndTgt r:embed="rId2"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4492"/>
                                        </p:tgtEl>
                                        <p:attrNameLst>
                                          <p:attrName>style.visibility</p:attrName>
                                        </p:attrNameLst>
                                      </p:cBhvr>
                                      <p:to>
                                        <p:strVal val="visible"/>
                                      </p:to>
                                    </p:set>
                                    <p:animEffect transition="in" filter="box(out)">
                                      <p:cBhvr>
                                        <p:cTn id="37" dur="500"/>
                                        <p:tgtEl>
                                          <p:spTgt spid="104492"/>
                                        </p:tgtEl>
                                      </p:cBhvr>
                                    </p:animEffect>
                                  </p:childTnLst>
                                  <p:subTnLst>
                                    <p:audio>
                                      <p:cMediaNode>
                                        <p:cTn display="0" masterRel="sameClick">
                                          <p:stCondLst>
                                            <p:cond evt="begin" delay="0">
                                              <p:tn val="35"/>
                                            </p:cond>
                                          </p:stCondLst>
                                          <p:endCondLst>
                                            <p:cond evt="onStopAudio" delay="0">
                                              <p:tgtEl>
                                                <p:sldTgt/>
                                              </p:tgtEl>
                                            </p:cond>
                                          </p:endCondLst>
                                        </p:cTn>
                                        <p:tgtEl>
                                          <p:sndTgt r:embed="rId2"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4495"/>
                                        </p:tgtEl>
                                        <p:attrNameLst>
                                          <p:attrName>style.visibility</p:attrName>
                                        </p:attrNameLst>
                                      </p:cBhvr>
                                      <p:to>
                                        <p:strVal val="visible"/>
                                      </p:to>
                                    </p:set>
                                    <p:animEffect transition="in" filter="box(out)">
                                      <p:cBhvr>
                                        <p:cTn id="42" dur="500"/>
                                        <p:tgtEl>
                                          <p:spTgt spid="104495"/>
                                        </p:tgtEl>
                                      </p:cBhvr>
                                    </p:animEffect>
                                  </p:childTnLst>
                                  <p:subTnLst>
                                    <p:audio>
                                      <p:cMediaNode>
                                        <p:cTn display="0" masterRel="sameClick">
                                          <p:stCondLst>
                                            <p:cond evt="begin" delay="0">
                                              <p:tn val="40"/>
                                            </p:cond>
                                          </p:stCondLst>
                                          <p:endCondLst>
                                            <p:cond evt="onStopAudio" delay="0">
                                              <p:tgtEl>
                                                <p:sldTgt/>
                                              </p:tgtEl>
                                            </p:cond>
                                          </p:endCondLst>
                                        </p:cTn>
                                        <p:tgtEl>
                                          <p:sndTgt r:embed="rId2"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4494"/>
                                        </p:tgtEl>
                                        <p:attrNameLst>
                                          <p:attrName>style.visibility</p:attrName>
                                        </p:attrNameLst>
                                      </p:cBhvr>
                                      <p:to>
                                        <p:strVal val="visible"/>
                                      </p:to>
                                    </p:set>
                                    <p:animEffect transition="in" filter="box(out)">
                                      <p:cBhvr>
                                        <p:cTn id="47" dur="500"/>
                                        <p:tgtEl>
                                          <p:spTgt spid="104494"/>
                                        </p:tgtEl>
                                      </p:cBhvr>
                                    </p:animEffect>
                                  </p:childTnLst>
                                  <p:subTnLst>
                                    <p:audio>
                                      <p:cMediaNode>
                                        <p:cTn display="0" masterRel="sameClick">
                                          <p:stCondLst>
                                            <p:cond evt="begin" delay="0">
                                              <p:tn val="45"/>
                                            </p:cond>
                                          </p:stCondLst>
                                          <p:endCondLst>
                                            <p:cond evt="onStopAudio" delay="0">
                                              <p:tgtEl>
                                                <p:sldTgt/>
                                              </p:tgtEl>
                                            </p:cond>
                                          </p:endCondLst>
                                        </p:cTn>
                                        <p:tgtEl>
                                          <p:sndTgt r:embed="rId2" name="cashreg.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4490"/>
                                        </p:tgtEl>
                                        <p:attrNameLst>
                                          <p:attrName>style.visibility</p:attrName>
                                        </p:attrNameLst>
                                      </p:cBhvr>
                                      <p:to>
                                        <p:strVal val="visible"/>
                                      </p:to>
                                    </p:set>
                                    <p:animEffect transition="in" filter="box(out)">
                                      <p:cBhvr>
                                        <p:cTn id="52" dur="500"/>
                                        <p:tgtEl>
                                          <p:spTgt spid="104490"/>
                                        </p:tgtEl>
                                      </p:cBhvr>
                                    </p:animEffect>
                                  </p:childTnLst>
                                  <p:subTnLst>
                                    <p:audio>
                                      <p:cMediaNode>
                                        <p:cTn display="0" masterRel="sameClick">
                                          <p:stCondLst>
                                            <p:cond evt="begin" delay="0">
                                              <p:tn val="50"/>
                                            </p:cond>
                                          </p:stCondLst>
                                          <p:endCondLst>
                                            <p:cond evt="onStopAudio" delay="0">
                                              <p:tgtEl>
                                                <p:sldTgt/>
                                              </p:tgtEl>
                                            </p:cond>
                                          </p:endCondLst>
                                        </p:cTn>
                                        <p:tgtEl>
                                          <p:sndTgt r:embed="rId2" name="cashreg.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4491"/>
                                        </p:tgtEl>
                                        <p:attrNameLst>
                                          <p:attrName>style.visibility</p:attrName>
                                        </p:attrNameLst>
                                      </p:cBhvr>
                                      <p:to>
                                        <p:strVal val="visible"/>
                                      </p:to>
                                    </p:set>
                                    <p:animEffect transition="in" filter="box(out)">
                                      <p:cBhvr>
                                        <p:cTn id="57" dur="500"/>
                                        <p:tgtEl>
                                          <p:spTgt spid="104491"/>
                                        </p:tgtEl>
                                      </p:cBhvr>
                                    </p:animEffect>
                                  </p:childTnLst>
                                  <p:subTnLst>
                                    <p:audio>
                                      <p:cMediaNode>
                                        <p:cTn display="0" masterRel="sameClick">
                                          <p:stCondLst>
                                            <p:cond evt="begin" delay="0">
                                              <p:tn val="55"/>
                                            </p:cond>
                                          </p:stCondLst>
                                          <p:endCondLst>
                                            <p:cond evt="onStopAudio" delay="0">
                                              <p:tgtEl>
                                                <p:sldTgt/>
                                              </p:tgtEl>
                                            </p:cond>
                                          </p:endCondLst>
                                        </p:cTn>
                                        <p:tgtEl>
                                          <p:sndTgt r:embed="rId2" name="cashreg.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04493"/>
                                        </p:tgtEl>
                                        <p:attrNameLst>
                                          <p:attrName>style.visibility</p:attrName>
                                        </p:attrNameLst>
                                      </p:cBhvr>
                                      <p:to>
                                        <p:strVal val="visible"/>
                                      </p:to>
                                    </p:set>
                                    <p:animEffect transition="in" filter="box(out)">
                                      <p:cBhvr>
                                        <p:cTn id="62" dur="500"/>
                                        <p:tgtEl>
                                          <p:spTgt spid="104493"/>
                                        </p:tgtEl>
                                      </p:cBhvr>
                                    </p:animEffect>
                                  </p:childTnLst>
                                  <p:subTnLst>
                                    <p:audio>
                                      <p:cMediaNode>
                                        <p:cTn display="0" masterRel="sameClick">
                                          <p:stCondLst>
                                            <p:cond evt="begin" delay="0">
                                              <p:tn val="60"/>
                                            </p:cond>
                                          </p:stCondLst>
                                          <p:endCondLst>
                                            <p:cond evt="onStopAudio" delay="0">
                                              <p:tgtEl>
                                                <p:sldTgt/>
                                              </p:tgtEl>
                                            </p:cond>
                                          </p:endCondLst>
                                        </p:cTn>
                                        <p:tgtEl>
                                          <p:sndTgt r:embed="rId2" name="cashreg.wav"/>
                                        </p:tgtEl>
                                      </p:cMediaNode>
                                    </p:audio>
                                  </p:sub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104498"/>
                                        </p:tgtEl>
                                        <p:attrNameLst>
                                          <p:attrName>style.visibility</p:attrName>
                                        </p:attrNameLst>
                                      </p:cBhvr>
                                      <p:to>
                                        <p:strVal val="visible"/>
                                      </p:to>
                                    </p:set>
                                    <p:anim calcmode="lin" valueType="num">
                                      <p:cBhvr>
                                        <p:cTn id="67" dur="500" fill="hold"/>
                                        <p:tgtEl>
                                          <p:spTgt spid="104498"/>
                                        </p:tgtEl>
                                        <p:attrNameLst>
                                          <p:attrName>ppt_w</p:attrName>
                                        </p:attrNameLst>
                                      </p:cBhvr>
                                      <p:tavLst>
                                        <p:tav tm="0">
                                          <p:val>
                                            <p:fltVal val="0.000000"/>
                                          </p:val>
                                        </p:tav>
                                        <p:tav tm="100000">
                                          <p:val>
                                            <p:strVal val="#ppt_w"/>
                                          </p:val>
                                        </p:tav>
                                      </p:tavLst>
                                    </p:anim>
                                    <p:anim calcmode="lin" valueType="num">
                                      <p:cBhvr>
                                        <p:cTn id="68" dur="500" fill="hold"/>
                                        <p:tgtEl>
                                          <p:spTgt spid="104498"/>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65"/>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85" grpId="0" animBg="1"/>
      <p:bldP spid="104486" grpId="0" animBg="1"/>
      <p:bldP spid="104487" grpId="0" animBg="1"/>
      <p:bldP spid="104488" grpId="0" animBg="1"/>
      <p:bldP spid="104489" grpId="0" animBg="1"/>
      <p:bldP spid="104490" grpId="0" animBg="1"/>
      <p:bldP spid="104491" grpId="0" animBg="1"/>
      <p:bldP spid="104492" grpId="0" animBg="1"/>
      <p:bldP spid="104493" grpId="0" animBg="1"/>
      <p:bldP spid="104494" grpId="0" animBg="1"/>
      <p:bldP spid="104495" grpId="0" animBg="1"/>
      <p:bldP spid="104497" grpId="0"/>
      <p:bldP spid="1044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sz="half" idx="1"/>
          </p:nvPr>
        </p:nvSpPr>
        <p:spPr>
          <a:xfrm>
            <a:off x="179388" y="981075"/>
            <a:ext cx="3816350" cy="4114800"/>
          </a:xfrm>
          <a:ln/>
        </p:spPr>
        <p:txBody>
          <a:bodyPr vert="horz" wrap="square" lIns="91440" tIns="45720" rIns="91440" bIns="45720" anchor="t"/>
          <a:p>
            <a:pPr eaLnBrk="1" hangingPunct="1"/>
            <a:r>
              <a:rPr kumimoji="1" lang="zh-CN" altLang="en-US" sz="3200" dirty="0">
                <a:latin typeface="+mn-lt"/>
                <a:ea typeface="+mn-ea"/>
                <a:cs typeface="+mn-cs"/>
              </a:rPr>
              <a:t>（</a:t>
            </a:r>
            <a:r>
              <a:rPr kumimoji="1" lang="en-US" altLang="zh-CN" sz="3200" dirty="0">
                <a:latin typeface="+mn-lt"/>
                <a:ea typeface="+mn-ea"/>
                <a:cs typeface="+mn-cs"/>
              </a:rPr>
              <a:t>2</a:t>
            </a:r>
            <a:r>
              <a:rPr kumimoji="1" lang="zh-CN" altLang="en-US" sz="3200" dirty="0">
                <a:latin typeface="+mn-lt"/>
                <a:ea typeface="+mn-ea"/>
                <a:cs typeface="+mn-cs"/>
              </a:rPr>
              <a:t>） 凹入表示法</a:t>
            </a:r>
            <a:endParaRPr kumimoji="1" lang="zh-CN" altLang="en-US" sz="3200" dirty="0">
              <a:latin typeface="+mn-lt"/>
              <a:ea typeface="+mn-ea"/>
              <a:cs typeface="+mn-cs"/>
            </a:endParaRPr>
          </a:p>
          <a:p>
            <a:pPr lvl="1" eaLnBrk="1" hangingPunct="1"/>
            <a:r>
              <a:rPr kumimoji="1" lang="zh-CN" altLang="en-US" sz="2800" dirty="0">
                <a:latin typeface="+mn-lt"/>
                <a:ea typeface="+mn-ea"/>
              </a:rPr>
              <a:t>树的凹入表示法主要用于树的屏幕和打印显示。</a:t>
            </a:r>
            <a:endParaRPr kumimoji="1" lang="zh-CN" altLang="en-US" sz="2800" dirty="0">
              <a:latin typeface="+mn-lt"/>
              <a:ea typeface="+mn-ea"/>
            </a:endParaRPr>
          </a:p>
        </p:txBody>
      </p:sp>
      <p:graphicFrame>
        <p:nvGraphicFramePr>
          <p:cNvPr id="458757" name="Object 5"/>
          <p:cNvGraphicFramePr>
            <a:graphicFrameLocks noChangeAspect="1"/>
          </p:cNvGraphicFramePr>
          <p:nvPr/>
        </p:nvGraphicFramePr>
        <p:xfrm>
          <a:off x="3635375" y="981075"/>
          <a:ext cx="5065713" cy="6096000"/>
        </p:xfrm>
        <a:graphic>
          <a:graphicData uri="http://schemas.openxmlformats.org/presentationml/2006/ole">
            <mc:AlternateContent xmlns:mc="http://schemas.openxmlformats.org/markup-compatibility/2006">
              <mc:Choice xmlns:v="urn:schemas-microsoft-com:vml" Requires="v">
                <p:oleObj spid="_x0000_s3077" name="" r:id="rId1" imgW="2418715" imgH="2624455" progId="Word.Picture.8">
                  <p:embed/>
                </p:oleObj>
              </mc:Choice>
              <mc:Fallback>
                <p:oleObj name="" r:id="rId1" imgW="2418715" imgH="2624455" progId="Word.Picture.8">
                  <p:embed/>
                  <p:pic>
                    <p:nvPicPr>
                      <p:cNvPr id="0" name="图片 3076"/>
                      <p:cNvPicPr/>
                      <p:nvPr/>
                    </p:nvPicPr>
                    <p:blipFill>
                      <a:blip r:embed="rId2"/>
                      <a:stretch>
                        <a:fillRect/>
                      </a:stretch>
                    </p:blipFill>
                    <p:spPr>
                      <a:xfrm>
                        <a:off x="3635375" y="981075"/>
                        <a:ext cx="5065713" cy="6096000"/>
                      </a:xfrm>
                      <a:prstGeom prst="rect">
                        <a:avLst/>
                      </a:prstGeom>
                      <a:noFill/>
                      <a:ln w="38100">
                        <a:noFill/>
                        <a:miter/>
                      </a:ln>
                    </p:spPr>
                  </p:pic>
                </p:oleObj>
              </mc:Fallback>
            </mc:AlternateContent>
          </a:graphicData>
        </a:graphic>
      </p:graphicFrame>
    </p:spTree>
  </p:cSld>
  <p:clrMapOvr>
    <a:masterClrMapping/>
  </p:clrMapOvr>
  <p:transitio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1000"/>
                                  </p:stCondLst>
                                  <p:childTnLst>
                                    <p:set>
                                      <p:cBhvr>
                                        <p:cTn id="6" dur="1" fill="hold">
                                          <p:stCondLst>
                                            <p:cond delay="0"/>
                                          </p:stCondLst>
                                        </p:cTn>
                                        <p:tgtEl>
                                          <p:spTgt spid="458757"/>
                                        </p:tgtEl>
                                        <p:attrNameLst>
                                          <p:attrName>style.visibility</p:attrName>
                                        </p:attrNameLst>
                                      </p:cBhvr>
                                      <p:to>
                                        <p:strVal val="visible"/>
                                      </p:to>
                                    </p:set>
                                    <p:anim calcmode="lin" valueType="num">
                                      <p:cBhvr>
                                        <p:cTn id="7" dur="1000" fill="hold"/>
                                        <p:tgtEl>
                                          <p:spTgt spid="458757"/>
                                        </p:tgtEl>
                                        <p:attrNameLst>
                                          <p:attrName>ppt_w</p:attrName>
                                        </p:attrNameLst>
                                      </p:cBhvr>
                                      <p:tavLst>
                                        <p:tav tm="0">
                                          <p:val>
                                            <p:fltVal val="0.000000"/>
                                          </p:val>
                                        </p:tav>
                                        <p:tav tm="100000">
                                          <p:val>
                                            <p:strVal val="#ppt_w"/>
                                          </p:val>
                                        </p:tav>
                                      </p:tavLst>
                                    </p:anim>
                                    <p:anim calcmode="lin" valueType="num">
                                      <p:cBhvr>
                                        <p:cTn id="8" dur="1000" fill="hold"/>
                                        <p:tgtEl>
                                          <p:spTgt spid="458757"/>
                                        </p:tgtEl>
                                        <p:attrNameLst>
                                          <p:attrName>ppt_h</p:attrName>
                                        </p:attrNameLst>
                                      </p:cBhvr>
                                      <p:tavLst>
                                        <p:tav tm="0">
                                          <p:val>
                                            <p:fltVal val="0.000000"/>
                                          </p:val>
                                        </p:tav>
                                        <p:tav tm="100000">
                                          <p:val>
                                            <p:strVal val="#ppt_h"/>
                                          </p:val>
                                        </p:tav>
                                      </p:tavLst>
                                    </p:anim>
                                    <p:anim calcmode="lin" valueType="num">
                                      <p:cBhvr>
                                        <p:cTn id="9" dur="1000" fill="hold"/>
                                        <p:tgtEl>
                                          <p:spTgt spid="458757"/>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45875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idx="1"/>
          </p:nvPr>
        </p:nvSpPr>
        <p:spPr>
          <a:xfrm>
            <a:off x="395288" y="1125538"/>
            <a:ext cx="7772400" cy="4114800"/>
          </a:xfrm>
          <a:ln/>
        </p:spPr>
        <p:txBody>
          <a:bodyPr vert="horz" wrap="square" lIns="91440" tIns="45720" rIns="91440" bIns="45720" anchor="t"/>
          <a:p>
            <a:pPr eaLnBrk="1" hangingPunct="1"/>
            <a:r>
              <a:rPr lang="zh-CN" altLang="en-US" b="1" dirty="0"/>
              <a:t>问题：</a:t>
            </a:r>
            <a:endParaRPr lang="zh-CN" altLang="en-US" b="1" dirty="0"/>
          </a:p>
          <a:p>
            <a:pPr lvl="1" eaLnBrk="1" hangingPunct="1"/>
            <a:r>
              <a:rPr lang="zh-CN" altLang="en-US" b="1" dirty="0"/>
              <a:t>对应于先序遍历序列为</a:t>
            </a:r>
            <a:r>
              <a:rPr lang="en-US" altLang="zh-CN" b="1" i="1" dirty="0">
                <a:solidFill>
                  <a:srgbClr val="FF3300"/>
                </a:solidFill>
              </a:rPr>
              <a:t>ABC</a:t>
            </a:r>
            <a:r>
              <a:rPr lang="zh-CN" altLang="en-US" b="1" dirty="0"/>
              <a:t>的二叉树有几种形态，分别图示出。</a:t>
            </a:r>
            <a:endParaRPr lang="zh-CN" altLang="en-US" b="1" dirty="0"/>
          </a:p>
          <a:p>
            <a:pPr lvl="1" eaLnBrk="1" hangingPunct="1"/>
            <a:r>
              <a:rPr lang="zh-CN" altLang="en-US" b="1" dirty="0"/>
              <a:t>如何实现二叉链表表示的二叉树的先序遍历算法？</a:t>
            </a:r>
            <a:endParaRPr lang="zh-CN" altLang="en-US" b="1" dirty="0"/>
          </a:p>
        </p:txBody>
      </p:sp>
      <p:grpSp>
        <p:nvGrpSpPr>
          <p:cNvPr id="2" name="Group 19"/>
          <p:cNvGrpSpPr/>
          <p:nvPr/>
        </p:nvGrpSpPr>
        <p:grpSpPr>
          <a:xfrm>
            <a:off x="1376363" y="4149725"/>
            <a:ext cx="6199187" cy="1752600"/>
            <a:chOff x="867" y="2614"/>
            <a:chExt cx="3905" cy="1104"/>
          </a:xfrm>
        </p:grpSpPr>
        <p:pic>
          <p:nvPicPr>
            <p:cNvPr id="72708" name="Picture 3" descr="d4"/>
            <p:cNvPicPr>
              <a:picLocks noChangeAspect="1"/>
            </p:cNvPicPr>
            <p:nvPr/>
          </p:nvPicPr>
          <p:blipFill>
            <a:blip r:embed="rId1"/>
            <a:stretch>
              <a:fillRect/>
            </a:stretch>
          </p:blipFill>
          <p:spPr>
            <a:xfrm>
              <a:off x="884" y="2659"/>
              <a:ext cx="3888" cy="1040"/>
            </a:xfrm>
            <a:prstGeom prst="rect">
              <a:avLst/>
            </a:prstGeom>
            <a:noFill/>
            <a:ln w="9525">
              <a:noFill/>
            </a:ln>
          </p:spPr>
        </p:pic>
        <p:sp>
          <p:nvSpPr>
            <p:cNvPr id="72709" name="Rectangle 4"/>
            <p:cNvSpPr/>
            <p:nvPr/>
          </p:nvSpPr>
          <p:spPr>
            <a:xfrm>
              <a:off x="1292"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72710" name="Rectangle 5"/>
            <p:cNvSpPr/>
            <p:nvPr/>
          </p:nvSpPr>
          <p:spPr>
            <a:xfrm>
              <a:off x="1111"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72711" name="Rectangle 6"/>
            <p:cNvSpPr/>
            <p:nvPr/>
          </p:nvSpPr>
          <p:spPr>
            <a:xfrm>
              <a:off x="1791"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72712" name="Rectangle 7"/>
            <p:cNvSpPr/>
            <p:nvPr/>
          </p:nvSpPr>
          <p:spPr>
            <a:xfrm>
              <a:off x="2472"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72713" name="Rectangle 8"/>
            <p:cNvSpPr/>
            <p:nvPr/>
          </p:nvSpPr>
          <p:spPr>
            <a:xfrm>
              <a:off x="3606"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72714" name="Rectangle 9"/>
            <p:cNvSpPr/>
            <p:nvPr/>
          </p:nvSpPr>
          <p:spPr>
            <a:xfrm>
              <a:off x="4332"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72715" name="Rectangle 10"/>
            <p:cNvSpPr/>
            <p:nvPr/>
          </p:nvSpPr>
          <p:spPr>
            <a:xfrm>
              <a:off x="867" y="343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72716" name="Rectangle 11"/>
            <p:cNvSpPr/>
            <p:nvPr/>
          </p:nvSpPr>
          <p:spPr>
            <a:xfrm>
              <a:off x="2018" y="34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72717" name="Rectangle 12"/>
            <p:cNvSpPr/>
            <p:nvPr/>
          </p:nvSpPr>
          <p:spPr>
            <a:xfrm>
              <a:off x="2925" y="3051"/>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72718" name="Rectangle 13"/>
            <p:cNvSpPr/>
            <p:nvPr/>
          </p:nvSpPr>
          <p:spPr>
            <a:xfrm>
              <a:off x="3379" y="343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72719" name="Rectangle 14"/>
            <p:cNvSpPr/>
            <p:nvPr/>
          </p:nvSpPr>
          <p:spPr>
            <a:xfrm>
              <a:off x="4513" y="343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72720" name="Rectangle 15"/>
            <p:cNvSpPr/>
            <p:nvPr/>
          </p:nvSpPr>
          <p:spPr>
            <a:xfrm>
              <a:off x="2018"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72721" name="Rectangle 16"/>
            <p:cNvSpPr/>
            <p:nvPr/>
          </p:nvSpPr>
          <p:spPr>
            <a:xfrm>
              <a:off x="2699" y="2614"/>
              <a:ext cx="24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72722" name="Rectangle 17"/>
            <p:cNvSpPr/>
            <p:nvPr/>
          </p:nvSpPr>
          <p:spPr>
            <a:xfrm>
              <a:off x="3379"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72723" name="Rectangle 18"/>
            <p:cNvSpPr/>
            <p:nvPr/>
          </p:nvSpPr>
          <p:spPr>
            <a:xfrm>
              <a:off x="4105"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gr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ext Box 2"/>
          <p:cNvSpPr txBox="1"/>
          <p:nvPr/>
        </p:nvSpPr>
        <p:spPr>
          <a:xfrm>
            <a:off x="457200" y="228600"/>
            <a:ext cx="6330950" cy="1492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楷体_GB2312" pitchFamily="49" charset="-122"/>
              </a:rPr>
              <a:t>三、先序遍历的递归描述</a:t>
            </a:r>
            <a:endParaRPr lang="zh-CN" altLang="en-US" sz="5400" b="1" dirty="0">
              <a:solidFill>
                <a:srgbClr val="0000FF"/>
              </a:solidFill>
              <a:ea typeface="楷体_GB2312" pitchFamily="49" charset="-122"/>
            </a:endParaRPr>
          </a:p>
          <a:p>
            <a:pPr marL="0" lvl="0" indent="0" eaLnBrk="1" hangingPunct="1">
              <a:spcBef>
                <a:spcPct val="0"/>
              </a:spcBef>
              <a:buNone/>
            </a:pPr>
            <a:endParaRPr lang="zh-CN" altLang="en-US" sz="2400" b="1" dirty="0">
              <a:latin typeface="宋体" panose="02010600030101010101" pitchFamily="2" charset="-122"/>
            </a:endParaRPr>
          </a:p>
          <a:p>
            <a:pPr marL="0" lvl="0" indent="0" eaLnBrk="1" hangingPunct="1">
              <a:spcBef>
                <a:spcPct val="0"/>
              </a:spcBef>
              <a:buNone/>
            </a:pPr>
            <a:endParaRPr lang="en-US" altLang="zh-CN" sz="2400" dirty="0"/>
          </a:p>
        </p:txBody>
      </p:sp>
      <p:sp>
        <p:nvSpPr>
          <p:cNvPr id="391171" name="Text Box 3">
            <a:hlinkClick r:id="rId1" action="ppaction://hlinksldjump"/>
          </p:cNvPr>
          <p:cNvSpPr txBox="1"/>
          <p:nvPr/>
        </p:nvSpPr>
        <p:spPr>
          <a:xfrm>
            <a:off x="228600" y="1143000"/>
            <a:ext cx="7880350" cy="49688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void</a:t>
            </a:r>
            <a:r>
              <a:rPr lang="en-US" altLang="zh-CN" sz="4000" dirty="0">
                <a:solidFill>
                  <a:srgbClr val="FF0000"/>
                </a:solidFill>
              </a:rPr>
              <a:t> Preorder (</a:t>
            </a:r>
            <a:r>
              <a:rPr lang="en-US" altLang="zh-CN" sz="4000" dirty="0">
                <a:solidFill>
                  <a:srgbClr val="800000"/>
                </a:solidFill>
              </a:rPr>
              <a:t>BiTree T</a:t>
            </a:r>
            <a:r>
              <a:rPr lang="en-US" altLang="zh-CN" sz="4000" dirty="0">
                <a:solidFill>
                  <a:srgbClr val="FF0000"/>
                </a:solidFill>
              </a:rPr>
              <a:t>)</a:t>
            </a:r>
            <a:endParaRPr lang="en-US" altLang="zh-CN" sz="4000" dirty="0">
              <a:solidFill>
                <a:srgbClr val="FF0000"/>
              </a:solidFill>
            </a:endParaRPr>
          </a:p>
          <a:p>
            <a:pPr marL="0" lvl="0" indent="0" eaLnBrk="1" hangingPunct="1">
              <a:spcBef>
                <a:spcPct val="0"/>
              </a:spcBef>
              <a:buNone/>
            </a:pPr>
            <a:r>
              <a:rPr lang="en-US" altLang="zh-CN" sz="4000" b="1" dirty="0">
                <a:latin typeface="宋体" panose="02010600030101010101" pitchFamily="2" charset="-122"/>
              </a:rPr>
              <a:t>{ </a:t>
            </a:r>
            <a:r>
              <a:rPr lang="en-US" altLang="zh-CN" sz="4000" dirty="0"/>
              <a:t>//</a:t>
            </a:r>
            <a:r>
              <a:rPr lang="en-US" altLang="zh-CN" sz="4000" b="1" dirty="0"/>
              <a:t> </a:t>
            </a:r>
            <a:r>
              <a:rPr lang="zh-CN" altLang="en-US" sz="4000" dirty="0">
                <a:ea typeface="楷体_GB2312" pitchFamily="49" charset="-122"/>
              </a:rPr>
              <a:t>先序遍历二叉树</a:t>
            </a:r>
            <a:r>
              <a:rPr lang="zh-CN" altLang="en-US" sz="4000" b="1" dirty="0"/>
              <a:t> </a:t>
            </a:r>
            <a:endParaRPr lang="zh-CN" altLang="en-US" sz="4000" b="1" dirty="0"/>
          </a:p>
          <a:p>
            <a:pPr marL="0" lvl="0" indent="0" eaLnBrk="1" hangingPunct="1">
              <a:spcBef>
                <a:spcPct val="0"/>
              </a:spcBef>
              <a:buNone/>
            </a:pPr>
            <a:r>
              <a:rPr lang="zh-CN" altLang="en-US" sz="4000" dirty="0"/>
              <a:t>   </a:t>
            </a:r>
            <a:r>
              <a:rPr lang="en-US" altLang="zh-CN" sz="4000" b="1" dirty="0"/>
              <a:t>if </a:t>
            </a:r>
            <a:r>
              <a:rPr lang="en-US" altLang="zh-CN" sz="4000" dirty="0"/>
              <a:t>(T)</a:t>
            </a:r>
            <a:r>
              <a:rPr lang="en-US" altLang="zh-CN" sz="4000" b="1" dirty="0"/>
              <a:t> {</a:t>
            </a:r>
            <a:endParaRPr lang="en-US" altLang="zh-CN" sz="4000" b="1" dirty="0"/>
          </a:p>
          <a:p>
            <a:pPr marL="0" lvl="0" indent="0" eaLnBrk="1" hangingPunct="1">
              <a:spcBef>
                <a:spcPct val="0"/>
              </a:spcBef>
              <a:buNone/>
            </a:pPr>
            <a:r>
              <a:rPr lang="en-US" altLang="zh-CN" sz="4000" dirty="0"/>
              <a:t>      </a:t>
            </a:r>
            <a:r>
              <a:rPr lang="en-US" altLang="zh-CN" sz="4000" dirty="0">
                <a:solidFill>
                  <a:srgbClr val="0000FF"/>
                </a:solidFill>
              </a:rPr>
              <a:t>visit(T-&gt;data)</a:t>
            </a:r>
            <a:r>
              <a:rPr lang="en-US" altLang="zh-CN" sz="4000" dirty="0"/>
              <a:t>;            // </a:t>
            </a:r>
            <a:r>
              <a:rPr lang="zh-CN" altLang="en-US" sz="4000" dirty="0">
                <a:solidFill>
                  <a:srgbClr val="333399"/>
                </a:solidFill>
                <a:ea typeface="楷体_GB2312" pitchFamily="49" charset="-122"/>
              </a:rPr>
              <a:t>访问结点</a:t>
            </a:r>
            <a:endParaRPr lang="zh-CN" altLang="en-US" sz="4000" dirty="0">
              <a:latin typeface="宋体" panose="02010600030101010101" pitchFamily="2" charset="-122"/>
            </a:endParaRPr>
          </a:p>
          <a:p>
            <a:pPr marL="0" lvl="0" indent="0" eaLnBrk="1" hangingPunct="1">
              <a:spcBef>
                <a:spcPct val="0"/>
              </a:spcBef>
              <a:buNone/>
            </a:pPr>
            <a:r>
              <a:rPr lang="zh-CN" altLang="en-US" sz="4000" dirty="0"/>
              <a:t>      </a:t>
            </a:r>
            <a:r>
              <a:rPr lang="en-US" altLang="zh-CN" sz="4000" dirty="0">
                <a:solidFill>
                  <a:srgbClr val="FF0000"/>
                </a:solidFill>
              </a:rPr>
              <a:t>Preorder(</a:t>
            </a:r>
            <a:r>
              <a:rPr lang="en-US" altLang="zh-CN" sz="4000" dirty="0">
                <a:solidFill>
                  <a:srgbClr val="800000"/>
                </a:solidFill>
              </a:rPr>
              <a:t>T-&gt;</a:t>
            </a:r>
            <a:r>
              <a:rPr lang="en-US" altLang="zh-CN" sz="4000" b="1" dirty="0">
                <a:solidFill>
                  <a:srgbClr val="800000"/>
                </a:solidFill>
              </a:rPr>
              <a:t>l</a:t>
            </a:r>
            <a:r>
              <a:rPr lang="en-US" altLang="zh-CN" sz="4000" dirty="0">
                <a:solidFill>
                  <a:srgbClr val="800000"/>
                </a:solidFill>
              </a:rPr>
              <a:t>child</a:t>
            </a:r>
            <a:r>
              <a:rPr lang="en-US" altLang="zh-CN" sz="4000" dirty="0">
                <a:solidFill>
                  <a:srgbClr val="FF0000"/>
                </a:solidFill>
              </a:rPr>
              <a:t>)</a:t>
            </a:r>
            <a:r>
              <a:rPr lang="en-US" altLang="zh-CN" sz="4000" dirty="0"/>
              <a:t>; </a:t>
            </a:r>
            <a:r>
              <a:rPr lang="en-US" altLang="zh-CN" dirty="0"/>
              <a:t>// </a:t>
            </a:r>
            <a:r>
              <a:rPr lang="zh-CN" altLang="en-US" dirty="0">
                <a:ea typeface="楷体_GB2312" pitchFamily="49" charset="-122"/>
              </a:rPr>
              <a:t>遍历左子树</a:t>
            </a:r>
            <a:endParaRPr lang="zh-CN" altLang="en-US" dirty="0">
              <a:latin typeface="宋体" panose="02010600030101010101" pitchFamily="2" charset="-122"/>
            </a:endParaRPr>
          </a:p>
          <a:p>
            <a:pPr marL="0" lvl="0" indent="0" eaLnBrk="1" hangingPunct="1">
              <a:spcBef>
                <a:spcPct val="0"/>
              </a:spcBef>
              <a:buNone/>
            </a:pPr>
            <a:r>
              <a:rPr lang="zh-CN" altLang="en-US" sz="4000" dirty="0"/>
              <a:t>      </a:t>
            </a:r>
            <a:r>
              <a:rPr lang="en-US" altLang="zh-CN" sz="4000" dirty="0">
                <a:solidFill>
                  <a:srgbClr val="FF0000"/>
                </a:solidFill>
              </a:rPr>
              <a:t>Preorder(</a:t>
            </a:r>
            <a:r>
              <a:rPr lang="en-US" altLang="zh-CN" sz="4000" dirty="0">
                <a:solidFill>
                  <a:srgbClr val="800000"/>
                </a:solidFill>
              </a:rPr>
              <a:t>T-&gt;</a:t>
            </a:r>
            <a:r>
              <a:rPr lang="en-US" altLang="zh-CN" sz="4000" b="1" dirty="0">
                <a:solidFill>
                  <a:srgbClr val="800000"/>
                </a:solidFill>
              </a:rPr>
              <a:t>r</a:t>
            </a:r>
            <a:r>
              <a:rPr lang="en-US" altLang="zh-CN" sz="4000" dirty="0">
                <a:solidFill>
                  <a:srgbClr val="800000"/>
                </a:solidFill>
              </a:rPr>
              <a:t>child</a:t>
            </a:r>
            <a:r>
              <a:rPr lang="en-US" altLang="zh-CN" sz="4000" dirty="0">
                <a:solidFill>
                  <a:srgbClr val="FF0000"/>
                </a:solidFill>
              </a:rPr>
              <a:t>)</a:t>
            </a:r>
            <a:r>
              <a:rPr lang="en-US" altLang="zh-CN" sz="4000" dirty="0"/>
              <a:t>;</a:t>
            </a:r>
            <a:r>
              <a:rPr lang="en-US" altLang="zh-CN" dirty="0"/>
              <a:t>// </a:t>
            </a:r>
            <a:r>
              <a:rPr lang="zh-CN" altLang="en-US" dirty="0">
                <a:ea typeface="楷体_GB2312" pitchFamily="49" charset="-122"/>
              </a:rPr>
              <a:t>遍历右子树</a:t>
            </a:r>
            <a:endParaRPr lang="zh-CN" altLang="en-US" dirty="0">
              <a:latin typeface="宋体" panose="02010600030101010101" pitchFamily="2" charset="-122"/>
            </a:endParaRPr>
          </a:p>
          <a:p>
            <a:pPr marL="0" lvl="0" indent="0" eaLnBrk="1" hangingPunct="1">
              <a:spcBef>
                <a:spcPct val="0"/>
              </a:spcBef>
              <a:buNone/>
            </a:pPr>
            <a:r>
              <a:rPr lang="zh-CN" altLang="en-US" sz="4000" dirty="0"/>
              <a:t>   </a:t>
            </a:r>
            <a:r>
              <a:rPr lang="en-US" altLang="zh-CN" sz="4000" b="1" dirty="0">
                <a:latin typeface="宋体" panose="02010600030101010101" pitchFamily="2" charset="-122"/>
              </a:rPr>
              <a:t>}</a:t>
            </a:r>
            <a:endParaRPr lang="en-US" altLang="zh-CN" sz="4000" b="1" dirty="0">
              <a:latin typeface="宋体" panose="02010600030101010101" pitchFamily="2" charset="-122"/>
            </a:endParaRPr>
          </a:p>
          <a:p>
            <a:pPr marL="0" lvl="0" indent="0" eaLnBrk="1" hangingPunct="1">
              <a:spcBef>
                <a:spcPct val="0"/>
              </a:spcBef>
              <a:buNone/>
            </a:pPr>
            <a:r>
              <a:rPr lang="en-US" altLang="zh-CN" sz="4000" b="1" dirty="0">
                <a:latin typeface="宋体" panose="02010600030101010101" pitchFamily="2" charset="-122"/>
              </a:rPr>
              <a:t>}</a:t>
            </a:r>
            <a:endParaRPr lang="en-US" altLang="zh-CN" sz="2400" dirty="0"/>
          </a:p>
        </p:txBody>
      </p:sp>
      <p:sp>
        <p:nvSpPr>
          <p:cNvPr id="391172" name="AutoShape 4">
            <a:hlinkClick r:id="rId1"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391171"/>
                                        </p:tgtEl>
                                        <p:attrNameLst>
                                          <p:attrName>style.visibility</p:attrName>
                                        </p:attrNameLst>
                                      </p:cBhvr>
                                      <p:to>
                                        <p:strVal val="visible"/>
                                      </p:to>
                                    </p:set>
                                    <p:anim calcmode="lin" valueType="num">
                                      <p:cBhvr>
                                        <p:cTn id="7" dur="500" fill="hold"/>
                                        <p:tgtEl>
                                          <p:spTgt spid="391171"/>
                                        </p:tgtEl>
                                        <p:attrNameLst>
                                          <p:attrName>ppt_x</p:attrName>
                                        </p:attrNameLst>
                                      </p:cBhvr>
                                      <p:tavLst>
                                        <p:tav tm="0">
                                          <p:val>
                                            <p:strVal val="#ppt_x"/>
                                          </p:val>
                                        </p:tav>
                                        <p:tav tm="100000">
                                          <p:val>
                                            <p:strVal val="#ppt_x"/>
                                          </p:val>
                                        </p:tav>
                                      </p:tavLst>
                                    </p:anim>
                                    <p:anim calcmode="lin" valueType="num">
                                      <p:cBhvr>
                                        <p:cTn id="8" dur="500" fill="hold"/>
                                        <p:tgtEl>
                                          <p:spTgt spid="391171"/>
                                        </p:tgtEl>
                                        <p:attrNameLst>
                                          <p:attrName>ppt_y</p:attrName>
                                        </p:attrNameLst>
                                      </p:cBhvr>
                                      <p:tavLst>
                                        <p:tav tm="0">
                                          <p:val>
                                            <p:strVal val="#ppt_y+#ppt_h/2"/>
                                          </p:val>
                                        </p:tav>
                                        <p:tav tm="100000">
                                          <p:val>
                                            <p:strVal val="#ppt_y"/>
                                          </p:val>
                                        </p:tav>
                                      </p:tavLst>
                                    </p:anim>
                                    <p:anim calcmode="lin" valueType="num">
                                      <p:cBhvr>
                                        <p:cTn id="9" dur="500" fill="hold"/>
                                        <p:tgtEl>
                                          <p:spTgt spid="391171"/>
                                        </p:tgtEl>
                                        <p:attrNameLst>
                                          <p:attrName>ppt_w</p:attrName>
                                        </p:attrNameLst>
                                      </p:cBhvr>
                                      <p:tavLst>
                                        <p:tav tm="0">
                                          <p:val>
                                            <p:strVal val="#ppt_w"/>
                                          </p:val>
                                        </p:tav>
                                        <p:tav tm="100000">
                                          <p:val>
                                            <p:strVal val="#ppt_w"/>
                                          </p:val>
                                        </p:tav>
                                      </p:tavLst>
                                    </p:anim>
                                    <p:anim calcmode="lin" valueType="num">
                                      <p:cBhvr>
                                        <p:cTn id="10" dur="500" fill="hold"/>
                                        <p:tgtEl>
                                          <p:spTgt spid="391171"/>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2" presetClass="entr" presetSubtype="6" fill="hold" grpId="0" nodeType="afterEffect">
                                  <p:stCondLst>
                                    <p:cond delay="0"/>
                                  </p:stCondLst>
                                  <p:childTnLst>
                                    <p:set>
                                      <p:cBhvr>
                                        <p:cTn id="13" dur="1" fill="hold">
                                          <p:stCondLst>
                                            <p:cond delay="0"/>
                                          </p:stCondLst>
                                        </p:cTn>
                                        <p:tgtEl>
                                          <p:spTgt spid="391172"/>
                                        </p:tgtEl>
                                        <p:attrNameLst>
                                          <p:attrName>style.visibility</p:attrName>
                                        </p:attrNameLst>
                                      </p:cBhvr>
                                      <p:to>
                                        <p:strVal val="visible"/>
                                      </p:to>
                                    </p:set>
                                    <p:anim calcmode="lin" valueType="num">
                                      <p:cBhvr additive="base">
                                        <p:cTn id="14" dur="500" fill="hold"/>
                                        <p:tgtEl>
                                          <p:spTgt spid="391172"/>
                                        </p:tgtEl>
                                        <p:attrNameLst>
                                          <p:attrName>ppt_x</p:attrName>
                                        </p:attrNameLst>
                                      </p:cBhvr>
                                      <p:tavLst>
                                        <p:tav tm="0">
                                          <p:val>
                                            <p:strVal val="1+#ppt_w/2"/>
                                          </p:val>
                                        </p:tav>
                                        <p:tav tm="100000">
                                          <p:val>
                                            <p:strVal val="#ppt_x"/>
                                          </p:val>
                                        </p:tav>
                                      </p:tavLst>
                                    </p:anim>
                                    <p:anim calcmode="lin" valueType="num">
                                      <p:cBhvr additive="base">
                                        <p:cTn id="15" dur="500" fill="hold"/>
                                        <p:tgtEl>
                                          <p:spTgt spid="391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p:bldP spid="39117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2" name="Text Box 2">
            <a:hlinkClick r:id="rId1" action="ppaction://hlinksldjump"/>
          </p:cNvPr>
          <p:cNvSpPr txBox="1"/>
          <p:nvPr/>
        </p:nvSpPr>
        <p:spPr>
          <a:xfrm>
            <a:off x="609600" y="2189163"/>
            <a:ext cx="8464550" cy="3749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2400" dirty="0">
                <a:ea typeface="楷体_GB2312" pitchFamily="49" charset="-122"/>
              </a:rPr>
              <a:t>  </a:t>
            </a:r>
            <a:r>
              <a:rPr lang="zh-CN" altLang="en-US" sz="4000" dirty="0">
                <a:solidFill>
                  <a:srgbClr val="CC6600"/>
                </a:solidFill>
                <a:ea typeface="楷体_GB2312" pitchFamily="49" charset="-122"/>
              </a:rPr>
              <a:t>若二叉树为空树，则空操作；否则，</a:t>
            </a:r>
            <a:endParaRPr lang="zh-CN" altLang="en-US" sz="4000" dirty="0">
              <a:solidFill>
                <a:srgbClr val="CC6600"/>
              </a:solidFill>
              <a:ea typeface="楷体_GB2312" pitchFamily="49" charset="-122"/>
            </a:endParaRPr>
          </a:p>
          <a:p>
            <a:pPr marL="0" lvl="0" indent="0" eaLnBrk="1" hangingPunct="1">
              <a:lnSpc>
                <a:spcPct val="150000"/>
              </a:lnSpc>
              <a:spcBef>
                <a:spcPct val="0"/>
              </a:spcBef>
              <a:buNone/>
            </a:pPr>
            <a:r>
              <a:rPr lang="zh-CN" altLang="en-US" sz="4000" dirty="0">
                <a:solidFill>
                  <a:srgbClr val="CC6600"/>
                </a:solidFill>
                <a:ea typeface="楷体_GB2312" pitchFamily="49" charset="-122"/>
              </a:rPr>
              <a:t>（</a:t>
            </a:r>
            <a:r>
              <a:rPr lang="en-US" altLang="zh-CN" sz="4000" dirty="0">
                <a:solidFill>
                  <a:srgbClr val="CC6600"/>
                </a:solidFill>
                <a:ea typeface="楷体_GB2312" pitchFamily="49" charset="-122"/>
              </a:rPr>
              <a:t>1</a:t>
            </a:r>
            <a:r>
              <a:rPr lang="zh-CN" altLang="en-US" sz="4000" dirty="0">
                <a:solidFill>
                  <a:srgbClr val="CC6600"/>
                </a:solidFill>
                <a:ea typeface="楷体_GB2312" pitchFamily="49" charset="-122"/>
              </a:rPr>
              <a:t>）中序遍历左子树；</a:t>
            </a:r>
            <a:endParaRPr lang="zh-CN" altLang="en-US" sz="4000" dirty="0">
              <a:solidFill>
                <a:srgbClr val="CC6600"/>
              </a:solidFill>
              <a:ea typeface="楷体_GB2312" pitchFamily="49" charset="-122"/>
            </a:endParaRPr>
          </a:p>
          <a:p>
            <a:pPr marL="0" lvl="0" indent="0" eaLnBrk="1" hangingPunct="1">
              <a:lnSpc>
                <a:spcPct val="150000"/>
              </a:lnSpc>
              <a:spcBef>
                <a:spcPct val="0"/>
              </a:spcBef>
              <a:buNone/>
            </a:pPr>
            <a:r>
              <a:rPr lang="zh-CN" altLang="en-US" sz="4000" dirty="0">
                <a:solidFill>
                  <a:srgbClr val="CC6600"/>
                </a:solidFill>
                <a:ea typeface="楷体_GB2312" pitchFamily="49" charset="-122"/>
              </a:rPr>
              <a:t>（</a:t>
            </a:r>
            <a:r>
              <a:rPr lang="en-US" altLang="zh-CN" sz="4000" dirty="0">
                <a:solidFill>
                  <a:srgbClr val="CC6600"/>
                </a:solidFill>
                <a:ea typeface="楷体_GB2312" pitchFamily="49" charset="-122"/>
              </a:rPr>
              <a:t>2</a:t>
            </a:r>
            <a:r>
              <a:rPr lang="zh-CN" altLang="en-US" sz="4000" dirty="0">
                <a:solidFill>
                  <a:srgbClr val="CC6600"/>
                </a:solidFill>
                <a:ea typeface="楷体_GB2312" pitchFamily="49" charset="-122"/>
              </a:rPr>
              <a:t>）访问根结点；</a:t>
            </a:r>
            <a:endParaRPr lang="zh-CN" altLang="en-US" sz="4000" dirty="0">
              <a:solidFill>
                <a:srgbClr val="CC6600"/>
              </a:solidFill>
              <a:ea typeface="楷体_GB2312" pitchFamily="49" charset="-122"/>
            </a:endParaRPr>
          </a:p>
          <a:p>
            <a:pPr marL="0" lvl="0" indent="0" eaLnBrk="1" hangingPunct="1">
              <a:lnSpc>
                <a:spcPct val="150000"/>
              </a:lnSpc>
              <a:spcBef>
                <a:spcPct val="0"/>
              </a:spcBef>
              <a:buNone/>
            </a:pPr>
            <a:r>
              <a:rPr lang="zh-CN" altLang="en-US" sz="4000" dirty="0">
                <a:solidFill>
                  <a:srgbClr val="CC6600"/>
                </a:solidFill>
                <a:ea typeface="楷体_GB2312" pitchFamily="49" charset="-122"/>
              </a:rPr>
              <a:t>（</a:t>
            </a:r>
            <a:r>
              <a:rPr lang="en-US" altLang="zh-CN" sz="4000" dirty="0">
                <a:solidFill>
                  <a:srgbClr val="CC6600"/>
                </a:solidFill>
                <a:ea typeface="楷体_GB2312" pitchFamily="49" charset="-122"/>
              </a:rPr>
              <a:t>3</a:t>
            </a:r>
            <a:r>
              <a:rPr lang="zh-CN" altLang="en-US" sz="4000" dirty="0">
                <a:solidFill>
                  <a:srgbClr val="CC6600"/>
                </a:solidFill>
                <a:ea typeface="楷体_GB2312" pitchFamily="49" charset="-122"/>
              </a:rPr>
              <a:t>）中序遍历右子树。</a:t>
            </a:r>
            <a:endParaRPr lang="zh-CN" altLang="en-US" sz="2400" dirty="0">
              <a:solidFill>
                <a:srgbClr val="CC6600"/>
              </a:solidFill>
            </a:endParaRPr>
          </a:p>
        </p:txBody>
      </p:sp>
      <p:pic>
        <p:nvPicPr>
          <p:cNvPr id="74755" name="Picture 3" descr="Green Ball"/>
          <p:cNvPicPr>
            <a:picLocks noChangeAspect="1"/>
          </p:cNvPicPr>
          <p:nvPr/>
        </p:nvPicPr>
        <p:blipFill>
          <a:blip r:embed="rId2"/>
          <a:stretch>
            <a:fillRect/>
          </a:stretch>
        </p:blipFill>
        <p:spPr>
          <a:xfrm>
            <a:off x="762000" y="1143000"/>
            <a:ext cx="304800" cy="304800"/>
          </a:xfrm>
          <a:prstGeom prst="rect">
            <a:avLst/>
          </a:prstGeom>
          <a:noFill/>
          <a:ln w="9525">
            <a:noFill/>
          </a:ln>
        </p:spPr>
      </p:pic>
      <p:sp>
        <p:nvSpPr>
          <p:cNvPr id="74756" name="Text Box 4"/>
          <p:cNvSpPr txBox="1"/>
          <p:nvPr/>
        </p:nvSpPr>
        <p:spPr>
          <a:xfrm>
            <a:off x="1066800" y="1143000"/>
            <a:ext cx="6942138"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CC3300"/>
                </a:solidFill>
                <a:ea typeface="楷体_GB2312" pitchFamily="49" charset="-122"/>
              </a:rPr>
              <a:t>中（根）序的遍历算法：</a:t>
            </a:r>
            <a:endParaRPr lang="zh-CN" altLang="en-US" sz="2400" b="1" dirty="0"/>
          </a:p>
        </p:txBody>
      </p:sp>
    </p:spTree>
  </p:cSld>
  <p:clrMapOvr>
    <a:masterClrMapping/>
  </p:clrMapOvr>
  <p:transitio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9122"/>
                                        </p:tgtEl>
                                        <p:attrNameLst>
                                          <p:attrName>style.visibility</p:attrName>
                                        </p:attrNameLst>
                                      </p:cBhvr>
                                      <p:to>
                                        <p:strVal val="visible"/>
                                      </p:to>
                                    </p:set>
                                    <p:animEffect transition="in" filter="slide(fromBottom)">
                                      <p:cBhvr>
                                        <p:cTn id="7" dur="500"/>
                                        <p:tgtEl>
                                          <p:spTgt spid="389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9"/>
          <p:cNvGrpSpPr/>
          <p:nvPr/>
        </p:nvGrpSpPr>
        <p:grpSpPr>
          <a:xfrm>
            <a:off x="685800" y="1905000"/>
            <a:ext cx="2860675" cy="3200400"/>
            <a:chOff x="528" y="1824"/>
            <a:chExt cx="1802" cy="2016"/>
          </a:xfrm>
        </p:grpSpPr>
        <p:sp>
          <p:nvSpPr>
            <p:cNvPr id="75793" name="Line 11"/>
            <p:cNvSpPr/>
            <p:nvPr/>
          </p:nvSpPr>
          <p:spPr>
            <a:xfrm flipH="1">
              <a:off x="1056" y="3024"/>
              <a:ext cx="48" cy="96"/>
            </a:xfrm>
            <a:prstGeom prst="line">
              <a:avLst/>
            </a:prstGeom>
            <a:ln w="38100" cap="sq" cmpd="sng">
              <a:solidFill>
                <a:schemeClr val="tx1"/>
              </a:solidFill>
              <a:prstDash val="solid"/>
              <a:headEnd type="none" w="sm" len="sm"/>
              <a:tailEnd type="none" w="sm" len="sm"/>
            </a:ln>
          </p:spPr>
        </p:sp>
        <p:sp>
          <p:nvSpPr>
            <p:cNvPr id="75794" name="Line 12"/>
            <p:cNvSpPr/>
            <p:nvPr/>
          </p:nvSpPr>
          <p:spPr>
            <a:xfrm>
              <a:off x="1462" y="2064"/>
              <a:ext cx="192" cy="240"/>
            </a:xfrm>
            <a:prstGeom prst="line">
              <a:avLst/>
            </a:prstGeom>
            <a:ln w="38100" cap="sq" cmpd="sng">
              <a:solidFill>
                <a:schemeClr val="tx1"/>
              </a:solidFill>
              <a:prstDash val="solid"/>
              <a:headEnd type="none" w="sm" len="sm"/>
              <a:tailEnd type="none" w="sm" len="sm"/>
            </a:ln>
          </p:spPr>
        </p:sp>
        <p:sp>
          <p:nvSpPr>
            <p:cNvPr id="75795" name="Freeform 13"/>
            <p:cNvSpPr/>
            <p:nvPr/>
          </p:nvSpPr>
          <p:spPr>
            <a:xfrm>
              <a:off x="1104" y="2102"/>
              <a:ext cx="136" cy="154"/>
            </a:xfrm>
            <a:custGeom>
              <a:avLst/>
              <a:gdLst>
                <a:gd name="txL" fmla="*/ 0 w 498"/>
                <a:gd name="txT" fmla="*/ 0 h 634"/>
                <a:gd name="txR" fmla="*/ 498 w 498"/>
                <a:gd name="txB" fmla="*/ 634 h 634"/>
              </a:gdLst>
              <a:ahLst/>
              <a:cxnLst>
                <a:cxn ang="0">
                  <a:pos x="0" y="0"/>
                </a:cxn>
                <a:cxn ang="0">
                  <a:pos x="0" y="0"/>
                </a:cxn>
              </a:cxnLst>
              <a:rect l="txL" t="txT" r="txR" b="txB"/>
              <a:pathLst>
                <a:path w="498" h="634">
                  <a:moveTo>
                    <a:pt x="498" y="0"/>
                  </a:moveTo>
                  <a:lnTo>
                    <a:pt x="0" y="634"/>
                  </a:lnTo>
                </a:path>
              </a:pathLst>
            </a:custGeom>
            <a:noFill/>
            <a:ln w="38100" cap="sq" cmpd="sng">
              <a:solidFill>
                <a:schemeClr val="tx1">
                  <a:alpha val="100000"/>
                </a:schemeClr>
              </a:solidFill>
              <a:prstDash val="solid"/>
              <a:round/>
              <a:headEnd type="none" w="sm" len="sm"/>
              <a:tailEnd type="none" w="sm" len="sm"/>
            </a:ln>
          </p:spPr>
          <p:txBody>
            <a:bodyPr/>
            <a:p>
              <a:endParaRPr lang="zh-CN" altLang="en-US"/>
            </a:p>
          </p:txBody>
        </p:sp>
        <p:sp>
          <p:nvSpPr>
            <p:cNvPr id="75796" name="Oval 14"/>
            <p:cNvSpPr/>
            <p:nvPr/>
          </p:nvSpPr>
          <p:spPr>
            <a:xfrm>
              <a:off x="1174" y="1824"/>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797" name="Oval 15"/>
            <p:cNvSpPr/>
            <p:nvPr/>
          </p:nvSpPr>
          <p:spPr>
            <a:xfrm>
              <a:off x="1606" y="225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798" name="Oval 16"/>
            <p:cNvSpPr/>
            <p:nvPr/>
          </p:nvSpPr>
          <p:spPr>
            <a:xfrm>
              <a:off x="790" y="312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799" name="Oval 17"/>
            <p:cNvSpPr/>
            <p:nvPr/>
          </p:nvSpPr>
          <p:spPr>
            <a:xfrm>
              <a:off x="528"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800" name="Oval 18"/>
            <p:cNvSpPr/>
            <p:nvPr/>
          </p:nvSpPr>
          <p:spPr>
            <a:xfrm>
              <a:off x="1030"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801" name="Oval 19"/>
            <p:cNvSpPr/>
            <p:nvPr/>
          </p:nvSpPr>
          <p:spPr>
            <a:xfrm>
              <a:off x="1318" y="312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802" name="Line 20"/>
            <p:cNvSpPr/>
            <p:nvPr/>
          </p:nvSpPr>
          <p:spPr>
            <a:xfrm>
              <a:off x="1030" y="2544"/>
              <a:ext cx="144" cy="192"/>
            </a:xfrm>
            <a:prstGeom prst="line">
              <a:avLst/>
            </a:prstGeom>
            <a:ln w="38100" cap="sq" cmpd="sng">
              <a:solidFill>
                <a:schemeClr val="tx1"/>
              </a:solidFill>
              <a:prstDash val="solid"/>
              <a:headEnd type="none" w="sm" len="sm"/>
              <a:tailEnd type="none" w="sm" len="sm"/>
            </a:ln>
          </p:spPr>
        </p:sp>
        <p:sp>
          <p:nvSpPr>
            <p:cNvPr id="75803" name="Freeform 9"/>
            <p:cNvSpPr/>
            <p:nvPr/>
          </p:nvSpPr>
          <p:spPr>
            <a:xfrm>
              <a:off x="1296" y="3024"/>
              <a:ext cx="109" cy="122"/>
            </a:xfrm>
            <a:custGeom>
              <a:avLst/>
              <a:gdLst>
                <a:gd name="txL" fmla="*/ 0 w 135"/>
                <a:gd name="txT" fmla="*/ 0 h 192"/>
                <a:gd name="txR" fmla="*/ 135 w 135"/>
                <a:gd name="txB" fmla="*/ 192 h 192"/>
              </a:gdLst>
              <a:ahLst/>
              <a:cxnLst>
                <a:cxn ang="0">
                  <a:pos x="0" y="0"/>
                </a:cxn>
                <a:cxn ang="0">
                  <a:pos x="37" y="13"/>
                </a:cxn>
              </a:cxnLst>
              <a:rect l="txL" t="txT" r="txR" b="txB"/>
              <a:pathLst>
                <a:path w="135" h="192">
                  <a:moveTo>
                    <a:pt x="0" y="0"/>
                  </a:moveTo>
                  <a:lnTo>
                    <a:pt x="135" y="192"/>
                  </a:lnTo>
                </a:path>
              </a:pathLst>
            </a:custGeom>
            <a:noFill/>
            <a:ln w="38100" cap="sq" cmpd="sng">
              <a:solidFill>
                <a:schemeClr val="tx1">
                  <a:alpha val="100000"/>
                </a:schemeClr>
              </a:solidFill>
              <a:prstDash val="solid"/>
              <a:round/>
              <a:headEnd type="none" w="sm" len="sm"/>
              <a:tailEnd type="none" w="sm" len="sm"/>
            </a:ln>
          </p:spPr>
          <p:txBody>
            <a:bodyPr/>
            <a:p>
              <a:endParaRPr lang="zh-CN" altLang="en-US"/>
            </a:p>
          </p:txBody>
        </p:sp>
        <p:sp>
          <p:nvSpPr>
            <p:cNvPr id="75804" name="Text Box 21"/>
            <p:cNvSpPr txBox="1"/>
            <p:nvPr/>
          </p:nvSpPr>
          <p:spPr>
            <a:xfrm>
              <a:off x="587" y="2736"/>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a:t>
              </a:r>
              <a:endParaRPr lang="en-US" altLang="zh-CN" sz="2000" b="1" dirty="0">
                <a:latin typeface="Arial" panose="020B0604020202020204" pitchFamily="34" charset="0"/>
              </a:endParaRPr>
            </a:p>
          </p:txBody>
        </p:sp>
        <p:sp>
          <p:nvSpPr>
            <p:cNvPr id="75805" name="Oval 22"/>
            <p:cNvSpPr/>
            <p:nvPr/>
          </p:nvSpPr>
          <p:spPr>
            <a:xfrm>
              <a:off x="1496" y="274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806" name="Oval 23"/>
            <p:cNvSpPr/>
            <p:nvPr/>
          </p:nvSpPr>
          <p:spPr>
            <a:xfrm>
              <a:off x="1994"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807" name="Oval 24"/>
            <p:cNvSpPr/>
            <p:nvPr/>
          </p:nvSpPr>
          <p:spPr>
            <a:xfrm>
              <a:off x="1008" y="3552"/>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808" name="Oval 25"/>
            <p:cNvSpPr/>
            <p:nvPr/>
          </p:nvSpPr>
          <p:spPr>
            <a:xfrm>
              <a:off x="1658" y="3552"/>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809" name="Line 26"/>
            <p:cNvSpPr/>
            <p:nvPr/>
          </p:nvSpPr>
          <p:spPr>
            <a:xfrm flipH="1">
              <a:off x="1274" y="3408"/>
              <a:ext cx="144" cy="192"/>
            </a:xfrm>
            <a:prstGeom prst="line">
              <a:avLst/>
            </a:prstGeom>
            <a:ln w="38100" cap="sq" cmpd="sng">
              <a:solidFill>
                <a:schemeClr val="tx1"/>
              </a:solidFill>
              <a:prstDash val="solid"/>
              <a:headEnd type="none" w="sm" len="sm"/>
              <a:tailEnd type="none" w="sm" len="sm"/>
            </a:ln>
          </p:spPr>
        </p:sp>
        <p:sp>
          <p:nvSpPr>
            <p:cNvPr id="75810" name="Line 27"/>
            <p:cNvSpPr/>
            <p:nvPr/>
          </p:nvSpPr>
          <p:spPr>
            <a:xfrm>
              <a:off x="1562" y="3408"/>
              <a:ext cx="144" cy="192"/>
            </a:xfrm>
            <a:prstGeom prst="line">
              <a:avLst/>
            </a:prstGeom>
            <a:ln w="38100" cap="sq" cmpd="sng">
              <a:solidFill>
                <a:schemeClr val="tx1"/>
              </a:solidFill>
              <a:prstDash val="solid"/>
              <a:headEnd type="none" w="sm" len="sm"/>
              <a:tailEnd type="none" w="sm" len="sm"/>
            </a:ln>
          </p:spPr>
        </p:sp>
        <p:sp>
          <p:nvSpPr>
            <p:cNvPr id="75811" name="Line 28"/>
            <p:cNvSpPr/>
            <p:nvPr/>
          </p:nvSpPr>
          <p:spPr>
            <a:xfrm flipH="1">
              <a:off x="1706" y="2544"/>
              <a:ext cx="48" cy="192"/>
            </a:xfrm>
            <a:prstGeom prst="line">
              <a:avLst/>
            </a:prstGeom>
            <a:ln w="38100" cap="sq" cmpd="sng">
              <a:solidFill>
                <a:schemeClr val="tx1"/>
              </a:solidFill>
              <a:prstDash val="solid"/>
              <a:headEnd type="none" w="sm" len="sm"/>
              <a:tailEnd type="none" w="sm" len="sm"/>
            </a:ln>
          </p:spPr>
        </p:sp>
        <p:sp>
          <p:nvSpPr>
            <p:cNvPr id="75812" name="Line 29"/>
            <p:cNvSpPr/>
            <p:nvPr/>
          </p:nvSpPr>
          <p:spPr>
            <a:xfrm>
              <a:off x="1850" y="2544"/>
              <a:ext cx="192" cy="240"/>
            </a:xfrm>
            <a:prstGeom prst="line">
              <a:avLst/>
            </a:prstGeom>
            <a:ln w="38100" cap="sq" cmpd="sng">
              <a:solidFill>
                <a:schemeClr val="tx1"/>
              </a:solidFill>
              <a:prstDash val="solid"/>
              <a:headEnd type="none" w="sm" len="sm"/>
              <a:tailEnd type="none" w="sm" len="sm"/>
            </a:ln>
          </p:spPr>
        </p:sp>
        <p:sp>
          <p:nvSpPr>
            <p:cNvPr id="75813" name="Text Box 30"/>
            <p:cNvSpPr txBox="1"/>
            <p:nvPr/>
          </p:nvSpPr>
          <p:spPr>
            <a:xfrm>
              <a:off x="1067" y="3557"/>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c</a:t>
              </a:r>
              <a:endParaRPr lang="en-US" altLang="zh-CN" sz="2000" b="1" dirty="0">
                <a:latin typeface="Arial" panose="020B0604020202020204" pitchFamily="34" charset="0"/>
              </a:endParaRPr>
            </a:p>
          </p:txBody>
        </p:sp>
        <p:sp>
          <p:nvSpPr>
            <p:cNvPr id="75814" name="Text Box 31"/>
            <p:cNvSpPr txBox="1"/>
            <p:nvPr/>
          </p:nvSpPr>
          <p:spPr>
            <a:xfrm>
              <a:off x="1739" y="3552"/>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d</a:t>
              </a:r>
              <a:endParaRPr lang="en-US" altLang="zh-CN" sz="2000" b="1" dirty="0">
                <a:latin typeface="Arial" panose="020B0604020202020204" pitchFamily="34" charset="0"/>
              </a:endParaRPr>
            </a:p>
          </p:txBody>
        </p:sp>
        <p:sp>
          <p:nvSpPr>
            <p:cNvPr id="75815" name="Text Box 32"/>
            <p:cNvSpPr txBox="1"/>
            <p:nvPr/>
          </p:nvSpPr>
          <p:spPr>
            <a:xfrm>
              <a:off x="1573" y="2751"/>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e</a:t>
              </a:r>
              <a:endParaRPr lang="en-US" altLang="zh-CN" sz="2000" b="1" dirty="0">
                <a:latin typeface="Arial" panose="020B0604020202020204" pitchFamily="34" charset="0"/>
              </a:endParaRPr>
            </a:p>
          </p:txBody>
        </p:sp>
        <p:sp>
          <p:nvSpPr>
            <p:cNvPr id="75816" name="Text Box 33"/>
            <p:cNvSpPr txBox="1"/>
            <p:nvPr/>
          </p:nvSpPr>
          <p:spPr>
            <a:xfrm>
              <a:off x="2068" y="2747"/>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f</a:t>
              </a:r>
              <a:endParaRPr lang="en-US" altLang="zh-CN" sz="2000" b="1" dirty="0">
                <a:latin typeface="Arial" panose="020B0604020202020204" pitchFamily="34" charset="0"/>
              </a:endParaRPr>
            </a:p>
          </p:txBody>
        </p:sp>
        <p:sp>
          <p:nvSpPr>
            <p:cNvPr id="75817" name="Text Box 34"/>
            <p:cNvSpPr txBox="1"/>
            <p:nvPr/>
          </p:nvSpPr>
          <p:spPr>
            <a:xfrm>
              <a:off x="1658" y="2272"/>
              <a:ext cx="24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000" b="1" dirty="0">
                  <a:latin typeface="Arial" panose="020B0604020202020204" pitchFamily="34" charset="0"/>
                </a:rPr>
                <a:t>／</a:t>
              </a:r>
              <a:endParaRPr lang="zh-CN" altLang="en-US" sz="2000" b="1" dirty="0">
                <a:latin typeface="Arial" panose="020B0604020202020204" pitchFamily="34" charset="0"/>
              </a:endParaRPr>
            </a:p>
          </p:txBody>
        </p:sp>
        <p:sp>
          <p:nvSpPr>
            <p:cNvPr id="75818" name="Text Box 35"/>
            <p:cNvSpPr txBox="1"/>
            <p:nvPr/>
          </p:nvSpPr>
          <p:spPr>
            <a:xfrm>
              <a:off x="1400" y="3133"/>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75819" name="Text Box 36"/>
            <p:cNvSpPr txBox="1"/>
            <p:nvPr/>
          </p:nvSpPr>
          <p:spPr>
            <a:xfrm>
              <a:off x="860" y="3143"/>
              <a:ext cx="19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b</a:t>
              </a:r>
              <a:endParaRPr lang="en-US" altLang="zh-CN" sz="2000" b="1" dirty="0">
                <a:latin typeface="Arial" panose="020B0604020202020204" pitchFamily="34" charset="0"/>
              </a:endParaRPr>
            </a:p>
          </p:txBody>
        </p:sp>
        <p:sp>
          <p:nvSpPr>
            <p:cNvPr id="75820" name="Text Box 37"/>
            <p:cNvSpPr txBox="1"/>
            <p:nvPr/>
          </p:nvSpPr>
          <p:spPr>
            <a:xfrm>
              <a:off x="1118" y="2772"/>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75821" name="Text Box 38"/>
            <p:cNvSpPr txBox="1"/>
            <p:nvPr/>
          </p:nvSpPr>
          <p:spPr>
            <a:xfrm>
              <a:off x="909" y="2272"/>
              <a:ext cx="25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000" dirty="0"/>
                <a:t>＋</a:t>
              </a:r>
              <a:endParaRPr lang="zh-CN" altLang="en-US" sz="2000" dirty="0"/>
            </a:p>
          </p:txBody>
        </p:sp>
        <p:sp>
          <p:nvSpPr>
            <p:cNvPr id="75822" name="Text Box 39"/>
            <p:cNvSpPr txBox="1"/>
            <p:nvPr/>
          </p:nvSpPr>
          <p:spPr>
            <a:xfrm>
              <a:off x="1248" y="1836"/>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75823" name="Text Box 41"/>
            <p:cNvSpPr txBox="1"/>
            <p:nvPr/>
          </p:nvSpPr>
          <p:spPr>
            <a:xfrm>
              <a:off x="934" y="2245"/>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latin typeface="Arial" panose="020B0604020202020204" pitchFamily="34" charset="0"/>
                </a:rPr>
                <a:t>+</a:t>
              </a:r>
              <a:endParaRPr lang="en-US" altLang="zh-CN" sz="2400" b="1" dirty="0">
                <a:latin typeface="Arial" panose="020B0604020202020204" pitchFamily="34" charset="0"/>
              </a:endParaRPr>
            </a:p>
          </p:txBody>
        </p:sp>
        <p:sp>
          <p:nvSpPr>
            <p:cNvPr id="75824" name="Oval 40"/>
            <p:cNvSpPr/>
            <p:nvPr/>
          </p:nvSpPr>
          <p:spPr>
            <a:xfrm>
              <a:off x="864" y="2256"/>
              <a:ext cx="336" cy="288"/>
            </a:xfrm>
            <a:prstGeom prst="ellipse">
              <a:avLst/>
            </a:prstGeom>
            <a:noFill/>
            <a:ln w="38100" cap="sq"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5825" name="Line 43"/>
            <p:cNvSpPr/>
            <p:nvPr/>
          </p:nvSpPr>
          <p:spPr>
            <a:xfrm flipH="1">
              <a:off x="768" y="2496"/>
              <a:ext cx="192" cy="240"/>
            </a:xfrm>
            <a:prstGeom prst="line">
              <a:avLst/>
            </a:prstGeom>
            <a:ln w="38100" cap="flat" cmpd="sng">
              <a:solidFill>
                <a:schemeClr val="tx1"/>
              </a:solidFill>
              <a:prstDash val="solid"/>
              <a:headEnd type="none" w="med" len="med"/>
              <a:tailEnd type="none" w="med" len="med"/>
            </a:ln>
          </p:spPr>
        </p:sp>
      </p:grpSp>
      <p:sp>
        <p:nvSpPr>
          <p:cNvPr id="39982" name="Oval 46"/>
          <p:cNvSpPr/>
          <p:nvPr/>
        </p:nvSpPr>
        <p:spPr>
          <a:xfrm>
            <a:off x="1219200" y="2590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83" name="Oval 47"/>
          <p:cNvSpPr/>
          <p:nvPr/>
        </p:nvSpPr>
        <p:spPr>
          <a:xfrm>
            <a:off x="685800"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84" name="Oval 48"/>
          <p:cNvSpPr/>
          <p:nvPr/>
        </p:nvSpPr>
        <p:spPr>
          <a:xfrm>
            <a:off x="1724025" y="19050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86" name="Oval 50"/>
          <p:cNvSpPr/>
          <p:nvPr/>
        </p:nvSpPr>
        <p:spPr>
          <a:xfrm>
            <a:off x="1095375" y="39624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87" name="Oval 51"/>
          <p:cNvSpPr/>
          <p:nvPr/>
        </p:nvSpPr>
        <p:spPr>
          <a:xfrm>
            <a:off x="1476375"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88" name="Oval 52"/>
          <p:cNvSpPr/>
          <p:nvPr/>
        </p:nvSpPr>
        <p:spPr>
          <a:xfrm>
            <a:off x="2409825" y="2590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89" name="Oval 53"/>
          <p:cNvSpPr/>
          <p:nvPr/>
        </p:nvSpPr>
        <p:spPr>
          <a:xfrm>
            <a:off x="2224088"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90" name="Oval 54"/>
          <p:cNvSpPr/>
          <p:nvPr/>
        </p:nvSpPr>
        <p:spPr>
          <a:xfrm>
            <a:off x="1933575" y="39624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91" name="Oval 55"/>
          <p:cNvSpPr/>
          <p:nvPr/>
        </p:nvSpPr>
        <p:spPr>
          <a:xfrm>
            <a:off x="3014663"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92" name="Oval 56"/>
          <p:cNvSpPr/>
          <p:nvPr/>
        </p:nvSpPr>
        <p:spPr>
          <a:xfrm>
            <a:off x="2471738" y="46482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93" name="Oval 57"/>
          <p:cNvSpPr/>
          <p:nvPr/>
        </p:nvSpPr>
        <p:spPr>
          <a:xfrm>
            <a:off x="1447800" y="46482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39995" name="AutoShape 59"/>
          <p:cNvSpPr/>
          <p:nvPr/>
        </p:nvSpPr>
        <p:spPr>
          <a:xfrm>
            <a:off x="4343400" y="1981200"/>
            <a:ext cx="2819400" cy="2362200"/>
          </a:xfrm>
          <a:prstGeom prst="flowChartDocumen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zh-CN" sz="2400" b="1" dirty="0">
              <a:solidFill>
                <a:schemeClr val="tx2"/>
              </a:solidFill>
            </a:endParaRPr>
          </a:p>
        </p:txBody>
      </p:sp>
      <p:sp>
        <p:nvSpPr>
          <p:cNvPr id="39996" name="Rectangle 60"/>
          <p:cNvSpPr/>
          <p:nvPr/>
        </p:nvSpPr>
        <p:spPr>
          <a:xfrm>
            <a:off x="4386263" y="2114550"/>
            <a:ext cx="21240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400" b="1" dirty="0">
                <a:solidFill>
                  <a:schemeClr val="tx2"/>
                </a:solidFill>
              </a:rPr>
              <a:t>中序遍历结果</a:t>
            </a:r>
            <a:r>
              <a:rPr lang="en-US" altLang="zh-CN" sz="2400" b="1" dirty="0">
                <a:solidFill>
                  <a:schemeClr val="tx2"/>
                </a:solidFill>
              </a:rPr>
              <a:t>:</a:t>
            </a:r>
            <a:endParaRPr lang="en-US" altLang="zh-CN" sz="2400" b="1" dirty="0">
              <a:solidFill>
                <a:schemeClr val="tx2"/>
              </a:solidFill>
            </a:endParaRPr>
          </a:p>
        </p:txBody>
      </p:sp>
      <p:sp>
        <p:nvSpPr>
          <p:cNvPr id="39997" name="Text Box 61"/>
          <p:cNvSpPr txBox="1"/>
          <p:nvPr/>
        </p:nvSpPr>
        <p:spPr>
          <a:xfrm>
            <a:off x="4648200" y="3124200"/>
            <a:ext cx="2057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chemeClr val="tx2"/>
                </a:solidFill>
              </a:rPr>
              <a:t> </a:t>
            </a:r>
            <a:r>
              <a:rPr lang="en-US" altLang="zh-CN" sz="2400" b="1" dirty="0">
                <a:solidFill>
                  <a:schemeClr val="tx2"/>
                </a:solidFill>
                <a:latin typeface="Arial" panose="020B0604020202020204" pitchFamily="34" charset="0"/>
              </a:rPr>
              <a:t>a+b*c-d-e/f</a:t>
            </a:r>
            <a:endParaRPr lang="en-US" altLang="zh-CN" sz="2400" b="1" dirty="0">
              <a:solidFill>
                <a:schemeClr val="tx2"/>
              </a:solidFill>
              <a:latin typeface="Arial" panose="020B0604020202020204" pitchFamily="34" charset="0"/>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995"/>
                                        </p:tgtEl>
                                        <p:attrNameLst>
                                          <p:attrName>style.visibility</p:attrName>
                                        </p:attrNameLst>
                                      </p:cBhvr>
                                      <p:to>
                                        <p:strVal val="visible"/>
                                      </p:to>
                                    </p:set>
                                    <p:animEffect transition="in" filter="box(in)">
                                      <p:cBhvr>
                                        <p:cTn id="12" dur="500"/>
                                        <p:tgtEl>
                                          <p:spTgt spid="399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996"/>
                                        </p:tgtEl>
                                        <p:attrNameLst>
                                          <p:attrName>style.visibility</p:attrName>
                                        </p:attrNameLst>
                                      </p:cBhvr>
                                      <p:to>
                                        <p:strVal val="visible"/>
                                      </p:to>
                                    </p:set>
                                    <p:animEffect transition="in" filter="wipe(up)">
                                      <p:cBhvr>
                                        <p:cTn id="17" dur="500"/>
                                        <p:tgtEl>
                                          <p:spTgt spid="39996"/>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9983"/>
                                        </p:tgtEl>
                                        <p:attrNameLst>
                                          <p:attrName>style.visibility</p:attrName>
                                        </p:attrNameLst>
                                      </p:cBhvr>
                                      <p:to>
                                        <p:strVal val="visible"/>
                                      </p:to>
                                    </p:set>
                                    <p:animEffect transition="in" filter="box(out)">
                                      <p:cBhvr>
                                        <p:cTn id="22" dur="500"/>
                                        <p:tgtEl>
                                          <p:spTgt spid="39983"/>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9982"/>
                                        </p:tgtEl>
                                        <p:attrNameLst>
                                          <p:attrName>style.visibility</p:attrName>
                                        </p:attrNameLst>
                                      </p:cBhvr>
                                      <p:to>
                                        <p:strVal val="visible"/>
                                      </p:to>
                                    </p:set>
                                    <p:animEffect transition="in" filter="box(out)">
                                      <p:cBhvr>
                                        <p:cTn id="27" dur="500"/>
                                        <p:tgtEl>
                                          <p:spTgt spid="39982"/>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9986"/>
                                        </p:tgtEl>
                                        <p:attrNameLst>
                                          <p:attrName>style.visibility</p:attrName>
                                        </p:attrNameLst>
                                      </p:cBhvr>
                                      <p:to>
                                        <p:strVal val="visible"/>
                                      </p:to>
                                    </p:set>
                                    <p:animEffect transition="in" filter="box(out)">
                                      <p:cBhvr>
                                        <p:cTn id="32" dur="500"/>
                                        <p:tgtEl>
                                          <p:spTgt spid="39986"/>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9987"/>
                                        </p:tgtEl>
                                        <p:attrNameLst>
                                          <p:attrName>style.visibility</p:attrName>
                                        </p:attrNameLst>
                                      </p:cBhvr>
                                      <p:to>
                                        <p:strVal val="visible"/>
                                      </p:to>
                                    </p:set>
                                    <p:animEffect transition="in" filter="box(out)">
                                      <p:cBhvr>
                                        <p:cTn id="37" dur="500"/>
                                        <p:tgtEl>
                                          <p:spTgt spid="39987"/>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9993"/>
                                        </p:tgtEl>
                                        <p:attrNameLst>
                                          <p:attrName>style.visibility</p:attrName>
                                        </p:attrNameLst>
                                      </p:cBhvr>
                                      <p:to>
                                        <p:strVal val="visible"/>
                                      </p:to>
                                    </p:set>
                                    <p:animEffect transition="in" filter="box(out)">
                                      <p:cBhvr>
                                        <p:cTn id="42" dur="500"/>
                                        <p:tgtEl>
                                          <p:spTgt spid="39993"/>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9990"/>
                                        </p:tgtEl>
                                        <p:attrNameLst>
                                          <p:attrName>style.visibility</p:attrName>
                                        </p:attrNameLst>
                                      </p:cBhvr>
                                      <p:to>
                                        <p:strVal val="visible"/>
                                      </p:to>
                                    </p:set>
                                    <p:animEffect transition="in" filter="box(out)">
                                      <p:cBhvr>
                                        <p:cTn id="47" dur="500"/>
                                        <p:tgtEl>
                                          <p:spTgt spid="39990"/>
                                        </p:tgtEl>
                                      </p:cBhvr>
                                    </p:animEffect>
                                  </p:childTnLst>
                                  <p:subTnLst>
                                    <p:audio>
                                      <p:cMediaNode>
                                        <p:cTn display="0" masterRel="sameClick">
                                          <p:stCondLst>
                                            <p:cond evt="begin" delay="0">
                                              <p:tn val="45"/>
                                            </p:cond>
                                          </p:stCondLst>
                                          <p:endCondLst>
                                            <p:cond evt="onStopAudio" delay="0">
                                              <p:tgtEl>
                                                <p:sldTgt/>
                                              </p:tgtEl>
                                            </p:cond>
                                          </p:endCondLst>
                                        </p:cTn>
                                        <p:tgtEl>
                                          <p:sndTgt r:embed="rId3" name="cashreg.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9992"/>
                                        </p:tgtEl>
                                        <p:attrNameLst>
                                          <p:attrName>style.visibility</p:attrName>
                                        </p:attrNameLst>
                                      </p:cBhvr>
                                      <p:to>
                                        <p:strVal val="visible"/>
                                      </p:to>
                                    </p:set>
                                    <p:animEffect transition="in" filter="box(out)">
                                      <p:cBhvr>
                                        <p:cTn id="52" dur="500"/>
                                        <p:tgtEl>
                                          <p:spTgt spid="39992"/>
                                        </p:tgtEl>
                                      </p:cBhvr>
                                    </p:animEffect>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9984"/>
                                        </p:tgtEl>
                                        <p:attrNameLst>
                                          <p:attrName>style.visibility</p:attrName>
                                        </p:attrNameLst>
                                      </p:cBhvr>
                                      <p:to>
                                        <p:strVal val="visible"/>
                                      </p:to>
                                    </p:set>
                                    <p:animEffect transition="in" filter="box(out)">
                                      <p:cBhvr>
                                        <p:cTn id="57" dur="500"/>
                                        <p:tgtEl>
                                          <p:spTgt spid="39984"/>
                                        </p:tgtEl>
                                      </p:cBhvr>
                                    </p:animEffect>
                                  </p:childTnLst>
                                  <p:subTnLst>
                                    <p:audio>
                                      <p:cMediaNode>
                                        <p:cTn display="0" masterRel="sameClick">
                                          <p:stCondLst>
                                            <p:cond evt="begin" delay="0">
                                              <p:tn val="55"/>
                                            </p:cond>
                                          </p:stCondLst>
                                          <p:endCondLst>
                                            <p:cond evt="onStopAudio" delay="0">
                                              <p:tgtEl>
                                                <p:sldTgt/>
                                              </p:tgtEl>
                                            </p:cond>
                                          </p:endCondLst>
                                        </p:cTn>
                                        <p:tgtEl>
                                          <p:sndTgt r:embed="rId3" name="cashreg.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9989"/>
                                        </p:tgtEl>
                                        <p:attrNameLst>
                                          <p:attrName>style.visibility</p:attrName>
                                        </p:attrNameLst>
                                      </p:cBhvr>
                                      <p:to>
                                        <p:strVal val="visible"/>
                                      </p:to>
                                    </p:set>
                                    <p:animEffect transition="in" filter="box(out)">
                                      <p:cBhvr>
                                        <p:cTn id="62" dur="500"/>
                                        <p:tgtEl>
                                          <p:spTgt spid="39989"/>
                                        </p:tgtEl>
                                      </p:cBhvr>
                                    </p:animEffect>
                                  </p:childTnLst>
                                  <p:subTnLst>
                                    <p:audio>
                                      <p:cMediaNode>
                                        <p:cTn display="0" masterRel="sameClick">
                                          <p:stCondLst>
                                            <p:cond evt="begin" delay="0">
                                              <p:tn val="60"/>
                                            </p:cond>
                                          </p:stCondLst>
                                          <p:endCondLst>
                                            <p:cond evt="onStopAudio" delay="0">
                                              <p:tgtEl>
                                                <p:sldTgt/>
                                              </p:tgtEl>
                                            </p:cond>
                                          </p:endCondLst>
                                        </p:cTn>
                                        <p:tgtEl>
                                          <p:sndTgt r:embed="rId3" name="cashreg.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9988"/>
                                        </p:tgtEl>
                                        <p:attrNameLst>
                                          <p:attrName>style.visibility</p:attrName>
                                        </p:attrNameLst>
                                      </p:cBhvr>
                                      <p:to>
                                        <p:strVal val="visible"/>
                                      </p:to>
                                    </p:set>
                                    <p:animEffect transition="in" filter="box(out)">
                                      <p:cBhvr>
                                        <p:cTn id="67" dur="500"/>
                                        <p:tgtEl>
                                          <p:spTgt spid="39988"/>
                                        </p:tgtEl>
                                      </p:cBhvr>
                                    </p:animEffect>
                                  </p:childTnLst>
                                  <p:subTnLst>
                                    <p:audio>
                                      <p:cMediaNode>
                                        <p:cTn display="0" masterRel="sameClick">
                                          <p:stCondLst>
                                            <p:cond evt="begin" delay="0">
                                              <p:tn val="65"/>
                                            </p:cond>
                                          </p:stCondLst>
                                          <p:endCondLst>
                                            <p:cond evt="onStopAudio" delay="0">
                                              <p:tgtEl>
                                                <p:sldTgt/>
                                              </p:tgtEl>
                                            </p:cond>
                                          </p:endCondLst>
                                        </p:cTn>
                                        <p:tgtEl>
                                          <p:sndTgt r:embed="rId3" name="cashreg.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39991"/>
                                        </p:tgtEl>
                                        <p:attrNameLst>
                                          <p:attrName>style.visibility</p:attrName>
                                        </p:attrNameLst>
                                      </p:cBhvr>
                                      <p:to>
                                        <p:strVal val="visible"/>
                                      </p:to>
                                    </p:set>
                                    <p:animEffect transition="in" filter="box(out)">
                                      <p:cBhvr>
                                        <p:cTn id="72" dur="500"/>
                                        <p:tgtEl>
                                          <p:spTgt spid="39991"/>
                                        </p:tgtEl>
                                      </p:cBhvr>
                                    </p:animEffect>
                                  </p:childTnLst>
                                  <p:subTnLst>
                                    <p:audio>
                                      <p:cMediaNode>
                                        <p:cTn display="0" masterRel="sameClick">
                                          <p:stCondLst>
                                            <p:cond evt="begin" delay="0">
                                              <p:tn val="70"/>
                                            </p:cond>
                                          </p:stCondLst>
                                          <p:endCondLst>
                                            <p:cond evt="onStopAudio" delay="0">
                                              <p:tgtEl>
                                                <p:sldTgt/>
                                              </p:tgtEl>
                                            </p:cond>
                                          </p:endCondLst>
                                        </p:cTn>
                                        <p:tgtEl>
                                          <p:sndTgt r:embed="rId3" name="cashreg.wav"/>
                                        </p:tgtEl>
                                      </p:cMediaNode>
                                    </p:audio>
                                  </p:subTnLst>
                                </p:cTn>
                              </p:par>
                            </p:childTnLst>
                          </p:cTn>
                        </p:par>
                      </p:childTnLst>
                    </p:cTn>
                  </p:par>
                  <p:par>
                    <p:cTn id="73" fill="hold">
                      <p:stCondLst>
                        <p:cond delay="indefinite"/>
                      </p:stCondLst>
                      <p:childTnLst>
                        <p:par>
                          <p:cTn id="74" fill="hold">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39997"/>
                                        </p:tgtEl>
                                        <p:attrNameLst>
                                          <p:attrName>style.visibility</p:attrName>
                                        </p:attrNameLst>
                                      </p:cBhvr>
                                      <p:to>
                                        <p:strVal val="visible"/>
                                      </p:to>
                                    </p:set>
                                    <p:anim calcmode="lin" valueType="num">
                                      <p:cBhvr>
                                        <p:cTn id="77" dur="500" fill="hold"/>
                                        <p:tgtEl>
                                          <p:spTgt spid="39997"/>
                                        </p:tgtEl>
                                        <p:attrNameLst>
                                          <p:attrName>ppt_w</p:attrName>
                                        </p:attrNameLst>
                                      </p:cBhvr>
                                      <p:tavLst>
                                        <p:tav tm="0">
                                          <p:val>
                                            <p:fltVal val="0.000000"/>
                                          </p:val>
                                        </p:tav>
                                        <p:tav tm="100000">
                                          <p:val>
                                            <p:strVal val="#ppt_w"/>
                                          </p:val>
                                        </p:tav>
                                      </p:tavLst>
                                    </p:anim>
                                    <p:anim calcmode="lin" valueType="num">
                                      <p:cBhvr>
                                        <p:cTn id="78" dur="500" fill="hold"/>
                                        <p:tgtEl>
                                          <p:spTgt spid="39997"/>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75"/>
                                            </p:cond>
                                          </p:stCondLst>
                                          <p:endCondLst>
                                            <p:cond evt="onStopAudio" delay="0">
                                              <p:tgtEl>
                                                <p:sldTgt/>
                                              </p:tgtEl>
                                            </p:cond>
                                          </p:endCondLst>
                                        </p:cTn>
                                        <p:tgtEl>
                                          <p:sndTgt r:embed="rId4"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2" grpId="0" animBg="1"/>
      <p:bldP spid="39983" grpId="0" animBg="1"/>
      <p:bldP spid="39984" grpId="0" animBg="1"/>
      <p:bldP spid="39986" grpId="0" animBg="1"/>
      <p:bldP spid="39987" grpId="0" animBg="1"/>
      <p:bldP spid="39988" grpId="0" animBg="1"/>
      <p:bldP spid="39989" grpId="0" animBg="1"/>
      <p:bldP spid="39990" grpId="0" animBg="1"/>
      <p:bldP spid="39991" grpId="0" animBg="1"/>
      <p:bldP spid="39992" grpId="0" animBg="1"/>
      <p:bldP spid="39993" grpId="0" animBg="1"/>
      <p:bldP spid="39995" grpId="0" animBg="1"/>
      <p:bldP spid="39996" grpId="0"/>
      <p:bldP spid="3999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idx="1"/>
          </p:nvPr>
        </p:nvSpPr>
        <p:spPr>
          <a:xfrm>
            <a:off x="395288" y="1125538"/>
            <a:ext cx="7772400" cy="4114800"/>
          </a:xfrm>
          <a:ln/>
        </p:spPr>
        <p:txBody>
          <a:bodyPr vert="horz" wrap="square" lIns="91440" tIns="45720" rIns="91440" bIns="45720" anchor="t"/>
          <a:p>
            <a:pPr eaLnBrk="1" hangingPunct="1"/>
            <a:r>
              <a:rPr lang="zh-CN" altLang="en-US" b="1" dirty="0"/>
              <a:t>问题：</a:t>
            </a:r>
            <a:endParaRPr lang="zh-CN" altLang="en-US" b="1" dirty="0"/>
          </a:p>
          <a:p>
            <a:pPr lvl="1" eaLnBrk="1" hangingPunct="1"/>
            <a:r>
              <a:rPr lang="zh-CN" altLang="en-US" b="1" dirty="0"/>
              <a:t>对应于先序遍历序列为</a:t>
            </a:r>
            <a:r>
              <a:rPr lang="en-US" altLang="zh-CN" b="1" i="1" dirty="0">
                <a:solidFill>
                  <a:srgbClr val="FF3300"/>
                </a:solidFill>
              </a:rPr>
              <a:t>ABC</a:t>
            </a:r>
            <a:r>
              <a:rPr lang="zh-CN" altLang="en-US" b="1" dirty="0"/>
              <a:t>的二叉树的形态，分别写出中序遍历的序列。</a:t>
            </a:r>
            <a:endParaRPr lang="zh-CN" altLang="en-US" b="1" dirty="0"/>
          </a:p>
          <a:p>
            <a:pPr lvl="1" eaLnBrk="1" hangingPunct="1"/>
            <a:r>
              <a:rPr lang="zh-CN" altLang="en-US" b="1" dirty="0"/>
              <a:t>如何实现二叉链表表示的二叉树的中序遍历算法？</a:t>
            </a:r>
            <a:endParaRPr lang="zh-CN" altLang="en-US" b="1" dirty="0"/>
          </a:p>
        </p:txBody>
      </p:sp>
      <p:grpSp>
        <p:nvGrpSpPr>
          <p:cNvPr id="2" name="Group 4"/>
          <p:cNvGrpSpPr/>
          <p:nvPr/>
        </p:nvGrpSpPr>
        <p:grpSpPr>
          <a:xfrm>
            <a:off x="1376363" y="4149725"/>
            <a:ext cx="6199187" cy="1752600"/>
            <a:chOff x="867" y="2614"/>
            <a:chExt cx="3905" cy="1104"/>
          </a:xfrm>
        </p:grpSpPr>
        <p:pic>
          <p:nvPicPr>
            <p:cNvPr id="76804" name="Picture 5" descr="d4"/>
            <p:cNvPicPr>
              <a:picLocks noChangeAspect="1"/>
            </p:cNvPicPr>
            <p:nvPr/>
          </p:nvPicPr>
          <p:blipFill>
            <a:blip r:embed="rId1"/>
            <a:stretch>
              <a:fillRect/>
            </a:stretch>
          </p:blipFill>
          <p:spPr>
            <a:xfrm>
              <a:off x="884" y="2659"/>
              <a:ext cx="3888" cy="1040"/>
            </a:xfrm>
            <a:prstGeom prst="rect">
              <a:avLst/>
            </a:prstGeom>
            <a:noFill/>
            <a:ln w="9525">
              <a:noFill/>
            </a:ln>
          </p:spPr>
        </p:pic>
        <p:sp>
          <p:nvSpPr>
            <p:cNvPr id="76805" name="Rectangle 6"/>
            <p:cNvSpPr/>
            <p:nvPr/>
          </p:nvSpPr>
          <p:spPr>
            <a:xfrm>
              <a:off x="1292"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76806" name="Rectangle 7"/>
            <p:cNvSpPr/>
            <p:nvPr/>
          </p:nvSpPr>
          <p:spPr>
            <a:xfrm>
              <a:off x="1111"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76807" name="Rectangle 8"/>
            <p:cNvSpPr/>
            <p:nvPr/>
          </p:nvSpPr>
          <p:spPr>
            <a:xfrm>
              <a:off x="1791"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76808" name="Rectangle 9"/>
            <p:cNvSpPr/>
            <p:nvPr/>
          </p:nvSpPr>
          <p:spPr>
            <a:xfrm>
              <a:off x="2472"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76809" name="Rectangle 10"/>
            <p:cNvSpPr/>
            <p:nvPr/>
          </p:nvSpPr>
          <p:spPr>
            <a:xfrm>
              <a:off x="3606"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76810" name="Rectangle 11"/>
            <p:cNvSpPr/>
            <p:nvPr/>
          </p:nvSpPr>
          <p:spPr>
            <a:xfrm>
              <a:off x="4332"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76811" name="Rectangle 12"/>
            <p:cNvSpPr/>
            <p:nvPr/>
          </p:nvSpPr>
          <p:spPr>
            <a:xfrm>
              <a:off x="867" y="343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76812" name="Rectangle 13"/>
            <p:cNvSpPr/>
            <p:nvPr/>
          </p:nvSpPr>
          <p:spPr>
            <a:xfrm>
              <a:off x="2018" y="34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76813" name="Rectangle 14"/>
            <p:cNvSpPr/>
            <p:nvPr/>
          </p:nvSpPr>
          <p:spPr>
            <a:xfrm>
              <a:off x="2925" y="3051"/>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76814" name="Rectangle 15"/>
            <p:cNvSpPr/>
            <p:nvPr/>
          </p:nvSpPr>
          <p:spPr>
            <a:xfrm>
              <a:off x="3379" y="343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76815" name="Rectangle 16"/>
            <p:cNvSpPr/>
            <p:nvPr/>
          </p:nvSpPr>
          <p:spPr>
            <a:xfrm>
              <a:off x="4513" y="343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76816" name="Rectangle 17"/>
            <p:cNvSpPr/>
            <p:nvPr/>
          </p:nvSpPr>
          <p:spPr>
            <a:xfrm>
              <a:off x="2018"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76817" name="Rectangle 18"/>
            <p:cNvSpPr/>
            <p:nvPr/>
          </p:nvSpPr>
          <p:spPr>
            <a:xfrm>
              <a:off x="2699" y="2614"/>
              <a:ext cx="24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76818" name="Rectangle 19"/>
            <p:cNvSpPr/>
            <p:nvPr/>
          </p:nvSpPr>
          <p:spPr>
            <a:xfrm>
              <a:off x="3379"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76819" name="Rectangle 20"/>
            <p:cNvSpPr/>
            <p:nvPr/>
          </p:nvSpPr>
          <p:spPr>
            <a:xfrm>
              <a:off x="4105"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gr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ext Box 2"/>
          <p:cNvSpPr txBox="1"/>
          <p:nvPr/>
        </p:nvSpPr>
        <p:spPr>
          <a:xfrm>
            <a:off x="457200" y="228600"/>
            <a:ext cx="6330950" cy="1492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楷体_GB2312" pitchFamily="49" charset="-122"/>
              </a:rPr>
              <a:t>三、中序遍历的递归描述</a:t>
            </a:r>
            <a:endParaRPr lang="zh-CN" altLang="en-US" sz="5400" b="1" dirty="0">
              <a:solidFill>
                <a:srgbClr val="0000FF"/>
              </a:solidFill>
              <a:ea typeface="楷体_GB2312" pitchFamily="49" charset="-122"/>
            </a:endParaRPr>
          </a:p>
          <a:p>
            <a:pPr marL="0" lvl="0" indent="0" eaLnBrk="1" hangingPunct="1">
              <a:spcBef>
                <a:spcPct val="0"/>
              </a:spcBef>
              <a:buNone/>
            </a:pPr>
            <a:endParaRPr lang="zh-CN" altLang="en-US" sz="2400" b="1" dirty="0">
              <a:latin typeface="宋体" panose="02010600030101010101" pitchFamily="2" charset="-122"/>
            </a:endParaRPr>
          </a:p>
          <a:p>
            <a:pPr marL="0" lvl="0" indent="0" eaLnBrk="1" hangingPunct="1">
              <a:spcBef>
                <a:spcPct val="0"/>
              </a:spcBef>
              <a:buNone/>
            </a:pPr>
            <a:endParaRPr lang="en-US" altLang="zh-CN" sz="2400" dirty="0"/>
          </a:p>
        </p:txBody>
      </p:sp>
      <p:sp>
        <p:nvSpPr>
          <p:cNvPr id="449539" name="Text Box 3">
            <a:hlinkClick r:id="rId1" action="ppaction://hlinksldjump"/>
          </p:cNvPr>
          <p:cNvSpPr txBox="1"/>
          <p:nvPr/>
        </p:nvSpPr>
        <p:spPr>
          <a:xfrm>
            <a:off x="228600" y="1143000"/>
            <a:ext cx="8642350" cy="49688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void</a:t>
            </a:r>
            <a:r>
              <a:rPr lang="en-US" altLang="zh-CN" sz="4000" dirty="0">
                <a:solidFill>
                  <a:srgbClr val="FF0000"/>
                </a:solidFill>
              </a:rPr>
              <a:t> Inorder (</a:t>
            </a:r>
            <a:r>
              <a:rPr lang="en-US" altLang="zh-CN" sz="4000" dirty="0">
                <a:solidFill>
                  <a:srgbClr val="800000"/>
                </a:solidFill>
              </a:rPr>
              <a:t>BiTree T</a:t>
            </a:r>
            <a:r>
              <a:rPr lang="en-US" altLang="zh-CN" sz="4000" dirty="0">
                <a:solidFill>
                  <a:srgbClr val="FF0000"/>
                </a:solidFill>
              </a:rPr>
              <a:t>)</a:t>
            </a:r>
            <a:endParaRPr lang="en-US" altLang="zh-CN" sz="4000" dirty="0">
              <a:solidFill>
                <a:srgbClr val="FF0000"/>
              </a:solidFill>
            </a:endParaRPr>
          </a:p>
          <a:p>
            <a:pPr marL="0" lvl="0" indent="0" eaLnBrk="1" hangingPunct="1">
              <a:spcBef>
                <a:spcPct val="0"/>
              </a:spcBef>
              <a:buNone/>
            </a:pPr>
            <a:r>
              <a:rPr lang="en-US" altLang="zh-CN" sz="4000" b="1" dirty="0">
                <a:latin typeface="宋体" panose="02010600030101010101" pitchFamily="2" charset="-122"/>
              </a:rPr>
              <a:t>{ </a:t>
            </a:r>
            <a:r>
              <a:rPr lang="en-US" altLang="zh-CN" sz="4000" dirty="0"/>
              <a:t>//</a:t>
            </a:r>
            <a:r>
              <a:rPr lang="en-US" altLang="zh-CN" sz="4000" b="1" dirty="0"/>
              <a:t> </a:t>
            </a:r>
            <a:r>
              <a:rPr lang="zh-CN" altLang="en-US" sz="4000" dirty="0">
                <a:ea typeface="楷体_GB2312" pitchFamily="49" charset="-122"/>
              </a:rPr>
              <a:t>中序遍历二叉树</a:t>
            </a:r>
            <a:r>
              <a:rPr lang="zh-CN" altLang="en-US" sz="4000" b="1" dirty="0"/>
              <a:t> </a:t>
            </a:r>
            <a:endParaRPr lang="zh-CN" altLang="en-US" sz="4000" b="1" dirty="0"/>
          </a:p>
          <a:p>
            <a:pPr marL="0" lvl="0" indent="0" eaLnBrk="1" hangingPunct="1">
              <a:spcBef>
                <a:spcPct val="0"/>
              </a:spcBef>
              <a:buNone/>
            </a:pPr>
            <a:r>
              <a:rPr lang="zh-CN" altLang="en-US" sz="4000" dirty="0"/>
              <a:t>   </a:t>
            </a:r>
            <a:r>
              <a:rPr lang="en-US" altLang="zh-CN" sz="4000" b="1" dirty="0"/>
              <a:t>if </a:t>
            </a:r>
            <a:r>
              <a:rPr lang="en-US" altLang="zh-CN" sz="4000" dirty="0"/>
              <a:t>(T)</a:t>
            </a:r>
            <a:r>
              <a:rPr lang="en-US" altLang="zh-CN" sz="4000" b="1" dirty="0"/>
              <a:t> {</a:t>
            </a:r>
            <a:endParaRPr lang="en-US" altLang="zh-CN" sz="4000" b="1" dirty="0"/>
          </a:p>
          <a:p>
            <a:pPr marL="0" lvl="0" indent="0" eaLnBrk="1" hangingPunct="1">
              <a:spcBef>
                <a:spcPct val="0"/>
              </a:spcBef>
              <a:buNone/>
            </a:pPr>
            <a:r>
              <a:rPr lang="en-US" altLang="zh-CN" sz="4000" dirty="0"/>
              <a:t>      </a:t>
            </a:r>
            <a:r>
              <a:rPr lang="en-US" altLang="zh-CN" sz="4000" dirty="0">
                <a:solidFill>
                  <a:srgbClr val="FF0000"/>
                </a:solidFill>
              </a:rPr>
              <a:t>Inorder(T-&gt;lchild); // </a:t>
            </a:r>
            <a:r>
              <a:rPr lang="zh-CN" altLang="en-US" sz="4000" dirty="0">
                <a:solidFill>
                  <a:srgbClr val="FF0000"/>
                </a:solidFill>
              </a:rPr>
              <a:t>遍历左子树</a:t>
            </a:r>
            <a:endParaRPr lang="zh-CN" altLang="en-US" sz="4000" dirty="0">
              <a:solidFill>
                <a:srgbClr val="FF0000"/>
              </a:solidFill>
            </a:endParaRPr>
          </a:p>
          <a:p>
            <a:pPr marL="0" lvl="0" indent="0" eaLnBrk="1" hangingPunct="1">
              <a:spcBef>
                <a:spcPct val="0"/>
              </a:spcBef>
              <a:buNone/>
            </a:pPr>
            <a:r>
              <a:rPr lang="zh-CN" altLang="en-US" sz="4000" dirty="0"/>
              <a:t>      </a:t>
            </a:r>
            <a:r>
              <a:rPr lang="en-US" altLang="zh-CN" sz="4000" dirty="0">
                <a:solidFill>
                  <a:srgbClr val="0000FF"/>
                </a:solidFill>
              </a:rPr>
              <a:t>visit(T-&gt;data)</a:t>
            </a:r>
            <a:r>
              <a:rPr lang="en-US" altLang="zh-CN" sz="4000" dirty="0"/>
              <a:t>;            // </a:t>
            </a:r>
            <a:r>
              <a:rPr lang="zh-CN" altLang="en-US" sz="4000" dirty="0">
                <a:solidFill>
                  <a:srgbClr val="333399"/>
                </a:solidFill>
                <a:ea typeface="楷体_GB2312" pitchFamily="49" charset="-122"/>
              </a:rPr>
              <a:t>访问结点</a:t>
            </a:r>
            <a:r>
              <a:rPr lang="zh-CN" altLang="en-US" sz="4000" dirty="0"/>
              <a:t>      </a:t>
            </a:r>
            <a:endParaRPr lang="zh-CN" altLang="en-US" dirty="0">
              <a:latin typeface="宋体" panose="02010600030101010101" pitchFamily="2" charset="-122"/>
            </a:endParaRPr>
          </a:p>
          <a:p>
            <a:pPr marL="0" lvl="0" indent="0" eaLnBrk="1" hangingPunct="1">
              <a:spcBef>
                <a:spcPct val="0"/>
              </a:spcBef>
              <a:buNone/>
            </a:pPr>
            <a:r>
              <a:rPr lang="zh-CN" altLang="en-US" sz="4000" dirty="0"/>
              <a:t>      </a:t>
            </a:r>
            <a:r>
              <a:rPr lang="en-US" altLang="zh-CN" sz="4000" dirty="0">
                <a:solidFill>
                  <a:srgbClr val="FF0000"/>
                </a:solidFill>
              </a:rPr>
              <a:t>Inorder(</a:t>
            </a:r>
            <a:r>
              <a:rPr lang="en-US" altLang="zh-CN" sz="4000" dirty="0">
                <a:solidFill>
                  <a:srgbClr val="800000"/>
                </a:solidFill>
              </a:rPr>
              <a:t>T-&gt;</a:t>
            </a:r>
            <a:r>
              <a:rPr lang="en-US" altLang="zh-CN" sz="4000" b="1" dirty="0">
                <a:solidFill>
                  <a:srgbClr val="800000"/>
                </a:solidFill>
              </a:rPr>
              <a:t>r</a:t>
            </a:r>
            <a:r>
              <a:rPr lang="en-US" altLang="zh-CN" sz="4000" dirty="0">
                <a:solidFill>
                  <a:srgbClr val="800000"/>
                </a:solidFill>
              </a:rPr>
              <a:t>child</a:t>
            </a:r>
            <a:r>
              <a:rPr lang="en-US" altLang="zh-CN" sz="4000" dirty="0">
                <a:solidFill>
                  <a:srgbClr val="FF0000"/>
                </a:solidFill>
              </a:rPr>
              <a:t>)</a:t>
            </a:r>
            <a:r>
              <a:rPr lang="en-US" altLang="zh-CN" sz="4000" dirty="0"/>
              <a:t>;</a:t>
            </a:r>
            <a:r>
              <a:rPr lang="en-US" altLang="zh-CN" dirty="0"/>
              <a:t>// </a:t>
            </a:r>
            <a:r>
              <a:rPr lang="zh-CN" altLang="en-US" dirty="0">
                <a:ea typeface="楷体_GB2312" pitchFamily="49" charset="-122"/>
              </a:rPr>
              <a:t>遍历右子树</a:t>
            </a:r>
            <a:endParaRPr lang="zh-CN" altLang="en-US" dirty="0">
              <a:latin typeface="宋体" panose="02010600030101010101" pitchFamily="2" charset="-122"/>
            </a:endParaRPr>
          </a:p>
          <a:p>
            <a:pPr marL="0" lvl="0" indent="0" eaLnBrk="1" hangingPunct="1">
              <a:spcBef>
                <a:spcPct val="0"/>
              </a:spcBef>
              <a:buNone/>
            </a:pPr>
            <a:r>
              <a:rPr lang="zh-CN" altLang="en-US" sz="4000" dirty="0"/>
              <a:t>   </a:t>
            </a:r>
            <a:r>
              <a:rPr lang="en-US" altLang="zh-CN" sz="4000" b="1" dirty="0">
                <a:latin typeface="宋体" panose="02010600030101010101" pitchFamily="2" charset="-122"/>
              </a:rPr>
              <a:t>}</a:t>
            </a:r>
            <a:endParaRPr lang="en-US" altLang="zh-CN" sz="4000" b="1" dirty="0">
              <a:latin typeface="宋体" panose="02010600030101010101" pitchFamily="2" charset="-122"/>
            </a:endParaRPr>
          </a:p>
          <a:p>
            <a:pPr marL="0" lvl="0" indent="0" eaLnBrk="1" hangingPunct="1">
              <a:spcBef>
                <a:spcPct val="0"/>
              </a:spcBef>
              <a:buNone/>
            </a:pPr>
            <a:r>
              <a:rPr lang="en-US" altLang="zh-CN" sz="4000" b="1" dirty="0">
                <a:latin typeface="宋体" panose="02010600030101010101" pitchFamily="2" charset="-122"/>
              </a:rPr>
              <a:t>}</a:t>
            </a:r>
            <a:endParaRPr lang="en-US" altLang="zh-CN" sz="4000" b="1" dirty="0">
              <a:latin typeface="宋体" panose="02010600030101010101" pitchFamily="2" charset="-122"/>
            </a:endParaRPr>
          </a:p>
        </p:txBody>
      </p:sp>
      <p:sp>
        <p:nvSpPr>
          <p:cNvPr id="449540" name="AutoShape 4">
            <a:hlinkClick r:id="rId1"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49539"/>
                                        </p:tgtEl>
                                        <p:attrNameLst>
                                          <p:attrName>style.visibility</p:attrName>
                                        </p:attrNameLst>
                                      </p:cBhvr>
                                      <p:to>
                                        <p:strVal val="visible"/>
                                      </p:to>
                                    </p:set>
                                    <p:anim calcmode="lin" valueType="num">
                                      <p:cBhvr>
                                        <p:cTn id="7" dur="500" fill="hold"/>
                                        <p:tgtEl>
                                          <p:spTgt spid="449539"/>
                                        </p:tgtEl>
                                        <p:attrNameLst>
                                          <p:attrName>ppt_x</p:attrName>
                                        </p:attrNameLst>
                                      </p:cBhvr>
                                      <p:tavLst>
                                        <p:tav tm="0">
                                          <p:val>
                                            <p:strVal val="#ppt_x"/>
                                          </p:val>
                                        </p:tav>
                                        <p:tav tm="100000">
                                          <p:val>
                                            <p:strVal val="#ppt_x"/>
                                          </p:val>
                                        </p:tav>
                                      </p:tavLst>
                                    </p:anim>
                                    <p:anim calcmode="lin" valueType="num">
                                      <p:cBhvr>
                                        <p:cTn id="8" dur="500" fill="hold"/>
                                        <p:tgtEl>
                                          <p:spTgt spid="449539"/>
                                        </p:tgtEl>
                                        <p:attrNameLst>
                                          <p:attrName>ppt_y</p:attrName>
                                        </p:attrNameLst>
                                      </p:cBhvr>
                                      <p:tavLst>
                                        <p:tav tm="0">
                                          <p:val>
                                            <p:strVal val="#ppt_y+#ppt_h/2"/>
                                          </p:val>
                                        </p:tav>
                                        <p:tav tm="100000">
                                          <p:val>
                                            <p:strVal val="#ppt_y"/>
                                          </p:val>
                                        </p:tav>
                                      </p:tavLst>
                                    </p:anim>
                                    <p:anim calcmode="lin" valueType="num">
                                      <p:cBhvr>
                                        <p:cTn id="9" dur="500" fill="hold"/>
                                        <p:tgtEl>
                                          <p:spTgt spid="449539"/>
                                        </p:tgtEl>
                                        <p:attrNameLst>
                                          <p:attrName>ppt_w</p:attrName>
                                        </p:attrNameLst>
                                      </p:cBhvr>
                                      <p:tavLst>
                                        <p:tav tm="0">
                                          <p:val>
                                            <p:strVal val="#ppt_w"/>
                                          </p:val>
                                        </p:tav>
                                        <p:tav tm="100000">
                                          <p:val>
                                            <p:strVal val="#ppt_w"/>
                                          </p:val>
                                        </p:tav>
                                      </p:tavLst>
                                    </p:anim>
                                    <p:anim calcmode="lin" valueType="num">
                                      <p:cBhvr>
                                        <p:cTn id="10" dur="500" fill="hold"/>
                                        <p:tgtEl>
                                          <p:spTgt spid="449539"/>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2" presetClass="entr" presetSubtype="6" fill="hold" grpId="0" nodeType="afterEffect">
                                  <p:stCondLst>
                                    <p:cond delay="0"/>
                                  </p:stCondLst>
                                  <p:childTnLst>
                                    <p:set>
                                      <p:cBhvr>
                                        <p:cTn id="13" dur="1" fill="hold">
                                          <p:stCondLst>
                                            <p:cond delay="0"/>
                                          </p:stCondLst>
                                        </p:cTn>
                                        <p:tgtEl>
                                          <p:spTgt spid="449540"/>
                                        </p:tgtEl>
                                        <p:attrNameLst>
                                          <p:attrName>style.visibility</p:attrName>
                                        </p:attrNameLst>
                                      </p:cBhvr>
                                      <p:to>
                                        <p:strVal val="visible"/>
                                      </p:to>
                                    </p:set>
                                    <p:anim calcmode="lin" valueType="num">
                                      <p:cBhvr additive="base">
                                        <p:cTn id="14" dur="500" fill="hold"/>
                                        <p:tgtEl>
                                          <p:spTgt spid="449540"/>
                                        </p:tgtEl>
                                        <p:attrNameLst>
                                          <p:attrName>ppt_x</p:attrName>
                                        </p:attrNameLst>
                                      </p:cBhvr>
                                      <p:tavLst>
                                        <p:tav tm="0">
                                          <p:val>
                                            <p:strVal val="1+#ppt_w/2"/>
                                          </p:val>
                                        </p:tav>
                                        <p:tav tm="100000">
                                          <p:val>
                                            <p:strVal val="#ppt_x"/>
                                          </p:val>
                                        </p:tav>
                                      </p:tavLst>
                                    </p:anim>
                                    <p:anim calcmode="lin" valueType="num">
                                      <p:cBhvr additive="base">
                                        <p:cTn id="15" dur="500" fill="hold"/>
                                        <p:tgtEl>
                                          <p:spTgt spid="449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p:bldP spid="44954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6" name="Text Box 2">
            <a:hlinkClick r:id="rId1" action="ppaction://hlinksldjump"/>
          </p:cNvPr>
          <p:cNvSpPr txBox="1"/>
          <p:nvPr/>
        </p:nvSpPr>
        <p:spPr>
          <a:xfrm>
            <a:off x="533400" y="2057400"/>
            <a:ext cx="8464550" cy="3749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2400" dirty="0">
                <a:ea typeface="楷体_GB2312" pitchFamily="49" charset="-122"/>
              </a:rPr>
              <a:t>  </a:t>
            </a:r>
            <a:r>
              <a:rPr lang="zh-CN" altLang="en-US" sz="4000" dirty="0">
                <a:solidFill>
                  <a:srgbClr val="CC6600"/>
                </a:solidFill>
                <a:ea typeface="楷体_GB2312" pitchFamily="49" charset="-122"/>
              </a:rPr>
              <a:t>若二叉树为空树，则空操作；否则，</a:t>
            </a:r>
            <a:endParaRPr lang="zh-CN" altLang="en-US" sz="4000" dirty="0">
              <a:solidFill>
                <a:srgbClr val="CC6600"/>
              </a:solidFill>
              <a:ea typeface="楷体_GB2312" pitchFamily="49" charset="-122"/>
            </a:endParaRPr>
          </a:p>
          <a:p>
            <a:pPr marL="0" lvl="0" indent="0" eaLnBrk="1" hangingPunct="1">
              <a:lnSpc>
                <a:spcPct val="150000"/>
              </a:lnSpc>
              <a:spcBef>
                <a:spcPct val="0"/>
              </a:spcBef>
              <a:buNone/>
            </a:pPr>
            <a:r>
              <a:rPr lang="zh-CN" altLang="en-US" sz="4000" dirty="0">
                <a:solidFill>
                  <a:srgbClr val="CC6600"/>
                </a:solidFill>
                <a:ea typeface="楷体_GB2312" pitchFamily="49" charset="-122"/>
              </a:rPr>
              <a:t>（</a:t>
            </a:r>
            <a:r>
              <a:rPr lang="en-US" altLang="zh-CN" sz="4000" dirty="0">
                <a:solidFill>
                  <a:srgbClr val="CC6600"/>
                </a:solidFill>
                <a:ea typeface="楷体_GB2312" pitchFamily="49" charset="-122"/>
              </a:rPr>
              <a:t>1</a:t>
            </a:r>
            <a:r>
              <a:rPr lang="zh-CN" altLang="en-US" sz="4000" dirty="0">
                <a:solidFill>
                  <a:srgbClr val="CC6600"/>
                </a:solidFill>
                <a:ea typeface="楷体_GB2312" pitchFamily="49" charset="-122"/>
              </a:rPr>
              <a:t>）后序遍历左子树；</a:t>
            </a:r>
            <a:endParaRPr lang="zh-CN" altLang="en-US" sz="4000" dirty="0">
              <a:solidFill>
                <a:srgbClr val="CC6600"/>
              </a:solidFill>
              <a:ea typeface="楷体_GB2312" pitchFamily="49" charset="-122"/>
            </a:endParaRPr>
          </a:p>
          <a:p>
            <a:pPr marL="0" lvl="0" indent="0" eaLnBrk="1" hangingPunct="1">
              <a:lnSpc>
                <a:spcPct val="150000"/>
              </a:lnSpc>
              <a:spcBef>
                <a:spcPct val="0"/>
              </a:spcBef>
              <a:buNone/>
            </a:pPr>
            <a:r>
              <a:rPr lang="zh-CN" altLang="en-US" sz="4000" dirty="0">
                <a:solidFill>
                  <a:srgbClr val="CC6600"/>
                </a:solidFill>
                <a:ea typeface="楷体_GB2312" pitchFamily="49" charset="-122"/>
              </a:rPr>
              <a:t>（</a:t>
            </a:r>
            <a:r>
              <a:rPr lang="en-US" altLang="zh-CN" sz="4000" dirty="0">
                <a:solidFill>
                  <a:srgbClr val="CC6600"/>
                </a:solidFill>
                <a:ea typeface="楷体_GB2312" pitchFamily="49" charset="-122"/>
              </a:rPr>
              <a:t>2</a:t>
            </a:r>
            <a:r>
              <a:rPr lang="zh-CN" altLang="en-US" sz="4000" dirty="0">
                <a:solidFill>
                  <a:srgbClr val="CC6600"/>
                </a:solidFill>
                <a:ea typeface="楷体_GB2312" pitchFamily="49" charset="-122"/>
              </a:rPr>
              <a:t>）后序遍历右子树；</a:t>
            </a:r>
            <a:endParaRPr lang="zh-CN" altLang="en-US" sz="4000" dirty="0">
              <a:solidFill>
                <a:srgbClr val="CC6600"/>
              </a:solidFill>
              <a:ea typeface="楷体_GB2312" pitchFamily="49" charset="-122"/>
              <a:hlinkClick r:id="" action="ppaction://hlinkshowjump?jump=nextslide"/>
            </a:endParaRPr>
          </a:p>
          <a:p>
            <a:pPr marL="0" lvl="0" indent="0" eaLnBrk="1" hangingPunct="1">
              <a:lnSpc>
                <a:spcPct val="150000"/>
              </a:lnSpc>
              <a:spcBef>
                <a:spcPct val="0"/>
              </a:spcBef>
              <a:buNone/>
            </a:pPr>
            <a:r>
              <a:rPr lang="zh-CN" altLang="en-US" sz="4000" dirty="0">
                <a:solidFill>
                  <a:srgbClr val="CC6600"/>
                </a:solidFill>
                <a:ea typeface="楷体_GB2312" pitchFamily="49" charset="-122"/>
              </a:rPr>
              <a:t>（</a:t>
            </a:r>
            <a:r>
              <a:rPr lang="en-US" altLang="zh-CN" sz="4000" dirty="0">
                <a:solidFill>
                  <a:srgbClr val="CC6600"/>
                </a:solidFill>
                <a:ea typeface="楷体_GB2312" pitchFamily="49" charset="-122"/>
              </a:rPr>
              <a:t>3</a:t>
            </a:r>
            <a:r>
              <a:rPr lang="zh-CN" altLang="en-US" sz="4000" dirty="0">
                <a:solidFill>
                  <a:srgbClr val="CC6600"/>
                </a:solidFill>
                <a:ea typeface="楷体_GB2312" pitchFamily="49" charset="-122"/>
              </a:rPr>
              <a:t>）访问根结点。</a:t>
            </a:r>
            <a:endParaRPr lang="zh-CN" altLang="en-US" sz="2400" dirty="0">
              <a:solidFill>
                <a:srgbClr val="CC6600"/>
              </a:solidFill>
            </a:endParaRPr>
          </a:p>
        </p:txBody>
      </p:sp>
      <p:pic>
        <p:nvPicPr>
          <p:cNvPr id="78851" name="Picture 3" descr="Green Ball"/>
          <p:cNvPicPr>
            <a:picLocks noChangeAspect="1"/>
          </p:cNvPicPr>
          <p:nvPr/>
        </p:nvPicPr>
        <p:blipFill>
          <a:blip r:embed="rId2"/>
          <a:stretch>
            <a:fillRect/>
          </a:stretch>
        </p:blipFill>
        <p:spPr>
          <a:xfrm>
            <a:off x="762000" y="1066800"/>
            <a:ext cx="304800" cy="304800"/>
          </a:xfrm>
          <a:prstGeom prst="rect">
            <a:avLst/>
          </a:prstGeom>
          <a:noFill/>
          <a:ln w="9525">
            <a:noFill/>
          </a:ln>
        </p:spPr>
      </p:pic>
      <p:sp>
        <p:nvSpPr>
          <p:cNvPr id="78852" name="Text Box 4"/>
          <p:cNvSpPr txBox="1"/>
          <p:nvPr/>
        </p:nvSpPr>
        <p:spPr>
          <a:xfrm>
            <a:off x="1111250" y="1066800"/>
            <a:ext cx="6942138" cy="8239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CC3300"/>
                </a:solidFill>
                <a:ea typeface="楷体_GB2312" pitchFamily="49" charset="-122"/>
              </a:rPr>
              <a:t>后（根）序的遍历算法：</a:t>
            </a:r>
            <a:endParaRPr lang="zh-CN" altLang="en-US" sz="4800" dirty="0">
              <a:solidFill>
                <a:srgbClr val="CC3300"/>
              </a:solidFill>
              <a:ea typeface="楷体_GB2312" pitchFamily="49" charset="-122"/>
            </a:endParaRPr>
          </a:p>
        </p:txBody>
      </p:sp>
      <p:sp>
        <p:nvSpPr>
          <p:cNvPr id="390149" name="AutoShape 5">
            <a:hlinkClick r:id="rId3" action="ppaction://hlinksldjump"/>
          </p:cNvPr>
          <p:cNvSpPr/>
          <p:nvPr/>
        </p:nvSpPr>
        <p:spPr>
          <a:xfrm>
            <a:off x="85344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Effect transition="in" filter="slide(fromBottom)">
                                      <p:cBhvr>
                                        <p:cTn id="7" dur="500"/>
                                        <p:tgtEl>
                                          <p:spTgt spid="390146"/>
                                        </p:tgtEl>
                                      </p:cBhvr>
                                    </p:animEffect>
                                  </p:childTnLst>
                                </p:cTn>
                              </p:par>
                            </p:childTnLst>
                          </p:cTn>
                        </p:par>
                        <p:par>
                          <p:cTn id="8" fill="hold">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390149"/>
                                        </p:tgtEl>
                                        <p:attrNameLst>
                                          <p:attrName>style.visibility</p:attrName>
                                        </p:attrNameLst>
                                      </p:cBhvr>
                                      <p:to>
                                        <p:strVal val="visible"/>
                                      </p:to>
                                    </p:set>
                                    <p:anim calcmode="lin" valueType="num">
                                      <p:cBhvr additive="base">
                                        <p:cTn id="11" dur="500" fill="hold"/>
                                        <p:tgtEl>
                                          <p:spTgt spid="390149"/>
                                        </p:tgtEl>
                                        <p:attrNameLst>
                                          <p:attrName>ppt_x</p:attrName>
                                        </p:attrNameLst>
                                      </p:cBhvr>
                                      <p:tavLst>
                                        <p:tav tm="0">
                                          <p:val>
                                            <p:strVal val="1+#ppt_w/2"/>
                                          </p:val>
                                        </p:tav>
                                        <p:tav tm="100000">
                                          <p:val>
                                            <p:strVal val="#ppt_x"/>
                                          </p:val>
                                        </p:tav>
                                      </p:tavLst>
                                    </p:anim>
                                    <p:anim calcmode="lin" valueType="num">
                                      <p:cBhvr additive="base">
                                        <p:cTn id="12" dur="500" fill="hold"/>
                                        <p:tgtEl>
                                          <p:spTgt spid="390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p:bldP spid="39014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9874" name="Group 3"/>
          <p:cNvGrpSpPr/>
          <p:nvPr/>
        </p:nvGrpSpPr>
        <p:grpSpPr>
          <a:xfrm>
            <a:off x="685800" y="1905000"/>
            <a:ext cx="2860675" cy="3200400"/>
            <a:chOff x="528" y="1824"/>
            <a:chExt cx="1802" cy="2016"/>
          </a:xfrm>
        </p:grpSpPr>
        <p:sp>
          <p:nvSpPr>
            <p:cNvPr id="79889" name="Line 4"/>
            <p:cNvSpPr/>
            <p:nvPr/>
          </p:nvSpPr>
          <p:spPr>
            <a:xfrm flipH="1">
              <a:off x="1056" y="3024"/>
              <a:ext cx="48" cy="96"/>
            </a:xfrm>
            <a:prstGeom prst="line">
              <a:avLst/>
            </a:prstGeom>
            <a:ln w="38100" cap="sq" cmpd="sng">
              <a:solidFill>
                <a:schemeClr val="tx1"/>
              </a:solidFill>
              <a:prstDash val="solid"/>
              <a:headEnd type="none" w="sm" len="sm"/>
              <a:tailEnd type="none" w="sm" len="sm"/>
            </a:ln>
          </p:spPr>
        </p:sp>
        <p:sp>
          <p:nvSpPr>
            <p:cNvPr id="79890" name="Line 5"/>
            <p:cNvSpPr/>
            <p:nvPr/>
          </p:nvSpPr>
          <p:spPr>
            <a:xfrm>
              <a:off x="1462" y="2064"/>
              <a:ext cx="192" cy="240"/>
            </a:xfrm>
            <a:prstGeom prst="line">
              <a:avLst/>
            </a:prstGeom>
            <a:ln w="38100" cap="sq" cmpd="sng">
              <a:solidFill>
                <a:schemeClr val="tx1"/>
              </a:solidFill>
              <a:prstDash val="solid"/>
              <a:headEnd type="none" w="sm" len="sm"/>
              <a:tailEnd type="none" w="sm" len="sm"/>
            </a:ln>
          </p:spPr>
        </p:sp>
        <p:sp>
          <p:nvSpPr>
            <p:cNvPr id="79891" name="Freeform 6"/>
            <p:cNvSpPr/>
            <p:nvPr/>
          </p:nvSpPr>
          <p:spPr>
            <a:xfrm>
              <a:off x="1104" y="2102"/>
              <a:ext cx="136" cy="154"/>
            </a:xfrm>
            <a:custGeom>
              <a:avLst/>
              <a:gdLst>
                <a:gd name="txL" fmla="*/ 0 w 498"/>
                <a:gd name="txT" fmla="*/ 0 h 634"/>
                <a:gd name="txR" fmla="*/ 498 w 498"/>
                <a:gd name="txB" fmla="*/ 634 h 634"/>
              </a:gdLst>
              <a:ahLst/>
              <a:cxnLst>
                <a:cxn ang="0">
                  <a:pos x="0" y="0"/>
                </a:cxn>
                <a:cxn ang="0">
                  <a:pos x="0" y="0"/>
                </a:cxn>
              </a:cxnLst>
              <a:rect l="txL" t="txT" r="txR" b="txB"/>
              <a:pathLst>
                <a:path w="498" h="634">
                  <a:moveTo>
                    <a:pt x="498" y="0"/>
                  </a:moveTo>
                  <a:lnTo>
                    <a:pt x="0" y="634"/>
                  </a:lnTo>
                </a:path>
              </a:pathLst>
            </a:custGeom>
            <a:noFill/>
            <a:ln w="38100" cap="sq" cmpd="sng">
              <a:solidFill>
                <a:schemeClr val="tx1">
                  <a:alpha val="100000"/>
                </a:schemeClr>
              </a:solidFill>
              <a:prstDash val="solid"/>
              <a:round/>
              <a:headEnd type="none" w="sm" len="sm"/>
              <a:tailEnd type="none" w="sm" len="sm"/>
            </a:ln>
          </p:spPr>
          <p:txBody>
            <a:bodyPr/>
            <a:p>
              <a:endParaRPr lang="zh-CN" altLang="en-US"/>
            </a:p>
          </p:txBody>
        </p:sp>
        <p:sp>
          <p:nvSpPr>
            <p:cNvPr id="79892" name="Oval 7"/>
            <p:cNvSpPr/>
            <p:nvPr/>
          </p:nvSpPr>
          <p:spPr>
            <a:xfrm>
              <a:off x="1174" y="1824"/>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893" name="Oval 8"/>
            <p:cNvSpPr/>
            <p:nvPr/>
          </p:nvSpPr>
          <p:spPr>
            <a:xfrm>
              <a:off x="1606" y="225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894" name="Oval 9"/>
            <p:cNvSpPr/>
            <p:nvPr/>
          </p:nvSpPr>
          <p:spPr>
            <a:xfrm>
              <a:off x="790" y="312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895" name="Oval 10"/>
            <p:cNvSpPr/>
            <p:nvPr/>
          </p:nvSpPr>
          <p:spPr>
            <a:xfrm>
              <a:off x="528"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896" name="Oval 11"/>
            <p:cNvSpPr/>
            <p:nvPr/>
          </p:nvSpPr>
          <p:spPr>
            <a:xfrm>
              <a:off x="1030"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897" name="Oval 12"/>
            <p:cNvSpPr/>
            <p:nvPr/>
          </p:nvSpPr>
          <p:spPr>
            <a:xfrm>
              <a:off x="1318" y="312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898" name="Line 13"/>
            <p:cNvSpPr/>
            <p:nvPr/>
          </p:nvSpPr>
          <p:spPr>
            <a:xfrm>
              <a:off x="1030" y="2544"/>
              <a:ext cx="144" cy="192"/>
            </a:xfrm>
            <a:prstGeom prst="line">
              <a:avLst/>
            </a:prstGeom>
            <a:ln w="38100" cap="sq" cmpd="sng">
              <a:solidFill>
                <a:schemeClr val="tx1"/>
              </a:solidFill>
              <a:prstDash val="solid"/>
              <a:headEnd type="none" w="sm" len="sm"/>
              <a:tailEnd type="none" w="sm" len="sm"/>
            </a:ln>
          </p:spPr>
        </p:sp>
        <p:sp>
          <p:nvSpPr>
            <p:cNvPr id="79899" name="Freeform 14"/>
            <p:cNvSpPr/>
            <p:nvPr/>
          </p:nvSpPr>
          <p:spPr>
            <a:xfrm>
              <a:off x="1296" y="3024"/>
              <a:ext cx="109" cy="122"/>
            </a:xfrm>
            <a:custGeom>
              <a:avLst/>
              <a:gdLst>
                <a:gd name="txL" fmla="*/ 0 w 135"/>
                <a:gd name="txT" fmla="*/ 0 h 192"/>
                <a:gd name="txR" fmla="*/ 135 w 135"/>
                <a:gd name="txB" fmla="*/ 192 h 192"/>
              </a:gdLst>
              <a:ahLst/>
              <a:cxnLst>
                <a:cxn ang="0">
                  <a:pos x="0" y="0"/>
                </a:cxn>
                <a:cxn ang="0">
                  <a:pos x="37" y="13"/>
                </a:cxn>
              </a:cxnLst>
              <a:rect l="txL" t="txT" r="txR" b="txB"/>
              <a:pathLst>
                <a:path w="135" h="192">
                  <a:moveTo>
                    <a:pt x="0" y="0"/>
                  </a:moveTo>
                  <a:lnTo>
                    <a:pt x="135" y="192"/>
                  </a:lnTo>
                </a:path>
              </a:pathLst>
            </a:custGeom>
            <a:noFill/>
            <a:ln w="38100" cap="sq" cmpd="sng">
              <a:solidFill>
                <a:schemeClr val="tx1">
                  <a:alpha val="100000"/>
                </a:schemeClr>
              </a:solidFill>
              <a:prstDash val="solid"/>
              <a:round/>
              <a:headEnd type="none" w="sm" len="sm"/>
              <a:tailEnd type="none" w="sm" len="sm"/>
            </a:ln>
          </p:spPr>
          <p:txBody>
            <a:bodyPr/>
            <a:p>
              <a:endParaRPr lang="zh-CN" altLang="en-US"/>
            </a:p>
          </p:txBody>
        </p:sp>
        <p:sp>
          <p:nvSpPr>
            <p:cNvPr id="79900" name="Text Box 15"/>
            <p:cNvSpPr txBox="1"/>
            <p:nvPr/>
          </p:nvSpPr>
          <p:spPr>
            <a:xfrm>
              <a:off x="587" y="2736"/>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a:t>
              </a:r>
              <a:endParaRPr lang="en-US" altLang="zh-CN" sz="2000" b="1" dirty="0">
                <a:latin typeface="Arial" panose="020B0604020202020204" pitchFamily="34" charset="0"/>
              </a:endParaRPr>
            </a:p>
          </p:txBody>
        </p:sp>
        <p:sp>
          <p:nvSpPr>
            <p:cNvPr id="79901" name="Oval 16"/>
            <p:cNvSpPr/>
            <p:nvPr/>
          </p:nvSpPr>
          <p:spPr>
            <a:xfrm>
              <a:off x="1496" y="2740"/>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902" name="Oval 17"/>
            <p:cNvSpPr/>
            <p:nvPr/>
          </p:nvSpPr>
          <p:spPr>
            <a:xfrm>
              <a:off x="1994" y="2736"/>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903" name="Oval 18"/>
            <p:cNvSpPr/>
            <p:nvPr/>
          </p:nvSpPr>
          <p:spPr>
            <a:xfrm>
              <a:off x="1008" y="3552"/>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904" name="Oval 19"/>
            <p:cNvSpPr/>
            <p:nvPr/>
          </p:nvSpPr>
          <p:spPr>
            <a:xfrm>
              <a:off x="1658" y="3552"/>
              <a:ext cx="336" cy="288"/>
            </a:xfrm>
            <a:prstGeom prst="ellipse">
              <a:avLst/>
            </a:prstGeom>
            <a:no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905" name="Line 20"/>
            <p:cNvSpPr/>
            <p:nvPr/>
          </p:nvSpPr>
          <p:spPr>
            <a:xfrm flipH="1">
              <a:off x="1274" y="3408"/>
              <a:ext cx="144" cy="192"/>
            </a:xfrm>
            <a:prstGeom prst="line">
              <a:avLst/>
            </a:prstGeom>
            <a:ln w="38100" cap="sq" cmpd="sng">
              <a:solidFill>
                <a:schemeClr val="tx1"/>
              </a:solidFill>
              <a:prstDash val="solid"/>
              <a:headEnd type="none" w="sm" len="sm"/>
              <a:tailEnd type="none" w="sm" len="sm"/>
            </a:ln>
          </p:spPr>
        </p:sp>
        <p:sp>
          <p:nvSpPr>
            <p:cNvPr id="79906" name="Line 21"/>
            <p:cNvSpPr/>
            <p:nvPr/>
          </p:nvSpPr>
          <p:spPr>
            <a:xfrm>
              <a:off x="1562" y="3408"/>
              <a:ext cx="144" cy="192"/>
            </a:xfrm>
            <a:prstGeom prst="line">
              <a:avLst/>
            </a:prstGeom>
            <a:ln w="38100" cap="sq" cmpd="sng">
              <a:solidFill>
                <a:schemeClr val="tx1"/>
              </a:solidFill>
              <a:prstDash val="solid"/>
              <a:headEnd type="none" w="sm" len="sm"/>
              <a:tailEnd type="none" w="sm" len="sm"/>
            </a:ln>
          </p:spPr>
        </p:sp>
        <p:sp>
          <p:nvSpPr>
            <p:cNvPr id="79907" name="Line 22"/>
            <p:cNvSpPr/>
            <p:nvPr/>
          </p:nvSpPr>
          <p:spPr>
            <a:xfrm flipH="1">
              <a:off x="1706" y="2544"/>
              <a:ext cx="48" cy="192"/>
            </a:xfrm>
            <a:prstGeom prst="line">
              <a:avLst/>
            </a:prstGeom>
            <a:ln w="38100" cap="sq" cmpd="sng">
              <a:solidFill>
                <a:schemeClr val="tx1"/>
              </a:solidFill>
              <a:prstDash val="solid"/>
              <a:headEnd type="none" w="sm" len="sm"/>
              <a:tailEnd type="none" w="sm" len="sm"/>
            </a:ln>
          </p:spPr>
        </p:sp>
        <p:sp>
          <p:nvSpPr>
            <p:cNvPr id="79908" name="Line 23"/>
            <p:cNvSpPr/>
            <p:nvPr/>
          </p:nvSpPr>
          <p:spPr>
            <a:xfrm>
              <a:off x="1850" y="2544"/>
              <a:ext cx="192" cy="240"/>
            </a:xfrm>
            <a:prstGeom prst="line">
              <a:avLst/>
            </a:prstGeom>
            <a:ln w="38100" cap="sq" cmpd="sng">
              <a:solidFill>
                <a:schemeClr val="tx1"/>
              </a:solidFill>
              <a:prstDash val="solid"/>
              <a:headEnd type="none" w="sm" len="sm"/>
              <a:tailEnd type="none" w="sm" len="sm"/>
            </a:ln>
          </p:spPr>
        </p:sp>
        <p:sp>
          <p:nvSpPr>
            <p:cNvPr id="79909" name="Text Box 24"/>
            <p:cNvSpPr txBox="1"/>
            <p:nvPr/>
          </p:nvSpPr>
          <p:spPr>
            <a:xfrm>
              <a:off x="1067" y="3557"/>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c</a:t>
              </a:r>
              <a:endParaRPr lang="en-US" altLang="zh-CN" sz="2000" b="1" dirty="0">
                <a:latin typeface="Arial" panose="020B0604020202020204" pitchFamily="34" charset="0"/>
              </a:endParaRPr>
            </a:p>
          </p:txBody>
        </p:sp>
        <p:sp>
          <p:nvSpPr>
            <p:cNvPr id="79910" name="Text Box 25"/>
            <p:cNvSpPr txBox="1"/>
            <p:nvPr/>
          </p:nvSpPr>
          <p:spPr>
            <a:xfrm>
              <a:off x="1739" y="3552"/>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d</a:t>
              </a:r>
              <a:endParaRPr lang="en-US" altLang="zh-CN" sz="2000" b="1" dirty="0">
                <a:latin typeface="Arial" panose="020B0604020202020204" pitchFamily="34" charset="0"/>
              </a:endParaRPr>
            </a:p>
          </p:txBody>
        </p:sp>
        <p:sp>
          <p:nvSpPr>
            <p:cNvPr id="79911" name="Text Box 26"/>
            <p:cNvSpPr txBox="1"/>
            <p:nvPr/>
          </p:nvSpPr>
          <p:spPr>
            <a:xfrm>
              <a:off x="1573" y="2751"/>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e</a:t>
              </a:r>
              <a:endParaRPr lang="en-US" altLang="zh-CN" sz="2000" b="1" dirty="0">
                <a:latin typeface="Arial" panose="020B0604020202020204" pitchFamily="34" charset="0"/>
              </a:endParaRPr>
            </a:p>
          </p:txBody>
        </p:sp>
        <p:sp>
          <p:nvSpPr>
            <p:cNvPr id="79912" name="Text Box 27"/>
            <p:cNvSpPr txBox="1"/>
            <p:nvPr/>
          </p:nvSpPr>
          <p:spPr>
            <a:xfrm>
              <a:off x="2068" y="2747"/>
              <a:ext cx="21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f</a:t>
              </a:r>
              <a:endParaRPr lang="en-US" altLang="zh-CN" sz="2000" b="1" dirty="0">
                <a:latin typeface="Arial" panose="020B0604020202020204" pitchFamily="34" charset="0"/>
              </a:endParaRPr>
            </a:p>
          </p:txBody>
        </p:sp>
        <p:sp>
          <p:nvSpPr>
            <p:cNvPr id="79913" name="Text Box 28"/>
            <p:cNvSpPr txBox="1"/>
            <p:nvPr/>
          </p:nvSpPr>
          <p:spPr>
            <a:xfrm>
              <a:off x="1658" y="2272"/>
              <a:ext cx="24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000" b="1" dirty="0">
                  <a:latin typeface="Arial" panose="020B0604020202020204" pitchFamily="34" charset="0"/>
                </a:rPr>
                <a:t>／</a:t>
              </a:r>
              <a:endParaRPr lang="zh-CN" altLang="en-US" sz="2000" b="1" dirty="0">
                <a:latin typeface="Arial" panose="020B0604020202020204" pitchFamily="34" charset="0"/>
              </a:endParaRPr>
            </a:p>
          </p:txBody>
        </p:sp>
        <p:sp>
          <p:nvSpPr>
            <p:cNvPr id="79914" name="Text Box 29"/>
            <p:cNvSpPr txBox="1"/>
            <p:nvPr/>
          </p:nvSpPr>
          <p:spPr>
            <a:xfrm>
              <a:off x="1400" y="3133"/>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79915" name="Text Box 30"/>
            <p:cNvSpPr txBox="1"/>
            <p:nvPr/>
          </p:nvSpPr>
          <p:spPr>
            <a:xfrm>
              <a:off x="860" y="3143"/>
              <a:ext cx="19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b</a:t>
              </a:r>
              <a:endParaRPr lang="en-US" altLang="zh-CN" sz="2000" b="1" dirty="0">
                <a:latin typeface="Arial" panose="020B0604020202020204" pitchFamily="34" charset="0"/>
              </a:endParaRPr>
            </a:p>
          </p:txBody>
        </p:sp>
        <p:sp>
          <p:nvSpPr>
            <p:cNvPr id="79916" name="Text Box 31"/>
            <p:cNvSpPr txBox="1"/>
            <p:nvPr/>
          </p:nvSpPr>
          <p:spPr>
            <a:xfrm>
              <a:off x="1118" y="2772"/>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79917" name="Text Box 32"/>
            <p:cNvSpPr txBox="1"/>
            <p:nvPr/>
          </p:nvSpPr>
          <p:spPr>
            <a:xfrm>
              <a:off x="909" y="2272"/>
              <a:ext cx="258"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000" dirty="0"/>
                <a:t>＋</a:t>
              </a:r>
              <a:endParaRPr lang="zh-CN" altLang="en-US" sz="2000" dirty="0"/>
            </a:p>
          </p:txBody>
        </p:sp>
        <p:sp>
          <p:nvSpPr>
            <p:cNvPr id="79918" name="Text Box 33"/>
            <p:cNvSpPr txBox="1"/>
            <p:nvPr/>
          </p:nvSpPr>
          <p:spPr>
            <a:xfrm>
              <a:off x="1248" y="1836"/>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79919" name="Text Box 34"/>
            <p:cNvSpPr txBox="1"/>
            <p:nvPr/>
          </p:nvSpPr>
          <p:spPr>
            <a:xfrm>
              <a:off x="934" y="2245"/>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latin typeface="Arial" panose="020B0604020202020204" pitchFamily="34" charset="0"/>
                </a:rPr>
                <a:t>+</a:t>
              </a:r>
              <a:endParaRPr lang="en-US" altLang="zh-CN" sz="2400" b="1" dirty="0">
                <a:latin typeface="Arial" panose="020B0604020202020204" pitchFamily="34" charset="0"/>
              </a:endParaRPr>
            </a:p>
          </p:txBody>
        </p:sp>
        <p:sp>
          <p:nvSpPr>
            <p:cNvPr id="79920" name="Oval 35"/>
            <p:cNvSpPr/>
            <p:nvPr/>
          </p:nvSpPr>
          <p:spPr>
            <a:xfrm>
              <a:off x="864" y="2256"/>
              <a:ext cx="336" cy="288"/>
            </a:xfrm>
            <a:prstGeom prst="ellipse">
              <a:avLst/>
            </a:prstGeom>
            <a:noFill/>
            <a:ln w="38100" cap="sq"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921" name="Line 36"/>
            <p:cNvSpPr/>
            <p:nvPr/>
          </p:nvSpPr>
          <p:spPr>
            <a:xfrm flipH="1">
              <a:off x="768" y="2496"/>
              <a:ext cx="192" cy="240"/>
            </a:xfrm>
            <a:prstGeom prst="line">
              <a:avLst/>
            </a:prstGeom>
            <a:ln w="38100" cap="flat" cmpd="sng">
              <a:solidFill>
                <a:schemeClr val="tx1"/>
              </a:solidFill>
              <a:prstDash val="solid"/>
              <a:headEnd type="none" w="med" len="med"/>
              <a:tailEnd type="none" w="med" len="med"/>
            </a:ln>
          </p:spPr>
        </p:sp>
      </p:grpSp>
      <p:sp>
        <p:nvSpPr>
          <p:cNvPr id="103461" name="Oval 37"/>
          <p:cNvSpPr/>
          <p:nvPr/>
        </p:nvSpPr>
        <p:spPr>
          <a:xfrm>
            <a:off x="1219200" y="2590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62" name="Oval 38"/>
          <p:cNvSpPr/>
          <p:nvPr/>
        </p:nvSpPr>
        <p:spPr>
          <a:xfrm>
            <a:off x="685800"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63" name="Oval 39"/>
          <p:cNvSpPr/>
          <p:nvPr/>
        </p:nvSpPr>
        <p:spPr>
          <a:xfrm>
            <a:off x="1724025" y="19050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64" name="Oval 40"/>
          <p:cNvSpPr/>
          <p:nvPr/>
        </p:nvSpPr>
        <p:spPr>
          <a:xfrm>
            <a:off x="1095375" y="39624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65" name="Oval 41"/>
          <p:cNvSpPr/>
          <p:nvPr/>
        </p:nvSpPr>
        <p:spPr>
          <a:xfrm>
            <a:off x="1476375"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66" name="Oval 42"/>
          <p:cNvSpPr/>
          <p:nvPr/>
        </p:nvSpPr>
        <p:spPr>
          <a:xfrm>
            <a:off x="2409825" y="2590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67" name="Oval 43"/>
          <p:cNvSpPr/>
          <p:nvPr/>
        </p:nvSpPr>
        <p:spPr>
          <a:xfrm>
            <a:off x="2224088"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68" name="Oval 44"/>
          <p:cNvSpPr/>
          <p:nvPr/>
        </p:nvSpPr>
        <p:spPr>
          <a:xfrm>
            <a:off x="1933575" y="39624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69" name="Oval 45"/>
          <p:cNvSpPr/>
          <p:nvPr/>
        </p:nvSpPr>
        <p:spPr>
          <a:xfrm>
            <a:off x="3014663" y="33528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70" name="Oval 46"/>
          <p:cNvSpPr/>
          <p:nvPr/>
        </p:nvSpPr>
        <p:spPr>
          <a:xfrm>
            <a:off x="2471738" y="46482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3471" name="Oval 47"/>
          <p:cNvSpPr/>
          <p:nvPr/>
        </p:nvSpPr>
        <p:spPr>
          <a:xfrm>
            <a:off x="1447800" y="4648200"/>
            <a:ext cx="533400" cy="457200"/>
          </a:xfrm>
          <a:prstGeom prst="ellipse">
            <a:avLst/>
          </a:prstGeom>
          <a:solidFill>
            <a:srgbClr val="66FF33">
              <a:alpha val="50195"/>
            </a:srgbClr>
          </a:solidFill>
          <a:ln w="381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79886" name="AutoShape 48"/>
          <p:cNvSpPr/>
          <p:nvPr/>
        </p:nvSpPr>
        <p:spPr>
          <a:xfrm>
            <a:off x="4343400" y="1981200"/>
            <a:ext cx="2819400" cy="2362200"/>
          </a:xfrm>
          <a:prstGeom prst="flowChartDocumen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zh-CN" sz="2400" b="1" dirty="0">
              <a:solidFill>
                <a:schemeClr val="tx2"/>
              </a:solidFill>
            </a:endParaRPr>
          </a:p>
        </p:txBody>
      </p:sp>
      <p:sp>
        <p:nvSpPr>
          <p:cNvPr id="103473" name="Rectangle 49"/>
          <p:cNvSpPr/>
          <p:nvPr/>
        </p:nvSpPr>
        <p:spPr>
          <a:xfrm>
            <a:off x="4386263" y="2114550"/>
            <a:ext cx="21240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400" b="1" dirty="0">
                <a:solidFill>
                  <a:schemeClr val="tx2"/>
                </a:solidFill>
              </a:rPr>
              <a:t>后序遍历结果</a:t>
            </a:r>
            <a:r>
              <a:rPr lang="en-US" altLang="zh-CN" sz="2400" b="1" dirty="0">
                <a:solidFill>
                  <a:schemeClr val="tx2"/>
                </a:solidFill>
              </a:rPr>
              <a:t>:</a:t>
            </a:r>
            <a:endParaRPr lang="en-US" altLang="zh-CN" sz="2400" b="1" dirty="0">
              <a:solidFill>
                <a:schemeClr val="tx2"/>
              </a:solidFill>
            </a:endParaRPr>
          </a:p>
        </p:txBody>
      </p:sp>
      <p:sp>
        <p:nvSpPr>
          <p:cNvPr id="103474" name="Text Box 50"/>
          <p:cNvSpPr txBox="1"/>
          <p:nvPr/>
        </p:nvSpPr>
        <p:spPr>
          <a:xfrm>
            <a:off x="4648200" y="3124200"/>
            <a:ext cx="2057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chemeClr val="tx2"/>
                </a:solidFill>
              </a:rPr>
              <a:t> </a:t>
            </a:r>
            <a:r>
              <a:rPr lang="en-US" altLang="zh-CN" sz="2400" b="1" dirty="0">
                <a:solidFill>
                  <a:schemeClr val="tx2"/>
                </a:solidFill>
                <a:latin typeface="Arial" panose="020B0604020202020204" pitchFamily="34" charset="0"/>
              </a:rPr>
              <a:t>abcd-*+ef/-</a:t>
            </a:r>
            <a:endParaRPr lang="en-US" altLang="zh-CN" sz="2400" b="1" dirty="0">
              <a:solidFill>
                <a:schemeClr val="tx2"/>
              </a:solidFill>
              <a:latin typeface="Arial" panose="020B0604020202020204" pitchFamily="34" charset="0"/>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473"/>
                                        </p:tgtEl>
                                        <p:attrNameLst>
                                          <p:attrName>style.visibility</p:attrName>
                                        </p:attrNameLst>
                                      </p:cBhvr>
                                      <p:to>
                                        <p:strVal val="visible"/>
                                      </p:to>
                                    </p:set>
                                    <p:animEffect transition="in" filter="wipe(up)">
                                      <p:cBhvr>
                                        <p:cTn id="7" dur="500"/>
                                        <p:tgtEl>
                                          <p:spTgt spid="103473"/>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3462"/>
                                        </p:tgtEl>
                                        <p:attrNameLst>
                                          <p:attrName>style.visibility</p:attrName>
                                        </p:attrNameLst>
                                      </p:cBhvr>
                                      <p:to>
                                        <p:strVal val="visible"/>
                                      </p:to>
                                    </p:set>
                                    <p:animEffect transition="in" filter="box(out)">
                                      <p:cBhvr>
                                        <p:cTn id="12" dur="500"/>
                                        <p:tgtEl>
                                          <p:spTgt spid="103462"/>
                                        </p:tgtEl>
                                      </p:cBhvr>
                                    </p:animEffect>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3464"/>
                                        </p:tgtEl>
                                        <p:attrNameLst>
                                          <p:attrName>style.visibility</p:attrName>
                                        </p:attrNameLst>
                                      </p:cBhvr>
                                      <p:to>
                                        <p:strVal val="visible"/>
                                      </p:to>
                                    </p:set>
                                    <p:animEffect transition="in" filter="box(out)">
                                      <p:cBhvr>
                                        <p:cTn id="17" dur="500"/>
                                        <p:tgtEl>
                                          <p:spTgt spid="103464"/>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3471"/>
                                        </p:tgtEl>
                                        <p:attrNameLst>
                                          <p:attrName>style.visibility</p:attrName>
                                        </p:attrNameLst>
                                      </p:cBhvr>
                                      <p:to>
                                        <p:strVal val="visible"/>
                                      </p:to>
                                    </p:set>
                                    <p:animEffect transition="in" filter="box(out)">
                                      <p:cBhvr>
                                        <p:cTn id="22" dur="500"/>
                                        <p:tgtEl>
                                          <p:spTgt spid="103471"/>
                                        </p:tgtEl>
                                      </p:cBhvr>
                                    </p:animEffect>
                                  </p:childTnLst>
                                  <p:subTnLst>
                                    <p:audio>
                                      <p:cMediaNode>
                                        <p:cTn display="0" masterRel="sameClick">
                                          <p:stCondLst>
                                            <p:cond evt="begin" delay="0">
                                              <p:tn val="20"/>
                                            </p:cond>
                                          </p:stCondLst>
                                          <p:endCondLst>
                                            <p:cond evt="onStopAudio" delay="0">
                                              <p:tgtEl>
                                                <p:sldTgt/>
                                              </p:tgtEl>
                                            </p:cond>
                                          </p:endCondLst>
                                        </p:cTn>
                                        <p:tgtEl>
                                          <p:sndTgt r:embed="rId2"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3470"/>
                                        </p:tgtEl>
                                        <p:attrNameLst>
                                          <p:attrName>style.visibility</p:attrName>
                                        </p:attrNameLst>
                                      </p:cBhvr>
                                      <p:to>
                                        <p:strVal val="visible"/>
                                      </p:to>
                                    </p:set>
                                    <p:animEffect transition="in" filter="box(out)">
                                      <p:cBhvr>
                                        <p:cTn id="27" dur="500"/>
                                        <p:tgtEl>
                                          <p:spTgt spid="103470"/>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3468"/>
                                        </p:tgtEl>
                                        <p:attrNameLst>
                                          <p:attrName>style.visibility</p:attrName>
                                        </p:attrNameLst>
                                      </p:cBhvr>
                                      <p:to>
                                        <p:strVal val="visible"/>
                                      </p:to>
                                    </p:set>
                                    <p:animEffect transition="in" filter="box(out)">
                                      <p:cBhvr>
                                        <p:cTn id="32" dur="500"/>
                                        <p:tgtEl>
                                          <p:spTgt spid="103468"/>
                                        </p:tgtEl>
                                      </p:cBhvr>
                                    </p:animEffect>
                                  </p:childTnLst>
                                  <p:subTnLst>
                                    <p:audio>
                                      <p:cMediaNode>
                                        <p:cTn display="0" masterRel="sameClick">
                                          <p:stCondLst>
                                            <p:cond evt="begin" delay="0">
                                              <p:tn val="30"/>
                                            </p:cond>
                                          </p:stCondLst>
                                          <p:endCondLst>
                                            <p:cond evt="onStopAudio" delay="0">
                                              <p:tgtEl>
                                                <p:sldTgt/>
                                              </p:tgtEl>
                                            </p:cond>
                                          </p:endCondLst>
                                        </p:cTn>
                                        <p:tgtEl>
                                          <p:sndTgt r:embed="rId2"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3465"/>
                                        </p:tgtEl>
                                        <p:attrNameLst>
                                          <p:attrName>style.visibility</p:attrName>
                                        </p:attrNameLst>
                                      </p:cBhvr>
                                      <p:to>
                                        <p:strVal val="visible"/>
                                      </p:to>
                                    </p:set>
                                    <p:animEffect transition="in" filter="box(out)">
                                      <p:cBhvr>
                                        <p:cTn id="37" dur="500"/>
                                        <p:tgtEl>
                                          <p:spTgt spid="103465"/>
                                        </p:tgtEl>
                                      </p:cBhvr>
                                    </p:animEffect>
                                  </p:childTnLst>
                                  <p:subTnLst>
                                    <p:audio>
                                      <p:cMediaNode>
                                        <p:cTn display="0" masterRel="sameClick">
                                          <p:stCondLst>
                                            <p:cond evt="begin" delay="0">
                                              <p:tn val="35"/>
                                            </p:cond>
                                          </p:stCondLst>
                                          <p:endCondLst>
                                            <p:cond evt="onStopAudio" delay="0">
                                              <p:tgtEl>
                                                <p:sldTgt/>
                                              </p:tgtEl>
                                            </p:cond>
                                          </p:endCondLst>
                                        </p:cTn>
                                        <p:tgtEl>
                                          <p:sndTgt r:embed="rId2"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3461"/>
                                        </p:tgtEl>
                                        <p:attrNameLst>
                                          <p:attrName>style.visibility</p:attrName>
                                        </p:attrNameLst>
                                      </p:cBhvr>
                                      <p:to>
                                        <p:strVal val="visible"/>
                                      </p:to>
                                    </p:set>
                                    <p:animEffect transition="in" filter="box(out)">
                                      <p:cBhvr>
                                        <p:cTn id="42" dur="500"/>
                                        <p:tgtEl>
                                          <p:spTgt spid="103461"/>
                                        </p:tgtEl>
                                      </p:cBhvr>
                                    </p:animEffect>
                                  </p:childTnLst>
                                  <p:subTnLst>
                                    <p:audio>
                                      <p:cMediaNode>
                                        <p:cTn display="0" masterRel="sameClick">
                                          <p:stCondLst>
                                            <p:cond evt="begin" delay="0">
                                              <p:tn val="40"/>
                                            </p:cond>
                                          </p:stCondLst>
                                          <p:endCondLst>
                                            <p:cond evt="onStopAudio" delay="0">
                                              <p:tgtEl>
                                                <p:sldTgt/>
                                              </p:tgtEl>
                                            </p:cond>
                                          </p:endCondLst>
                                        </p:cTn>
                                        <p:tgtEl>
                                          <p:sndTgt r:embed="rId2"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3467"/>
                                        </p:tgtEl>
                                        <p:attrNameLst>
                                          <p:attrName>style.visibility</p:attrName>
                                        </p:attrNameLst>
                                      </p:cBhvr>
                                      <p:to>
                                        <p:strVal val="visible"/>
                                      </p:to>
                                    </p:set>
                                    <p:animEffect transition="in" filter="box(out)">
                                      <p:cBhvr>
                                        <p:cTn id="47" dur="500"/>
                                        <p:tgtEl>
                                          <p:spTgt spid="103467"/>
                                        </p:tgtEl>
                                      </p:cBhvr>
                                    </p:animEffect>
                                  </p:childTnLst>
                                  <p:subTnLst>
                                    <p:audio>
                                      <p:cMediaNode>
                                        <p:cTn display="0" masterRel="sameClick">
                                          <p:stCondLst>
                                            <p:cond evt="begin" delay="0">
                                              <p:tn val="45"/>
                                            </p:cond>
                                          </p:stCondLst>
                                          <p:endCondLst>
                                            <p:cond evt="onStopAudio" delay="0">
                                              <p:tgtEl>
                                                <p:sldTgt/>
                                              </p:tgtEl>
                                            </p:cond>
                                          </p:endCondLst>
                                        </p:cTn>
                                        <p:tgtEl>
                                          <p:sndTgt r:embed="rId2" name="cashreg.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3469"/>
                                        </p:tgtEl>
                                        <p:attrNameLst>
                                          <p:attrName>style.visibility</p:attrName>
                                        </p:attrNameLst>
                                      </p:cBhvr>
                                      <p:to>
                                        <p:strVal val="visible"/>
                                      </p:to>
                                    </p:set>
                                    <p:animEffect transition="in" filter="box(out)">
                                      <p:cBhvr>
                                        <p:cTn id="52" dur="500"/>
                                        <p:tgtEl>
                                          <p:spTgt spid="103469"/>
                                        </p:tgtEl>
                                      </p:cBhvr>
                                    </p:animEffect>
                                  </p:childTnLst>
                                  <p:subTnLst>
                                    <p:audio>
                                      <p:cMediaNode>
                                        <p:cTn display="0" masterRel="sameClick">
                                          <p:stCondLst>
                                            <p:cond evt="begin" delay="0">
                                              <p:tn val="50"/>
                                            </p:cond>
                                          </p:stCondLst>
                                          <p:endCondLst>
                                            <p:cond evt="onStopAudio" delay="0">
                                              <p:tgtEl>
                                                <p:sldTgt/>
                                              </p:tgtEl>
                                            </p:cond>
                                          </p:endCondLst>
                                        </p:cTn>
                                        <p:tgtEl>
                                          <p:sndTgt r:embed="rId2" name="cashreg.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3466"/>
                                        </p:tgtEl>
                                        <p:attrNameLst>
                                          <p:attrName>style.visibility</p:attrName>
                                        </p:attrNameLst>
                                      </p:cBhvr>
                                      <p:to>
                                        <p:strVal val="visible"/>
                                      </p:to>
                                    </p:set>
                                    <p:animEffect transition="in" filter="box(out)">
                                      <p:cBhvr>
                                        <p:cTn id="57" dur="500"/>
                                        <p:tgtEl>
                                          <p:spTgt spid="103466"/>
                                        </p:tgtEl>
                                      </p:cBhvr>
                                    </p:animEffect>
                                  </p:childTnLst>
                                  <p:subTnLst>
                                    <p:audio>
                                      <p:cMediaNode>
                                        <p:cTn display="0" masterRel="sameClick">
                                          <p:stCondLst>
                                            <p:cond evt="begin" delay="0">
                                              <p:tn val="55"/>
                                            </p:cond>
                                          </p:stCondLst>
                                          <p:endCondLst>
                                            <p:cond evt="onStopAudio" delay="0">
                                              <p:tgtEl>
                                                <p:sldTgt/>
                                              </p:tgtEl>
                                            </p:cond>
                                          </p:endCondLst>
                                        </p:cTn>
                                        <p:tgtEl>
                                          <p:sndTgt r:embed="rId2" name="cashreg.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03463"/>
                                        </p:tgtEl>
                                        <p:attrNameLst>
                                          <p:attrName>style.visibility</p:attrName>
                                        </p:attrNameLst>
                                      </p:cBhvr>
                                      <p:to>
                                        <p:strVal val="visible"/>
                                      </p:to>
                                    </p:set>
                                    <p:animEffect transition="in" filter="box(out)">
                                      <p:cBhvr>
                                        <p:cTn id="62" dur="500"/>
                                        <p:tgtEl>
                                          <p:spTgt spid="103463"/>
                                        </p:tgtEl>
                                      </p:cBhvr>
                                    </p:animEffect>
                                  </p:childTnLst>
                                  <p:subTnLst>
                                    <p:audio>
                                      <p:cMediaNode>
                                        <p:cTn display="0" masterRel="sameClick">
                                          <p:stCondLst>
                                            <p:cond evt="begin" delay="0">
                                              <p:tn val="60"/>
                                            </p:cond>
                                          </p:stCondLst>
                                          <p:endCondLst>
                                            <p:cond evt="onStopAudio" delay="0">
                                              <p:tgtEl>
                                                <p:sldTgt/>
                                              </p:tgtEl>
                                            </p:cond>
                                          </p:endCondLst>
                                        </p:cTn>
                                        <p:tgtEl>
                                          <p:sndTgt r:embed="rId2" name="cashreg.wav"/>
                                        </p:tgtEl>
                                      </p:cMediaNode>
                                    </p:audio>
                                  </p:sub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103474"/>
                                        </p:tgtEl>
                                        <p:attrNameLst>
                                          <p:attrName>style.visibility</p:attrName>
                                        </p:attrNameLst>
                                      </p:cBhvr>
                                      <p:to>
                                        <p:strVal val="visible"/>
                                      </p:to>
                                    </p:set>
                                    <p:anim calcmode="lin" valueType="num">
                                      <p:cBhvr>
                                        <p:cTn id="67" dur="500" fill="hold"/>
                                        <p:tgtEl>
                                          <p:spTgt spid="103474"/>
                                        </p:tgtEl>
                                        <p:attrNameLst>
                                          <p:attrName>ppt_w</p:attrName>
                                        </p:attrNameLst>
                                      </p:cBhvr>
                                      <p:tavLst>
                                        <p:tav tm="0">
                                          <p:val>
                                            <p:fltVal val="0.000000"/>
                                          </p:val>
                                        </p:tav>
                                        <p:tav tm="100000">
                                          <p:val>
                                            <p:strVal val="#ppt_w"/>
                                          </p:val>
                                        </p:tav>
                                      </p:tavLst>
                                    </p:anim>
                                    <p:anim calcmode="lin" valueType="num">
                                      <p:cBhvr>
                                        <p:cTn id="68" dur="500" fill="hold"/>
                                        <p:tgtEl>
                                          <p:spTgt spid="103474"/>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65"/>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1" grpId="0" animBg="1"/>
      <p:bldP spid="103462" grpId="0" animBg="1"/>
      <p:bldP spid="103463" grpId="0" animBg="1"/>
      <p:bldP spid="103464" grpId="0" animBg="1"/>
      <p:bldP spid="103465" grpId="0" animBg="1"/>
      <p:bldP spid="103466" grpId="0" animBg="1"/>
      <p:bldP spid="103467" grpId="0" animBg="1"/>
      <p:bldP spid="103468" grpId="0" animBg="1"/>
      <p:bldP spid="103469" grpId="0" animBg="1"/>
      <p:bldP spid="103470" grpId="0" animBg="1"/>
      <p:bldP spid="103471" grpId="0" animBg="1"/>
      <p:bldP spid="103473" grpId="0"/>
      <p:bldP spid="10347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idx="1"/>
          </p:nvPr>
        </p:nvSpPr>
        <p:spPr>
          <a:xfrm>
            <a:off x="395288" y="1125538"/>
            <a:ext cx="7772400" cy="4114800"/>
          </a:xfrm>
          <a:ln/>
        </p:spPr>
        <p:txBody>
          <a:bodyPr vert="horz" wrap="square" lIns="91440" tIns="45720" rIns="91440" bIns="45720" anchor="t"/>
          <a:p>
            <a:pPr eaLnBrk="1" hangingPunct="1"/>
            <a:r>
              <a:rPr lang="zh-CN" altLang="en-US" b="1" dirty="0"/>
              <a:t>问题：</a:t>
            </a:r>
            <a:endParaRPr lang="zh-CN" altLang="en-US" b="1" dirty="0"/>
          </a:p>
          <a:p>
            <a:pPr lvl="1" eaLnBrk="1" hangingPunct="1"/>
            <a:r>
              <a:rPr lang="zh-CN" altLang="en-US" b="1" dirty="0"/>
              <a:t>对应于先序遍历序列为</a:t>
            </a:r>
            <a:r>
              <a:rPr lang="en-US" altLang="zh-CN" b="1" i="1" dirty="0">
                <a:solidFill>
                  <a:srgbClr val="FF3300"/>
                </a:solidFill>
              </a:rPr>
              <a:t>ABC</a:t>
            </a:r>
            <a:r>
              <a:rPr lang="zh-CN" altLang="en-US" b="1" dirty="0"/>
              <a:t>的二叉树的形态，分别写出后序遍历的序列。</a:t>
            </a:r>
            <a:endParaRPr lang="zh-CN" altLang="en-US" b="1" dirty="0"/>
          </a:p>
          <a:p>
            <a:pPr lvl="1" eaLnBrk="1" hangingPunct="1"/>
            <a:r>
              <a:rPr lang="zh-CN" altLang="en-US" b="1" dirty="0"/>
              <a:t>如何实现二叉链表表示的二叉树的后序遍历算法？</a:t>
            </a:r>
            <a:endParaRPr lang="zh-CN" altLang="en-US" b="1" dirty="0"/>
          </a:p>
        </p:txBody>
      </p:sp>
      <p:grpSp>
        <p:nvGrpSpPr>
          <p:cNvPr id="2" name="Group 4"/>
          <p:cNvGrpSpPr/>
          <p:nvPr/>
        </p:nvGrpSpPr>
        <p:grpSpPr>
          <a:xfrm>
            <a:off x="1376363" y="4149725"/>
            <a:ext cx="6199187" cy="1752600"/>
            <a:chOff x="867" y="2614"/>
            <a:chExt cx="3905" cy="1104"/>
          </a:xfrm>
        </p:grpSpPr>
        <p:pic>
          <p:nvPicPr>
            <p:cNvPr id="80900" name="Picture 5" descr="d4"/>
            <p:cNvPicPr>
              <a:picLocks noChangeAspect="1"/>
            </p:cNvPicPr>
            <p:nvPr/>
          </p:nvPicPr>
          <p:blipFill>
            <a:blip r:embed="rId1"/>
            <a:stretch>
              <a:fillRect/>
            </a:stretch>
          </p:blipFill>
          <p:spPr>
            <a:xfrm>
              <a:off x="884" y="2659"/>
              <a:ext cx="3888" cy="1040"/>
            </a:xfrm>
            <a:prstGeom prst="rect">
              <a:avLst/>
            </a:prstGeom>
            <a:noFill/>
            <a:ln w="9525">
              <a:noFill/>
            </a:ln>
          </p:spPr>
        </p:pic>
        <p:sp>
          <p:nvSpPr>
            <p:cNvPr id="80901" name="Rectangle 6"/>
            <p:cNvSpPr/>
            <p:nvPr/>
          </p:nvSpPr>
          <p:spPr>
            <a:xfrm>
              <a:off x="1292"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80902" name="Rectangle 7"/>
            <p:cNvSpPr/>
            <p:nvPr/>
          </p:nvSpPr>
          <p:spPr>
            <a:xfrm>
              <a:off x="1111"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80903" name="Rectangle 8"/>
            <p:cNvSpPr/>
            <p:nvPr/>
          </p:nvSpPr>
          <p:spPr>
            <a:xfrm>
              <a:off x="1791"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80904" name="Rectangle 9"/>
            <p:cNvSpPr/>
            <p:nvPr/>
          </p:nvSpPr>
          <p:spPr>
            <a:xfrm>
              <a:off x="2472"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80905" name="Rectangle 10"/>
            <p:cNvSpPr/>
            <p:nvPr/>
          </p:nvSpPr>
          <p:spPr>
            <a:xfrm>
              <a:off x="3606"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80906" name="Rectangle 11"/>
            <p:cNvSpPr/>
            <p:nvPr/>
          </p:nvSpPr>
          <p:spPr>
            <a:xfrm>
              <a:off x="4332" y="302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B</a:t>
              </a:r>
              <a:endParaRPr lang="en-US" altLang="zh-CN" sz="2400" b="1" i="1" dirty="0">
                <a:solidFill>
                  <a:srgbClr val="FF3300"/>
                </a:solidFill>
              </a:endParaRPr>
            </a:p>
          </p:txBody>
        </p:sp>
        <p:sp>
          <p:nvSpPr>
            <p:cNvPr id="80907" name="Rectangle 12"/>
            <p:cNvSpPr/>
            <p:nvPr/>
          </p:nvSpPr>
          <p:spPr>
            <a:xfrm>
              <a:off x="867" y="343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80908" name="Rectangle 13"/>
            <p:cNvSpPr/>
            <p:nvPr/>
          </p:nvSpPr>
          <p:spPr>
            <a:xfrm>
              <a:off x="2018" y="34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80909" name="Rectangle 14"/>
            <p:cNvSpPr/>
            <p:nvPr/>
          </p:nvSpPr>
          <p:spPr>
            <a:xfrm>
              <a:off x="2925" y="3051"/>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80910" name="Rectangle 15"/>
            <p:cNvSpPr/>
            <p:nvPr/>
          </p:nvSpPr>
          <p:spPr>
            <a:xfrm>
              <a:off x="3379" y="343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80911" name="Rectangle 16"/>
            <p:cNvSpPr/>
            <p:nvPr/>
          </p:nvSpPr>
          <p:spPr>
            <a:xfrm>
              <a:off x="4513" y="343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C</a:t>
              </a:r>
              <a:endParaRPr lang="en-US" altLang="zh-CN" sz="2400" b="1" i="1" dirty="0">
                <a:solidFill>
                  <a:srgbClr val="FF3300"/>
                </a:solidFill>
              </a:endParaRPr>
            </a:p>
          </p:txBody>
        </p:sp>
        <p:sp>
          <p:nvSpPr>
            <p:cNvPr id="80912" name="Rectangle 17"/>
            <p:cNvSpPr/>
            <p:nvPr/>
          </p:nvSpPr>
          <p:spPr>
            <a:xfrm>
              <a:off x="2018"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80913" name="Rectangle 18"/>
            <p:cNvSpPr/>
            <p:nvPr/>
          </p:nvSpPr>
          <p:spPr>
            <a:xfrm>
              <a:off x="2699" y="2614"/>
              <a:ext cx="24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80914" name="Rectangle 19"/>
            <p:cNvSpPr/>
            <p:nvPr/>
          </p:nvSpPr>
          <p:spPr>
            <a:xfrm>
              <a:off x="3379"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sp>
          <p:nvSpPr>
            <p:cNvPr id="80915" name="Rectangle 20"/>
            <p:cNvSpPr/>
            <p:nvPr/>
          </p:nvSpPr>
          <p:spPr>
            <a:xfrm>
              <a:off x="4105" y="261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i="1" dirty="0">
                  <a:solidFill>
                    <a:srgbClr val="FF3300"/>
                  </a:solidFill>
                </a:rPr>
                <a:t>A</a:t>
              </a:r>
              <a:endParaRPr lang="en-US" altLang="zh-CN" sz="2400" b="1" i="1" dirty="0">
                <a:solidFill>
                  <a:srgbClr val="FF3300"/>
                </a:solidFill>
              </a:endParaRPr>
            </a:p>
          </p:txBody>
        </p:sp>
      </p:gr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ext Box 2"/>
          <p:cNvSpPr txBox="1"/>
          <p:nvPr/>
        </p:nvSpPr>
        <p:spPr>
          <a:xfrm>
            <a:off x="457200" y="228600"/>
            <a:ext cx="6330950" cy="1492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0000FF"/>
                </a:solidFill>
                <a:ea typeface="楷体_GB2312" pitchFamily="49" charset="-122"/>
              </a:rPr>
              <a:t>三、后序遍历的递归描述</a:t>
            </a:r>
            <a:endParaRPr lang="zh-CN" altLang="en-US" sz="5400" b="1" dirty="0">
              <a:solidFill>
                <a:srgbClr val="0000FF"/>
              </a:solidFill>
              <a:ea typeface="楷体_GB2312" pitchFamily="49" charset="-122"/>
            </a:endParaRPr>
          </a:p>
          <a:p>
            <a:pPr marL="0" lvl="0" indent="0" eaLnBrk="1" hangingPunct="1">
              <a:spcBef>
                <a:spcPct val="0"/>
              </a:spcBef>
              <a:buNone/>
            </a:pPr>
            <a:endParaRPr lang="zh-CN" altLang="en-US" sz="2400" b="1" dirty="0">
              <a:latin typeface="宋体" panose="02010600030101010101" pitchFamily="2" charset="-122"/>
            </a:endParaRPr>
          </a:p>
          <a:p>
            <a:pPr marL="0" lvl="0" indent="0" eaLnBrk="1" hangingPunct="1">
              <a:spcBef>
                <a:spcPct val="0"/>
              </a:spcBef>
              <a:buNone/>
            </a:pPr>
            <a:endParaRPr lang="en-US" altLang="zh-CN" sz="2400" dirty="0"/>
          </a:p>
        </p:txBody>
      </p:sp>
      <p:sp>
        <p:nvSpPr>
          <p:cNvPr id="450563" name="Text Box 3">
            <a:hlinkClick r:id="rId1" action="ppaction://hlinksldjump"/>
          </p:cNvPr>
          <p:cNvSpPr txBox="1"/>
          <p:nvPr/>
        </p:nvSpPr>
        <p:spPr>
          <a:xfrm>
            <a:off x="228600" y="1143000"/>
            <a:ext cx="9137650" cy="49688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void</a:t>
            </a:r>
            <a:r>
              <a:rPr lang="en-US" altLang="zh-CN" sz="4000" dirty="0">
                <a:solidFill>
                  <a:srgbClr val="FF0000"/>
                </a:solidFill>
              </a:rPr>
              <a:t> Postorder (</a:t>
            </a:r>
            <a:r>
              <a:rPr lang="en-US" altLang="zh-CN" sz="4000" dirty="0">
                <a:solidFill>
                  <a:srgbClr val="800000"/>
                </a:solidFill>
              </a:rPr>
              <a:t>BiTree T</a:t>
            </a:r>
            <a:r>
              <a:rPr lang="en-US" altLang="zh-CN" sz="4000" dirty="0">
                <a:solidFill>
                  <a:srgbClr val="FF0000"/>
                </a:solidFill>
              </a:rPr>
              <a:t>)</a:t>
            </a:r>
            <a:endParaRPr lang="en-US" altLang="zh-CN" sz="4000" dirty="0">
              <a:solidFill>
                <a:srgbClr val="FF0000"/>
              </a:solidFill>
            </a:endParaRPr>
          </a:p>
          <a:p>
            <a:pPr marL="0" lvl="0" indent="0" eaLnBrk="1" hangingPunct="1">
              <a:spcBef>
                <a:spcPct val="0"/>
              </a:spcBef>
              <a:buNone/>
            </a:pPr>
            <a:r>
              <a:rPr lang="en-US" altLang="zh-CN" sz="4000" b="1" dirty="0">
                <a:latin typeface="宋体" panose="02010600030101010101" pitchFamily="2" charset="-122"/>
              </a:rPr>
              <a:t>{ </a:t>
            </a:r>
            <a:r>
              <a:rPr lang="en-US" altLang="zh-CN" sz="4000" dirty="0"/>
              <a:t>//</a:t>
            </a:r>
            <a:r>
              <a:rPr lang="zh-CN" altLang="en-US" sz="4000" dirty="0">
                <a:ea typeface="楷体_GB2312" pitchFamily="49" charset="-122"/>
              </a:rPr>
              <a:t>后序遍历二叉树</a:t>
            </a:r>
            <a:r>
              <a:rPr lang="zh-CN" altLang="en-US" sz="4000" b="1" dirty="0"/>
              <a:t> </a:t>
            </a:r>
            <a:endParaRPr lang="zh-CN" altLang="en-US" sz="4000" b="1" dirty="0"/>
          </a:p>
          <a:p>
            <a:pPr marL="0" lvl="0" indent="0" eaLnBrk="1" hangingPunct="1">
              <a:spcBef>
                <a:spcPct val="0"/>
              </a:spcBef>
              <a:buNone/>
            </a:pPr>
            <a:r>
              <a:rPr lang="zh-CN" altLang="en-US" sz="4000" dirty="0"/>
              <a:t>   </a:t>
            </a:r>
            <a:r>
              <a:rPr lang="en-US" altLang="zh-CN" sz="4000" b="1" dirty="0"/>
              <a:t>if </a:t>
            </a:r>
            <a:r>
              <a:rPr lang="en-US" altLang="zh-CN" sz="4000" dirty="0"/>
              <a:t>(T)</a:t>
            </a:r>
            <a:r>
              <a:rPr lang="en-US" altLang="zh-CN" sz="4000" b="1" dirty="0"/>
              <a:t> {</a:t>
            </a:r>
            <a:endParaRPr lang="en-US" altLang="zh-CN" sz="4000" b="1" dirty="0"/>
          </a:p>
          <a:p>
            <a:pPr marL="0" lvl="0" indent="0" eaLnBrk="1" hangingPunct="1">
              <a:spcBef>
                <a:spcPct val="0"/>
              </a:spcBef>
              <a:buNone/>
            </a:pPr>
            <a:r>
              <a:rPr lang="en-US" altLang="zh-CN" sz="4000" dirty="0"/>
              <a:t>      </a:t>
            </a:r>
            <a:r>
              <a:rPr lang="en-US" altLang="zh-CN" sz="4000" dirty="0">
                <a:solidFill>
                  <a:srgbClr val="FF0000"/>
                </a:solidFill>
              </a:rPr>
              <a:t>Postorder(T-&gt;lchild); // </a:t>
            </a:r>
            <a:r>
              <a:rPr lang="zh-CN" altLang="en-US" sz="4000" dirty="0">
                <a:solidFill>
                  <a:srgbClr val="FF0000"/>
                </a:solidFill>
              </a:rPr>
              <a:t>遍历左子树</a:t>
            </a:r>
            <a:r>
              <a:rPr lang="zh-CN" altLang="en-US" sz="4000" dirty="0"/>
              <a:t>      </a:t>
            </a:r>
            <a:endParaRPr lang="zh-CN" altLang="en-US" dirty="0">
              <a:latin typeface="宋体" panose="02010600030101010101" pitchFamily="2" charset="-122"/>
            </a:endParaRPr>
          </a:p>
          <a:p>
            <a:pPr marL="0" lvl="0" indent="0" eaLnBrk="1" hangingPunct="1">
              <a:spcBef>
                <a:spcPct val="0"/>
              </a:spcBef>
              <a:buNone/>
            </a:pPr>
            <a:r>
              <a:rPr lang="zh-CN" altLang="en-US" sz="4000" dirty="0"/>
              <a:t>      </a:t>
            </a:r>
            <a:r>
              <a:rPr lang="en-US" altLang="zh-CN" sz="4000" dirty="0">
                <a:solidFill>
                  <a:srgbClr val="FF0000"/>
                </a:solidFill>
              </a:rPr>
              <a:t>Postorder(</a:t>
            </a:r>
            <a:r>
              <a:rPr lang="en-US" altLang="zh-CN" sz="4000" dirty="0">
                <a:solidFill>
                  <a:srgbClr val="800000"/>
                </a:solidFill>
              </a:rPr>
              <a:t>T-&gt;</a:t>
            </a:r>
            <a:r>
              <a:rPr lang="en-US" altLang="zh-CN" sz="4000" b="1" dirty="0">
                <a:solidFill>
                  <a:srgbClr val="800000"/>
                </a:solidFill>
              </a:rPr>
              <a:t>r</a:t>
            </a:r>
            <a:r>
              <a:rPr lang="en-US" altLang="zh-CN" sz="4000" dirty="0">
                <a:solidFill>
                  <a:srgbClr val="800000"/>
                </a:solidFill>
              </a:rPr>
              <a:t>child</a:t>
            </a:r>
            <a:r>
              <a:rPr lang="en-US" altLang="zh-CN" sz="4000" dirty="0">
                <a:solidFill>
                  <a:srgbClr val="FF0000"/>
                </a:solidFill>
              </a:rPr>
              <a:t>)</a:t>
            </a:r>
            <a:r>
              <a:rPr lang="en-US" altLang="zh-CN" sz="4000" dirty="0"/>
              <a:t>;</a:t>
            </a:r>
            <a:r>
              <a:rPr lang="en-US" altLang="zh-CN" dirty="0"/>
              <a:t>// </a:t>
            </a:r>
            <a:r>
              <a:rPr lang="zh-CN" altLang="en-US" dirty="0">
                <a:ea typeface="楷体_GB2312" pitchFamily="49" charset="-122"/>
              </a:rPr>
              <a:t>遍历右子树</a:t>
            </a:r>
            <a:endParaRPr lang="zh-CN" altLang="en-US" dirty="0">
              <a:latin typeface="宋体" panose="02010600030101010101" pitchFamily="2" charset="-122"/>
            </a:endParaRPr>
          </a:p>
          <a:p>
            <a:pPr marL="0" lvl="0" indent="0" eaLnBrk="1" hangingPunct="1">
              <a:spcBef>
                <a:spcPct val="0"/>
              </a:spcBef>
              <a:buNone/>
            </a:pPr>
            <a:r>
              <a:rPr lang="zh-CN" altLang="en-US" sz="4000" dirty="0"/>
              <a:t>      </a:t>
            </a:r>
            <a:r>
              <a:rPr lang="en-US" altLang="zh-CN" sz="4000" dirty="0">
                <a:solidFill>
                  <a:srgbClr val="0000FF"/>
                </a:solidFill>
              </a:rPr>
              <a:t>visit(T-&gt;data)</a:t>
            </a:r>
            <a:r>
              <a:rPr lang="en-US" altLang="zh-CN" sz="4000" dirty="0"/>
              <a:t>;            // </a:t>
            </a:r>
            <a:r>
              <a:rPr lang="zh-CN" altLang="en-US" sz="4000" dirty="0">
                <a:solidFill>
                  <a:srgbClr val="333399"/>
                </a:solidFill>
                <a:ea typeface="楷体_GB2312" pitchFamily="49" charset="-122"/>
              </a:rPr>
              <a:t>访问结点</a:t>
            </a:r>
            <a:endParaRPr lang="zh-CN" altLang="en-US" sz="4000" dirty="0"/>
          </a:p>
          <a:p>
            <a:pPr marL="0" lvl="0" indent="0" eaLnBrk="1" hangingPunct="1">
              <a:spcBef>
                <a:spcPct val="0"/>
              </a:spcBef>
              <a:buNone/>
            </a:pPr>
            <a:r>
              <a:rPr lang="en-US" altLang="zh-CN" sz="4000" b="1" dirty="0">
                <a:latin typeface="宋体" panose="02010600030101010101" pitchFamily="2" charset="-122"/>
              </a:rPr>
              <a:t>}</a:t>
            </a:r>
            <a:endParaRPr lang="en-US" altLang="zh-CN" sz="4000" b="1" dirty="0">
              <a:latin typeface="宋体" panose="02010600030101010101" pitchFamily="2" charset="-122"/>
            </a:endParaRPr>
          </a:p>
          <a:p>
            <a:pPr marL="0" lvl="0" indent="0" eaLnBrk="1" hangingPunct="1">
              <a:spcBef>
                <a:spcPct val="0"/>
              </a:spcBef>
              <a:buNone/>
            </a:pPr>
            <a:r>
              <a:rPr lang="en-US" altLang="zh-CN" sz="4000" b="1" dirty="0">
                <a:latin typeface="宋体" panose="02010600030101010101" pitchFamily="2" charset="-122"/>
              </a:rPr>
              <a:t>}</a:t>
            </a:r>
            <a:endParaRPr lang="en-US" altLang="zh-CN" sz="4000" b="1" dirty="0">
              <a:latin typeface="宋体" panose="02010600030101010101" pitchFamily="2" charset="-122"/>
            </a:endParaRPr>
          </a:p>
        </p:txBody>
      </p:sp>
      <p:sp>
        <p:nvSpPr>
          <p:cNvPr id="450564" name="AutoShape 4">
            <a:hlinkClick r:id="rId1"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50565" name="Rectangle 5"/>
          <p:cNvSpPr/>
          <p:nvPr/>
        </p:nvSpPr>
        <p:spPr>
          <a:xfrm>
            <a:off x="468313" y="5949950"/>
            <a:ext cx="8108950" cy="647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1" indent="0" eaLnBrk="1" hangingPunct="1">
              <a:lnSpc>
                <a:spcPct val="130000"/>
              </a:lnSpc>
              <a:buClr>
                <a:srgbClr val="FF3300"/>
              </a:buClr>
              <a:buSzPct val="75000"/>
              <a:buFont typeface="Wingdings" panose="05000000000000000000" pitchFamily="2" charset="2"/>
              <a:buNone/>
            </a:pPr>
            <a:r>
              <a:rPr lang="zh-CN" altLang="en-US" b="1" dirty="0">
                <a:solidFill>
                  <a:srgbClr val="0066FF"/>
                </a:solidFill>
                <a:latin typeface="Arial Narrow" panose="020B0506020202030204" pitchFamily="34" charset="0"/>
                <a:ea typeface="黑体" panose="02010609060101010101" pitchFamily="2" charset="-122"/>
              </a:rPr>
              <a:t>二叉树遍历的</a:t>
            </a:r>
            <a:r>
              <a:rPr lang="zh-CN" altLang="en-US" b="1" dirty="0">
                <a:solidFill>
                  <a:srgbClr val="FF00FF"/>
                </a:solidFill>
                <a:latin typeface="Arial Narrow" panose="020B0506020202030204" pitchFamily="34" charset="0"/>
                <a:ea typeface="黑体" panose="02010609060101010101" pitchFamily="2" charset="-122"/>
              </a:rPr>
              <a:t>实质</a:t>
            </a:r>
            <a:r>
              <a:rPr lang="zh-CN" altLang="en-US" b="1" dirty="0">
                <a:solidFill>
                  <a:srgbClr val="0066FF"/>
                </a:solidFill>
                <a:latin typeface="Arial Narrow" panose="020B0506020202030204" pitchFamily="34" charset="0"/>
                <a:ea typeface="黑体" panose="02010609060101010101" pitchFamily="2" charset="-122"/>
              </a:rPr>
              <a:t>：将非线性结构进行线性化</a:t>
            </a:r>
            <a:r>
              <a:rPr lang="zh-CN" altLang="en-US" b="1" dirty="0">
                <a:solidFill>
                  <a:schemeClr val="hlink"/>
                </a:solidFill>
                <a:latin typeface="Arial Narrow" panose="020B0506020202030204" pitchFamily="34" charset="0"/>
                <a:ea typeface="黑体" panose="02010609060101010101" pitchFamily="2" charset="-122"/>
              </a:rPr>
              <a:t>。</a:t>
            </a:r>
            <a:endParaRPr lang="zh-CN" altLang="en-US" b="1" dirty="0">
              <a:solidFill>
                <a:schemeClr val="hlink"/>
              </a:solidFill>
              <a:latin typeface="Arial Narrow" panose="020B0506020202030204" pitchFamily="34" charset="0"/>
              <a:ea typeface="黑体" panose="02010609060101010101" pitchFamily="2" charset="-122"/>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50563"/>
                                        </p:tgtEl>
                                        <p:attrNameLst>
                                          <p:attrName>style.visibility</p:attrName>
                                        </p:attrNameLst>
                                      </p:cBhvr>
                                      <p:to>
                                        <p:strVal val="visible"/>
                                      </p:to>
                                    </p:set>
                                    <p:anim calcmode="lin" valueType="num">
                                      <p:cBhvr>
                                        <p:cTn id="7" dur="500" fill="hold"/>
                                        <p:tgtEl>
                                          <p:spTgt spid="450563"/>
                                        </p:tgtEl>
                                        <p:attrNameLst>
                                          <p:attrName>ppt_x</p:attrName>
                                        </p:attrNameLst>
                                      </p:cBhvr>
                                      <p:tavLst>
                                        <p:tav tm="0">
                                          <p:val>
                                            <p:strVal val="#ppt_x"/>
                                          </p:val>
                                        </p:tav>
                                        <p:tav tm="100000">
                                          <p:val>
                                            <p:strVal val="#ppt_x"/>
                                          </p:val>
                                        </p:tav>
                                      </p:tavLst>
                                    </p:anim>
                                    <p:anim calcmode="lin" valueType="num">
                                      <p:cBhvr>
                                        <p:cTn id="8" dur="500" fill="hold"/>
                                        <p:tgtEl>
                                          <p:spTgt spid="450563"/>
                                        </p:tgtEl>
                                        <p:attrNameLst>
                                          <p:attrName>ppt_y</p:attrName>
                                        </p:attrNameLst>
                                      </p:cBhvr>
                                      <p:tavLst>
                                        <p:tav tm="0">
                                          <p:val>
                                            <p:strVal val="#ppt_y+#ppt_h/2"/>
                                          </p:val>
                                        </p:tav>
                                        <p:tav tm="100000">
                                          <p:val>
                                            <p:strVal val="#ppt_y"/>
                                          </p:val>
                                        </p:tav>
                                      </p:tavLst>
                                    </p:anim>
                                    <p:anim calcmode="lin" valueType="num">
                                      <p:cBhvr>
                                        <p:cTn id="9" dur="500" fill="hold"/>
                                        <p:tgtEl>
                                          <p:spTgt spid="450563"/>
                                        </p:tgtEl>
                                        <p:attrNameLst>
                                          <p:attrName>ppt_w</p:attrName>
                                        </p:attrNameLst>
                                      </p:cBhvr>
                                      <p:tavLst>
                                        <p:tav tm="0">
                                          <p:val>
                                            <p:strVal val="#ppt_w"/>
                                          </p:val>
                                        </p:tav>
                                        <p:tav tm="100000">
                                          <p:val>
                                            <p:strVal val="#ppt_w"/>
                                          </p:val>
                                        </p:tav>
                                      </p:tavLst>
                                    </p:anim>
                                    <p:anim calcmode="lin" valueType="num">
                                      <p:cBhvr>
                                        <p:cTn id="10" dur="500" fill="hold"/>
                                        <p:tgtEl>
                                          <p:spTgt spid="450563"/>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2" presetClass="entr" presetSubtype="6" fill="hold" grpId="0" nodeType="afterEffect">
                                  <p:stCondLst>
                                    <p:cond delay="0"/>
                                  </p:stCondLst>
                                  <p:childTnLst>
                                    <p:set>
                                      <p:cBhvr>
                                        <p:cTn id="13" dur="1" fill="hold">
                                          <p:stCondLst>
                                            <p:cond delay="0"/>
                                          </p:stCondLst>
                                        </p:cTn>
                                        <p:tgtEl>
                                          <p:spTgt spid="450564"/>
                                        </p:tgtEl>
                                        <p:attrNameLst>
                                          <p:attrName>style.visibility</p:attrName>
                                        </p:attrNameLst>
                                      </p:cBhvr>
                                      <p:to>
                                        <p:strVal val="visible"/>
                                      </p:to>
                                    </p:set>
                                    <p:anim calcmode="lin" valueType="num">
                                      <p:cBhvr additive="base">
                                        <p:cTn id="14" dur="500" fill="hold"/>
                                        <p:tgtEl>
                                          <p:spTgt spid="450564"/>
                                        </p:tgtEl>
                                        <p:attrNameLst>
                                          <p:attrName>ppt_x</p:attrName>
                                        </p:attrNameLst>
                                      </p:cBhvr>
                                      <p:tavLst>
                                        <p:tav tm="0">
                                          <p:val>
                                            <p:strVal val="1+#ppt_w/2"/>
                                          </p:val>
                                        </p:tav>
                                        <p:tav tm="100000">
                                          <p:val>
                                            <p:strVal val="#ppt_x"/>
                                          </p:val>
                                        </p:tav>
                                      </p:tavLst>
                                    </p:anim>
                                    <p:anim calcmode="lin" valueType="num">
                                      <p:cBhvr additive="base">
                                        <p:cTn id="15" dur="500" fill="hold"/>
                                        <p:tgtEl>
                                          <p:spTgt spid="45056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565"/>
                                        </p:tgtEl>
                                        <p:attrNameLst>
                                          <p:attrName>style.visibility</p:attrName>
                                        </p:attrNameLst>
                                      </p:cBhvr>
                                      <p:to>
                                        <p:strVal val="visible"/>
                                      </p:to>
                                    </p:set>
                                    <p:animEffect transition="in" filter="blinds(horizontal)">
                                      <p:cBhvr>
                                        <p:cTn id="20" dur="500"/>
                                        <p:tgtEl>
                                          <p:spTgt spid="450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p:bldP spid="450564" grpId="0" animBg="1"/>
      <p:bldP spid="4505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3"/>
          <p:cNvSpPr>
            <a:spLocks noGrp="1"/>
          </p:cNvSpPr>
          <p:nvPr>
            <p:ph idx="1"/>
          </p:nvPr>
        </p:nvSpPr>
        <p:spPr>
          <a:xfrm>
            <a:off x="539750" y="115888"/>
            <a:ext cx="6624638" cy="1225550"/>
          </a:xfrm>
          <a:ln/>
        </p:spPr>
        <p:txBody>
          <a:bodyPr vert="horz" wrap="square" lIns="91440" tIns="45720" rIns="91440" bIns="45720" anchor="t"/>
          <a:p>
            <a:pPr eaLnBrk="1" hangingPunct="1"/>
            <a:r>
              <a:rPr lang="zh-CN" altLang="en-US" dirty="0"/>
              <a:t>（</a:t>
            </a:r>
            <a:r>
              <a:rPr lang="en-US" altLang="zh-CN" dirty="0"/>
              <a:t>3</a:t>
            </a:r>
            <a:r>
              <a:rPr lang="zh-CN" altLang="en-US" dirty="0"/>
              <a:t>） 嵌套集合表示法</a:t>
            </a:r>
            <a:endParaRPr lang="zh-CN" altLang="en-US" dirty="0"/>
          </a:p>
        </p:txBody>
      </p:sp>
      <p:graphicFrame>
        <p:nvGraphicFramePr>
          <p:cNvPr id="459780" name="Object 4"/>
          <p:cNvGraphicFramePr>
            <a:graphicFrameLocks noChangeAspect="1"/>
          </p:cNvGraphicFramePr>
          <p:nvPr/>
        </p:nvGraphicFramePr>
        <p:xfrm>
          <a:off x="1116013" y="1484313"/>
          <a:ext cx="6477000" cy="5037137"/>
        </p:xfrm>
        <a:graphic>
          <a:graphicData uri="http://schemas.openxmlformats.org/presentationml/2006/ole">
            <mc:AlternateContent xmlns:mc="http://schemas.openxmlformats.org/markup-compatibility/2006">
              <mc:Choice xmlns:v="urn:schemas-microsoft-com:vml" Requires="v">
                <p:oleObj spid="_x0000_s3079" name="" r:id="rId1" imgW="3392170" imgH="3100070" progId="Word.Picture.8">
                  <p:embed/>
                </p:oleObj>
              </mc:Choice>
              <mc:Fallback>
                <p:oleObj name="" r:id="rId1" imgW="3392170" imgH="3100070" progId="Word.Picture.8">
                  <p:embed/>
                  <p:pic>
                    <p:nvPicPr>
                      <p:cNvPr id="0" name="图片 3078"/>
                      <p:cNvPicPr/>
                      <p:nvPr/>
                    </p:nvPicPr>
                    <p:blipFill>
                      <a:blip r:embed="rId2"/>
                      <a:stretch>
                        <a:fillRect/>
                      </a:stretch>
                    </p:blipFill>
                    <p:spPr>
                      <a:xfrm>
                        <a:off x="1116013" y="1484313"/>
                        <a:ext cx="6477000" cy="5037137"/>
                      </a:xfrm>
                      <a:prstGeom prst="rect">
                        <a:avLst/>
                      </a:prstGeom>
                      <a:noFill/>
                      <a:ln w="38100">
                        <a:noFill/>
                        <a:miter/>
                      </a:ln>
                    </p:spPr>
                  </p:pic>
                </p:oleObj>
              </mc:Fallback>
            </mc:AlternateContent>
          </a:graphicData>
        </a:graphic>
      </p:graphicFrame>
    </p:spTree>
  </p:cSld>
  <p:clrMapOvr>
    <a:masterClrMapping/>
  </p:clrMapOvr>
  <p:transitio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1000"/>
                                  </p:stCondLst>
                                  <p:childTnLst>
                                    <p:set>
                                      <p:cBhvr>
                                        <p:cTn id="6" dur="1" fill="hold">
                                          <p:stCondLst>
                                            <p:cond delay="0"/>
                                          </p:stCondLst>
                                        </p:cTn>
                                        <p:tgtEl>
                                          <p:spTgt spid="459780"/>
                                        </p:tgtEl>
                                        <p:attrNameLst>
                                          <p:attrName>style.visibility</p:attrName>
                                        </p:attrNameLst>
                                      </p:cBhvr>
                                      <p:to>
                                        <p:strVal val="visible"/>
                                      </p:to>
                                    </p:set>
                                    <p:anim calcmode="lin" valueType="num">
                                      <p:cBhvr>
                                        <p:cTn id="7" dur="1000" fill="hold"/>
                                        <p:tgtEl>
                                          <p:spTgt spid="459780"/>
                                        </p:tgtEl>
                                        <p:attrNameLst>
                                          <p:attrName>ppt_w</p:attrName>
                                        </p:attrNameLst>
                                      </p:cBhvr>
                                      <p:tavLst>
                                        <p:tav tm="0">
                                          <p:val>
                                            <p:fltVal val="0.000000"/>
                                          </p:val>
                                        </p:tav>
                                        <p:tav tm="100000">
                                          <p:val>
                                            <p:strVal val="#ppt_w"/>
                                          </p:val>
                                        </p:tav>
                                      </p:tavLst>
                                    </p:anim>
                                    <p:anim calcmode="lin" valueType="num">
                                      <p:cBhvr>
                                        <p:cTn id="8" dur="1000" fill="hold"/>
                                        <p:tgtEl>
                                          <p:spTgt spid="459780"/>
                                        </p:tgtEl>
                                        <p:attrNameLst>
                                          <p:attrName>ppt_h</p:attrName>
                                        </p:attrNameLst>
                                      </p:cBhvr>
                                      <p:tavLst>
                                        <p:tav tm="0">
                                          <p:val>
                                            <p:fltVal val="0.000000"/>
                                          </p:val>
                                        </p:tav>
                                        <p:tav tm="100000">
                                          <p:val>
                                            <p:strVal val="#ppt_h"/>
                                          </p:val>
                                        </p:tav>
                                      </p:tavLst>
                                    </p:anim>
                                    <p:anim calcmode="lin" valueType="num">
                                      <p:cBhvr>
                                        <p:cTn id="9" dur="1000" fill="hold"/>
                                        <p:tgtEl>
                                          <p:spTgt spid="45978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45978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0738" name="Rectangle 2"/>
          <p:cNvSpPr>
            <a:spLocks noChangeArrowheads="1"/>
          </p:cNvSpPr>
          <p:nvPr/>
        </p:nvSpPr>
        <p:spPr bwMode="auto">
          <a:xfrm>
            <a:off x="685800" y="660400"/>
            <a:ext cx="7772400" cy="685800"/>
          </a:xfrm>
          <a:prstGeom prst="rect">
            <a:avLst/>
          </a:prstGeom>
          <a:noFill/>
          <a:ln w="9525">
            <a:noFill/>
            <a:miter lim="800000"/>
          </a:ln>
          <a:effectLst/>
        </p:spPr>
        <p:txBody>
          <a:bodyPr lIns="92075" tIns="46038" rIns="92075" bIns="46038"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练习</a:t>
            </a:r>
            <a:endParaRPr kumimoji="1" lang="zh-CN" altLang="en-US" sz="40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82947" name="Rectangle 3"/>
          <p:cNvSpPr/>
          <p:nvPr/>
        </p:nvSpPr>
        <p:spPr>
          <a:xfrm>
            <a:off x="762000" y="1600200"/>
            <a:ext cx="7848600" cy="464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110000"/>
              </a:lnSpc>
              <a:buNone/>
            </a:pPr>
            <a:r>
              <a:rPr lang="zh-CN" altLang="en-US" sz="2800" b="1" dirty="0">
                <a:latin typeface="宋体" panose="02010600030101010101" pitchFamily="2" charset="-122"/>
              </a:rPr>
              <a:t>问题的提出</a:t>
            </a:r>
            <a:r>
              <a:rPr lang="en-US" altLang="zh-CN" sz="2800" b="1" dirty="0">
                <a:latin typeface="宋体" panose="02010600030101010101" pitchFamily="2" charset="-122"/>
              </a:rPr>
              <a:t>:</a:t>
            </a:r>
            <a:endParaRPr lang="en-US" altLang="zh-CN" sz="2800" b="1" dirty="0">
              <a:latin typeface="宋体" panose="02010600030101010101" pitchFamily="2" charset="-122"/>
            </a:endParaRPr>
          </a:p>
          <a:p>
            <a:pPr marL="342900" lvl="0" indent="-342900" eaLnBrk="1" hangingPunct="1">
              <a:lnSpc>
                <a:spcPct val="11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给定一棵二叉树按某种次序遍历可以得到</a:t>
            </a:r>
            <a:r>
              <a:rPr lang="zh-CN" altLang="en-US" sz="2800" b="1" dirty="0">
                <a:solidFill>
                  <a:srgbClr val="FF0066"/>
                </a:solidFill>
                <a:latin typeface="宋体" panose="02010600030101010101" pitchFamily="2" charset="-122"/>
              </a:rPr>
              <a:t>唯一</a:t>
            </a:r>
            <a:r>
              <a:rPr lang="zh-CN" altLang="en-US" sz="2800" b="1" dirty="0">
                <a:latin typeface="宋体" panose="02010600030101010101" pitchFamily="2" charset="-122"/>
              </a:rPr>
              <a:t>的结点序列</a:t>
            </a:r>
            <a:r>
              <a:rPr lang="en-US" altLang="zh-CN" sz="2800" b="1" dirty="0">
                <a:latin typeface="宋体" panose="02010600030101010101" pitchFamily="2" charset="-122"/>
              </a:rPr>
              <a:t>.</a:t>
            </a:r>
            <a:endParaRPr lang="en-US" altLang="zh-CN" sz="2800" b="1" dirty="0">
              <a:latin typeface="宋体" panose="02010600030101010101" pitchFamily="2" charset="-122"/>
            </a:endParaRPr>
          </a:p>
          <a:p>
            <a:pPr marL="342900" lvl="0" indent="-342900" eaLnBrk="1" hangingPunct="1">
              <a:lnSpc>
                <a:spcPct val="11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给定一个按某种次序遍历的结点序列能否唯一确定一棵二叉树</a:t>
            </a:r>
            <a:r>
              <a:rPr lang="en-US" altLang="zh-CN" sz="2800" b="1" dirty="0">
                <a:solidFill>
                  <a:srgbClr val="FF0066"/>
                </a:solidFill>
                <a:latin typeface="宋体" panose="02010600030101010101" pitchFamily="2" charset="-122"/>
              </a:rPr>
              <a:t>?</a:t>
            </a:r>
            <a:r>
              <a:rPr lang="en-US" altLang="zh-CN" sz="2800" b="1" dirty="0">
                <a:latin typeface="宋体" panose="02010600030101010101" pitchFamily="2" charset="-122"/>
              </a:rPr>
              <a:t> </a:t>
            </a:r>
            <a:endParaRPr lang="en-US" altLang="zh-CN" sz="2800" b="1" dirty="0">
              <a:latin typeface="宋体" panose="02010600030101010101" pitchFamily="2" charset="-122"/>
            </a:endParaRPr>
          </a:p>
          <a:p>
            <a:pPr marL="342900" lvl="0" indent="-342900" eaLnBrk="1" hangingPunct="1">
              <a:lnSpc>
                <a:spcPct val="11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任意给定按两种不同次序遍历的结点序列能否唯一确定一棵二叉树</a:t>
            </a:r>
            <a:r>
              <a:rPr lang="en-US" altLang="zh-CN" sz="2800" b="1" dirty="0">
                <a:solidFill>
                  <a:srgbClr val="FF0066"/>
                </a:solidFill>
                <a:latin typeface="宋体" panose="02010600030101010101" pitchFamily="2" charset="-122"/>
              </a:rPr>
              <a:t>?</a:t>
            </a:r>
            <a:r>
              <a:rPr lang="en-US" altLang="zh-CN" sz="2800" b="1" dirty="0">
                <a:latin typeface="宋体" panose="02010600030101010101" pitchFamily="2" charset="-122"/>
              </a:rPr>
              <a:t> </a:t>
            </a:r>
            <a:endParaRPr lang="en-US" altLang="zh-CN" sz="2800" b="1" dirty="0">
              <a:latin typeface="宋体" panose="02010600030101010101" pitchFamily="2" charset="-122"/>
            </a:endParaRPr>
          </a:p>
          <a:p>
            <a:pPr marL="342900" lvl="0" indent="-342900" eaLnBrk="1" hangingPunct="1">
              <a:lnSpc>
                <a:spcPct val="110000"/>
              </a:lnSpc>
              <a:buNone/>
            </a:pPr>
            <a:r>
              <a:rPr lang="en-US" altLang="zh-CN" sz="2800" b="1" dirty="0">
                <a:solidFill>
                  <a:schemeClr val="accent1"/>
                </a:solidFill>
                <a:latin typeface="宋体" panose="02010600030101010101" pitchFamily="2" charset="-122"/>
              </a:rPr>
              <a:t> </a:t>
            </a:r>
            <a:endParaRPr lang="en-US" altLang="zh-CN" sz="2800" b="1" dirty="0">
              <a:latin typeface="宋体" panose="02010600030101010101" pitchFamily="2" charset="-122"/>
            </a:endParaRPr>
          </a:p>
        </p:txBody>
      </p:sp>
    </p:spTree>
  </p:cSld>
  <p:clrMapOvr>
    <a:masterClrMapping/>
  </p:clrMapOvr>
  <p:transition>
    <p:sndAc>
      <p:stSnd>
        <p:snd r:embed="rId1" name="camera.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idx="1"/>
          </p:nvPr>
        </p:nvSpPr>
        <p:spPr>
          <a:xfrm>
            <a:off x="0" y="188913"/>
            <a:ext cx="8748713" cy="5832475"/>
          </a:xfrm>
          <a:ln/>
        </p:spPr>
        <p:txBody>
          <a:bodyPr vert="horz" wrap="square" lIns="91440" tIns="45720" rIns="91440" bIns="45720" anchor="t"/>
          <a:p>
            <a:pPr eaLnBrk="1" hangingPunct="1"/>
            <a:endParaRPr lang="en-US" altLang="zh-CN" b="1" dirty="0"/>
          </a:p>
          <a:p>
            <a:pPr lvl="1" eaLnBrk="1" hangingPunct="1"/>
            <a:r>
              <a:rPr lang="en-US" altLang="zh-CN" b="1" dirty="0"/>
              <a:t>  </a:t>
            </a:r>
            <a:r>
              <a:rPr lang="zh-CN" altLang="en-US" b="1" dirty="0"/>
              <a:t>由二叉树的先序序列和中序序列建立该二叉树</a:t>
            </a:r>
            <a:endParaRPr lang="zh-CN" altLang="en-US" b="1" dirty="0"/>
          </a:p>
          <a:p>
            <a:pPr eaLnBrk="1" hangingPunct="1"/>
            <a:r>
              <a:rPr lang="zh-CN" altLang="en-US" b="1" dirty="0"/>
              <a:t>分析：</a:t>
            </a:r>
            <a:endParaRPr lang="zh-CN" altLang="en-US" b="1" dirty="0"/>
          </a:p>
          <a:p>
            <a:pPr lvl="2" eaLnBrk="1" hangingPunct="1"/>
            <a:r>
              <a:rPr lang="zh-CN" altLang="en-US" sz="2800" b="1" dirty="0"/>
              <a:t>若二叉树的任意两个结点的值都不相同，则二叉树的前序序列和中序序列能唯一确定一棵二叉树。</a:t>
            </a:r>
            <a:endParaRPr lang="zh-CN" altLang="en-US" sz="2800" b="1" dirty="0"/>
          </a:p>
          <a:p>
            <a:pPr lvl="2" eaLnBrk="1" hangingPunct="1"/>
            <a:r>
              <a:rPr lang="zh-CN" altLang="en-US" sz="2800" b="1" dirty="0"/>
              <a:t>另外，由前序序列和中序序列的定义可知，前序序列中第一个结点必为根结点，而在中序序列中，根结点刚好是左、右子树的分界点。</a:t>
            </a:r>
            <a:endParaRPr lang="zh-CN" altLang="en-US" sz="2800" b="1" dirty="0"/>
          </a:p>
          <a:p>
            <a:pPr lvl="2" eaLnBrk="1" hangingPunct="1"/>
            <a:r>
              <a:rPr lang="zh-CN" altLang="en-US" sz="2800" b="1" dirty="0"/>
              <a:t>因此，可按如下方法建立二叉树</a:t>
            </a:r>
            <a:r>
              <a:rPr lang="zh-CN" altLang="en-US" b="1" dirty="0"/>
              <a:t>：</a:t>
            </a:r>
            <a:endParaRPr lang="zh-CN" altLang="en-US" b="1" dirty="0"/>
          </a:p>
          <a:p>
            <a:pPr eaLnBrk="1" hangingPunct="1"/>
            <a:endParaRPr lang="en-US" altLang="zh-CN" b="1" dirty="0"/>
          </a:p>
        </p:txBody>
      </p:sp>
    </p:spTree>
  </p:cSld>
  <p:clrMapOvr>
    <a:masterClrMapping/>
  </p:clrMapOvr>
  <p:transition>
    <p:sndAc>
      <p:stSnd>
        <p:snd r:embed="rId1" name="camera.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idx="1"/>
          </p:nvPr>
        </p:nvSpPr>
        <p:spPr>
          <a:xfrm>
            <a:off x="395288" y="333375"/>
            <a:ext cx="7772400" cy="4114800"/>
          </a:xfrm>
          <a:ln/>
        </p:spPr>
        <p:txBody>
          <a:bodyPr vert="horz" wrap="square" lIns="91440" tIns="45720" rIns="91440" bIns="45720" anchor="t"/>
          <a:p>
            <a:pPr eaLnBrk="1" hangingPunct="1"/>
            <a:r>
              <a:rPr lang="zh-CN" altLang="en-US" b="1" dirty="0">
                <a:latin typeface="楷体_GB2312" pitchFamily="49" charset="-122"/>
                <a:ea typeface="楷体_GB2312" pitchFamily="49" charset="-122"/>
              </a:rPr>
              <a:t>步骤如下： </a:t>
            </a:r>
            <a:endParaRPr lang="zh-CN" altLang="en-US" b="1" dirty="0">
              <a:latin typeface="楷体_GB2312" pitchFamily="49" charset="-122"/>
              <a:ea typeface="楷体_GB2312" pitchFamily="49" charset="-122"/>
            </a:endParaRPr>
          </a:p>
          <a:p>
            <a:pPr lvl="1" eaLnBrk="1" hangingPunct="1"/>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用前序序列的第一个结点作为根结点</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lvl="1" eaLnBrk="1" hangingPunct="1"/>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在中序序列中查找根结点的位置，并以此为界将中序序列划分为左、右两个序列</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左、右子树</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lvl="1" eaLnBrk="1" hangingPunct="1"/>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根据左、右子树的中序序列中的结点个数，将前序序列去掉根结点后的序列划分为左、右两个序列，它们分别是左、右子树的前序序列</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lvl="1" eaLnBrk="1" hangingPunct="1"/>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对左、右子树的前序序列和中序序列递归地实施同样方法，直到所得左、右子树为空。</a:t>
            </a:r>
            <a:endParaRPr lang="zh-CN" altLang="en-US" b="1" dirty="0">
              <a:latin typeface="楷体_GB2312" pitchFamily="49" charset="-122"/>
              <a:ea typeface="楷体_GB2312" pitchFamily="49" charset="-122"/>
            </a:endParaRPr>
          </a:p>
        </p:txBody>
      </p:sp>
    </p:spTree>
  </p:cSld>
  <p:clrMapOvr>
    <a:masterClrMapping/>
  </p:clrMapOvr>
  <p:transition>
    <p:sndAc>
      <p:stSnd>
        <p:snd r:embed="rId1" name="camera.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idx="1"/>
          </p:nvPr>
        </p:nvSpPr>
        <p:spPr>
          <a:xfrm>
            <a:off x="539750" y="404813"/>
            <a:ext cx="7772400" cy="4114800"/>
          </a:xfrm>
          <a:ln/>
        </p:spPr>
        <p:txBody>
          <a:bodyPr vert="horz" wrap="square" lIns="91440" tIns="45720" rIns="91440" bIns="45720" anchor="t"/>
          <a:p>
            <a:pPr eaLnBrk="1" hangingPunct="1"/>
            <a:r>
              <a:rPr lang="zh-CN" altLang="en-US" b="1" dirty="0">
                <a:latin typeface="楷体_GB2312" pitchFamily="49" charset="-122"/>
                <a:ea typeface="楷体_GB2312" pitchFamily="49" charset="-122"/>
              </a:rPr>
              <a:t>例如：</a:t>
            </a:r>
            <a:endParaRPr lang="zh-CN" altLang="en-US" b="1" dirty="0">
              <a:latin typeface="楷体_GB2312" pitchFamily="49" charset="-122"/>
              <a:ea typeface="楷体_GB2312" pitchFamily="49" charset="-122"/>
            </a:endParaRPr>
          </a:p>
          <a:p>
            <a:pPr lvl="1" eaLnBrk="1" hangingPunct="1"/>
            <a:r>
              <a:rPr lang="zh-CN" altLang="en-US" b="1" dirty="0">
                <a:latin typeface="楷体_GB2312" pitchFamily="49" charset="-122"/>
                <a:ea typeface="楷体_GB2312" pitchFamily="49" charset="-122"/>
              </a:rPr>
              <a:t>假设前序序列为</a:t>
            </a:r>
            <a:r>
              <a:rPr lang="en-US" altLang="zh-CN" b="1" dirty="0">
                <a:latin typeface="楷体_GB2312" pitchFamily="49" charset="-122"/>
                <a:ea typeface="楷体_GB2312" pitchFamily="49" charset="-122"/>
              </a:rPr>
              <a:t>ABDGHCEFI</a:t>
            </a:r>
            <a:r>
              <a:rPr lang="zh-CN" altLang="en-US" b="1" dirty="0">
                <a:latin typeface="楷体_GB2312" pitchFamily="49" charset="-122"/>
                <a:ea typeface="楷体_GB2312" pitchFamily="49" charset="-122"/>
              </a:rPr>
              <a:t>，中序序列为</a:t>
            </a:r>
            <a:r>
              <a:rPr lang="en-US" altLang="zh-CN" b="1" dirty="0">
                <a:latin typeface="楷体_GB2312" pitchFamily="49" charset="-122"/>
                <a:ea typeface="楷体_GB2312" pitchFamily="49" charset="-122"/>
              </a:rPr>
              <a:t>GDHBAECIF</a:t>
            </a:r>
            <a:r>
              <a:rPr lang="zh-CN" altLang="en-US" b="1" dirty="0">
                <a:latin typeface="楷体_GB2312" pitchFamily="49" charset="-122"/>
                <a:ea typeface="楷体_GB2312" pitchFamily="49" charset="-122"/>
              </a:rPr>
              <a:t>，试建立这棵二叉树。</a:t>
            </a:r>
            <a:endParaRPr lang="zh-CN" altLang="en-US" b="1" dirty="0">
              <a:latin typeface="楷体_GB2312" pitchFamily="49" charset="-122"/>
              <a:ea typeface="楷体_GB2312" pitchFamily="49" charset="-122"/>
            </a:endParaRPr>
          </a:p>
          <a:p>
            <a:pPr eaLnBrk="1" hangingPunct="1"/>
            <a:endParaRPr lang="en-US" altLang="zh-CN" b="1" dirty="0">
              <a:latin typeface="楷体_GB2312" pitchFamily="49" charset="-122"/>
              <a:ea typeface="楷体_GB2312" pitchFamily="49" charset="-122"/>
            </a:endParaRPr>
          </a:p>
        </p:txBody>
      </p:sp>
    </p:spTree>
  </p:cSld>
  <p:clrMapOvr>
    <a:masterClrMapping/>
  </p:clrMapOvr>
  <p:transition>
    <p:sndAc>
      <p:stSnd>
        <p:snd r:embed="rId1" name="camera.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idx="1"/>
          </p:nvPr>
        </p:nvSpPr>
        <p:spPr>
          <a:xfrm>
            <a:off x="250825" y="476250"/>
            <a:ext cx="8686800" cy="5715000"/>
          </a:xfrm>
          <a:ln/>
        </p:spPr>
        <p:txBody>
          <a:bodyPr vert="horz" wrap="square" lIns="91440" tIns="45720" rIns="91440" bIns="45720" anchor="t"/>
          <a:p>
            <a:pPr eaLnBrk="1" hangingPunct="1">
              <a:lnSpc>
                <a:spcPct val="80000"/>
              </a:lnSpc>
            </a:pPr>
            <a:r>
              <a:rPr lang="zh-CN" altLang="en-US" b="1" dirty="0">
                <a:solidFill>
                  <a:schemeClr val="accent2"/>
                </a:solidFill>
                <a:latin typeface="Arial" panose="020B0604020202020204" pitchFamily="34" charset="0"/>
              </a:rPr>
              <a:t>中序遍历算法的非递归算法</a:t>
            </a:r>
            <a:endParaRPr lang="zh-CN" altLang="en-US" b="1" dirty="0">
              <a:solidFill>
                <a:schemeClr val="accent2"/>
              </a:solidFill>
              <a:latin typeface="Arial" panose="020B0604020202020204" pitchFamily="34" charset="0"/>
            </a:endParaRPr>
          </a:p>
          <a:p>
            <a:pPr eaLnBrk="1" hangingPunct="1">
              <a:lnSpc>
                <a:spcPct val="80000"/>
              </a:lnSpc>
              <a:buNone/>
            </a:pPr>
            <a:r>
              <a:rPr lang="zh-CN" altLang="en-US" sz="2400" b="1" dirty="0">
                <a:latin typeface="Arial" panose="020B0604020202020204" pitchFamily="34" charset="0"/>
              </a:rPr>
              <a:t> </a:t>
            </a:r>
            <a:r>
              <a:rPr lang="en-US" altLang="zh-CN" sz="2400" b="1" dirty="0">
                <a:latin typeface="Arial" panose="020B0604020202020204" pitchFamily="34" charset="0"/>
              </a:rPr>
              <a:t>Status inorder(BiTree T))</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a:t>
            </a:r>
            <a:r>
              <a:rPr lang="zh-CN" altLang="en-US" sz="2400" b="1" dirty="0">
                <a:latin typeface="Arial" panose="020B0604020202020204" pitchFamily="34" charset="0"/>
              </a:rPr>
              <a:t>中序遍历非递归算法</a:t>
            </a:r>
            <a:r>
              <a:rPr lang="en-US" altLang="zh-CN" sz="2400" b="1" dirty="0">
                <a:latin typeface="Arial" panose="020B0604020202020204" pitchFamily="34" charset="0"/>
              </a:rPr>
              <a:t>,s</a:t>
            </a:r>
            <a:r>
              <a:rPr lang="zh-CN" altLang="en-US" sz="2400" b="1" dirty="0">
                <a:latin typeface="Arial" panose="020B0604020202020204" pitchFamily="34" charset="0"/>
              </a:rPr>
              <a:t>为存储二叉树结点指针栈</a:t>
            </a:r>
            <a:endParaRPr lang="zh-CN" altLang="en-US" sz="2400" b="1" dirty="0">
              <a:latin typeface="Arial" panose="020B0604020202020204" pitchFamily="34" charset="0"/>
            </a:endParaRPr>
          </a:p>
          <a:p>
            <a:pPr eaLnBrk="1" hangingPunct="1">
              <a:lnSpc>
                <a:spcPct val="80000"/>
              </a:lnSpc>
              <a:buNone/>
            </a:pPr>
            <a:r>
              <a:rPr lang="zh-CN" altLang="en-US" sz="2400" b="1" dirty="0">
                <a:latin typeface="Arial" panose="020B0604020202020204" pitchFamily="34" charset="0"/>
              </a:rPr>
              <a:t>  </a:t>
            </a:r>
            <a:r>
              <a:rPr lang="en-US" altLang="zh-CN" sz="2400" b="1" dirty="0">
                <a:latin typeface="Arial" panose="020B0604020202020204" pitchFamily="34" charset="0"/>
              </a:rPr>
              <a:t>InitStack(S);push(S,T);</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  while (!StackEmpty(S)){</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    while (GetTop(S,p)&amp;&amp; p) push(S,p-&gt;lchild);</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    pop(S,p);</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    if (!StackEmpty(S)){</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      pop(S,p);</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      visit(p-&gt;data);</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      push(S,p-&gt;rchild);</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    }//if</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   }//while</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return OK;</a:t>
            </a:r>
            <a:endParaRPr lang="en-US" altLang="zh-CN" sz="2400" b="1" dirty="0">
              <a:latin typeface="Arial" panose="020B0604020202020204" pitchFamily="34" charset="0"/>
            </a:endParaRPr>
          </a:p>
          <a:p>
            <a:pPr eaLnBrk="1" hangingPunct="1">
              <a:lnSpc>
                <a:spcPct val="80000"/>
              </a:lnSpc>
              <a:buNone/>
            </a:pPr>
            <a:r>
              <a:rPr lang="en-US" altLang="zh-CN" sz="2400" b="1" dirty="0">
                <a:latin typeface="Arial" panose="020B0604020202020204" pitchFamily="34" charset="0"/>
              </a:rPr>
              <a:t>}//inorder</a:t>
            </a:r>
            <a:endParaRPr lang="en-US" altLang="zh-CN" sz="2400" b="1" dirty="0">
              <a:latin typeface="Arial" panose="020B0604020202020204" pitchFamily="34" charset="0"/>
            </a:endParaRPr>
          </a:p>
        </p:txBody>
      </p:sp>
      <p:sp>
        <p:nvSpPr>
          <p:cNvPr id="396291" name="Text Box 3"/>
          <p:cNvSpPr txBox="1"/>
          <p:nvPr/>
        </p:nvSpPr>
        <p:spPr>
          <a:xfrm>
            <a:off x="6156325" y="2924175"/>
            <a:ext cx="2667000" cy="3925888"/>
          </a:xfrm>
          <a:prstGeom prst="rect">
            <a:avLst/>
          </a:prstGeom>
          <a:solidFill>
            <a:srgbClr val="FFFFCC"/>
          </a:solid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pPr>
            <a:r>
              <a:rPr lang="en-US" altLang="zh-CN" sz="2400" dirty="0">
                <a:solidFill>
                  <a:srgbClr val="FF0066"/>
                </a:solidFill>
              </a:rPr>
              <a:t> </a:t>
            </a:r>
            <a:r>
              <a:rPr lang="zh-CN" altLang="en-US" sz="2400" b="1" dirty="0">
                <a:solidFill>
                  <a:srgbClr val="FF0066"/>
                </a:solidFill>
              </a:rPr>
              <a:t>根结点先进栈， 左结点紧跟根后面进栈</a:t>
            </a:r>
            <a:r>
              <a:rPr lang="en-US" altLang="zh-CN" sz="2400" b="1" dirty="0">
                <a:solidFill>
                  <a:srgbClr val="FF0066"/>
                </a:solidFill>
              </a:rPr>
              <a:t>,</a:t>
            </a:r>
            <a:r>
              <a:rPr lang="zh-CN" altLang="en-US" sz="2400" b="1" dirty="0">
                <a:solidFill>
                  <a:srgbClr val="FF0066"/>
                </a:solidFill>
              </a:rPr>
              <a:t>右结点在根出栈后入栈</a:t>
            </a:r>
            <a:endParaRPr lang="zh-CN" altLang="en-US" sz="2400" b="1" dirty="0">
              <a:solidFill>
                <a:srgbClr val="FF0066"/>
              </a:solidFill>
            </a:endParaRPr>
          </a:p>
          <a:p>
            <a:pPr marL="0" lvl="0" indent="0">
              <a:spcBef>
                <a:spcPct val="50000"/>
              </a:spcBef>
            </a:pPr>
            <a:r>
              <a:rPr lang="zh-CN" altLang="en-US" sz="2400" b="1" dirty="0">
                <a:solidFill>
                  <a:srgbClr val="333399"/>
                </a:solidFill>
              </a:rPr>
              <a:t> 每个结点都要进一次和出一次栈， 并且总是访问栈顶元素， 因此， 算法正确， 时间复杂度为  </a:t>
            </a:r>
            <a:r>
              <a:rPr lang="en-US" altLang="zh-CN" sz="2400" b="1" dirty="0">
                <a:solidFill>
                  <a:srgbClr val="333399"/>
                </a:solidFill>
              </a:rPr>
              <a:t>O(n)</a:t>
            </a:r>
            <a:endParaRPr lang="en-US" altLang="zh-CN" sz="2400" b="1" dirty="0">
              <a:solidFill>
                <a:srgbClr val="333399"/>
              </a:solidFill>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6291"/>
                                        </p:tgtEl>
                                        <p:attrNameLst>
                                          <p:attrName>style.visibility</p:attrName>
                                        </p:attrNameLst>
                                      </p:cBhvr>
                                      <p:to>
                                        <p:strVal val="visible"/>
                                      </p:to>
                                    </p:set>
                                    <p:anim calcmode="lin" valueType="num">
                                      <p:cBhvr additive="base">
                                        <p:cTn id="7" dur="500" fill="hold"/>
                                        <p:tgtEl>
                                          <p:spTgt spid="396291"/>
                                        </p:tgtEl>
                                        <p:attrNameLst>
                                          <p:attrName>ppt_x</p:attrName>
                                        </p:attrNameLst>
                                      </p:cBhvr>
                                      <p:tavLst>
                                        <p:tav tm="0">
                                          <p:val>
                                            <p:strVal val="1+#ppt_w/2"/>
                                          </p:val>
                                        </p:tav>
                                        <p:tav tm="100000">
                                          <p:val>
                                            <p:strVal val="#ppt_x"/>
                                          </p:val>
                                        </p:tav>
                                      </p:tavLst>
                                    </p:anim>
                                    <p:anim calcmode="lin" valueType="num">
                                      <p:cBhvr additive="base">
                                        <p:cTn id="8" dur="500" fill="hold"/>
                                        <p:tgtEl>
                                          <p:spTgt spid="3962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ctrTitle"/>
          </p:nvPr>
        </p:nvSpPr>
        <p:spPr>
          <a:xfrm>
            <a:off x="685800" y="228600"/>
            <a:ext cx="7772400" cy="685800"/>
          </a:xfrm>
          <a:ln/>
        </p:spPr>
        <p:txBody>
          <a:bodyPr vert="horz" wrap="square" lIns="91440" tIns="45720" rIns="91440" bIns="45720" anchor="ctr"/>
          <a:p>
            <a:pPr eaLnBrk="1" hangingPunct="1"/>
            <a:r>
              <a:rPr lang="en-US" altLang="zh-CN" sz="4000" b="1" dirty="0"/>
              <a:t>6.4  </a:t>
            </a:r>
            <a:r>
              <a:rPr lang="zh-CN" altLang="en-US" sz="4000" b="1" dirty="0"/>
              <a:t>遍历二叉树和线索二叉树</a:t>
            </a:r>
            <a:endParaRPr lang="zh-CN" altLang="en-US" sz="4000" dirty="0"/>
          </a:p>
        </p:txBody>
      </p:sp>
      <p:sp>
        <p:nvSpPr>
          <p:cNvPr id="88067" name="Rectangle 3"/>
          <p:cNvSpPr>
            <a:spLocks noGrp="1"/>
          </p:cNvSpPr>
          <p:nvPr>
            <p:ph type="subTitle" idx="1"/>
          </p:nvPr>
        </p:nvSpPr>
        <p:spPr>
          <a:xfrm>
            <a:off x="1143000" y="1143000"/>
            <a:ext cx="5638800" cy="685800"/>
          </a:xfrm>
          <a:ln/>
        </p:spPr>
        <p:txBody>
          <a:bodyPr vert="horz" wrap="square" lIns="91440" tIns="45720" rIns="91440" bIns="45720" anchor="t"/>
          <a:p>
            <a:pPr algn="just" eaLnBrk="1" hangingPunct="1"/>
            <a:r>
              <a:rPr kumimoji="1" lang="zh-CN" altLang="en-US" b="1" dirty="0">
                <a:latin typeface="+mn-lt"/>
                <a:ea typeface="+mn-ea"/>
                <a:cs typeface="+mn-cs"/>
              </a:rPr>
              <a:t>三种遍历过程示意图例</a:t>
            </a:r>
            <a:endParaRPr kumimoji="1" lang="zh-CN" altLang="en-US" dirty="0">
              <a:latin typeface="+mn-lt"/>
              <a:ea typeface="+mn-ea"/>
              <a:cs typeface="+mn-cs"/>
            </a:endParaRPr>
          </a:p>
        </p:txBody>
      </p:sp>
      <p:grpSp>
        <p:nvGrpSpPr>
          <p:cNvPr id="88068" name="Group 4"/>
          <p:cNvGrpSpPr/>
          <p:nvPr/>
        </p:nvGrpSpPr>
        <p:grpSpPr>
          <a:xfrm>
            <a:off x="304800" y="1828800"/>
            <a:ext cx="2971800" cy="2057400"/>
            <a:chOff x="997" y="2400"/>
            <a:chExt cx="1872" cy="1296"/>
          </a:xfrm>
        </p:grpSpPr>
        <p:grpSp>
          <p:nvGrpSpPr>
            <p:cNvPr id="88183" name="Group 5"/>
            <p:cNvGrpSpPr/>
            <p:nvPr/>
          </p:nvGrpSpPr>
          <p:grpSpPr>
            <a:xfrm>
              <a:off x="997" y="2400"/>
              <a:ext cx="1872" cy="1296"/>
              <a:chOff x="997" y="2400"/>
              <a:chExt cx="1872" cy="1296"/>
            </a:xfrm>
          </p:grpSpPr>
          <p:grpSp>
            <p:nvGrpSpPr>
              <p:cNvPr id="88186" name="Group 6"/>
              <p:cNvGrpSpPr/>
              <p:nvPr/>
            </p:nvGrpSpPr>
            <p:grpSpPr>
              <a:xfrm>
                <a:off x="997" y="2400"/>
                <a:ext cx="1872" cy="1296"/>
                <a:chOff x="960" y="2448"/>
                <a:chExt cx="1872" cy="1296"/>
              </a:xfrm>
            </p:grpSpPr>
            <p:grpSp>
              <p:nvGrpSpPr>
                <p:cNvPr id="88188" name="Group 7"/>
                <p:cNvGrpSpPr/>
                <p:nvPr/>
              </p:nvGrpSpPr>
              <p:grpSpPr>
                <a:xfrm>
                  <a:off x="960" y="2448"/>
                  <a:ext cx="1820" cy="1296"/>
                  <a:chOff x="960" y="2448"/>
                  <a:chExt cx="1820" cy="1296"/>
                </a:xfrm>
              </p:grpSpPr>
              <p:grpSp>
                <p:nvGrpSpPr>
                  <p:cNvPr id="88191" name="Group 8"/>
                  <p:cNvGrpSpPr/>
                  <p:nvPr/>
                </p:nvGrpSpPr>
                <p:grpSpPr>
                  <a:xfrm>
                    <a:off x="1366" y="2544"/>
                    <a:ext cx="1414" cy="1200"/>
                    <a:chOff x="1366" y="2544"/>
                    <a:chExt cx="1414" cy="1200"/>
                  </a:xfrm>
                </p:grpSpPr>
                <p:sp>
                  <p:nvSpPr>
                    <p:cNvPr id="88194" name="Line 9"/>
                    <p:cNvSpPr/>
                    <p:nvPr/>
                  </p:nvSpPr>
                  <p:spPr>
                    <a:xfrm>
                      <a:off x="2300" y="2784"/>
                      <a:ext cx="192" cy="240"/>
                    </a:xfrm>
                    <a:prstGeom prst="line">
                      <a:avLst/>
                    </a:prstGeom>
                    <a:ln w="12700" cap="sq" cmpd="sng">
                      <a:solidFill>
                        <a:schemeClr val="tx1"/>
                      </a:solidFill>
                      <a:prstDash val="solid"/>
                      <a:headEnd type="none" w="sm" len="sm"/>
                      <a:tailEnd type="none" w="sm" len="sm"/>
                    </a:ln>
                  </p:spPr>
                </p:sp>
                <p:sp>
                  <p:nvSpPr>
                    <p:cNvPr id="88195" name="Freeform 10"/>
                    <p:cNvSpPr/>
                    <p:nvPr/>
                  </p:nvSpPr>
                  <p:spPr>
                    <a:xfrm>
                      <a:off x="1580" y="2822"/>
                      <a:ext cx="498" cy="634"/>
                    </a:xfrm>
                    <a:custGeom>
                      <a:avLst/>
                      <a:gdLst>
                        <a:gd name="txL" fmla="*/ 0 w 498"/>
                        <a:gd name="txT" fmla="*/ 0 h 634"/>
                        <a:gd name="txR" fmla="*/ 498 w 498"/>
                        <a:gd name="txB" fmla="*/ 634 h 634"/>
                      </a:gdLst>
                      <a:ahLst/>
                      <a:cxnLst>
                        <a:cxn ang="0">
                          <a:pos x="498" y="0"/>
                        </a:cxn>
                        <a:cxn ang="0">
                          <a:pos x="0" y="634"/>
                        </a:cxn>
                      </a:cxnLst>
                      <a:rect l="txL" t="txT" r="txR" b="txB"/>
                      <a:pathLst>
                        <a:path w="498" h="634">
                          <a:moveTo>
                            <a:pt x="498" y="0"/>
                          </a:moveTo>
                          <a:lnTo>
                            <a:pt x="0" y="634"/>
                          </a:lnTo>
                        </a:path>
                      </a:pathLst>
                    </a:custGeom>
                    <a:noFill/>
                    <a:ln w="12700" cap="sq" cmpd="sng">
                      <a:solidFill>
                        <a:schemeClr val="tx1">
                          <a:alpha val="100000"/>
                        </a:schemeClr>
                      </a:solidFill>
                      <a:prstDash val="solid"/>
                      <a:round/>
                      <a:headEnd type="none" w="sm" len="sm"/>
                      <a:tailEnd type="none" w="sm" len="sm"/>
                    </a:ln>
                  </p:spPr>
                  <p:txBody>
                    <a:bodyPr/>
                    <a:p>
                      <a:endParaRPr lang="zh-CN" altLang="en-US"/>
                    </a:p>
                  </p:txBody>
                </p:sp>
                <p:sp>
                  <p:nvSpPr>
                    <p:cNvPr id="88196" name="Oval 11"/>
                    <p:cNvSpPr/>
                    <p:nvPr/>
                  </p:nvSpPr>
                  <p:spPr>
                    <a:xfrm>
                      <a:off x="2012" y="2544"/>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97" name="Oval 12"/>
                    <p:cNvSpPr/>
                    <p:nvPr/>
                  </p:nvSpPr>
                  <p:spPr>
                    <a:xfrm>
                      <a:off x="2444" y="297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98" name="Oval 13"/>
                    <p:cNvSpPr/>
                    <p:nvPr/>
                  </p:nvSpPr>
                  <p:spPr>
                    <a:xfrm>
                      <a:off x="1366" y="345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99" name="Oval 14"/>
                    <p:cNvSpPr/>
                    <p:nvPr/>
                  </p:nvSpPr>
                  <p:spPr>
                    <a:xfrm>
                      <a:off x="1868" y="345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200" name="Line 15"/>
                    <p:cNvSpPr/>
                    <p:nvPr/>
                  </p:nvSpPr>
                  <p:spPr>
                    <a:xfrm>
                      <a:off x="1868" y="3264"/>
                      <a:ext cx="144" cy="192"/>
                    </a:xfrm>
                    <a:prstGeom prst="line">
                      <a:avLst/>
                    </a:prstGeom>
                    <a:ln w="12700" cap="sq" cmpd="sng">
                      <a:solidFill>
                        <a:schemeClr val="tx1"/>
                      </a:solidFill>
                      <a:prstDash val="solid"/>
                      <a:headEnd type="none" w="sm" len="sm"/>
                      <a:tailEnd type="none" w="sm" len="sm"/>
                    </a:ln>
                  </p:spPr>
                </p:sp>
              </p:grpSp>
              <p:sp>
                <p:nvSpPr>
                  <p:cNvPr id="88192" name="Text Box 16"/>
                  <p:cNvSpPr txBox="1"/>
                  <p:nvPr/>
                </p:nvSpPr>
                <p:spPr>
                  <a:xfrm>
                    <a:off x="1366" y="3445"/>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  a</a:t>
                    </a:r>
                    <a:endParaRPr lang="en-US" altLang="zh-CN" sz="2000" dirty="0"/>
                  </a:p>
                </p:txBody>
              </p:sp>
              <p:sp>
                <p:nvSpPr>
                  <p:cNvPr id="88193" name="Text Box 17"/>
                  <p:cNvSpPr txBox="1"/>
                  <p:nvPr/>
                </p:nvSpPr>
                <p:spPr>
                  <a:xfrm>
                    <a:off x="960" y="2448"/>
                    <a:ext cx="1152"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dirty="0"/>
                  </a:p>
                </p:txBody>
              </p:sp>
            </p:grpSp>
            <p:sp>
              <p:nvSpPr>
                <p:cNvPr id="88189" name="Text Box 18"/>
                <p:cNvSpPr txBox="1"/>
                <p:nvPr/>
              </p:nvSpPr>
              <p:spPr>
                <a:xfrm>
                  <a:off x="2496" y="2992"/>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c</a:t>
                  </a:r>
                  <a:endParaRPr lang="en-US" altLang="zh-CN" sz="2000" dirty="0"/>
                </a:p>
              </p:txBody>
            </p:sp>
            <p:sp>
              <p:nvSpPr>
                <p:cNvPr id="88190" name="Text Box 19"/>
                <p:cNvSpPr txBox="1"/>
                <p:nvPr/>
              </p:nvSpPr>
              <p:spPr>
                <a:xfrm>
                  <a:off x="1920" y="3456"/>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b</a:t>
                  </a:r>
                  <a:endParaRPr lang="en-US" altLang="zh-CN" sz="2000" dirty="0"/>
                </a:p>
              </p:txBody>
            </p:sp>
          </p:grpSp>
          <p:sp>
            <p:nvSpPr>
              <p:cNvPr id="88187" name="Oval 20"/>
              <p:cNvSpPr/>
              <p:nvPr/>
            </p:nvSpPr>
            <p:spPr>
              <a:xfrm>
                <a:off x="1706" y="2976"/>
                <a:ext cx="336" cy="288"/>
              </a:xfrm>
              <a:prstGeom prst="ellipse">
                <a:avLst/>
              </a:prstGeom>
              <a:solidFill>
                <a:schemeClr val="accent1"/>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sp>
          <p:nvSpPr>
            <p:cNvPr id="88184" name="Text Box 21"/>
            <p:cNvSpPr txBox="1"/>
            <p:nvPr/>
          </p:nvSpPr>
          <p:spPr>
            <a:xfrm>
              <a:off x="1758" y="2992"/>
              <a:ext cx="336"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800" dirty="0"/>
            </a:p>
          </p:txBody>
        </p:sp>
        <p:sp>
          <p:nvSpPr>
            <p:cNvPr id="88185" name="Text Box 22"/>
            <p:cNvSpPr txBox="1"/>
            <p:nvPr/>
          </p:nvSpPr>
          <p:spPr>
            <a:xfrm>
              <a:off x="2079" y="2545"/>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000" dirty="0"/>
            </a:p>
          </p:txBody>
        </p:sp>
      </p:grpSp>
      <p:sp>
        <p:nvSpPr>
          <p:cNvPr id="88069" name="Text Box 23"/>
          <p:cNvSpPr txBox="1"/>
          <p:nvPr/>
        </p:nvSpPr>
        <p:spPr>
          <a:xfrm>
            <a:off x="1981200" y="1939925"/>
            <a:ext cx="533400" cy="5191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dirty="0"/>
              <a:t>－</a:t>
            </a:r>
            <a:endParaRPr lang="zh-CN" altLang="en-US" sz="2800" dirty="0"/>
          </a:p>
        </p:txBody>
      </p:sp>
      <p:grpSp>
        <p:nvGrpSpPr>
          <p:cNvPr id="88070" name="Group 24"/>
          <p:cNvGrpSpPr/>
          <p:nvPr/>
        </p:nvGrpSpPr>
        <p:grpSpPr>
          <a:xfrm>
            <a:off x="2895600" y="1600200"/>
            <a:ext cx="6096000" cy="3581400"/>
            <a:chOff x="1728" y="1392"/>
            <a:chExt cx="3840" cy="2256"/>
          </a:xfrm>
        </p:grpSpPr>
        <p:sp>
          <p:nvSpPr>
            <p:cNvPr id="88072" name="Line 25"/>
            <p:cNvSpPr/>
            <p:nvPr/>
          </p:nvSpPr>
          <p:spPr>
            <a:xfrm>
              <a:off x="2784" y="3456"/>
              <a:ext cx="144" cy="0"/>
            </a:xfrm>
            <a:prstGeom prst="line">
              <a:avLst/>
            </a:prstGeom>
            <a:ln w="12700" cap="flat" cmpd="sng">
              <a:solidFill>
                <a:schemeClr val="accent2"/>
              </a:solidFill>
              <a:prstDash val="dash"/>
              <a:headEnd type="none" w="sm" len="sm"/>
              <a:tailEnd type="none" w="sm" len="sm"/>
            </a:ln>
          </p:spPr>
        </p:sp>
        <p:sp>
          <p:nvSpPr>
            <p:cNvPr id="88073" name="Line 26"/>
            <p:cNvSpPr/>
            <p:nvPr/>
          </p:nvSpPr>
          <p:spPr>
            <a:xfrm>
              <a:off x="3792" y="3456"/>
              <a:ext cx="96" cy="0"/>
            </a:xfrm>
            <a:prstGeom prst="line">
              <a:avLst/>
            </a:prstGeom>
            <a:ln w="12700" cap="sq" cmpd="sng">
              <a:solidFill>
                <a:schemeClr val="accent2"/>
              </a:solidFill>
              <a:prstDash val="solid"/>
              <a:headEnd type="none" w="sm" len="sm"/>
              <a:tailEnd type="none" w="sm" len="sm"/>
            </a:ln>
          </p:spPr>
        </p:sp>
        <p:grpSp>
          <p:nvGrpSpPr>
            <p:cNvPr id="88074" name="Group 27"/>
            <p:cNvGrpSpPr/>
            <p:nvPr/>
          </p:nvGrpSpPr>
          <p:grpSpPr>
            <a:xfrm>
              <a:off x="1728" y="1392"/>
              <a:ext cx="3840" cy="2256"/>
              <a:chOff x="1728" y="1392"/>
              <a:chExt cx="3840" cy="2256"/>
            </a:xfrm>
          </p:grpSpPr>
          <p:grpSp>
            <p:nvGrpSpPr>
              <p:cNvPr id="88075" name="Group 28"/>
              <p:cNvGrpSpPr/>
              <p:nvPr/>
            </p:nvGrpSpPr>
            <p:grpSpPr>
              <a:xfrm>
                <a:off x="1728" y="1392"/>
                <a:ext cx="3840" cy="2256"/>
                <a:chOff x="1728" y="1392"/>
                <a:chExt cx="3840" cy="2256"/>
              </a:xfrm>
            </p:grpSpPr>
            <p:grpSp>
              <p:nvGrpSpPr>
                <p:cNvPr id="88086" name="Group 29"/>
                <p:cNvGrpSpPr/>
                <p:nvPr/>
              </p:nvGrpSpPr>
              <p:grpSpPr>
                <a:xfrm>
                  <a:off x="2064" y="1392"/>
                  <a:ext cx="3264" cy="2064"/>
                  <a:chOff x="2064" y="1392"/>
                  <a:chExt cx="3264" cy="2064"/>
                </a:xfrm>
              </p:grpSpPr>
              <p:grpSp>
                <p:nvGrpSpPr>
                  <p:cNvPr id="88133" name="Group 30"/>
                  <p:cNvGrpSpPr/>
                  <p:nvPr/>
                </p:nvGrpSpPr>
                <p:grpSpPr>
                  <a:xfrm>
                    <a:off x="2064" y="1680"/>
                    <a:ext cx="3264" cy="1691"/>
                    <a:chOff x="2064" y="1680"/>
                    <a:chExt cx="3264" cy="1691"/>
                  </a:xfrm>
                </p:grpSpPr>
                <p:grpSp>
                  <p:nvGrpSpPr>
                    <p:cNvPr id="88163" name="Group 31"/>
                    <p:cNvGrpSpPr/>
                    <p:nvPr/>
                  </p:nvGrpSpPr>
                  <p:grpSpPr>
                    <a:xfrm>
                      <a:off x="3552" y="1680"/>
                      <a:ext cx="1008" cy="288"/>
                      <a:chOff x="2736" y="3600"/>
                      <a:chExt cx="1008" cy="288"/>
                    </a:xfrm>
                  </p:grpSpPr>
                  <p:sp>
                    <p:nvSpPr>
                      <p:cNvPr id="88180" name="Rectangle 32"/>
                      <p:cNvSpPr/>
                      <p:nvPr/>
                    </p:nvSpPr>
                    <p:spPr>
                      <a:xfrm>
                        <a:off x="2736" y="3600"/>
                        <a:ext cx="1008" cy="288"/>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81" name="Line 33"/>
                      <p:cNvSpPr/>
                      <p:nvPr/>
                    </p:nvSpPr>
                    <p:spPr>
                      <a:xfrm>
                        <a:off x="3072" y="3600"/>
                        <a:ext cx="0" cy="288"/>
                      </a:xfrm>
                      <a:prstGeom prst="line">
                        <a:avLst/>
                      </a:prstGeom>
                      <a:ln w="12700" cap="sq" cmpd="sng">
                        <a:solidFill>
                          <a:schemeClr val="tx1"/>
                        </a:solidFill>
                        <a:prstDash val="solid"/>
                        <a:headEnd type="none" w="sm" len="sm"/>
                        <a:tailEnd type="none" w="sm" len="sm"/>
                      </a:ln>
                    </p:spPr>
                  </p:sp>
                  <p:sp>
                    <p:nvSpPr>
                      <p:cNvPr id="88182" name="Line 34"/>
                      <p:cNvSpPr/>
                      <p:nvPr/>
                    </p:nvSpPr>
                    <p:spPr>
                      <a:xfrm>
                        <a:off x="3408" y="3600"/>
                        <a:ext cx="0" cy="288"/>
                      </a:xfrm>
                      <a:prstGeom prst="line">
                        <a:avLst/>
                      </a:prstGeom>
                      <a:ln w="12700" cap="sq" cmpd="sng">
                        <a:solidFill>
                          <a:schemeClr val="tx1"/>
                        </a:solidFill>
                        <a:prstDash val="solid"/>
                        <a:headEnd type="none" w="sm" len="sm"/>
                        <a:tailEnd type="none" w="sm" len="sm"/>
                      </a:ln>
                    </p:spPr>
                  </p:sp>
                </p:grpSp>
                <p:grpSp>
                  <p:nvGrpSpPr>
                    <p:cNvPr id="88164" name="Group 35"/>
                    <p:cNvGrpSpPr/>
                    <p:nvPr/>
                  </p:nvGrpSpPr>
                  <p:grpSpPr>
                    <a:xfrm>
                      <a:off x="2784" y="2352"/>
                      <a:ext cx="1008" cy="288"/>
                      <a:chOff x="2736" y="3600"/>
                      <a:chExt cx="1008" cy="288"/>
                    </a:xfrm>
                  </p:grpSpPr>
                  <p:sp>
                    <p:nvSpPr>
                      <p:cNvPr id="88177" name="Rectangle 36"/>
                      <p:cNvSpPr/>
                      <p:nvPr/>
                    </p:nvSpPr>
                    <p:spPr>
                      <a:xfrm>
                        <a:off x="2736" y="3600"/>
                        <a:ext cx="1008" cy="288"/>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78" name="Line 37"/>
                      <p:cNvSpPr/>
                      <p:nvPr/>
                    </p:nvSpPr>
                    <p:spPr>
                      <a:xfrm>
                        <a:off x="3072" y="3600"/>
                        <a:ext cx="0" cy="288"/>
                      </a:xfrm>
                      <a:prstGeom prst="line">
                        <a:avLst/>
                      </a:prstGeom>
                      <a:ln w="12700" cap="sq" cmpd="sng">
                        <a:solidFill>
                          <a:schemeClr val="tx1"/>
                        </a:solidFill>
                        <a:prstDash val="solid"/>
                        <a:headEnd type="none" w="sm" len="sm"/>
                        <a:tailEnd type="none" w="sm" len="sm"/>
                      </a:ln>
                    </p:spPr>
                  </p:sp>
                  <p:sp>
                    <p:nvSpPr>
                      <p:cNvPr id="88179" name="Line 38"/>
                      <p:cNvSpPr/>
                      <p:nvPr/>
                    </p:nvSpPr>
                    <p:spPr>
                      <a:xfrm>
                        <a:off x="3408" y="3600"/>
                        <a:ext cx="0" cy="288"/>
                      </a:xfrm>
                      <a:prstGeom prst="line">
                        <a:avLst/>
                      </a:prstGeom>
                      <a:ln w="12700" cap="sq" cmpd="sng">
                        <a:solidFill>
                          <a:schemeClr val="tx1"/>
                        </a:solidFill>
                        <a:prstDash val="solid"/>
                        <a:headEnd type="none" w="sm" len="sm"/>
                        <a:tailEnd type="none" w="sm" len="sm"/>
                      </a:ln>
                    </p:spPr>
                  </p:sp>
                </p:grpSp>
                <p:grpSp>
                  <p:nvGrpSpPr>
                    <p:cNvPr id="88165" name="Group 39"/>
                    <p:cNvGrpSpPr/>
                    <p:nvPr/>
                  </p:nvGrpSpPr>
                  <p:grpSpPr>
                    <a:xfrm>
                      <a:off x="4320" y="2352"/>
                      <a:ext cx="1008" cy="288"/>
                      <a:chOff x="2736" y="3600"/>
                      <a:chExt cx="1008" cy="288"/>
                    </a:xfrm>
                  </p:grpSpPr>
                  <p:sp>
                    <p:nvSpPr>
                      <p:cNvPr id="88174" name="Rectangle 40"/>
                      <p:cNvSpPr/>
                      <p:nvPr/>
                    </p:nvSpPr>
                    <p:spPr>
                      <a:xfrm>
                        <a:off x="2736" y="3600"/>
                        <a:ext cx="1008" cy="288"/>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75" name="Line 41"/>
                      <p:cNvSpPr/>
                      <p:nvPr/>
                    </p:nvSpPr>
                    <p:spPr>
                      <a:xfrm>
                        <a:off x="3072" y="3600"/>
                        <a:ext cx="0" cy="288"/>
                      </a:xfrm>
                      <a:prstGeom prst="line">
                        <a:avLst/>
                      </a:prstGeom>
                      <a:ln w="12700" cap="sq" cmpd="sng">
                        <a:solidFill>
                          <a:schemeClr val="tx1"/>
                        </a:solidFill>
                        <a:prstDash val="solid"/>
                        <a:headEnd type="none" w="sm" len="sm"/>
                        <a:tailEnd type="none" w="sm" len="sm"/>
                      </a:ln>
                    </p:spPr>
                  </p:sp>
                  <p:sp>
                    <p:nvSpPr>
                      <p:cNvPr id="88176" name="Line 42"/>
                      <p:cNvSpPr/>
                      <p:nvPr/>
                    </p:nvSpPr>
                    <p:spPr>
                      <a:xfrm>
                        <a:off x="3408" y="3600"/>
                        <a:ext cx="0" cy="288"/>
                      </a:xfrm>
                      <a:prstGeom prst="line">
                        <a:avLst/>
                      </a:prstGeom>
                      <a:ln w="12700" cap="sq" cmpd="sng">
                        <a:solidFill>
                          <a:schemeClr val="tx1"/>
                        </a:solidFill>
                        <a:prstDash val="solid"/>
                        <a:headEnd type="none" w="sm" len="sm"/>
                        <a:tailEnd type="none" w="sm" len="sm"/>
                      </a:ln>
                    </p:spPr>
                  </p:sp>
                </p:grpSp>
                <p:grpSp>
                  <p:nvGrpSpPr>
                    <p:cNvPr id="88166" name="Group 43"/>
                    <p:cNvGrpSpPr/>
                    <p:nvPr/>
                  </p:nvGrpSpPr>
                  <p:grpSpPr>
                    <a:xfrm>
                      <a:off x="2064" y="3072"/>
                      <a:ext cx="1008" cy="288"/>
                      <a:chOff x="2736" y="3600"/>
                      <a:chExt cx="1008" cy="288"/>
                    </a:xfrm>
                  </p:grpSpPr>
                  <p:sp>
                    <p:nvSpPr>
                      <p:cNvPr id="88171" name="Rectangle 44"/>
                      <p:cNvSpPr/>
                      <p:nvPr/>
                    </p:nvSpPr>
                    <p:spPr>
                      <a:xfrm>
                        <a:off x="2736" y="3600"/>
                        <a:ext cx="1008" cy="288"/>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72" name="Line 45"/>
                      <p:cNvSpPr/>
                      <p:nvPr/>
                    </p:nvSpPr>
                    <p:spPr>
                      <a:xfrm>
                        <a:off x="3072" y="3600"/>
                        <a:ext cx="0" cy="288"/>
                      </a:xfrm>
                      <a:prstGeom prst="line">
                        <a:avLst/>
                      </a:prstGeom>
                      <a:ln w="12700" cap="sq" cmpd="sng">
                        <a:solidFill>
                          <a:schemeClr val="tx1"/>
                        </a:solidFill>
                        <a:prstDash val="solid"/>
                        <a:headEnd type="none" w="sm" len="sm"/>
                        <a:tailEnd type="none" w="sm" len="sm"/>
                      </a:ln>
                    </p:spPr>
                  </p:sp>
                  <p:sp>
                    <p:nvSpPr>
                      <p:cNvPr id="88173" name="Line 46"/>
                      <p:cNvSpPr/>
                      <p:nvPr/>
                    </p:nvSpPr>
                    <p:spPr>
                      <a:xfrm>
                        <a:off x="3408" y="3600"/>
                        <a:ext cx="0" cy="288"/>
                      </a:xfrm>
                      <a:prstGeom prst="line">
                        <a:avLst/>
                      </a:prstGeom>
                      <a:ln w="12700" cap="sq" cmpd="sng">
                        <a:solidFill>
                          <a:schemeClr val="tx1"/>
                        </a:solidFill>
                        <a:prstDash val="solid"/>
                        <a:headEnd type="none" w="sm" len="sm"/>
                        <a:tailEnd type="none" w="sm" len="sm"/>
                      </a:ln>
                    </p:spPr>
                  </p:sp>
                </p:grpSp>
                <p:grpSp>
                  <p:nvGrpSpPr>
                    <p:cNvPr id="88167" name="Group 47"/>
                    <p:cNvGrpSpPr/>
                    <p:nvPr/>
                  </p:nvGrpSpPr>
                  <p:grpSpPr>
                    <a:xfrm>
                      <a:off x="3696" y="3083"/>
                      <a:ext cx="1008" cy="288"/>
                      <a:chOff x="2736" y="3600"/>
                      <a:chExt cx="1008" cy="288"/>
                    </a:xfrm>
                  </p:grpSpPr>
                  <p:sp>
                    <p:nvSpPr>
                      <p:cNvPr id="88168" name="Rectangle 48"/>
                      <p:cNvSpPr/>
                      <p:nvPr/>
                    </p:nvSpPr>
                    <p:spPr>
                      <a:xfrm>
                        <a:off x="2736" y="3600"/>
                        <a:ext cx="1008" cy="288"/>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69" name="Line 49"/>
                      <p:cNvSpPr/>
                      <p:nvPr/>
                    </p:nvSpPr>
                    <p:spPr>
                      <a:xfrm>
                        <a:off x="3072" y="3600"/>
                        <a:ext cx="0" cy="288"/>
                      </a:xfrm>
                      <a:prstGeom prst="line">
                        <a:avLst/>
                      </a:prstGeom>
                      <a:ln w="12700" cap="sq" cmpd="sng">
                        <a:solidFill>
                          <a:schemeClr val="tx1"/>
                        </a:solidFill>
                        <a:prstDash val="solid"/>
                        <a:headEnd type="none" w="sm" len="sm"/>
                        <a:tailEnd type="none" w="sm" len="sm"/>
                      </a:ln>
                    </p:spPr>
                  </p:sp>
                  <p:sp>
                    <p:nvSpPr>
                      <p:cNvPr id="88170" name="Line 50"/>
                      <p:cNvSpPr/>
                      <p:nvPr/>
                    </p:nvSpPr>
                    <p:spPr>
                      <a:xfrm>
                        <a:off x="3408" y="3600"/>
                        <a:ext cx="0" cy="288"/>
                      </a:xfrm>
                      <a:prstGeom prst="line">
                        <a:avLst/>
                      </a:prstGeom>
                      <a:ln w="12700" cap="sq" cmpd="sng">
                        <a:solidFill>
                          <a:schemeClr val="tx1"/>
                        </a:solidFill>
                        <a:prstDash val="solid"/>
                        <a:headEnd type="none" w="sm" len="sm"/>
                        <a:tailEnd type="none" w="sm" len="sm"/>
                      </a:ln>
                    </p:spPr>
                  </p:sp>
                </p:grpSp>
              </p:grpSp>
              <p:sp>
                <p:nvSpPr>
                  <p:cNvPr id="88134" name="Line 51"/>
                  <p:cNvSpPr/>
                  <p:nvPr/>
                </p:nvSpPr>
                <p:spPr>
                  <a:xfrm>
                    <a:off x="2304" y="3264"/>
                    <a:ext cx="480" cy="0"/>
                  </a:xfrm>
                  <a:prstGeom prst="line">
                    <a:avLst/>
                  </a:prstGeom>
                  <a:ln w="12700" cap="flat" cmpd="sng">
                    <a:solidFill>
                      <a:schemeClr val="accent2"/>
                    </a:solidFill>
                    <a:prstDash val="dash"/>
                    <a:headEnd type="none" w="sm" len="sm"/>
                    <a:tailEnd type="none" w="sm" len="sm"/>
                  </a:ln>
                </p:spPr>
              </p:sp>
              <p:sp>
                <p:nvSpPr>
                  <p:cNvPr id="88135" name="Line 52"/>
                  <p:cNvSpPr/>
                  <p:nvPr/>
                </p:nvSpPr>
                <p:spPr>
                  <a:xfrm>
                    <a:off x="3072" y="2555"/>
                    <a:ext cx="576" cy="0"/>
                  </a:xfrm>
                  <a:prstGeom prst="line">
                    <a:avLst/>
                  </a:prstGeom>
                  <a:ln w="12700" cap="flat" cmpd="sng">
                    <a:solidFill>
                      <a:schemeClr val="accent2"/>
                    </a:solidFill>
                    <a:prstDash val="dash"/>
                    <a:headEnd type="none" w="sm" len="sm"/>
                    <a:tailEnd type="none" w="sm" len="sm"/>
                  </a:ln>
                </p:spPr>
              </p:sp>
              <p:sp>
                <p:nvSpPr>
                  <p:cNvPr id="88136" name="Line 53"/>
                  <p:cNvSpPr/>
                  <p:nvPr/>
                </p:nvSpPr>
                <p:spPr>
                  <a:xfrm>
                    <a:off x="3888" y="3275"/>
                    <a:ext cx="576" cy="0"/>
                  </a:xfrm>
                  <a:prstGeom prst="line">
                    <a:avLst/>
                  </a:prstGeom>
                  <a:ln w="12700" cap="flat" cmpd="sng">
                    <a:solidFill>
                      <a:schemeClr val="accent2"/>
                    </a:solidFill>
                    <a:prstDash val="dash"/>
                    <a:headEnd type="none" w="sm" len="sm"/>
                    <a:tailEnd type="none" w="sm" len="sm"/>
                  </a:ln>
                </p:spPr>
              </p:sp>
              <p:sp>
                <p:nvSpPr>
                  <p:cNvPr id="88137" name="Line 54"/>
                  <p:cNvSpPr/>
                  <p:nvPr/>
                </p:nvSpPr>
                <p:spPr>
                  <a:xfrm>
                    <a:off x="3840" y="1894"/>
                    <a:ext cx="480" cy="0"/>
                  </a:xfrm>
                  <a:prstGeom prst="line">
                    <a:avLst/>
                  </a:prstGeom>
                  <a:ln w="28575" cap="flat" cmpd="sng">
                    <a:solidFill>
                      <a:schemeClr val="accent2"/>
                    </a:solidFill>
                    <a:prstDash val="dash"/>
                    <a:headEnd type="none" w="sm" len="sm"/>
                    <a:tailEnd type="none" w="sm" len="sm"/>
                  </a:ln>
                </p:spPr>
              </p:sp>
              <p:sp>
                <p:nvSpPr>
                  <p:cNvPr id="88138" name="Line 55"/>
                  <p:cNvSpPr/>
                  <p:nvPr/>
                </p:nvSpPr>
                <p:spPr>
                  <a:xfrm>
                    <a:off x="4512" y="2592"/>
                    <a:ext cx="576" cy="0"/>
                  </a:xfrm>
                  <a:prstGeom prst="line">
                    <a:avLst/>
                  </a:prstGeom>
                  <a:ln w="12700" cap="flat" cmpd="sng">
                    <a:solidFill>
                      <a:schemeClr val="accent2"/>
                    </a:solidFill>
                    <a:prstDash val="dash"/>
                    <a:headEnd type="none" w="sm" len="sm"/>
                    <a:tailEnd type="none" w="sm" len="sm"/>
                  </a:ln>
                </p:spPr>
              </p:sp>
              <p:grpSp>
                <p:nvGrpSpPr>
                  <p:cNvPr id="88139" name="Group 56"/>
                  <p:cNvGrpSpPr/>
                  <p:nvPr/>
                </p:nvGrpSpPr>
                <p:grpSpPr>
                  <a:xfrm>
                    <a:off x="2208" y="1392"/>
                    <a:ext cx="3024" cy="2064"/>
                    <a:chOff x="2208" y="1392"/>
                    <a:chExt cx="3024" cy="2064"/>
                  </a:xfrm>
                </p:grpSpPr>
                <p:sp>
                  <p:nvSpPr>
                    <p:cNvPr id="88140" name="Line 57"/>
                    <p:cNvSpPr/>
                    <p:nvPr/>
                  </p:nvSpPr>
                  <p:spPr>
                    <a:xfrm flipH="1">
                      <a:off x="2208" y="1824"/>
                      <a:ext cx="1440" cy="1440"/>
                    </a:xfrm>
                    <a:prstGeom prst="line">
                      <a:avLst/>
                    </a:prstGeom>
                    <a:ln w="28575" cap="flat" cmpd="sng">
                      <a:solidFill>
                        <a:schemeClr val="accent2"/>
                      </a:solidFill>
                      <a:prstDash val="dash"/>
                      <a:headEnd type="none" w="sm" len="sm"/>
                      <a:tailEnd type="triangle" w="med" len="med"/>
                    </a:ln>
                  </p:spPr>
                </p:sp>
                <p:sp>
                  <p:nvSpPr>
                    <p:cNvPr id="88141" name="Line 58"/>
                    <p:cNvSpPr/>
                    <p:nvPr/>
                  </p:nvSpPr>
                  <p:spPr>
                    <a:xfrm>
                      <a:off x="2208" y="3264"/>
                      <a:ext cx="0" cy="192"/>
                    </a:xfrm>
                    <a:prstGeom prst="line">
                      <a:avLst/>
                    </a:prstGeom>
                    <a:ln w="12700" cap="flat" cmpd="sng">
                      <a:solidFill>
                        <a:schemeClr val="accent2"/>
                      </a:solidFill>
                      <a:prstDash val="dash"/>
                      <a:headEnd type="none" w="sm" len="sm"/>
                      <a:tailEnd type="none" w="sm" len="sm"/>
                    </a:ln>
                  </p:spPr>
                </p:sp>
                <p:sp>
                  <p:nvSpPr>
                    <p:cNvPr id="88142" name="Line 59"/>
                    <p:cNvSpPr/>
                    <p:nvPr/>
                  </p:nvSpPr>
                  <p:spPr>
                    <a:xfrm>
                      <a:off x="2208" y="3456"/>
                      <a:ext cx="96" cy="0"/>
                    </a:xfrm>
                    <a:prstGeom prst="line">
                      <a:avLst/>
                    </a:prstGeom>
                    <a:ln w="12700" cap="sq" cmpd="sng">
                      <a:solidFill>
                        <a:schemeClr val="accent2"/>
                      </a:solidFill>
                      <a:prstDash val="solid"/>
                      <a:headEnd type="none" w="sm" len="sm"/>
                      <a:tailEnd type="none" w="sm" len="sm"/>
                    </a:ln>
                  </p:spPr>
                </p:sp>
                <p:sp>
                  <p:nvSpPr>
                    <p:cNvPr id="88143" name="Line 60"/>
                    <p:cNvSpPr/>
                    <p:nvPr/>
                  </p:nvSpPr>
                  <p:spPr>
                    <a:xfrm flipV="1">
                      <a:off x="2304" y="3264"/>
                      <a:ext cx="0" cy="192"/>
                    </a:xfrm>
                    <a:prstGeom prst="line">
                      <a:avLst/>
                    </a:prstGeom>
                    <a:ln w="12700" cap="sq" cmpd="sng">
                      <a:solidFill>
                        <a:schemeClr val="accent2"/>
                      </a:solidFill>
                      <a:prstDash val="solid"/>
                      <a:headEnd type="none" w="sm" len="sm"/>
                      <a:tailEnd type="none" w="sm" len="sm"/>
                    </a:ln>
                  </p:spPr>
                </p:sp>
                <p:sp>
                  <p:nvSpPr>
                    <p:cNvPr id="88144" name="Line 61"/>
                    <p:cNvSpPr/>
                    <p:nvPr/>
                  </p:nvSpPr>
                  <p:spPr>
                    <a:xfrm>
                      <a:off x="2784" y="3264"/>
                      <a:ext cx="0" cy="192"/>
                    </a:xfrm>
                    <a:prstGeom prst="line">
                      <a:avLst/>
                    </a:prstGeom>
                    <a:ln w="12700" cap="sq" cmpd="sng">
                      <a:solidFill>
                        <a:schemeClr val="accent2"/>
                      </a:solidFill>
                      <a:prstDash val="solid"/>
                      <a:headEnd type="none" w="sm" len="sm"/>
                      <a:tailEnd type="none" w="sm" len="sm"/>
                    </a:ln>
                  </p:spPr>
                </p:sp>
                <p:sp>
                  <p:nvSpPr>
                    <p:cNvPr id="88145" name="Line 62"/>
                    <p:cNvSpPr/>
                    <p:nvPr/>
                  </p:nvSpPr>
                  <p:spPr>
                    <a:xfrm flipV="1">
                      <a:off x="2928" y="2544"/>
                      <a:ext cx="144" cy="912"/>
                    </a:xfrm>
                    <a:prstGeom prst="line">
                      <a:avLst/>
                    </a:prstGeom>
                    <a:ln w="28575" cap="flat" cmpd="sng">
                      <a:solidFill>
                        <a:schemeClr val="accent2"/>
                      </a:solidFill>
                      <a:prstDash val="dash"/>
                      <a:headEnd type="none" w="sm" len="sm"/>
                      <a:tailEnd type="triangle" w="med" len="med"/>
                    </a:ln>
                  </p:spPr>
                </p:sp>
                <p:sp>
                  <p:nvSpPr>
                    <p:cNvPr id="88146" name="Line 63"/>
                    <p:cNvSpPr/>
                    <p:nvPr/>
                  </p:nvSpPr>
                  <p:spPr>
                    <a:xfrm>
                      <a:off x="3648" y="2592"/>
                      <a:ext cx="144" cy="864"/>
                    </a:xfrm>
                    <a:prstGeom prst="line">
                      <a:avLst/>
                    </a:prstGeom>
                    <a:ln w="28575" cap="flat" cmpd="sng">
                      <a:solidFill>
                        <a:schemeClr val="accent2"/>
                      </a:solidFill>
                      <a:prstDash val="dash"/>
                      <a:headEnd type="none" w="sm" len="sm"/>
                      <a:tailEnd type="triangle" w="med" len="med"/>
                    </a:ln>
                  </p:spPr>
                </p:sp>
                <p:sp>
                  <p:nvSpPr>
                    <p:cNvPr id="88147" name="Line 64"/>
                    <p:cNvSpPr/>
                    <p:nvPr/>
                  </p:nvSpPr>
                  <p:spPr>
                    <a:xfrm flipV="1">
                      <a:off x="3888" y="3264"/>
                      <a:ext cx="0" cy="192"/>
                    </a:xfrm>
                    <a:prstGeom prst="line">
                      <a:avLst/>
                    </a:prstGeom>
                    <a:ln w="12700" cap="sq" cmpd="sng">
                      <a:solidFill>
                        <a:schemeClr val="accent2"/>
                      </a:solidFill>
                      <a:prstDash val="solid"/>
                      <a:headEnd type="none" w="sm" len="sm"/>
                      <a:tailEnd type="none" w="sm" len="sm"/>
                    </a:ln>
                  </p:spPr>
                </p:sp>
                <p:sp>
                  <p:nvSpPr>
                    <p:cNvPr id="88148" name="Line 65"/>
                    <p:cNvSpPr/>
                    <p:nvPr/>
                  </p:nvSpPr>
                  <p:spPr>
                    <a:xfrm>
                      <a:off x="4464" y="3264"/>
                      <a:ext cx="0" cy="192"/>
                    </a:xfrm>
                    <a:prstGeom prst="line">
                      <a:avLst/>
                    </a:prstGeom>
                    <a:ln w="12700" cap="sq" cmpd="sng">
                      <a:solidFill>
                        <a:schemeClr val="accent2"/>
                      </a:solidFill>
                      <a:prstDash val="solid"/>
                      <a:headEnd type="none" w="sm" len="sm"/>
                      <a:tailEnd type="none" w="sm" len="sm"/>
                    </a:ln>
                  </p:spPr>
                </p:sp>
                <p:sp>
                  <p:nvSpPr>
                    <p:cNvPr id="88149" name="Line 66"/>
                    <p:cNvSpPr/>
                    <p:nvPr/>
                  </p:nvSpPr>
                  <p:spPr>
                    <a:xfrm>
                      <a:off x="4464" y="3456"/>
                      <a:ext cx="144" cy="0"/>
                    </a:xfrm>
                    <a:prstGeom prst="line">
                      <a:avLst/>
                    </a:prstGeom>
                    <a:ln w="12700" cap="sq" cmpd="sng">
                      <a:solidFill>
                        <a:schemeClr val="accent2"/>
                      </a:solidFill>
                      <a:prstDash val="solid"/>
                      <a:headEnd type="none" w="sm" len="sm"/>
                      <a:tailEnd type="none" w="sm" len="sm"/>
                    </a:ln>
                  </p:spPr>
                </p:sp>
                <p:sp>
                  <p:nvSpPr>
                    <p:cNvPr id="88150" name="Line 67"/>
                    <p:cNvSpPr/>
                    <p:nvPr/>
                  </p:nvSpPr>
                  <p:spPr>
                    <a:xfrm flipH="1" flipV="1">
                      <a:off x="4320" y="2832"/>
                      <a:ext cx="288" cy="624"/>
                    </a:xfrm>
                    <a:prstGeom prst="line">
                      <a:avLst/>
                    </a:prstGeom>
                    <a:ln w="12700" cap="flat" cmpd="sng">
                      <a:solidFill>
                        <a:schemeClr val="accent2"/>
                      </a:solidFill>
                      <a:prstDash val="dash"/>
                      <a:headEnd type="none" w="sm" len="sm"/>
                      <a:tailEnd type="triangle" w="med" len="med"/>
                    </a:ln>
                  </p:spPr>
                </p:sp>
                <p:sp>
                  <p:nvSpPr>
                    <p:cNvPr id="88151" name="Line 68"/>
                    <p:cNvSpPr/>
                    <p:nvPr/>
                  </p:nvSpPr>
                  <p:spPr>
                    <a:xfrm flipH="1" flipV="1">
                      <a:off x="3840" y="2832"/>
                      <a:ext cx="480" cy="0"/>
                    </a:xfrm>
                    <a:prstGeom prst="line">
                      <a:avLst/>
                    </a:prstGeom>
                    <a:ln w="28575" cap="flat" cmpd="sng">
                      <a:solidFill>
                        <a:schemeClr val="accent2"/>
                      </a:solidFill>
                      <a:prstDash val="dash"/>
                      <a:headEnd type="none" w="sm" len="sm"/>
                      <a:tailEnd type="none" w="sm" len="sm"/>
                    </a:ln>
                  </p:spPr>
                </p:sp>
                <p:sp>
                  <p:nvSpPr>
                    <p:cNvPr id="88152" name="Line 69"/>
                    <p:cNvSpPr/>
                    <p:nvPr/>
                  </p:nvSpPr>
                  <p:spPr>
                    <a:xfrm flipH="1" flipV="1">
                      <a:off x="3648" y="2400"/>
                      <a:ext cx="192" cy="432"/>
                    </a:xfrm>
                    <a:prstGeom prst="line">
                      <a:avLst/>
                    </a:prstGeom>
                    <a:ln w="28575" cap="flat" cmpd="sng">
                      <a:solidFill>
                        <a:schemeClr val="accent2"/>
                      </a:solidFill>
                      <a:prstDash val="sysDot"/>
                      <a:headEnd type="none" w="sm" len="sm"/>
                      <a:tailEnd type="none" w="sm" len="sm"/>
                    </a:ln>
                  </p:spPr>
                </p:sp>
                <p:sp>
                  <p:nvSpPr>
                    <p:cNvPr id="88153" name="Line 70"/>
                    <p:cNvSpPr/>
                    <p:nvPr/>
                  </p:nvSpPr>
                  <p:spPr>
                    <a:xfrm flipV="1">
                      <a:off x="3648" y="1872"/>
                      <a:ext cx="192" cy="528"/>
                    </a:xfrm>
                    <a:prstGeom prst="line">
                      <a:avLst/>
                    </a:prstGeom>
                    <a:ln w="28575" cap="flat" cmpd="sng">
                      <a:solidFill>
                        <a:schemeClr val="accent2"/>
                      </a:solidFill>
                      <a:prstDash val="sysDot"/>
                      <a:headEnd type="none" w="sm" len="sm"/>
                      <a:tailEnd type="triangle" w="med" len="med"/>
                    </a:ln>
                  </p:spPr>
                </p:sp>
                <p:sp>
                  <p:nvSpPr>
                    <p:cNvPr id="88154" name="Line 71"/>
                    <p:cNvSpPr/>
                    <p:nvPr/>
                  </p:nvSpPr>
                  <p:spPr>
                    <a:xfrm>
                      <a:off x="4320" y="1872"/>
                      <a:ext cx="96" cy="864"/>
                    </a:xfrm>
                    <a:prstGeom prst="line">
                      <a:avLst/>
                    </a:prstGeom>
                    <a:ln w="28575" cap="flat" cmpd="sng">
                      <a:solidFill>
                        <a:schemeClr val="accent2"/>
                      </a:solidFill>
                      <a:prstDash val="dash"/>
                      <a:headEnd type="none" w="sm" len="sm"/>
                      <a:tailEnd type="triangle" w="med" len="med"/>
                    </a:ln>
                  </p:spPr>
                </p:sp>
                <p:sp>
                  <p:nvSpPr>
                    <p:cNvPr id="88155" name="Line 72"/>
                    <p:cNvSpPr/>
                    <p:nvPr/>
                  </p:nvSpPr>
                  <p:spPr>
                    <a:xfrm>
                      <a:off x="4416" y="2736"/>
                      <a:ext cx="96" cy="0"/>
                    </a:xfrm>
                    <a:prstGeom prst="line">
                      <a:avLst/>
                    </a:prstGeom>
                    <a:ln w="12700" cap="sq" cmpd="sng">
                      <a:solidFill>
                        <a:schemeClr val="accent2"/>
                      </a:solidFill>
                      <a:prstDash val="solid"/>
                      <a:headEnd type="none" w="sm" len="sm"/>
                      <a:tailEnd type="none" w="sm" len="sm"/>
                    </a:ln>
                  </p:spPr>
                </p:sp>
                <p:sp>
                  <p:nvSpPr>
                    <p:cNvPr id="88156" name="Line 73"/>
                    <p:cNvSpPr/>
                    <p:nvPr/>
                  </p:nvSpPr>
                  <p:spPr>
                    <a:xfrm flipV="1">
                      <a:off x="4512" y="2592"/>
                      <a:ext cx="0" cy="144"/>
                    </a:xfrm>
                    <a:prstGeom prst="line">
                      <a:avLst/>
                    </a:prstGeom>
                    <a:ln w="12700" cap="sq" cmpd="sng">
                      <a:solidFill>
                        <a:schemeClr val="accent2"/>
                      </a:solidFill>
                      <a:prstDash val="solid"/>
                      <a:headEnd type="none" w="sm" len="sm"/>
                      <a:tailEnd type="none" w="sm" len="sm"/>
                    </a:ln>
                  </p:spPr>
                </p:sp>
                <p:sp>
                  <p:nvSpPr>
                    <p:cNvPr id="88157" name="Line 74"/>
                    <p:cNvSpPr/>
                    <p:nvPr/>
                  </p:nvSpPr>
                  <p:spPr>
                    <a:xfrm>
                      <a:off x="5088" y="2592"/>
                      <a:ext cx="0" cy="144"/>
                    </a:xfrm>
                    <a:prstGeom prst="line">
                      <a:avLst/>
                    </a:prstGeom>
                    <a:ln w="12700" cap="sq" cmpd="sng">
                      <a:solidFill>
                        <a:schemeClr val="accent2"/>
                      </a:solidFill>
                      <a:prstDash val="solid"/>
                      <a:headEnd type="none" w="sm" len="sm"/>
                      <a:tailEnd type="none" w="sm" len="sm"/>
                    </a:ln>
                  </p:spPr>
                </p:sp>
                <p:sp>
                  <p:nvSpPr>
                    <p:cNvPr id="88158" name="Line 75"/>
                    <p:cNvSpPr/>
                    <p:nvPr/>
                  </p:nvSpPr>
                  <p:spPr>
                    <a:xfrm>
                      <a:off x="5088" y="2736"/>
                      <a:ext cx="144" cy="0"/>
                    </a:xfrm>
                    <a:prstGeom prst="line">
                      <a:avLst/>
                    </a:prstGeom>
                    <a:ln w="12700" cap="sq" cmpd="sng">
                      <a:solidFill>
                        <a:schemeClr val="accent2"/>
                      </a:solidFill>
                      <a:prstDash val="solid"/>
                      <a:headEnd type="none" w="sm" len="sm"/>
                      <a:tailEnd type="none" w="sm" len="sm"/>
                    </a:ln>
                  </p:spPr>
                </p:sp>
                <p:sp>
                  <p:nvSpPr>
                    <p:cNvPr id="88159" name="Line 76"/>
                    <p:cNvSpPr/>
                    <p:nvPr/>
                  </p:nvSpPr>
                  <p:spPr>
                    <a:xfrm flipH="1" flipV="1">
                      <a:off x="4944" y="2160"/>
                      <a:ext cx="288" cy="576"/>
                    </a:xfrm>
                    <a:prstGeom prst="line">
                      <a:avLst/>
                    </a:prstGeom>
                    <a:ln w="28575" cap="flat" cmpd="sng">
                      <a:solidFill>
                        <a:schemeClr val="accent2"/>
                      </a:solidFill>
                      <a:prstDash val="dash"/>
                      <a:headEnd type="none" w="sm" len="sm"/>
                      <a:tailEnd type="none" w="sm" len="sm"/>
                    </a:ln>
                  </p:spPr>
                </p:sp>
                <p:sp>
                  <p:nvSpPr>
                    <p:cNvPr id="88160" name="Line 77"/>
                    <p:cNvSpPr/>
                    <p:nvPr/>
                  </p:nvSpPr>
                  <p:spPr>
                    <a:xfrm flipH="1">
                      <a:off x="4560" y="2160"/>
                      <a:ext cx="384" cy="0"/>
                    </a:xfrm>
                    <a:prstGeom prst="line">
                      <a:avLst/>
                    </a:prstGeom>
                    <a:ln w="28575" cap="flat" cmpd="sng">
                      <a:solidFill>
                        <a:schemeClr val="accent2"/>
                      </a:solidFill>
                      <a:prstDash val="dash"/>
                      <a:headEnd type="none" w="sm" len="sm"/>
                      <a:tailEnd type="none" w="sm" len="sm"/>
                    </a:ln>
                  </p:spPr>
                </p:sp>
                <p:sp>
                  <p:nvSpPr>
                    <p:cNvPr id="88161" name="Line 78"/>
                    <p:cNvSpPr/>
                    <p:nvPr/>
                  </p:nvSpPr>
                  <p:spPr>
                    <a:xfrm flipH="1" flipV="1">
                      <a:off x="4368" y="1536"/>
                      <a:ext cx="192" cy="624"/>
                    </a:xfrm>
                    <a:prstGeom prst="line">
                      <a:avLst/>
                    </a:prstGeom>
                    <a:ln w="28575" cap="flat" cmpd="sng">
                      <a:solidFill>
                        <a:schemeClr val="accent2"/>
                      </a:solidFill>
                      <a:prstDash val="dash"/>
                      <a:headEnd type="none" w="sm" len="sm"/>
                      <a:tailEnd type="triangle" w="med" len="med"/>
                    </a:ln>
                  </p:spPr>
                </p:sp>
                <p:sp>
                  <p:nvSpPr>
                    <p:cNvPr id="88162" name="Line 79"/>
                    <p:cNvSpPr/>
                    <p:nvPr/>
                  </p:nvSpPr>
                  <p:spPr>
                    <a:xfrm>
                      <a:off x="3744" y="1392"/>
                      <a:ext cx="0" cy="288"/>
                    </a:xfrm>
                    <a:prstGeom prst="line">
                      <a:avLst/>
                    </a:prstGeom>
                    <a:ln w="28575" cap="flat" cmpd="sng">
                      <a:solidFill>
                        <a:schemeClr val="accent2"/>
                      </a:solidFill>
                      <a:prstDash val="dash"/>
                      <a:headEnd type="none" w="sm" len="sm"/>
                      <a:tailEnd type="triangle" w="med" len="med"/>
                    </a:ln>
                  </p:spPr>
                </p:sp>
              </p:grpSp>
            </p:grpSp>
            <p:grpSp>
              <p:nvGrpSpPr>
                <p:cNvPr id="88087" name="Group 80"/>
                <p:cNvGrpSpPr/>
                <p:nvPr/>
              </p:nvGrpSpPr>
              <p:grpSpPr>
                <a:xfrm>
                  <a:off x="1728" y="1654"/>
                  <a:ext cx="3840" cy="1994"/>
                  <a:chOff x="1728" y="1654"/>
                  <a:chExt cx="3840" cy="1994"/>
                </a:xfrm>
              </p:grpSpPr>
              <p:grpSp>
                <p:nvGrpSpPr>
                  <p:cNvPr id="88088" name="Group 81"/>
                  <p:cNvGrpSpPr/>
                  <p:nvPr/>
                </p:nvGrpSpPr>
                <p:grpSpPr>
                  <a:xfrm>
                    <a:off x="3120" y="3072"/>
                    <a:ext cx="192" cy="288"/>
                    <a:chOff x="3216" y="3072"/>
                    <a:chExt cx="192" cy="288"/>
                  </a:xfrm>
                </p:grpSpPr>
                <p:sp>
                  <p:nvSpPr>
                    <p:cNvPr id="88131" name="Rectangle 82"/>
                    <p:cNvSpPr/>
                    <p:nvPr/>
                  </p:nvSpPr>
                  <p:spPr>
                    <a:xfrm>
                      <a:off x="3216" y="3131"/>
                      <a:ext cx="192" cy="192"/>
                    </a:xfrm>
                    <a:prstGeom prst="rect">
                      <a:avLst/>
                    </a:prstGeom>
                    <a:solidFill>
                      <a:schemeClr val="accent2"/>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32" name="Text Box 83"/>
                    <p:cNvSpPr txBox="1"/>
                    <p:nvPr/>
                  </p:nvSpPr>
                  <p:spPr>
                    <a:xfrm>
                      <a:off x="3216" y="3072"/>
                      <a:ext cx="1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66"/>
                          </a:solidFill>
                        </a:rPr>
                        <a:t>a</a:t>
                      </a:r>
                      <a:endParaRPr lang="en-US" altLang="zh-CN" sz="2400" dirty="0"/>
                    </a:p>
                  </p:txBody>
                </p:sp>
              </p:grpSp>
              <p:grpSp>
                <p:nvGrpSpPr>
                  <p:cNvPr id="88089" name="Group 84"/>
                  <p:cNvGrpSpPr/>
                  <p:nvPr/>
                </p:nvGrpSpPr>
                <p:grpSpPr>
                  <a:xfrm>
                    <a:off x="4800" y="3072"/>
                    <a:ext cx="192" cy="288"/>
                    <a:chOff x="3216" y="3072"/>
                    <a:chExt cx="192" cy="288"/>
                  </a:xfrm>
                </p:grpSpPr>
                <p:sp>
                  <p:nvSpPr>
                    <p:cNvPr id="88129" name="Rectangle 85"/>
                    <p:cNvSpPr/>
                    <p:nvPr/>
                  </p:nvSpPr>
                  <p:spPr>
                    <a:xfrm>
                      <a:off x="3216" y="3131"/>
                      <a:ext cx="192" cy="192"/>
                    </a:xfrm>
                    <a:prstGeom prst="rect">
                      <a:avLst/>
                    </a:prstGeom>
                    <a:solidFill>
                      <a:schemeClr val="accent2"/>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30" name="Text Box 86"/>
                    <p:cNvSpPr txBox="1"/>
                    <p:nvPr/>
                  </p:nvSpPr>
                  <p:spPr>
                    <a:xfrm>
                      <a:off x="3216" y="3072"/>
                      <a:ext cx="1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66"/>
                          </a:solidFill>
                        </a:rPr>
                        <a:t>b</a:t>
                      </a:r>
                      <a:endParaRPr lang="en-US" altLang="zh-CN" sz="2400" dirty="0"/>
                    </a:p>
                  </p:txBody>
                </p:sp>
              </p:grpSp>
              <p:grpSp>
                <p:nvGrpSpPr>
                  <p:cNvPr id="88090" name="Group 87"/>
                  <p:cNvGrpSpPr/>
                  <p:nvPr/>
                </p:nvGrpSpPr>
                <p:grpSpPr>
                  <a:xfrm>
                    <a:off x="3818" y="2352"/>
                    <a:ext cx="192" cy="288"/>
                    <a:chOff x="3216" y="3072"/>
                    <a:chExt cx="192" cy="288"/>
                  </a:xfrm>
                </p:grpSpPr>
                <p:sp>
                  <p:nvSpPr>
                    <p:cNvPr id="88127" name="Rectangle 88"/>
                    <p:cNvSpPr/>
                    <p:nvPr/>
                  </p:nvSpPr>
                  <p:spPr>
                    <a:xfrm>
                      <a:off x="3216" y="3131"/>
                      <a:ext cx="192" cy="192"/>
                    </a:xfrm>
                    <a:prstGeom prst="rect">
                      <a:avLst/>
                    </a:prstGeom>
                    <a:solidFill>
                      <a:schemeClr val="accent2"/>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28" name="Text Box 89"/>
                    <p:cNvSpPr txBox="1"/>
                    <p:nvPr/>
                  </p:nvSpPr>
                  <p:spPr>
                    <a:xfrm>
                      <a:off x="3216" y="3072"/>
                      <a:ext cx="1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66"/>
                          </a:solidFill>
                        </a:rPr>
                        <a:t>*</a:t>
                      </a:r>
                      <a:endParaRPr lang="en-US" altLang="zh-CN" sz="2400" dirty="0"/>
                    </a:p>
                  </p:txBody>
                </p:sp>
              </p:grpSp>
              <p:grpSp>
                <p:nvGrpSpPr>
                  <p:cNvPr id="88091" name="Group 90"/>
                  <p:cNvGrpSpPr/>
                  <p:nvPr/>
                </p:nvGrpSpPr>
                <p:grpSpPr>
                  <a:xfrm>
                    <a:off x="5376" y="2352"/>
                    <a:ext cx="192" cy="288"/>
                    <a:chOff x="3216" y="3072"/>
                    <a:chExt cx="192" cy="288"/>
                  </a:xfrm>
                </p:grpSpPr>
                <p:sp>
                  <p:nvSpPr>
                    <p:cNvPr id="88125" name="Rectangle 91"/>
                    <p:cNvSpPr/>
                    <p:nvPr/>
                  </p:nvSpPr>
                  <p:spPr>
                    <a:xfrm>
                      <a:off x="3216" y="3131"/>
                      <a:ext cx="192" cy="192"/>
                    </a:xfrm>
                    <a:prstGeom prst="rect">
                      <a:avLst/>
                    </a:prstGeom>
                    <a:solidFill>
                      <a:schemeClr val="accent2"/>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26" name="Text Box 92"/>
                    <p:cNvSpPr txBox="1"/>
                    <p:nvPr/>
                  </p:nvSpPr>
                  <p:spPr>
                    <a:xfrm>
                      <a:off x="3216" y="3072"/>
                      <a:ext cx="1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66"/>
                          </a:solidFill>
                        </a:rPr>
                        <a:t>c</a:t>
                      </a:r>
                      <a:endParaRPr lang="en-US" altLang="zh-CN" sz="2400" dirty="0"/>
                    </a:p>
                  </p:txBody>
                </p:sp>
              </p:grpSp>
              <p:grpSp>
                <p:nvGrpSpPr>
                  <p:cNvPr id="88092" name="Group 93"/>
                  <p:cNvGrpSpPr/>
                  <p:nvPr/>
                </p:nvGrpSpPr>
                <p:grpSpPr>
                  <a:xfrm>
                    <a:off x="4608" y="1654"/>
                    <a:ext cx="192" cy="327"/>
                    <a:chOff x="3216" y="3072"/>
                    <a:chExt cx="192" cy="327"/>
                  </a:xfrm>
                </p:grpSpPr>
                <p:sp>
                  <p:nvSpPr>
                    <p:cNvPr id="88123" name="Rectangle 94"/>
                    <p:cNvSpPr/>
                    <p:nvPr/>
                  </p:nvSpPr>
                  <p:spPr>
                    <a:xfrm>
                      <a:off x="3216" y="3131"/>
                      <a:ext cx="192" cy="192"/>
                    </a:xfrm>
                    <a:prstGeom prst="rect">
                      <a:avLst/>
                    </a:prstGeom>
                    <a:solidFill>
                      <a:schemeClr val="accent2"/>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24" name="Text Box 95"/>
                    <p:cNvSpPr txBox="1"/>
                    <p:nvPr/>
                  </p:nvSpPr>
                  <p:spPr>
                    <a:xfrm>
                      <a:off x="3216" y="3072"/>
                      <a:ext cx="144"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a:solidFill>
                            <a:srgbClr val="FF0066"/>
                          </a:solidFill>
                        </a:rPr>
                        <a:t>-</a:t>
                      </a:r>
                      <a:endParaRPr lang="en-US" altLang="zh-CN" sz="2800" dirty="0"/>
                    </a:p>
                  </p:txBody>
                </p:sp>
              </p:grpSp>
              <p:grpSp>
                <p:nvGrpSpPr>
                  <p:cNvPr id="88093" name="Group 96"/>
                  <p:cNvGrpSpPr/>
                  <p:nvPr/>
                </p:nvGrpSpPr>
                <p:grpSpPr>
                  <a:xfrm>
                    <a:off x="3375" y="3083"/>
                    <a:ext cx="288" cy="288"/>
                    <a:chOff x="1440" y="3748"/>
                    <a:chExt cx="288" cy="288"/>
                  </a:xfrm>
                </p:grpSpPr>
                <p:sp>
                  <p:nvSpPr>
                    <p:cNvPr id="88121" name="AutoShape 97"/>
                    <p:cNvSpPr/>
                    <p:nvPr/>
                  </p:nvSpPr>
                  <p:spPr>
                    <a:xfrm>
                      <a:off x="1440" y="3792"/>
                      <a:ext cx="288" cy="192"/>
                    </a:xfrm>
                    <a:prstGeom prst="flowChartExtract">
                      <a:avLst/>
                    </a:prstGeom>
                    <a:solidFill>
                      <a:schemeClr val="bg2"/>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22" name="Text Box 98"/>
                    <p:cNvSpPr txBox="1"/>
                    <p:nvPr/>
                  </p:nvSpPr>
                  <p:spPr>
                    <a:xfrm>
                      <a:off x="1484" y="3748"/>
                      <a:ext cx="1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grpSp>
              <p:grpSp>
                <p:nvGrpSpPr>
                  <p:cNvPr id="88094" name="Group 99"/>
                  <p:cNvGrpSpPr/>
                  <p:nvPr/>
                </p:nvGrpSpPr>
                <p:grpSpPr>
                  <a:xfrm>
                    <a:off x="1728" y="3072"/>
                    <a:ext cx="288" cy="288"/>
                    <a:chOff x="1440" y="3748"/>
                    <a:chExt cx="288" cy="288"/>
                  </a:xfrm>
                </p:grpSpPr>
                <p:sp>
                  <p:nvSpPr>
                    <p:cNvPr id="88119" name="AutoShape 100"/>
                    <p:cNvSpPr/>
                    <p:nvPr/>
                  </p:nvSpPr>
                  <p:spPr>
                    <a:xfrm>
                      <a:off x="1440" y="3792"/>
                      <a:ext cx="288" cy="192"/>
                    </a:xfrm>
                    <a:prstGeom prst="flowChartExtract">
                      <a:avLst/>
                    </a:prstGeom>
                    <a:solidFill>
                      <a:schemeClr val="bg2"/>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20" name="Text Box 101"/>
                    <p:cNvSpPr txBox="1"/>
                    <p:nvPr/>
                  </p:nvSpPr>
                  <p:spPr>
                    <a:xfrm>
                      <a:off x="1484" y="3748"/>
                      <a:ext cx="1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grpSp>
              <p:grpSp>
                <p:nvGrpSpPr>
                  <p:cNvPr id="88095" name="Group 102"/>
                  <p:cNvGrpSpPr/>
                  <p:nvPr/>
                </p:nvGrpSpPr>
                <p:grpSpPr>
                  <a:xfrm>
                    <a:off x="2448" y="2352"/>
                    <a:ext cx="288" cy="288"/>
                    <a:chOff x="1440" y="3748"/>
                    <a:chExt cx="288" cy="288"/>
                  </a:xfrm>
                </p:grpSpPr>
                <p:sp>
                  <p:nvSpPr>
                    <p:cNvPr id="88117" name="AutoShape 103"/>
                    <p:cNvSpPr/>
                    <p:nvPr/>
                  </p:nvSpPr>
                  <p:spPr>
                    <a:xfrm>
                      <a:off x="1440" y="3792"/>
                      <a:ext cx="288" cy="192"/>
                    </a:xfrm>
                    <a:prstGeom prst="flowChartExtract">
                      <a:avLst/>
                    </a:prstGeom>
                    <a:solidFill>
                      <a:schemeClr val="bg2"/>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18" name="Text Box 104"/>
                    <p:cNvSpPr txBox="1"/>
                    <p:nvPr/>
                  </p:nvSpPr>
                  <p:spPr>
                    <a:xfrm>
                      <a:off x="1484" y="3748"/>
                      <a:ext cx="1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grpSp>
              <p:grpSp>
                <p:nvGrpSpPr>
                  <p:cNvPr id="88096" name="Group 105"/>
                  <p:cNvGrpSpPr/>
                  <p:nvPr/>
                </p:nvGrpSpPr>
                <p:grpSpPr>
                  <a:xfrm>
                    <a:off x="3216" y="1665"/>
                    <a:ext cx="288" cy="288"/>
                    <a:chOff x="1440" y="3748"/>
                    <a:chExt cx="288" cy="288"/>
                  </a:xfrm>
                </p:grpSpPr>
                <p:sp>
                  <p:nvSpPr>
                    <p:cNvPr id="88115" name="AutoShape 106"/>
                    <p:cNvSpPr/>
                    <p:nvPr/>
                  </p:nvSpPr>
                  <p:spPr>
                    <a:xfrm>
                      <a:off x="1440" y="3792"/>
                      <a:ext cx="288" cy="192"/>
                    </a:xfrm>
                    <a:prstGeom prst="flowChartExtract">
                      <a:avLst/>
                    </a:prstGeom>
                    <a:solidFill>
                      <a:schemeClr val="bg2"/>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16" name="Text Box 107"/>
                    <p:cNvSpPr txBox="1"/>
                    <p:nvPr/>
                  </p:nvSpPr>
                  <p:spPr>
                    <a:xfrm>
                      <a:off x="1484" y="3748"/>
                      <a:ext cx="1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grpSp>
              <p:grpSp>
                <p:nvGrpSpPr>
                  <p:cNvPr id="88097" name="Group 108"/>
                  <p:cNvGrpSpPr/>
                  <p:nvPr/>
                </p:nvGrpSpPr>
                <p:grpSpPr>
                  <a:xfrm>
                    <a:off x="4032" y="2352"/>
                    <a:ext cx="288" cy="288"/>
                    <a:chOff x="1440" y="3748"/>
                    <a:chExt cx="288" cy="288"/>
                  </a:xfrm>
                </p:grpSpPr>
                <p:sp>
                  <p:nvSpPr>
                    <p:cNvPr id="88113" name="AutoShape 109"/>
                    <p:cNvSpPr/>
                    <p:nvPr/>
                  </p:nvSpPr>
                  <p:spPr>
                    <a:xfrm>
                      <a:off x="1440" y="3792"/>
                      <a:ext cx="288" cy="192"/>
                    </a:xfrm>
                    <a:prstGeom prst="flowChartExtract">
                      <a:avLst/>
                    </a:prstGeom>
                    <a:solidFill>
                      <a:schemeClr val="bg2"/>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14" name="Text Box 110"/>
                    <p:cNvSpPr txBox="1"/>
                    <p:nvPr/>
                  </p:nvSpPr>
                  <p:spPr>
                    <a:xfrm>
                      <a:off x="1484" y="3748"/>
                      <a:ext cx="144"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c</a:t>
                      </a:r>
                      <a:endParaRPr lang="en-US" altLang="zh-CN" sz="2400" dirty="0"/>
                    </a:p>
                  </p:txBody>
                </p:sp>
              </p:grpSp>
              <p:grpSp>
                <p:nvGrpSpPr>
                  <p:cNvPr id="88098" name="Group 111"/>
                  <p:cNvGrpSpPr/>
                  <p:nvPr/>
                </p:nvGrpSpPr>
                <p:grpSpPr>
                  <a:xfrm>
                    <a:off x="2448" y="3360"/>
                    <a:ext cx="240" cy="288"/>
                    <a:chOff x="2448" y="3456"/>
                    <a:chExt cx="240" cy="288"/>
                  </a:xfrm>
                </p:grpSpPr>
                <p:sp>
                  <p:nvSpPr>
                    <p:cNvPr id="88111" name="Oval 112"/>
                    <p:cNvSpPr/>
                    <p:nvPr/>
                  </p:nvSpPr>
                  <p:spPr>
                    <a:xfrm>
                      <a:off x="2448" y="3500"/>
                      <a:ext cx="240" cy="240"/>
                    </a:xfrm>
                    <a:prstGeom prst="ellipse">
                      <a:avLst/>
                    </a:prstGeom>
                    <a:solidFill>
                      <a:srgbClr val="33CCFF"/>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12" name="Text Box 113"/>
                    <p:cNvSpPr txBox="1"/>
                    <p:nvPr/>
                  </p:nvSpPr>
                  <p:spPr>
                    <a:xfrm>
                      <a:off x="2459" y="3456"/>
                      <a:ext cx="192"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grpSp>
              <p:grpSp>
                <p:nvGrpSpPr>
                  <p:cNvPr id="88099" name="Group 114"/>
                  <p:cNvGrpSpPr/>
                  <p:nvPr/>
                </p:nvGrpSpPr>
                <p:grpSpPr>
                  <a:xfrm>
                    <a:off x="4080" y="3360"/>
                    <a:ext cx="240" cy="288"/>
                    <a:chOff x="2448" y="3456"/>
                    <a:chExt cx="240" cy="288"/>
                  </a:xfrm>
                </p:grpSpPr>
                <p:sp>
                  <p:nvSpPr>
                    <p:cNvPr id="88109" name="Oval 115"/>
                    <p:cNvSpPr/>
                    <p:nvPr/>
                  </p:nvSpPr>
                  <p:spPr>
                    <a:xfrm>
                      <a:off x="2448" y="3500"/>
                      <a:ext cx="240" cy="240"/>
                    </a:xfrm>
                    <a:prstGeom prst="ellipse">
                      <a:avLst/>
                    </a:prstGeom>
                    <a:solidFill>
                      <a:srgbClr val="33CCFF"/>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10" name="Text Box 116"/>
                    <p:cNvSpPr txBox="1"/>
                    <p:nvPr/>
                  </p:nvSpPr>
                  <p:spPr>
                    <a:xfrm>
                      <a:off x="2459" y="3456"/>
                      <a:ext cx="192"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grpSp>
              <p:grpSp>
                <p:nvGrpSpPr>
                  <p:cNvPr id="88100" name="Group 117"/>
                  <p:cNvGrpSpPr/>
                  <p:nvPr/>
                </p:nvGrpSpPr>
                <p:grpSpPr>
                  <a:xfrm>
                    <a:off x="3168" y="2640"/>
                    <a:ext cx="240" cy="288"/>
                    <a:chOff x="2448" y="3456"/>
                    <a:chExt cx="240" cy="288"/>
                  </a:xfrm>
                </p:grpSpPr>
                <p:sp>
                  <p:nvSpPr>
                    <p:cNvPr id="88107" name="Oval 118"/>
                    <p:cNvSpPr/>
                    <p:nvPr/>
                  </p:nvSpPr>
                  <p:spPr>
                    <a:xfrm>
                      <a:off x="2448" y="3500"/>
                      <a:ext cx="240" cy="240"/>
                    </a:xfrm>
                    <a:prstGeom prst="ellipse">
                      <a:avLst/>
                    </a:prstGeom>
                    <a:solidFill>
                      <a:srgbClr val="33CCFF"/>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08" name="Text Box 119"/>
                    <p:cNvSpPr txBox="1"/>
                    <p:nvPr/>
                  </p:nvSpPr>
                  <p:spPr>
                    <a:xfrm>
                      <a:off x="2459" y="3456"/>
                      <a:ext cx="192"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grpSp>
              <p:grpSp>
                <p:nvGrpSpPr>
                  <p:cNvPr id="88101" name="Group 120"/>
                  <p:cNvGrpSpPr/>
                  <p:nvPr/>
                </p:nvGrpSpPr>
                <p:grpSpPr>
                  <a:xfrm>
                    <a:off x="4704" y="2640"/>
                    <a:ext cx="240" cy="288"/>
                    <a:chOff x="2448" y="3456"/>
                    <a:chExt cx="240" cy="288"/>
                  </a:xfrm>
                </p:grpSpPr>
                <p:sp>
                  <p:nvSpPr>
                    <p:cNvPr id="88105" name="Oval 121"/>
                    <p:cNvSpPr/>
                    <p:nvPr/>
                  </p:nvSpPr>
                  <p:spPr>
                    <a:xfrm>
                      <a:off x="2448" y="3500"/>
                      <a:ext cx="240" cy="240"/>
                    </a:xfrm>
                    <a:prstGeom prst="ellipse">
                      <a:avLst/>
                    </a:prstGeom>
                    <a:solidFill>
                      <a:srgbClr val="33CCFF"/>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06" name="Text Box 122"/>
                    <p:cNvSpPr txBox="1"/>
                    <p:nvPr/>
                  </p:nvSpPr>
                  <p:spPr>
                    <a:xfrm>
                      <a:off x="2459" y="3456"/>
                      <a:ext cx="192"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c</a:t>
                      </a:r>
                      <a:endParaRPr lang="en-US" altLang="zh-CN" sz="2400" dirty="0"/>
                    </a:p>
                  </p:txBody>
                </p:sp>
              </p:grpSp>
              <p:grpSp>
                <p:nvGrpSpPr>
                  <p:cNvPr id="88102" name="Group 123"/>
                  <p:cNvGrpSpPr/>
                  <p:nvPr/>
                </p:nvGrpSpPr>
                <p:grpSpPr>
                  <a:xfrm>
                    <a:off x="3936" y="1968"/>
                    <a:ext cx="240" cy="288"/>
                    <a:chOff x="2448" y="3456"/>
                    <a:chExt cx="240" cy="288"/>
                  </a:xfrm>
                </p:grpSpPr>
                <p:sp>
                  <p:nvSpPr>
                    <p:cNvPr id="88103" name="Oval 124"/>
                    <p:cNvSpPr/>
                    <p:nvPr/>
                  </p:nvSpPr>
                  <p:spPr>
                    <a:xfrm>
                      <a:off x="2448" y="3500"/>
                      <a:ext cx="240" cy="240"/>
                    </a:xfrm>
                    <a:prstGeom prst="ellipse">
                      <a:avLst/>
                    </a:prstGeom>
                    <a:solidFill>
                      <a:srgbClr val="33CCFF"/>
                    </a:solidFill>
                    <a:ln w="127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8104" name="Text Box 125"/>
                    <p:cNvSpPr txBox="1"/>
                    <p:nvPr/>
                  </p:nvSpPr>
                  <p:spPr>
                    <a:xfrm>
                      <a:off x="2459" y="3456"/>
                      <a:ext cx="192"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grpSp>
            </p:grpSp>
          </p:grpSp>
          <p:grpSp>
            <p:nvGrpSpPr>
              <p:cNvPr id="88076" name="Group 126"/>
              <p:cNvGrpSpPr/>
              <p:nvPr/>
            </p:nvGrpSpPr>
            <p:grpSpPr>
              <a:xfrm>
                <a:off x="2448" y="1632"/>
                <a:ext cx="2507" cy="1664"/>
                <a:chOff x="2448" y="1632"/>
                <a:chExt cx="2507" cy="1664"/>
              </a:xfrm>
            </p:grpSpPr>
            <p:sp>
              <p:nvSpPr>
                <p:cNvPr id="88077" name="Line 127"/>
                <p:cNvSpPr/>
                <p:nvPr/>
              </p:nvSpPr>
              <p:spPr>
                <a:xfrm flipH="1">
                  <a:off x="3456" y="1872"/>
                  <a:ext cx="288" cy="480"/>
                </a:xfrm>
                <a:prstGeom prst="line">
                  <a:avLst/>
                </a:prstGeom>
                <a:ln w="12700" cap="sq" cmpd="sng">
                  <a:solidFill>
                    <a:schemeClr val="tx1"/>
                  </a:solidFill>
                  <a:prstDash val="solid"/>
                  <a:headEnd type="none" w="sm" len="sm"/>
                  <a:tailEnd type="triangle" w="med" len="med"/>
                </a:ln>
              </p:spPr>
            </p:sp>
            <p:sp>
              <p:nvSpPr>
                <p:cNvPr id="88078" name="Line 128"/>
                <p:cNvSpPr/>
                <p:nvPr/>
              </p:nvSpPr>
              <p:spPr>
                <a:xfrm flipH="1">
                  <a:off x="2688" y="2592"/>
                  <a:ext cx="288" cy="480"/>
                </a:xfrm>
                <a:prstGeom prst="line">
                  <a:avLst/>
                </a:prstGeom>
                <a:ln w="12700" cap="sq" cmpd="sng">
                  <a:solidFill>
                    <a:schemeClr val="tx1"/>
                  </a:solidFill>
                  <a:prstDash val="solid"/>
                  <a:headEnd type="none" w="sm" len="sm"/>
                  <a:tailEnd type="triangle" w="med" len="med"/>
                </a:ln>
              </p:spPr>
            </p:sp>
            <p:sp>
              <p:nvSpPr>
                <p:cNvPr id="88079" name="Line 129"/>
                <p:cNvSpPr/>
                <p:nvPr/>
              </p:nvSpPr>
              <p:spPr>
                <a:xfrm>
                  <a:off x="4368" y="1920"/>
                  <a:ext cx="192" cy="432"/>
                </a:xfrm>
                <a:prstGeom prst="line">
                  <a:avLst/>
                </a:prstGeom>
                <a:ln w="12700" cap="sq" cmpd="sng">
                  <a:solidFill>
                    <a:schemeClr val="tx1"/>
                  </a:solidFill>
                  <a:prstDash val="solid"/>
                  <a:headEnd type="none" w="sm" len="sm"/>
                  <a:tailEnd type="triangle" w="med" len="med"/>
                </a:ln>
              </p:spPr>
            </p:sp>
            <p:sp>
              <p:nvSpPr>
                <p:cNvPr id="88080" name="Line 130"/>
                <p:cNvSpPr/>
                <p:nvPr/>
              </p:nvSpPr>
              <p:spPr>
                <a:xfrm>
                  <a:off x="3600" y="2544"/>
                  <a:ext cx="288" cy="528"/>
                </a:xfrm>
                <a:prstGeom prst="line">
                  <a:avLst/>
                </a:prstGeom>
                <a:ln w="12700" cap="sq" cmpd="sng">
                  <a:solidFill>
                    <a:schemeClr val="tx1"/>
                  </a:solidFill>
                  <a:prstDash val="solid"/>
                  <a:headEnd type="none" w="sm" len="sm"/>
                  <a:tailEnd type="triangle" w="med" len="med"/>
                </a:ln>
              </p:spPr>
            </p:sp>
            <p:sp>
              <p:nvSpPr>
                <p:cNvPr id="88081" name="Text Box 131"/>
                <p:cNvSpPr txBox="1"/>
                <p:nvPr/>
              </p:nvSpPr>
              <p:spPr>
                <a:xfrm>
                  <a:off x="3888" y="1632"/>
                  <a:ext cx="33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dirty="0"/>
                    <a:t>－</a:t>
                  </a:r>
                  <a:endParaRPr lang="zh-CN" altLang="en-US" sz="2800" dirty="0"/>
                </a:p>
              </p:txBody>
            </p:sp>
            <p:sp>
              <p:nvSpPr>
                <p:cNvPr id="88082" name="Text Box 132"/>
                <p:cNvSpPr txBox="1"/>
                <p:nvPr/>
              </p:nvSpPr>
              <p:spPr>
                <a:xfrm>
                  <a:off x="3168" y="2304"/>
                  <a:ext cx="336" cy="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
              <p:nvSpPr>
                <p:cNvPr id="88083" name="Text Box 133"/>
                <p:cNvSpPr txBox="1"/>
                <p:nvPr/>
              </p:nvSpPr>
              <p:spPr>
                <a:xfrm>
                  <a:off x="2448" y="3024"/>
                  <a:ext cx="240"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a</a:t>
                  </a:r>
                  <a:endParaRPr lang="en-US" altLang="zh-CN" sz="2000" dirty="0"/>
                </a:p>
              </p:txBody>
            </p:sp>
            <p:sp>
              <p:nvSpPr>
                <p:cNvPr id="88084" name="Text Box 134"/>
                <p:cNvSpPr txBox="1"/>
                <p:nvPr/>
              </p:nvSpPr>
              <p:spPr>
                <a:xfrm>
                  <a:off x="4128" y="3046"/>
                  <a:ext cx="240"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b</a:t>
                  </a:r>
                  <a:endParaRPr lang="en-US" altLang="zh-CN" sz="2000" dirty="0"/>
                </a:p>
              </p:txBody>
            </p:sp>
            <p:sp>
              <p:nvSpPr>
                <p:cNvPr id="88085" name="Text Box 135"/>
                <p:cNvSpPr txBox="1"/>
                <p:nvPr/>
              </p:nvSpPr>
              <p:spPr>
                <a:xfrm>
                  <a:off x="4715" y="2342"/>
                  <a:ext cx="240"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c</a:t>
                  </a:r>
                  <a:endParaRPr lang="en-US" altLang="zh-CN" sz="2000" dirty="0"/>
                </a:p>
              </p:txBody>
            </p:sp>
          </p:grpSp>
        </p:grpSp>
      </p:grpSp>
      <p:sp>
        <p:nvSpPr>
          <p:cNvPr id="88071" name="Text Box 136"/>
          <p:cNvSpPr txBox="1"/>
          <p:nvPr/>
        </p:nvSpPr>
        <p:spPr>
          <a:xfrm>
            <a:off x="703263" y="5264150"/>
            <a:ext cx="7924800" cy="14589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40000"/>
              </a:spcBef>
            </a:pPr>
            <a:r>
              <a:rPr lang="en-US" altLang="zh-CN" sz="2400" dirty="0"/>
              <a:t> </a:t>
            </a:r>
            <a:r>
              <a:rPr lang="zh-CN" altLang="en-US" sz="2800" b="1" dirty="0"/>
              <a:t>虚线表示执行过程</a:t>
            </a:r>
            <a:r>
              <a:rPr lang="en-US" altLang="zh-CN" sz="2800" b="1" dirty="0"/>
              <a:t>: </a:t>
            </a:r>
            <a:r>
              <a:rPr lang="zh-CN" altLang="en-US" sz="2800" b="1" dirty="0"/>
              <a:t>向下表示更深层的递归调用</a:t>
            </a:r>
            <a:r>
              <a:rPr lang="en-US" altLang="zh-CN" sz="2800" b="1" dirty="0"/>
              <a:t>; </a:t>
            </a:r>
            <a:endParaRPr lang="en-US" altLang="zh-CN" sz="2800" b="1" dirty="0"/>
          </a:p>
          <a:p>
            <a:pPr marL="0" lvl="0" indent="0" eaLnBrk="1" hangingPunct="1">
              <a:lnSpc>
                <a:spcPct val="80000"/>
              </a:lnSpc>
              <a:spcBef>
                <a:spcPct val="40000"/>
              </a:spcBef>
              <a:buNone/>
            </a:pPr>
            <a:r>
              <a:rPr lang="en-US" altLang="zh-CN" sz="2800" b="1" dirty="0"/>
              <a:t> </a:t>
            </a:r>
            <a:r>
              <a:rPr lang="zh-CN" altLang="en-US" sz="2800" b="1" dirty="0"/>
              <a:t>向上表示递归调用返回</a:t>
            </a:r>
            <a:r>
              <a:rPr lang="en-US" altLang="zh-CN" sz="2800" b="1" dirty="0"/>
              <a:t>;</a:t>
            </a:r>
            <a:endParaRPr lang="en-US" altLang="zh-CN" sz="2800" b="1" dirty="0"/>
          </a:p>
          <a:p>
            <a:pPr marL="0" lvl="0" indent="0" eaLnBrk="1" hangingPunct="1">
              <a:lnSpc>
                <a:spcPct val="80000"/>
              </a:lnSpc>
              <a:spcBef>
                <a:spcPct val="40000"/>
              </a:spcBef>
            </a:pPr>
            <a:r>
              <a:rPr lang="en-US" altLang="zh-CN" sz="2800" b="1" dirty="0"/>
              <a:t> </a:t>
            </a:r>
            <a:r>
              <a:rPr lang="zh-CN" altLang="en-US" sz="2800" b="1" dirty="0"/>
              <a:t>沿虚线记下各类符号</a:t>
            </a:r>
            <a:r>
              <a:rPr lang="en-US" altLang="zh-CN" sz="2800" b="1" dirty="0"/>
              <a:t>,</a:t>
            </a:r>
            <a:r>
              <a:rPr lang="zh-CN" altLang="en-US" sz="2800" b="1" dirty="0"/>
              <a:t>便得到遍历的结果</a:t>
            </a:r>
            <a:r>
              <a:rPr lang="en-US" altLang="zh-CN" sz="2800" b="1" dirty="0"/>
              <a:t>.</a:t>
            </a:r>
            <a:endParaRPr lang="en-US" altLang="zh-CN" sz="2800" dirty="0"/>
          </a:p>
        </p:txBody>
      </p:sp>
    </p:spTree>
  </p:cSld>
  <p:clrMapOvr>
    <a:masterClrMapping/>
  </p:clrMapOvr>
  <p:transition>
    <p:sndAc>
      <p:stSnd>
        <p:snd r:embed="rId1" name="camera.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ChangeArrowheads="1"/>
          </p:cNvSpPr>
          <p:nvPr/>
        </p:nvSpPr>
        <p:spPr bwMode="auto">
          <a:xfrm>
            <a:off x="611188" y="260350"/>
            <a:ext cx="4419600" cy="533400"/>
          </a:xfrm>
          <a:prstGeom prst="rect">
            <a:avLst/>
          </a:prstGeom>
          <a:noFill/>
          <a:ln w="9525">
            <a:noFill/>
            <a:miter lim="800000"/>
          </a:ln>
          <a:effectLst/>
        </p:spPr>
        <p:txBody>
          <a:bodyPr lIns="92075" tIns="46038" rIns="92075" bIns="46038"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中序遍历二叉树的非递归算法</a:t>
            </a:r>
            <a:endParaRPr kumimoji="1" lang="zh-CN" altLang="en-US" sz="2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grpSp>
        <p:nvGrpSpPr>
          <p:cNvPr id="2" name="Group 38"/>
          <p:cNvGrpSpPr/>
          <p:nvPr/>
        </p:nvGrpSpPr>
        <p:grpSpPr>
          <a:xfrm>
            <a:off x="971550" y="1484313"/>
            <a:ext cx="2362200" cy="1905000"/>
            <a:chOff x="672" y="2688"/>
            <a:chExt cx="1488" cy="1200"/>
          </a:xfrm>
        </p:grpSpPr>
        <p:grpSp>
          <p:nvGrpSpPr>
            <p:cNvPr id="89160" name="Group 9"/>
            <p:cNvGrpSpPr/>
            <p:nvPr/>
          </p:nvGrpSpPr>
          <p:grpSpPr>
            <a:xfrm>
              <a:off x="672" y="2688"/>
              <a:ext cx="1414" cy="1200"/>
              <a:chOff x="1366" y="2544"/>
              <a:chExt cx="1414" cy="1200"/>
            </a:xfrm>
          </p:grpSpPr>
          <p:sp>
            <p:nvSpPr>
              <p:cNvPr id="89167" name="Line 10" descr="信纸"/>
              <p:cNvSpPr/>
              <p:nvPr/>
            </p:nvSpPr>
            <p:spPr>
              <a:xfrm>
                <a:off x="2300" y="2784"/>
                <a:ext cx="192" cy="240"/>
              </a:xfrm>
              <a:prstGeom prst="line">
                <a:avLst/>
              </a:prstGeom>
              <a:ln w="28575" cap="sq" cmpd="sng">
                <a:solidFill>
                  <a:schemeClr val="tx1"/>
                </a:solidFill>
                <a:prstDash val="solid"/>
                <a:headEnd type="none" w="sm" len="sm"/>
                <a:tailEnd type="none" w="sm" len="sm"/>
              </a:ln>
            </p:spPr>
          </p:sp>
          <p:sp>
            <p:nvSpPr>
              <p:cNvPr id="89168" name="Freeform 11" descr="信纸"/>
              <p:cNvSpPr/>
              <p:nvPr/>
            </p:nvSpPr>
            <p:spPr>
              <a:xfrm>
                <a:off x="1580" y="2822"/>
                <a:ext cx="498" cy="634"/>
              </a:xfrm>
              <a:custGeom>
                <a:avLst/>
                <a:gdLst>
                  <a:gd name="txL" fmla="*/ 0 w 498"/>
                  <a:gd name="txT" fmla="*/ 0 h 634"/>
                  <a:gd name="txR" fmla="*/ 498 w 498"/>
                  <a:gd name="txB" fmla="*/ 634 h 634"/>
                </a:gdLst>
                <a:ahLst/>
                <a:cxnLst>
                  <a:cxn ang="0">
                    <a:pos x="498" y="0"/>
                  </a:cxn>
                  <a:cxn ang="0">
                    <a:pos x="0" y="634"/>
                  </a:cxn>
                </a:cxnLst>
                <a:rect l="txL" t="txT" r="txR" b="txB"/>
                <a:pathLst>
                  <a:path w="498" h="634">
                    <a:moveTo>
                      <a:pt x="498" y="0"/>
                    </a:moveTo>
                    <a:lnTo>
                      <a:pt x="0" y="634"/>
                    </a:lnTo>
                  </a:path>
                </a:pathLst>
              </a:custGeom>
              <a:blipFill rotWithShape="0">
                <a:blip r:embed="rId1"/>
              </a:blipFill>
              <a:ln w="28575" cap="sq" cmpd="sng">
                <a:solidFill>
                  <a:schemeClr val="tx1">
                    <a:alpha val="100000"/>
                  </a:schemeClr>
                </a:solidFill>
                <a:prstDash val="solid"/>
                <a:round/>
                <a:headEnd type="none" w="sm" len="sm"/>
                <a:tailEnd type="none" w="sm" len="sm"/>
              </a:ln>
            </p:spPr>
            <p:txBody>
              <a:bodyPr/>
              <a:p>
                <a:endParaRPr lang="zh-CN" altLang="en-US"/>
              </a:p>
            </p:txBody>
          </p:sp>
          <p:sp>
            <p:nvSpPr>
              <p:cNvPr id="89169" name="Oval 12" descr="信纸"/>
              <p:cNvSpPr/>
              <p:nvPr/>
            </p:nvSpPr>
            <p:spPr>
              <a:xfrm>
                <a:off x="2012" y="2544"/>
                <a:ext cx="336" cy="288"/>
              </a:xfrm>
              <a:prstGeom prst="ellipse">
                <a:avLst/>
              </a:prstGeom>
              <a:blipFill rotWithShape="0">
                <a:blip r:embed="rId1"/>
              </a:blipFill>
              <a:ln w="28575"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70" name="Oval 13" descr="信纸"/>
              <p:cNvSpPr/>
              <p:nvPr/>
            </p:nvSpPr>
            <p:spPr>
              <a:xfrm>
                <a:off x="2444" y="2976"/>
                <a:ext cx="336" cy="288"/>
              </a:xfrm>
              <a:prstGeom prst="ellipse">
                <a:avLst/>
              </a:prstGeom>
              <a:blipFill rotWithShape="0">
                <a:blip r:embed="rId1"/>
              </a:blipFill>
              <a:ln w="28575"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71" name="Oval 14" descr="信纸"/>
              <p:cNvSpPr/>
              <p:nvPr/>
            </p:nvSpPr>
            <p:spPr>
              <a:xfrm>
                <a:off x="1366" y="3456"/>
                <a:ext cx="336" cy="288"/>
              </a:xfrm>
              <a:prstGeom prst="ellipse">
                <a:avLst/>
              </a:prstGeom>
              <a:blipFill rotWithShape="0">
                <a:blip r:embed="rId1"/>
              </a:blipFill>
              <a:ln w="28575"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72" name="Oval 15" descr="信纸"/>
              <p:cNvSpPr/>
              <p:nvPr/>
            </p:nvSpPr>
            <p:spPr>
              <a:xfrm>
                <a:off x="1868" y="3456"/>
                <a:ext cx="336" cy="288"/>
              </a:xfrm>
              <a:prstGeom prst="ellipse">
                <a:avLst/>
              </a:prstGeom>
              <a:blipFill rotWithShape="0">
                <a:blip r:embed="rId1"/>
              </a:blipFill>
              <a:ln w="28575"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73" name="Line 16" descr="信纸"/>
              <p:cNvSpPr/>
              <p:nvPr/>
            </p:nvSpPr>
            <p:spPr>
              <a:xfrm>
                <a:off x="1868" y="3264"/>
                <a:ext cx="144" cy="192"/>
              </a:xfrm>
              <a:prstGeom prst="line">
                <a:avLst/>
              </a:prstGeom>
              <a:ln w="28575" cap="sq" cmpd="sng">
                <a:solidFill>
                  <a:schemeClr val="tx1"/>
                </a:solidFill>
                <a:prstDash val="solid"/>
                <a:headEnd type="none" w="sm" len="sm"/>
                <a:tailEnd type="none" w="sm" len="sm"/>
              </a:ln>
            </p:spPr>
          </p:sp>
        </p:grpSp>
        <p:sp>
          <p:nvSpPr>
            <p:cNvPr id="89161" name="Text Box 17"/>
            <p:cNvSpPr txBox="1"/>
            <p:nvPr/>
          </p:nvSpPr>
          <p:spPr>
            <a:xfrm>
              <a:off x="757" y="3616"/>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D</a:t>
              </a:r>
              <a:endParaRPr lang="en-US" altLang="zh-CN" sz="2000" b="1" dirty="0">
                <a:latin typeface="Arial" panose="020B0604020202020204" pitchFamily="34" charset="0"/>
              </a:endParaRPr>
            </a:p>
          </p:txBody>
        </p:sp>
        <p:sp>
          <p:nvSpPr>
            <p:cNvPr id="89162" name="Text Box 19"/>
            <p:cNvSpPr txBox="1"/>
            <p:nvPr/>
          </p:nvSpPr>
          <p:spPr>
            <a:xfrm>
              <a:off x="1824" y="3136"/>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solidFill>
                    <a:schemeClr val="tx2"/>
                  </a:solidFill>
                  <a:latin typeface="Arial" panose="020B0604020202020204" pitchFamily="34" charset="0"/>
                </a:rPr>
                <a:t>C</a:t>
              </a:r>
              <a:endParaRPr lang="en-US" altLang="zh-CN" sz="2000" b="1" dirty="0">
                <a:solidFill>
                  <a:schemeClr val="tx2"/>
                </a:solidFill>
                <a:latin typeface="Arial" panose="020B0604020202020204" pitchFamily="34" charset="0"/>
              </a:endParaRPr>
            </a:p>
          </p:txBody>
        </p:sp>
        <p:sp>
          <p:nvSpPr>
            <p:cNvPr id="89163" name="Text Box 20"/>
            <p:cNvSpPr txBox="1"/>
            <p:nvPr/>
          </p:nvSpPr>
          <p:spPr>
            <a:xfrm>
              <a:off x="1266" y="3618"/>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solidFill>
                    <a:schemeClr val="tx2"/>
                  </a:solidFill>
                  <a:latin typeface="Arial" panose="020B0604020202020204" pitchFamily="34" charset="0"/>
                </a:rPr>
                <a:t>E</a:t>
              </a:r>
              <a:endParaRPr lang="en-US" altLang="zh-CN" sz="2000" b="1" dirty="0">
                <a:solidFill>
                  <a:schemeClr val="tx2"/>
                </a:solidFill>
                <a:latin typeface="Arial" panose="020B0604020202020204" pitchFamily="34" charset="0"/>
              </a:endParaRPr>
            </a:p>
          </p:txBody>
        </p:sp>
        <p:sp>
          <p:nvSpPr>
            <p:cNvPr id="89164" name="Oval 21" descr="信纸"/>
            <p:cNvSpPr/>
            <p:nvPr/>
          </p:nvSpPr>
          <p:spPr>
            <a:xfrm>
              <a:off x="1008" y="3168"/>
              <a:ext cx="336" cy="288"/>
            </a:xfrm>
            <a:prstGeom prst="ellipse">
              <a:avLst/>
            </a:prstGeom>
            <a:blipFill rotWithShape="0">
              <a:blip r:embed="rId1"/>
            </a:blipFill>
            <a:ln w="28575"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65" name="Text Box 22"/>
            <p:cNvSpPr txBox="1"/>
            <p:nvPr/>
          </p:nvSpPr>
          <p:spPr>
            <a:xfrm>
              <a:off x="1056" y="3168"/>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B</a:t>
              </a:r>
              <a:endParaRPr lang="en-US" altLang="zh-CN" sz="2000" b="1" dirty="0">
                <a:latin typeface="Arial" panose="020B0604020202020204" pitchFamily="34" charset="0"/>
              </a:endParaRPr>
            </a:p>
          </p:txBody>
        </p:sp>
        <p:sp>
          <p:nvSpPr>
            <p:cNvPr id="89166" name="Text Box 23"/>
            <p:cNvSpPr txBox="1"/>
            <p:nvPr/>
          </p:nvSpPr>
          <p:spPr>
            <a:xfrm>
              <a:off x="1392" y="2688"/>
              <a:ext cx="336" cy="2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000" b="1" dirty="0">
                  <a:latin typeface="Arial" panose="020B0604020202020204" pitchFamily="34" charset="0"/>
                </a:rPr>
                <a:t>A</a:t>
              </a:r>
              <a:endParaRPr lang="en-US" altLang="zh-CN" sz="2000" b="1" dirty="0">
                <a:latin typeface="Arial" panose="020B0604020202020204" pitchFamily="34" charset="0"/>
              </a:endParaRPr>
            </a:p>
          </p:txBody>
        </p:sp>
      </p:grpSp>
      <p:grpSp>
        <p:nvGrpSpPr>
          <p:cNvPr id="4" name="Group 30"/>
          <p:cNvGrpSpPr/>
          <p:nvPr/>
        </p:nvGrpSpPr>
        <p:grpSpPr>
          <a:xfrm>
            <a:off x="5037138" y="4221163"/>
            <a:ext cx="990600" cy="533400"/>
            <a:chOff x="3312" y="2160"/>
            <a:chExt cx="624" cy="336"/>
          </a:xfrm>
        </p:grpSpPr>
        <p:sp>
          <p:nvSpPr>
            <p:cNvPr id="89158" name="Rectangle 28" descr="沙滩"/>
            <p:cNvSpPr/>
            <p:nvPr/>
          </p:nvSpPr>
          <p:spPr>
            <a:xfrm>
              <a:off x="3312"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59" name="Text Box 29"/>
            <p:cNvSpPr txBox="1"/>
            <p:nvPr/>
          </p:nvSpPr>
          <p:spPr>
            <a:xfrm>
              <a:off x="3501" y="2199"/>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A</a:t>
              </a:r>
              <a:endParaRPr lang="en-US" altLang="zh-CN" sz="2400" b="1" dirty="0">
                <a:solidFill>
                  <a:srgbClr val="FFFFCC"/>
                </a:solidFill>
                <a:latin typeface="Arial" panose="020B0604020202020204" pitchFamily="34" charset="0"/>
              </a:endParaRPr>
            </a:p>
          </p:txBody>
        </p:sp>
      </p:grpSp>
      <p:grpSp>
        <p:nvGrpSpPr>
          <p:cNvPr id="5" name="Group 32"/>
          <p:cNvGrpSpPr/>
          <p:nvPr/>
        </p:nvGrpSpPr>
        <p:grpSpPr>
          <a:xfrm>
            <a:off x="5037138" y="3668713"/>
            <a:ext cx="990600" cy="533400"/>
            <a:chOff x="3312" y="2160"/>
            <a:chExt cx="624" cy="336"/>
          </a:xfrm>
        </p:grpSpPr>
        <p:sp>
          <p:nvSpPr>
            <p:cNvPr id="89156" name="Rectangle 33" descr="沙滩"/>
            <p:cNvSpPr/>
            <p:nvPr/>
          </p:nvSpPr>
          <p:spPr>
            <a:xfrm>
              <a:off x="3312"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57" name="Text Box 34"/>
            <p:cNvSpPr txBox="1"/>
            <p:nvPr/>
          </p:nvSpPr>
          <p:spPr>
            <a:xfrm>
              <a:off x="3501" y="2199"/>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B</a:t>
              </a:r>
              <a:endParaRPr lang="en-US" altLang="zh-CN" sz="2400" b="1" dirty="0">
                <a:solidFill>
                  <a:srgbClr val="FFFFCC"/>
                </a:solidFill>
                <a:latin typeface="Arial" panose="020B0604020202020204" pitchFamily="34" charset="0"/>
              </a:endParaRPr>
            </a:p>
          </p:txBody>
        </p:sp>
      </p:grpSp>
      <p:grpSp>
        <p:nvGrpSpPr>
          <p:cNvPr id="6" name="Group 35"/>
          <p:cNvGrpSpPr/>
          <p:nvPr/>
        </p:nvGrpSpPr>
        <p:grpSpPr>
          <a:xfrm>
            <a:off x="5032375" y="3116263"/>
            <a:ext cx="990600" cy="533400"/>
            <a:chOff x="3312" y="2160"/>
            <a:chExt cx="624" cy="336"/>
          </a:xfrm>
        </p:grpSpPr>
        <p:sp>
          <p:nvSpPr>
            <p:cNvPr id="89154" name="Rectangle 36" descr="沙滩"/>
            <p:cNvSpPr/>
            <p:nvPr/>
          </p:nvSpPr>
          <p:spPr>
            <a:xfrm>
              <a:off x="3312"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55" name="Text Box 37"/>
            <p:cNvSpPr txBox="1"/>
            <p:nvPr/>
          </p:nvSpPr>
          <p:spPr>
            <a:xfrm>
              <a:off x="3501" y="2199"/>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D</a:t>
              </a:r>
              <a:endParaRPr lang="en-US" altLang="zh-CN" sz="2400" b="1" dirty="0">
                <a:solidFill>
                  <a:srgbClr val="FFFFCC"/>
                </a:solidFill>
                <a:latin typeface="Arial" panose="020B0604020202020204" pitchFamily="34" charset="0"/>
              </a:endParaRPr>
            </a:p>
          </p:txBody>
        </p:sp>
      </p:grpSp>
      <p:grpSp>
        <p:nvGrpSpPr>
          <p:cNvPr id="7" name="Group 42"/>
          <p:cNvGrpSpPr/>
          <p:nvPr/>
        </p:nvGrpSpPr>
        <p:grpSpPr>
          <a:xfrm>
            <a:off x="5046663" y="2587625"/>
            <a:ext cx="990600" cy="533400"/>
            <a:chOff x="3963" y="1065"/>
            <a:chExt cx="624" cy="336"/>
          </a:xfrm>
        </p:grpSpPr>
        <p:sp>
          <p:nvSpPr>
            <p:cNvPr id="89152" name="Rectangle 40" descr="沙滩"/>
            <p:cNvSpPr/>
            <p:nvPr/>
          </p:nvSpPr>
          <p:spPr>
            <a:xfrm>
              <a:off x="3963" y="1065"/>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53" name="Text Box 41"/>
            <p:cNvSpPr txBox="1"/>
            <p:nvPr/>
          </p:nvSpPr>
          <p:spPr>
            <a:xfrm>
              <a:off x="4068" y="1104"/>
              <a:ext cx="45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NIL</a:t>
              </a:r>
              <a:endParaRPr lang="en-US" altLang="zh-CN" sz="2400" b="1" dirty="0">
                <a:solidFill>
                  <a:srgbClr val="FFFFCC"/>
                </a:solidFill>
                <a:latin typeface="Arial" panose="020B0604020202020204" pitchFamily="34" charset="0"/>
              </a:endParaRPr>
            </a:p>
          </p:txBody>
        </p:sp>
      </p:grpSp>
      <p:sp>
        <p:nvSpPr>
          <p:cNvPr id="105517" name="Rectangle 45" descr="羊皮纸"/>
          <p:cNvSpPr/>
          <p:nvPr/>
        </p:nvSpPr>
        <p:spPr>
          <a:xfrm>
            <a:off x="5018088" y="2540000"/>
            <a:ext cx="1033462" cy="533400"/>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22" name="Freeform 50"/>
          <p:cNvSpPr/>
          <p:nvPr/>
        </p:nvSpPr>
        <p:spPr>
          <a:xfrm>
            <a:off x="5541963" y="1644650"/>
            <a:ext cx="1012825" cy="1376363"/>
          </a:xfrm>
          <a:custGeom>
            <a:avLst/>
            <a:gdLst>
              <a:gd name="txL" fmla="*/ 0 w 638"/>
              <a:gd name="txT" fmla="*/ 0 h 867"/>
              <a:gd name="txR" fmla="*/ 638 w 638"/>
              <a:gd name="txB" fmla="*/ 867 h 867"/>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8" h="867">
                <a:moveTo>
                  <a:pt x="18" y="867"/>
                </a:moveTo>
                <a:cubicBezTo>
                  <a:pt x="33" y="821"/>
                  <a:pt x="16" y="771"/>
                  <a:pt x="9" y="723"/>
                </a:cubicBezTo>
                <a:cubicBezTo>
                  <a:pt x="33" y="652"/>
                  <a:pt x="22" y="577"/>
                  <a:pt x="45" y="507"/>
                </a:cubicBezTo>
                <a:cubicBezTo>
                  <a:pt x="35" y="407"/>
                  <a:pt x="32" y="297"/>
                  <a:pt x="0" y="201"/>
                </a:cubicBezTo>
                <a:cubicBezTo>
                  <a:pt x="12" y="119"/>
                  <a:pt x="2" y="158"/>
                  <a:pt x="27" y="84"/>
                </a:cubicBezTo>
                <a:cubicBezTo>
                  <a:pt x="30" y="75"/>
                  <a:pt x="46" y="80"/>
                  <a:pt x="54" y="75"/>
                </a:cubicBezTo>
                <a:cubicBezTo>
                  <a:pt x="165" y="14"/>
                  <a:pt x="164" y="21"/>
                  <a:pt x="315" y="12"/>
                </a:cubicBezTo>
                <a:cubicBezTo>
                  <a:pt x="372" y="9"/>
                  <a:pt x="429" y="6"/>
                  <a:pt x="486" y="3"/>
                </a:cubicBezTo>
                <a:cubicBezTo>
                  <a:pt x="529" y="17"/>
                  <a:pt x="551" y="0"/>
                  <a:pt x="567" y="48"/>
                </a:cubicBezTo>
                <a:cubicBezTo>
                  <a:pt x="570" y="69"/>
                  <a:pt x="571" y="90"/>
                  <a:pt x="576" y="111"/>
                </a:cubicBezTo>
                <a:cubicBezTo>
                  <a:pt x="580" y="129"/>
                  <a:pt x="594" y="165"/>
                  <a:pt x="594" y="165"/>
                </a:cubicBezTo>
                <a:cubicBezTo>
                  <a:pt x="604" y="301"/>
                  <a:pt x="591" y="245"/>
                  <a:pt x="621" y="336"/>
                </a:cubicBezTo>
                <a:cubicBezTo>
                  <a:pt x="638" y="387"/>
                  <a:pt x="621" y="444"/>
                  <a:pt x="621" y="498"/>
                </a:cubicBezTo>
              </a:path>
            </a:pathLst>
          </a:custGeom>
          <a:noFill/>
          <a:ln w="57150" cap="flat" cmpd="sng">
            <a:solidFill>
              <a:schemeClr val="tx1">
                <a:alpha val="100000"/>
              </a:schemeClr>
            </a:solidFill>
            <a:prstDash val="solid"/>
            <a:round/>
            <a:headEnd type="none" w="med" len="med"/>
            <a:tailEnd type="triangle" w="med" len="med"/>
          </a:ln>
        </p:spPr>
        <p:txBody>
          <a:bodyPr/>
          <a:p>
            <a:endParaRPr lang="zh-CN" altLang="en-US"/>
          </a:p>
        </p:txBody>
      </p:sp>
      <p:grpSp>
        <p:nvGrpSpPr>
          <p:cNvPr id="8" name="Group 51"/>
          <p:cNvGrpSpPr/>
          <p:nvPr/>
        </p:nvGrpSpPr>
        <p:grpSpPr>
          <a:xfrm>
            <a:off x="6223000" y="4264025"/>
            <a:ext cx="990600" cy="533400"/>
            <a:chOff x="3312" y="2160"/>
            <a:chExt cx="624" cy="336"/>
          </a:xfrm>
        </p:grpSpPr>
        <p:sp>
          <p:nvSpPr>
            <p:cNvPr id="89150" name="Rectangle 52" descr="沙滩"/>
            <p:cNvSpPr/>
            <p:nvPr/>
          </p:nvSpPr>
          <p:spPr>
            <a:xfrm>
              <a:off x="3312"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51" name="Text Box 53"/>
            <p:cNvSpPr txBox="1"/>
            <p:nvPr/>
          </p:nvSpPr>
          <p:spPr>
            <a:xfrm>
              <a:off x="3501" y="2199"/>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D</a:t>
              </a:r>
              <a:endParaRPr lang="en-US" altLang="zh-CN" sz="2400" b="1" dirty="0">
                <a:solidFill>
                  <a:srgbClr val="FFFFCC"/>
                </a:solidFill>
                <a:latin typeface="Arial" panose="020B0604020202020204" pitchFamily="34" charset="0"/>
              </a:endParaRPr>
            </a:p>
          </p:txBody>
        </p:sp>
      </p:grpSp>
      <p:sp>
        <p:nvSpPr>
          <p:cNvPr id="105526" name="Rectangle 54" descr="羊皮纸"/>
          <p:cNvSpPr/>
          <p:nvPr/>
        </p:nvSpPr>
        <p:spPr>
          <a:xfrm>
            <a:off x="5018088" y="3078163"/>
            <a:ext cx="1033462" cy="533400"/>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nvGrpSpPr>
          <p:cNvPr id="9" name="Group 55"/>
          <p:cNvGrpSpPr/>
          <p:nvPr/>
        </p:nvGrpSpPr>
        <p:grpSpPr>
          <a:xfrm>
            <a:off x="5037138" y="3101975"/>
            <a:ext cx="990600" cy="533400"/>
            <a:chOff x="3963" y="1065"/>
            <a:chExt cx="624" cy="336"/>
          </a:xfrm>
        </p:grpSpPr>
        <p:sp>
          <p:nvSpPr>
            <p:cNvPr id="89148" name="Rectangle 56" descr="沙滩"/>
            <p:cNvSpPr/>
            <p:nvPr/>
          </p:nvSpPr>
          <p:spPr>
            <a:xfrm>
              <a:off x="3963" y="1065"/>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49" name="Text Box 57"/>
            <p:cNvSpPr txBox="1"/>
            <p:nvPr/>
          </p:nvSpPr>
          <p:spPr>
            <a:xfrm>
              <a:off x="4068" y="1104"/>
              <a:ext cx="45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NIL</a:t>
              </a:r>
              <a:endParaRPr lang="en-US" altLang="zh-CN" sz="2400" b="1" dirty="0">
                <a:solidFill>
                  <a:srgbClr val="FFFFCC"/>
                </a:solidFill>
                <a:latin typeface="Arial" panose="020B0604020202020204" pitchFamily="34" charset="0"/>
              </a:endParaRPr>
            </a:p>
          </p:txBody>
        </p:sp>
      </p:grpSp>
      <p:sp>
        <p:nvSpPr>
          <p:cNvPr id="105537" name="Rectangle 65" descr="羊皮纸"/>
          <p:cNvSpPr/>
          <p:nvPr/>
        </p:nvSpPr>
        <p:spPr>
          <a:xfrm>
            <a:off x="5032375" y="3092450"/>
            <a:ext cx="1033463" cy="533400"/>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38" name="Rectangle 66" descr="羊皮纸"/>
          <p:cNvSpPr/>
          <p:nvPr/>
        </p:nvSpPr>
        <p:spPr>
          <a:xfrm>
            <a:off x="5003800" y="3625850"/>
            <a:ext cx="1033463" cy="533400"/>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39" name="Freeform 67"/>
          <p:cNvSpPr/>
          <p:nvPr/>
        </p:nvSpPr>
        <p:spPr>
          <a:xfrm>
            <a:off x="5613400" y="1749425"/>
            <a:ext cx="1012825" cy="1376363"/>
          </a:xfrm>
          <a:custGeom>
            <a:avLst/>
            <a:gdLst>
              <a:gd name="txL" fmla="*/ 0 w 638"/>
              <a:gd name="txT" fmla="*/ 0 h 867"/>
              <a:gd name="txR" fmla="*/ 638 w 638"/>
              <a:gd name="txB" fmla="*/ 867 h 867"/>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8" h="867">
                <a:moveTo>
                  <a:pt x="18" y="867"/>
                </a:moveTo>
                <a:cubicBezTo>
                  <a:pt x="33" y="821"/>
                  <a:pt x="16" y="771"/>
                  <a:pt x="9" y="723"/>
                </a:cubicBezTo>
                <a:cubicBezTo>
                  <a:pt x="33" y="652"/>
                  <a:pt x="22" y="577"/>
                  <a:pt x="45" y="507"/>
                </a:cubicBezTo>
                <a:cubicBezTo>
                  <a:pt x="35" y="407"/>
                  <a:pt x="32" y="297"/>
                  <a:pt x="0" y="201"/>
                </a:cubicBezTo>
                <a:cubicBezTo>
                  <a:pt x="12" y="119"/>
                  <a:pt x="2" y="158"/>
                  <a:pt x="27" y="84"/>
                </a:cubicBezTo>
                <a:cubicBezTo>
                  <a:pt x="30" y="75"/>
                  <a:pt x="46" y="80"/>
                  <a:pt x="54" y="75"/>
                </a:cubicBezTo>
                <a:cubicBezTo>
                  <a:pt x="165" y="14"/>
                  <a:pt x="164" y="21"/>
                  <a:pt x="315" y="12"/>
                </a:cubicBezTo>
                <a:cubicBezTo>
                  <a:pt x="372" y="9"/>
                  <a:pt x="429" y="6"/>
                  <a:pt x="486" y="3"/>
                </a:cubicBezTo>
                <a:cubicBezTo>
                  <a:pt x="529" y="17"/>
                  <a:pt x="551" y="0"/>
                  <a:pt x="567" y="48"/>
                </a:cubicBezTo>
                <a:cubicBezTo>
                  <a:pt x="570" y="69"/>
                  <a:pt x="571" y="90"/>
                  <a:pt x="576" y="111"/>
                </a:cubicBezTo>
                <a:cubicBezTo>
                  <a:pt x="580" y="129"/>
                  <a:pt x="594" y="165"/>
                  <a:pt x="594" y="165"/>
                </a:cubicBezTo>
                <a:cubicBezTo>
                  <a:pt x="604" y="301"/>
                  <a:pt x="591" y="245"/>
                  <a:pt x="621" y="336"/>
                </a:cubicBezTo>
                <a:cubicBezTo>
                  <a:pt x="638" y="387"/>
                  <a:pt x="621" y="444"/>
                  <a:pt x="621" y="498"/>
                </a:cubicBezTo>
              </a:path>
            </a:pathLst>
          </a:custGeom>
          <a:noFill/>
          <a:ln w="57150" cap="flat" cmpd="sng">
            <a:solidFill>
              <a:schemeClr val="tx1">
                <a:alpha val="100000"/>
              </a:schemeClr>
            </a:solidFill>
            <a:prstDash val="solid"/>
            <a:round/>
            <a:headEnd type="none" w="med" len="med"/>
            <a:tailEnd type="triangle" w="med" len="med"/>
          </a:ln>
        </p:spPr>
        <p:txBody>
          <a:bodyPr/>
          <a:p>
            <a:endParaRPr lang="zh-CN" altLang="en-US"/>
          </a:p>
        </p:txBody>
      </p:sp>
      <p:grpSp>
        <p:nvGrpSpPr>
          <p:cNvPr id="10" name="Group 68"/>
          <p:cNvGrpSpPr/>
          <p:nvPr/>
        </p:nvGrpSpPr>
        <p:grpSpPr>
          <a:xfrm>
            <a:off x="6223000" y="3730625"/>
            <a:ext cx="990600" cy="533400"/>
            <a:chOff x="3312" y="2160"/>
            <a:chExt cx="624" cy="336"/>
          </a:xfrm>
        </p:grpSpPr>
        <p:sp>
          <p:nvSpPr>
            <p:cNvPr id="89146" name="Rectangle 69" descr="沙滩"/>
            <p:cNvSpPr/>
            <p:nvPr/>
          </p:nvSpPr>
          <p:spPr>
            <a:xfrm>
              <a:off x="3312"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47" name="Text Box 70"/>
            <p:cNvSpPr txBox="1"/>
            <p:nvPr/>
          </p:nvSpPr>
          <p:spPr>
            <a:xfrm>
              <a:off x="3501" y="2199"/>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B</a:t>
              </a:r>
              <a:endParaRPr lang="en-US" altLang="zh-CN" sz="2400" b="1" dirty="0">
                <a:solidFill>
                  <a:srgbClr val="FFFFCC"/>
                </a:solidFill>
                <a:latin typeface="Arial" panose="020B0604020202020204" pitchFamily="34" charset="0"/>
              </a:endParaRPr>
            </a:p>
          </p:txBody>
        </p:sp>
      </p:grpSp>
      <p:grpSp>
        <p:nvGrpSpPr>
          <p:cNvPr id="11" name="Group 71"/>
          <p:cNvGrpSpPr/>
          <p:nvPr/>
        </p:nvGrpSpPr>
        <p:grpSpPr>
          <a:xfrm>
            <a:off x="5032375" y="3668713"/>
            <a:ext cx="990600" cy="533400"/>
            <a:chOff x="3312" y="2160"/>
            <a:chExt cx="624" cy="336"/>
          </a:xfrm>
        </p:grpSpPr>
        <p:sp>
          <p:nvSpPr>
            <p:cNvPr id="89144" name="Rectangle 72" descr="沙滩"/>
            <p:cNvSpPr/>
            <p:nvPr/>
          </p:nvSpPr>
          <p:spPr>
            <a:xfrm>
              <a:off x="3312"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45" name="Text Box 73"/>
            <p:cNvSpPr txBox="1"/>
            <p:nvPr/>
          </p:nvSpPr>
          <p:spPr>
            <a:xfrm>
              <a:off x="3501" y="2199"/>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E</a:t>
              </a:r>
              <a:endParaRPr lang="en-US" altLang="zh-CN" sz="2400" b="1" dirty="0">
                <a:solidFill>
                  <a:srgbClr val="FFFFCC"/>
                </a:solidFill>
                <a:latin typeface="Arial" panose="020B0604020202020204" pitchFamily="34" charset="0"/>
              </a:endParaRPr>
            </a:p>
          </p:txBody>
        </p:sp>
      </p:grpSp>
      <p:grpSp>
        <p:nvGrpSpPr>
          <p:cNvPr id="12" name="Group 74"/>
          <p:cNvGrpSpPr/>
          <p:nvPr/>
        </p:nvGrpSpPr>
        <p:grpSpPr>
          <a:xfrm>
            <a:off x="5032375" y="3121025"/>
            <a:ext cx="990600" cy="533400"/>
            <a:chOff x="3963" y="1065"/>
            <a:chExt cx="624" cy="336"/>
          </a:xfrm>
        </p:grpSpPr>
        <p:sp>
          <p:nvSpPr>
            <p:cNvPr id="89142" name="Rectangle 75" descr="沙滩"/>
            <p:cNvSpPr/>
            <p:nvPr/>
          </p:nvSpPr>
          <p:spPr>
            <a:xfrm>
              <a:off x="3963" y="1065"/>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43" name="Text Box 76"/>
            <p:cNvSpPr txBox="1"/>
            <p:nvPr/>
          </p:nvSpPr>
          <p:spPr>
            <a:xfrm>
              <a:off x="4068" y="1104"/>
              <a:ext cx="45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NIL</a:t>
              </a:r>
              <a:endParaRPr lang="en-US" altLang="zh-CN" sz="2400" b="1" dirty="0">
                <a:solidFill>
                  <a:srgbClr val="FFFFCC"/>
                </a:solidFill>
                <a:latin typeface="Arial" panose="020B0604020202020204" pitchFamily="34" charset="0"/>
              </a:endParaRPr>
            </a:p>
          </p:txBody>
        </p:sp>
      </p:grpSp>
      <p:sp>
        <p:nvSpPr>
          <p:cNvPr id="105549" name="Rectangle 77" descr="羊皮纸"/>
          <p:cNvSpPr/>
          <p:nvPr/>
        </p:nvSpPr>
        <p:spPr>
          <a:xfrm>
            <a:off x="5032375" y="3106738"/>
            <a:ext cx="1033463" cy="533400"/>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50" name="Rectangle 78" descr="羊皮纸"/>
          <p:cNvSpPr/>
          <p:nvPr/>
        </p:nvSpPr>
        <p:spPr>
          <a:xfrm>
            <a:off x="5018088" y="3640138"/>
            <a:ext cx="1033462" cy="533400"/>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51" name="Freeform 79"/>
          <p:cNvSpPr/>
          <p:nvPr/>
        </p:nvSpPr>
        <p:spPr>
          <a:xfrm>
            <a:off x="5613400" y="1520825"/>
            <a:ext cx="1012825" cy="1376363"/>
          </a:xfrm>
          <a:custGeom>
            <a:avLst/>
            <a:gdLst>
              <a:gd name="txL" fmla="*/ 0 w 638"/>
              <a:gd name="txT" fmla="*/ 0 h 867"/>
              <a:gd name="txR" fmla="*/ 638 w 638"/>
              <a:gd name="txB" fmla="*/ 867 h 867"/>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8" h="867">
                <a:moveTo>
                  <a:pt x="18" y="867"/>
                </a:moveTo>
                <a:cubicBezTo>
                  <a:pt x="33" y="821"/>
                  <a:pt x="16" y="771"/>
                  <a:pt x="9" y="723"/>
                </a:cubicBezTo>
                <a:cubicBezTo>
                  <a:pt x="33" y="652"/>
                  <a:pt x="22" y="577"/>
                  <a:pt x="45" y="507"/>
                </a:cubicBezTo>
                <a:cubicBezTo>
                  <a:pt x="35" y="407"/>
                  <a:pt x="32" y="297"/>
                  <a:pt x="0" y="201"/>
                </a:cubicBezTo>
                <a:cubicBezTo>
                  <a:pt x="12" y="119"/>
                  <a:pt x="2" y="158"/>
                  <a:pt x="27" y="84"/>
                </a:cubicBezTo>
                <a:cubicBezTo>
                  <a:pt x="30" y="75"/>
                  <a:pt x="46" y="80"/>
                  <a:pt x="54" y="75"/>
                </a:cubicBezTo>
                <a:cubicBezTo>
                  <a:pt x="165" y="14"/>
                  <a:pt x="164" y="21"/>
                  <a:pt x="315" y="12"/>
                </a:cubicBezTo>
                <a:cubicBezTo>
                  <a:pt x="372" y="9"/>
                  <a:pt x="429" y="6"/>
                  <a:pt x="486" y="3"/>
                </a:cubicBezTo>
                <a:cubicBezTo>
                  <a:pt x="529" y="17"/>
                  <a:pt x="551" y="0"/>
                  <a:pt x="567" y="48"/>
                </a:cubicBezTo>
                <a:cubicBezTo>
                  <a:pt x="570" y="69"/>
                  <a:pt x="571" y="90"/>
                  <a:pt x="576" y="111"/>
                </a:cubicBezTo>
                <a:cubicBezTo>
                  <a:pt x="580" y="129"/>
                  <a:pt x="594" y="165"/>
                  <a:pt x="594" y="165"/>
                </a:cubicBezTo>
                <a:cubicBezTo>
                  <a:pt x="604" y="301"/>
                  <a:pt x="591" y="245"/>
                  <a:pt x="621" y="336"/>
                </a:cubicBezTo>
                <a:cubicBezTo>
                  <a:pt x="638" y="387"/>
                  <a:pt x="621" y="444"/>
                  <a:pt x="621" y="498"/>
                </a:cubicBezTo>
              </a:path>
            </a:pathLst>
          </a:custGeom>
          <a:noFill/>
          <a:ln w="57150" cap="flat" cmpd="sng">
            <a:solidFill>
              <a:schemeClr val="tx1">
                <a:alpha val="100000"/>
              </a:schemeClr>
            </a:solidFill>
            <a:prstDash val="solid"/>
            <a:round/>
            <a:headEnd type="none" w="med" len="med"/>
            <a:tailEnd type="triangle" w="med" len="med"/>
          </a:ln>
        </p:spPr>
        <p:txBody>
          <a:bodyPr/>
          <a:p>
            <a:endParaRPr lang="zh-CN" altLang="en-US"/>
          </a:p>
        </p:txBody>
      </p:sp>
      <p:grpSp>
        <p:nvGrpSpPr>
          <p:cNvPr id="13" name="Group 80"/>
          <p:cNvGrpSpPr/>
          <p:nvPr/>
        </p:nvGrpSpPr>
        <p:grpSpPr>
          <a:xfrm>
            <a:off x="6223000" y="3197225"/>
            <a:ext cx="990600" cy="533400"/>
            <a:chOff x="3312" y="2160"/>
            <a:chExt cx="624" cy="336"/>
          </a:xfrm>
        </p:grpSpPr>
        <p:sp>
          <p:nvSpPr>
            <p:cNvPr id="89140" name="Rectangle 81" descr="沙滩"/>
            <p:cNvSpPr/>
            <p:nvPr/>
          </p:nvSpPr>
          <p:spPr>
            <a:xfrm>
              <a:off x="3312"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41" name="Text Box 82"/>
            <p:cNvSpPr txBox="1"/>
            <p:nvPr/>
          </p:nvSpPr>
          <p:spPr>
            <a:xfrm>
              <a:off x="3501" y="2199"/>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E</a:t>
              </a:r>
              <a:endParaRPr lang="en-US" altLang="zh-CN" sz="2400" b="1" dirty="0">
                <a:solidFill>
                  <a:srgbClr val="FFFFCC"/>
                </a:solidFill>
                <a:latin typeface="Arial" panose="020B0604020202020204" pitchFamily="34" charset="0"/>
              </a:endParaRPr>
            </a:p>
          </p:txBody>
        </p:sp>
      </p:grpSp>
      <p:grpSp>
        <p:nvGrpSpPr>
          <p:cNvPr id="14" name="Group 83"/>
          <p:cNvGrpSpPr/>
          <p:nvPr/>
        </p:nvGrpSpPr>
        <p:grpSpPr>
          <a:xfrm>
            <a:off x="5046663" y="3654425"/>
            <a:ext cx="990600" cy="533400"/>
            <a:chOff x="3963" y="1065"/>
            <a:chExt cx="624" cy="336"/>
          </a:xfrm>
        </p:grpSpPr>
        <p:sp>
          <p:nvSpPr>
            <p:cNvPr id="89138" name="Rectangle 84" descr="沙滩"/>
            <p:cNvSpPr/>
            <p:nvPr/>
          </p:nvSpPr>
          <p:spPr>
            <a:xfrm>
              <a:off x="3963" y="1065"/>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39" name="Text Box 85"/>
            <p:cNvSpPr txBox="1"/>
            <p:nvPr/>
          </p:nvSpPr>
          <p:spPr>
            <a:xfrm>
              <a:off x="4068" y="1104"/>
              <a:ext cx="45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NIL</a:t>
              </a:r>
              <a:endParaRPr lang="en-US" altLang="zh-CN" sz="2400" b="1" dirty="0">
                <a:solidFill>
                  <a:srgbClr val="FFFFCC"/>
                </a:solidFill>
                <a:latin typeface="Arial" panose="020B0604020202020204" pitchFamily="34" charset="0"/>
              </a:endParaRPr>
            </a:p>
          </p:txBody>
        </p:sp>
      </p:grpSp>
      <p:sp>
        <p:nvSpPr>
          <p:cNvPr id="105558" name="Rectangle 86" descr="羊皮纸"/>
          <p:cNvSpPr/>
          <p:nvPr/>
        </p:nvSpPr>
        <p:spPr>
          <a:xfrm>
            <a:off x="5032375" y="3640138"/>
            <a:ext cx="1033463" cy="533400"/>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59" name="Rectangle 87" descr="羊皮纸"/>
          <p:cNvSpPr/>
          <p:nvPr/>
        </p:nvSpPr>
        <p:spPr>
          <a:xfrm>
            <a:off x="5003800" y="4111625"/>
            <a:ext cx="1033463" cy="652463"/>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60" name="Freeform 88"/>
          <p:cNvSpPr/>
          <p:nvPr/>
        </p:nvSpPr>
        <p:spPr>
          <a:xfrm>
            <a:off x="5613400" y="1597025"/>
            <a:ext cx="1012825" cy="1376363"/>
          </a:xfrm>
          <a:custGeom>
            <a:avLst/>
            <a:gdLst>
              <a:gd name="txL" fmla="*/ 0 w 638"/>
              <a:gd name="txT" fmla="*/ 0 h 867"/>
              <a:gd name="txR" fmla="*/ 638 w 638"/>
              <a:gd name="txB" fmla="*/ 867 h 867"/>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8" h="867">
                <a:moveTo>
                  <a:pt x="18" y="867"/>
                </a:moveTo>
                <a:cubicBezTo>
                  <a:pt x="33" y="821"/>
                  <a:pt x="16" y="771"/>
                  <a:pt x="9" y="723"/>
                </a:cubicBezTo>
                <a:cubicBezTo>
                  <a:pt x="33" y="652"/>
                  <a:pt x="22" y="577"/>
                  <a:pt x="45" y="507"/>
                </a:cubicBezTo>
                <a:cubicBezTo>
                  <a:pt x="35" y="407"/>
                  <a:pt x="32" y="297"/>
                  <a:pt x="0" y="201"/>
                </a:cubicBezTo>
                <a:cubicBezTo>
                  <a:pt x="12" y="119"/>
                  <a:pt x="2" y="158"/>
                  <a:pt x="27" y="84"/>
                </a:cubicBezTo>
                <a:cubicBezTo>
                  <a:pt x="30" y="75"/>
                  <a:pt x="46" y="80"/>
                  <a:pt x="54" y="75"/>
                </a:cubicBezTo>
                <a:cubicBezTo>
                  <a:pt x="165" y="14"/>
                  <a:pt x="164" y="21"/>
                  <a:pt x="315" y="12"/>
                </a:cubicBezTo>
                <a:cubicBezTo>
                  <a:pt x="372" y="9"/>
                  <a:pt x="429" y="6"/>
                  <a:pt x="486" y="3"/>
                </a:cubicBezTo>
                <a:cubicBezTo>
                  <a:pt x="529" y="17"/>
                  <a:pt x="551" y="0"/>
                  <a:pt x="567" y="48"/>
                </a:cubicBezTo>
                <a:cubicBezTo>
                  <a:pt x="570" y="69"/>
                  <a:pt x="571" y="90"/>
                  <a:pt x="576" y="111"/>
                </a:cubicBezTo>
                <a:cubicBezTo>
                  <a:pt x="580" y="129"/>
                  <a:pt x="594" y="165"/>
                  <a:pt x="594" y="165"/>
                </a:cubicBezTo>
                <a:cubicBezTo>
                  <a:pt x="604" y="301"/>
                  <a:pt x="591" y="245"/>
                  <a:pt x="621" y="336"/>
                </a:cubicBezTo>
                <a:cubicBezTo>
                  <a:pt x="638" y="387"/>
                  <a:pt x="621" y="444"/>
                  <a:pt x="621" y="498"/>
                </a:cubicBezTo>
              </a:path>
            </a:pathLst>
          </a:custGeom>
          <a:noFill/>
          <a:ln w="57150" cap="flat" cmpd="sng">
            <a:solidFill>
              <a:schemeClr val="tx1">
                <a:alpha val="100000"/>
              </a:schemeClr>
            </a:solidFill>
            <a:prstDash val="solid"/>
            <a:round/>
            <a:headEnd type="none" w="med" len="med"/>
            <a:tailEnd type="triangle" w="med" len="med"/>
          </a:ln>
        </p:spPr>
        <p:txBody>
          <a:bodyPr/>
          <a:p>
            <a:endParaRPr lang="zh-CN" altLang="en-US"/>
          </a:p>
        </p:txBody>
      </p:sp>
      <p:grpSp>
        <p:nvGrpSpPr>
          <p:cNvPr id="15" name="Group 89"/>
          <p:cNvGrpSpPr/>
          <p:nvPr/>
        </p:nvGrpSpPr>
        <p:grpSpPr>
          <a:xfrm>
            <a:off x="6223000" y="2663825"/>
            <a:ext cx="990600" cy="533400"/>
            <a:chOff x="3312" y="2160"/>
            <a:chExt cx="624" cy="336"/>
          </a:xfrm>
        </p:grpSpPr>
        <p:sp>
          <p:nvSpPr>
            <p:cNvPr id="89136" name="Rectangle 90" descr="沙滩"/>
            <p:cNvSpPr/>
            <p:nvPr/>
          </p:nvSpPr>
          <p:spPr>
            <a:xfrm>
              <a:off x="3312"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37" name="Text Box 91"/>
            <p:cNvSpPr txBox="1"/>
            <p:nvPr/>
          </p:nvSpPr>
          <p:spPr>
            <a:xfrm>
              <a:off x="3501" y="2199"/>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A</a:t>
              </a:r>
              <a:endParaRPr lang="en-US" altLang="zh-CN" sz="2400" b="1" dirty="0">
                <a:solidFill>
                  <a:srgbClr val="FFFFCC"/>
                </a:solidFill>
                <a:latin typeface="Arial" panose="020B0604020202020204" pitchFamily="34" charset="0"/>
              </a:endParaRPr>
            </a:p>
          </p:txBody>
        </p:sp>
      </p:grpSp>
      <p:grpSp>
        <p:nvGrpSpPr>
          <p:cNvPr id="16" name="Group 92"/>
          <p:cNvGrpSpPr/>
          <p:nvPr/>
        </p:nvGrpSpPr>
        <p:grpSpPr>
          <a:xfrm>
            <a:off x="5051425" y="4216400"/>
            <a:ext cx="990600" cy="533400"/>
            <a:chOff x="3312" y="2160"/>
            <a:chExt cx="624" cy="336"/>
          </a:xfrm>
        </p:grpSpPr>
        <p:sp>
          <p:nvSpPr>
            <p:cNvPr id="89134" name="Rectangle 93" descr="沙滩"/>
            <p:cNvSpPr/>
            <p:nvPr/>
          </p:nvSpPr>
          <p:spPr>
            <a:xfrm>
              <a:off x="3312"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35" name="Text Box 94"/>
            <p:cNvSpPr txBox="1"/>
            <p:nvPr/>
          </p:nvSpPr>
          <p:spPr>
            <a:xfrm>
              <a:off x="3501" y="2199"/>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C</a:t>
              </a:r>
              <a:endParaRPr lang="en-US" altLang="zh-CN" sz="2400" b="1" dirty="0">
                <a:solidFill>
                  <a:srgbClr val="FFFFCC"/>
                </a:solidFill>
                <a:latin typeface="Arial" panose="020B0604020202020204" pitchFamily="34" charset="0"/>
              </a:endParaRPr>
            </a:p>
          </p:txBody>
        </p:sp>
      </p:grpSp>
      <p:grpSp>
        <p:nvGrpSpPr>
          <p:cNvPr id="17" name="Group 59"/>
          <p:cNvGrpSpPr/>
          <p:nvPr/>
        </p:nvGrpSpPr>
        <p:grpSpPr>
          <a:xfrm>
            <a:off x="5051425" y="3683000"/>
            <a:ext cx="990600" cy="533400"/>
            <a:chOff x="3963" y="1065"/>
            <a:chExt cx="624" cy="336"/>
          </a:xfrm>
        </p:grpSpPr>
        <p:sp>
          <p:nvSpPr>
            <p:cNvPr id="89132" name="Rectangle 60" descr="沙滩"/>
            <p:cNvSpPr/>
            <p:nvPr/>
          </p:nvSpPr>
          <p:spPr>
            <a:xfrm>
              <a:off x="3963" y="1065"/>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33" name="Text Box 61"/>
            <p:cNvSpPr txBox="1"/>
            <p:nvPr/>
          </p:nvSpPr>
          <p:spPr>
            <a:xfrm>
              <a:off x="4068" y="1104"/>
              <a:ext cx="45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NIL</a:t>
              </a:r>
              <a:endParaRPr lang="en-US" altLang="zh-CN" sz="2400" b="1" dirty="0">
                <a:solidFill>
                  <a:srgbClr val="FFFFCC"/>
                </a:solidFill>
                <a:latin typeface="Arial" panose="020B0604020202020204" pitchFamily="34" charset="0"/>
              </a:endParaRPr>
            </a:p>
          </p:txBody>
        </p:sp>
      </p:grpSp>
      <p:sp>
        <p:nvSpPr>
          <p:cNvPr id="105567" name="Rectangle 95" descr="羊皮纸"/>
          <p:cNvSpPr/>
          <p:nvPr/>
        </p:nvSpPr>
        <p:spPr>
          <a:xfrm>
            <a:off x="5018088" y="3654425"/>
            <a:ext cx="1033462" cy="533400"/>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68" name="Rectangle 96" descr="羊皮纸"/>
          <p:cNvSpPr/>
          <p:nvPr/>
        </p:nvSpPr>
        <p:spPr>
          <a:xfrm>
            <a:off x="5003800" y="4111625"/>
            <a:ext cx="1033463" cy="652463"/>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105569" name="Freeform 97"/>
          <p:cNvSpPr/>
          <p:nvPr/>
        </p:nvSpPr>
        <p:spPr>
          <a:xfrm>
            <a:off x="5613400" y="1673225"/>
            <a:ext cx="1012825" cy="1376363"/>
          </a:xfrm>
          <a:custGeom>
            <a:avLst/>
            <a:gdLst>
              <a:gd name="txL" fmla="*/ 0 w 638"/>
              <a:gd name="txT" fmla="*/ 0 h 867"/>
              <a:gd name="txR" fmla="*/ 638 w 638"/>
              <a:gd name="txB" fmla="*/ 867 h 867"/>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8" h="867">
                <a:moveTo>
                  <a:pt x="18" y="867"/>
                </a:moveTo>
                <a:cubicBezTo>
                  <a:pt x="33" y="821"/>
                  <a:pt x="16" y="771"/>
                  <a:pt x="9" y="723"/>
                </a:cubicBezTo>
                <a:cubicBezTo>
                  <a:pt x="33" y="652"/>
                  <a:pt x="22" y="577"/>
                  <a:pt x="45" y="507"/>
                </a:cubicBezTo>
                <a:cubicBezTo>
                  <a:pt x="35" y="407"/>
                  <a:pt x="32" y="297"/>
                  <a:pt x="0" y="201"/>
                </a:cubicBezTo>
                <a:cubicBezTo>
                  <a:pt x="12" y="119"/>
                  <a:pt x="2" y="158"/>
                  <a:pt x="27" y="84"/>
                </a:cubicBezTo>
                <a:cubicBezTo>
                  <a:pt x="30" y="75"/>
                  <a:pt x="46" y="80"/>
                  <a:pt x="54" y="75"/>
                </a:cubicBezTo>
                <a:cubicBezTo>
                  <a:pt x="165" y="14"/>
                  <a:pt x="164" y="21"/>
                  <a:pt x="315" y="12"/>
                </a:cubicBezTo>
                <a:cubicBezTo>
                  <a:pt x="372" y="9"/>
                  <a:pt x="429" y="6"/>
                  <a:pt x="486" y="3"/>
                </a:cubicBezTo>
                <a:cubicBezTo>
                  <a:pt x="529" y="17"/>
                  <a:pt x="551" y="0"/>
                  <a:pt x="567" y="48"/>
                </a:cubicBezTo>
                <a:cubicBezTo>
                  <a:pt x="570" y="69"/>
                  <a:pt x="571" y="90"/>
                  <a:pt x="576" y="111"/>
                </a:cubicBezTo>
                <a:cubicBezTo>
                  <a:pt x="580" y="129"/>
                  <a:pt x="594" y="165"/>
                  <a:pt x="594" y="165"/>
                </a:cubicBezTo>
                <a:cubicBezTo>
                  <a:pt x="604" y="301"/>
                  <a:pt x="591" y="245"/>
                  <a:pt x="621" y="336"/>
                </a:cubicBezTo>
                <a:cubicBezTo>
                  <a:pt x="638" y="387"/>
                  <a:pt x="621" y="444"/>
                  <a:pt x="621" y="498"/>
                </a:cubicBezTo>
              </a:path>
            </a:pathLst>
          </a:custGeom>
          <a:noFill/>
          <a:ln w="57150" cap="flat" cmpd="sng">
            <a:solidFill>
              <a:schemeClr val="tx1">
                <a:alpha val="100000"/>
              </a:schemeClr>
            </a:solidFill>
            <a:prstDash val="solid"/>
            <a:round/>
            <a:headEnd type="none" w="med" len="med"/>
            <a:tailEnd type="triangle" w="med" len="med"/>
          </a:ln>
        </p:spPr>
        <p:txBody>
          <a:bodyPr/>
          <a:p>
            <a:endParaRPr lang="zh-CN" altLang="en-US"/>
          </a:p>
        </p:txBody>
      </p:sp>
      <p:grpSp>
        <p:nvGrpSpPr>
          <p:cNvPr id="18" name="Group 98"/>
          <p:cNvGrpSpPr/>
          <p:nvPr/>
        </p:nvGrpSpPr>
        <p:grpSpPr>
          <a:xfrm>
            <a:off x="6223000" y="2130425"/>
            <a:ext cx="990600" cy="533400"/>
            <a:chOff x="3312" y="2160"/>
            <a:chExt cx="624" cy="336"/>
          </a:xfrm>
        </p:grpSpPr>
        <p:sp>
          <p:nvSpPr>
            <p:cNvPr id="89130" name="Rectangle 99" descr="沙滩"/>
            <p:cNvSpPr/>
            <p:nvPr/>
          </p:nvSpPr>
          <p:spPr>
            <a:xfrm>
              <a:off x="3312"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31" name="Text Box 100"/>
            <p:cNvSpPr txBox="1"/>
            <p:nvPr/>
          </p:nvSpPr>
          <p:spPr>
            <a:xfrm>
              <a:off x="3501" y="2199"/>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C</a:t>
              </a:r>
              <a:endParaRPr lang="en-US" altLang="zh-CN" sz="2400" b="1" dirty="0">
                <a:solidFill>
                  <a:srgbClr val="FFFFCC"/>
                </a:solidFill>
                <a:latin typeface="Arial" panose="020B0604020202020204" pitchFamily="34" charset="0"/>
              </a:endParaRPr>
            </a:p>
          </p:txBody>
        </p:sp>
      </p:grpSp>
      <p:grpSp>
        <p:nvGrpSpPr>
          <p:cNvPr id="19" name="Group 104"/>
          <p:cNvGrpSpPr/>
          <p:nvPr/>
        </p:nvGrpSpPr>
        <p:grpSpPr>
          <a:xfrm>
            <a:off x="5046663" y="4221163"/>
            <a:ext cx="990600" cy="533400"/>
            <a:chOff x="3936" y="2160"/>
            <a:chExt cx="624" cy="336"/>
          </a:xfrm>
        </p:grpSpPr>
        <p:sp>
          <p:nvSpPr>
            <p:cNvPr id="89128" name="Rectangle 102" descr="沙滩"/>
            <p:cNvSpPr/>
            <p:nvPr/>
          </p:nvSpPr>
          <p:spPr>
            <a:xfrm>
              <a:off x="3936" y="2160"/>
              <a:ext cx="624" cy="336"/>
            </a:xfrm>
            <a:prstGeom prst="rect">
              <a:avLst/>
            </a:prstGeom>
            <a:blipFill rotWithShape="0">
              <a:blip r:embed="rId2"/>
            </a:blip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89129" name="Text Box 103"/>
            <p:cNvSpPr txBox="1"/>
            <p:nvPr/>
          </p:nvSpPr>
          <p:spPr>
            <a:xfrm>
              <a:off x="4032" y="2199"/>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FFCC"/>
                  </a:solidFill>
                  <a:latin typeface="Arial" panose="020B0604020202020204" pitchFamily="34" charset="0"/>
                </a:rPr>
                <a:t>NIL</a:t>
              </a:r>
              <a:endParaRPr lang="en-US" altLang="zh-CN" sz="2400" b="1" dirty="0">
                <a:solidFill>
                  <a:srgbClr val="FFFFCC"/>
                </a:solidFill>
                <a:latin typeface="Arial" panose="020B0604020202020204" pitchFamily="34" charset="0"/>
              </a:endParaRPr>
            </a:p>
          </p:txBody>
        </p:sp>
      </p:grpSp>
      <p:sp>
        <p:nvSpPr>
          <p:cNvPr id="105577" name="Rectangle 105" descr="羊皮纸"/>
          <p:cNvSpPr/>
          <p:nvPr/>
        </p:nvSpPr>
        <p:spPr>
          <a:xfrm>
            <a:off x="5003800" y="4111625"/>
            <a:ext cx="1033463" cy="652463"/>
          </a:xfrm>
          <a:prstGeom prst="rect">
            <a:avLst/>
          </a:prstGeom>
          <a:blipFill rotWithShape="0">
            <a:blip r:embed="rId3"/>
          </a:blipFill>
          <a:ln w="2857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grpSp>
        <p:nvGrpSpPr>
          <p:cNvPr id="20" name="Group 27"/>
          <p:cNvGrpSpPr/>
          <p:nvPr/>
        </p:nvGrpSpPr>
        <p:grpSpPr>
          <a:xfrm>
            <a:off x="5003800" y="1901825"/>
            <a:ext cx="1066800" cy="2895600"/>
            <a:chOff x="3312" y="672"/>
            <a:chExt cx="624" cy="1824"/>
          </a:xfrm>
        </p:grpSpPr>
        <p:sp>
          <p:nvSpPr>
            <p:cNvPr id="89125" name="Line 24"/>
            <p:cNvSpPr/>
            <p:nvPr/>
          </p:nvSpPr>
          <p:spPr>
            <a:xfrm>
              <a:off x="3312" y="672"/>
              <a:ext cx="0" cy="1824"/>
            </a:xfrm>
            <a:prstGeom prst="line">
              <a:avLst/>
            </a:prstGeom>
            <a:ln w="57150" cap="flat" cmpd="sng">
              <a:pattFill prst="openDmnd">
                <a:fgClr>
                  <a:srgbClr val="FFFFCC"/>
                </a:fgClr>
                <a:bgClr>
                  <a:srgbClr val="CC9900"/>
                </a:bgClr>
              </a:pattFill>
              <a:prstDash val="solid"/>
              <a:headEnd type="none" w="med" len="med"/>
              <a:tailEnd type="none" w="med" len="med"/>
            </a:ln>
          </p:spPr>
        </p:sp>
        <p:sp>
          <p:nvSpPr>
            <p:cNvPr id="89126" name="Line 25"/>
            <p:cNvSpPr/>
            <p:nvPr/>
          </p:nvSpPr>
          <p:spPr>
            <a:xfrm>
              <a:off x="3312" y="2493"/>
              <a:ext cx="624" cy="0"/>
            </a:xfrm>
            <a:prstGeom prst="line">
              <a:avLst/>
            </a:prstGeom>
            <a:ln w="57150" cap="flat" cmpd="sng">
              <a:pattFill prst="openDmnd">
                <a:fgClr>
                  <a:srgbClr val="FFFFCC"/>
                </a:fgClr>
                <a:bgClr>
                  <a:srgbClr val="CC9900"/>
                </a:bgClr>
              </a:pattFill>
              <a:prstDash val="solid"/>
              <a:headEnd type="none" w="med" len="med"/>
              <a:tailEnd type="none" w="med" len="med"/>
            </a:ln>
          </p:spPr>
        </p:sp>
        <p:sp>
          <p:nvSpPr>
            <p:cNvPr id="89127" name="Line 26"/>
            <p:cNvSpPr/>
            <p:nvPr/>
          </p:nvSpPr>
          <p:spPr>
            <a:xfrm>
              <a:off x="3936" y="672"/>
              <a:ext cx="0" cy="1824"/>
            </a:xfrm>
            <a:prstGeom prst="line">
              <a:avLst/>
            </a:prstGeom>
            <a:ln w="57150" cap="flat" cmpd="sng">
              <a:pattFill prst="openDmnd">
                <a:fgClr>
                  <a:srgbClr val="FFFFCC"/>
                </a:fgClr>
                <a:bgClr>
                  <a:srgbClr val="CC9900"/>
                </a:bgClr>
              </a:pattFill>
              <a:prstDash val="solid"/>
              <a:headEnd type="none" w="med" len="med"/>
              <a:tailEnd type="none" w="med" len="med"/>
            </a:ln>
          </p:spPr>
        </p:sp>
      </p:grpSp>
    </p:spTree>
  </p:cSld>
  <p:clrMapOvr>
    <a:masterClrMapping/>
  </p:clrMapOvr>
  <p:transition>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subTnLst>
                                    <p:audio>
                                      <p:cMediaNode>
                                        <p:cTn display="0" masterRel="sameClick">
                                          <p:stCondLst>
                                            <p:cond evt="begin" delay="0">
                                              <p:tn val="10"/>
                                            </p:cond>
                                          </p:stCondLst>
                                          <p:endCondLst>
                                            <p:cond evt="onStopAudio" delay="0">
                                              <p:tgtEl>
                                                <p:sldTgt/>
                                              </p:tgtEl>
                                            </p:cond>
                                          </p:endCondLst>
                                        </p:cTn>
                                        <p:tgtEl>
                                          <p:sndTgt r:embed="rId6"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7" name="type.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7" name="type.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7" name="type.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8" name="explode.wav"/>
                                        </p:tgtEl>
                                      </p:cMediaNode>
                                    </p:audio>
                                  </p:sub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5517"/>
                                        </p:tgtEl>
                                        <p:attrNameLst>
                                          <p:attrName>style.visibility</p:attrName>
                                        </p:attrNameLst>
                                      </p:cBhvr>
                                      <p:to>
                                        <p:strVal val="visible"/>
                                      </p:to>
                                    </p:set>
                                    <p:animEffect transition="in" filter="dissolve">
                                      <p:cBhvr>
                                        <p:cTn id="41" dur="500"/>
                                        <p:tgtEl>
                                          <p:spTgt spid="105517"/>
                                        </p:tgtEl>
                                      </p:cBhvr>
                                    </p:animEffect>
                                  </p:childTnLst>
                                  <p:subTnLst>
                                    <p:audio>
                                      <p:cMediaNode>
                                        <p:cTn display="0" masterRel="sameClick">
                                          <p:stCondLst>
                                            <p:cond evt="begin" delay="0">
                                              <p:tn val="39"/>
                                            </p:cond>
                                          </p:stCondLst>
                                          <p:endCondLst>
                                            <p:cond evt="onStopAudio" delay="0">
                                              <p:tgtEl>
                                                <p:sldTgt/>
                                              </p:tgtEl>
                                            </p:cond>
                                          </p:endCondLst>
                                        </p:cTn>
                                        <p:tgtEl>
                                          <p:sndTgt r:embed="rId9" name="glass.wav"/>
                                        </p:tgtEl>
                                      </p:cMediaNode>
                                    </p:audio>
                                  </p:sub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5526"/>
                                        </p:tgtEl>
                                        <p:attrNameLst>
                                          <p:attrName>style.visibility</p:attrName>
                                        </p:attrNameLst>
                                      </p:cBhvr>
                                      <p:to>
                                        <p:strVal val="visible"/>
                                      </p:to>
                                    </p:set>
                                    <p:animEffect transition="in" filter="wipe(down)">
                                      <p:cBhvr>
                                        <p:cTn id="46" dur="500"/>
                                        <p:tgtEl>
                                          <p:spTgt spid="105526"/>
                                        </p:tgtEl>
                                      </p:cBhvr>
                                    </p:animEffect>
                                  </p:childTnLst>
                                  <p:subTnLst>
                                    <p:audio>
                                      <p:cMediaNode>
                                        <p:cTn display="0" masterRel="sameClick">
                                          <p:stCondLst>
                                            <p:cond evt="begin" delay="0">
                                              <p:tn val="44"/>
                                            </p:cond>
                                          </p:stCondLst>
                                          <p:endCondLst>
                                            <p:cond evt="onStopAudio" delay="0">
                                              <p:tgtEl>
                                                <p:sldTgt/>
                                              </p:tgtEl>
                                            </p:cond>
                                          </p:endCondLst>
                                        </p:cTn>
                                        <p:tgtEl>
                                          <p:sndTgt r:embed="rId6" name="WHOOSH.WAV"/>
                                        </p:tgtEl>
                                      </p:cMediaNode>
                                    </p:audio>
                                  </p:sub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05522"/>
                                        </p:tgtEl>
                                        <p:attrNameLst>
                                          <p:attrName>style.visibility</p:attrName>
                                        </p:attrNameLst>
                                      </p:cBhvr>
                                      <p:to>
                                        <p:strVal val="visible"/>
                                      </p:to>
                                    </p:set>
                                    <p:animEffect transition="in" filter="wipe(left)">
                                      <p:cBhvr>
                                        <p:cTn id="50" dur="500"/>
                                        <p:tgtEl>
                                          <p:spTgt spid="105522"/>
                                        </p:tgtEl>
                                      </p:cBhvr>
                                    </p:animEffect>
                                  </p:childTnLst>
                                  <p:subTnLst>
                                    <p:set>
                                      <p:cBhvr override="childStyle">
                                        <p:cTn dur="1" fill="hold" display="0" masterRel="nextClick" afterEffect="1"/>
                                        <p:tgtEl>
                                          <p:spTgt spid="105522"/>
                                        </p:tgtEl>
                                        <p:attrNameLst>
                                          <p:attrName>style.visibility</p:attrName>
                                        </p:attrNameLst>
                                      </p:cBhvr>
                                      <p:to>
                                        <p:strVal val="hidden"/>
                                      </p:to>
                                    </p:set>
                                    <p:audio>
                                      <p:cMediaNode>
                                        <p:cTn display="0" masterRel="sameClick">
                                          <p:stCondLst>
                                            <p:cond evt="begin" delay="0">
                                              <p:tn val="48"/>
                                            </p:cond>
                                          </p:stCondLst>
                                          <p:endCondLst>
                                            <p:cond evt="onStopAudio" delay="0">
                                              <p:tgtEl>
                                                <p:sldTgt/>
                                              </p:tgtEl>
                                            </p:cond>
                                          </p:endCondLst>
                                        </p:cTn>
                                        <p:tgtEl>
                                          <p:sndTgt r:embed="rId6"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up)">
                                      <p:cBhvr>
                                        <p:cTn id="55" dur="500"/>
                                        <p:tgtEl>
                                          <p:spTgt spid="8"/>
                                        </p:tgtEl>
                                      </p:cBhvr>
                                    </p:animEffect>
                                  </p:childTnLst>
                                  <p:subTnLst>
                                    <p:audio>
                                      <p:cMediaNode>
                                        <p:cTn display="0" masterRel="sameClick">
                                          <p:stCondLst>
                                            <p:cond evt="begin" delay="0">
                                              <p:tn val="53"/>
                                            </p:cond>
                                          </p:stCondLst>
                                          <p:endCondLst>
                                            <p:cond evt="onStopAudio" delay="0">
                                              <p:tgtEl>
                                                <p:sldTgt/>
                                              </p:tgtEl>
                                            </p:cond>
                                          </p:endCondLst>
                                        </p:cTn>
                                        <p:tgtEl>
                                          <p:sndTgt r:embed="rId6" name="WHOOSH.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1"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p:val>
                                            <p:strVal val="#ppt_x"/>
                                          </p:val>
                                        </p:tav>
                                        <p:tav tm="100000">
                                          <p:val>
                                            <p:strVal val="#ppt_x"/>
                                          </p:val>
                                        </p:tav>
                                      </p:tavLst>
                                    </p:anim>
                                    <p:anim calcmode="lin" valueType="num">
                                      <p:cBhvr additive="base">
                                        <p:cTn id="61" dur="500" fill="hold"/>
                                        <p:tgtEl>
                                          <p:spTgt spid="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8" name="explode.wav"/>
                                        </p:tgtEl>
                                      </p:cMediaNode>
                                    </p:audio>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05537"/>
                                        </p:tgtEl>
                                        <p:attrNameLst>
                                          <p:attrName>style.visibility</p:attrName>
                                        </p:attrNameLst>
                                      </p:cBhvr>
                                      <p:to>
                                        <p:strVal val="visible"/>
                                      </p:to>
                                    </p:set>
                                    <p:animEffect transition="in" filter="dissolve">
                                      <p:cBhvr>
                                        <p:cTn id="66" dur="500"/>
                                        <p:tgtEl>
                                          <p:spTgt spid="105537"/>
                                        </p:tgtEl>
                                      </p:cBhvr>
                                    </p:animEffect>
                                  </p:childTnLst>
                                  <p:subTnLst>
                                    <p:audio>
                                      <p:cMediaNode>
                                        <p:cTn display="0" masterRel="sameClick">
                                          <p:stCondLst>
                                            <p:cond evt="begin" delay="0">
                                              <p:tn val="64"/>
                                            </p:cond>
                                          </p:stCondLst>
                                          <p:endCondLst>
                                            <p:cond evt="onStopAudio" delay="0">
                                              <p:tgtEl>
                                                <p:sldTgt/>
                                              </p:tgtEl>
                                            </p:cond>
                                          </p:endCondLst>
                                        </p:cTn>
                                        <p:tgtEl>
                                          <p:sndTgt r:embed="rId9" name="glass.wav"/>
                                        </p:tgtEl>
                                      </p:cMediaNode>
                                    </p:audio>
                                  </p:sub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05538"/>
                                        </p:tgtEl>
                                        <p:attrNameLst>
                                          <p:attrName>style.visibility</p:attrName>
                                        </p:attrNameLst>
                                      </p:cBhvr>
                                      <p:to>
                                        <p:strVal val="visible"/>
                                      </p:to>
                                    </p:set>
                                    <p:animEffect transition="in" filter="wipe(down)">
                                      <p:cBhvr>
                                        <p:cTn id="71" dur="500"/>
                                        <p:tgtEl>
                                          <p:spTgt spid="105538"/>
                                        </p:tgtEl>
                                      </p:cBhvr>
                                    </p:animEffect>
                                  </p:childTnLst>
                                  <p:subTnLst>
                                    <p:audio>
                                      <p:cMediaNode>
                                        <p:cTn display="0" masterRel="sameClick">
                                          <p:stCondLst>
                                            <p:cond evt="begin" delay="0">
                                              <p:tn val="69"/>
                                            </p:cond>
                                          </p:stCondLst>
                                          <p:endCondLst>
                                            <p:cond evt="onStopAudio" delay="0">
                                              <p:tgtEl>
                                                <p:sldTgt/>
                                              </p:tgtEl>
                                            </p:cond>
                                          </p:endCondLst>
                                        </p:cTn>
                                        <p:tgtEl>
                                          <p:sndTgt r:embed="rId6" name="WHOOSH.WAV"/>
                                        </p:tgtEl>
                                      </p:cMediaNode>
                                    </p:audio>
                                  </p:sub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105539"/>
                                        </p:tgtEl>
                                        <p:attrNameLst>
                                          <p:attrName>style.visibility</p:attrName>
                                        </p:attrNameLst>
                                      </p:cBhvr>
                                      <p:to>
                                        <p:strVal val="visible"/>
                                      </p:to>
                                    </p:set>
                                    <p:animEffect transition="in" filter="wipe(left)">
                                      <p:cBhvr>
                                        <p:cTn id="75" dur="500"/>
                                        <p:tgtEl>
                                          <p:spTgt spid="105539"/>
                                        </p:tgtEl>
                                      </p:cBhvr>
                                    </p:animEffect>
                                  </p:childTnLst>
                                  <p:subTnLst>
                                    <p:set>
                                      <p:cBhvr override="childStyle">
                                        <p:cTn dur="1" fill="hold" display="0" masterRel="nextClick" afterEffect="1"/>
                                        <p:tgtEl>
                                          <p:spTgt spid="105539"/>
                                        </p:tgtEl>
                                        <p:attrNameLst>
                                          <p:attrName>style.visibility</p:attrName>
                                        </p:attrNameLst>
                                      </p:cBhvr>
                                      <p:to>
                                        <p:strVal val="hidden"/>
                                      </p:to>
                                    </p:set>
                                    <p:audio>
                                      <p:cMediaNode>
                                        <p:cTn display="0" masterRel="sameClick">
                                          <p:stCondLst>
                                            <p:cond evt="begin" delay="0">
                                              <p:tn val="73"/>
                                            </p:cond>
                                          </p:stCondLst>
                                          <p:endCondLst>
                                            <p:cond evt="onStopAudio" delay="0">
                                              <p:tgtEl>
                                                <p:sldTgt/>
                                              </p:tgtEl>
                                            </p:cond>
                                          </p:endCondLst>
                                        </p:cTn>
                                        <p:tgtEl>
                                          <p:sndTgt r:embed="rId6" name="WHOOSH.WAV"/>
                                        </p:tgtEl>
                                      </p:cMediaNode>
                                    </p:audio>
                                  </p:sub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up)">
                                      <p:cBhvr>
                                        <p:cTn id="80" dur="500"/>
                                        <p:tgtEl>
                                          <p:spTgt spid="10"/>
                                        </p:tgtEl>
                                      </p:cBhvr>
                                    </p:animEffect>
                                  </p:childTnLst>
                                  <p:subTnLst>
                                    <p:audio>
                                      <p:cMediaNode>
                                        <p:cTn display="0" masterRel="sameClick">
                                          <p:stCondLst>
                                            <p:cond evt="begin" delay="0">
                                              <p:tn val="78"/>
                                            </p:cond>
                                          </p:stCondLst>
                                          <p:endCondLst>
                                            <p:cond evt="onStopAudio" delay="0">
                                              <p:tgtEl>
                                                <p:sldTgt/>
                                              </p:tgtEl>
                                            </p:cond>
                                          </p:endCondLst>
                                        </p:cTn>
                                        <p:tgtEl>
                                          <p:sndTgt r:embed="rId6" name="WHOOSH.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1"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 calcmode="lin" valueType="num">
                                      <p:cBhvr additive="base">
                                        <p:cTn id="85" dur="500" fill="hold"/>
                                        <p:tgtEl>
                                          <p:spTgt spid="11"/>
                                        </p:tgtEl>
                                        <p:attrNameLst>
                                          <p:attrName>ppt_x</p:attrName>
                                        </p:attrNameLst>
                                      </p:cBhvr>
                                      <p:tavLst>
                                        <p:tav tm="0">
                                          <p:val>
                                            <p:strVal val="#ppt_x"/>
                                          </p:val>
                                        </p:tav>
                                        <p:tav tm="100000">
                                          <p:val>
                                            <p:strVal val="#ppt_x"/>
                                          </p:val>
                                        </p:tav>
                                      </p:tavLst>
                                    </p:anim>
                                    <p:anim calcmode="lin" valueType="num">
                                      <p:cBhvr additive="base">
                                        <p:cTn id="86" dur="500" fill="hold"/>
                                        <p:tgtEl>
                                          <p:spTgt spid="1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7" name="type.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1"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additive="base">
                                        <p:cTn id="91" dur="500" fill="hold"/>
                                        <p:tgtEl>
                                          <p:spTgt spid="12"/>
                                        </p:tgtEl>
                                        <p:attrNameLst>
                                          <p:attrName>ppt_x</p:attrName>
                                        </p:attrNameLst>
                                      </p:cBhvr>
                                      <p:tavLst>
                                        <p:tav tm="0">
                                          <p:val>
                                            <p:strVal val="#ppt_x"/>
                                          </p:val>
                                        </p:tav>
                                        <p:tav tm="100000">
                                          <p:val>
                                            <p:strVal val="#ppt_x"/>
                                          </p:val>
                                        </p:tav>
                                      </p:tavLst>
                                    </p:anim>
                                    <p:anim calcmode="lin" valueType="num">
                                      <p:cBhvr additive="base">
                                        <p:cTn id="92" dur="500" fill="hold"/>
                                        <p:tgtEl>
                                          <p:spTgt spid="1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8" name="explode.wav"/>
                                        </p:tgtEl>
                                      </p:cMediaNode>
                                    </p:audio>
                                  </p:sub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05549"/>
                                        </p:tgtEl>
                                        <p:attrNameLst>
                                          <p:attrName>style.visibility</p:attrName>
                                        </p:attrNameLst>
                                      </p:cBhvr>
                                      <p:to>
                                        <p:strVal val="visible"/>
                                      </p:to>
                                    </p:set>
                                    <p:animEffect transition="in" filter="dissolve">
                                      <p:cBhvr>
                                        <p:cTn id="97" dur="500"/>
                                        <p:tgtEl>
                                          <p:spTgt spid="105549"/>
                                        </p:tgtEl>
                                      </p:cBhvr>
                                    </p:animEffect>
                                  </p:childTnLst>
                                  <p:subTnLst>
                                    <p:audio>
                                      <p:cMediaNode>
                                        <p:cTn display="0" masterRel="sameClick">
                                          <p:stCondLst>
                                            <p:cond evt="begin" delay="0">
                                              <p:tn val="95"/>
                                            </p:cond>
                                          </p:stCondLst>
                                          <p:endCondLst>
                                            <p:cond evt="onStopAudio" delay="0">
                                              <p:tgtEl>
                                                <p:sldTgt/>
                                              </p:tgtEl>
                                            </p:cond>
                                          </p:endCondLst>
                                        </p:cTn>
                                        <p:tgtEl>
                                          <p:sndTgt r:embed="rId9" name="glass.wav"/>
                                        </p:tgtEl>
                                      </p:cMediaNode>
                                    </p:audio>
                                  </p:sub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05550"/>
                                        </p:tgtEl>
                                        <p:attrNameLst>
                                          <p:attrName>style.visibility</p:attrName>
                                        </p:attrNameLst>
                                      </p:cBhvr>
                                      <p:to>
                                        <p:strVal val="visible"/>
                                      </p:to>
                                    </p:set>
                                    <p:animEffect transition="in" filter="wipe(down)">
                                      <p:cBhvr>
                                        <p:cTn id="102" dur="500"/>
                                        <p:tgtEl>
                                          <p:spTgt spid="105550"/>
                                        </p:tgtEl>
                                      </p:cBhvr>
                                    </p:animEffect>
                                  </p:childTnLst>
                                  <p:subTnLst>
                                    <p:audio>
                                      <p:cMediaNode>
                                        <p:cTn display="0" masterRel="sameClick">
                                          <p:stCondLst>
                                            <p:cond evt="begin" delay="0">
                                              <p:tn val="100"/>
                                            </p:cond>
                                          </p:stCondLst>
                                          <p:endCondLst>
                                            <p:cond evt="onStopAudio" delay="0">
                                              <p:tgtEl>
                                                <p:sldTgt/>
                                              </p:tgtEl>
                                            </p:cond>
                                          </p:endCondLst>
                                        </p:cTn>
                                        <p:tgtEl>
                                          <p:sndTgt r:embed="rId6" name="WHOOSH.WAV"/>
                                        </p:tgtEl>
                                      </p:cMediaNode>
                                    </p:audio>
                                  </p:subTnLst>
                                </p:cTn>
                              </p:par>
                            </p:childTnLst>
                          </p:cTn>
                        </p:par>
                        <p:par>
                          <p:cTn id="103" fill="hold">
                            <p:stCondLst>
                              <p:cond delay="500"/>
                            </p:stCondLst>
                            <p:childTnLst>
                              <p:par>
                                <p:cTn id="104" presetID="22" presetClass="entr" presetSubtype="8" fill="hold" nodeType="afterEffect">
                                  <p:stCondLst>
                                    <p:cond delay="0"/>
                                  </p:stCondLst>
                                  <p:childTnLst>
                                    <p:set>
                                      <p:cBhvr>
                                        <p:cTn id="105" dur="1" fill="hold">
                                          <p:stCondLst>
                                            <p:cond delay="0"/>
                                          </p:stCondLst>
                                        </p:cTn>
                                        <p:tgtEl>
                                          <p:spTgt spid="105551"/>
                                        </p:tgtEl>
                                        <p:attrNameLst>
                                          <p:attrName>style.visibility</p:attrName>
                                        </p:attrNameLst>
                                      </p:cBhvr>
                                      <p:to>
                                        <p:strVal val="visible"/>
                                      </p:to>
                                    </p:set>
                                    <p:animEffect transition="in" filter="wipe(left)">
                                      <p:cBhvr>
                                        <p:cTn id="106" dur="500"/>
                                        <p:tgtEl>
                                          <p:spTgt spid="105551"/>
                                        </p:tgtEl>
                                      </p:cBhvr>
                                    </p:animEffect>
                                  </p:childTnLst>
                                  <p:subTnLst>
                                    <p:set>
                                      <p:cBhvr override="childStyle">
                                        <p:cTn dur="1" fill="hold" display="0" masterRel="nextClick" afterEffect="1"/>
                                        <p:tgtEl>
                                          <p:spTgt spid="105551"/>
                                        </p:tgtEl>
                                        <p:attrNameLst>
                                          <p:attrName>style.visibility</p:attrName>
                                        </p:attrNameLst>
                                      </p:cBhvr>
                                      <p:to>
                                        <p:strVal val="hidden"/>
                                      </p:to>
                                    </p:set>
                                    <p:audio>
                                      <p:cMediaNode>
                                        <p:cTn display="0" masterRel="sameClick">
                                          <p:stCondLst>
                                            <p:cond evt="begin" delay="0">
                                              <p:tn val="104"/>
                                            </p:cond>
                                          </p:stCondLst>
                                          <p:endCondLst>
                                            <p:cond evt="onStopAudio" delay="0">
                                              <p:tgtEl>
                                                <p:sldTgt/>
                                              </p:tgtEl>
                                            </p:cond>
                                          </p:endCondLst>
                                        </p:cTn>
                                        <p:tgtEl>
                                          <p:sndTgt r:embed="rId6" name="WHOOSH.WAV"/>
                                        </p:tgtEl>
                                      </p:cMediaNode>
                                    </p:audio>
                                  </p:sub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13"/>
                                        </p:tgtEl>
                                        <p:attrNameLst>
                                          <p:attrName>style.visibility</p:attrName>
                                        </p:attrNameLst>
                                      </p:cBhvr>
                                      <p:to>
                                        <p:strVal val="visible"/>
                                      </p:to>
                                    </p:set>
                                    <p:animEffect transition="in" filter="wipe(up)">
                                      <p:cBhvr>
                                        <p:cTn id="111" dur="500"/>
                                        <p:tgtEl>
                                          <p:spTgt spid="13"/>
                                        </p:tgtEl>
                                      </p:cBhvr>
                                    </p:animEffect>
                                  </p:childTnLst>
                                  <p:subTnLst>
                                    <p:audio>
                                      <p:cMediaNode>
                                        <p:cTn display="0" masterRel="sameClick">
                                          <p:stCondLst>
                                            <p:cond evt="begin" delay="0">
                                              <p:tn val="109"/>
                                            </p:cond>
                                          </p:stCondLst>
                                          <p:endCondLst>
                                            <p:cond evt="onStopAudio" delay="0">
                                              <p:tgtEl>
                                                <p:sldTgt/>
                                              </p:tgtEl>
                                            </p:cond>
                                          </p:endCondLst>
                                        </p:cTn>
                                        <p:tgtEl>
                                          <p:sndTgt r:embed="rId6" name="WHOOSH.WAV"/>
                                        </p:tgtEl>
                                      </p:cMediaNode>
                                    </p:audio>
                                  </p:subTnLst>
                                </p:cTn>
                              </p:par>
                            </p:childTnLst>
                          </p:cTn>
                        </p:par>
                      </p:childTnLst>
                    </p:cTn>
                  </p:par>
                  <p:par>
                    <p:cTn id="112" fill="hold">
                      <p:stCondLst>
                        <p:cond delay="indefinite"/>
                      </p:stCondLst>
                      <p:childTnLst>
                        <p:par>
                          <p:cTn id="113" fill="hold">
                            <p:stCondLst>
                              <p:cond delay="0"/>
                            </p:stCondLst>
                            <p:childTnLst>
                              <p:par>
                                <p:cTn id="114" presetID="2" presetClass="entr" presetSubtype="1" fill="hold" nodeType="clickEffect">
                                  <p:stCondLst>
                                    <p:cond delay="0"/>
                                  </p:stCondLst>
                                  <p:childTnLst>
                                    <p:set>
                                      <p:cBhvr>
                                        <p:cTn id="115" dur="1" fill="hold">
                                          <p:stCondLst>
                                            <p:cond delay="0"/>
                                          </p:stCondLst>
                                        </p:cTn>
                                        <p:tgtEl>
                                          <p:spTgt spid="14"/>
                                        </p:tgtEl>
                                        <p:attrNameLst>
                                          <p:attrName>style.visibility</p:attrName>
                                        </p:attrNameLst>
                                      </p:cBhvr>
                                      <p:to>
                                        <p:strVal val="visible"/>
                                      </p:to>
                                    </p:set>
                                    <p:anim calcmode="lin" valueType="num">
                                      <p:cBhvr additive="base">
                                        <p:cTn id="116" dur="500" fill="hold"/>
                                        <p:tgtEl>
                                          <p:spTgt spid="14"/>
                                        </p:tgtEl>
                                        <p:attrNameLst>
                                          <p:attrName>ppt_x</p:attrName>
                                        </p:attrNameLst>
                                      </p:cBhvr>
                                      <p:tavLst>
                                        <p:tav tm="0">
                                          <p:val>
                                            <p:strVal val="#ppt_x"/>
                                          </p:val>
                                        </p:tav>
                                        <p:tav tm="100000">
                                          <p:val>
                                            <p:strVal val="#ppt_x"/>
                                          </p:val>
                                        </p:tav>
                                      </p:tavLst>
                                    </p:anim>
                                    <p:anim calcmode="lin" valueType="num">
                                      <p:cBhvr additive="base">
                                        <p:cTn id="117" dur="500" fill="hold"/>
                                        <p:tgtEl>
                                          <p:spTgt spid="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4"/>
                                            </p:cond>
                                          </p:stCondLst>
                                          <p:endCondLst>
                                            <p:cond evt="onStopAudio" delay="0">
                                              <p:tgtEl>
                                                <p:sldTgt/>
                                              </p:tgtEl>
                                            </p:cond>
                                          </p:endCondLst>
                                        </p:cTn>
                                        <p:tgtEl>
                                          <p:sndTgt r:embed="rId8" name="explode.wav"/>
                                        </p:tgtEl>
                                      </p:cMediaNode>
                                    </p:audio>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05558"/>
                                        </p:tgtEl>
                                        <p:attrNameLst>
                                          <p:attrName>style.visibility</p:attrName>
                                        </p:attrNameLst>
                                      </p:cBhvr>
                                      <p:to>
                                        <p:strVal val="visible"/>
                                      </p:to>
                                    </p:set>
                                    <p:animEffect transition="in" filter="dissolve">
                                      <p:cBhvr>
                                        <p:cTn id="122" dur="500"/>
                                        <p:tgtEl>
                                          <p:spTgt spid="105558"/>
                                        </p:tgtEl>
                                      </p:cBhvr>
                                    </p:animEffect>
                                  </p:childTnLst>
                                  <p:subTnLst>
                                    <p:audio>
                                      <p:cMediaNode>
                                        <p:cTn display="0" masterRel="sameClick">
                                          <p:stCondLst>
                                            <p:cond evt="begin" delay="0">
                                              <p:tn val="120"/>
                                            </p:cond>
                                          </p:stCondLst>
                                          <p:endCondLst>
                                            <p:cond evt="onStopAudio" delay="0">
                                              <p:tgtEl>
                                                <p:sldTgt/>
                                              </p:tgtEl>
                                            </p:cond>
                                          </p:endCondLst>
                                        </p:cTn>
                                        <p:tgtEl>
                                          <p:sndTgt r:embed="rId9" name="glass.wav"/>
                                        </p:tgtEl>
                                      </p:cMediaNode>
                                    </p:audio>
                                  </p:sub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05559"/>
                                        </p:tgtEl>
                                        <p:attrNameLst>
                                          <p:attrName>style.visibility</p:attrName>
                                        </p:attrNameLst>
                                      </p:cBhvr>
                                      <p:to>
                                        <p:strVal val="visible"/>
                                      </p:to>
                                    </p:set>
                                    <p:animEffect transition="in" filter="wipe(down)">
                                      <p:cBhvr>
                                        <p:cTn id="127" dur="500"/>
                                        <p:tgtEl>
                                          <p:spTgt spid="105559"/>
                                        </p:tgtEl>
                                      </p:cBhvr>
                                    </p:animEffect>
                                  </p:childTnLst>
                                  <p:subTnLst>
                                    <p:audio>
                                      <p:cMediaNode>
                                        <p:cTn display="0" masterRel="sameClick">
                                          <p:stCondLst>
                                            <p:cond evt="begin" delay="0">
                                              <p:tn val="125"/>
                                            </p:cond>
                                          </p:stCondLst>
                                          <p:endCondLst>
                                            <p:cond evt="onStopAudio" delay="0">
                                              <p:tgtEl>
                                                <p:sldTgt/>
                                              </p:tgtEl>
                                            </p:cond>
                                          </p:endCondLst>
                                        </p:cTn>
                                        <p:tgtEl>
                                          <p:sndTgt r:embed="rId6" name="WHOOSH.WAV"/>
                                        </p:tgtEl>
                                      </p:cMediaNode>
                                    </p:audio>
                                  </p:subTnLst>
                                </p:cTn>
                              </p:par>
                            </p:childTnLst>
                          </p:cTn>
                        </p:par>
                        <p:par>
                          <p:cTn id="128" fill="hold">
                            <p:stCondLst>
                              <p:cond delay="500"/>
                            </p:stCondLst>
                            <p:childTnLst>
                              <p:par>
                                <p:cTn id="129" presetID="22" presetClass="entr" presetSubtype="8" fill="hold" nodeType="afterEffect">
                                  <p:stCondLst>
                                    <p:cond delay="0"/>
                                  </p:stCondLst>
                                  <p:childTnLst>
                                    <p:set>
                                      <p:cBhvr>
                                        <p:cTn id="130" dur="1" fill="hold">
                                          <p:stCondLst>
                                            <p:cond delay="0"/>
                                          </p:stCondLst>
                                        </p:cTn>
                                        <p:tgtEl>
                                          <p:spTgt spid="105560"/>
                                        </p:tgtEl>
                                        <p:attrNameLst>
                                          <p:attrName>style.visibility</p:attrName>
                                        </p:attrNameLst>
                                      </p:cBhvr>
                                      <p:to>
                                        <p:strVal val="visible"/>
                                      </p:to>
                                    </p:set>
                                    <p:animEffect transition="in" filter="wipe(left)">
                                      <p:cBhvr>
                                        <p:cTn id="131" dur="500"/>
                                        <p:tgtEl>
                                          <p:spTgt spid="105560"/>
                                        </p:tgtEl>
                                      </p:cBhvr>
                                    </p:animEffect>
                                  </p:childTnLst>
                                  <p:subTnLst>
                                    <p:set>
                                      <p:cBhvr override="childStyle">
                                        <p:cTn dur="1" fill="hold" display="0" masterRel="nextClick" afterEffect="1"/>
                                        <p:tgtEl>
                                          <p:spTgt spid="105560"/>
                                        </p:tgtEl>
                                        <p:attrNameLst>
                                          <p:attrName>style.visibility</p:attrName>
                                        </p:attrNameLst>
                                      </p:cBhvr>
                                      <p:to>
                                        <p:strVal val="hidden"/>
                                      </p:to>
                                    </p:set>
                                    <p:audio>
                                      <p:cMediaNode>
                                        <p:cTn display="0" masterRel="sameClick">
                                          <p:stCondLst>
                                            <p:cond evt="begin" delay="0">
                                              <p:tn val="129"/>
                                            </p:cond>
                                          </p:stCondLst>
                                          <p:endCondLst>
                                            <p:cond evt="onStopAudio" delay="0">
                                              <p:tgtEl>
                                                <p:sldTgt/>
                                              </p:tgtEl>
                                            </p:cond>
                                          </p:endCondLst>
                                        </p:cTn>
                                        <p:tgtEl>
                                          <p:sndTgt r:embed="rId6" name="WHOOSH.WAV"/>
                                        </p:tgtEl>
                                      </p:cMediaNode>
                                    </p:audio>
                                  </p:sub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15"/>
                                        </p:tgtEl>
                                        <p:attrNameLst>
                                          <p:attrName>style.visibility</p:attrName>
                                        </p:attrNameLst>
                                      </p:cBhvr>
                                      <p:to>
                                        <p:strVal val="visible"/>
                                      </p:to>
                                    </p:set>
                                    <p:animEffect transition="in" filter="wipe(up)">
                                      <p:cBhvr>
                                        <p:cTn id="136" dur="500"/>
                                        <p:tgtEl>
                                          <p:spTgt spid="15"/>
                                        </p:tgtEl>
                                      </p:cBhvr>
                                    </p:animEffect>
                                  </p:childTnLst>
                                  <p:subTnLst>
                                    <p:audio>
                                      <p:cMediaNode>
                                        <p:cTn display="0" masterRel="sameClick">
                                          <p:stCondLst>
                                            <p:cond evt="begin" delay="0">
                                              <p:tn val="134"/>
                                            </p:cond>
                                          </p:stCondLst>
                                          <p:endCondLst>
                                            <p:cond evt="onStopAudio" delay="0">
                                              <p:tgtEl>
                                                <p:sldTgt/>
                                              </p:tgtEl>
                                            </p:cond>
                                          </p:endCondLst>
                                        </p:cTn>
                                        <p:tgtEl>
                                          <p:sndTgt r:embed="rId6" name="WHOOSH.WAV"/>
                                        </p:tgtEl>
                                      </p:cMediaNode>
                                    </p:audio>
                                  </p:subTnLst>
                                </p:cTn>
                              </p:par>
                            </p:childTnLst>
                          </p:cTn>
                        </p:par>
                      </p:childTnLst>
                    </p:cTn>
                  </p:par>
                  <p:par>
                    <p:cTn id="137" fill="hold">
                      <p:stCondLst>
                        <p:cond delay="indefinite"/>
                      </p:stCondLst>
                      <p:childTnLst>
                        <p:par>
                          <p:cTn id="138" fill="hold">
                            <p:stCondLst>
                              <p:cond delay="0"/>
                            </p:stCondLst>
                            <p:childTnLst>
                              <p:par>
                                <p:cTn id="139" presetID="2" presetClass="entr" presetSubtype="1" fill="hold" nodeType="clickEffect">
                                  <p:stCondLst>
                                    <p:cond delay="0"/>
                                  </p:stCondLst>
                                  <p:childTnLst>
                                    <p:set>
                                      <p:cBhvr>
                                        <p:cTn id="140" dur="1" fill="hold">
                                          <p:stCondLst>
                                            <p:cond delay="0"/>
                                          </p:stCondLst>
                                        </p:cTn>
                                        <p:tgtEl>
                                          <p:spTgt spid="16"/>
                                        </p:tgtEl>
                                        <p:attrNameLst>
                                          <p:attrName>style.visibility</p:attrName>
                                        </p:attrNameLst>
                                      </p:cBhvr>
                                      <p:to>
                                        <p:strVal val="visible"/>
                                      </p:to>
                                    </p:set>
                                    <p:anim calcmode="lin" valueType="num">
                                      <p:cBhvr additive="base">
                                        <p:cTn id="141" dur="500" fill="hold"/>
                                        <p:tgtEl>
                                          <p:spTgt spid="16"/>
                                        </p:tgtEl>
                                        <p:attrNameLst>
                                          <p:attrName>ppt_x</p:attrName>
                                        </p:attrNameLst>
                                      </p:cBhvr>
                                      <p:tavLst>
                                        <p:tav tm="0">
                                          <p:val>
                                            <p:strVal val="#ppt_x"/>
                                          </p:val>
                                        </p:tav>
                                        <p:tav tm="100000">
                                          <p:val>
                                            <p:strVal val="#ppt_x"/>
                                          </p:val>
                                        </p:tav>
                                      </p:tavLst>
                                    </p:anim>
                                    <p:anim calcmode="lin" valueType="num">
                                      <p:cBhvr additive="base">
                                        <p:cTn id="142" dur="500" fill="hold"/>
                                        <p:tgtEl>
                                          <p:spTgt spid="1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39"/>
                                            </p:cond>
                                          </p:stCondLst>
                                          <p:endCondLst>
                                            <p:cond evt="onStopAudio" delay="0">
                                              <p:tgtEl>
                                                <p:sldTgt/>
                                              </p:tgtEl>
                                            </p:cond>
                                          </p:endCondLst>
                                        </p:cTn>
                                        <p:tgtEl>
                                          <p:sndTgt r:embed="rId5" name="projctor.wav"/>
                                        </p:tgtEl>
                                      </p:cMediaNode>
                                    </p:audio>
                                  </p:subTnLst>
                                </p:cTn>
                              </p:par>
                            </p:childTnLst>
                          </p:cTn>
                        </p:par>
                      </p:childTnLst>
                    </p:cTn>
                  </p:par>
                  <p:par>
                    <p:cTn id="143" fill="hold">
                      <p:stCondLst>
                        <p:cond delay="indefinite"/>
                      </p:stCondLst>
                      <p:childTnLst>
                        <p:par>
                          <p:cTn id="144" fill="hold">
                            <p:stCondLst>
                              <p:cond delay="0"/>
                            </p:stCondLst>
                            <p:childTnLst>
                              <p:par>
                                <p:cTn id="145" presetID="2" presetClass="entr" presetSubtype="1" fill="hold" nodeType="clickEffect">
                                  <p:stCondLst>
                                    <p:cond delay="0"/>
                                  </p:stCondLst>
                                  <p:childTnLst>
                                    <p:set>
                                      <p:cBhvr>
                                        <p:cTn id="146" dur="1" fill="hold">
                                          <p:stCondLst>
                                            <p:cond delay="0"/>
                                          </p:stCondLst>
                                        </p:cTn>
                                        <p:tgtEl>
                                          <p:spTgt spid="17"/>
                                        </p:tgtEl>
                                        <p:attrNameLst>
                                          <p:attrName>style.visibility</p:attrName>
                                        </p:attrNameLst>
                                      </p:cBhvr>
                                      <p:to>
                                        <p:strVal val="visible"/>
                                      </p:to>
                                    </p:set>
                                    <p:anim calcmode="lin" valueType="num">
                                      <p:cBhvr additive="base">
                                        <p:cTn id="147" dur="500" fill="hold"/>
                                        <p:tgtEl>
                                          <p:spTgt spid="17"/>
                                        </p:tgtEl>
                                        <p:attrNameLst>
                                          <p:attrName>ppt_x</p:attrName>
                                        </p:attrNameLst>
                                      </p:cBhvr>
                                      <p:tavLst>
                                        <p:tav tm="0">
                                          <p:val>
                                            <p:strVal val="#ppt_x"/>
                                          </p:val>
                                        </p:tav>
                                        <p:tav tm="100000">
                                          <p:val>
                                            <p:strVal val="#ppt_x"/>
                                          </p:val>
                                        </p:tav>
                                      </p:tavLst>
                                    </p:anim>
                                    <p:anim calcmode="lin" valueType="num">
                                      <p:cBhvr additive="base">
                                        <p:cTn id="148" dur="500" fill="hold"/>
                                        <p:tgtEl>
                                          <p:spTgt spid="1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45"/>
                                            </p:cond>
                                          </p:stCondLst>
                                          <p:endCondLst>
                                            <p:cond evt="onStopAudio" delay="0">
                                              <p:tgtEl>
                                                <p:sldTgt/>
                                              </p:tgtEl>
                                            </p:cond>
                                          </p:endCondLst>
                                        </p:cTn>
                                        <p:tgtEl>
                                          <p:sndTgt r:embed="rId8" name="explode.wav"/>
                                        </p:tgtEl>
                                      </p:cMediaNode>
                                    </p:audio>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05567"/>
                                        </p:tgtEl>
                                        <p:attrNameLst>
                                          <p:attrName>style.visibility</p:attrName>
                                        </p:attrNameLst>
                                      </p:cBhvr>
                                      <p:to>
                                        <p:strVal val="visible"/>
                                      </p:to>
                                    </p:set>
                                    <p:animEffect transition="in" filter="dissolve">
                                      <p:cBhvr>
                                        <p:cTn id="153" dur="500"/>
                                        <p:tgtEl>
                                          <p:spTgt spid="105567"/>
                                        </p:tgtEl>
                                      </p:cBhvr>
                                    </p:animEffect>
                                  </p:childTnLst>
                                  <p:subTnLst>
                                    <p:audio>
                                      <p:cMediaNode>
                                        <p:cTn display="0" masterRel="sameClick">
                                          <p:stCondLst>
                                            <p:cond evt="begin" delay="0">
                                              <p:tn val="151"/>
                                            </p:cond>
                                          </p:stCondLst>
                                          <p:endCondLst>
                                            <p:cond evt="onStopAudio" delay="0">
                                              <p:tgtEl>
                                                <p:sldTgt/>
                                              </p:tgtEl>
                                            </p:cond>
                                          </p:endCondLst>
                                        </p:cTn>
                                        <p:tgtEl>
                                          <p:sndTgt r:embed="rId9" name="glass.wav"/>
                                        </p:tgtEl>
                                      </p:cMediaNode>
                                    </p:audio>
                                  </p:sub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105568"/>
                                        </p:tgtEl>
                                        <p:attrNameLst>
                                          <p:attrName>style.visibility</p:attrName>
                                        </p:attrNameLst>
                                      </p:cBhvr>
                                      <p:to>
                                        <p:strVal val="visible"/>
                                      </p:to>
                                    </p:set>
                                    <p:animEffect transition="in" filter="wipe(down)">
                                      <p:cBhvr>
                                        <p:cTn id="158" dur="500"/>
                                        <p:tgtEl>
                                          <p:spTgt spid="105568"/>
                                        </p:tgtEl>
                                      </p:cBhvr>
                                    </p:animEffect>
                                  </p:childTnLst>
                                  <p:subTnLst>
                                    <p:audio>
                                      <p:cMediaNode>
                                        <p:cTn display="0" masterRel="sameClick">
                                          <p:stCondLst>
                                            <p:cond evt="begin" delay="0">
                                              <p:tn val="156"/>
                                            </p:cond>
                                          </p:stCondLst>
                                          <p:endCondLst>
                                            <p:cond evt="onStopAudio" delay="0">
                                              <p:tgtEl>
                                                <p:sldTgt/>
                                              </p:tgtEl>
                                            </p:cond>
                                          </p:endCondLst>
                                        </p:cTn>
                                        <p:tgtEl>
                                          <p:sndTgt r:embed="rId6" name="WHOOSH.WAV"/>
                                        </p:tgtEl>
                                      </p:cMediaNode>
                                    </p:audio>
                                  </p:subTnLst>
                                </p:cTn>
                              </p:par>
                            </p:childTnLst>
                          </p:cTn>
                        </p:par>
                        <p:par>
                          <p:cTn id="159" fill="hold">
                            <p:stCondLst>
                              <p:cond delay="500"/>
                            </p:stCondLst>
                            <p:childTnLst>
                              <p:par>
                                <p:cTn id="160" presetID="22" presetClass="entr" presetSubtype="8" fill="hold" nodeType="afterEffect">
                                  <p:stCondLst>
                                    <p:cond delay="0"/>
                                  </p:stCondLst>
                                  <p:childTnLst>
                                    <p:set>
                                      <p:cBhvr>
                                        <p:cTn id="161" dur="1" fill="hold">
                                          <p:stCondLst>
                                            <p:cond delay="0"/>
                                          </p:stCondLst>
                                        </p:cTn>
                                        <p:tgtEl>
                                          <p:spTgt spid="105569"/>
                                        </p:tgtEl>
                                        <p:attrNameLst>
                                          <p:attrName>style.visibility</p:attrName>
                                        </p:attrNameLst>
                                      </p:cBhvr>
                                      <p:to>
                                        <p:strVal val="visible"/>
                                      </p:to>
                                    </p:set>
                                    <p:animEffect transition="in" filter="wipe(left)">
                                      <p:cBhvr>
                                        <p:cTn id="162" dur="500"/>
                                        <p:tgtEl>
                                          <p:spTgt spid="105569"/>
                                        </p:tgtEl>
                                      </p:cBhvr>
                                    </p:animEffect>
                                  </p:childTnLst>
                                  <p:subTnLst>
                                    <p:set>
                                      <p:cBhvr override="childStyle">
                                        <p:cTn dur="1" fill="hold" display="0" masterRel="nextClick" afterEffect="1"/>
                                        <p:tgtEl>
                                          <p:spTgt spid="105569"/>
                                        </p:tgtEl>
                                        <p:attrNameLst>
                                          <p:attrName>style.visibility</p:attrName>
                                        </p:attrNameLst>
                                      </p:cBhvr>
                                      <p:to>
                                        <p:strVal val="hidden"/>
                                      </p:to>
                                    </p:set>
                                    <p:audio>
                                      <p:cMediaNode>
                                        <p:cTn display="0" masterRel="sameClick">
                                          <p:stCondLst>
                                            <p:cond evt="begin" delay="0">
                                              <p:tn val="160"/>
                                            </p:cond>
                                          </p:stCondLst>
                                          <p:endCondLst>
                                            <p:cond evt="onStopAudio" delay="0">
                                              <p:tgtEl>
                                                <p:sldTgt/>
                                              </p:tgtEl>
                                            </p:cond>
                                          </p:endCondLst>
                                        </p:cTn>
                                        <p:tgtEl>
                                          <p:sndTgt r:embed="rId6" name="WHOOSH.WAV"/>
                                        </p:tgtEl>
                                      </p:cMediaNode>
                                    </p:audio>
                                  </p:sub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18"/>
                                        </p:tgtEl>
                                        <p:attrNameLst>
                                          <p:attrName>style.visibility</p:attrName>
                                        </p:attrNameLst>
                                      </p:cBhvr>
                                      <p:to>
                                        <p:strVal val="visible"/>
                                      </p:to>
                                    </p:set>
                                    <p:animEffect transition="in" filter="wipe(up)">
                                      <p:cBhvr>
                                        <p:cTn id="167" dur="500"/>
                                        <p:tgtEl>
                                          <p:spTgt spid="18"/>
                                        </p:tgtEl>
                                      </p:cBhvr>
                                    </p:animEffect>
                                  </p:childTnLst>
                                  <p:subTnLst>
                                    <p:audio>
                                      <p:cMediaNode>
                                        <p:cTn display="0" masterRel="sameClick">
                                          <p:stCondLst>
                                            <p:cond evt="begin" delay="0">
                                              <p:tn val="165"/>
                                            </p:cond>
                                          </p:stCondLst>
                                          <p:endCondLst>
                                            <p:cond evt="onStopAudio" delay="0">
                                              <p:tgtEl>
                                                <p:sldTgt/>
                                              </p:tgtEl>
                                            </p:cond>
                                          </p:endCondLst>
                                        </p:cTn>
                                        <p:tgtEl>
                                          <p:sndTgt r:embed="rId6" name="WHOOSH.WAV"/>
                                        </p:tgtEl>
                                      </p:cMediaNode>
                                    </p:audio>
                                  </p:subTnLst>
                                </p:cTn>
                              </p:par>
                            </p:childTnLst>
                          </p:cTn>
                        </p:par>
                      </p:childTnLst>
                    </p:cTn>
                  </p:par>
                  <p:par>
                    <p:cTn id="168" fill="hold">
                      <p:stCondLst>
                        <p:cond delay="indefinite"/>
                      </p:stCondLst>
                      <p:childTnLst>
                        <p:par>
                          <p:cTn id="169" fill="hold">
                            <p:stCondLst>
                              <p:cond delay="0"/>
                            </p:stCondLst>
                            <p:childTnLst>
                              <p:par>
                                <p:cTn id="170" presetID="2" presetClass="entr" presetSubtype="1" fill="hold" nodeType="clickEffect">
                                  <p:stCondLst>
                                    <p:cond delay="0"/>
                                  </p:stCondLst>
                                  <p:childTnLst>
                                    <p:set>
                                      <p:cBhvr>
                                        <p:cTn id="171" dur="1" fill="hold">
                                          <p:stCondLst>
                                            <p:cond delay="0"/>
                                          </p:stCondLst>
                                        </p:cTn>
                                        <p:tgtEl>
                                          <p:spTgt spid="19"/>
                                        </p:tgtEl>
                                        <p:attrNameLst>
                                          <p:attrName>style.visibility</p:attrName>
                                        </p:attrNameLst>
                                      </p:cBhvr>
                                      <p:to>
                                        <p:strVal val="visible"/>
                                      </p:to>
                                    </p:set>
                                    <p:anim calcmode="lin" valueType="num">
                                      <p:cBhvr additive="base">
                                        <p:cTn id="172" dur="500" fill="hold"/>
                                        <p:tgtEl>
                                          <p:spTgt spid="19"/>
                                        </p:tgtEl>
                                        <p:attrNameLst>
                                          <p:attrName>ppt_x</p:attrName>
                                        </p:attrNameLst>
                                      </p:cBhvr>
                                      <p:tavLst>
                                        <p:tav tm="0">
                                          <p:val>
                                            <p:strVal val="#ppt_x"/>
                                          </p:val>
                                        </p:tav>
                                        <p:tav tm="100000">
                                          <p:val>
                                            <p:strVal val="#ppt_x"/>
                                          </p:val>
                                        </p:tav>
                                      </p:tavLst>
                                    </p:anim>
                                    <p:anim calcmode="lin" valueType="num">
                                      <p:cBhvr additive="base">
                                        <p:cTn id="173" dur="500" fill="hold"/>
                                        <p:tgtEl>
                                          <p:spTgt spid="1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0"/>
                                            </p:cond>
                                          </p:stCondLst>
                                          <p:endCondLst>
                                            <p:cond evt="onStopAudio" delay="0">
                                              <p:tgtEl>
                                                <p:sldTgt/>
                                              </p:tgtEl>
                                            </p:cond>
                                          </p:endCondLst>
                                        </p:cTn>
                                        <p:tgtEl>
                                          <p:sndTgt r:embed="rId8" name="explode.wav"/>
                                        </p:tgtEl>
                                      </p:cMediaNode>
                                    </p:audio>
                                  </p:sub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05577"/>
                                        </p:tgtEl>
                                        <p:attrNameLst>
                                          <p:attrName>style.visibility</p:attrName>
                                        </p:attrNameLst>
                                      </p:cBhvr>
                                      <p:to>
                                        <p:strVal val="visible"/>
                                      </p:to>
                                    </p:set>
                                    <p:animEffect transition="in" filter="dissolve">
                                      <p:cBhvr>
                                        <p:cTn id="178" dur="500"/>
                                        <p:tgtEl>
                                          <p:spTgt spid="105577"/>
                                        </p:tgtEl>
                                      </p:cBhvr>
                                    </p:animEffect>
                                  </p:childTnLst>
                                  <p:subTnLst>
                                    <p:audio>
                                      <p:cMediaNode>
                                        <p:cTn display="0" masterRel="sameClick">
                                          <p:stCondLst>
                                            <p:cond evt="begin" delay="0">
                                              <p:tn val="176"/>
                                            </p:cond>
                                          </p:stCondLst>
                                          <p:endCondLst>
                                            <p:cond evt="onStopAudio" delay="0">
                                              <p:tgtEl>
                                                <p:sldTgt/>
                                              </p:tgtEl>
                                            </p:cond>
                                          </p:endCondLst>
                                        </p:cTn>
                                        <p:tgtEl>
                                          <p:sndTgt r:embed="rId10"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17" grpId="0" animBg="1"/>
      <p:bldP spid="105526" grpId="0" animBg="1"/>
      <p:bldP spid="105537" grpId="0" animBg="1"/>
      <p:bldP spid="105538" grpId="0" animBg="1"/>
      <p:bldP spid="105549" grpId="0" animBg="1"/>
      <p:bldP spid="105550" grpId="0" animBg="1"/>
      <p:bldP spid="105558" grpId="0" animBg="1"/>
      <p:bldP spid="105559" grpId="0" animBg="1"/>
      <p:bldP spid="105567" grpId="0" animBg="1"/>
      <p:bldP spid="105568" grpId="0" animBg="1"/>
      <p:bldP spid="10557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9235" name="Rectangle 3"/>
          <p:cNvSpPr>
            <a:spLocks noGrp="1"/>
          </p:cNvSpPr>
          <p:nvPr>
            <p:ph idx="1"/>
          </p:nvPr>
        </p:nvSpPr>
        <p:spPr>
          <a:xfrm>
            <a:off x="179388" y="765175"/>
            <a:ext cx="8964612" cy="6092825"/>
          </a:xfrm>
          <a:ln/>
        </p:spPr>
        <p:txBody>
          <a:bodyPr vert="horz" wrap="square" lIns="91440" tIns="45720" rIns="91440" bIns="45720" anchor="t"/>
          <a:p>
            <a:pPr eaLnBrk="1" hangingPunct="1">
              <a:lnSpc>
                <a:spcPct val="120000"/>
              </a:lnSpc>
            </a:pPr>
            <a:r>
              <a:rPr lang="en-US" altLang="zh-CN" dirty="0"/>
              <a:t>2. </a:t>
            </a:r>
            <a:r>
              <a:rPr lang="zh-CN" altLang="en-US" dirty="0"/>
              <a:t>中序遍历算法的非递归算法二</a:t>
            </a:r>
            <a:endParaRPr lang="zh-CN" altLang="en-US" dirty="0"/>
          </a:p>
          <a:p>
            <a:pPr lvl="1" eaLnBrk="1" hangingPunct="1">
              <a:lnSpc>
                <a:spcPct val="120000"/>
              </a:lnSpc>
              <a:buNone/>
            </a:pPr>
            <a:r>
              <a:rPr lang="en-US" altLang="zh-CN" sz="2600" i="1" dirty="0"/>
              <a:t>Status inorder(BiTree T){</a:t>
            </a:r>
            <a:endParaRPr lang="en-US" altLang="zh-CN" sz="2600" i="1" dirty="0"/>
          </a:p>
          <a:p>
            <a:pPr lvl="1" eaLnBrk="1" hangingPunct="1">
              <a:lnSpc>
                <a:spcPct val="120000"/>
              </a:lnSpc>
              <a:buNone/>
            </a:pPr>
            <a:r>
              <a:rPr lang="en-US" altLang="zh-CN" sz="2600" i="1" dirty="0"/>
              <a:t>   InitStack(S);   p=T;</a:t>
            </a:r>
            <a:endParaRPr lang="en-US" altLang="zh-CN" sz="2600" i="1" dirty="0"/>
          </a:p>
          <a:p>
            <a:pPr lvl="1" eaLnBrk="1" hangingPunct="1">
              <a:lnSpc>
                <a:spcPct val="120000"/>
              </a:lnSpc>
              <a:buNone/>
            </a:pPr>
            <a:r>
              <a:rPr lang="en-US" altLang="zh-CN" sz="2600" i="1" dirty="0"/>
              <a:t>   while (p||!StackEmpty(S)) {</a:t>
            </a:r>
            <a:endParaRPr lang="en-US" altLang="zh-CN" sz="2600" i="1" dirty="0"/>
          </a:p>
          <a:p>
            <a:pPr lvl="1" eaLnBrk="1" hangingPunct="1">
              <a:lnSpc>
                <a:spcPct val="120000"/>
              </a:lnSpc>
              <a:buNone/>
            </a:pPr>
            <a:r>
              <a:rPr lang="en-US" altLang="zh-CN" sz="2600" i="1" dirty="0"/>
              <a:t>      if (p){ push(S,p);  p=p-&gt;lchild;</a:t>
            </a:r>
            <a:endParaRPr lang="en-US" altLang="zh-CN" sz="2600" i="1" dirty="0"/>
          </a:p>
          <a:p>
            <a:pPr lvl="1" eaLnBrk="1" hangingPunct="1">
              <a:lnSpc>
                <a:spcPct val="120000"/>
              </a:lnSpc>
              <a:buNone/>
            </a:pPr>
            <a:r>
              <a:rPr lang="en-US" altLang="zh-CN" sz="2600" i="1" dirty="0"/>
              <a:t>              }</a:t>
            </a:r>
            <a:endParaRPr lang="en-US" altLang="zh-CN" sz="2600" i="1" dirty="0"/>
          </a:p>
          <a:p>
            <a:pPr lvl="1" eaLnBrk="1" hangingPunct="1">
              <a:lnSpc>
                <a:spcPct val="120000"/>
              </a:lnSpc>
              <a:buNone/>
            </a:pPr>
            <a:r>
              <a:rPr lang="en-US" altLang="zh-CN" sz="2600" i="1" dirty="0"/>
              <a:t>     else  { pop(S,p);     visit(p-&gt;data)</a:t>
            </a:r>
            <a:r>
              <a:rPr lang="zh-CN" altLang="en-US" sz="2600" i="1" dirty="0"/>
              <a:t>；    </a:t>
            </a:r>
            <a:r>
              <a:rPr lang="en-US" altLang="zh-CN" sz="2600" i="1" dirty="0"/>
              <a:t>p=p-&gt;rchild;</a:t>
            </a:r>
            <a:endParaRPr lang="en-US" altLang="zh-CN" sz="2600" i="1" dirty="0"/>
          </a:p>
          <a:p>
            <a:pPr lvl="1" eaLnBrk="1" hangingPunct="1">
              <a:lnSpc>
                <a:spcPct val="120000"/>
              </a:lnSpc>
              <a:buNone/>
            </a:pPr>
            <a:r>
              <a:rPr lang="en-US" altLang="zh-CN" sz="2600" i="1" dirty="0"/>
              <a:t>              }</a:t>
            </a:r>
            <a:endParaRPr lang="en-US" altLang="zh-CN" sz="2600" i="1" dirty="0"/>
          </a:p>
          <a:p>
            <a:pPr lvl="1" eaLnBrk="1" hangingPunct="1">
              <a:lnSpc>
                <a:spcPct val="120000"/>
              </a:lnSpc>
              <a:buNone/>
            </a:pPr>
            <a:r>
              <a:rPr lang="en-US" altLang="zh-CN" sz="2600" i="1" dirty="0"/>
              <a:t>  }//while</a:t>
            </a:r>
            <a:endParaRPr lang="en-US" altLang="zh-CN" sz="2600" i="1" dirty="0"/>
          </a:p>
          <a:p>
            <a:pPr lvl="1" eaLnBrk="1" hangingPunct="1">
              <a:lnSpc>
                <a:spcPct val="120000"/>
              </a:lnSpc>
              <a:buNone/>
            </a:pPr>
            <a:r>
              <a:rPr lang="en-US" altLang="zh-CN" sz="2600" i="1" dirty="0"/>
              <a:t>return OK;</a:t>
            </a:r>
            <a:endParaRPr lang="en-US" altLang="zh-CN" sz="2600" i="1" dirty="0"/>
          </a:p>
          <a:p>
            <a:pPr lvl="1" eaLnBrk="1" hangingPunct="1">
              <a:lnSpc>
                <a:spcPct val="120000"/>
              </a:lnSpc>
              <a:buNone/>
            </a:pPr>
            <a:r>
              <a:rPr lang="en-US" altLang="zh-CN" sz="2600" i="1" dirty="0"/>
              <a:t>}inorder</a:t>
            </a:r>
            <a:endParaRPr lang="en-US" altLang="zh-CN" sz="2600" i="1" dirty="0"/>
          </a:p>
        </p:txBody>
      </p:sp>
      <p:grpSp>
        <p:nvGrpSpPr>
          <p:cNvPr id="2" name="Group 4"/>
          <p:cNvGrpSpPr/>
          <p:nvPr/>
        </p:nvGrpSpPr>
        <p:grpSpPr>
          <a:xfrm>
            <a:off x="6588125" y="765175"/>
            <a:ext cx="2209800" cy="2971800"/>
            <a:chOff x="48" y="336"/>
            <a:chExt cx="932" cy="1008"/>
          </a:xfrm>
        </p:grpSpPr>
        <p:sp>
          <p:nvSpPr>
            <p:cNvPr id="90116" name="Oval 5"/>
            <p:cNvSpPr/>
            <p:nvPr/>
          </p:nvSpPr>
          <p:spPr>
            <a:xfrm>
              <a:off x="528" y="336"/>
              <a:ext cx="218"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A</a:t>
              </a:r>
              <a:endParaRPr lang="en-US" altLang="zh-CN" b="1" dirty="0">
                <a:solidFill>
                  <a:srgbClr val="FFFFFF"/>
                </a:solidFill>
                <a:latin typeface="Arial Narrow" panose="020B0506020202030204" pitchFamily="34" charset="0"/>
              </a:endParaRPr>
            </a:p>
          </p:txBody>
        </p:sp>
        <p:sp>
          <p:nvSpPr>
            <p:cNvPr id="90117" name="Line 6"/>
            <p:cNvSpPr/>
            <p:nvPr/>
          </p:nvSpPr>
          <p:spPr>
            <a:xfrm flipH="1">
              <a:off x="336" y="528"/>
              <a:ext cx="206" cy="288"/>
            </a:xfrm>
            <a:prstGeom prst="line">
              <a:avLst/>
            </a:prstGeom>
            <a:ln w="28575" cap="flat" cmpd="sng">
              <a:solidFill>
                <a:schemeClr val="tx1"/>
              </a:solidFill>
              <a:prstDash val="solid"/>
              <a:headEnd type="none" w="med" len="med"/>
              <a:tailEnd type="none" w="med" len="med"/>
            </a:ln>
          </p:spPr>
        </p:sp>
        <p:sp>
          <p:nvSpPr>
            <p:cNvPr id="90118" name="Oval 7"/>
            <p:cNvSpPr/>
            <p:nvPr/>
          </p:nvSpPr>
          <p:spPr>
            <a:xfrm>
              <a:off x="288" y="720"/>
              <a:ext cx="217"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B</a:t>
              </a:r>
              <a:endParaRPr lang="en-US" altLang="zh-CN" b="1" dirty="0">
                <a:solidFill>
                  <a:srgbClr val="FFFFFF"/>
                </a:solidFill>
                <a:latin typeface="Arial Narrow" panose="020B0506020202030204" pitchFamily="34" charset="0"/>
              </a:endParaRPr>
            </a:p>
          </p:txBody>
        </p:sp>
        <p:sp>
          <p:nvSpPr>
            <p:cNvPr id="90119" name="Oval 8"/>
            <p:cNvSpPr/>
            <p:nvPr/>
          </p:nvSpPr>
          <p:spPr>
            <a:xfrm>
              <a:off x="763" y="720"/>
              <a:ext cx="217"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C</a:t>
              </a:r>
              <a:endParaRPr lang="en-US" altLang="zh-CN" b="1" dirty="0">
                <a:solidFill>
                  <a:srgbClr val="FFFFFF"/>
                </a:solidFill>
                <a:latin typeface="Arial Narrow" panose="020B0506020202030204" pitchFamily="34" charset="0"/>
              </a:endParaRPr>
            </a:p>
          </p:txBody>
        </p:sp>
        <p:sp>
          <p:nvSpPr>
            <p:cNvPr id="90120" name="Line 9"/>
            <p:cNvSpPr/>
            <p:nvPr/>
          </p:nvSpPr>
          <p:spPr>
            <a:xfrm>
              <a:off x="720" y="528"/>
              <a:ext cx="130" cy="192"/>
            </a:xfrm>
            <a:prstGeom prst="line">
              <a:avLst/>
            </a:prstGeom>
            <a:ln w="28575" cap="flat" cmpd="sng">
              <a:solidFill>
                <a:schemeClr val="tx1"/>
              </a:solidFill>
              <a:prstDash val="solid"/>
              <a:headEnd type="none" w="med" len="med"/>
              <a:tailEnd type="none" w="med" len="med"/>
            </a:ln>
          </p:spPr>
        </p:sp>
        <p:sp>
          <p:nvSpPr>
            <p:cNvPr id="90121" name="Line 10"/>
            <p:cNvSpPr/>
            <p:nvPr/>
          </p:nvSpPr>
          <p:spPr>
            <a:xfrm flipH="1">
              <a:off x="96" y="912"/>
              <a:ext cx="206" cy="288"/>
            </a:xfrm>
            <a:prstGeom prst="line">
              <a:avLst/>
            </a:prstGeom>
            <a:ln w="28575" cap="flat" cmpd="sng">
              <a:solidFill>
                <a:schemeClr val="tx1"/>
              </a:solidFill>
              <a:prstDash val="solid"/>
              <a:headEnd type="none" w="med" len="med"/>
              <a:tailEnd type="none" w="med" len="med"/>
            </a:ln>
          </p:spPr>
        </p:sp>
        <p:sp>
          <p:nvSpPr>
            <p:cNvPr id="90122" name="Oval 11"/>
            <p:cNvSpPr/>
            <p:nvPr/>
          </p:nvSpPr>
          <p:spPr>
            <a:xfrm>
              <a:off x="48" y="1104"/>
              <a:ext cx="217"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D</a:t>
              </a:r>
              <a:endParaRPr lang="en-US" altLang="zh-CN" b="1" dirty="0">
                <a:solidFill>
                  <a:srgbClr val="FFFFFF"/>
                </a:solidFill>
                <a:latin typeface="Arial Narrow" panose="020B0506020202030204" pitchFamily="34" charset="0"/>
              </a:endParaRPr>
            </a:p>
          </p:txBody>
        </p:sp>
        <p:sp>
          <p:nvSpPr>
            <p:cNvPr id="90123" name="Oval 12"/>
            <p:cNvSpPr/>
            <p:nvPr/>
          </p:nvSpPr>
          <p:spPr>
            <a:xfrm>
              <a:off x="523" y="1104"/>
              <a:ext cx="217"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E</a:t>
              </a:r>
              <a:endParaRPr lang="en-US" altLang="zh-CN" b="1" dirty="0">
                <a:solidFill>
                  <a:srgbClr val="FFFFFF"/>
                </a:solidFill>
                <a:latin typeface="Arial Narrow" panose="020B0506020202030204" pitchFamily="34" charset="0"/>
              </a:endParaRPr>
            </a:p>
          </p:txBody>
        </p:sp>
        <p:sp>
          <p:nvSpPr>
            <p:cNvPr id="90124" name="Line 13"/>
            <p:cNvSpPr/>
            <p:nvPr/>
          </p:nvSpPr>
          <p:spPr>
            <a:xfrm>
              <a:off x="480" y="912"/>
              <a:ext cx="130" cy="192"/>
            </a:xfrm>
            <a:prstGeom prst="line">
              <a:avLst/>
            </a:prstGeom>
            <a:ln w="28575" cap="flat" cmpd="sng">
              <a:solidFill>
                <a:schemeClr val="tx1"/>
              </a:solidFill>
              <a:prstDash val="solid"/>
              <a:headEnd type="none" w="med" len="med"/>
              <a:tailEnd type="none" w="med" len="med"/>
            </a:ln>
          </p:spPr>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9235">
                                            <p:txEl>
                                              <p:charRg st="0" end="17"/>
                                            </p:txEl>
                                          </p:spTgt>
                                        </p:tgtEl>
                                        <p:attrNameLst>
                                          <p:attrName>style.visibility</p:attrName>
                                        </p:attrNameLst>
                                      </p:cBhvr>
                                      <p:to>
                                        <p:strVal val="visible"/>
                                      </p:to>
                                    </p:set>
                                    <p:animEffect transition="in" filter="checkerboard(across)">
                                      <p:cBhvr>
                                        <p:cTn id="12" dur="500"/>
                                        <p:tgtEl>
                                          <p:spTgt spid="479235">
                                            <p:txEl>
                                              <p:charRg st="0"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9235">
                                            <p:txEl>
                                              <p:charRg st="17" end="43"/>
                                            </p:txEl>
                                          </p:spTgt>
                                        </p:tgtEl>
                                        <p:attrNameLst>
                                          <p:attrName>style.visibility</p:attrName>
                                        </p:attrNameLst>
                                      </p:cBhvr>
                                      <p:to>
                                        <p:strVal val="visible"/>
                                      </p:to>
                                    </p:set>
                                    <p:animEffect transition="in" filter="checkerboard(across)">
                                      <p:cBhvr>
                                        <p:cTn id="17" dur="500"/>
                                        <p:tgtEl>
                                          <p:spTgt spid="479235">
                                            <p:txEl>
                                              <p:charRg st="17"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79235">
                                            <p:txEl>
                                              <p:charRg st="43" end="67"/>
                                            </p:txEl>
                                          </p:spTgt>
                                        </p:tgtEl>
                                        <p:attrNameLst>
                                          <p:attrName>style.visibility</p:attrName>
                                        </p:attrNameLst>
                                      </p:cBhvr>
                                      <p:to>
                                        <p:strVal val="visible"/>
                                      </p:to>
                                    </p:set>
                                    <p:animEffect transition="in" filter="checkerboard(across)">
                                      <p:cBhvr>
                                        <p:cTn id="22" dur="500"/>
                                        <p:tgtEl>
                                          <p:spTgt spid="479235">
                                            <p:txEl>
                                              <p:charRg st="43"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79235">
                                            <p:txEl>
                                              <p:charRg st="67" end="98"/>
                                            </p:txEl>
                                          </p:spTgt>
                                        </p:tgtEl>
                                        <p:attrNameLst>
                                          <p:attrName>style.visibility</p:attrName>
                                        </p:attrNameLst>
                                      </p:cBhvr>
                                      <p:to>
                                        <p:strVal val="visible"/>
                                      </p:to>
                                    </p:set>
                                    <p:animEffect transition="in" filter="checkerboard(across)">
                                      <p:cBhvr>
                                        <p:cTn id="27" dur="500"/>
                                        <p:tgtEl>
                                          <p:spTgt spid="479235">
                                            <p:txEl>
                                              <p:charRg st="67"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79235">
                                            <p:txEl>
                                              <p:charRg st="98" end="137"/>
                                            </p:txEl>
                                          </p:spTgt>
                                        </p:tgtEl>
                                        <p:attrNameLst>
                                          <p:attrName>style.visibility</p:attrName>
                                        </p:attrNameLst>
                                      </p:cBhvr>
                                      <p:to>
                                        <p:strVal val="visible"/>
                                      </p:to>
                                    </p:set>
                                    <p:animEffect transition="in" filter="checkerboard(across)">
                                      <p:cBhvr>
                                        <p:cTn id="32" dur="500"/>
                                        <p:tgtEl>
                                          <p:spTgt spid="479235">
                                            <p:txEl>
                                              <p:charRg st="98" end="13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79235">
                                            <p:txEl>
                                              <p:charRg st="137" end="153"/>
                                            </p:txEl>
                                          </p:spTgt>
                                        </p:tgtEl>
                                        <p:attrNameLst>
                                          <p:attrName>style.visibility</p:attrName>
                                        </p:attrNameLst>
                                      </p:cBhvr>
                                      <p:to>
                                        <p:strVal val="visible"/>
                                      </p:to>
                                    </p:set>
                                    <p:animEffect transition="in" filter="checkerboard(across)">
                                      <p:cBhvr>
                                        <p:cTn id="37" dur="500"/>
                                        <p:tgtEl>
                                          <p:spTgt spid="479235">
                                            <p:txEl>
                                              <p:charRg st="137" end="15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79235">
                                            <p:txEl>
                                              <p:charRg st="153" end="212"/>
                                            </p:txEl>
                                          </p:spTgt>
                                        </p:tgtEl>
                                        <p:attrNameLst>
                                          <p:attrName>style.visibility</p:attrName>
                                        </p:attrNameLst>
                                      </p:cBhvr>
                                      <p:to>
                                        <p:strVal val="visible"/>
                                      </p:to>
                                    </p:set>
                                    <p:animEffect transition="in" filter="checkerboard(across)">
                                      <p:cBhvr>
                                        <p:cTn id="42" dur="500"/>
                                        <p:tgtEl>
                                          <p:spTgt spid="479235">
                                            <p:txEl>
                                              <p:charRg st="153" end="2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479235">
                                            <p:txEl>
                                              <p:charRg st="212" end="228"/>
                                            </p:txEl>
                                          </p:spTgt>
                                        </p:tgtEl>
                                        <p:attrNameLst>
                                          <p:attrName>style.visibility</p:attrName>
                                        </p:attrNameLst>
                                      </p:cBhvr>
                                      <p:to>
                                        <p:strVal val="visible"/>
                                      </p:to>
                                    </p:set>
                                    <p:animEffect transition="in" filter="checkerboard(across)">
                                      <p:cBhvr>
                                        <p:cTn id="47" dur="500"/>
                                        <p:tgtEl>
                                          <p:spTgt spid="479235">
                                            <p:txEl>
                                              <p:charRg st="212" end="22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479235">
                                            <p:txEl>
                                              <p:charRg st="228" end="239"/>
                                            </p:txEl>
                                          </p:spTgt>
                                        </p:tgtEl>
                                        <p:attrNameLst>
                                          <p:attrName>style.visibility</p:attrName>
                                        </p:attrNameLst>
                                      </p:cBhvr>
                                      <p:to>
                                        <p:strVal val="visible"/>
                                      </p:to>
                                    </p:set>
                                    <p:animEffect transition="in" filter="checkerboard(across)">
                                      <p:cBhvr>
                                        <p:cTn id="52" dur="500"/>
                                        <p:tgtEl>
                                          <p:spTgt spid="479235">
                                            <p:txEl>
                                              <p:charRg st="228" end="23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479235">
                                            <p:txEl>
                                              <p:charRg st="239" end="250"/>
                                            </p:txEl>
                                          </p:spTgt>
                                        </p:tgtEl>
                                        <p:attrNameLst>
                                          <p:attrName>style.visibility</p:attrName>
                                        </p:attrNameLst>
                                      </p:cBhvr>
                                      <p:to>
                                        <p:strVal val="visible"/>
                                      </p:to>
                                    </p:set>
                                    <p:animEffect transition="in" filter="checkerboard(across)">
                                      <p:cBhvr>
                                        <p:cTn id="57" dur="500"/>
                                        <p:tgtEl>
                                          <p:spTgt spid="479235">
                                            <p:txEl>
                                              <p:charRg st="239" end="25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479235">
                                            <p:txEl>
                                              <p:charRg st="250" end="259"/>
                                            </p:txEl>
                                          </p:spTgt>
                                        </p:tgtEl>
                                        <p:attrNameLst>
                                          <p:attrName>style.visibility</p:attrName>
                                        </p:attrNameLst>
                                      </p:cBhvr>
                                      <p:to>
                                        <p:strVal val="visible"/>
                                      </p:to>
                                    </p:set>
                                    <p:animEffect transition="in" filter="checkerboard(across)">
                                      <p:cBhvr>
                                        <p:cTn id="62" dur="500"/>
                                        <p:tgtEl>
                                          <p:spTgt spid="479235">
                                            <p:txEl>
                                              <p:charRg st="250" end="2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ldLvl="5"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 Box 2"/>
          <p:cNvSpPr txBox="1"/>
          <p:nvPr/>
        </p:nvSpPr>
        <p:spPr>
          <a:xfrm>
            <a:off x="606425" y="457200"/>
            <a:ext cx="7775575" cy="9144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5400" b="1" dirty="0">
                <a:solidFill>
                  <a:srgbClr val="0000FF"/>
                </a:solidFill>
                <a:ea typeface="楷体_GB2312" pitchFamily="49" charset="-122"/>
              </a:rPr>
              <a:t>五</a:t>
            </a:r>
            <a:r>
              <a:rPr lang="zh-CN" altLang="en-US" sz="5400" dirty="0">
                <a:solidFill>
                  <a:srgbClr val="0000FF"/>
                </a:solidFill>
                <a:ea typeface="楷体_GB2312" pitchFamily="49" charset="-122"/>
              </a:rPr>
              <a:t>、</a:t>
            </a:r>
            <a:r>
              <a:rPr lang="zh-CN" altLang="en-US" sz="5400" b="1" dirty="0">
                <a:solidFill>
                  <a:srgbClr val="0000FF"/>
                </a:solidFill>
                <a:latin typeface="楷体_GB2312" pitchFamily="49" charset="-122"/>
                <a:ea typeface="楷体_GB2312" pitchFamily="49" charset="-122"/>
              </a:rPr>
              <a:t>遍历算法的应用举例</a:t>
            </a:r>
            <a:endParaRPr lang="zh-CN" altLang="en-US" sz="2400" dirty="0"/>
          </a:p>
        </p:txBody>
      </p:sp>
      <p:sp>
        <p:nvSpPr>
          <p:cNvPr id="91139" name="Text Box 4">
            <a:hlinkClick r:id="rId1" action="ppaction://hlinksldjump"/>
          </p:cNvPr>
          <p:cNvSpPr txBox="1"/>
          <p:nvPr/>
        </p:nvSpPr>
        <p:spPr>
          <a:xfrm>
            <a:off x="684213" y="4076700"/>
            <a:ext cx="687387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800000"/>
                </a:solidFill>
                <a:ea typeface="隶书" pitchFamily="49" charset="-122"/>
              </a:rPr>
              <a:t>3</a:t>
            </a:r>
            <a:r>
              <a:rPr lang="zh-CN" altLang="en-US" sz="4000" b="1" dirty="0">
                <a:solidFill>
                  <a:srgbClr val="800000"/>
                </a:solidFill>
                <a:ea typeface="隶书" pitchFamily="49" charset="-122"/>
              </a:rPr>
              <a:t>、求二叉树的深度</a:t>
            </a:r>
            <a:r>
              <a:rPr lang="en-US" altLang="zh-CN" sz="4000" b="1" dirty="0">
                <a:solidFill>
                  <a:srgbClr val="800000"/>
                </a:solidFill>
                <a:ea typeface="隶书" pitchFamily="49" charset="-122"/>
              </a:rPr>
              <a:t>(</a:t>
            </a:r>
            <a:r>
              <a:rPr lang="zh-CN" altLang="en-US" sz="4000" b="1" dirty="0">
                <a:solidFill>
                  <a:srgbClr val="800000"/>
                </a:solidFill>
                <a:ea typeface="隶书" pitchFamily="49" charset="-122"/>
              </a:rPr>
              <a:t>后序遍历</a:t>
            </a:r>
            <a:r>
              <a:rPr lang="en-US" altLang="zh-CN" sz="4000" b="1" dirty="0">
                <a:solidFill>
                  <a:srgbClr val="800000"/>
                </a:solidFill>
                <a:ea typeface="隶书" pitchFamily="49" charset="-122"/>
              </a:rPr>
              <a:t>)</a:t>
            </a:r>
            <a:endParaRPr lang="en-US" altLang="zh-CN" sz="2400" dirty="0"/>
          </a:p>
        </p:txBody>
      </p:sp>
      <p:sp>
        <p:nvSpPr>
          <p:cNvPr id="91140" name="Rectangle 6">
            <a:hlinkClick r:id="" action="ppaction://noaction"/>
          </p:cNvPr>
          <p:cNvSpPr/>
          <p:nvPr/>
        </p:nvSpPr>
        <p:spPr>
          <a:xfrm>
            <a:off x="539750" y="2205038"/>
            <a:ext cx="7772400" cy="685800"/>
          </a:xfrm>
          <a:prstGeom prst="rect">
            <a:avLst/>
          </a:prstGeom>
          <a:noFill/>
          <a:ln w="9525">
            <a:noFill/>
          </a:ln>
        </p:spPr>
        <p:txBody>
          <a:bodyPr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800000"/>
                </a:solidFill>
                <a:latin typeface="隶书" pitchFamily="49" charset="-122"/>
                <a:ea typeface="隶书" pitchFamily="49" charset="-122"/>
              </a:rPr>
              <a:t>1</a:t>
            </a:r>
            <a:r>
              <a:rPr lang="zh-CN" altLang="en-US" sz="4000" b="1" dirty="0">
                <a:solidFill>
                  <a:srgbClr val="800000"/>
                </a:solidFill>
                <a:latin typeface="隶书" pitchFamily="49" charset="-122"/>
                <a:ea typeface="隶书" pitchFamily="49" charset="-122"/>
              </a:rPr>
              <a:t>、建立二叉树的存储结构</a:t>
            </a:r>
            <a:endParaRPr lang="zh-CN" altLang="en-US" sz="6000" b="1" dirty="0">
              <a:solidFill>
                <a:srgbClr val="800000"/>
              </a:solidFill>
              <a:ea typeface="隶书" pitchFamily="49" charset="-122"/>
            </a:endParaRPr>
          </a:p>
        </p:txBody>
      </p:sp>
      <p:sp>
        <p:nvSpPr>
          <p:cNvPr id="91141" name="Rectangle 7">
            <a:hlinkClick r:id="" action="ppaction://noaction"/>
          </p:cNvPr>
          <p:cNvSpPr/>
          <p:nvPr/>
        </p:nvSpPr>
        <p:spPr>
          <a:xfrm>
            <a:off x="611188" y="3068638"/>
            <a:ext cx="7772400" cy="685800"/>
          </a:xfrm>
          <a:prstGeom prst="rect">
            <a:avLst/>
          </a:prstGeom>
          <a:noFill/>
          <a:ln w="9525">
            <a:noFill/>
          </a:ln>
        </p:spPr>
        <p:txBody>
          <a:bodyPr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800000"/>
                </a:solidFill>
                <a:latin typeface="隶书" pitchFamily="49" charset="-122"/>
                <a:ea typeface="隶书" pitchFamily="49" charset="-122"/>
              </a:rPr>
              <a:t>2</a:t>
            </a:r>
            <a:r>
              <a:rPr lang="zh-CN" altLang="en-US" sz="4000" b="1" dirty="0">
                <a:solidFill>
                  <a:srgbClr val="800000"/>
                </a:solidFill>
                <a:latin typeface="隶书" pitchFamily="49" charset="-122"/>
                <a:ea typeface="隶书" pitchFamily="49" charset="-122"/>
              </a:rPr>
              <a:t>、结点</a:t>
            </a:r>
            <a:r>
              <a:rPr lang="en-US" altLang="zh-CN" sz="4000" b="1" dirty="0">
                <a:solidFill>
                  <a:srgbClr val="800000"/>
                </a:solidFill>
                <a:latin typeface="隶书" pitchFamily="49" charset="-122"/>
                <a:ea typeface="隶书" pitchFamily="49" charset="-122"/>
              </a:rPr>
              <a:t>X</a:t>
            </a:r>
            <a:r>
              <a:rPr lang="zh-CN" altLang="en-US" sz="4000" b="1" dirty="0">
                <a:solidFill>
                  <a:srgbClr val="800000"/>
                </a:solidFill>
                <a:latin typeface="隶书" pitchFamily="49" charset="-122"/>
                <a:ea typeface="隶书" pitchFamily="49" charset="-122"/>
              </a:rPr>
              <a:t>的查找</a:t>
            </a:r>
            <a:endParaRPr lang="zh-CN" altLang="en-US" sz="6000" b="1" dirty="0">
              <a:solidFill>
                <a:srgbClr val="800000"/>
              </a:solidFill>
              <a:ea typeface="隶书" pitchFamily="49" charset="-122"/>
            </a:endParaRPr>
          </a:p>
        </p:txBody>
      </p:sp>
      <p:sp>
        <p:nvSpPr>
          <p:cNvPr id="91142" name="Rectangle 8"/>
          <p:cNvSpPr/>
          <p:nvPr/>
        </p:nvSpPr>
        <p:spPr>
          <a:xfrm>
            <a:off x="900113" y="5157788"/>
            <a:ext cx="5645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800000"/>
                </a:solidFill>
                <a:ea typeface="隶书" pitchFamily="49" charset="-122"/>
              </a:rPr>
              <a:t>4 </a:t>
            </a:r>
            <a:r>
              <a:rPr lang="zh-CN" altLang="en-US" sz="4000" b="1" dirty="0">
                <a:solidFill>
                  <a:srgbClr val="800000"/>
                </a:solidFill>
                <a:ea typeface="隶书" pitchFamily="49" charset="-122"/>
              </a:rPr>
              <a:t>：统计叶子结点的数目</a:t>
            </a:r>
            <a:endParaRPr lang="zh-CN" altLang="en-US" sz="4000" b="1" dirty="0">
              <a:solidFill>
                <a:srgbClr val="800000"/>
              </a:solidFill>
              <a:ea typeface="隶书" pitchFamily="49" charset="-122"/>
            </a:endParaRPr>
          </a:p>
        </p:txBody>
      </p:sp>
    </p:spTree>
  </p:cSld>
  <p:clrMapOvr>
    <a:masterClrMapping/>
  </p:clrMapOvr>
  <p:transition>
    <p:sndAc>
      <p:stSnd>
        <p:snd r:embed="rId2" name="camera.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ctrTitle"/>
          </p:nvPr>
        </p:nvSpPr>
        <p:spPr>
          <a:xfrm>
            <a:off x="685800" y="1143000"/>
            <a:ext cx="7772400" cy="1828800"/>
          </a:xfrm>
          <a:ln/>
        </p:spPr>
        <p:txBody>
          <a:bodyPr vert="horz" wrap="square" lIns="91440" tIns="45720" rIns="91440" bIns="45720" anchor="ctr"/>
          <a:p>
            <a:pPr eaLnBrk="1" hangingPunct="1"/>
            <a:r>
              <a:rPr lang="en-US" altLang="zh-CN" sz="6000" b="1" dirty="0">
                <a:solidFill>
                  <a:srgbClr val="800000"/>
                </a:solidFill>
                <a:latin typeface="仿宋_GB2312" pitchFamily="49" charset="-122"/>
                <a:ea typeface="仿宋_GB2312" pitchFamily="49" charset="-122"/>
              </a:rPr>
              <a:t>1</a:t>
            </a:r>
            <a:r>
              <a:rPr lang="zh-CN" altLang="en-US" sz="6000" b="1" dirty="0">
                <a:solidFill>
                  <a:srgbClr val="800000"/>
                </a:solidFill>
                <a:latin typeface="仿宋_GB2312" pitchFamily="49" charset="-122"/>
                <a:ea typeface="仿宋_GB2312" pitchFamily="49" charset="-122"/>
              </a:rPr>
              <a:t>、建立二叉树的存储结构</a:t>
            </a:r>
            <a:endParaRPr lang="zh-CN" altLang="en-US" sz="6000" b="1" dirty="0">
              <a:solidFill>
                <a:srgbClr val="800000"/>
              </a:solidFill>
              <a:ea typeface="隶书" pitchFamily="49" charset="-122"/>
            </a:endParaRPr>
          </a:p>
        </p:txBody>
      </p:sp>
      <p:sp>
        <p:nvSpPr>
          <p:cNvPr id="92163" name="Rectangle 3"/>
          <p:cNvSpPr>
            <a:spLocks noGrp="1"/>
          </p:cNvSpPr>
          <p:nvPr>
            <p:ph type="subTitle" idx="1"/>
          </p:nvPr>
        </p:nvSpPr>
        <p:spPr>
          <a:xfrm>
            <a:off x="1371600" y="3886200"/>
            <a:ext cx="6400800" cy="1447800"/>
          </a:xfrm>
          <a:ln/>
        </p:spPr>
        <p:txBody>
          <a:bodyPr vert="horz" wrap="square" lIns="91440" tIns="45720" rIns="91440" bIns="45720" anchor="t"/>
          <a:p>
            <a:pPr eaLnBrk="1" hangingPunct="1">
              <a:lnSpc>
                <a:spcPct val="120000"/>
              </a:lnSpc>
              <a:spcBef>
                <a:spcPct val="0"/>
              </a:spcBef>
            </a:pPr>
            <a:r>
              <a:rPr kumimoji="1" lang="zh-CN" altLang="en-US" sz="3600" b="1" dirty="0">
                <a:solidFill>
                  <a:srgbClr val="CC6600"/>
                </a:solidFill>
                <a:latin typeface="+mn-lt"/>
                <a:ea typeface="+mn-ea"/>
                <a:cs typeface="+mn-cs"/>
              </a:rPr>
              <a:t>不同的定义方法相应有不同的存储结构的建立算法</a:t>
            </a:r>
            <a:endParaRPr kumimoji="1" lang="zh-CN" altLang="en-US" sz="3600" b="1" dirty="0">
              <a:solidFill>
                <a:srgbClr val="CC6600"/>
              </a:solidFill>
              <a:latin typeface="+mn-lt"/>
              <a:ea typeface="+mn-ea"/>
              <a:cs typeface="+mn-cs"/>
            </a:endParaRPr>
          </a:p>
        </p:txBody>
      </p:sp>
      <p:sp>
        <p:nvSpPr>
          <p:cNvPr id="452612" name="AutoShape 4">
            <a:hlinkClick r:id="rId1" action="ppaction://hlinksldjump"/>
          </p:cNvPr>
          <p:cNvSpPr/>
          <p:nvPr/>
        </p:nvSpPr>
        <p:spPr>
          <a:xfrm>
            <a:off x="85344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52612"/>
                                        </p:tgtEl>
                                        <p:attrNameLst>
                                          <p:attrName>style.visibility</p:attrName>
                                        </p:attrNameLst>
                                      </p:cBhvr>
                                      <p:to>
                                        <p:strVal val="visible"/>
                                      </p:to>
                                    </p:set>
                                    <p:anim calcmode="lin" valueType="num">
                                      <p:cBhvr additive="base">
                                        <p:cTn id="7" dur="500" fill="hold"/>
                                        <p:tgtEl>
                                          <p:spTgt spid="452612"/>
                                        </p:tgtEl>
                                        <p:attrNameLst>
                                          <p:attrName>ppt_x</p:attrName>
                                        </p:attrNameLst>
                                      </p:cBhvr>
                                      <p:tavLst>
                                        <p:tav tm="0">
                                          <p:val>
                                            <p:strVal val="1+#ppt_w/2"/>
                                          </p:val>
                                        </p:tav>
                                        <p:tav tm="100000">
                                          <p:val>
                                            <p:strVal val="#ppt_x"/>
                                          </p:val>
                                        </p:tav>
                                      </p:tavLst>
                                    </p:anim>
                                    <p:anim calcmode="lin" valueType="num">
                                      <p:cBhvr additive="base">
                                        <p:cTn id="8" dur="500" fill="hold"/>
                                        <p:tgtEl>
                                          <p:spTgt spid="452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a:spLocks noGrp="1"/>
          </p:cNvSpPr>
          <p:nvPr>
            <p:ph idx="1"/>
          </p:nvPr>
        </p:nvSpPr>
        <p:spPr>
          <a:xfrm>
            <a:off x="539750" y="692150"/>
            <a:ext cx="7772400" cy="4114800"/>
          </a:xfrm>
          <a:ln/>
        </p:spPr>
        <p:txBody>
          <a:bodyPr vert="horz" wrap="square" lIns="91440" tIns="45720" rIns="91440" bIns="45720" anchor="t"/>
          <a:p>
            <a:pPr eaLnBrk="1" hangingPunct="1"/>
            <a:r>
              <a:rPr lang="en-US" altLang="zh-CN" dirty="0"/>
              <a:t>(4).</a:t>
            </a:r>
            <a:r>
              <a:rPr lang="zh-CN" altLang="en-US" dirty="0"/>
              <a:t>广义表表示法（形式化表示方法）：</a:t>
            </a:r>
            <a:endParaRPr lang="zh-CN" altLang="en-US" dirty="0"/>
          </a:p>
          <a:p>
            <a:pPr lvl="1" eaLnBrk="1" hangingPunct="1">
              <a:buNone/>
            </a:pPr>
            <a:r>
              <a:rPr lang="zh-CN" altLang="en-US" dirty="0"/>
              <a:t>（</a:t>
            </a:r>
            <a:r>
              <a:rPr lang="en-US" altLang="zh-CN" dirty="0"/>
              <a:t>A</a:t>
            </a:r>
            <a:r>
              <a:rPr lang="zh-CN" altLang="en-US" dirty="0"/>
              <a:t>（</a:t>
            </a:r>
            <a:r>
              <a:rPr lang="en-US" altLang="zh-CN" dirty="0"/>
              <a:t>B</a:t>
            </a:r>
            <a:r>
              <a:rPr lang="zh-CN" altLang="en-US" dirty="0"/>
              <a:t>（</a:t>
            </a:r>
            <a:r>
              <a:rPr lang="en-US" altLang="zh-CN" dirty="0"/>
              <a:t>E</a:t>
            </a:r>
            <a:r>
              <a:rPr lang="zh-CN" altLang="en-US" dirty="0"/>
              <a:t>（</a:t>
            </a:r>
            <a:r>
              <a:rPr lang="en-US" altLang="zh-CN" dirty="0"/>
              <a:t>J</a:t>
            </a:r>
            <a:r>
              <a:rPr lang="zh-CN" altLang="en-US" dirty="0"/>
              <a:t>，</a:t>
            </a:r>
            <a:r>
              <a:rPr lang="en-US" altLang="zh-CN" dirty="0"/>
              <a:t>K</a:t>
            </a:r>
            <a:r>
              <a:rPr lang="zh-CN" altLang="en-US" dirty="0"/>
              <a:t>，</a:t>
            </a:r>
            <a:r>
              <a:rPr lang="en-US" altLang="zh-CN" dirty="0"/>
              <a:t>L</a:t>
            </a:r>
            <a:r>
              <a:rPr lang="zh-CN" altLang="en-US" dirty="0"/>
              <a:t>），</a:t>
            </a:r>
            <a:r>
              <a:rPr lang="en-US" altLang="zh-CN" dirty="0"/>
              <a:t>F</a:t>
            </a:r>
            <a:r>
              <a:rPr lang="zh-CN" altLang="en-US" dirty="0"/>
              <a:t>），</a:t>
            </a:r>
            <a:r>
              <a:rPr lang="en-US" altLang="zh-CN" dirty="0"/>
              <a:t>C</a:t>
            </a:r>
            <a:r>
              <a:rPr lang="zh-CN" altLang="en-US" dirty="0"/>
              <a:t>（</a:t>
            </a:r>
            <a:r>
              <a:rPr lang="en-US" altLang="zh-CN" dirty="0"/>
              <a:t>G</a:t>
            </a:r>
            <a:r>
              <a:rPr lang="zh-CN" altLang="en-US" dirty="0"/>
              <a:t>），</a:t>
            </a:r>
            <a:r>
              <a:rPr lang="en-US" altLang="zh-CN" dirty="0"/>
              <a:t>D</a:t>
            </a:r>
            <a:r>
              <a:rPr lang="zh-CN" altLang="en-US" dirty="0"/>
              <a:t>（</a:t>
            </a:r>
            <a:r>
              <a:rPr lang="en-US" altLang="zh-CN" dirty="0"/>
              <a:t>H</a:t>
            </a:r>
            <a:r>
              <a:rPr lang="zh-CN" altLang="en-US" dirty="0"/>
              <a:t>（</a:t>
            </a:r>
            <a:r>
              <a:rPr lang="en-US" altLang="zh-CN" dirty="0"/>
              <a:t>M</a:t>
            </a:r>
            <a:r>
              <a:rPr lang="zh-CN" altLang="en-US" dirty="0"/>
              <a:t>），</a:t>
            </a:r>
            <a:r>
              <a:rPr lang="en-US" altLang="zh-CN" dirty="0"/>
              <a:t>I</a:t>
            </a:r>
            <a:r>
              <a:rPr lang="zh-CN" altLang="en-US" dirty="0"/>
              <a:t>）））</a:t>
            </a:r>
            <a:endParaRPr lang="zh-CN" altLang="en-US" dirty="0"/>
          </a:p>
          <a:p>
            <a:pPr lvl="1" eaLnBrk="1" hangingPunct="1"/>
            <a:r>
              <a:rPr lang="zh-CN" altLang="en-US" dirty="0"/>
              <a:t>主要用于树的理论描述</a:t>
            </a:r>
            <a:endParaRPr lang="zh-CN" altLang="en-US" dirty="0"/>
          </a:p>
          <a:p>
            <a:pPr lvl="1" eaLnBrk="1" hangingPunct="1"/>
            <a:endParaRPr lang="zh-CN" altLang="en-US" dirty="0"/>
          </a:p>
          <a:p>
            <a:pPr eaLnBrk="1" hangingPunct="1"/>
            <a:r>
              <a:rPr lang="zh-CN" altLang="en-US" dirty="0"/>
              <a:t>小结：</a:t>
            </a:r>
            <a:endParaRPr lang="zh-CN" altLang="en-US" dirty="0"/>
          </a:p>
          <a:p>
            <a:pPr lvl="1" eaLnBrk="1" hangingPunct="1"/>
            <a:r>
              <a:rPr lang="zh-CN" altLang="en-US" dirty="0"/>
              <a:t>树的表示方法的多样性，正说明了树结构在日常生活中及计算机程序设计中的重要性。</a:t>
            </a:r>
            <a:endParaRPr lang="zh-CN" altLang="en-US" dirty="0"/>
          </a:p>
          <a:p>
            <a:pPr lvl="1" eaLnBrk="1" hangingPunct="1"/>
            <a:r>
              <a:rPr lang="zh-CN" altLang="en-US" dirty="0"/>
              <a:t>一般来说，分等级的分类方案都可用层次结构来表示，也就是说，都可产生一个树结构。</a:t>
            </a:r>
            <a:endParaRPr lang="zh-CN" altLang="en-US" dirty="0"/>
          </a:p>
        </p:txBody>
      </p:sp>
    </p:spTree>
  </p:cSld>
  <p:clrMapOvr>
    <a:masterClrMapping/>
  </p:clrMapOvr>
  <p:transition>
    <p:sndAc>
      <p:stSnd>
        <p:snd r:embed="rId1" name="camera.wav"/>
      </p:stSnd>
    </p:sndAc>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p:nvPr/>
        </p:nvSpPr>
        <p:spPr>
          <a:xfrm>
            <a:off x="533400" y="76200"/>
            <a:ext cx="7842250" cy="11906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ea typeface="隶书" pitchFamily="49" charset="-122"/>
              </a:rPr>
              <a:t>       </a:t>
            </a:r>
            <a:r>
              <a:rPr lang="zh-CN" altLang="en-US" sz="3600" b="1" dirty="0">
                <a:solidFill>
                  <a:srgbClr val="008080"/>
                </a:solidFill>
                <a:ea typeface="隶书" pitchFamily="49" charset="-122"/>
              </a:rPr>
              <a:t>以字符串的形式  </a:t>
            </a:r>
            <a:r>
              <a:rPr lang="zh-CN" altLang="en-US" sz="3600" b="1" dirty="0">
                <a:solidFill>
                  <a:srgbClr val="800000"/>
                </a:solidFill>
                <a:ea typeface="隶书" pitchFamily="49" charset="-122"/>
              </a:rPr>
              <a:t>根 左子树 右子树</a:t>
            </a:r>
            <a:endParaRPr lang="zh-CN" altLang="en-US" sz="3600" b="1" dirty="0">
              <a:solidFill>
                <a:srgbClr val="008080"/>
              </a:solidFill>
              <a:ea typeface="隶书" pitchFamily="49" charset="-122"/>
            </a:endParaRPr>
          </a:p>
          <a:p>
            <a:pPr marL="0" lvl="0" indent="0" eaLnBrk="1" hangingPunct="1">
              <a:spcBef>
                <a:spcPct val="0"/>
              </a:spcBef>
              <a:buNone/>
            </a:pPr>
            <a:r>
              <a:rPr lang="zh-CN" altLang="en-US" sz="3600" b="1" dirty="0">
                <a:solidFill>
                  <a:srgbClr val="008080"/>
                </a:solidFill>
                <a:ea typeface="隶书" pitchFamily="49" charset="-122"/>
              </a:rPr>
              <a:t>定义一棵二叉树</a:t>
            </a:r>
            <a:endParaRPr lang="zh-CN" altLang="en-US" sz="3600" b="1" dirty="0">
              <a:solidFill>
                <a:srgbClr val="008080"/>
              </a:solidFill>
              <a:ea typeface="隶书" pitchFamily="49" charset="-122"/>
            </a:endParaRPr>
          </a:p>
        </p:txBody>
      </p:sp>
      <p:sp>
        <p:nvSpPr>
          <p:cNvPr id="453635" name="Text Box 3"/>
          <p:cNvSpPr txBox="1"/>
          <p:nvPr/>
        </p:nvSpPr>
        <p:spPr>
          <a:xfrm>
            <a:off x="304800" y="1339850"/>
            <a:ext cx="13271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CC6600"/>
                </a:solidFill>
                <a:latin typeface="楷体_GB2312" pitchFamily="49" charset="-122"/>
                <a:ea typeface="楷体_GB2312" pitchFamily="49" charset="-122"/>
              </a:rPr>
              <a:t>例如</a:t>
            </a:r>
            <a:r>
              <a:rPr lang="en-US" altLang="zh-CN" sz="3600" dirty="0">
                <a:solidFill>
                  <a:srgbClr val="CC6600"/>
                </a:solidFill>
                <a:latin typeface="楷体_GB2312" pitchFamily="49" charset="-122"/>
                <a:ea typeface="楷体_GB2312" pitchFamily="49" charset="-122"/>
              </a:rPr>
              <a:t>:</a:t>
            </a:r>
            <a:endParaRPr lang="en-US" altLang="zh-CN" sz="2400" dirty="0"/>
          </a:p>
        </p:txBody>
      </p:sp>
      <p:sp useBgFill="1">
        <p:nvSpPr>
          <p:cNvPr id="453636" name="Oval 4"/>
          <p:cNvSpPr/>
          <p:nvPr/>
        </p:nvSpPr>
        <p:spPr>
          <a:xfrm>
            <a:off x="1317625" y="4495800"/>
            <a:ext cx="485775" cy="461963"/>
          </a:xfrm>
          <a:prstGeom prst="ellipse">
            <a:avLst/>
          </a:prstGeom>
          <a:ln w="38100"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990033"/>
                </a:solidFill>
              </a:rPr>
              <a:t>A</a:t>
            </a:r>
            <a:endParaRPr lang="en-US" altLang="zh-CN" sz="2400" dirty="0"/>
          </a:p>
        </p:txBody>
      </p:sp>
      <p:sp useBgFill="1">
        <p:nvSpPr>
          <p:cNvPr id="453637" name="Oval 5"/>
          <p:cNvSpPr/>
          <p:nvPr/>
        </p:nvSpPr>
        <p:spPr>
          <a:xfrm>
            <a:off x="250825" y="5289550"/>
            <a:ext cx="533400" cy="506413"/>
          </a:xfrm>
          <a:prstGeom prst="ellipse">
            <a:avLst/>
          </a:prstGeom>
          <a:ln w="38100"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990033"/>
                </a:solidFill>
              </a:rPr>
              <a:t>B</a:t>
            </a:r>
            <a:endParaRPr lang="en-US" altLang="zh-CN" sz="2400" dirty="0"/>
          </a:p>
        </p:txBody>
      </p:sp>
      <p:sp useBgFill="1">
        <p:nvSpPr>
          <p:cNvPr id="453638" name="Oval 6"/>
          <p:cNvSpPr/>
          <p:nvPr/>
        </p:nvSpPr>
        <p:spPr>
          <a:xfrm>
            <a:off x="1089025" y="6019800"/>
            <a:ext cx="485775" cy="461963"/>
          </a:xfrm>
          <a:prstGeom prst="ellipse">
            <a:avLst/>
          </a:prstGeom>
          <a:ln w="38100"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990033"/>
                </a:solidFill>
              </a:rPr>
              <a:t>C</a:t>
            </a:r>
            <a:endParaRPr lang="en-US" altLang="zh-CN" sz="2400" dirty="0"/>
          </a:p>
        </p:txBody>
      </p:sp>
      <p:sp useBgFill="1">
        <p:nvSpPr>
          <p:cNvPr id="453639" name="Oval 7"/>
          <p:cNvSpPr/>
          <p:nvPr/>
        </p:nvSpPr>
        <p:spPr>
          <a:xfrm>
            <a:off x="2117725" y="5330825"/>
            <a:ext cx="533400" cy="506413"/>
          </a:xfrm>
          <a:prstGeom prst="ellipse">
            <a:avLst/>
          </a:prstGeom>
          <a:ln w="38100"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990033"/>
                </a:solidFill>
              </a:rPr>
              <a:t>D</a:t>
            </a:r>
            <a:endParaRPr lang="en-US" altLang="zh-CN" sz="2400" dirty="0"/>
          </a:p>
        </p:txBody>
      </p:sp>
      <p:sp>
        <p:nvSpPr>
          <p:cNvPr id="453640" name="Text Box 8"/>
          <p:cNvSpPr txBox="1"/>
          <p:nvPr/>
        </p:nvSpPr>
        <p:spPr>
          <a:xfrm>
            <a:off x="3352800" y="1828800"/>
            <a:ext cx="5791200" cy="7508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dirty="0">
                <a:solidFill>
                  <a:srgbClr val="CC6600"/>
                </a:solidFill>
                <a:latin typeface="楷体_GB2312" pitchFamily="49" charset="-122"/>
                <a:ea typeface="楷体_GB2312" pitchFamily="49" charset="-122"/>
              </a:rPr>
              <a:t>以空白字符“＃”表示</a:t>
            </a:r>
            <a:endParaRPr lang="zh-CN" altLang="en-US" sz="2400" dirty="0"/>
          </a:p>
        </p:txBody>
      </p:sp>
      <p:sp>
        <p:nvSpPr>
          <p:cNvPr id="453641" name="Line 9"/>
          <p:cNvSpPr/>
          <p:nvPr/>
        </p:nvSpPr>
        <p:spPr>
          <a:xfrm flipH="1">
            <a:off x="479425" y="4729163"/>
            <a:ext cx="838200" cy="533400"/>
          </a:xfrm>
          <a:prstGeom prst="line">
            <a:avLst/>
          </a:prstGeom>
          <a:ln w="38100" cap="sq" cmpd="sng">
            <a:solidFill>
              <a:schemeClr val="bg2"/>
            </a:solidFill>
            <a:prstDash val="solid"/>
            <a:headEnd type="none" w="sm" len="sm"/>
            <a:tailEnd type="none" w="sm" len="sm"/>
          </a:ln>
        </p:spPr>
      </p:sp>
      <p:sp>
        <p:nvSpPr>
          <p:cNvPr id="453642" name="Line 10"/>
          <p:cNvSpPr/>
          <p:nvPr/>
        </p:nvSpPr>
        <p:spPr>
          <a:xfrm>
            <a:off x="1774825" y="4729163"/>
            <a:ext cx="609600" cy="601662"/>
          </a:xfrm>
          <a:prstGeom prst="line">
            <a:avLst/>
          </a:prstGeom>
          <a:ln w="38100" cap="sq" cmpd="sng">
            <a:solidFill>
              <a:schemeClr val="bg2"/>
            </a:solidFill>
            <a:prstDash val="solid"/>
            <a:headEnd type="none" w="sm" len="sm"/>
            <a:tailEnd type="none" w="sm" len="sm"/>
          </a:ln>
        </p:spPr>
      </p:sp>
      <p:sp>
        <p:nvSpPr>
          <p:cNvPr id="453643" name="Line 11"/>
          <p:cNvSpPr/>
          <p:nvPr/>
        </p:nvSpPr>
        <p:spPr>
          <a:xfrm>
            <a:off x="784225" y="5567363"/>
            <a:ext cx="533400" cy="452437"/>
          </a:xfrm>
          <a:prstGeom prst="line">
            <a:avLst/>
          </a:prstGeom>
          <a:ln w="38100" cap="sq" cmpd="sng">
            <a:solidFill>
              <a:schemeClr val="bg2"/>
            </a:solidFill>
            <a:prstDash val="solid"/>
            <a:headEnd type="none" w="sm" len="sm"/>
            <a:tailEnd type="none" w="sm" len="sm"/>
          </a:ln>
        </p:spPr>
      </p:sp>
      <p:sp>
        <p:nvSpPr>
          <p:cNvPr id="453644" name="Text Box 12"/>
          <p:cNvSpPr txBox="1"/>
          <p:nvPr/>
        </p:nvSpPr>
        <p:spPr>
          <a:xfrm>
            <a:off x="2955925" y="4910138"/>
            <a:ext cx="6096000" cy="7588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b="1" dirty="0">
                <a:solidFill>
                  <a:srgbClr val="800000"/>
                </a:solidFill>
                <a:ea typeface="楷体_GB2312" pitchFamily="49" charset="-122"/>
              </a:rPr>
              <a:t>A</a:t>
            </a:r>
            <a:r>
              <a:rPr lang="en-US" altLang="zh-CN" sz="4000" dirty="0">
                <a:solidFill>
                  <a:srgbClr val="FF9933"/>
                </a:solidFill>
                <a:ea typeface="楷体_GB2312" pitchFamily="49" charset="-122"/>
              </a:rPr>
              <a:t>(</a:t>
            </a:r>
            <a:r>
              <a:rPr lang="en-US" altLang="zh-CN" sz="4000" b="1" dirty="0">
                <a:solidFill>
                  <a:srgbClr val="800000"/>
                </a:solidFill>
                <a:ea typeface="楷体_GB2312" pitchFamily="49" charset="-122"/>
              </a:rPr>
              <a:t>B</a:t>
            </a:r>
            <a:r>
              <a:rPr lang="en-US" altLang="zh-CN" sz="4000" dirty="0">
                <a:solidFill>
                  <a:srgbClr val="FF9933"/>
                </a:solidFill>
                <a:ea typeface="楷体_GB2312" pitchFamily="49" charset="-122"/>
              </a:rPr>
              <a:t>(</a:t>
            </a:r>
            <a:r>
              <a:rPr lang="zh-CN" altLang="en-US" sz="4000" dirty="0">
                <a:solidFill>
                  <a:srgbClr val="FF9933"/>
                </a:solidFill>
                <a:ea typeface="楷体_GB2312" pitchFamily="49" charset="-122"/>
              </a:rPr>
              <a:t>＃</a:t>
            </a:r>
            <a:r>
              <a:rPr lang="en-US" altLang="zh-CN" sz="4000" dirty="0">
                <a:solidFill>
                  <a:srgbClr val="FF9933"/>
                </a:solidFill>
                <a:ea typeface="楷体_GB2312" pitchFamily="49" charset="-122"/>
              </a:rPr>
              <a:t>,</a:t>
            </a:r>
            <a:r>
              <a:rPr lang="en-US" altLang="zh-CN" sz="4000" b="1" dirty="0">
                <a:solidFill>
                  <a:srgbClr val="800000"/>
                </a:solidFill>
                <a:ea typeface="楷体_GB2312" pitchFamily="49" charset="-122"/>
              </a:rPr>
              <a:t>C</a:t>
            </a:r>
            <a:r>
              <a:rPr lang="en-US" altLang="zh-CN" sz="4000" dirty="0">
                <a:solidFill>
                  <a:srgbClr val="FF9933"/>
                </a:solidFill>
                <a:ea typeface="楷体_GB2312" pitchFamily="49" charset="-122"/>
              </a:rPr>
              <a:t>(</a:t>
            </a:r>
            <a:r>
              <a:rPr lang="zh-CN" altLang="en-US" sz="4000" dirty="0">
                <a:solidFill>
                  <a:srgbClr val="FF9933"/>
                </a:solidFill>
                <a:ea typeface="楷体_GB2312" pitchFamily="49" charset="-122"/>
              </a:rPr>
              <a:t>＃</a:t>
            </a:r>
            <a:r>
              <a:rPr lang="en-US" altLang="zh-CN" sz="4000" dirty="0">
                <a:solidFill>
                  <a:srgbClr val="FF9933"/>
                </a:solidFill>
                <a:ea typeface="楷体_GB2312" pitchFamily="49" charset="-122"/>
              </a:rPr>
              <a:t>,</a:t>
            </a:r>
            <a:r>
              <a:rPr lang="zh-CN" altLang="en-US" sz="4000" dirty="0">
                <a:solidFill>
                  <a:srgbClr val="FF9933"/>
                </a:solidFill>
                <a:ea typeface="楷体_GB2312" pitchFamily="49" charset="-122"/>
              </a:rPr>
              <a:t>＃</a:t>
            </a:r>
            <a:r>
              <a:rPr lang="en-US" altLang="zh-CN" sz="4000" dirty="0">
                <a:solidFill>
                  <a:srgbClr val="FF9933"/>
                </a:solidFill>
                <a:ea typeface="楷体_GB2312" pitchFamily="49" charset="-122"/>
              </a:rPr>
              <a:t>)),</a:t>
            </a:r>
            <a:r>
              <a:rPr lang="en-US" altLang="zh-CN" sz="4000" b="1" dirty="0">
                <a:solidFill>
                  <a:srgbClr val="800000"/>
                </a:solidFill>
                <a:ea typeface="楷体_GB2312" pitchFamily="49" charset="-122"/>
              </a:rPr>
              <a:t>D</a:t>
            </a:r>
            <a:r>
              <a:rPr lang="en-US" altLang="zh-CN" sz="4000" dirty="0">
                <a:solidFill>
                  <a:srgbClr val="FF9933"/>
                </a:solidFill>
                <a:ea typeface="楷体_GB2312" pitchFamily="49" charset="-122"/>
              </a:rPr>
              <a:t>(</a:t>
            </a:r>
            <a:r>
              <a:rPr lang="zh-CN" altLang="en-US" sz="4000" dirty="0">
                <a:solidFill>
                  <a:srgbClr val="FF9933"/>
                </a:solidFill>
                <a:ea typeface="楷体_GB2312" pitchFamily="49" charset="-122"/>
              </a:rPr>
              <a:t>＃</a:t>
            </a:r>
            <a:r>
              <a:rPr lang="en-US" altLang="zh-CN" sz="4000" dirty="0">
                <a:solidFill>
                  <a:srgbClr val="FF9933"/>
                </a:solidFill>
                <a:ea typeface="楷体_GB2312" pitchFamily="49" charset="-122"/>
              </a:rPr>
              <a:t>,</a:t>
            </a:r>
            <a:r>
              <a:rPr lang="zh-CN" altLang="en-US" sz="4000" dirty="0">
                <a:solidFill>
                  <a:srgbClr val="FF9933"/>
                </a:solidFill>
                <a:ea typeface="楷体_GB2312" pitchFamily="49" charset="-122"/>
              </a:rPr>
              <a:t>＃</a:t>
            </a:r>
            <a:r>
              <a:rPr lang="en-US" altLang="zh-CN" sz="4000" dirty="0">
                <a:solidFill>
                  <a:srgbClr val="FF9933"/>
                </a:solidFill>
                <a:ea typeface="楷体_GB2312" pitchFamily="49" charset="-122"/>
              </a:rPr>
              <a:t>))</a:t>
            </a:r>
            <a:endParaRPr lang="en-US" altLang="zh-CN" sz="2400" dirty="0"/>
          </a:p>
        </p:txBody>
      </p:sp>
      <p:sp>
        <p:nvSpPr>
          <p:cNvPr id="453645" name="Line 13"/>
          <p:cNvSpPr/>
          <p:nvPr/>
        </p:nvSpPr>
        <p:spPr>
          <a:xfrm>
            <a:off x="4027488" y="5095875"/>
            <a:ext cx="2438400" cy="0"/>
          </a:xfrm>
          <a:prstGeom prst="line">
            <a:avLst/>
          </a:prstGeom>
          <a:ln w="38100" cap="sq" cmpd="sng">
            <a:solidFill>
              <a:srgbClr val="800000"/>
            </a:solidFill>
            <a:prstDash val="solid"/>
            <a:headEnd type="none" w="sm" len="sm"/>
            <a:tailEnd type="none" w="sm" len="sm"/>
          </a:ln>
        </p:spPr>
      </p:sp>
      <p:sp>
        <p:nvSpPr>
          <p:cNvPr id="453646" name="Line 14"/>
          <p:cNvSpPr/>
          <p:nvPr/>
        </p:nvSpPr>
        <p:spPr>
          <a:xfrm>
            <a:off x="7123113" y="5095875"/>
            <a:ext cx="1447800" cy="0"/>
          </a:xfrm>
          <a:prstGeom prst="line">
            <a:avLst/>
          </a:prstGeom>
          <a:ln w="38100" cap="sq" cmpd="sng">
            <a:solidFill>
              <a:srgbClr val="800000"/>
            </a:solidFill>
            <a:prstDash val="solid"/>
            <a:headEnd type="none" w="sm" len="sm"/>
            <a:tailEnd type="none" w="sm" len="sm"/>
          </a:ln>
        </p:spPr>
      </p:sp>
      <p:sp>
        <p:nvSpPr>
          <p:cNvPr id="453647" name="Text Box 15"/>
          <p:cNvSpPr txBox="1"/>
          <p:nvPr/>
        </p:nvSpPr>
        <p:spPr>
          <a:xfrm>
            <a:off x="1241425" y="1981200"/>
            <a:ext cx="1349375"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3600" b="1" dirty="0">
                <a:solidFill>
                  <a:schemeClr val="tx2"/>
                </a:solidFill>
                <a:ea typeface="楷体_GB2312" pitchFamily="49" charset="-122"/>
              </a:rPr>
              <a:t>空树</a:t>
            </a:r>
            <a:endParaRPr lang="zh-CN" altLang="en-US" sz="3600" dirty="0"/>
          </a:p>
        </p:txBody>
      </p:sp>
      <p:sp>
        <p:nvSpPr>
          <p:cNvPr id="453648" name="Text Box 16"/>
          <p:cNvSpPr txBox="1"/>
          <p:nvPr/>
        </p:nvSpPr>
        <p:spPr>
          <a:xfrm>
            <a:off x="228600" y="2863850"/>
            <a:ext cx="3635375" cy="119062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3600" b="1" dirty="0">
                <a:solidFill>
                  <a:schemeClr val="tx2"/>
                </a:solidFill>
                <a:ea typeface="楷体_GB2312" pitchFamily="49" charset="-122"/>
              </a:rPr>
              <a:t>只含一个根结点的二叉树</a:t>
            </a:r>
            <a:endParaRPr lang="zh-CN" altLang="en-US" sz="3600" dirty="0"/>
          </a:p>
        </p:txBody>
      </p:sp>
      <p:sp useBgFill="1">
        <p:nvSpPr>
          <p:cNvPr id="453649" name="Oval 17"/>
          <p:cNvSpPr/>
          <p:nvPr/>
        </p:nvSpPr>
        <p:spPr>
          <a:xfrm>
            <a:off x="2638425" y="3581400"/>
            <a:ext cx="485775" cy="461963"/>
          </a:xfrm>
          <a:prstGeom prst="ellipse">
            <a:avLst/>
          </a:prstGeom>
          <a:ln w="38100" cap="sq" cmpd="sng">
            <a:solidFill>
              <a:srgbClr val="00808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990033"/>
                </a:solidFill>
              </a:rPr>
              <a:t>A</a:t>
            </a:r>
            <a:endParaRPr lang="en-US" altLang="zh-CN" sz="2400" dirty="0"/>
          </a:p>
        </p:txBody>
      </p:sp>
      <p:sp>
        <p:nvSpPr>
          <p:cNvPr id="453650" name="Text Box 18"/>
          <p:cNvSpPr txBox="1"/>
          <p:nvPr/>
        </p:nvSpPr>
        <p:spPr>
          <a:xfrm>
            <a:off x="3498850" y="2951163"/>
            <a:ext cx="5562600" cy="823912"/>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dirty="0">
                <a:solidFill>
                  <a:srgbClr val="CC6600"/>
                </a:solidFill>
                <a:latin typeface="楷体_GB2312" pitchFamily="49" charset="-122"/>
                <a:ea typeface="楷体_GB2312" pitchFamily="49" charset="-122"/>
              </a:rPr>
              <a:t>以字符串“</a:t>
            </a:r>
            <a:r>
              <a:rPr lang="en-US" altLang="zh-CN" sz="4000" b="1" dirty="0">
                <a:solidFill>
                  <a:srgbClr val="800000"/>
                </a:solidFill>
                <a:ea typeface="楷体_GB2312" pitchFamily="49" charset="-122"/>
              </a:rPr>
              <a:t>A </a:t>
            </a:r>
            <a:r>
              <a:rPr lang="zh-CN" altLang="en-US" sz="4000" b="1" dirty="0">
                <a:solidFill>
                  <a:srgbClr val="800000"/>
                </a:solidFill>
                <a:ea typeface="楷体_GB2312" pitchFamily="49" charset="-122"/>
              </a:rPr>
              <a:t>＃＃</a:t>
            </a:r>
            <a:r>
              <a:rPr lang="zh-CN" altLang="en-US" sz="3600" dirty="0">
                <a:solidFill>
                  <a:srgbClr val="CC6600"/>
                </a:solidFill>
                <a:latin typeface="楷体_GB2312" pitchFamily="49" charset="-122"/>
                <a:ea typeface="楷体_GB2312" pitchFamily="49" charset="-122"/>
              </a:rPr>
              <a:t>”表示</a:t>
            </a:r>
            <a:endParaRPr lang="zh-CN" altLang="en-US" sz="3600" dirty="0">
              <a:solidFill>
                <a:srgbClr val="CC6600"/>
              </a:solidFill>
              <a:latin typeface="楷体_GB2312" pitchFamily="49" charset="-122"/>
              <a:ea typeface="楷体_GB2312" pitchFamily="49" charset="-122"/>
            </a:endParaRPr>
          </a:p>
        </p:txBody>
      </p:sp>
      <p:sp>
        <p:nvSpPr>
          <p:cNvPr id="453651" name="Text Box 19"/>
          <p:cNvSpPr txBox="1"/>
          <p:nvPr/>
        </p:nvSpPr>
        <p:spPr>
          <a:xfrm>
            <a:off x="2325688" y="4160838"/>
            <a:ext cx="5562600" cy="75088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dirty="0">
                <a:solidFill>
                  <a:srgbClr val="CC6600"/>
                </a:solidFill>
                <a:latin typeface="楷体_GB2312" pitchFamily="49" charset="-122"/>
                <a:ea typeface="楷体_GB2312" pitchFamily="49" charset="-122"/>
              </a:rPr>
              <a:t>以下列字符串表示</a:t>
            </a:r>
            <a:endParaRPr lang="zh-CN" altLang="en-US" sz="3600" dirty="0">
              <a:solidFill>
                <a:srgbClr val="CC6600"/>
              </a:solidFill>
              <a:latin typeface="楷体_GB2312" pitchFamily="49" charset="-122"/>
              <a:ea typeface="楷体_GB2312" pitchFamily="49" charset="-122"/>
            </a:endParaRPr>
          </a:p>
        </p:txBody>
      </p:sp>
      <p:sp>
        <p:nvSpPr>
          <p:cNvPr id="453652" name="Line 20"/>
          <p:cNvSpPr/>
          <p:nvPr/>
        </p:nvSpPr>
        <p:spPr>
          <a:xfrm>
            <a:off x="4170363" y="5672138"/>
            <a:ext cx="304800" cy="0"/>
          </a:xfrm>
          <a:prstGeom prst="line">
            <a:avLst/>
          </a:prstGeom>
          <a:ln w="38100" cap="sq" cmpd="sng">
            <a:solidFill>
              <a:schemeClr val="tx2"/>
            </a:solidFill>
            <a:prstDash val="solid"/>
            <a:headEnd type="none" w="sm" len="sm"/>
            <a:tailEnd type="none" w="sm" len="sm"/>
          </a:ln>
        </p:spPr>
      </p:sp>
      <p:sp>
        <p:nvSpPr>
          <p:cNvPr id="453653" name="Line 21"/>
          <p:cNvSpPr/>
          <p:nvPr/>
        </p:nvSpPr>
        <p:spPr>
          <a:xfrm>
            <a:off x="5106988" y="5672138"/>
            <a:ext cx="1295400" cy="0"/>
          </a:xfrm>
          <a:prstGeom prst="line">
            <a:avLst/>
          </a:prstGeom>
          <a:ln w="38100" cap="sq" cmpd="sng">
            <a:solidFill>
              <a:schemeClr val="tx2"/>
            </a:solidFill>
            <a:prstDash val="solid"/>
            <a:headEnd type="none" w="sm" len="sm"/>
            <a:tailEnd type="none" w="sm" len="sm"/>
          </a:ln>
        </p:spPr>
      </p:sp>
      <p:sp>
        <p:nvSpPr>
          <p:cNvPr id="453654" name="Line 22"/>
          <p:cNvSpPr/>
          <p:nvPr/>
        </p:nvSpPr>
        <p:spPr>
          <a:xfrm>
            <a:off x="7412038" y="5743575"/>
            <a:ext cx="304800" cy="0"/>
          </a:xfrm>
          <a:prstGeom prst="line">
            <a:avLst/>
          </a:prstGeom>
          <a:ln w="38100" cap="sq" cmpd="sng">
            <a:solidFill>
              <a:srgbClr val="333399"/>
            </a:solidFill>
            <a:prstDash val="solid"/>
            <a:headEnd type="none" w="sm" len="sm"/>
            <a:tailEnd type="none" w="sm" len="sm"/>
          </a:ln>
        </p:spPr>
      </p:sp>
      <p:sp>
        <p:nvSpPr>
          <p:cNvPr id="453655" name="Line 23"/>
          <p:cNvSpPr/>
          <p:nvPr/>
        </p:nvSpPr>
        <p:spPr>
          <a:xfrm>
            <a:off x="7986713" y="5743575"/>
            <a:ext cx="304800" cy="0"/>
          </a:xfrm>
          <a:prstGeom prst="line">
            <a:avLst/>
          </a:prstGeom>
          <a:ln w="38100" cap="sq" cmpd="sng">
            <a:solidFill>
              <a:srgbClr val="333399"/>
            </a:solidFill>
            <a:prstDash val="solid"/>
            <a:headEnd type="none" w="sm" len="sm"/>
            <a:tailEnd type="none" w="sm" len="sm"/>
          </a:ln>
        </p:spPr>
      </p:sp>
      <p:sp>
        <p:nvSpPr>
          <p:cNvPr id="453656" name="Line 24"/>
          <p:cNvSpPr/>
          <p:nvPr/>
        </p:nvSpPr>
        <p:spPr>
          <a:xfrm>
            <a:off x="5467350" y="5816600"/>
            <a:ext cx="304800" cy="0"/>
          </a:xfrm>
          <a:prstGeom prst="line">
            <a:avLst/>
          </a:prstGeom>
          <a:ln w="38100" cap="sq" cmpd="sng">
            <a:solidFill>
              <a:srgbClr val="FF3300"/>
            </a:solidFill>
            <a:prstDash val="solid"/>
            <a:headEnd type="none" w="sm" len="sm"/>
            <a:tailEnd type="none" w="sm" len="sm"/>
          </a:ln>
        </p:spPr>
      </p:sp>
      <p:sp>
        <p:nvSpPr>
          <p:cNvPr id="453657" name="Line 25"/>
          <p:cNvSpPr/>
          <p:nvPr/>
        </p:nvSpPr>
        <p:spPr>
          <a:xfrm>
            <a:off x="6043613" y="5816600"/>
            <a:ext cx="304800" cy="0"/>
          </a:xfrm>
          <a:prstGeom prst="line">
            <a:avLst/>
          </a:prstGeom>
          <a:ln w="38100" cap="sq" cmpd="sng">
            <a:solidFill>
              <a:srgbClr val="FF3300"/>
            </a:solidFill>
            <a:prstDash val="solid"/>
            <a:headEnd type="none" w="sm" len="sm"/>
            <a:tailEnd type="none" w="sm" len="sm"/>
          </a:ln>
        </p:spPr>
      </p:sp>
      <p:pic>
        <p:nvPicPr>
          <p:cNvPr id="93210" name="Picture 26" descr="Green Ball"/>
          <p:cNvPicPr>
            <a:picLocks noChangeAspect="1"/>
          </p:cNvPicPr>
          <p:nvPr/>
        </p:nvPicPr>
        <p:blipFill>
          <a:blip r:embed="rId1"/>
          <a:stretch>
            <a:fillRect/>
          </a:stretch>
        </p:blipFill>
        <p:spPr>
          <a:xfrm>
            <a:off x="914400" y="228600"/>
            <a:ext cx="304800" cy="304800"/>
          </a:xfrm>
          <a:prstGeom prst="rect">
            <a:avLst/>
          </a:prstGeom>
          <a:noFill/>
          <a:ln w="9525">
            <a:noFill/>
          </a:ln>
        </p:spPr>
      </p:pic>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3635"/>
                                        </p:tgtEl>
                                        <p:attrNameLst>
                                          <p:attrName>style.visibility</p:attrName>
                                        </p:attrNameLst>
                                      </p:cBhvr>
                                      <p:to>
                                        <p:strVal val="visible"/>
                                      </p:to>
                                    </p:set>
                                    <p:anim calcmode="lin" valueType="num">
                                      <p:cBhvr additive="base">
                                        <p:cTn id="7" dur="500" fill="hold"/>
                                        <p:tgtEl>
                                          <p:spTgt spid="453635"/>
                                        </p:tgtEl>
                                        <p:attrNameLst>
                                          <p:attrName>ppt_x</p:attrName>
                                        </p:attrNameLst>
                                      </p:cBhvr>
                                      <p:tavLst>
                                        <p:tav tm="0">
                                          <p:val>
                                            <p:strVal val="0-#ppt_w/2"/>
                                          </p:val>
                                        </p:tav>
                                        <p:tav tm="100000">
                                          <p:val>
                                            <p:strVal val="#ppt_x"/>
                                          </p:val>
                                        </p:tav>
                                      </p:tavLst>
                                    </p:anim>
                                    <p:anim calcmode="lin" valueType="num">
                                      <p:cBhvr additive="base">
                                        <p:cTn id="8" dur="500" fill="hold"/>
                                        <p:tgtEl>
                                          <p:spTgt spid="4536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3647"/>
                                        </p:tgtEl>
                                        <p:attrNameLst>
                                          <p:attrName>style.visibility</p:attrName>
                                        </p:attrNameLst>
                                      </p:cBhvr>
                                      <p:to>
                                        <p:strVal val="visible"/>
                                      </p:to>
                                    </p:set>
                                    <p:anim calcmode="lin" valueType="num">
                                      <p:cBhvr additive="base">
                                        <p:cTn id="13" dur="500" fill="hold"/>
                                        <p:tgtEl>
                                          <p:spTgt spid="453647"/>
                                        </p:tgtEl>
                                        <p:attrNameLst>
                                          <p:attrName>ppt_x</p:attrName>
                                        </p:attrNameLst>
                                      </p:cBhvr>
                                      <p:tavLst>
                                        <p:tav tm="0">
                                          <p:val>
                                            <p:strVal val="0-#ppt_w/2"/>
                                          </p:val>
                                        </p:tav>
                                        <p:tav tm="100000">
                                          <p:val>
                                            <p:strVal val="#ppt_x"/>
                                          </p:val>
                                        </p:tav>
                                      </p:tavLst>
                                    </p:anim>
                                    <p:anim calcmode="lin" valueType="num">
                                      <p:cBhvr additive="base">
                                        <p:cTn id="14" dur="500" fill="hold"/>
                                        <p:tgtEl>
                                          <p:spTgt spid="4536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iterate type="wd">
                                    <p:tmPct val="100000"/>
                                  </p:iterate>
                                  <p:childTnLst>
                                    <p:set>
                                      <p:cBhvr>
                                        <p:cTn id="18" dur="1" fill="hold">
                                          <p:stCondLst>
                                            <p:cond delay="0"/>
                                          </p:stCondLst>
                                        </p:cTn>
                                        <p:tgtEl>
                                          <p:spTgt spid="453640"/>
                                        </p:tgtEl>
                                        <p:attrNameLst>
                                          <p:attrName>style.visibility</p:attrName>
                                        </p:attrNameLst>
                                      </p:cBhvr>
                                      <p:to>
                                        <p:strVal val="visible"/>
                                      </p:to>
                                    </p:set>
                                    <p:animEffect transition="in" filter="wipe(left)">
                                      <p:cBhvr>
                                        <p:cTn id="19" dur="300"/>
                                        <p:tgtEl>
                                          <p:spTgt spid="45364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53648"/>
                                        </p:tgtEl>
                                        <p:attrNameLst>
                                          <p:attrName>style.visibility</p:attrName>
                                        </p:attrNameLst>
                                      </p:cBhvr>
                                      <p:to>
                                        <p:strVal val="visible"/>
                                      </p:to>
                                    </p:set>
                                    <p:anim calcmode="lin" valueType="num">
                                      <p:cBhvr additive="base">
                                        <p:cTn id="24" dur="500" fill="hold"/>
                                        <p:tgtEl>
                                          <p:spTgt spid="453648"/>
                                        </p:tgtEl>
                                        <p:attrNameLst>
                                          <p:attrName>ppt_x</p:attrName>
                                        </p:attrNameLst>
                                      </p:cBhvr>
                                      <p:tavLst>
                                        <p:tav tm="0">
                                          <p:val>
                                            <p:strVal val="0-#ppt_w/2"/>
                                          </p:val>
                                        </p:tav>
                                        <p:tav tm="100000">
                                          <p:val>
                                            <p:strVal val="#ppt_x"/>
                                          </p:val>
                                        </p:tav>
                                      </p:tavLst>
                                    </p:anim>
                                    <p:anim calcmode="lin" valueType="num">
                                      <p:cBhvr additive="base">
                                        <p:cTn id="25" dur="500" fill="hold"/>
                                        <p:tgtEl>
                                          <p:spTgt spid="453648"/>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4536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453650"/>
                                        </p:tgtEl>
                                        <p:attrNameLst>
                                          <p:attrName>style.visibility</p:attrName>
                                        </p:attrNameLst>
                                      </p:cBhvr>
                                      <p:to>
                                        <p:strVal val="visible"/>
                                      </p:to>
                                    </p:set>
                                    <p:animEffect transition="in" filter="wipe(left)">
                                      <p:cBhvr>
                                        <p:cTn id="33" dur="300"/>
                                        <p:tgtEl>
                                          <p:spTgt spid="453650"/>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 fill="hold" grpId="0" nodeType="clickEffect">
                                  <p:stCondLst>
                                    <p:cond delay="0"/>
                                  </p:stCondLst>
                                  <p:childTnLst>
                                    <p:set>
                                      <p:cBhvr>
                                        <p:cTn id="37" dur="1" fill="hold">
                                          <p:stCondLst>
                                            <p:cond delay="0"/>
                                          </p:stCondLst>
                                        </p:cTn>
                                        <p:tgtEl>
                                          <p:spTgt spid="453636"/>
                                        </p:tgtEl>
                                        <p:attrNameLst>
                                          <p:attrName>style.visibility</p:attrName>
                                        </p:attrNameLst>
                                      </p:cBhvr>
                                      <p:to>
                                        <p:strVal val="visible"/>
                                      </p:to>
                                    </p:set>
                                    <p:anim calcmode="lin" valueType="num">
                                      <p:cBhvr>
                                        <p:cTn id="38" dur="500" fill="hold"/>
                                        <p:tgtEl>
                                          <p:spTgt spid="453636"/>
                                        </p:tgtEl>
                                        <p:attrNameLst>
                                          <p:attrName>ppt_x</p:attrName>
                                        </p:attrNameLst>
                                      </p:cBhvr>
                                      <p:tavLst>
                                        <p:tav tm="0">
                                          <p:val>
                                            <p:strVal val="#ppt_x"/>
                                          </p:val>
                                        </p:tav>
                                        <p:tav tm="100000">
                                          <p:val>
                                            <p:strVal val="#ppt_x"/>
                                          </p:val>
                                        </p:tav>
                                      </p:tavLst>
                                    </p:anim>
                                    <p:anim calcmode="lin" valueType="num">
                                      <p:cBhvr>
                                        <p:cTn id="39" dur="500" fill="hold"/>
                                        <p:tgtEl>
                                          <p:spTgt spid="453636"/>
                                        </p:tgtEl>
                                        <p:attrNameLst>
                                          <p:attrName>ppt_y</p:attrName>
                                        </p:attrNameLst>
                                      </p:cBhvr>
                                      <p:tavLst>
                                        <p:tav tm="0">
                                          <p:val>
                                            <p:strVal val="#ppt_y-#ppt_h/2"/>
                                          </p:val>
                                        </p:tav>
                                        <p:tav tm="100000">
                                          <p:val>
                                            <p:strVal val="#ppt_y"/>
                                          </p:val>
                                        </p:tav>
                                      </p:tavLst>
                                    </p:anim>
                                    <p:anim calcmode="lin" valueType="num">
                                      <p:cBhvr>
                                        <p:cTn id="40" dur="500" fill="hold"/>
                                        <p:tgtEl>
                                          <p:spTgt spid="453636"/>
                                        </p:tgtEl>
                                        <p:attrNameLst>
                                          <p:attrName>ppt_w</p:attrName>
                                        </p:attrNameLst>
                                      </p:cBhvr>
                                      <p:tavLst>
                                        <p:tav tm="0">
                                          <p:val>
                                            <p:strVal val="#ppt_w"/>
                                          </p:val>
                                        </p:tav>
                                        <p:tav tm="100000">
                                          <p:val>
                                            <p:strVal val="#ppt_w"/>
                                          </p:val>
                                        </p:tav>
                                      </p:tavLst>
                                    </p:anim>
                                    <p:anim calcmode="lin" valueType="num">
                                      <p:cBhvr>
                                        <p:cTn id="41" dur="500" fill="hold"/>
                                        <p:tgtEl>
                                          <p:spTgt spid="453636"/>
                                        </p:tgtEl>
                                        <p:attrNameLst>
                                          <p:attrName>ppt_h</p:attrName>
                                        </p:attrNameLst>
                                      </p:cBhvr>
                                      <p:tavLst>
                                        <p:tav tm="0">
                                          <p:val>
                                            <p:fltVal val="0.000000"/>
                                          </p:val>
                                        </p:tav>
                                        <p:tav tm="100000">
                                          <p:val>
                                            <p:strVal val="#ppt_h"/>
                                          </p:val>
                                        </p:tav>
                                      </p:tavLst>
                                    </p:anim>
                                  </p:childTnLst>
                                </p:cTn>
                              </p:par>
                            </p:childTnLst>
                          </p:cTn>
                        </p:par>
                        <p:par>
                          <p:cTn id="42" fill="hold">
                            <p:stCondLst>
                              <p:cond delay="500"/>
                            </p:stCondLst>
                            <p:childTnLst>
                              <p:par>
                                <p:cTn id="43" presetID="17" presetClass="entr" presetSubtype="1" fill="hold" nodeType="afterEffect">
                                  <p:stCondLst>
                                    <p:cond delay="0"/>
                                  </p:stCondLst>
                                  <p:childTnLst>
                                    <p:set>
                                      <p:cBhvr>
                                        <p:cTn id="44" dur="1" fill="hold">
                                          <p:stCondLst>
                                            <p:cond delay="0"/>
                                          </p:stCondLst>
                                        </p:cTn>
                                        <p:tgtEl>
                                          <p:spTgt spid="453641"/>
                                        </p:tgtEl>
                                        <p:attrNameLst>
                                          <p:attrName>style.visibility</p:attrName>
                                        </p:attrNameLst>
                                      </p:cBhvr>
                                      <p:to>
                                        <p:strVal val="visible"/>
                                      </p:to>
                                    </p:set>
                                    <p:anim calcmode="lin" valueType="num">
                                      <p:cBhvr>
                                        <p:cTn id="45" dur="500" fill="hold"/>
                                        <p:tgtEl>
                                          <p:spTgt spid="453641"/>
                                        </p:tgtEl>
                                        <p:attrNameLst>
                                          <p:attrName>ppt_x</p:attrName>
                                        </p:attrNameLst>
                                      </p:cBhvr>
                                      <p:tavLst>
                                        <p:tav tm="0">
                                          <p:val>
                                            <p:strVal val="#ppt_x"/>
                                          </p:val>
                                        </p:tav>
                                        <p:tav tm="100000">
                                          <p:val>
                                            <p:strVal val="#ppt_x"/>
                                          </p:val>
                                        </p:tav>
                                      </p:tavLst>
                                    </p:anim>
                                    <p:anim calcmode="lin" valueType="num">
                                      <p:cBhvr>
                                        <p:cTn id="46" dur="500" fill="hold"/>
                                        <p:tgtEl>
                                          <p:spTgt spid="453641"/>
                                        </p:tgtEl>
                                        <p:attrNameLst>
                                          <p:attrName>ppt_y</p:attrName>
                                        </p:attrNameLst>
                                      </p:cBhvr>
                                      <p:tavLst>
                                        <p:tav tm="0">
                                          <p:val>
                                            <p:strVal val="#ppt_y-#ppt_h/2"/>
                                          </p:val>
                                        </p:tav>
                                        <p:tav tm="100000">
                                          <p:val>
                                            <p:strVal val="#ppt_y"/>
                                          </p:val>
                                        </p:tav>
                                      </p:tavLst>
                                    </p:anim>
                                    <p:anim calcmode="lin" valueType="num">
                                      <p:cBhvr>
                                        <p:cTn id="47" dur="500" fill="hold"/>
                                        <p:tgtEl>
                                          <p:spTgt spid="453641"/>
                                        </p:tgtEl>
                                        <p:attrNameLst>
                                          <p:attrName>ppt_w</p:attrName>
                                        </p:attrNameLst>
                                      </p:cBhvr>
                                      <p:tavLst>
                                        <p:tav tm="0">
                                          <p:val>
                                            <p:strVal val="#ppt_w"/>
                                          </p:val>
                                        </p:tav>
                                        <p:tav tm="100000">
                                          <p:val>
                                            <p:strVal val="#ppt_w"/>
                                          </p:val>
                                        </p:tav>
                                      </p:tavLst>
                                    </p:anim>
                                    <p:anim calcmode="lin" valueType="num">
                                      <p:cBhvr>
                                        <p:cTn id="48" dur="500" fill="hold"/>
                                        <p:tgtEl>
                                          <p:spTgt spid="453641"/>
                                        </p:tgtEl>
                                        <p:attrNameLst>
                                          <p:attrName>ppt_h</p:attrName>
                                        </p:attrNameLst>
                                      </p:cBhvr>
                                      <p:tavLst>
                                        <p:tav tm="0">
                                          <p:val>
                                            <p:fltVal val="0.000000"/>
                                          </p:val>
                                        </p:tav>
                                        <p:tav tm="100000">
                                          <p:val>
                                            <p:strVal val="#ppt_h"/>
                                          </p:val>
                                        </p:tav>
                                      </p:tavLst>
                                    </p:anim>
                                  </p:childTnLst>
                                </p:cTn>
                              </p:par>
                            </p:childTnLst>
                          </p:cTn>
                        </p:par>
                        <p:par>
                          <p:cTn id="49" fill="hold">
                            <p:stCondLst>
                              <p:cond delay="1000"/>
                            </p:stCondLst>
                            <p:childTnLst>
                              <p:par>
                                <p:cTn id="50" presetID="17" presetClass="entr" presetSubtype="1" fill="hold" grpId="0" nodeType="afterEffect">
                                  <p:stCondLst>
                                    <p:cond delay="0"/>
                                  </p:stCondLst>
                                  <p:childTnLst>
                                    <p:set>
                                      <p:cBhvr>
                                        <p:cTn id="51" dur="1" fill="hold">
                                          <p:stCondLst>
                                            <p:cond delay="0"/>
                                          </p:stCondLst>
                                        </p:cTn>
                                        <p:tgtEl>
                                          <p:spTgt spid="453637"/>
                                        </p:tgtEl>
                                        <p:attrNameLst>
                                          <p:attrName>style.visibility</p:attrName>
                                        </p:attrNameLst>
                                      </p:cBhvr>
                                      <p:to>
                                        <p:strVal val="visible"/>
                                      </p:to>
                                    </p:set>
                                    <p:anim calcmode="lin" valueType="num">
                                      <p:cBhvr>
                                        <p:cTn id="52" dur="500" fill="hold"/>
                                        <p:tgtEl>
                                          <p:spTgt spid="453637"/>
                                        </p:tgtEl>
                                        <p:attrNameLst>
                                          <p:attrName>ppt_x</p:attrName>
                                        </p:attrNameLst>
                                      </p:cBhvr>
                                      <p:tavLst>
                                        <p:tav tm="0">
                                          <p:val>
                                            <p:strVal val="#ppt_x"/>
                                          </p:val>
                                        </p:tav>
                                        <p:tav tm="100000">
                                          <p:val>
                                            <p:strVal val="#ppt_x"/>
                                          </p:val>
                                        </p:tav>
                                      </p:tavLst>
                                    </p:anim>
                                    <p:anim calcmode="lin" valueType="num">
                                      <p:cBhvr>
                                        <p:cTn id="53" dur="500" fill="hold"/>
                                        <p:tgtEl>
                                          <p:spTgt spid="453637"/>
                                        </p:tgtEl>
                                        <p:attrNameLst>
                                          <p:attrName>ppt_y</p:attrName>
                                        </p:attrNameLst>
                                      </p:cBhvr>
                                      <p:tavLst>
                                        <p:tav tm="0">
                                          <p:val>
                                            <p:strVal val="#ppt_y-#ppt_h/2"/>
                                          </p:val>
                                        </p:tav>
                                        <p:tav tm="100000">
                                          <p:val>
                                            <p:strVal val="#ppt_y"/>
                                          </p:val>
                                        </p:tav>
                                      </p:tavLst>
                                    </p:anim>
                                    <p:anim calcmode="lin" valueType="num">
                                      <p:cBhvr>
                                        <p:cTn id="54" dur="500" fill="hold"/>
                                        <p:tgtEl>
                                          <p:spTgt spid="453637"/>
                                        </p:tgtEl>
                                        <p:attrNameLst>
                                          <p:attrName>ppt_w</p:attrName>
                                        </p:attrNameLst>
                                      </p:cBhvr>
                                      <p:tavLst>
                                        <p:tav tm="0">
                                          <p:val>
                                            <p:strVal val="#ppt_w"/>
                                          </p:val>
                                        </p:tav>
                                        <p:tav tm="100000">
                                          <p:val>
                                            <p:strVal val="#ppt_w"/>
                                          </p:val>
                                        </p:tav>
                                      </p:tavLst>
                                    </p:anim>
                                    <p:anim calcmode="lin" valueType="num">
                                      <p:cBhvr>
                                        <p:cTn id="55" dur="500" fill="hold"/>
                                        <p:tgtEl>
                                          <p:spTgt spid="453637"/>
                                        </p:tgtEl>
                                        <p:attrNameLst>
                                          <p:attrName>ppt_h</p:attrName>
                                        </p:attrNameLst>
                                      </p:cBhvr>
                                      <p:tavLst>
                                        <p:tav tm="0">
                                          <p:val>
                                            <p:fltVal val="0.000000"/>
                                          </p:val>
                                        </p:tav>
                                        <p:tav tm="100000">
                                          <p:val>
                                            <p:strVal val="#ppt_h"/>
                                          </p:val>
                                        </p:tav>
                                      </p:tavLst>
                                    </p:anim>
                                  </p:childTnLst>
                                </p:cTn>
                              </p:par>
                            </p:childTnLst>
                          </p:cTn>
                        </p:par>
                        <p:par>
                          <p:cTn id="56" fill="hold">
                            <p:stCondLst>
                              <p:cond delay="1500"/>
                            </p:stCondLst>
                            <p:childTnLst>
                              <p:par>
                                <p:cTn id="57" presetID="17" presetClass="entr" presetSubtype="1" fill="hold" nodeType="afterEffect">
                                  <p:stCondLst>
                                    <p:cond delay="0"/>
                                  </p:stCondLst>
                                  <p:childTnLst>
                                    <p:set>
                                      <p:cBhvr>
                                        <p:cTn id="58" dur="1" fill="hold">
                                          <p:stCondLst>
                                            <p:cond delay="0"/>
                                          </p:stCondLst>
                                        </p:cTn>
                                        <p:tgtEl>
                                          <p:spTgt spid="453643"/>
                                        </p:tgtEl>
                                        <p:attrNameLst>
                                          <p:attrName>style.visibility</p:attrName>
                                        </p:attrNameLst>
                                      </p:cBhvr>
                                      <p:to>
                                        <p:strVal val="visible"/>
                                      </p:to>
                                    </p:set>
                                    <p:anim calcmode="lin" valueType="num">
                                      <p:cBhvr>
                                        <p:cTn id="59" dur="500" fill="hold"/>
                                        <p:tgtEl>
                                          <p:spTgt spid="453643"/>
                                        </p:tgtEl>
                                        <p:attrNameLst>
                                          <p:attrName>ppt_x</p:attrName>
                                        </p:attrNameLst>
                                      </p:cBhvr>
                                      <p:tavLst>
                                        <p:tav tm="0">
                                          <p:val>
                                            <p:strVal val="#ppt_x"/>
                                          </p:val>
                                        </p:tav>
                                        <p:tav tm="100000">
                                          <p:val>
                                            <p:strVal val="#ppt_x"/>
                                          </p:val>
                                        </p:tav>
                                      </p:tavLst>
                                    </p:anim>
                                    <p:anim calcmode="lin" valueType="num">
                                      <p:cBhvr>
                                        <p:cTn id="60" dur="500" fill="hold"/>
                                        <p:tgtEl>
                                          <p:spTgt spid="453643"/>
                                        </p:tgtEl>
                                        <p:attrNameLst>
                                          <p:attrName>ppt_y</p:attrName>
                                        </p:attrNameLst>
                                      </p:cBhvr>
                                      <p:tavLst>
                                        <p:tav tm="0">
                                          <p:val>
                                            <p:strVal val="#ppt_y-#ppt_h/2"/>
                                          </p:val>
                                        </p:tav>
                                        <p:tav tm="100000">
                                          <p:val>
                                            <p:strVal val="#ppt_y"/>
                                          </p:val>
                                        </p:tav>
                                      </p:tavLst>
                                    </p:anim>
                                    <p:anim calcmode="lin" valueType="num">
                                      <p:cBhvr>
                                        <p:cTn id="61" dur="500" fill="hold"/>
                                        <p:tgtEl>
                                          <p:spTgt spid="453643"/>
                                        </p:tgtEl>
                                        <p:attrNameLst>
                                          <p:attrName>ppt_w</p:attrName>
                                        </p:attrNameLst>
                                      </p:cBhvr>
                                      <p:tavLst>
                                        <p:tav tm="0">
                                          <p:val>
                                            <p:strVal val="#ppt_w"/>
                                          </p:val>
                                        </p:tav>
                                        <p:tav tm="100000">
                                          <p:val>
                                            <p:strVal val="#ppt_w"/>
                                          </p:val>
                                        </p:tav>
                                      </p:tavLst>
                                    </p:anim>
                                    <p:anim calcmode="lin" valueType="num">
                                      <p:cBhvr>
                                        <p:cTn id="62" dur="500" fill="hold"/>
                                        <p:tgtEl>
                                          <p:spTgt spid="453643"/>
                                        </p:tgtEl>
                                        <p:attrNameLst>
                                          <p:attrName>ppt_h</p:attrName>
                                        </p:attrNameLst>
                                      </p:cBhvr>
                                      <p:tavLst>
                                        <p:tav tm="0">
                                          <p:val>
                                            <p:fltVal val="0.000000"/>
                                          </p:val>
                                        </p:tav>
                                        <p:tav tm="100000">
                                          <p:val>
                                            <p:strVal val="#ppt_h"/>
                                          </p:val>
                                        </p:tav>
                                      </p:tavLst>
                                    </p:anim>
                                  </p:childTnLst>
                                </p:cTn>
                              </p:par>
                            </p:childTnLst>
                          </p:cTn>
                        </p:par>
                        <p:par>
                          <p:cTn id="63" fill="hold">
                            <p:stCondLst>
                              <p:cond delay="2000"/>
                            </p:stCondLst>
                            <p:childTnLst>
                              <p:par>
                                <p:cTn id="64" presetID="17" presetClass="entr" presetSubtype="1" fill="hold" grpId="0" nodeType="afterEffect">
                                  <p:stCondLst>
                                    <p:cond delay="0"/>
                                  </p:stCondLst>
                                  <p:childTnLst>
                                    <p:set>
                                      <p:cBhvr>
                                        <p:cTn id="65" dur="1" fill="hold">
                                          <p:stCondLst>
                                            <p:cond delay="0"/>
                                          </p:stCondLst>
                                        </p:cTn>
                                        <p:tgtEl>
                                          <p:spTgt spid="453638"/>
                                        </p:tgtEl>
                                        <p:attrNameLst>
                                          <p:attrName>style.visibility</p:attrName>
                                        </p:attrNameLst>
                                      </p:cBhvr>
                                      <p:to>
                                        <p:strVal val="visible"/>
                                      </p:to>
                                    </p:set>
                                    <p:anim calcmode="lin" valueType="num">
                                      <p:cBhvr>
                                        <p:cTn id="66" dur="500" fill="hold"/>
                                        <p:tgtEl>
                                          <p:spTgt spid="453638"/>
                                        </p:tgtEl>
                                        <p:attrNameLst>
                                          <p:attrName>ppt_x</p:attrName>
                                        </p:attrNameLst>
                                      </p:cBhvr>
                                      <p:tavLst>
                                        <p:tav tm="0">
                                          <p:val>
                                            <p:strVal val="#ppt_x"/>
                                          </p:val>
                                        </p:tav>
                                        <p:tav tm="100000">
                                          <p:val>
                                            <p:strVal val="#ppt_x"/>
                                          </p:val>
                                        </p:tav>
                                      </p:tavLst>
                                    </p:anim>
                                    <p:anim calcmode="lin" valueType="num">
                                      <p:cBhvr>
                                        <p:cTn id="67" dur="500" fill="hold"/>
                                        <p:tgtEl>
                                          <p:spTgt spid="453638"/>
                                        </p:tgtEl>
                                        <p:attrNameLst>
                                          <p:attrName>ppt_y</p:attrName>
                                        </p:attrNameLst>
                                      </p:cBhvr>
                                      <p:tavLst>
                                        <p:tav tm="0">
                                          <p:val>
                                            <p:strVal val="#ppt_y-#ppt_h/2"/>
                                          </p:val>
                                        </p:tav>
                                        <p:tav tm="100000">
                                          <p:val>
                                            <p:strVal val="#ppt_y"/>
                                          </p:val>
                                        </p:tav>
                                      </p:tavLst>
                                    </p:anim>
                                    <p:anim calcmode="lin" valueType="num">
                                      <p:cBhvr>
                                        <p:cTn id="68" dur="500" fill="hold"/>
                                        <p:tgtEl>
                                          <p:spTgt spid="453638"/>
                                        </p:tgtEl>
                                        <p:attrNameLst>
                                          <p:attrName>ppt_w</p:attrName>
                                        </p:attrNameLst>
                                      </p:cBhvr>
                                      <p:tavLst>
                                        <p:tav tm="0">
                                          <p:val>
                                            <p:strVal val="#ppt_w"/>
                                          </p:val>
                                        </p:tav>
                                        <p:tav tm="100000">
                                          <p:val>
                                            <p:strVal val="#ppt_w"/>
                                          </p:val>
                                        </p:tav>
                                      </p:tavLst>
                                    </p:anim>
                                    <p:anim calcmode="lin" valueType="num">
                                      <p:cBhvr>
                                        <p:cTn id="69" dur="500" fill="hold"/>
                                        <p:tgtEl>
                                          <p:spTgt spid="453638"/>
                                        </p:tgtEl>
                                        <p:attrNameLst>
                                          <p:attrName>ppt_h</p:attrName>
                                        </p:attrNameLst>
                                      </p:cBhvr>
                                      <p:tavLst>
                                        <p:tav tm="0">
                                          <p:val>
                                            <p:fltVal val="0.000000"/>
                                          </p:val>
                                        </p:tav>
                                        <p:tav tm="100000">
                                          <p:val>
                                            <p:strVal val="#ppt_h"/>
                                          </p:val>
                                        </p:tav>
                                      </p:tavLst>
                                    </p:anim>
                                  </p:childTnLst>
                                </p:cTn>
                              </p:par>
                            </p:childTnLst>
                          </p:cTn>
                        </p:par>
                        <p:par>
                          <p:cTn id="70" fill="hold">
                            <p:stCondLst>
                              <p:cond delay="2500"/>
                            </p:stCondLst>
                            <p:childTnLst>
                              <p:par>
                                <p:cTn id="71" presetID="17" presetClass="entr" presetSubtype="1" fill="hold" nodeType="afterEffect">
                                  <p:stCondLst>
                                    <p:cond delay="0"/>
                                  </p:stCondLst>
                                  <p:childTnLst>
                                    <p:set>
                                      <p:cBhvr>
                                        <p:cTn id="72" dur="1" fill="hold">
                                          <p:stCondLst>
                                            <p:cond delay="0"/>
                                          </p:stCondLst>
                                        </p:cTn>
                                        <p:tgtEl>
                                          <p:spTgt spid="453642"/>
                                        </p:tgtEl>
                                        <p:attrNameLst>
                                          <p:attrName>style.visibility</p:attrName>
                                        </p:attrNameLst>
                                      </p:cBhvr>
                                      <p:to>
                                        <p:strVal val="visible"/>
                                      </p:to>
                                    </p:set>
                                    <p:anim calcmode="lin" valueType="num">
                                      <p:cBhvr>
                                        <p:cTn id="73" dur="500" fill="hold"/>
                                        <p:tgtEl>
                                          <p:spTgt spid="453642"/>
                                        </p:tgtEl>
                                        <p:attrNameLst>
                                          <p:attrName>ppt_x</p:attrName>
                                        </p:attrNameLst>
                                      </p:cBhvr>
                                      <p:tavLst>
                                        <p:tav tm="0">
                                          <p:val>
                                            <p:strVal val="#ppt_x"/>
                                          </p:val>
                                        </p:tav>
                                        <p:tav tm="100000">
                                          <p:val>
                                            <p:strVal val="#ppt_x"/>
                                          </p:val>
                                        </p:tav>
                                      </p:tavLst>
                                    </p:anim>
                                    <p:anim calcmode="lin" valueType="num">
                                      <p:cBhvr>
                                        <p:cTn id="74" dur="500" fill="hold"/>
                                        <p:tgtEl>
                                          <p:spTgt spid="453642"/>
                                        </p:tgtEl>
                                        <p:attrNameLst>
                                          <p:attrName>ppt_y</p:attrName>
                                        </p:attrNameLst>
                                      </p:cBhvr>
                                      <p:tavLst>
                                        <p:tav tm="0">
                                          <p:val>
                                            <p:strVal val="#ppt_y-#ppt_h/2"/>
                                          </p:val>
                                        </p:tav>
                                        <p:tav tm="100000">
                                          <p:val>
                                            <p:strVal val="#ppt_y"/>
                                          </p:val>
                                        </p:tav>
                                      </p:tavLst>
                                    </p:anim>
                                    <p:anim calcmode="lin" valueType="num">
                                      <p:cBhvr>
                                        <p:cTn id="75" dur="500" fill="hold"/>
                                        <p:tgtEl>
                                          <p:spTgt spid="453642"/>
                                        </p:tgtEl>
                                        <p:attrNameLst>
                                          <p:attrName>ppt_w</p:attrName>
                                        </p:attrNameLst>
                                      </p:cBhvr>
                                      <p:tavLst>
                                        <p:tav tm="0">
                                          <p:val>
                                            <p:strVal val="#ppt_w"/>
                                          </p:val>
                                        </p:tav>
                                        <p:tav tm="100000">
                                          <p:val>
                                            <p:strVal val="#ppt_w"/>
                                          </p:val>
                                        </p:tav>
                                      </p:tavLst>
                                    </p:anim>
                                    <p:anim calcmode="lin" valueType="num">
                                      <p:cBhvr>
                                        <p:cTn id="76" dur="500" fill="hold"/>
                                        <p:tgtEl>
                                          <p:spTgt spid="453642"/>
                                        </p:tgtEl>
                                        <p:attrNameLst>
                                          <p:attrName>ppt_h</p:attrName>
                                        </p:attrNameLst>
                                      </p:cBhvr>
                                      <p:tavLst>
                                        <p:tav tm="0">
                                          <p:val>
                                            <p:fltVal val="0.000000"/>
                                          </p:val>
                                        </p:tav>
                                        <p:tav tm="100000">
                                          <p:val>
                                            <p:strVal val="#ppt_h"/>
                                          </p:val>
                                        </p:tav>
                                      </p:tavLst>
                                    </p:anim>
                                  </p:childTnLst>
                                </p:cTn>
                              </p:par>
                            </p:childTnLst>
                          </p:cTn>
                        </p:par>
                        <p:par>
                          <p:cTn id="77" fill="hold">
                            <p:stCondLst>
                              <p:cond delay="3000"/>
                            </p:stCondLst>
                            <p:childTnLst>
                              <p:par>
                                <p:cTn id="78" presetID="17" presetClass="entr" presetSubtype="1" fill="hold" grpId="0" nodeType="afterEffect">
                                  <p:stCondLst>
                                    <p:cond delay="0"/>
                                  </p:stCondLst>
                                  <p:childTnLst>
                                    <p:set>
                                      <p:cBhvr>
                                        <p:cTn id="79" dur="1" fill="hold">
                                          <p:stCondLst>
                                            <p:cond delay="0"/>
                                          </p:stCondLst>
                                        </p:cTn>
                                        <p:tgtEl>
                                          <p:spTgt spid="453639"/>
                                        </p:tgtEl>
                                        <p:attrNameLst>
                                          <p:attrName>style.visibility</p:attrName>
                                        </p:attrNameLst>
                                      </p:cBhvr>
                                      <p:to>
                                        <p:strVal val="visible"/>
                                      </p:to>
                                    </p:set>
                                    <p:anim calcmode="lin" valueType="num">
                                      <p:cBhvr>
                                        <p:cTn id="80" dur="500" fill="hold"/>
                                        <p:tgtEl>
                                          <p:spTgt spid="453639"/>
                                        </p:tgtEl>
                                        <p:attrNameLst>
                                          <p:attrName>ppt_x</p:attrName>
                                        </p:attrNameLst>
                                      </p:cBhvr>
                                      <p:tavLst>
                                        <p:tav tm="0">
                                          <p:val>
                                            <p:strVal val="#ppt_x"/>
                                          </p:val>
                                        </p:tav>
                                        <p:tav tm="100000">
                                          <p:val>
                                            <p:strVal val="#ppt_x"/>
                                          </p:val>
                                        </p:tav>
                                      </p:tavLst>
                                    </p:anim>
                                    <p:anim calcmode="lin" valueType="num">
                                      <p:cBhvr>
                                        <p:cTn id="81" dur="500" fill="hold"/>
                                        <p:tgtEl>
                                          <p:spTgt spid="453639"/>
                                        </p:tgtEl>
                                        <p:attrNameLst>
                                          <p:attrName>ppt_y</p:attrName>
                                        </p:attrNameLst>
                                      </p:cBhvr>
                                      <p:tavLst>
                                        <p:tav tm="0">
                                          <p:val>
                                            <p:strVal val="#ppt_y-#ppt_h/2"/>
                                          </p:val>
                                        </p:tav>
                                        <p:tav tm="100000">
                                          <p:val>
                                            <p:strVal val="#ppt_y"/>
                                          </p:val>
                                        </p:tav>
                                      </p:tavLst>
                                    </p:anim>
                                    <p:anim calcmode="lin" valueType="num">
                                      <p:cBhvr>
                                        <p:cTn id="82" dur="500" fill="hold"/>
                                        <p:tgtEl>
                                          <p:spTgt spid="453639"/>
                                        </p:tgtEl>
                                        <p:attrNameLst>
                                          <p:attrName>ppt_w</p:attrName>
                                        </p:attrNameLst>
                                      </p:cBhvr>
                                      <p:tavLst>
                                        <p:tav tm="0">
                                          <p:val>
                                            <p:strVal val="#ppt_w"/>
                                          </p:val>
                                        </p:tav>
                                        <p:tav tm="100000">
                                          <p:val>
                                            <p:strVal val="#ppt_w"/>
                                          </p:val>
                                        </p:tav>
                                      </p:tavLst>
                                    </p:anim>
                                    <p:anim calcmode="lin" valueType="num">
                                      <p:cBhvr>
                                        <p:cTn id="83" dur="500" fill="hold"/>
                                        <p:tgtEl>
                                          <p:spTgt spid="453639"/>
                                        </p:tgtEl>
                                        <p:attrNameLst>
                                          <p:attrName>ppt_h</p:attrName>
                                        </p:attrNameLst>
                                      </p:cBhvr>
                                      <p:tavLst>
                                        <p:tav tm="0">
                                          <p:val>
                                            <p:fltVal val="0.00000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8" fill="hold" grpId="0" nodeType="clickEffect">
                                  <p:stCondLst>
                                    <p:cond delay="0"/>
                                  </p:stCondLst>
                                  <p:childTnLst>
                                    <p:set>
                                      <p:cBhvr>
                                        <p:cTn id="87" dur="1" fill="hold">
                                          <p:stCondLst>
                                            <p:cond delay="0"/>
                                          </p:stCondLst>
                                        </p:cTn>
                                        <p:tgtEl>
                                          <p:spTgt spid="453651"/>
                                        </p:tgtEl>
                                        <p:attrNameLst>
                                          <p:attrName>style.visibility</p:attrName>
                                        </p:attrNameLst>
                                      </p:cBhvr>
                                      <p:to>
                                        <p:strVal val="visible"/>
                                      </p:to>
                                    </p:set>
                                    <p:anim calcmode="lin" valueType="num">
                                      <p:cBhvr>
                                        <p:cTn id="88" dur="500" fill="hold"/>
                                        <p:tgtEl>
                                          <p:spTgt spid="453651"/>
                                        </p:tgtEl>
                                        <p:attrNameLst>
                                          <p:attrName>ppt_x</p:attrName>
                                        </p:attrNameLst>
                                      </p:cBhvr>
                                      <p:tavLst>
                                        <p:tav tm="0">
                                          <p:val>
                                            <p:strVal val="#ppt_x-#ppt_w/2"/>
                                          </p:val>
                                        </p:tav>
                                        <p:tav tm="100000">
                                          <p:val>
                                            <p:strVal val="#ppt_x"/>
                                          </p:val>
                                        </p:tav>
                                      </p:tavLst>
                                    </p:anim>
                                    <p:anim calcmode="lin" valueType="num">
                                      <p:cBhvr>
                                        <p:cTn id="89" dur="500" fill="hold"/>
                                        <p:tgtEl>
                                          <p:spTgt spid="453651"/>
                                        </p:tgtEl>
                                        <p:attrNameLst>
                                          <p:attrName>ppt_y</p:attrName>
                                        </p:attrNameLst>
                                      </p:cBhvr>
                                      <p:tavLst>
                                        <p:tav tm="0">
                                          <p:val>
                                            <p:strVal val="#ppt_y"/>
                                          </p:val>
                                        </p:tav>
                                        <p:tav tm="100000">
                                          <p:val>
                                            <p:strVal val="#ppt_y"/>
                                          </p:val>
                                        </p:tav>
                                      </p:tavLst>
                                    </p:anim>
                                    <p:anim calcmode="lin" valueType="num">
                                      <p:cBhvr>
                                        <p:cTn id="90" dur="500" fill="hold"/>
                                        <p:tgtEl>
                                          <p:spTgt spid="453651"/>
                                        </p:tgtEl>
                                        <p:attrNameLst>
                                          <p:attrName>ppt_w</p:attrName>
                                        </p:attrNameLst>
                                      </p:cBhvr>
                                      <p:tavLst>
                                        <p:tav tm="0">
                                          <p:val>
                                            <p:fltVal val="0.000000"/>
                                          </p:val>
                                        </p:tav>
                                        <p:tav tm="100000">
                                          <p:val>
                                            <p:strVal val="#ppt_w"/>
                                          </p:val>
                                        </p:tav>
                                      </p:tavLst>
                                    </p:anim>
                                    <p:anim calcmode="lin" valueType="num">
                                      <p:cBhvr>
                                        <p:cTn id="91" dur="500" fill="hold"/>
                                        <p:tgtEl>
                                          <p:spTgt spid="453651"/>
                                        </p:tgtEl>
                                        <p:attrNameLst>
                                          <p:attrName>ppt_h</p:attrName>
                                        </p:attrNameLst>
                                      </p:cBhvr>
                                      <p:tavLst>
                                        <p:tav tm="0">
                                          <p:val>
                                            <p:strVal val="#ppt_h"/>
                                          </p:val>
                                        </p:tav>
                                        <p:tav tm="100000">
                                          <p:val>
                                            <p:strVal val="#ppt_h"/>
                                          </p:val>
                                        </p:tav>
                                      </p:tavLst>
                                    </p:anim>
                                  </p:childTnLst>
                                </p:cTn>
                              </p:par>
                            </p:childTnLst>
                          </p:cTn>
                        </p:par>
                        <p:par>
                          <p:cTn id="92" fill="hold">
                            <p:stCondLst>
                              <p:cond delay="500"/>
                            </p:stCondLst>
                            <p:childTnLst>
                              <p:par>
                                <p:cTn id="93" presetID="17" presetClass="entr" presetSubtype="8" fill="hold" grpId="0" nodeType="afterEffect">
                                  <p:stCondLst>
                                    <p:cond delay="0"/>
                                  </p:stCondLst>
                                  <p:childTnLst>
                                    <p:set>
                                      <p:cBhvr>
                                        <p:cTn id="94" dur="1" fill="hold">
                                          <p:stCondLst>
                                            <p:cond delay="0"/>
                                          </p:stCondLst>
                                        </p:cTn>
                                        <p:tgtEl>
                                          <p:spTgt spid="453644"/>
                                        </p:tgtEl>
                                        <p:attrNameLst>
                                          <p:attrName>style.visibility</p:attrName>
                                        </p:attrNameLst>
                                      </p:cBhvr>
                                      <p:to>
                                        <p:strVal val="visible"/>
                                      </p:to>
                                    </p:set>
                                    <p:anim calcmode="lin" valueType="num">
                                      <p:cBhvr>
                                        <p:cTn id="95" dur="500" fill="hold"/>
                                        <p:tgtEl>
                                          <p:spTgt spid="453644"/>
                                        </p:tgtEl>
                                        <p:attrNameLst>
                                          <p:attrName>ppt_x</p:attrName>
                                        </p:attrNameLst>
                                      </p:cBhvr>
                                      <p:tavLst>
                                        <p:tav tm="0">
                                          <p:val>
                                            <p:strVal val="#ppt_x-#ppt_w/2"/>
                                          </p:val>
                                        </p:tav>
                                        <p:tav tm="100000">
                                          <p:val>
                                            <p:strVal val="#ppt_x"/>
                                          </p:val>
                                        </p:tav>
                                      </p:tavLst>
                                    </p:anim>
                                    <p:anim calcmode="lin" valueType="num">
                                      <p:cBhvr>
                                        <p:cTn id="96" dur="500" fill="hold"/>
                                        <p:tgtEl>
                                          <p:spTgt spid="453644"/>
                                        </p:tgtEl>
                                        <p:attrNameLst>
                                          <p:attrName>ppt_y</p:attrName>
                                        </p:attrNameLst>
                                      </p:cBhvr>
                                      <p:tavLst>
                                        <p:tav tm="0">
                                          <p:val>
                                            <p:strVal val="#ppt_y"/>
                                          </p:val>
                                        </p:tav>
                                        <p:tav tm="100000">
                                          <p:val>
                                            <p:strVal val="#ppt_y"/>
                                          </p:val>
                                        </p:tav>
                                      </p:tavLst>
                                    </p:anim>
                                    <p:anim calcmode="lin" valueType="num">
                                      <p:cBhvr>
                                        <p:cTn id="97" dur="500" fill="hold"/>
                                        <p:tgtEl>
                                          <p:spTgt spid="453644"/>
                                        </p:tgtEl>
                                        <p:attrNameLst>
                                          <p:attrName>ppt_w</p:attrName>
                                        </p:attrNameLst>
                                      </p:cBhvr>
                                      <p:tavLst>
                                        <p:tav tm="0">
                                          <p:val>
                                            <p:fltVal val="0.000000"/>
                                          </p:val>
                                        </p:tav>
                                        <p:tav tm="100000">
                                          <p:val>
                                            <p:strVal val="#ppt_w"/>
                                          </p:val>
                                        </p:tav>
                                      </p:tavLst>
                                    </p:anim>
                                    <p:anim calcmode="lin" valueType="num">
                                      <p:cBhvr>
                                        <p:cTn id="98" dur="500" fill="hold"/>
                                        <p:tgtEl>
                                          <p:spTgt spid="453644"/>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nodeType="clickEffect">
                                  <p:stCondLst>
                                    <p:cond delay="0"/>
                                  </p:stCondLst>
                                  <p:childTnLst>
                                    <p:set>
                                      <p:cBhvr>
                                        <p:cTn id="102" dur="1" fill="hold">
                                          <p:stCondLst>
                                            <p:cond delay="0"/>
                                          </p:stCondLst>
                                        </p:cTn>
                                        <p:tgtEl>
                                          <p:spTgt spid="453645"/>
                                        </p:tgtEl>
                                        <p:attrNameLst>
                                          <p:attrName>style.visibility</p:attrName>
                                        </p:attrNameLst>
                                      </p:cBhvr>
                                      <p:to>
                                        <p:strVal val="visible"/>
                                      </p:to>
                                    </p:set>
                                    <p:anim calcmode="lin" valueType="num">
                                      <p:cBhvr>
                                        <p:cTn id="103" dur="500" fill="hold"/>
                                        <p:tgtEl>
                                          <p:spTgt spid="453645"/>
                                        </p:tgtEl>
                                        <p:attrNameLst>
                                          <p:attrName>ppt_x</p:attrName>
                                        </p:attrNameLst>
                                      </p:cBhvr>
                                      <p:tavLst>
                                        <p:tav tm="0">
                                          <p:val>
                                            <p:strVal val="#ppt_x-#ppt_w/2"/>
                                          </p:val>
                                        </p:tav>
                                        <p:tav tm="100000">
                                          <p:val>
                                            <p:strVal val="#ppt_x"/>
                                          </p:val>
                                        </p:tav>
                                      </p:tavLst>
                                    </p:anim>
                                    <p:anim calcmode="lin" valueType="num">
                                      <p:cBhvr>
                                        <p:cTn id="104" dur="500" fill="hold"/>
                                        <p:tgtEl>
                                          <p:spTgt spid="453645"/>
                                        </p:tgtEl>
                                        <p:attrNameLst>
                                          <p:attrName>ppt_y</p:attrName>
                                        </p:attrNameLst>
                                      </p:cBhvr>
                                      <p:tavLst>
                                        <p:tav tm="0">
                                          <p:val>
                                            <p:strVal val="#ppt_y"/>
                                          </p:val>
                                        </p:tav>
                                        <p:tav tm="100000">
                                          <p:val>
                                            <p:strVal val="#ppt_y"/>
                                          </p:val>
                                        </p:tav>
                                      </p:tavLst>
                                    </p:anim>
                                    <p:anim calcmode="lin" valueType="num">
                                      <p:cBhvr>
                                        <p:cTn id="105" dur="500" fill="hold"/>
                                        <p:tgtEl>
                                          <p:spTgt spid="453645"/>
                                        </p:tgtEl>
                                        <p:attrNameLst>
                                          <p:attrName>ppt_w</p:attrName>
                                        </p:attrNameLst>
                                      </p:cBhvr>
                                      <p:tavLst>
                                        <p:tav tm="0">
                                          <p:val>
                                            <p:fltVal val="0.000000"/>
                                          </p:val>
                                        </p:tav>
                                        <p:tav tm="100000">
                                          <p:val>
                                            <p:strVal val="#ppt_w"/>
                                          </p:val>
                                        </p:tav>
                                      </p:tavLst>
                                    </p:anim>
                                    <p:anim calcmode="lin" valueType="num">
                                      <p:cBhvr>
                                        <p:cTn id="106" dur="500" fill="hold"/>
                                        <p:tgtEl>
                                          <p:spTgt spid="453645"/>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nodeType="clickEffect">
                                  <p:stCondLst>
                                    <p:cond delay="0"/>
                                  </p:stCondLst>
                                  <p:childTnLst>
                                    <p:set>
                                      <p:cBhvr>
                                        <p:cTn id="110" dur="1" fill="hold">
                                          <p:stCondLst>
                                            <p:cond delay="0"/>
                                          </p:stCondLst>
                                        </p:cTn>
                                        <p:tgtEl>
                                          <p:spTgt spid="453646"/>
                                        </p:tgtEl>
                                        <p:attrNameLst>
                                          <p:attrName>style.visibility</p:attrName>
                                        </p:attrNameLst>
                                      </p:cBhvr>
                                      <p:to>
                                        <p:strVal val="visible"/>
                                      </p:to>
                                    </p:set>
                                    <p:anim calcmode="lin" valueType="num">
                                      <p:cBhvr>
                                        <p:cTn id="111" dur="500" fill="hold"/>
                                        <p:tgtEl>
                                          <p:spTgt spid="453646"/>
                                        </p:tgtEl>
                                        <p:attrNameLst>
                                          <p:attrName>ppt_x</p:attrName>
                                        </p:attrNameLst>
                                      </p:cBhvr>
                                      <p:tavLst>
                                        <p:tav tm="0">
                                          <p:val>
                                            <p:strVal val="#ppt_x-#ppt_w/2"/>
                                          </p:val>
                                        </p:tav>
                                        <p:tav tm="100000">
                                          <p:val>
                                            <p:strVal val="#ppt_x"/>
                                          </p:val>
                                        </p:tav>
                                      </p:tavLst>
                                    </p:anim>
                                    <p:anim calcmode="lin" valueType="num">
                                      <p:cBhvr>
                                        <p:cTn id="112" dur="500" fill="hold"/>
                                        <p:tgtEl>
                                          <p:spTgt spid="453646"/>
                                        </p:tgtEl>
                                        <p:attrNameLst>
                                          <p:attrName>ppt_y</p:attrName>
                                        </p:attrNameLst>
                                      </p:cBhvr>
                                      <p:tavLst>
                                        <p:tav tm="0">
                                          <p:val>
                                            <p:strVal val="#ppt_y"/>
                                          </p:val>
                                        </p:tav>
                                        <p:tav tm="100000">
                                          <p:val>
                                            <p:strVal val="#ppt_y"/>
                                          </p:val>
                                        </p:tav>
                                      </p:tavLst>
                                    </p:anim>
                                    <p:anim calcmode="lin" valueType="num">
                                      <p:cBhvr>
                                        <p:cTn id="113" dur="500" fill="hold"/>
                                        <p:tgtEl>
                                          <p:spTgt spid="453646"/>
                                        </p:tgtEl>
                                        <p:attrNameLst>
                                          <p:attrName>ppt_w</p:attrName>
                                        </p:attrNameLst>
                                      </p:cBhvr>
                                      <p:tavLst>
                                        <p:tav tm="0">
                                          <p:val>
                                            <p:fltVal val="0.000000"/>
                                          </p:val>
                                        </p:tav>
                                        <p:tav tm="100000">
                                          <p:val>
                                            <p:strVal val="#ppt_w"/>
                                          </p:val>
                                        </p:tav>
                                      </p:tavLst>
                                    </p:anim>
                                    <p:anim calcmode="lin" valueType="num">
                                      <p:cBhvr>
                                        <p:cTn id="114" dur="500" fill="hold"/>
                                        <p:tgtEl>
                                          <p:spTgt spid="453646"/>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nodeType="clickEffect">
                                  <p:stCondLst>
                                    <p:cond delay="0"/>
                                  </p:stCondLst>
                                  <p:childTnLst>
                                    <p:set>
                                      <p:cBhvr>
                                        <p:cTn id="118" dur="1" fill="hold">
                                          <p:stCondLst>
                                            <p:cond delay="0"/>
                                          </p:stCondLst>
                                        </p:cTn>
                                        <p:tgtEl>
                                          <p:spTgt spid="453652"/>
                                        </p:tgtEl>
                                        <p:attrNameLst>
                                          <p:attrName>style.visibility</p:attrName>
                                        </p:attrNameLst>
                                      </p:cBhvr>
                                      <p:to>
                                        <p:strVal val="visible"/>
                                      </p:to>
                                    </p:set>
                                    <p:anim calcmode="lin" valueType="num">
                                      <p:cBhvr>
                                        <p:cTn id="119" dur="500" fill="hold"/>
                                        <p:tgtEl>
                                          <p:spTgt spid="453652"/>
                                        </p:tgtEl>
                                        <p:attrNameLst>
                                          <p:attrName>ppt_x</p:attrName>
                                        </p:attrNameLst>
                                      </p:cBhvr>
                                      <p:tavLst>
                                        <p:tav tm="0">
                                          <p:val>
                                            <p:strVal val="#ppt_x-#ppt_w/2"/>
                                          </p:val>
                                        </p:tav>
                                        <p:tav tm="100000">
                                          <p:val>
                                            <p:strVal val="#ppt_x"/>
                                          </p:val>
                                        </p:tav>
                                      </p:tavLst>
                                    </p:anim>
                                    <p:anim calcmode="lin" valueType="num">
                                      <p:cBhvr>
                                        <p:cTn id="120" dur="500" fill="hold"/>
                                        <p:tgtEl>
                                          <p:spTgt spid="453652"/>
                                        </p:tgtEl>
                                        <p:attrNameLst>
                                          <p:attrName>ppt_y</p:attrName>
                                        </p:attrNameLst>
                                      </p:cBhvr>
                                      <p:tavLst>
                                        <p:tav tm="0">
                                          <p:val>
                                            <p:strVal val="#ppt_y"/>
                                          </p:val>
                                        </p:tav>
                                        <p:tav tm="100000">
                                          <p:val>
                                            <p:strVal val="#ppt_y"/>
                                          </p:val>
                                        </p:tav>
                                      </p:tavLst>
                                    </p:anim>
                                    <p:anim calcmode="lin" valueType="num">
                                      <p:cBhvr>
                                        <p:cTn id="121" dur="500" fill="hold"/>
                                        <p:tgtEl>
                                          <p:spTgt spid="453652"/>
                                        </p:tgtEl>
                                        <p:attrNameLst>
                                          <p:attrName>ppt_w</p:attrName>
                                        </p:attrNameLst>
                                      </p:cBhvr>
                                      <p:tavLst>
                                        <p:tav tm="0">
                                          <p:val>
                                            <p:fltVal val="0.000000"/>
                                          </p:val>
                                        </p:tav>
                                        <p:tav tm="100000">
                                          <p:val>
                                            <p:strVal val="#ppt_w"/>
                                          </p:val>
                                        </p:tav>
                                      </p:tavLst>
                                    </p:anim>
                                    <p:anim calcmode="lin" valueType="num">
                                      <p:cBhvr>
                                        <p:cTn id="122" dur="500" fill="hold"/>
                                        <p:tgtEl>
                                          <p:spTgt spid="453652"/>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nodeType="clickEffect">
                                  <p:stCondLst>
                                    <p:cond delay="0"/>
                                  </p:stCondLst>
                                  <p:childTnLst>
                                    <p:set>
                                      <p:cBhvr>
                                        <p:cTn id="126" dur="1" fill="hold">
                                          <p:stCondLst>
                                            <p:cond delay="0"/>
                                          </p:stCondLst>
                                        </p:cTn>
                                        <p:tgtEl>
                                          <p:spTgt spid="453653"/>
                                        </p:tgtEl>
                                        <p:attrNameLst>
                                          <p:attrName>style.visibility</p:attrName>
                                        </p:attrNameLst>
                                      </p:cBhvr>
                                      <p:to>
                                        <p:strVal val="visible"/>
                                      </p:to>
                                    </p:set>
                                    <p:anim calcmode="lin" valueType="num">
                                      <p:cBhvr>
                                        <p:cTn id="127" dur="500" fill="hold"/>
                                        <p:tgtEl>
                                          <p:spTgt spid="453653"/>
                                        </p:tgtEl>
                                        <p:attrNameLst>
                                          <p:attrName>ppt_x</p:attrName>
                                        </p:attrNameLst>
                                      </p:cBhvr>
                                      <p:tavLst>
                                        <p:tav tm="0">
                                          <p:val>
                                            <p:strVal val="#ppt_x-#ppt_w/2"/>
                                          </p:val>
                                        </p:tav>
                                        <p:tav tm="100000">
                                          <p:val>
                                            <p:strVal val="#ppt_x"/>
                                          </p:val>
                                        </p:tav>
                                      </p:tavLst>
                                    </p:anim>
                                    <p:anim calcmode="lin" valueType="num">
                                      <p:cBhvr>
                                        <p:cTn id="128" dur="500" fill="hold"/>
                                        <p:tgtEl>
                                          <p:spTgt spid="453653"/>
                                        </p:tgtEl>
                                        <p:attrNameLst>
                                          <p:attrName>ppt_y</p:attrName>
                                        </p:attrNameLst>
                                      </p:cBhvr>
                                      <p:tavLst>
                                        <p:tav tm="0">
                                          <p:val>
                                            <p:strVal val="#ppt_y"/>
                                          </p:val>
                                        </p:tav>
                                        <p:tav tm="100000">
                                          <p:val>
                                            <p:strVal val="#ppt_y"/>
                                          </p:val>
                                        </p:tav>
                                      </p:tavLst>
                                    </p:anim>
                                    <p:anim calcmode="lin" valueType="num">
                                      <p:cBhvr>
                                        <p:cTn id="129" dur="500" fill="hold"/>
                                        <p:tgtEl>
                                          <p:spTgt spid="453653"/>
                                        </p:tgtEl>
                                        <p:attrNameLst>
                                          <p:attrName>ppt_w</p:attrName>
                                        </p:attrNameLst>
                                      </p:cBhvr>
                                      <p:tavLst>
                                        <p:tav tm="0">
                                          <p:val>
                                            <p:fltVal val="0.000000"/>
                                          </p:val>
                                        </p:tav>
                                        <p:tav tm="100000">
                                          <p:val>
                                            <p:strVal val="#ppt_w"/>
                                          </p:val>
                                        </p:tav>
                                      </p:tavLst>
                                    </p:anim>
                                    <p:anim calcmode="lin" valueType="num">
                                      <p:cBhvr>
                                        <p:cTn id="130" dur="500" fill="hold"/>
                                        <p:tgtEl>
                                          <p:spTgt spid="453653"/>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8" fill="hold" nodeType="clickEffect">
                                  <p:stCondLst>
                                    <p:cond delay="0"/>
                                  </p:stCondLst>
                                  <p:childTnLst>
                                    <p:set>
                                      <p:cBhvr>
                                        <p:cTn id="134" dur="1" fill="hold">
                                          <p:stCondLst>
                                            <p:cond delay="0"/>
                                          </p:stCondLst>
                                        </p:cTn>
                                        <p:tgtEl>
                                          <p:spTgt spid="453656"/>
                                        </p:tgtEl>
                                        <p:attrNameLst>
                                          <p:attrName>style.visibility</p:attrName>
                                        </p:attrNameLst>
                                      </p:cBhvr>
                                      <p:to>
                                        <p:strVal val="visible"/>
                                      </p:to>
                                    </p:set>
                                    <p:anim calcmode="lin" valueType="num">
                                      <p:cBhvr>
                                        <p:cTn id="135" dur="500" fill="hold"/>
                                        <p:tgtEl>
                                          <p:spTgt spid="453656"/>
                                        </p:tgtEl>
                                        <p:attrNameLst>
                                          <p:attrName>ppt_x</p:attrName>
                                        </p:attrNameLst>
                                      </p:cBhvr>
                                      <p:tavLst>
                                        <p:tav tm="0">
                                          <p:val>
                                            <p:strVal val="#ppt_x-#ppt_w/2"/>
                                          </p:val>
                                        </p:tav>
                                        <p:tav tm="100000">
                                          <p:val>
                                            <p:strVal val="#ppt_x"/>
                                          </p:val>
                                        </p:tav>
                                      </p:tavLst>
                                    </p:anim>
                                    <p:anim calcmode="lin" valueType="num">
                                      <p:cBhvr>
                                        <p:cTn id="136" dur="500" fill="hold"/>
                                        <p:tgtEl>
                                          <p:spTgt spid="453656"/>
                                        </p:tgtEl>
                                        <p:attrNameLst>
                                          <p:attrName>ppt_y</p:attrName>
                                        </p:attrNameLst>
                                      </p:cBhvr>
                                      <p:tavLst>
                                        <p:tav tm="0">
                                          <p:val>
                                            <p:strVal val="#ppt_y"/>
                                          </p:val>
                                        </p:tav>
                                        <p:tav tm="100000">
                                          <p:val>
                                            <p:strVal val="#ppt_y"/>
                                          </p:val>
                                        </p:tav>
                                      </p:tavLst>
                                    </p:anim>
                                    <p:anim calcmode="lin" valueType="num">
                                      <p:cBhvr>
                                        <p:cTn id="137" dur="500" fill="hold"/>
                                        <p:tgtEl>
                                          <p:spTgt spid="453656"/>
                                        </p:tgtEl>
                                        <p:attrNameLst>
                                          <p:attrName>ppt_w</p:attrName>
                                        </p:attrNameLst>
                                      </p:cBhvr>
                                      <p:tavLst>
                                        <p:tav tm="0">
                                          <p:val>
                                            <p:fltVal val="0.000000"/>
                                          </p:val>
                                        </p:tav>
                                        <p:tav tm="100000">
                                          <p:val>
                                            <p:strVal val="#ppt_w"/>
                                          </p:val>
                                        </p:tav>
                                      </p:tavLst>
                                    </p:anim>
                                    <p:anim calcmode="lin" valueType="num">
                                      <p:cBhvr>
                                        <p:cTn id="138" dur="500" fill="hold"/>
                                        <p:tgtEl>
                                          <p:spTgt spid="453656"/>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8" fill="hold" nodeType="clickEffect">
                                  <p:stCondLst>
                                    <p:cond delay="0"/>
                                  </p:stCondLst>
                                  <p:childTnLst>
                                    <p:set>
                                      <p:cBhvr>
                                        <p:cTn id="142" dur="1" fill="hold">
                                          <p:stCondLst>
                                            <p:cond delay="0"/>
                                          </p:stCondLst>
                                        </p:cTn>
                                        <p:tgtEl>
                                          <p:spTgt spid="453657"/>
                                        </p:tgtEl>
                                        <p:attrNameLst>
                                          <p:attrName>style.visibility</p:attrName>
                                        </p:attrNameLst>
                                      </p:cBhvr>
                                      <p:to>
                                        <p:strVal val="visible"/>
                                      </p:to>
                                    </p:set>
                                    <p:anim calcmode="lin" valueType="num">
                                      <p:cBhvr>
                                        <p:cTn id="143" dur="500" fill="hold"/>
                                        <p:tgtEl>
                                          <p:spTgt spid="453657"/>
                                        </p:tgtEl>
                                        <p:attrNameLst>
                                          <p:attrName>ppt_x</p:attrName>
                                        </p:attrNameLst>
                                      </p:cBhvr>
                                      <p:tavLst>
                                        <p:tav tm="0">
                                          <p:val>
                                            <p:strVal val="#ppt_x-#ppt_w/2"/>
                                          </p:val>
                                        </p:tav>
                                        <p:tav tm="100000">
                                          <p:val>
                                            <p:strVal val="#ppt_x"/>
                                          </p:val>
                                        </p:tav>
                                      </p:tavLst>
                                    </p:anim>
                                    <p:anim calcmode="lin" valueType="num">
                                      <p:cBhvr>
                                        <p:cTn id="144" dur="500" fill="hold"/>
                                        <p:tgtEl>
                                          <p:spTgt spid="453657"/>
                                        </p:tgtEl>
                                        <p:attrNameLst>
                                          <p:attrName>ppt_y</p:attrName>
                                        </p:attrNameLst>
                                      </p:cBhvr>
                                      <p:tavLst>
                                        <p:tav tm="0">
                                          <p:val>
                                            <p:strVal val="#ppt_y"/>
                                          </p:val>
                                        </p:tav>
                                        <p:tav tm="100000">
                                          <p:val>
                                            <p:strVal val="#ppt_y"/>
                                          </p:val>
                                        </p:tav>
                                      </p:tavLst>
                                    </p:anim>
                                    <p:anim calcmode="lin" valueType="num">
                                      <p:cBhvr>
                                        <p:cTn id="145" dur="500" fill="hold"/>
                                        <p:tgtEl>
                                          <p:spTgt spid="453657"/>
                                        </p:tgtEl>
                                        <p:attrNameLst>
                                          <p:attrName>ppt_w</p:attrName>
                                        </p:attrNameLst>
                                      </p:cBhvr>
                                      <p:tavLst>
                                        <p:tav tm="0">
                                          <p:val>
                                            <p:fltVal val="0.000000"/>
                                          </p:val>
                                        </p:tav>
                                        <p:tav tm="100000">
                                          <p:val>
                                            <p:strVal val="#ppt_w"/>
                                          </p:val>
                                        </p:tav>
                                      </p:tavLst>
                                    </p:anim>
                                    <p:anim calcmode="lin" valueType="num">
                                      <p:cBhvr>
                                        <p:cTn id="146" dur="500" fill="hold"/>
                                        <p:tgtEl>
                                          <p:spTgt spid="453657"/>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8" fill="hold" nodeType="clickEffect">
                                  <p:stCondLst>
                                    <p:cond delay="0"/>
                                  </p:stCondLst>
                                  <p:childTnLst>
                                    <p:set>
                                      <p:cBhvr>
                                        <p:cTn id="150" dur="1" fill="hold">
                                          <p:stCondLst>
                                            <p:cond delay="0"/>
                                          </p:stCondLst>
                                        </p:cTn>
                                        <p:tgtEl>
                                          <p:spTgt spid="453654"/>
                                        </p:tgtEl>
                                        <p:attrNameLst>
                                          <p:attrName>style.visibility</p:attrName>
                                        </p:attrNameLst>
                                      </p:cBhvr>
                                      <p:to>
                                        <p:strVal val="visible"/>
                                      </p:to>
                                    </p:set>
                                    <p:anim calcmode="lin" valueType="num">
                                      <p:cBhvr>
                                        <p:cTn id="151" dur="500" fill="hold"/>
                                        <p:tgtEl>
                                          <p:spTgt spid="453654"/>
                                        </p:tgtEl>
                                        <p:attrNameLst>
                                          <p:attrName>ppt_x</p:attrName>
                                        </p:attrNameLst>
                                      </p:cBhvr>
                                      <p:tavLst>
                                        <p:tav tm="0">
                                          <p:val>
                                            <p:strVal val="#ppt_x-#ppt_w/2"/>
                                          </p:val>
                                        </p:tav>
                                        <p:tav tm="100000">
                                          <p:val>
                                            <p:strVal val="#ppt_x"/>
                                          </p:val>
                                        </p:tav>
                                      </p:tavLst>
                                    </p:anim>
                                    <p:anim calcmode="lin" valueType="num">
                                      <p:cBhvr>
                                        <p:cTn id="152" dur="500" fill="hold"/>
                                        <p:tgtEl>
                                          <p:spTgt spid="453654"/>
                                        </p:tgtEl>
                                        <p:attrNameLst>
                                          <p:attrName>ppt_y</p:attrName>
                                        </p:attrNameLst>
                                      </p:cBhvr>
                                      <p:tavLst>
                                        <p:tav tm="0">
                                          <p:val>
                                            <p:strVal val="#ppt_y"/>
                                          </p:val>
                                        </p:tav>
                                        <p:tav tm="100000">
                                          <p:val>
                                            <p:strVal val="#ppt_y"/>
                                          </p:val>
                                        </p:tav>
                                      </p:tavLst>
                                    </p:anim>
                                    <p:anim calcmode="lin" valueType="num">
                                      <p:cBhvr>
                                        <p:cTn id="153" dur="500" fill="hold"/>
                                        <p:tgtEl>
                                          <p:spTgt spid="453654"/>
                                        </p:tgtEl>
                                        <p:attrNameLst>
                                          <p:attrName>ppt_w</p:attrName>
                                        </p:attrNameLst>
                                      </p:cBhvr>
                                      <p:tavLst>
                                        <p:tav tm="0">
                                          <p:val>
                                            <p:fltVal val="0.000000"/>
                                          </p:val>
                                        </p:tav>
                                        <p:tav tm="100000">
                                          <p:val>
                                            <p:strVal val="#ppt_w"/>
                                          </p:val>
                                        </p:tav>
                                      </p:tavLst>
                                    </p:anim>
                                    <p:anim calcmode="lin" valueType="num">
                                      <p:cBhvr>
                                        <p:cTn id="154" dur="500" fill="hold"/>
                                        <p:tgtEl>
                                          <p:spTgt spid="453654"/>
                                        </p:tgtEl>
                                        <p:attrNameLst>
                                          <p:attrName>ppt_h</p:attrName>
                                        </p:attrNameLst>
                                      </p:cBhvr>
                                      <p:tavLst>
                                        <p:tav tm="0">
                                          <p:val>
                                            <p:strVal val="#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17" presetClass="entr" presetSubtype="8" fill="hold" nodeType="clickEffect">
                                  <p:stCondLst>
                                    <p:cond delay="0"/>
                                  </p:stCondLst>
                                  <p:childTnLst>
                                    <p:set>
                                      <p:cBhvr>
                                        <p:cTn id="158" dur="1" fill="hold">
                                          <p:stCondLst>
                                            <p:cond delay="0"/>
                                          </p:stCondLst>
                                        </p:cTn>
                                        <p:tgtEl>
                                          <p:spTgt spid="453655"/>
                                        </p:tgtEl>
                                        <p:attrNameLst>
                                          <p:attrName>style.visibility</p:attrName>
                                        </p:attrNameLst>
                                      </p:cBhvr>
                                      <p:to>
                                        <p:strVal val="visible"/>
                                      </p:to>
                                    </p:set>
                                    <p:anim calcmode="lin" valueType="num">
                                      <p:cBhvr>
                                        <p:cTn id="159" dur="500" fill="hold"/>
                                        <p:tgtEl>
                                          <p:spTgt spid="453655"/>
                                        </p:tgtEl>
                                        <p:attrNameLst>
                                          <p:attrName>ppt_x</p:attrName>
                                        </p:attrNameLst>
                                      </p:cBhvr>
                                      <p:tavLst>
                                        <p:tav tm="0">
                                          <p:val>
                                            <p:strVal val="#ppt_x-#ppt_w/2"/>
                                          </p:val>
                                        </p:tav>
                                        <p:tav tm="100000">
                                          <p:val>
                                            <p:strVal val="#ppt_x"/>
                                          </p:val>
                                        </p:tav>
                                      </p:tavLst>
                                    </p:anim>
                                    <p:anim calcmode="lin" valueType="num">
                                      <p:cBhvr>
                                        <p:cTn id="160" dur="500" fill="hold"/>
                                        <p:tgtEl>
                                          <p:spTgt spid="453655"/>
                                        </p:tgtEl>
                                        <p:attrNameLst>
                                          <p:attrName>ppt_y</p:attrName>
                                        </p:attrNameLst>
                                      </p:cBhvr>
                                      <p:tavLst>
                                        <p:tav tm="0">
                                          <p:val>
                                            <p:strVal val="#ppt_y"/>
                                          </p:val>
                                        </p:tav>
                                        <p:tav tm="100000">
                                          <p:val>
                                            <p:strVal val="#ppt_y"/>
                                          </p:val>
                                        </p:tav>
                                      </p:tavLst>
                                    </p:anim>
                                    <p:anim calcmode="lin" valueType="num">
                                      <p:cBhvr>
                                        <p:cTn id="161" dur="500" fill="hold"/>
                                        <p:tgtEl>
                                          <p:spTgt spid="453655"/>
                                        </p:tgtEl>
                                        <p:attrNameLst>
                                          <p:attrName>ppt_w</p:attrName>
                                        </p:attrNameLst>
                                      </p:cBhvr>
                                      <p:tavLst>
                                        <p:tav tm="0">
                                          <p:val>
                                            <p:fltVal val="0.000000"/>
                                          </p:val>
                                        </p:tav>
                                        <p:tav tm="100000">
                                          <p:val>
                                            <p:strVal val="#ppt_w"/>
                                          </p:val>
                                        </p:tav>
                                      </p:tavLst>
                                    </p:anim>
                                    <p:anim calcmode="lin" valueType="num">
                                      <p:cBhvr>
                                        <p:cTn id="162" dur="500" fill="hold"/>
                                        <p:tgtEl>
                                          <p:spTgt spid="4536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p:bldP spid="453636" grpId="0" animBg="1"/>
      <p:bldP spid="453637" grpId="0" animBg="1"/>
      <p:bldP spid="453638" grpId="0" animBg="1"/>
      <p:bldP spid="453639" grpId="0" animBg="1"/>
      <p:bldP spid="453640" grpId="0"/>
      <p:bldP spid="453644" grpId="0"/>
      <p:bldP spid="453647" grpId="0"/>
      <p:bldP spid="453648" grpId="0"/>
      <p:bldP spid="453649" grpId="0" animBg="1"/>
      <p:bldP spid="453650" grpId="0"/>
      <p:bldP spid="45365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ext Box 2"/>
          <p:cNvSpPr txBox="1"/>
          <p:nvPr/>
        </p:nvSpPr>
        <p:spPr>
          <a:xfrm>
            <a:off x="155575" y="152400"/>
            <a:ext cx="8759825" cy="65182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b="1" dirty="0">
                <a:ea typeface="楷体_GB2312" pitchFamily="49" charset="-122"/>
              </a:rPr>
              <a:t>Status</a:t>
            </a:r>
            <a:r>
              <a:rPr lang="en-US" altLang="zh-CN" dirty="0">
                <a:ea typeface="楷体_GB2312" pitchFamily="49" charset="-122"/>
              </a:rPr>
              <a:t> </a:t>
            </a:r>
            <a:r>
              <a:rPr lang="en-US" altLang="zh-CN" dirty="0">
                <a:solidFill>
                  <a:srgbClr val="0000FF"/>
                </a:solidFill>
                <a:ea typeface="楷体_GB2312" pitchFamily="49" charset="-122"/>
              </a:rPr>
              <a:t>CreateBiTree</a:t>
            </a:r>
            <a:r>
              <a:rPr lang="en-US" altLang="zh-CN" dirty="0">
                <a:solidFill>
                  <a:srgbClr val="008080"/>
                </a:solidFill>
                <a:ea typeface="楷体_GB2312" pitchFamily="49" charset="-122"/>
              </a:rPr>
              <a:t>(BiTree </a:t>
            </a:r>
            <a:r>
              <a:rPr lang="en-US" altLang="zh-CN" b="1" dirty="0">
                <a:solidFill>
                  <a:srgbClr val="008080"/>
                </a:solidFill>
                <a:ea typeface="楷体_GB2312" pitchFamily="49" charset="-122"/>
              </a:rPr>
              <a:t>&amp;</a:t>
            </a:r>
            <a:r>
              <a:rPr lang="en-US" altLang="zh-CN" dirty="0">
                <a:solidFill>
                  <a:srgbClr val="008080"/>
                </a:solidFill>
                <a:ea typeface="楷体_GB2312" pitchFamily="49" charset="-122"/>
              </a:rPr>
              <a:t>T)</a:t>
            </a:r>
            <a:r>
              <a:rPr lang="en-US" altLang="zh-CN" dirty="0">
                <a:ea typeface="楷体_GB2312" pitchFamily="49" charset="-122"/>
              </a:rPr>
              <a:t> </a:t>
            </a:r>
            <a:r>
              <a:rPr lang="en-US" altLang="zh-CN" b="1" dirty="0">
                <a:ea typeface="楷体_GB2312" pitchFamily="49" charset="-122"/>
              </a:rPr>
              <a:t>{</a:t>
            </a:r>
            <a:endParaRPr lang="en-US" altLang="zh-CN" dirty="0">
              <a:ea typeface="楷体_GB2312" pitchFamily="49" charset="-122"/>
            </a:endParaRPr>
          </a:p>
          <a:p>
            <a:pPr marL="0" lvl="0" indent="0" eaLnBrk="1" hangingPunct="1">
              <a:lnSpc>
                <a:spcPct val="120000"/>
              </a:lnSpc>
              <a:spcBef>
                <a:spcPct val="0"/>
              </a:spcBef>
              <a:buNone/>
            </a:pPr>
            <a:r>
              <a:rPr lang="en-US" altLang="zh-CN" b="1" dirty="0">
                <a:ea typeface="楷体_GB2312" pitchFamily="49" charset="-122"/>
              </a:rPr>
              <a:t>    scanf</a:t>
            </a:r>
            <a:r>
              <a:rPr lang="en-US" altLang="zh-CN" dirty="0">
                <a:ea typeface="楷体_GB2312" pitchFamily="49" charset="-122"/>
              </a:rPr>
              <a:t>(</a:t>
            </a:r>
            <a:r>
              <a:rPr lang="en-US" altLang="zh-CN" b="1" dirty="0">
                <a:ea typeface="楷体_GB2312" pitchFamily="49" charset="-122"/>
              </a:rPr>
              <a:t>&amp;</a:t>
            </a:r>
            <a:r>
              <a:rPr lang="en-US" altLang="zh-CN" dirty="0">
                <a:ea typeface="楷体_GB2312" pitchFamily="49" charset="-122"/>
              </a:rPr>
              <a:t>ch);</a:t>
            </a:r>
            <a:endParaRPr lang="en-US" altLang="zh-CN" dirty="0">
              <a:ea typeface="楷体_GB2312" pitchFamily="49" charset="-122"/>
            </a:endParaRPr>
          </a:p>
          <a:p>
            <a:pPr marL="0" lvl="0" indent="0" eaLnBrk="1" hangingPunct="1">
              <a:lnSpc>
                <a:spcPct val="120000"/>
              </a:lnSpc>
              <a:spcBef>
                <a:spcPct val="0"/>
              </a:spcBef>
              <a:buNone/>
            </a:pPr>
            <a:r>
              <a:rPr lang="en-US" altLang="zh-CN" dirty="0">
                <a:ea typeface="楷体_GB2312" pitchFamily="49" charset="-122"/>
              </a:rPr>
              <a:t>    </a:t>
            </a:r>
            <a:r>
              <a:rPr lang="en-US" altLang="zh-CN" b="1" dirty="0">
                <a:ea typeface="楷体_GB2312" pitchFamily="49" charset="-122"/>
              </a:rPr>
              <a:t>if</a:t>
            </a:r>
            <a:r>
              <a:rPr lang="en-US" altLang="zh-CN" dirty="0">
                <a:ea typeface="楷体_GB2312" pitchFamily="49" charset="-122"/>
              </a:rPr>
              <a:t> (ch==‘# ') T = </a:t>
            </a:r>
            <a:r>
              <a:rPr lang="en-US" altLang="zh-CN" b="1" dirty="0">
                <a:ea typeface="楷体_GB2312" pitchFamily="49" charset="-122"/>
              </a:rPr>
              <a:t>NULL</a:t>
            </a:r>
            <a:r>
              <a:rPr lang="en-US" altLang="zh-CN" dirty="0">
                <a:ea typeface="楷体_GB2312" pitchFamily="49" charset="-122"/>
              </a:rPr>
              <a:t>;</a:t>
            </a:r>
            <a:endParaRPr lang="en-US" altLang="zh-CN" dirty="0">
              <a:ea typeface="楷体_GB2312" pitchFamily="49" charset="-122"/>
            </a:endParaRPr>
          </a:p>
          <a:p>
            <a:pPr marL="0" lvl="0" indent="0" eaLnBrk="1" hangingPunct="1">
              <a:lnSpc>
                <a:spcPct val="120000"/>
              </a:lnSpc>
              <a:spcBef>
                <a:spcPct val="0"/>
              </a:spcBef>
              <a:buNone/>
            </a:pPr>
            <a:r>
              <a:rPr lang="en-US" altLang="zh-CN" dirty="0">
                <a:ea typeface="楷体_GB2312" pitchFamily="49" charset="-122"/>
              </a:rPr>
              <a:t>    </a:t>
            </a:r>
            <a:r>
              <a:rPr lang="en-US" altLang="zh-CN" b="1" dirty="0">
                <a:ea typeface="楷体_GB2312" pitchFamily="49" charset="-122"/>
              </a:rPr>
              <a:t>else {</a:t>
            </a:r>
            <a:endParaRPr lang="en-US" altLang="zh-CN" b="1" dirty="0">
              <a:ea typeface="楷体_GB2312" pitchFamily="49" charset="-122"/>
            </a:endParaRPr>
          </a:p>
          <a:p>
            <a:pPr marL="0" lvl="0" indent="0" eaLnBrk="1" hangingPunct="1">
              <a:lnSpc>
                <a:spcPct val="120000"/>
              </a:lnSpc>
              <a:spcBef>
                <a:spcPct val="0"/>
              </a:spcBef>
              <a:buNone/>
            </a:pPr>
            <a:r>
              <a:rPr lang="en-US" altLang="zh-CN" dirty="0">
                <a:ea typeface="楷体_GB2312" pitchFamily="49" charset="-122"/>
              </a:rPr>
              <a:t>      </a:t>
            </a:r>
            <a:r>
              <a:rPr lang="en-US" altLang="zh-CN" b="1" dirty="0">
                <a:ea typeface="楷体_GB2312" pitchFamily="49" charset="-122"/>
              </a:rPr>
              <a:t>if</a:t>
            </a:r>
            <a:r>
              <a:rPr lang="en-US" altLang="zh-CN" dirty="0">
                <a:ea typeface="楷体_GB2312" pitchFamily="49" charset="-122"/>
              </a:rPr>
              <a:t> (</a:t>
            </a:r>
            <a:r>
              <a:rPr lang="en-US" altLang="zh-CN" b="1" dirty="0">
                <a:ea typeface="楷体_GB2312" pitchFamily="49" charset="-122"/>
              </a:rPr>
              <a:t>!</a:t>
            </a:r>
            <a:r>
              <a:rPr lang="en-US" altLang="zh-CN" dirty="0">
                <a:ea typeface="楷体_GB2312" pitchFamily="49" charset="-122"/>
              </a:rPr>
              <a:t>(T = (BiTNode </a:t>
            </a:r>
            <a:r>
              <a:rPr lang="en-US" altLang="zh-CN" b="1" dirty="0">
                <a:ea typeface="楷体_GB2312" pitchFamily="49" charset="-122"/>
              </a:rPr>
              <a:t>*</a:t>
            </a:r>
            <a:r>
              <a:rPr lang="en-US" altLang="zh-CN" dirty="0">
                <a:ea typeface="楷体_GB2312" pitchFamily="49" charset="-122"/>
              </a:rPr>
              <a:t>)</a:t>
            </a:r>
            <a:r>
              <a:rPr lang="en-US" altLang="zh-CN" b="1" dirty="0">
                <a:ea typeface="楷体_GB2312" pitchFamily="49" charset="-122"/>
              </a:rPr>
              <a:t>malloc</a:t>
            </a:r>
            <a:r>
              <a:rPr lang="en-US" altLang="zh-CN" dirty="0">
                <a:ea typeface="楷体_GB2312" pitchFamily="49" charset="-122"/>
              </a:rPr>
              <a:t>(</a:t>
            </a:r>
            <a:r>
              <a:rPr lang="en-US" altLang="zh-CN" b="1" dirty="0">
                <a:ea typeface="楷体_GB2312" pitchFamily="49" charset="-122"/>
              </a:rPr>
              <a:t>sizeof</a:t>
            </a:r>
            <a:r>
              <a:rPr lang="en-US" altLang="zh-CN" dirty="0">
                <a:ea typeface="楷体_GB2312" pitchFamily="49" charset="-122"/>
              </a:rPr>
              <a:t>(BiTNode))))</a:t>
            </a:r>
            <a:endParaRPr lang="en-US" altLang="zh-CN" dirty="0">
              <a:ea typeface="楷体_GB2312" pitchFamily="49" charset="-122"/>
            </a:endParaRPr>
          </a:p>
          <a:p>
            <a:pPr marL="0" lvl="0" indent="0" eaLnBrk="1" hangingPunct="1">
              <a:lnSpc>
                <a:spcPct val="120000"/>
              </a:lnSpc>
              <a:spcBef>
                <a:spcPct val="0"/>
              </a:spcBef>
              <a:buNone/>
            </a:pPr>
            <a:r>
              <a:rPr lang="en-US" altLang="zh-CN" dirty="0">
                <a:ea typeface="楷体_GB2312" pitchFamily="49" charset="-122"/>
              </a:rPr>
              <a:t>        </a:t>
            </a:r>
            <a:r>
              <a:rPr lang="en-US" altLang="zh-CN" b="1" dirty="0">
                <a:ea typeface="楷体_GB2312" pitchFamily="49" charset="-122"/>
              </a:rPr>
              <a:t>exit</a:t>
            </a:r>
            <a:r>
              <a:rPr lang="en-US" altLang="zh-CN" dirty="0">
                <a:ea typeface="楷体_GB2312" pitchFamily="49" charset="-122"/>
              </a:rPr>
              <a:t>(OVERFLOW);</a:t>
            </a:r>
            <a:endParaRPr lang="en-US" altLang="zh-CN" dirty="0">
              <a:ea typeface="楷体_GB2312" pitchFamily="49" charset="-122"/>
            </a:endParaRPr>
          </a:p>
          <a:p>
            <a:pPr marL="0" lvl="0" indent="0" eaLnBrk="1" hangingPunct="1">
              <a:lnSpc>
                <a:spcPct val="120000"/>
              </a:lnSpc>
              <a:spcBef>
                <a:spcPct val="0"/>
              </a:spcBef>
              <a:buNone/>
            </a:pPr>
            <a:r>
              <a:rPr lang="en-US" altLang="zh-CN" dirty="0">
                <a:ea typeface="楷体_GB2312" pitchFamily="49" charset="-122"/>
              </a:rPr>
              <a:t>      T-&gt;data = ch;              // </a:t>
            </a:r>
            <a:r>
              <a:rPr lang="zh-CN" altLang="en-US" dirty="0">
                <a:ea typeface="楷体_GB2312" pitchFamily="49" charset="-122"/>
              </a:rPr>
              <a:t>生成根结点</a:t>
            </a:r>
            <a:endParaRPr lang="zh-CN" altLang="en-US" dirty="0">
              <a:ea typeface="楷体_GB2312" pitchFamily="49" charset="-122"/>
            </a:endParaRPr>
          </a:p>
          <a:p>
            <a:pPr marL="0" lvl="0" indent="0" eaLnBrk="1" hangingPunct="1">
              <a:lnSpc>
                <a:spcPct val="120000"/>
              </a:lnSpc>
              <a:spcBef>
                <a:spcPct val="0"/>
              </a:spcBef>
              <a:buNone/>
            </a:pPr>
            <a:r>
              <a:rPr lang="zh-CN" altLang="en-US" dirty="0">
                <a:ea typeface="楷体_GB2312" pitchFamily="49" charset="-122"/>
              </a:rPr>
              <a:t>      </a:t>
            </a:r>
            <a:r>
              <a:rPr lang="en-US" altLang="zh-CN" dirty="0">
                <a:solidFill>
                  <a:srgbClr val="0000FF"/>
                </a:solidFill>
                <a:ea typeface="楷体_GB2312" pitchFamily="49" charset="-122"/>
              </a:rPr>
              <a:t>CreateBiTree</a:t>
            </a:r>
            <a:r>
              <a:rPr lang="en-US" altLang="zh-CN" dirty="0">
                <a:solidFill>
                  <a:srgbClr val="008080"/>
                </a:solidFill>
                <a:ea typeface="楷体_GB2312" pitchFamily="49" charset="-122"/>
              </a:rPr>
              <a:t>(T-&gt;</a:t>
            </a:r>
            <a:r>
              <a:rPr lang="en-US" altLang="zh-CN" b="1" dirty="0">
                <a:solidFill>
                  <a:srgbClr val="008080"/>
                </a:solidFill>
                <a:ea typeface="楷体_GB2312" pitchFamily="49" charset="-122"/>
              </a:rPr>
              <a:t>l</a:t>
            </a:r>
            <a:r>
              <a:rPr lang="en-US" altLang="zh-CN" dirty="0">
                <a:solidFill>
                  <a:srgbClr val="008080"/>
                </a:solidFill>
                <a:ea typeface="楷体_GB2312" pitchFamily="49" charset="-122"/>
              </a:rPr>
              <a:t>child)</a:t>
            </a:r>
            <a:r>
              <a:rPr lang="en-US" altLang="zh-CN" dirty="0">
                <a:ea typeface="楷体_GB2312" pitchFamily="49" charset="-122"/>
              </a:rPr>
              <a:t>;   // </a:t>
            </a:r>
            <a:r>
              <a:rPr lang="zh-CN" altLang="en-US" dirty="0">
                <a:ea typeface="楷体_GB2312" pitchFamily="49" charset="-122"/>
              </a:rPr>
              <a:t>构造左子树</a:t>
            </a:r>
            <a:endParaRPr lang="zh-CN" altLang="en-US" dirty="0">
              <a:ea typeface="楷体_GB2312" pitchFamily="49" charset="-122"/>
            </a:endParaRPr>
          </a:p>
          <a:p>
            <a:pPr marL="0" lvl="0" indent="0" eaLnBrk="1" hangingPunct="1">
              <a:lnSpc>
                <a:spcPct val="120000"/>
              </a:lnSpc>
              <a:spcBef>
                <a:spcPct val="0"/>
              </a:spcBef>
              <a:buNone/>
            </a:pPr>
            <a:r>
              <a:rPr lang="zh-CN" altLang="en-US" dirty="0">
                <a:ea typeface="楷体_GB2312" pitchFamily="49" charset="-122"/>
              </a:rPr>
              <a:t>      </a:t>
            </a:r>
            <a:r>
              <a:rPr lang="en-US" altLang="zh-CN" dirty="0">
                <a:solidFill>
                  <a:srgbClr val="0000FF"/>
                </a:solidFill>
                <a:ea typeface="楷体_GB2312" pitchFamily="49" charset="-122"/>
              </a:rPr>
              <a:t>CreateBiTree</a:t>
            </a:r>
            <a:r>
              <a:rPr lang="en-US" altLang="zh-CN" dirty="0">
                <a:solidFill>
                  <a:srgbClr val="008080"/>
                </a:solidFill>
                <a:ea typeface="楷体_GB2312" pitchFamily="49" charset="-122"/>
              </a:rPr>
              <a:t>(T-&gt;</a:t>
            </a:r>
            <a:r>
              <a:rPr lang="en-US" altLang="zh-CN" b="1" dirty="0">
                <a:solidFill>
                  <a:srgbClr val="008080"/>
                </a:solidFill>
                <a:ea typeface="楷体_GB2312" pitchFamily="49" charset="-122"/>
              </a:rPr>
              <a:t>r</a:t>
            </a:r>
            <a:r>
              <a:rPr lang="en-US" altLang="zh-CN" dirty="0">
                <a:solidFill>
                  <a:srgbClr val="008080"/>
                </a:solidFill>
                <a:ea typeface="楷体_GB2312" pitchFamily="49" charset="-122"/>
              </a:rPr>
              <a:t>child)</a:t>
            </a:r>
            <a:r>
              <a:rPr lang="en-US" altLang="zh-CN" dirty="0">
                <a:ea typeface="楷体_GB2312" pitchFamily="49" charset="-122"/>
              </a:rPr>
              <a:t>;   // </a:t>
            </a:r>
            <a:r>
              <a:rPr lang="zh-CN" altLang="en-US" dirty="0">
                <a:ea typeface="楷体_GB2312" pitchFamily="49" charset="-122"/>
              </a:rPr>
              <a:t>构造右子树</a:t>
            </a:r>
            <a:endParaRPr lang="zh-CN" altLang="en-US" dirty="0">
              <a:ea typeface="楷体_GB2312" pitchFamily="49" charset="-122"/>
            </a:endParaRPr>
          </a:p>
          <a:p>
            <a:pPr marL="0" lvl="0" indent="0" eaLnBrk="1" hangingPunct="1">
              <a:lnSpc>
                <a:spcPct val="120000"/>
              </a:lnSpc>
              <a:spcBef>
                <a:spcPct val="0"/>
              </a:spcBef>
              <a:buNone/>
            </a:pPr>
            <a:r>
              <a:rPr lang="zh-CN" altLang="en-US" dirty="0">
                <a:ea typeface="楷体_GB2312" pitchFamily="49" charset="-122"/>
              </a:rPr>
              <a:t>    </a:t>
            </a:r>
            <a:r>
              <a:rPr lang="en-US" altLang="zh-CN" b="1" dirty="0">
                <a:ea typeface="楷体_GB2312" pitchFamily="49" charset="-122"/>
              </a:rPr>
              <a:t>}</a:t>
            </a:r>
            <a:endParaRPr lang="en-US" altLang="zh-CN" dirty="0">
              <a:ea typeface="楷体_GB2312" pitchFamily="49" charset="-122"/>
            </a:endParaRPr>
          </a:p>
          <a:p>
            <a:pPr marL="0" lvl="0" indent="0" eaLnBrk="1" hangingPunct="1">
              <a:lnSpc>
                <a:spcPct val="120000"/>
              </a:lnSpc>
              <a:spcBef>
                <a:spcPct val="0"/>
              </a:spcBef>
              <a:buNone/>
            </a:pPr>
            <a:r>
              <a:rPr lang="en-US" altLang="zh-CN" dirty="0">
                <a:ea typeface="楷体_GB2312" pitchFamily="49" charset="-122"/>
              </a:rPr>
              <a:t>    </a:t>
            </a:r>
            <a:r>
              <a:rPr lang="en-US" altLang="zh-CN" b="1" dirty="0">
                <a:ea typeface="楷体_GB2312" pitchFamily="49" charset="-122"/>
              </a:rPr>
              <a:t>return</a:t>
            </a:r>
            <a:r>
              <a:rPr lang="en-US" altLang="zh-CN" dirty="0">
                <a:ea typeface="楷体_GB2312" pitchFamily="49" charset="-122"/>
              </a:rPr>
              <a:t> OK;  </a:t>
            </a:r>
            <a:r>
              <a:rPr lang="en-US" altLang="zh-CN" b="1" dirty="0">
                <a:ea typeface="楷体_GB2312" pitchFamily="49" charset="-122"/>
              </a:rPr>
              <a:t>}</a:t>
            </a:r>
            <a:r>
              <a:rPr lang="en-US" altLang="zh-CN" dirty="0">
                <a:ea typeface="楷体_GB2312" pitchFamily="49" charset="-122"/>
              </a:rPr>
              <a:t> // CreateBiTree</a:t>
            </a:r>
            <a:endParaRPr lang="en-US" altLang="zh-CN" b="1" dirty="0">
              <a:ea typeface="楷体_GB2312" pitchFamily="49" charset="-122"/>
            </a:endParaRPr>
          </a:p>
        </p:txBody>
      </p:sp>
    </p:spTree>
  </p:cSld>
  <p:clrMapOvr>
    <a:masterClrMapping/>
  </p:clrMapOvr>
  <p:transition>
    <p:sndAc>
      <p:stSnd>
        <p:snd r:embed="rId1" name="camera.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Text Box 2"/>
          <p:cNvSpPr txBox="1"/>
          <p:nvPr/>
        </p:nvSpPr>
        <p:spPr>
          <a:xfrm>
            <a:off x="1066800" y="914400"/>
            <a:ext cx="6096000" cy="8239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b="1" dirty="0">
                <a:solidFill>
                  <a:srgbClr val="FF9933"/>
                </a:solidFill>
                <a:ea typeface="楷体_GB2312" pitchFamily="49" charset="-122"/>
              </a:rPr>
              <a:t>A  B </a:t>
            </a:r>
            <a:r>
              <a:rPr lang="en-US" altLang="zh-CN" sz="4000" dirty="0">
                <a:solidFill>
                  <a:srgbClr val="FF9933"/>
                </a:solidFill>
                <a:ea typeface="楷体_GB2312" pitchFamily="49" charset="-122"/>
              </a:rPr>
              <a:t>    </a:t>
            </a:r>
            <a:r>
              <a:rPr lang="en-US" altLang="zh-CN" sz="4000" b="1" dirty="0">
                <a:solidFill>
                  <a:srgbClr val="FF9933"/>
                </a:solidFill>
                <a:ea typeface="楷体_GB2312" pitchFamily="49" charset="-122"/>
              </a:rPr>
              <a:t>C</a:t>
            </a:r>
            <a:r>
              <a:rPr lang="en-US" altLang="zh-CN" sz="4000" dirty="0">
                <a:solidFill>
                  <a:srgbClr val="FF9933"/>
                </a:solidFill>
                <a:ea typeface="楷体_GB2312" pitchFamily="49" charset="-122"/>
              </a:rPr>
              <a:t>          </a:t>
            </a:r>
            <a:r>
              <a:rPr lang="en-US" altLang="zh-CN" sz="4000" b="1" dirty="0">
                <a:solidFill>
                  <a:srgbClr val="FF9933"/>
                </a:solidFill>
                <a:ea typeface="楷体_GB2312" pitchFamily="49" charset="-122"/>
              </a:rPr>
              <a:t>D</a:t>
            </a:r>
            <a:r>
              <a:rPr lang="en-US" altLang="zh-CN" sz="4000" dirty="0">
                <a:solidFill>
                  <a:srgbClr val="FF9933"/>
                </a:solidFill>
                <a:ea typeface="楷体_GB2312" pitchFamily="49" charset="-122"/>
              </a:rPr>
              <a:t>   </a:t>
            </a:r>
            <a:endParaRPr lang="en-US" altLang="zh-CN" sz="2400" dirty="0"/>
          </a:p>
        </p:txBody>
      </p:sp>
      <p:sp>
        <p:nvSpPr>
          <p:cNvPr id="95235" name="Rectangle 3"/>
          <p:cNvSpPr/>
          <p:nvPr/>
        </p:nvSpPr>
        <p:spPr>
          <a:xfrm>
            <a:off x="2286000" y="1143000"/>
            <a:ext cx="304800" cy="381000"/>
          </a:xfrm>
          <a:prstGeom prst="rect">
            <a:avLst/>
          </a:prstGeom>
          <a:solidFill>
            <a:srgbClr val="FF9933"/>
          </a:solidFill>
          <a:ln w="12700" cap="sq" cmpd="sng">
            <a:solidFill>
              <a:srgbClr val="FF9933"/>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a:t>
            </a:r>
            <a:endParaRPr lang="en-US" altLang="zh-CN" sz="2400" dirty="0"/>
          </a:p>
        </p:txBody>
      </p:sp>
      <p:sp>
        <p:nvSpPr>
          <p:cNvPr id="95236" name="Rectangle 4"/>
          <p:cNvSpPr/>
          <p:nvPr/>
        </p:nvSpPr>
        <p:spPr>
          <a:xfrm>
            <a:off x="3352800" y="1143000"/>
            <a:ext cx="304800" cy="381000"/>
          </a:xfrm>
          <a:prstGeom prst="rect">
            <a:avLst/>
          </a:prstGeom>
          <a:solidFill>
            <a:srgbClr val="FF9933"/>
          </a:solidFill>
          <a:ln w="12700" cap="sq" cmpd="sng">
            <a:solidFill>
              <a:srgbClr val="FF9933"/>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a:t>
            </a:r>
            <a:endParaRPr lang="en-US" altLang="zh-CN" sz="2400" dirty="0"/>
          </a:p>
        </p:txBody>
      </p:sp>
      <p:sp>
        <p:nvSpPr>
          <p:cNvPr id="95237" name="Rectangle 5"/>
          <p:cNvSpPr/>
          <p:nvPr/>
        </p:nvSpPr>
        <p:spPr>
          <a:xfrm>
            <a:off x="3886200" y="1143000"/>
            <a:ext cx="304800" cy="381000"/>
          </a:xfrm>
          <a:prstGeom prst="rect">
            <a:avLst/>
          </a:prstGeom>
          <a:solidFill>
            <a:srgbClr val="FF9933"/>
          </a:solidFill>
          <a:ln w="12700" cap="sq" cmpd="sng">
            <a:solidFill>
              <a:srgbClr val="FF9933"/>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a:t>
            </a:r>
            <a:endParaRPr lang="en-US" altLang="zh-CN" sz="2400" dirty="0"/>
          </a:p>
        </p:txBody>
      </p:sp>
      <p:sp>
        <p:nvSpPr>
          <p:cNvPr id="95238" name="Rectangle 6"/>
          <p:cNvSpPr/>
          <p:nvPr/>
        </p:nvSpPr>
        <p:spPr>
          <a:xfrm>
            <a:off x="4876800" y="1143000"/>
            <a:ext cx="304800" cy="381000"/>
          </a:xfrm>
          <a:prstGeom prst="rect">
            <a:avLst/>
          </a:prstGeom>
          <a:solidFill>
            <a:srgbClr val="FF9933"/>
          </a:solidFill>
          <a:ln w="12700" cap="sq" cmpd="sng">
            <a:solidFill>
              <a:srgbClr val="FF9933"/>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a:t>
            </a:r>
            <a:endParaRPr lang="en-US" altLang="zh-CN" sz="2400" dirty="0"/>
          </a:p>
        </p:txBody>
      </p:sp>
      <p:sp>
        <p:nvSpPr>
          <p:cNvPr id="95239" name="Rectangle 7"/>
          <p:cNvSpPr/>
          <p:nvPr/>
        </p:nvSpPr>
        <p:spPr>
          <a:xfrm>
            <a:off x="5410200" y="1143000"/>
            <a:ext cx="304800" cy="381000"/>
          </a:xfrm>
          <a:prstGeom prst="rect">
            <a:avLst/>
          </a:prstGeom>
          <a:solidFill>
            <a:srgbClr val="FF9933"/>
          </a:solidFill>
          <a:ln w="12700" cap="sq" cmpd="sng">
            <a:solidFill>
              <a:srgbClr val="FF9933"/>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en-US" altLang="zh-CN" sz="2400" dirty="0"/>
              <a:t>#</a:t>
            </a:r>
            <a:endParaRPr lang="en-US" altLang="zh-CN" sz="2400" dirty="0"/>
          </a:p>
        </p:txBody>
      </p:sp>
      <p:sp>
        <p:nvSpPr>
          <p:cNvPr id="455688" name="Rectangle 8"/>
          <p:cNvSpPr/>
          <p:nvPr/>
        </p:nvSpPr>
        <p:spPr>
          <a:xfrm>
            <a:off x="2268538" y="1125538"/>
            <a:ext cx="304800" cy="381000"/>
          </a:xfrm>
          <a:prstGeom prst="rect">
            <a:avLst/>
          </a:prstGeom>
          <a:solidFill>
            <a:srgbClr val="FF3300"/>
          </a:solidFill>
          <a:ln w="12700" cap="sq" cmpd="sng">
            <a:solidFill>
              <a:srgbClr val="FF33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55689" name="Rectangle 9"/>
          <p:cNvSpPr/>
          <p:nvPr/>
        </p:nvSpPr>
        <p:spPr>
          <a:xfrm>
            <a:off x="3348038" y="1125538"/>
            <a:ext cx="304800" cy="381000"/>
          </a:xfrm>
          <a:prstGeom prst="rect">
            <a:avLst/>
          </a:prstGeom>
          <a:solidFill>
            <a:srgbClr val="FF3300"/>
          </a:solidFill>
          <a:ln w="12700" cap="sq" cmpd="sng">
            <a:solidFill>
              <a:srgbClr val="FF33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55690" name="Rectangle 10"/>
          <p:cNvSpPr/>
          <p:nvPr/>
        </p:nvSpPr>
        <p:spPr>
          <a:xfrm>
            <a:off x="3851275" y="1125538"/>
            <a:ext cx="304800" cy="381000"/>
          </a:xfrm>
          <a:prstGeom prst="rect">
            <a:avLst/>
          </a:prstGeom>
          <a:solidFill>
            <a:srgbClr val="FF3300"/>
          </a:solidFill>
          <a:ln w="12700" cap="sq" cmpd="sng">
            <a:solidFill>
              <a:srgbClr val="FF33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55691" name="Rectangle 11"/>
          <p:cNvSpPr/>
          <p:nvPr/>
        </p:nvSpPr>
        <p:spPr>
          <a:xfrm>
            <a:off x="4859338" y="1125538"/>
            <a:ext cx="304800" cy="381000"/>
          </a:xfrm>
          <a:prstGeom prst="rect">
            <a:avLst/>
          </a:prstGeom>
          <a:solidFill>
            <a:srgbClr val="FF3300"/>
          </a:solidFill>
          <a:ln w="12700" cap="sq" cmpd="sng">
            <a:solidFill>
              <a:srgbClr val="FF33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55692" name="Rectangle 12"/>
          <p:cNvSpPr/>
          <p:nvPr/>
        </p:nvSpPr>
        <p:spPr>
          <a:xfrm>
            <a:off x="5419725" y="1125538"/>
            <a:ext cx="304800" cy="381000"/>
          </a:xfrm>
          <a:prstGeom prst="rect">
            <a:avLst/>
          </a:prstGeom>
          <a:solidFill>
            <a:srgbClr val="FF3300"/>
          </a:solidFill>
          <a:ln w="12700" cap="sq" cmpd="sng">
            <a:solidFill>
              <a:srgbClr val="FF33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
        <p:nvSpPr>
          <p:cNvPr id="455693" name="Text Box 13"/>
          <p:cNvSpPr txBox="1"/>
          <p:nvPr/>
        </p:nvSpPr>
        <p:spPr>
          <a:xfrm>
            <a:off x="1066800" y="990600"/>
            <a:ext cx="550863"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rPr>
              <a:t>A</a:t>
            </a:r>
            <a:endParaRPr lang="en-US" altLang="zh-CN" sz="2400" dirty="0"/>
          </a:p>
        </p:txBody>
      </p:sp>
      <p:sp>
        <p:nvSpPr>
          <p:cNvPr id="455694" name="Text Box 14"/>
          <p:cNvSpPr txBox="1"/>
          <p:nvPr/>
        </p:nvSpPr>
        <p:spPr>
          <a:xfrm>
            <a:off x="1687513" y="990600"/>
            <a:ext cx="52228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rPr>
              <a:t>B</a:t>
            </a:r>
            <a:endParaRPr lang="en-US" altLang="zh-CN" sz="2400" dirty="0"/>
          </a:p>
        </p:txBody>
      </p:sp>
      <p:sp>
        <p:nvSpPr>
          <p:cNvPr id="455695" name="Text Box 15"/>
          <p:cNvSpPr txBox="1"/>
          <p:nvPr/>
        </p:nvSpPr>
        <p:spPr>
          <a:xfrm>
            <a:off x="2667000" y="990600"/>
            <a:ext cx="550863"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rPr>
              <a:t>C</a:t>
            </a:r>
            <a:endParaRPr lang="en-US" altLang="zh-CN" sz="2400" dirty="0"/>
          </a:p>
        </p:txBody>
      </p:sp>
      <p:sp>
        <p:nvSpPr>
          <p:cNvPr id="455696" name="Text Box 16"/>
          <p:cNvSpPr txBox="1"/>
          <p:nvPr/>
        </p:nvSpPr>
        <p:spPr>
          <a:xfrm>
            <a:off x="4267200" y="990600"/>
            <a:ext cx="550863"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rPr>
              <a:t>D</a:t>
            </a:r>
            <a:endParaRPr lang="en-US" altLang="zh-CN" sz="2400" dirty="0"/>
          </a:p>
        </p:txBody>
      </p:sp>
      <p:sp>
        <p:nvSpPr>
          <p:cNvPr id="95249" name="Text Box 17"/>
          <p:cNvSpPr txBox="1"/>
          <p:nvPr/>
        </p:nvSpPr>
        <p:spPr>
          <a:xfrm>
            <a:off x="365125" y="196850"/>
            <a:ext cx="6127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993366"/>
                </a:solidFill>
                <a:latin typeface="楷体_GB2312" pitchFamily="49" charset="-122"/>
                <a:ea typeface="楷体_GB2312" pitchFamily="49" charset="-122"/>
              </a:rPr>
              <a:t>上页算法执行过程举例如下：</a:t>
            </a:r>
            <a:endParaRPr lang="zh-CN" altLang="en-US" sz="2400" dirty="0"/>
          </a:p>
        </p:txBody>
      </p:sp>
      <p:sp>
        <p:nvSpPr>
          <p:cNvPr id="455698" name="Text Box 18"/>
          <p:cNvSpPr txBox="1"/>
          <p:nvPr/>
        </p:nvSpPr>
        <p:spPr>
          <a:xfrm>
            <a:off x="3733800" y="2741613"/>
            <a:ext cx="1082675" cy="611187"/>
          </a:xfrm>
          <a:prstGeom prst="rect">
            <a:avLst/>
          </a:prstGeom>
          <a:solidFill>
            <a:srgbClr val="CAF2CE">
              <a:alpha val="50195"/>
            </a:srgbClr>
          </a:solidFill>
          <a:ln w="31750" cap="sq" cmpd="sng">
            <a:solidFill>
              <a:schemeClr val="tx2"/>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chemeClr val="tx2"/>
                </a:solidFill>
              </a:rPr>
              <a:t>A</a:t>
            </a:r>
            <a:endParaRPr lang="en-US" altLang="zh-CN" sz="2400" dirty="0"/>
          </a:p>
        </p:txBody>
      </p:sp>
      <p:sp>
        <p:nvSpPr>
          <p:cNvPr id="455699" name="Line 19"/>
          <p:cNvSpPr/>
          <p:nvPr/>
        </p:nvSpPr>
        <p:spPr>
          <a:xfrm flipH="1">
            <a:off x="4038600" y="2741613"/>
            <a:ext cx="0" cy="609600"/>
          </a:xfrm>
          <a:prstGeom prst="line">
            <a:avLst/>
          </a:prstGeom>
          <a:ln w="28575" cap="sq" cmpd="sng">
            <a:solidFill>
              <a:schemeClr val="tx2"/>
            </a:solidFill>
            <a:prstDash val="solid"/>
            <a:headEnd type="none" w="sm" len="sm"/>
            <a:tailEnd type="none" w="sm" len="sm"/>
          </a:ln>
        </p:spPr>
      </p:sp>
      <p:sp>
        <p:nvSpPr>
          <p:cNvPr id="455700" name="Line 20"/>
          <p:cNvSpPr/>
          <p:nvPr/>
        </p:nvSpPr>
        <p:spPr>
          <a:xfrm>
            <a:off x="4495800" y="2741613"/>
            <a:ext cx="0" cy="609600"/>
          </a:xfrm>
          <a:prstGeom prst="line">
            <a:avLst/>
          </a:prstGeom>
          <a:ln w="28575" cap="sq" cmpd="sng">
            <a:solidFill>
              <a:schemeClr val="tx2"/>
            </a:solidFill>
            <a:prstDash val="solid"/>
            <a:headEnd type="none" w="sm" len="sm"/>
            <a:tailEnd type="none" w="sm" len="sm"/>
          </a:ln>
        </p:spPr>
      </p:sp>
      <p:sp>
        <p:nvSpPr>
          <p:cNvPr id="455701" name="Line 21"/>
          <p:cNvSpPr/>
          <p:nvPr/>
        </p:nvSpPr>
        <p:spPr>
          <a:xfrm>
            <a:off x="3657600" y="2208213"/>
            <a:ext cx="609600" cy="533400"/>
          </a:xfrm>
          <a:prstGeom prst="line">
            <a:avLst/>
          </a:prstGeom>
          <a:ln w="38100" cap="sq" cmpd="sng">
            <a:solidFill>
              <a:schemeClr val="tx2"/>
            </a:solidFill>
            <a:prstDash val="solid"/>
            <a:headEnd type="none" w="sm" len="sm"/>
            <a:tailEnd type="triangle" w="med" len="lg"/>
          </a:ln>
        </p:spPr>
      </p:sp>
      <p:sp>
        <p:nvSpPr>
          <p:cNvPr id="455702" name="Text Box 22"/>
          <p:cNvSpPr txBox="1"/>
          <p:nvPr/>
        </p:nvSpPr>
        <p:spPr>
          <a:xfrm>
            <a:off x="3244850" y="1828800"/>
            <a:ext cx="4889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chemeClr val="tx2"/>
                </a:solidFill>
              </a:rPr>
              <a:t>T</a:t>
            </a:r>
            <a:endParaRPr lang="en-US" altLang="zh-CN" sz="2400" dirty="0"/>
          </a:p>
        </p:txBody>
      </p:sp>
      <p:sp>
        <p:nvSpPr>
          <p:cNvPr id="455703" name="Text Box 23"/>
          <p:cNvSpPr txBox="1"/>
          <p:nvPr/>
        </p:nvSpPr>
        <p:spPr>
          <a:xfrm>
            <a:off x="2209800" y="3886200"/>
            <a:ext cx="1082675" cy="611188"/>
          </a:xfrm>
          <a:prstGeom prst="rect">
            <a:avLst/>
          </a:prstGeom>
          <a:solidFill>
            <a:srgbClr val="CAF2CE">
              <a:alpha val="50195"/>
            </a:srgbClr>
          </a:solidFill>
          <a:ln w="31750" cap="sq" cmpd="sng">
            <a:solidFill>
              <a:schemeClr val="tx2"/>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chemeClr val="tx2"/>
                </a:solidFill>
              </a:rPr>
              <a:t>B</a:t>
            </a:r>
            <a:endParaRPr lang="en-US" altLang="zh-CN" sz="2400" dirty="0"/>
          </a:p>
        </p:txBody>
      </p:sp>
      <p:sp>
        <p:nvSpPr>
          <p:cNvPr id="455704" name="Line 24"/>
          <p:cNvSpPr/>
          <p:nvPr/>
        </p:nvSpPr>
        <p:spPr>
          <a:xfrm flipH="1">
            <a:off x="2514600" y="3886200"/>
            <a:ext cx="0" cy="609600"/>
          </a:xfrm>
          <a:prstGeom prst="line">
            <a:avLst/>
          </a:prstGeom>
          <a:ln w="28575" cap="sq" cmpd="sng">
            <a:solidFill>
              <a:schemeClr val="tx2"/>
            </a:solidFill>
            <a:prstDash val="solid"/>
            <a:headEnd type="none" w="sm" len="sm"/>
            <a:tailEnd type="none" w="sm" len="sm"/>
          </a:ln>
        </p:spPr>
      </p:sp>
      <p:sp>
        <p:nvSpPr>
          <p:cNvPr id="455705" name="Line 25"/>
          <p:cNvSpPr/>
          <p:nvPr/>
        </p:nvSpPr>
        <p:spPr>
          <a:xfrm>
            <a:off x="2971800" y="3886200"/>
            <a:ext cx="0" cy="609600"/>
          </a:xfrm>
          <a:prstGeom prst="line">
            <a:avLst/>
          </a:prstGeom>
          <a:ln w="28575" cap="sq" cmpd="sng">
            <a:solidFill>
              <a:schemeClr val="tx2"/>
            </a:solidFill>
            <a:prstDash val="solid"/>
            <a:headEnd type="none" w="sm" len="sm"/>
            <a:tailEnd type="none" w="sm" len="sm"/>
          </a:ln>
        </p:spPr>
      </p:sp>
      <p:sp>
        <p:nvSpPr>
          <p:cNvPr id="455706" name="Text Box 26"/>
          <p:cNvSpPr txBox="1"/>
          <p:nvPr/>
        </p:nvSpPr>
        <p:spPr>
          <a:xfrm>
            <a:off x="3505200" y="5029200"/>
            <a:ext cx="1082675" cy="611188"/>
          </a:xfrm>
          <a:prstGeom prst="rect">
            <a:avLst/>
          </a:prstGeom>
          <a:solidFill>
            <a:srgbClr val="CAF2CE">
              <a:alpha val="50195"/>
            </a:srgbClr>
          </a:solidFill>
          <a:ln w="31750" cap="sq" cmpd="sng">
            <a:solidFill>
              <a:schemeClr val="tx2"/>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chemeClr val="tx2"/>
                </a:solidFill>
              </a:rPr>
              <a:t>C</a:t>
            </a:r>
            <a:endParaRPr lang="en-US" altLang="zh-CN" sz="2400" dirty="0"/>
          </a:p>
        </p:txBody>
      </p:sp>
      <p:sp>
        <p:nvSpPr>
          <p:cNvPr id="455707" name="Line 27"/>
          <p:cNvSpPr/>
          <p:nvPr/>
        </p:nvSpPr>
        <p:spPr>
          <a:xfrm flipH="1">
            <a:off x="3810000" y="5029200"/>
            <a:ext cx="0" cy="609600"/>
          </a:xfrm>
          <a:prstGeom prst="line">
            <a:avLst/>
          </a:prstGeom>
          <a:ln w="28575" cap="sq" cmpd="sng">
            <a:solidFill>
              <a:schemeClr val="tx2"/>
            </a:solidFill>
            <a:prstDash val="solid"/>
            <a:headEnd type="none" w="sm" len="sm"/>
            <a:tailEnd type="none" w="sm" len="sm"/>
          </a:ln>
        </p:spPr>
      </p:sp>
      <p:sp>
        <p:nvSpPr>
          <p:cNvPr id="455708" name="Line 28"/>
          <p:cNvSpPr/>
          <p:nvPr/>
        </p:nvSpPr>
        <p:spPr>
          <a:xfrm>
            <a:off x="4267200" y="5029200"/>
            <a:ext cx="0" cy="609600"/>
          </a:xfrm>
          <a:prstGeom prst="line">
            <a:avLst/>
          </a:prstGeom>
          <a:ln w="28575" cap="sq" cmpd="sng">
            <a:solidFill>
              <a:schemeClr val="tx2"/>
            </a:solidFill>
            <a:prstDash val="solid"/>
            <a:headEnd type="none" w="sm" len="sm"/>
            <a:tailEnd type="none" w="sm" len="sm"/>
          </a:ln>
        </p:spPr>
      </p:sp>
      <p:sp>
        <p:nvSpPr>
          <p:cNvPr id="455709" name="Text Box 29"/>
          <p:cNvSpPr txBox="1"/>
          <p:nvPr/>
        </p:nvSpPr>
        <p:spPr>
          <a:xfrm>
            <a:off x="5257800" y="3886200"/>
            <a:ext cx="1082675" cy="611188"/>
          </a:xfrm>
          <a:prstGeom prst="rect">
            <a:avLst/>
          </a:prstGeom>
          <a:solidFill>
            <a:srgbClr val="CAF2CE">
              <a:alpha val="50195"/>
            </a:srgbClr>
          </a:solidFill>
          <a:ln w="31750" cap="sq" cmpd="sng">
            <a:solidFill>
              <a:schemeClr val="tx2"/>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chemeClr val="tx2"/>
                </a:solidFill>
              </a:rPr>
              <a:t>D</a:t>
            </a:r>
            <a:endParaRPr lang="en-US" altLang="zh-CN" sz="2400" dirty="0"/>
          </a:p>
        </p:txBody>
      </p:sp>
      <p:sp>
        <p:nvSpPr>
          <p:cNvPr id="455710" name="Line 30"/>
          <p:cNvSpPr/>
          <p:nvPr/>
        </p:nvSpPr>
        <p:spPr>
          <a:xfrm flipH="1">
            <a:off x="5562600" y="3886200"/>
            <a:ext cx="0" cy="609600"/>
          </a:xfrm>
          <a:prstGeom prst="line">
            <a:avLst/>
          </a:prstGeom>
          <a:ln w="28575" cap="sq" cmpd="sng">
            <a:solidFill>
              <a:schemeClr val="tx2"/>
            </a:solidFill>
            <a:prstDash val="solid"/>
            <a:headEnd type="none" w="sm" len="sm"/>
            <a:tailEnd type="none" w="sm" len="sm"/>
          </a:ln>
        </p:spPr>
      </p:sp>
      <p:sp>
        <p:nvSpPr>
          <p:cNvPr id="455711" name="Line 31"/>
          <p:cNvSpPr/>
          <p:nvPr/>
        </p:nvSpPr>
        <p:spPr>
          <a:xfrm>
            <a:off x="6019800" y="3886200"/>
            <a:ext cx="0" cy="609600"/>
          </a:xfrm>
          <a:prstGeom prst="line">
            <a:avLst/>
          </a:prstGeom>
          <a:ln w="28575" cap="sq" cmpd="sng">
            <a:solidFill>
              <a:schemeClr val="tx2"/>
            </a:solidFill>
            <a:prstDash val="solid"/>
            <a:headEnd type="none" w="sm" len="sm"/>
            <a:tailEnd type="none" w="sm" len="sm"/>
          </a:ln>
        </p:spPr>
      </p:sp>
      <p:sp>
        <p:nvSpPr>
          <p:cNvPr id="455712" name="Line 32"/>
          <p:cNvSpPr/>
          <p:nvPr/>
        </p:nvSpPr>
        <p:spPr>
          <a:xfrm flipH="1">
            <a:off x="2743200" y="3048000"/>
            <a:ext cx="1143000" cy="838200"/>
          </a:xfrm>
          <a:prstGeom prst="line">
            <a:avLst/>
          </a:prstGeom>
          <a:ln w="38100" cap="sq" cmpd="sng">
            <a:solidFill>
              <a:schemeClr val="tx2"/>
            </a:solidFill>
            <a:prstDash val="solid"/>
            <a:headEnd type="none" w="sm" len="sm"/>
            <a:tailEnd type="none" w="med" len="lg"/>
          </a:ln>
        </p:spPr>
      </p:sp>
      <p:sp>
        <p:nvSpPr>
          <p:cNvPr id="455713" name="Text Box 33"/>
          <p:cNvSpPr txBox="1"/>
          <p:nvPr/>
        </p:nvSpPr>
        <p:spPr>
          <a:xfrm>
            <a:off x="2141538" y="3946525"/>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chemeClr val="tx2"/>
                </a:solidFill>
              </a:rPr>
              <a:t>^</a:t>
            </a:r>
            <a:endParaRPr lang="en-US" altLang="zh-CN" sz="2400" dirty="0"/>
          </a:p>
        </p:txBody>
      </p:sp>
      <p:sp>
        <p:nvSpPr>
          <p:cNvPr id="455714" name="Line 34"/>
          <p:cNvSpPr/>
          <p:nvPr/>
        </p:nvSpPr>
        <p:spPr>
          <a:xfrm>
            <a:off x="3124200" y="4191000"/>
            <a:ext cx="914400" cy="838200"/>
          </a:xfrm>
          <a:prstGeom prst="line">
            <a:avLst/>
          </a:prstGeom>
          <a:ln w="38100" cap="sq" cmpd="sng">
            <a:solidFill>
              <a:schemeClr val="tx2"/>
            </a:solidFill>
            <a:prstDash val="solid"/>
            <a:headEnd type="none" w="sm" len="sm"/>
            <a:tailEnd type="none" w="sm" len="sm"/>
          </a:ln>
        </p:spPr>
      </p:sp>
      <p:sp>
        <p:nvSpPr>
          <p:cNvPr id="455715" name="Text Box 35"/>
          <p:cNvSpPr txBox="1"/>
          <p:nvPr/>
        </p:nvSpPr>
        <p:spPr>
          <a:xfrm>
            <a:off x="3429000" y="5089525"/>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chemeClr val="tx2"/>
                </a:solidFill>
              </a:rPr>
              <a:t>^</a:t>
            </a:r>
            <a:endParaRPr lang="en-US" altLang="zh-CN" sz="2400" dirty="0"/>
          </a:p>
        </p:txBody>
      </p:sp>
      <p:sp>
        <p:nvSpPr>
          <p:cNvPr id="455716" name="Text Box 36"/>
          <p:cNvSpPr txBox="1"/>
          <p:nvPr/>
        </p:nvSpPr>
        <p:spPr>
          <a:xfrm>
            <a:off x="4191000" y="5089525"/>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chemeClr val="tx2"/>
                </a:solidFill>
              </a:rPr>
              <a:t>^</a:t>
            </a:r>
            <a:endParaRPr lang="en-US" altLang="zh-CN" sz="2400" dirty="0"/>
          </a:p>
        </p:txBody>
      </p:sp>
      <p:sp>
        <p:nvSpPr>
          <p:cNvPr id="455717" name="Line 37"/>
          <p:cNvSpPr/>
          <p:nvPr/>
        </p:nvSpPr>
        <p:spPr>
          <a:xfrm>
            <a:off x="4648200" y="3048000"/>
            <a:ext cx="1143000" cy="838200"/>
          </a:xfrm>
          <a:prstGeom prst="line">
            <a:avLst/>
          </a:prstGeom>
          <a:ln w="38100" cap="sq" cmpd="sng">
            <a:solidFill>
              <a:schemeClr val="tx2"/>
            </a:solidFill>
            <a:prstDash val="solid"/>
            <a:headEnd type="none" w="sm" len="sm"/>
            <a:tailEnd type="none" w="sm" len="sm"/>
          </a:ln>
        </p:spPr>
      </p:sp>
      <p:sp>
        <p:nvSpPr>
          <p:cNvPr id="455718" name="Text Box 38"/>
          <p:cNvSpPr txBox="1"/>
          <p:nvPr/>
        </p:nvSpPr>
        <p:spPr>
          <a:xfrm>
            <a:off x="5181600" y="3946525"/>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chemeClr val="tx2"/>
                </a:solidFill>
              </a:rPr>
              <a:t>^</a:t>
            </a:r>
            <a:endParaRPr lang="en-US" altLang="zh-CN" sz="2400" dirty="0"/>
          </a:p>
        </p:txBody>
      </p:sp>
      <p:sp>
        <p:nvSpPr>
          <p:cNvPr id="455719" name="Text Box 39"/>
          <p:cNvSpPr txBox="1"/>
          <p:nvPr/>
        </p:nvSpPr>
        <p:spPr>
          <a:xfrm>
            <a:off x="5921375" y="3946525"/>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chemeClr val="tx2"/>
                </a:solidFill>
              </a:rPr>
              <a:t>^</a:t>
            </a:r>
            <a:endParaRPr lang="en-US" altLang="zh-CN" sz="2400" dirty="0"/>
          </a:p>
        </p:txBody>
      </p:sp>
      <p:sp>
        <p:nvSpPr>
          <p:cNvPr id="455720" name="Line 40"/>
          <p:cNvSpPr/>
          <p:nvPr/>
        </p:nvSpPr>
        <p:spPr>
          <a:xfrm>
            <a:off x="2032000" y="3303588"/>
            <a:ext cx="609600" cy="533400"/>
          </a:xfrm>
          <a:prstGeom prst="line">
            <a:avLst/>
          </a:prstGeom>
          <a:ln w="38100" cap="sq" cmpd="sng">
            <a:solidFill>
              <a:schemeClr val="tx2"/>
            </a:solidFill>
            <a:prstDash val="solid"/>
            <a:headEnd type="none" w="sm" len="sm"/>
            <a:tailEnd type="triangle" w="med" len="lg"/>
          </a:ln>
        </p:spPr>
      </p:sp>
      <p:sp>
        <p:nvSpPr>
          <p:cNvPr id="455721" name="Text Box 41"/>
          <p:cNvSpPr txBox="1"/>
          <p:nvPr/>
        </p:nvSpPr>
        <p:spPr>
          <a:xfrm>
            <a:off x="1619250" y="2924175"/>
            <a:ext cx="4889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chemeClr val="tx2"/>
                </a:solidFill>
              </a:rPr>
              <a:t>T</a:t>
            </a:r>
            <a:endParaRPr lang="en-US" altLang="zh-CN" sz="2400" dirty="0"/>
          </a:p>
        </p:txBody>
      </p:sp>
      <p:sp>
        <p:nvSpPr>
          <p:cNvPr id="455722" name="Line 42"/>
          <p:cNvSpPr/>
          <p:nvPr/>
        </p:nvSpPr>
        <p:spPr>
          <a:xfrm flipH="1">
            <a:off x="4211638" y="4365625"/>
            <a:ext cx="73025" cy="647700"/>
          </a:xfrm>
          <a:prstGeom prst="line">
            <a:avLst/>
          </a:prstGeom>
          <a:ln w="38100" cap="sq" cmpd="sng">
            <a:solidFill>
              <a:schemeClr val="tx2"/>
            </a:solidFill>
            <a:prstDash val="solid"/>
            <a:headEnd type="none" w="sm" len="sm"/>
            <a:tailEnd type="triangle" w="med" len="lg"/>
          </a:ln>
        </p:spPr>
      </p:sp>
      <p:sp>
        <p:nvSpPr>
          <p:cNvPr id="455723" name="Text Box 43"/>
          <p:cNvSpPr txBox="1"/>
          <p:nvPr/>
        </p:nvSpPr>
        <p:spPr>
          <a:xfrm>
            <a:off x="3995738" y="3860800"/>
            <a:ext cx="4889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chemeClr val="tx2"/>
                </a:solidFill>
              </a:rPr>
              <a:t>T</a:t>
            </a:r>
            <a:endParaRPr lang="en-US" altLang="zh-CN" sz="2400" dirty="0"/>
          </a:p>
        </p:txBody>
      </p:sp>
      <p:sp>
        <p:nvSpPr>
          <p:cNvPr id="455724" name="Line 44"/>
          <p:cNvSpPr/>
          <p:nvPr/>
        </p:nvSpPr>
        <p:spPr>
          <a:xfrm flipH="1">
            <a:off x="5940425" y="2871788"/>
            <a:ext cx="123825" cy="917575"/>
          </a:xfrm>
          <a:prstGeom prst="line">
            <a:avLst/>
          </a:prstGeom>
          <a:ln w="38100" cap="sq" cmpd="sng">
            <a:solidFill>
              <a:schemeClr val="tx2"/>
            </a:solidFill>
            <a:prstDash val="solid"/>
            <a:headEnd type="none" w="sm" len="sm"/>
            <a:tailEnd type="triangle" w="med" len="lg"/>
          </a:ln>
        </p:spPr>
      </p:sp>
      <p:sp>
        <p:nvSpPr>
          <p:cNvPr id="455725" name="Text Box 45"/>
          <p:cNvSpPr txBox="1"/>
          <p:nvPr/>
        </p:nvSpPr>
        <p:spPr>
          <a:xfrm>
            <a:off x="5651500" y="2492375"/>
            <a:ext cx="4889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chemeClr val="tx2"/>
                </a:solidFill>
              </a:rPr>
              <a:t>T</a:t>
            </a:r>
            <a:endParaRPr lang="en-US" altLang="zh-CN" sz="2400" dirty="0"/>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55693"/>
                                        </p:tgtEl>
                                        <p:attrNameLst>
                                          <p:attrName>style.visibility</p:attrName>
                                        </p:attrNameLst>
                                      </p:cBhvr>
                                      <p:to>
                                        <p:strVal val="visible"/>
                                      </p:to>
                                    </p:set>
                                    <p:anim calcmode="lin" valueType="num">
                                      <p:cBhvr>
                                        <p:cTn id="7" dur="500" fill="hold"/>
                                        <p:tgtEl>
                                          <p:spTgt spid="455693"/>
                                        </p:tgtEl>
                                        <p:attrNameLst>
                                          <p:attrName>ppt_x</p:attrName>
                                        </p:attrNameLst>
                                      </p:cBhvr>
                                      <p:tavLst>
                                        <p:tav tm="0">
                                          <p:val>
                                            <p:strVal val="#ppt_x-#ppt_w/2"/>
                                          </p:val>
                                        </p:tav>
                                        <p:tav tm="100000">
                                          <p:val>
                                            <p:strVal val="#ppt_x"/>
                                          </p:val>
                                        </p:tav>
                                      </p:tavLst>
                                    </p:anim>
                                    <p:anim calcmode="lin" valueType="num">
                                      <p:cBhvr>
                                        <p:cTn id="8" dur="500" fill="hold"/>
                                        <p:tgtEl>
                                          <p:spTgt spid="455693"/>
                                        </p:tgtEl>
                                        <p:attrNameLst>
                                          <p:attrName>ppt_y</p:attrName>
                                        </p:attrNameLst>
                                      </p:cBhvr>
                                      <p:tavLst>
                                        <p:tav tm="0">
                                          <p:val>
                                            <p:strVal val="#ppt_y"/>
                                          </p:val>
                                        </p:tav>
                                        <p:tav tm="100000">
                                          <p:val>
                                            <p:strVal val="#ppt_y"/>
                                          </p:val>
                                        </p:tav>
                                      </p:tavLst>
                                    </p:anim>
                                    <p:anim calcmode="lin" valueType="num">
                                      <p:cBhvr>
                                        <p:cTn id="9" dur="500" fill="hold"/>
                                        <p:tgtEl>
                                          <p:spTgt spid="455693"/>
                                        </p:tgtEl>
                                        <p:attrNameLst>
                                          <p:attrName>ppt_w</p:attrName>
                                        </p:attrNameLst>
                                      </p:cBhvr>
                                      <p:tavLst>
                                        <p:tav tm="0">
                                          <p:val>
                                            <p:fltVal val="0.000000"/>
                                          </p:val>
                                        </p:tav>
                                        <p:tav tm="100000">
                                          <p:val>
                                            <p:strVal val="#ppt_w"/>
                                          </p:val>
                                        </p:tav>
                                      </p:tavLst>
                                    </p:anim>
                                    <p:anim calcmode="lin" valueType="num">
                                      <p:cBhvr>
                                        <p:cTn id="10" dur="500" fill="hold"/>
                                        <p:tgtEl>
                                          <p:spTgt spid="45569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455702"/>
                                        </p:tgtEl>
                                        <p:attrNameLst>
                                          <p:attrName>style.visibility</p:attrName>
                                        </p:attrNameLst>
                                      </p:cBhvr>
                                      <p:to>
                                        <p:strVal val="visible"/>
                                      </p:to>
                                    </p:set>
                                    <p:anim calcmode="lin" valueType="num">
                                      <p:cBhvr>
                                        <p:cTn id="15" dur="500" fill="hold"/>
                                        <p:tgtEl>
                                          <p:spTgt spid="455702"/>
                                        </p:tgtEl>
                                        <p:attrNameLst>
                                          <p:attrName>ppt_x</p:attrName>
                                        </p:attrNameLst>
                                      </p:cBhvr>
                                      <p:tavLst>
                                        <p:tav tm="0">
                                          <p:val>
                                            <p:strVal val="#ppt_x"/>
                                          </p:val>
                                        </p:tav>
                                        <p:tav tm="100000">
                                          <p:val>
                                            <p:strVal val="#ppt_x"/>
                                          </p:val>
                                        </p:tav>
                                      </p:tavLst>
                                    </p:anim>
                                    <p:anim calcmode="lin" valueType="num">
                                      <p:cBhvr>
                                        <p:cTn id="16" dur="500" fill="hold"/>
                                        <p:tgtEl>
                                          <p:spTgt spid="455702"/>
                                        </p:tgtEl>
                                        <p:attrNameLst>
                                          <p:attrName>ppt_y</p:attrName>
                                        </p:attrNameLst>
                                      </p:cBhvr>
                                      <p:tavLst>
                                        <p:tav tm="0">
                                          <p:val>
                                            <p:strVal val="#ppt_y-#ppt_h/2"/>
                                          </p:val>
                                        </p:tav>
                                        <p:tav tm="100000">
                                          <p:val>
                                            <p:strVal val="#ppt_y"/>
                                          </p:val>
                                        </p:tav>
                                      </p:tavLst>
                                    </p:anim>
                                    <p:anim calcmode="lin" valueType="num">
                                      <p:cBhvr>
                                        <p:cTn id="17" dur="500" fill="hold"/>
                                        <p:tgtEl>
                                          <p:spTgt spid="455702"/>
                                        </p:tgtEl>
                                        <p:attrNameLst>
                                          <p:attrName>ppt_w</p:attrName>
                                        </p:attrNameLst>
                                      </p:cBhvr>
                                      <p:tavLst>
                                        <p:tav tm="0">
                                          <p:val>
                                            <p:strVal val="#ppt_w"/>
                                          </p:val>
                                        </p:tav>
                                        <p:tav tm="100000">
                                          <p:val>
                                            <p:strVal val="#ppt_w"/>
                                          </p:val>
                                        </p:tav>
                                      </p:tavLst>
                                    </p:anim>
                                    <p:anim calcmode="lin" valueType="num">
                                      <p:cBhvr>
                                        <p:cTn id="18" dur="500" fill="hold"/>
                                        <p:tgtEl>
                                          <p:spTgt spid="455702"/>
                                        </p:tgtEl>
                                        <p:attrNameLst>
                                          <p:attrName>ppt_h</p:attrName>
                                        </p:attrNameLst>
                                      </p:cBhvr>
                                      <p:tavLst>
                                        <p:tav tm="0">
                                          <p:val>
                                            <p:fltVal val="0.000000"/>
                                          </p:val>
                                        </p:tav>
                                        <p:tav tm="100000">
                                          <p:val>
                                            <p:strVal val="#ppt_h"/>
                                          </p:val>
                                        </p:tav>
                                      </p:tavLst>
                                    </p:anim>
                                  </p:childTnLst>
                                </p:cTn>
                              </p:par>
                            </p:childTnLst>
                          </p:cTn>
                        </p:par>
                        <p:par>
                          <p:cTn id="19" fill="hold">
                            <p:stCondLst>
                              <p:cond delay="500"/>
                            </p:stCondLst>
                            <p:childTnLst>
                              <p:par>
                                <p:cTn id="20" presetID="17" presetClass="entr" presetSubtype="1" fill="hold" nodeType="afterEffect">
                                  <p:stCondLst>
                                    <p:cond delay="0"/>
                                  </p:stCondLst>
                                  <p:childTnLst>
                                    <p:set>
                                      <p:cBhvr>
                                        <p:cTn id="21" dur="1" fill="hold">
                                          <p:stCondLst>
                                            <p:cond delay="0"/>
                                          </p:stCondLst>
                                        </p:cTn>
                                        <p:tgtEl>
                                          <p:spTgt spid="455701"/>
                                        </p:tgtEl>
                                        <p:attrNameLst>
                                          <p:attrName>style.visibility</p:attrName>
                                        </p:attrNameLst>
                                      </p:cBhvr>
                                      <p:to>
                                        <p:strVal val="visible"/>
                                      </p:to>
                                    </p:set>
                                    <p:anim calcmode="lin" valueType="num">
                                      <p:cBhvr>
                                        <p:cTn id="22" dur="500" fill="hold"/>
                                        <p:tgtEl>
                                          <p:spTgt spid="455701"/>
                                        </p:tgtEl>
                                        <p:attrNameLst>
                                          <p:attrName>ppt_x</p:attrName>
                                        </p:attrNameLst>
                                      </p:cBhvr>
                                      <p:tavLst>
                                        <p:tav tm="0">
                                          <p:val>
                                            <p:strVal val="#ppt_x"/>
                                          </p:val>
                                        </p:tav>
                                        <p:tav tm="100000">
                                          <p:val>
                                            <p:strVal val="#ppt_x"/>
                                          </p:val>
                                        </p:tav>
                                      </p:tavLst>
                                    </p:anim>
                                    <p:anim calcmode="lin" valueType="num">
                                      <p:cBhvr>
                                        <p:cTn id="23" dur="500" fill="hold"/>
                                        <p:tgtEl>
                                          <p:spTgt spid="455701"/>
                                        </p:tgtEl>
                                        <p:attrNameLst>
                                          <p:attrName>ppt_y</p:attrName>
                                        </p:attrNameLst>
                                      </p:cBhvr>
                                      <p:tavLst>
                                        <p:tav tm="0">
                                          <p:val>
                                            <p:strVal val="#ppt_y-#ppt_h/2"/>
                                          </p:val>
                                        </p:tav>
                                        <p:tav tm="100000">
                                          <p:val>
                                            <p:strVal val="#ppt_y"/>
                                          </p:val>
                                        </p:tav>
                                      </p:tavLst>
                                    </p:anim>
                                    <p:anim calcmode="lin" valueType="num">
                                      <p:cBhvr>
                                        <p:cTn id="24" dur="500" fill="hold"/>
                                        <p:tgtEl>
                                          <p:spTgt spid="455701"/>
                                        </p:tgtEl>
                                        <p:attrNameLst>
                                          <p:attrName>ppt_w</p:attrName>
                                        </p:attrNameLst>
                                      </p:cBhvr>
                                      <p:tavLst>
                                        <p:tav tm="0">
                                          <p:val>
                                            <p:strVal val="#ppt_w"/>
                                          </p:val>
                                        </p:tav>
                                        <p:tav tm="100000">
                                          <p:val>
                                            <p:strVal val="#ppt_w"/>
                                          </p:val>
                                        </p:tav>
                                      </p:tavLst>
                                    </p:anim>
                                    <p:anim calcmode="lin" valueType="num">
                                      <p:cBhvr>
                                        <p:cTn id="25" dur="500" fill="hold"/>
                                        <p:tgtEl>
                                          <p:spTgt spid="455701"/>
                                        </p:tgtEl>
                                        <p:attrNameLst>
                                          <p:attrName>ppt_h</p:attrName>
                                        </p:attrNameLst>
                                      </p:cBhvr>
                                      <p:tavLst>
                                        <p:tav tm="0">
                                          <p:val>
                                            <p:fltVal val="0.000000"/>
                                          </p:val>
                                        </p:tav>
                                        <p:tav tm="100000">
                                          <p:val>
                                            <p:strVal val="#ppt_h"/>
                                          </p:val>
                                        </p:tav>
                                      </p:tavLst>
                                    </p:anim>
                                  </p:childTnLst>
                                </p:cTn>
                              </p:par>
                            </p:childTnLst>
                          </p:cTn>
                        </p:par>
                        <p:par>
                          <p:cTn id="26" fill="hold">
                            <p:stCondLst>
                              <p:cond delay="1000"/>
                            </p:stCondLst>
                            <p:childTnLst>
                              <p:par>
                                <p:cTn id="27" presetID="17" presetClass="entr" presetSubtype="1" fill="hold" grpId="0" nodeType="afterEffect">
                                  <p:stCondLst>
                                    <p:cond delay="0"/>
                                  </p:stCondLst>
                                  <p:childTnLst>
                                    <p:set>
                                      <p:cBhvr>
                                        <p:cTn id="28" dur="1" fill="hold">
                                          <p:stCondLst>
                                            <p:cond delay="0"/>
                                          </p:stCondLst>
                                        </p:cTn>
                                        <p:tgtEl>
                                          <p:spTgt spid="455698"/>
                                        </p:tgtEl>
                                        <p:attrNameLst>
                                          <p:attrName>style.visibility</p:attrName>
                                        </p:attrNameLst>
                                      </p:cBhvr>
                                      <p:to>
                                        <p:strVal val="visible"/>
                                      </p:to>
                                    </p:set>
                                    <p:anim calcmode="lin" valueType="num">
                                      <p:cBhvr>
                                        <p:cTn id="29" dur="500" fill="hold"/>
                                        <p:tgtEl>
                                          <p:spTgt spid="455698"/>
                                        </p:tgtEl>
                                        <p:attrNameLst>
                                          <p:attrName>ppt_x</p:attrName>
                                        </p:attrNameLst>
                                      </p:cBhvr>
                                      <p:tavLst>
                                        <p:tav tm="0">
                                          <p:val>
                                            <p:strVal val="#ppt_x"/>
                                          </p:val>
                                        </p:tav>
                                        <p:tav tm="100000">
                                          <p:val>
                                            <p:strVal val="#ppt_x"/>
                                          </p:val>
                                        </p:tav>
                                      </p:tavLst>
                                    </p:anim>
                                    <p:anim calcmode="lin" valueType="num">
                                      <p:cBhvr>
                                        <p:cTn id="30" dur="500" fill="hold"/>
                                        <p:tgtEl>
                                          <p:spTgt spid="455698"/>
                                        </p:tgtEl>
                                        <p:attrNameLst>
                                          <p:attrName>ppt_y</p:attrName>
                                        </p:attrNameLst>
                                      </p:cBhvr>
                                      <p:tavLst>
                                        <p:tav tm="0">
                                          <p:val>
                                            <p:strVal val="#ppt_y-#ppt_h/2"/>
                                          </p:val>
                                        </p:tav>
                                        <p:tav tm="100000">
                                          <p:val>
                                            <p:strVal val="#ppt_y"/>
                                          </p:val>
                                        </p:tav>
                                      </p:tavLst>
                                    </p:anim>
                                    <p:anim calcmode="lin" valueType="num">
                                      <p:cBhvr>
                                        <p:cTn id="31" dur="500" fill="hold"/>
                                        <p:tgtEl>
                                          <p:spTgt spid="455698"/>
                                        </p:tgtEl>
                                        <p:attrNameLst>
                                          <p:attrName>ppt_w</p:attrName>
                                        </p:attrNameLst>
                                      </p:cBhvr>
                                      <p:tavLst>
                                        <p:tav tm="0">
                                          <p:val>
                                            <p:strVal val="#ppt_w"/>
                                          </p:val>
                                        </p:tav>
                                        <p:tav tm="100000">
                                          <p:val>
                                            <p:strVal val="#ppt_w"/>
                                          </p:val>
                                        </p:tav>
                                      </p:tavLst>
                                    </p:anim>
                                    <p:anim calcmode="lin" valueType="num">
                                      <p:cBhvr>
                                        <p:cTn id="32" dur="500" fill="hold"/>
                                        <p:tgtEl>
                                          <p:spTgt spid="455698"/>
                                        </p:tgtEl>
                                        <p:attrNameLst>
                                          <p:attrName>ppt_h</p:attrName>
                                        </p:attrNameLst>
                                      </p:cBhvr>
                                      <p:tavLst>
                                        <p:tav tm="0">
                                          <p:val>
                                            <p:fltVal val="0.000000"/>
                                          </p:val>
                                        </p:tav>
                                        <p:tav tm="100000">
                                          <p:val>
                                            <p:strVal val="#ppt_h"/>
                                          </p:val>
                                        </p:tav>
                                      </p:tavLst>
                                    </p:anim>
                                  </p:childTnLst>
                                </p:cTn>
                              </p:par>
                            </p:childTnLst>
                          </p:cTn>
                        </p:par>
                        <p:par>
                          <p:cTn id="33" fill="hold">
                            <p:stCondLst>
                              <p:cond delay="1500"/>
                            </p:stCondLst>
                            <p:childTnLst>
                              <p:par>
                                <p:cTn id="34" presetID="17" presetClass="entr" presetSubtype="1" fill="hold" nodeType="afterEffect">
                                  <p:stCondLst>
                                    <p:cond delay="0"/>
                                  </p:stCondLst>
                                  <p:childTnLst>
                                    <p:set>
                                      <p:cBhvr>
                                        <p:cTn id="35" dur="1" fill="hold">
                                          <p:stCondLst>
                                            <p:cond delay="0"/>
                                          </p:stCondLst>
                                        </p:cTn>
                                        <p:tgtEl>
                                          <p:spTgt spid="455699"/>
                                        </p:tgtEl>
                                        <p:attrNameLst>
                                          <p:attrName>style.visibility</p:attrName>
                                        </p:attrNameLst>
                                      </p:cBhvr>
                                      <p:to>
                                        <p:strVal val="visible"/>
                                      </p:to>
                                    </p:set>
                                    <p:anim calcmode="lin" valueType="num">
                                      <p:cBhvr>
                                        <p:cTn id="36" dur="500" fill="hold"/>
                                        <p:tgtEl>
                                          <p:spTgt spid="455699"/>
                                        </p:tgtEl>
                                        <p:attrNameLst>
                                          <p:attrName>ppt_x</p:attrName>
                                        </p:attrNameLst>
                                      </p:cBhvr>
                                      <p:tavLst>
                                        <p:tav tm="0">
                                          <p:val>
                                            <p:strVal val="#ppt_x"/>
                                          </p:val>
                                        </p:tav>
                                        <p:tav tm="100000">
                                          <p:val>
                                            <p:strVal val="#ppt_x"/>
                                          </p:val>
                                        </p:tav>
                                      </p:tavLst>
                                    </p:anim>
                                    <p:anim calcmode="lin" valueType="num">
                                      <p:cBhvr>
                                        <p:cTn id="37" dur="500" fill="hold"/>
                                        <p:tgtEl>
                                          <p:spTgt spid="455699"/>
                                        </p:tgtEl>
                                        <p:attrNameLst>
                                          <p:attrName>ppt_y</p:attrName>
                                        </p:attrNameLst>
                                      </p:cBhvr>
                                      <p:tavLst>
                                        <p:tav tm="0">
                                          <p:val>
                                            <p:strVal val="#ppt_y-#ppt_h/2"/>
                                          </p:val>
                                        </p:tav>
                                        <p:tav tm="100000">
                                          <p:val>
                                            <p:strVal val="#ppt_y"/>
                                          </p:val>
                                        </p:tav>
                                      </p:tavLst>
                                    </p:anim>
                                    <p:anim calcmode="lin" valueType="num">
                                      <p:cBhvr>
                                        <p:cTn id="38" dur="500" fill="hold"/>
                                        <p:tgtEl>
                                          <p:spTgt spid="455699"/>
                                        </p:tgtEl>
                                        <p:attrNameLst>
                                          <p:attrName>ppt_w</p:attrName>
                                        </p:attrNameLst>
                                      </p:cBhvr>
                                      <p:tavLst>
                                        <p:tav tm="0">
                                          <p:val>
                                            <p:strVal val="#ppt_w"/>
                                          </p:val>
                                        </p:tav>
                                        <p:tav tm="100000">
                                          <p:val>
                                            <p:strVal val="#ppt_w"/>
                                          </p:val>
                                        </p:tav>
                                      </p:tavLst>
                                    </p:anim>
                                    <p:anim calcmode="lin" valueType="num">
                                      <p:cBhvr>
                                        <p:cTn id="39" dur="500" fill="hold"/>
                                        <p:tgtEl>
                                          <p:spTgt spid="455699"/>
                                        </p:tgtEl>
                                        <p:attrNameLst>
                                          <p:attrName>ppt_h</p:attrName>
                                        </p:attrNameLst>
                                      </p:cBhvr>
                                      <p:tavLst>
                                        <p:tav tm="0">
                                          <p:val>
                                            <p:fltVal val="0.000000"/>
                                          </p:val>
                                        </p:tav>
                                        <p:tav tm="100000">
                                          <p:val>
                                            <p:strVal val="#ppt_h"/>
                                          </p:val>
                                        </p:tav>
                                      </p:tavLst>
                                    </p:anim>
                                  </p:childTnLst>
                                </p:cTn>
                              </p:par>
                            </p:childTnLst>
                          </p:cTn>
                        </p:par>
                        <p:par>
                          <p:cTn id="40" fill="hold">
                            <p:stCondLst>
                              <p:cond delay="2000"/>
                            </p:stCondLst>
                            <p:childTnLst>
                              <p:par>
                                <p:cTn id="41" presetID="17" presetClass="entr" presetSubtype="1" fill="hold" nodeType="afterEffect">
                                  <p:stCondLst>
                                    <p:cond delay="0"/>
                                  </p:stCondLst>
                                  <p:childTnLst>
                                    <p:set>
                                      <p:cBhvr>
                                        <p:cTn id="42" dur="1" fill="hold">
                                          <p:stCondLst>
                                            <p:cond delay="0"/>
                                          </p:stCondLst>
                                        </p:cTn>
                                        <p:tgtEl>
                                          <p:spTgt spid="455700"/>
                                        </p:tgtEl>
                                        <p:attrNameLst>
                                          <p:attrName>style.visibility</p:attrName>
                                        </p:attrNameLst>
                                      </p:cBhvr>
                                      <p:to>
                                        <p:strVal val="visible"/>
                                      </p:to>
                                    </p:set>
                                    <p:anim calcmode="lin" valueType="num">
                                      <p:cBhvr>
                                        <p:cTn id="43" dur="500" fill="hold"/>
                                        <p:tgtEl>
                                          <p:spTgt spid="455700"/>
                                        </p:tgtEl>
                                        <p:attrNameLst>
                                          <p:attrName>ppt_x</p:attrName>
                                        </p:attrNameLst>
                                      </p:cBhvr>
                                      <p:tavLst>
                                        <p:tav tm="0">
                                          <p:val>
                                            <p:strVal val="#ppt_x"/>
                                          </p:val>
                                        </p:tav>
                                        <p:tav tm="100000">
                                          <p:val>
                                            <p:strVal val="#ppt_x"/>
                                          </p:val>
                                        </p:tav>
                                      </p:tavLst>
                                    </p:anim>
                                    <p:anim calcmode="lin" valueType="num">
                                      <p:cBhvr>
                                        <p:cTn id="44" dur="500" fill="hold"/>
                                        <p:tgtEl>
                                          <p:spTgt spid="455700"/>
                                        </p:tgtEl>
                                        <p:attrNameLst>
                                          <p:attrName>ppt_y</p:attrName>
                                        </p:attrNameLst>
                                      </p:cBhvr>
                                      <p:tavLst>
                                        <p:tav tm="0">
                                          <p:val>
                                            <p:strVal val="#ppt_y-#ppt_h/2"/>
                                          </p:val>
                                        </p:tav>
                                        <p:tav tm="100000">
                                          <p:val>
                                            <p:strVal val="#ppt_y"/>
                                          </p:val>
                                        </p:tav>
                                      </p:tavLst>
                                    </p:anim>
                                    <p:anim calcmode="lin" valueType="num">
                                      <p:cBhvr>
                                        <p:cTn id="45" dur="500" fill="hold"/>
                                        <p:tgtEl>
                                          <p:spTgt spid="455700"/>
                                        </p:tgtEl>
                                        <p:attrNameLst>
                                          <p:attrName>ppt_w</p:attrName>
                                        </p:attrNameLst>
                                      </p:cBhvr>
                                      <p:tavLst>
                                        <p:tav tm="0">
                                          <p:val>
                                            <p:strVal val="#ppt_w"/>
                                          </p:val>
                                        </p:tav>
                                        <p:tav tm="100000">
                                          <p:val>
                                            <p:strVal val="#ppt_w"/>
                                          </p:val>
                                        </p:tav>
                                      </p:tavLst>
                                    </p:anim>
                                    <p:anim calcmode="lin" valueType="num">
                                      <p:cBhvr>
                                        <p:cTn id="46" dur="500" fill="hold"/>
                                        <p:tgtEl>
                                          <p:spTgt spid="455700"/>
                                        </p:tgtEl>
                                        <p:attrNameLst>
                                          <p:attrName>ppt_h</p:attrName>
                                        </p:attrNameLst>
                                      </p:cBhvr>
                                      <p:tavLst>
                                        <p:tav tm="0">
                                          <p:val>
                                            <p:fltVal val="0.00000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455694"/>
                                        </p:tgtEl>
                                        <p:attrNameLst>
                                          <p:attrName>style.visibility</p:attrName>
                                        </p:attrNameLst>
                                      </p:cBhvr>
                                      <p:to>
                                        <p:strVal val="visible"/>
                                      </p:to>
                                    </p:set>
                                    <p:anim calcmode="lin" valueType="num">
                                      <p:cBhvr>
                                        <p:cTn id="51" dur="500" fill="hold"/>
                                        <p:tgtEl>
                                          <p:spTgt spid="455694"/>
                                        </p:tgtEl>
                                        <p:attrNameLst>
                                          <p:attrName>ppt_x</p:attrName>
                                        </p:attrNameLst>
                                      </p:cBhvr>
                                      <p:tavLst>
                                        <p:tav tm="0">
                                          <p:val>
                                            <p:strVal val="#ppt_x-#ppt_w/2"/>
                                          </p:val>
                                        </p:tav>
                                        <p:tav tm="100000">
                                          <p:val>
                                            <p:strVal val="#ppt_x"/>
                                          </p:val>
                                        </p:tav>
                                      </p:tavLst>
                                    </p:anim>
                                    <p:anim calcmode="lin" valueType="num">
                                      <p:cBhvr>
                                        <p:cTn id="52" dur="500" fill="hold"/>
                                        <p:tgtEl>
                                          <p:spTgt spid="455694"/>
                                        </p:tgtEl>
                                        <p:attrNameLst>
                                          <p:attrName>ppt_y</p:attrName>
                                        </p:attrNameLst>
                                      </p:cBhvr>
                                      <p:tavLst>
                                        <p:tav tm="0">
                                          <p:val>
                                            <p:strVal val="#ppt_y"/>
                                          </p:val>
                                        </p:tav>
                                        <p:tav tm="100000">
                                          <p:val>
                                            <p:strVal val="#ppt_y"/>
                                          </p:val>
                                        </p:tav>
                                      </p:tavLst>
                                    </p:anim>
                                    <p:anim calcmode="lin" valueType="num">
                                      <p:cBhvr>
                                        <p:cTn id="53" dur="500" fill="hold"/>
                                        <p:tgtEl>
                                          <p:spTgt spid="455694"/>
                                        </p:tgtEl>
                                        <p:attrNameLst>
                                          <p:attrName>ppt_w</p:attrName>
                                        </p:attrNameLst>
                                      </p:cBhvr>
                                      <p:tavLst>
                                        <p:tav tm="0">
                                          <p:val>
                                            <p:fltVal val="0.000000"/>
                                          </p:val>
                                        </p:tav>
                                        <p:tav tm="100000">
                                          <p:val>
                                            <p:strVal val="#ppt_w"/>
                                          </p:val>
                                        </p:tav>
                                      </p:tavLst>
                                    </p:anim>
                                    <p:anim calcmode="lin" valueType="num">
                                      <p:cBhvr>
                                        <p:cTn id="54" dur="500" fill="hold"/>
                                        <p:tgtEl>
                                          <p:spTgt spid="455694"/>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55712"/>
                                        </p:tgtEl>
                                        <p:attrNameLst>
                                          <p:attrName>style.visibility</p:attrName>
                                        </p:attrNameLst>
                                      </p:cBhvr>
                                      <p:to>
                                        <p:strVal val="visible"/>
                                      </p:to>
                                    </p:set>
                                    <p:anim calcmode="lin" valueType="num">
                                      <p:cBhvr>
                                        <p:cTn id="59" dur="500" fill="hold"/>
                                        <p:tgtEl>
                                          <p:spTgt spid="455712"/>
                                        </p:tgtEl>
                                        <p:attrNameLst>
                                          <p:attrName>ppt_x</p:attrName>
                                        </p:attrNameLst>
                                      </p:cBhvr>
                                      <p:tavLst>
                                        <p:tav tm="0">
                                          <p:val>
                                            <p:strVal val="#ppt_x"/>
                                          </p:val>
                                        </p:tav>
                                        <p:tav tm="100000">
                                          <p:val>
                                            <p:strVal val="#ppt_x"/>
                                          </p:val>
                                        </p:tav>
                                      </p:tavLst>
                                    </p:anim>
                                    <p:anim calcmode="lin" valueType="num">
                                      <p:cBhvr>
                                        <p:cTn id="60" dur="500" fill="hold"/>
                                        <p:tgtEl>
                                          <p:spTgt spid="455712"/>
                                        </p:tgtEl>
                                        <p:attrNameLst>
                                          <p:attrName>ppt_y</p:attrName>
                                        </p:attrNameLst>
                                      </p:cBhvr>
                                      <p:tavLst>
                                        <p:tav tm="0">
                                          <p:val>
                                            <p:strVal val="#ppt_y-#ppt_h/2"/>
                                          </p:val>
                                        </p:tav>
                                        <p:tav tm="100000">
                                          <p:val>
                                            <p:strVal val="#ppt_y"/>
                                          </p:val>
                                        </p:tav>
                                      </p:tavLst>
                                    </p:anim>
                                    <p:anim calcmode="lin" valueType="num">
                                      <p:cBhvr>
                                        <p:cTn id="61" dur="500" fill="hold"/>
                                        <p:tgtEl>
                                          <p:spTgt spid="455712"/>
                                        </p:tgtEl>
                                        <p:attrNameLst>
                                          <p:attrName>ppt_w</p:attrName>
                                        </p:attrNameLst>
                                      </p:cBhvr>
                                      <p:tavLst>
                                        <p:tav tm="0">
                                          <p:val>
                                            <p:strVal val="#ppt_w"/>
                                          </p:val>
                                        </p:tav>
                                        <p:tav tm="100000">
                                          <p:val>
                                            <p:strVal val="#ppt_w"/>
                                          </p:val>
                                        </p:tav>
                                      </p:tavLst>
                                    </p:anim>
                                    <p:anim calcmode="lin" valueType="num">
                                      <p:cBhvr>
                                        <p:cTn id="62" dur="500" fill="hold"/>
                                        <p:tgtEl>
                                          <p:spTgt spid="455712"/>
                                        </p:tgtEl>
                                        <p:attrNameLst>
                                          <p:attrName>ppt_h</p:attrName>
                                        </p:attrNameLst>
                                      </p:cBhvr>
                                      <p:tavLst>
                                        <p:tav tm="0">
                                          <p:val>
                                            <p:fltVal val="0.000000"/>
                                          </p:val>
                                        </p:tav>
                                        <p:tav tm="100000">
                                          <p:val>
                                            <p:strVal val="#ppt_h"/>
                                          </p:val>
                                        </p:tav>
                                      </p:tavLst>
                                    </p:anim>
                                  </p:childTnLst>
                                </p:cTn>
                              </p:par>
                            </p:childTnLst>
                          </p:cTn>
                        </p:par>
                        <p:par>
                          <p:cTn id="63" fill="hold">
                            <p:stCondLst>
                              <p:cond delay="500"/>
                            </p:stCondLst>
                            <p:childTnLst>
                              <p:par>
                                <p:cTn id="64" presetID="17" presetClass="entr" presetSubtype="1" fill="hold" grpId="0" nodeType="afterEffect">
                                  <p:stCondLst>
                                    <p:cond delay="0"/>
                                  </p:stCondLst>
                                  <p:childTnLst>
                                    <p:set>
                                      <p:cBhvr>
                                        <p:cTn id="65" dur="1" fill="hold">
                                          <p:stCondLst>
                                            <p:cond delay="0"/>
                                          </p:stCondLst>
                                        </p:cTn>
                                        <p:tgtEl>
                                          <p:spTgt spid="455703"/>
                                        </p:tgtEl>
                                        <p:attrNameLst>
                                          <p:attrName>style.visibility</p:attrName>
                                        </p:attrNameLst>
                                      </p:cBhvr>
                                      <p:to>
                                        <p:strVal val="visible"/>
                                      </p:to>
                                    </p:set>
                                    <p:anim calcmode="lin" valueType="num">
                                      <p:cBhvr>
                                        <p:cTn id="66" dur="500" fill="hold"/>
                                        <p:tgtEl>
                                          <p:spTgt spid="455703"/>
                                        </p:tgtEl>
                                        <p:attrNameLst>
                                          <p:attrName>ppt_x</p:attrName>
                                        </p:attrNameLst>
                                      </p:cBhvr>
                                      <p:tavLst>
                                        <p:tav tm="0">
                                          <p:val>
                                            <p:strVal val="#ppt_x"/>
                                          </p:val>
                                        </p:tav>
                                        <p:tav tm="100000">
                                          <p:val>
                                            <p:strVal val="#ppt_x"/>
                                          </p:val>
                                        </p:tav>
                                      </p:tavLst>
                                    </p:anim>
                                    <p:anim calcmode="lin" valueType="num">
                                      <p:cBhvr>
                                        <p:cTn id="67" dur="500" fill="hold"/>
                                        <p:tgtEl>
                                          <p:spTgt spid="455703"/>
                                        </p:tgtEl>
                                        <p:attrNameLst>
                                          <p:attrName>ppt_y</p:attrName>
                                        </p:attrNameLst>
                                      </p:cBhvr>
                                      <p:tavLst>
                                        <p:tav tm="0">
                                          <p:val>
                                            <p:strVal val="#ppt_y-#ppt_h/2"/>
                                          </p:val>
                                        </p:tav>
                                        <p:tav tm="100000">
                                          <p:val>
                                            <p:strVal val="#ppt_y"/>
                                          </p:val>
                                        </p:tav>
                                      </p:tavLst>
                                    </p:anim>
                                    <p:anim calcmode="lin" valueType="num">
                                      <p:cBhvr>
                                        <p:cTn id="68" dur="500" fill="hold"/>
                                        <p:tgtEl>
                                          <p:spTgt spid="455703"/>
                                        </p:tgtEl>
                                        <p:attrNameLst>
                                          <p:attrName>ppt_w</p:attrName>
                                        </p:attrNameLst>
                                      </p:cBhvr>
                                      <p:tavLst>
                                        <p:tav tm="0">
                                          <p:val>
                                            <p:strVal val="#ppt_w"/>
                                          </p:val>
                                        </p:tav>
                                        <p:tav tm="100000">
                                          <p:val>
                                            <p:strVal val="#ppt_w"/>
                                          </p:val>
                                        </p:tav>
                                      </p:tavLst>
                                    </p:anim>
                                    <p:anim calcmode="lin" valueType="num">
                                      <p:cBhvr>
                                        <p:cTn id="69" dur="500" fill="hold"/>
                                        <p:tgtEl>
                                          <p:spTgt spid="455703"/>
                                        </p:tgtEl>
                                        <p:attrNameLst>
                                          <p:attrName>ppt_h</p:attrName>
                                        </p:attrNameLst>
                                      </p:cBhvr>
                                      <p:tavLst>
                                        <p:tav tm="0">
                                          <p:val>
                                            <p:fltVal val="0.000000"/>
                                          </p:val>
                                        </p:tav>
                                        <p:tav tm="100000">
                                          <p:val>
                                            <p:strVal val="#ppt_h"/>
                                          </p:val>
                                        </p:tav>
                                      </p:tavLst>
                                    </p:anim>
                                  </p:childTnLst>
                                </p:cTn>
                              </p:par>
                            </p:childTnLst>
                          </p:cTn>
                        </p:par>
                        <p:par>
                          <p:cTn id="70" fill="hold">
                            <p:stCondLst>
                              <p:cond delay="1000"/>
                            </p:stCondLst>
                            <p:childTnLst>
                              <p:par>
                                <p:cTn id="71" presetID="17" presetClass="entr" presetSubtype="1" fill="hold" nodeType="afterEffect">
                                  <p:stCondLst>
                                    <p:cond delay="0"/>
                                  </p:stCondLst>
                                  <p:childTnLst>
                                    <p:set>
                                      <p:cBhvr>
                                        <p:cTn id="72" dur="1" fill="hold">
                                          <p:stCondLst>
                                            <p:cond delay="0"/>
                                          </p:stCondLst>
                                        </p:cTn>
                                        <p:tgtEl>
                                          <p:spTgt spid="455704"/>
                                        </p:tgtEl>
                                        <p:attrNameLst>
                                          <p:attrName>style.visibility</p:attrName>
                                        </p:attrNameLst>
                                      </p:cBhvr>
                                      <p:to>
                                        <p:strVal val="visible"/>
                                      </p:to>
                                    </p:set>
                                    <p:anim calcmode="lin" valueType="num">
                                      <p:cBhvr>
                                        <p:cTn id="73" dur="500" fill="hold"/>
                                        <p:tgtEl>
                                          <p:spTgt spid="455704"/>
                                        </p:tgtEl>
                                        <p:attrNameLst>
                                          <p:attrName>ppt_x</p:attrName>
                                        </p:attrNameLst>
                                      </p:cBhvr>
                                      <p:tavLst>
                                        <p:tav tm="0">
                                          <p:val>
                                            <p:strVal val="#ppt_x"/>
                                          </p:val>
                                        </p:tav>
                                        <p:tav tm="100000">
                                          <p:val>
                                            <p:strVal val="#ppt_x"/>
                                          </p:val>
                                        </p:tav>
                                      </p:tavLst>
                                    </p:anim>
                                    <p:anim calcmode="lin" valueType="num">
                                      <p:cBhvr>
                                        <p:cTn id="74" dur="500" fill="hold"/>
                                        <p:tgtEl>
                                          <p:spTgt spid="455704"/>
                                        </p:tgtEl>
                                        <p:attrNameLst>
                                          <p:attrName>ppt_y</p:attrName>
                                        </p:attrNameLst>
                                      </p:cBhvr>
                                      <p:tavLst>
                                        <p:tav tm="0">
                                          <p:val>
                                            <p:strVal val="#ppt_y-#ppt_h/2"/>
                                          </p:val>
                                        </p:tav>
                                        <p:tav tm="100000">
                                          <p:val>
                                            <p:strVal val="#ppt_y"/>
                                          </p:val>
                                        </p:tav>
                                      </p:tavLst>
                                    </p:anim>
                                    <p:anim calcmode="lin" valueType="num">
                                      <p:cBhvr>
                                        <p:cTn id="75" dur="500" fill="hold"/>
                                        <p:tgtEl>
                                          <p:spTgt spid="455704"/>
                                        </p:tgtEl>
                                        <p:attrNameLst>
                                          <p:attrName>ppt_w</p:attrName>
                                        </p:attrNameLst>
                                      </p:cBhvr>
                                      <p:tavLst>
                                        <p:tav tm="0">
                                          <p:val>
                                            <p:strVal val="#ppt_w"/>
                                          </p:val>
                                        </p:tav>
                                        <p:tav tm="100000">
                                          <p:val>
                                            <p:strVal val="#ppt_w"/>
                                          </p:val>
                                        </p:tav>
                                      </p:tavLst>
                                    </p:anim>
                                    <p:anim calcmode="lin" valueType="num">
                                      <p:cBhvr>
                                        <p:cTn id="76" dur="500" fill="hold"/>
                                        <p:tgtEl>
                                          <p:spTgt spid="455704"/>
                                        </p:tgtEl>
                                        <p:attrNameLst>
                                          <p:attrName>ppt_h</p:attrName>
                                        </p:attrNameLst>
                                      </p:cBhvr>
                                      <p:tavLst>
                                        <p:tav tm="0">
                                          <p:val>
                                            <p:fltVal val="0.000000"/>
                                          </p:val>
                                        </p:tav>
                                        <p:tav tm="100000">
                                          <p:val>
                                            <p:strVal val="#ppt_h"/>
                                          </p:val>
                                        </p:tav>
                                      </p:tavLst>
                                    </p:anim>
                                  </p:childTnLst>
                                </p:cTn>
                              </p:par>
                            </p:childTnLst>
                          </p:cTn>
                        </p:par>
                        <p:par>
                          <p:cTn id="77" fill="hold">
                            <p:stCondLst>
                              <p:cond delay="1500"/>
                            </p:stCondLst>
                            <p:childTnLst>
                              <p:par>
                                <p:cTn id="78" presetID="17" presetClass="entr" presetSubtype="1" fill="hold" nodeType="afterEffect">
                                  <p:stCondLst>
                                    <p:cond delay="0"/>
                                  </p:stCondLst>
                                  <p:childTnLst>
                                    <p:set>
                                      <p:cBhvr>
                                        <p:cTn id="79" dur="1" fill="hold">
                                          <p:stCondLst>
                                            <p:cond delay="0"/>
                                          </p:stCondLst>
                                        </p:cTn>
                                        <p:tgtEl>
                                          <p:spTgt spid="455705"/>
                                        </p:tgtEl>
                                        <p:attrNameLst>
                                          <p:attrName>style.visibility</p:attrName>
                                        </p:attrNameLst>
                                      </p:cBhvr>
                                      <p:to>
                                        <p:strVal val="visible"/>
                                      </p:to>
                                    </p:set>
                                    <p:anim calcmode="lin" valueType="num">
                                      <p:cBhvr>
                                        <p:cTn id="80" dur="500" fill="hold"/>
                                        <p:tgtEl>
                                          <p:spTgt spid="455705"/>
                                        </p:tgtEl>
                                        <p:attrNameLst>
                                          <p:attrName>ppt_x</p:attrName>
                                        </p:attrNameLst>
                                      </p:cBhvr>
                                      <p:tavLst>
                                        <p:tav tm="0">
                                          <p:val>
                                            <p:strVal val="#ppt_x"/>
                                          </p:val>
                                        </p:tav>
                                        <p:tav tm="100000">
                                          <p:val>
                                            <p:strVal val="#ppt_x"/>
                                          </p:val>
                                        </p:tav>
                                      </p:tavLst>
                                    </p:anim>
                                    <p:anim calcmode="lin" valueType="num">
                                      <p:cBhvr>
                                        <p:cTn id="81" dur="500" fill="hold"/>
                                        <p:tgtEl>
                                          <p:spTgt spid="455705"/>
                                        </p:tgtEl>
                                        <p:attrNameLst>
                                          <p:attrName>ppt_y</p:attrName>
                                        </p:attrNameLst>
                                      </p:cBhvr>
                                      <p:tavLst>
                                        <p:tav tm="0">
                                          <p:val>
                                            <p:strVal val="#ppt_y-#ppt_h/2"/>
                                          </p:val>
                                        </p:tav>
                                        <p:tav tm="100000">
                                          <p:val>
                                            <p:strVal val="#ppt_y"/>
                                          </p:val>
                                        </p:tav>
                                      </p:tavLst>
                                    </p:anim>
                                    <p:anim calcmode="lin" valueType="num">
                                      <p:cBhvr>
                                        <p:cTn id="82" dur="500" fill="hold"/>
                                        <p:tgtEl>
                                          <p:spTgt spid="455705"/>
                                        </p:tgtEl>
                                        <p:attrNameLst>
                                          <p:attrName>ppt_w</p:attrName>
                                        </p:attrNameLst>
                                      </p:cBhvr>
                                      <p:tavLst>
                                        <p:tav tm="0">
                                          <p:val>
                                            <p:strVal val="#ppt_w"/>
                                          </p:val>
                                        </p:tav>
                                        <p:tav tm="100000">
                                          <p:val>
                                            <p:strVal val="#ppt_w"/>
                                          </p:val>
                                        </p:tav>
                                      </p:tavLst>
                                    </p:anim>
                                    <p:anim calcmode="lin" valueType="num">
                                      <p:cBhvr>
                                        <p:cTn id="83" dur="500" fill="hold"/>
                                        <p:tgtEl>
                                          <p:spTgt spid="455705"/>
                                        </p:tgtEl>
                                        <p:attrNameLst>
                                          <p:attrName>ppt_h</p:attrName>
                                        </p:attrNameLst>
                                      </p:cBhvr>
                                      <p:tavLst>
                                        <p:tav tm="0">
                                          <p:val>
                                            <p:fltVal val="0.00000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1" fill="hold" grpId="0" nodeType="clickEffect">
                                  <p:stCondLst>
                                    <p:cond delay="0"/>
                                  </p:stCondLst>
                                  <p:childTnLst>
                                    <p:set>
                                      <p:cBhvr>
                                        <p:cTn id="87" dur="1" fill="hold">
                                          <p:stCondLst>
                                            <p:cond delay="0"/>
                                          </p:stCondLst>
                                        </p:cTn>
                                        <p:tgtEl>
                                          <p:spTgt spid="455721"/>
                                        </p:tgtEl>
                                        <p:attrNameLst>
                                          <p:attrName>style.visibility</p:attrName>
                                        </p:attrNameLst>
                                      </p:cBhvr>
                                      <p:to>
                                        <p:strVal val="visible"/>
                                      </p:to>
                                    </p:set>
                                    <p:anim calcmode="lin" valueType="num">
                                      <p:cBhvr>
                                        <p:cTn id="88" dur="500" fill="hold"/>
                                        <p:tgtEl>
                                          <p:spTgt spid="455721"/>
                                        </p:tgtEl>
                                        <p:attrNameLst>
                                          <p:attrName>ppt_x</p:attrName>
                                        </p:attrNameLst>
                                      </p:cBhvr>
                                      <p:tavLst>
                                        <p:tav tm="0">
                                          <p:val>
                                            <p:strVal val="#ppt_x"/>
                                          </p:val>
                                        </p:tav>
                                        <p:tav tm="100000">
                                          <p:val>
                                            <p:strVal val="#ppt_x"/>
                                          </p:val>
                                        </p:tav>
                                      </p:tavLst>
                                    </p:anim>
                                    <p:anim calcmode="lin" valueType="num">
                                      <p:cBhvr>
                                        <p:cTn id="89" dur="500" fill="hold"/>
                                        <p:tgtEl>
                                          <p:spTgt spid="455721"/>
                                        </p:tgtEl>
                                        <p:attrNameLst>
                                          <p:attrName>ppt_y</p:attrName>
                                        </p:attrNameLst>
                                      </p:cBhvr>
                                      <p:tavLst>
                                        <p:tav tm="0">
                                          <p:val>
                                            <p:strVal val="#ppt_y-#ppt_h/2"/>
                                          </p:val>
                                        </p:tav>
                                        <p:tav tm="100000">
                                          <p:val>
                                            <p:strVal val="#ppt_y"/>
                                          </p:val>
                                        </p:tav>
                                      </p:tavLst>
                                    </p:anim>
                                    <p:anim calcmode="lin" valueType="num">
                                      <p:cBhvr>
                                        <p:cTn id="90" dur="500" fill="hold"/>
                                        <p:tgtEl>
                                          <p:spTgt spid="455721"/>
                                        </p:tgtEl>
                                        <p:attrNameLst>
                                          <p:attrName>ppt_w</p:attrName>
                                        </p:attrNameLst>
                                      </p:cBhvr>
                                      <p:tavLst>
                                        <p:tav tm="0">
                                          <p:val>
                                            <p:strVal val="#ppt_w"/>
                                          </p:val>
                                        </p:tav>
                                        <p:tav tm="100000">
                                          <p:val>
                                            <p:strVal val="#ppt_w"/>
                                          </p:val>
                                        </p:tav>
                                      </p:tavLst>
                                    </p:anim>
                                    <p:anim calcmode="lin" valueType="num">
                                      <p:cBhvr>
                                        <p:cTn id="91" dur="500" fill="hold"/>
                                        <p:tgtEl>
                                          <p:spTgt spid="455721"/>
                                        </p:tgtEl>
                                        <p:attrNameLst>
                                          <p:attrName>ppt_h</p:attrName>
                                        </p:attrNameLst>
                                      </p:cBhvr>
                                      <p:tavLst>
                                        <p:tav tm="0">
                                          <p:val>
                                            <p:fltVal val="0.000000"/>
                                          </p:val>
                                        </p:tav>
                                        <p:tav tm="100000">
                                          <p:val>
                                            <p:strVal val="#ppt_h"/>
                                          </p:val>
                                        </p:tav>
                                      </p:tavLst>
                                    </p:anim>
                                  </p:childTnLst>
                                </p:cTn>
                              </p:par>
                            </p:childTnLst>
                          </p:cTn>
                        </p:par>
                        <p:par>
                          <p:cTn id="92" fill="hold">
                            <p:stCondLst>
                              <p:cond delay="500"/>
                            </p:stCondLst>
                            <p:childTnLst>
                              <p:par>
                                <p:cTn id="93" presetID="17" presetClass="entr" presetSubtype="1" fill="hold" nodeType="afterEffect">
                                  <p:stCondLst>
                                    <p:cond delay="0"/>
                                  </p:stCondLst>
                                  <p:childTnLst>
                                    <p:set>
                                      <p:cBhvr>
                                        <p:cTn id="94" dur="1" fill="hold">
                                          <p:stCondLst>
                                            <p:cond delay="0"/>
                                          </p:stCondLst>
                                        </p:cTn>
                                        <p:tgtEl>
                                          <p:spTgt spid="455720"/>
                                        </p:tgtEl>
                                        <p:attrNameLst>
                                          <p:attrName>style.visibility</p:attrName>
                                        </p:attrNameLst>
                                      </p:cBhvr>
                                      <p:to>
                                        <p:strVal val="visible"/>
                                      </p:to>
                                    </p:set>
                                    <p:anim calcmode="lin" valueType="num">
                                      <p:cBhvr>
                                        <p:cTn id="95" dur="500" fill="hold"/>
                                        <p:tgtEl>
                                          <p:spTgt spid="455720"/>
                                        </p:tgtEl>
                                        <p:attrNameLst>
                                          <p:attrName>ppt_x</p:attrName>
                                        </p:attrNameLst>
                                      </p:cBhvr>
                                      <p:tavLst>
                                        <p:tav tm="0">
                                          <p:val>
                                            <p:strVal val="#ppt_x"/>
                                          </p:val>
                                        </p:tav>
                                        <p:tav tm="100000">
                                          <p:val>
                                            <p:strVal val="#ppt_x"/>
                                          </p:val>
                                        </p:tav>
                                      </p:tavLst>
                                    </p:anim>
                                    <p:anim calcmode="lin" valueType="num">
                                      <p:cBhvr>
                                        <p:cTn id="96" dur="500" fill="hold"/>
                                        <p:tgtEl>
                                          <p:spTgt spid="455720"/>
                                        </p:tgtEl>
                                        <p:attrNameLst>
                                          <p:attrName>ppt_y</p:attrName>
                                        </p:attrNameLst>
                                      </p:cBhvr>
                                      <p:tavLst>
                                        <p:tav tm="0">
                                          <p:val>
                                            <p:strVal val="#ppt_y-#ppt_h/2"/>
                                          </p:val>
                                        </p:tav>
                                        <p:tav tm="100000">
                                          <p:val>
                                            <p:strVal val="#ppt_y"/>
                                          </p:val>
                                        </p:tav>
                                      </p:tavLst>
                                    </p:anim>
                                    <p:anim calcmode="lin" valueType="num">
                                      <p:cBhvr>
                                        <p:cTn id="97" dur="500" fill="hold"/>
                                        <p:tgtEl>
                                          <p:spTgt spid="455720"/>
                                        </p:tgtEl>
                                        <p:attrNameLst>
                                          <p:attrName>ppt_w</p:attrName>
                                        </p:attrNameLst>
                                      </p:cBhvr>
                                      <p:tavLst>
                                        <p:tav tm="0">
                                          <p:val>
                                            <p:strVal val="#ppt_w"/>
                                          </p:val>
                                        </p:tav>
                                        <p:tav tm="100000">
                                          <p:val>
                                            <p:strVal val="#ppt_w"/>
                                          </p:val>
                                        </p:tav>
                                      </p:tavLst>
                                    </p:anim>
                                    <p:anim calcmode="lin" valueType="num">
                                      <p:cBhvr>
                                        <p:cTn id="98" dur="500" fill="hold"/>
                                        <p:tgtEl>
                                          <p:spTgt spid="455720"/>
                                        </p:tgtEl>
                                        <p:attrNameLst>
                                          <p:attrName>ppt_h</p:attrName>
                                        </p:attrNameLst>
                                      </p:cBhvr>
                                      <p:tavLst>
                                        <p:tav tm="0">
                                          <p:val>
                                            <p:fltVal val="0.00000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grpId="0" nodeType="clickEffect">
                                  <p:stCondLst>
                                    <p:cond delay="0"/>
                                  </p:stCondLst>
                                  <p:childTnLst>
                                    <p:set>
                                      <p:cBhvr>
                                        <p:cTn id="102" dur="1" fill="hold">
                                          <p:stCondLst>
                                            <p:cond delay="0"/>
                                          </p:stCondLst>
                                        </p:cTn>
                                        <p:tgtEl>
                                          <p:spTgt spid="455688"/>
                                        </p:tgtEl>
                                        <p:attrNameLst>
                                          <p:attrName>style.visibility</p:attrName>
                                        </p:attrNameLst>
                                      </p:cBhvr>
                                      <p:to>
                                        <p:strVal val="visible"/>
                                      </p:to>
                                    </p:set>
                                    <p:anim calcmode="lin" valueType="num">
                                      <p:cBhvr>
                                        <p:cTn id="103" dur="500" fill="hold"/>
                                        <p:tgtEl>
                                          <p:spTgt spid="455688"/>
                                        </p:tgtEl>
                                        <p:attrNameLst>
                                          <p:attrName>ppt_x</p:attrName>
                                        </p:attrNameLst>
                                      </p:cBhvr>
                                      <p:tavLst>
                                        <p:tav tm="0">
                                          <p:val>
                                            <p:strVal val="#ppt_x-#ppt_w/2"/>
                                          </p:val>
                                        </p:tav>
                                        <p:tav tm="100000">
                                          <p:val>
                                            <p:strVal val="#ppt_x"/>
                                          </p:val>
                                        </p:tav>
                                      </p:tavLst>
                                    </p:anim>
                                    <p:anim calcmode="lin" valueType="num">
                                      <p:cBhvr>
                                        <p:cTn id="104" dur="500" fill="hold"/>
                                        <p:tgtEl>
                                          <p:spTgt spid="455688"/>
                                        </p:tgtEl>
                                        <p:attrNameLst>
                                          <p:attrName>ppt_y</p:attrName>
                                        </p:attrNameLst>
                                      </p:cBhvr>
                                      <p:tavLst>
                                        <p:tav tm="0">
                                          <p:val>
                                            <p:strVal val="#ppt_y"/>
                                          </p:val>
                                        </p:tav>
                                        <p:tav tm="100000">
                                          <p:val>
                                            <p:strVal val="#ppt_y"/>
                                          </p:val>
                                        </p:tav>
                                      </p:tavLst>
                                    </p:anim>
                                    <p:anim calcmode="lin" valueType="num">
                                      <p:cBhvr>
                                        <p:cTn id="105" dur="500" fill="hold"/>
                                        <p:tgtEl>
                                          <p:spTgt spid="455688"/>
                                        </p:tgtEl>
                                        <p:attrNameLst>
                                          <p:attrName>ppt_w</p:attrName>
                                        </p:attrNameLst>
                                      </p:cBhvr>
                                      <p:tavLst>
                                        <p:tav tm="0">
                                          <p:val>
                                            <p:fltVal val="0.000000"/>
                                          </p:val>
                                        </p:tav>
                                        <p:tav tm="100000">
                                          <p:val>
                                            <p:strVal val="#ppt_w"/>
                                          </p:val>
                                        </p:tav>
                                      </p:tavLst>
                                    </p:anim>
                                    <p:anim calcmode="lin" valueType="num">
                                      <p:cBhvr>
                                        <p:cTn id="106" dur="500" fill="hold"/>
                                        <p:tgtEl>
                                          <p:spTgt spid="455688"/>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grpId="0" nodeType="clickEffect">
                                  <p:stCondLst>
                                    <p:cond delay="0"/>
                                  </p:stCondLst>
                                  <p:childTnLst>
                                    <p:set>
                                      <p:cBhvr>
                                        <p:cTn id="110" dur="1" fill="hold">
                                          <p:stCondLst>
                                            <p:cond delay="0"/>
                                          </p:stCondLst>
                                        </p:cTn>
                                        <p:tgtEl>
                                          <p:spTgt spid="455713"/>
                                        </p:tgtEl>
                                        <p:attrNameLst>
                                          <p:attrName>style.visibility</p:attrName>
                                        </p:attrNameLst>
                                      </p:cBhvr>
                                      <p:to>
                                        <p:strVal val="visible"/>
                                      </p:to>
                                    </p:set>
                                    <p:anim calcmode="lin" valueType="num">
                                      <p:cBhvr>
                                        <p:cTn id="111" dur="500" fill="hold"/>
                                        <p:tgtEl>
                                          <p:spTgt spid="455713"/>
                                        </p:tgtEl>
                                        <p:attrNameLst>
                                          <p:attrName>ppt_x</p:attrName>
                                        </p:attrNameLst>
                                      </p:cBhvr>
                                      <p:tavLst>
                                        <p:tav tm="0">
                                          <p:val>
                                            <p:strVal val="#ppt_x"/>
                                          </p:val>
                                        </p:tav>
                                        <p:tav tm="100000">
                                          <p:val>
                                            <p:strVal val="#ppt_x"/>
                                          </p:val>
                                        </p:tav>
                                      </p:tavLst>
                                    </p:anim>
                                    <p:anim calcmode="lin" valueType="num">
                                      <p:cBhvr>
                                        <p:cTn id="112" dur="500" fill="hold"/>
                                        <p:tgtEl>
                                          <p:spTgt spid="455713"/>
                                        </p:tgtEl>
                                        <p:attrNameLst>
                                          <p:attrName>ppt_y</p:attrName>
                                        </p:attrNameLst>
                                      </p:cBhvr>
                                      <p:tavLst>
                                        <p:tav tm="0">
                                          <p:val>
                                            <p:strVal val="#ppt_y-#ppt_h/2"/>
                                          </p:val>
                                        </p:tav>
                                        <p:tav tm="100000">
                                          <p:val>
                                            <p:strVal val="#ppt_y"/>
                                          </p:val>
                                        </p:tav>
                                      </p:tavLst>
                                    </p:anim>
                                    <p:anim calcmode="lin" valueType="num">
                                      <p:cBhvr>
                                        <p:cTn id="113" dur="500" fill="hold"/>
                                        <p:tgtEl>
                                          <p:spTgt spid="455713"/>
                                        </p:tgtEl>
                                        <p:attrNameLst>
                                          <p:attrName>ppt_w</p:attrName>
                                        </p:attrNameLst>
                                      </p:cBhvr>
                                      <p:tavLst>
                                        <p:tav tm="0">
                                          <p:val>
                                            <p:strVal val="#ppt_w"/>
                                          </p:val>
                                        </p:tav>
                                        <p:tav tm="100000">
                                          <p:val>
                                            <p:strVal val="#ppt_w"/>
                                          </p:val>
                                        </p:tav>
                                      </p:tavLst>
                                    </p:anim>
                                    <p:anim calcmode="lin" valueType="num">
                                      <p:cBhvr>
                                        <p:cTn id="114" dur="500" fill="hold"/>
                                        <p:tgtEl>
                                          <p:spTgt spid="455713"/>
                                        </p:tgtEl>
                                        <p:attrNameLst>
                                          <p:attrName>ppt_h</p:attrName>
                                        </p:attrNameLst>
                                      </p:cBhvr>
                                      <p:tavLst>
                                        <p:tav tm="0">
                                          <p:val>
                                            <p:fltVal val="0.00000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455695"/>
                                        </p:tgtEl>
                                        <p:attrNameLst>
                                          <p:attrName>style.visibility</p:attrName>
                                        </p:attrNameLst>
                                      </p:cBhvr>
                                      <p:to>
                                        <p:strVal val="visible"/>
                                      </p:to>
                                    </p:set>
                                    <p:anim calcmode="lin" valueType="num">
                                      <p:cBhvr>
                                        <p:cTn id="119" dur="500" fill="hold"/>
                                        <p:tgtEl>
                                          <p:spTgt spid="455695"/>
                                        </p:tgtEl>
                                        <p:attrNameLst>
                                          <p:attrName>ppt_x</p:attrName>
                                        </p:attrNameLst>
                                      </p:cBhvr>
                                      <p:tavLst>
                                        <p:tav tm="0">
                                          <p:val>
                                            <p:strVal val="#ppt_x-#ppt_w/2"/>
                                          </p:val>
                                        </p:tav>
                                        <p:tav tm="100000">
                                          <p:val>
                                            <p:strVal val="#ppt_x"/>
                                          </p:val>
                                        </p:tav>
                                      </p:tavLst>
                                    </p:anim>
                                    <p:anim calcmode="lin" valueType="num">
                                      <p:cBhvr>
                                        <p:cTn id="120" dur="500" fill="hold"/>
                                        <p:tgtEl>
                                          <p:spTgt spid="455695"/>
                                        </p:tgtEl>
                                        <p:attrNameLst>
                                          <p:attrName>ppt_y</p:attrName>
                                        </p:attrNameLst>
                                      </p:cBhvr>
                                      <p:tavLst>
                                        <p:tav tm="0">
                                          <p:val>
                                            <p:strVal val="#ppt_y"/>
                                          </p:val>
                                        </p:tav>
                                        <p:tav tm="100000">
                                          <p:val>
                                            <p:strVal val="#ppt_y"/>
                                          </p:val>
                                        </p:tav>
                                      </p:tavLst>
                                    </p:anim>
                                    <p:anim calcmode="lin" valueType="num">
                                      <p:cBhvr>
                                        <p:cTn id="121" dur="500" fill="hold"/>
                                        <p:tgtEl>
                                          <p:spTgt spid="455695"/>
                                        </p:tgtEl>
                                        <p:attrNameLst>
                                          <p:attrName>ppt_w</p:attrName>
                                        </p:attrNameLst>
                                      </p:cBhvr>
                                      <p:tavLst>
                                        <p:tav tm="0">
                                          <p:val>
                                            <p:fltVal val="0.000000"/>
                                          </p:val>
                                        </p:tav>
                                        <p:tav tm="100000">
                                          <p:val>
                                            <p:strVal val="#ppt_w"/>
                                          </p:val>
                                        </p:tav>
                                      </p:tavLst>
                                    </p:anim>
                                    <p:anim calcmode="lin" valueType="num">
                                      <p:cBhvr>
                                        <p:cTn id="122" dur="500" fill="hold"/>
                                        <p:tgtEl>
                                          <p:spTgt spid="455695"/>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1" fill="hold" nodeType="clickEffect">
                                  <p:stCondLst>
                                    <p:cond delay="0"/>
                                  </p:stCondLst>
                                  <p:childTnLst>
                                    <p:set>
                                      <p:cBhvr>
                                        <p:cTn id="126" dur="1" fill="hold">
                                          <p:stCondLst>
                                            <p:cond delay="0"/>
                                          </p:stCondLst>
                                        </p:cTn>
                                        <p:tgtEl>
                                          <p:spTgt spid="455714"/>
                                        </p:tgtEl>
                                        <p:attrNameLst>
                                          <p:attrName>style.visibility</p:attrName>
                                        </p:attrNameLst>
                                      </p:cBhvr>
                                      <p:to>
                                        <p:strVal val="visible"/>
                                      </p:to>
                                    </p:set>
                                    <p:anim calcmode="lin" valueType="num">
                                      <p:cBhvr>
                                        <p:cTn id="127" dur="500" fill="hold"/>
                                        <p:tgtEl>
                                          <p:spTgt spid="455714"/>
                                        </p:tgtEl>
                                        <p:attrNameLst>
                                          <p:attrName>ppt_x</p:attrName>
                                        </p:attrNameLst>
                                      </p:cBhvr>
                                      <p:tavLst>
                                        <p:tav tm="0">
                                          <p:val>
                                            <p:strVal val="#ppt_x"/>
                                          </p:val>
                                        </p:tav>
                                        <p:tav tm="100000">
                                          <p:val>
                                            <p:strVal val="#ppt_x"/>
                                          </p:val>
                                        </p:tav>
                                      </p:tavLst>
                                    </p:anim>
                                    <p:anim calcmode="lin" valueType="num">
                                      <p:cBhvr>
                                        <p:cTn id="128" dur="500" fill="hold"/>
                                        <p:tgtEl>
                                          <p:spTgt spid="455714"/>
                                        </p:tgtEl>
                                        <p:attrNameLst>
                                          <p:attrName>ppt_y</p:attrName>
                                        </p:attrNameLst>
                                      </p:cBhvr>
                                      <p:tavLst>
                                        <p:tav tm="0">
                                          <p:val>
                                            <p:strVal val="#ppt_y-#ppt_h/2"/>
                                          </p:val>
                                        </p:tav>
                                        <p:tav tm="100000">
                                          <p:val>
                                            <p:strVal val="#ppt_y"/>
                                          </p:val>
                                        </p:tav>
                                      </p:tavLst>
                                    </p:anim>
                                    <p:anim calcmode="lin" valueType="num">
                                      <p:cBhvr>
                                        <p:cTn id="129" dur="500" fill="hold"/>
                                        <p:tgtEl>
                                          <p:spTgt spid="455714"/>
                                        </p:tgtEl>
                                        <p:attrNameLst>
                                          <p:attrName>ppt_w</p:attrName>
                                        </p:attrNameLst>
                                      </p:cBhvr>
                                      <p:tavLst>
                                        <p:tav tm="0">
                                          <p:val>
                                            <p:strVal val="#ppt_w"/>
                                          </p:val>
                                        </p:tav>
                                        <p:tav tm="100000">
                                          <p:val>
                                            <p:strVal val="#ppt_w"/>
                                          </p:val>
                                        </p:tav>
                                      </p:tavLst>
                                    </p:anim>
                                    <p:anim calcmode="lin" valueType="num">
                                      <p:cBhvr>
                                        <p:cTn id="130" dur="500" fill="hold"/>
                                        <p:tgtEl>
                                          <p:spTgt spid="455714"/>
                                        </p:tgtEl>
                                        <p:attrNameLst>
                                          <p:attrName>ppt_h</p:attrName>
                                        </p:attrNameLst>
                                      </p:cBhvr>
                                      <p:tavLst>
                                        <p:tav tm="0">
                                          <p:val>
                                            <p:fltVal val="0.000000"/>
                                          </p:val>
                                        </p:tav>
                                        <p:tav tm="100000">
                                          <p:val>
                                            <p:strVal val="#ppt_h"/>
                                          </p:val>
                                        </p:tav>
                                      </p:tavLst>
                                    </p:anim>
                                  </p:childTnLst>
                                </p:cTn>
                              </p:par>
                            </p:childTnLst>
                          </p:cTn>
                        </p:par>
                        <p:par>
                          <p:cTn id="131" fill="hold">
                            <p:stCondLst>
                              <p:cond delay="500"/>
                            </p:stCondLst>
                            <p:childTnLst>
                              <p:par>
                                <p:cTn id="132" presetID="17" presetClass="entr" presetSubtype="1" fill="hold" grpId="0" nodeType="afterEffect">
                                  <p:stCondLst>
                                    <p:cond delay="0"/>
                                  </p:stCondLst>
                                  <p:childTnLst>
                                    <p:set>
                                      <p:cBhvr>
                                        <p:cTn id="133" dur="1" fill="hold">
                                          <p:stCondLst>
                                            <p:cond delay="0"/>
                                          </p:stCondLst>
                                        </p:cTn>
                                        <p:tgtEl>
                                          <p:spTgt spid="455706"/>
                                        </p:tgtEl>
                                        <p:attrNameLst>
                                          <p:attrName>style.visibility</p:attrName>
                                        </p:attrNameLst>
                                      </p:cBhvr>
                                      <p:to>
                                        <p:strVal val="visible"/>
                                      </p:to>
                                    </p:set>
                                    <p:anim calcmode="lin" valueType="num">
                                      <p:cBhvr>
                                        <p:cTn id="134" dur="500" fill="hold"/>
                                        <p:tgtEl>
                                          <p:spTgt spid="455706"/>
                                        </p:tgtEl>
                                        <p:attrNameLst>
                                          <p:attrName>ppt_x</p:attrName>
                                        </p:attrNameLst>
                                      </p:cBhvr>
                                      <p:tavLst>
                                        <p:tav tm="0">
                                          <p:val>
                                            <p:strVal val="#ppt_x"/>
                                          </p:val>
                                        </p:tav>
                                        <p:tav tm="100000">
                                          <p:val>
                                            <p:strVal val="#ppt_x"/>
                                          </p:val>
                                        </p:tav>
                                      </p:tavLst>
                                    </p:anim>
                                    <p:anim calcmode="lin" valueType="num">
                                      <p:cBhvr>
                                        <p:cTn id="135" dur="500" fill="hold"/>
                                        <p:tgtEl>
                                          <p:spTgt spid="455706"/>
                                        </p:tgtEl>
                                        <p:attrNameLst>
                                          <p:attrName>ppt_y</p:attrName>
                                        </p:attrNameLst>
                                      </p:cBhvr>
                                      <p:tavLst>
                                        <p:tav tm="0">
                                          <p:val>
                                            <p:strVal val="#ppt_y-#ppt_h/2"/>
                                          </p:val>
                                        </p:tav>
                                        <p:tav tm="100000">
                                          <p:val>
                                            <p:strVal val="#ppt_y"/>
                                          </p:val>
                                        </p:tav>
                                      </p:tavLst>
                                    </p:anim>
                                    <p:anim calcmode="lin" valueType="num">
                                      <p:cBhvr>
                                        <p:cTn id="136" dur="500" fill="hold"/>
                                        <p:tgtEl>
                                          <p:spTgt spid="455706"/>
                                        </p:tgtEl>
                                        <p:attrNameLst>
                                          <p:attrName>ppt_w</p:attrName>
                                        </p:attrNameLst>
                                      </p:cBhvr>
                                      <p:tavLst>
                                        <p:tav tm="0">
                                          <p:val>
                                            <p:strVal val="#ppt_w"/>
                                          </p:val>
                                        </p:tav>
                                        <p:tav tm="100000">
                                          <p:val>
                                            <p:strVal val="#ppt_w"/>
                                          </p:val>
                                        </p:tav>
                                      </p:tavLst>
                                    </p:anim>
                                    <p:anim calcmode="lin" valueType="num">
                                      <p:cBhvr>
                                        <p:cTn id="137" dur="500" fill="hold"/>
                                        <p:tgtEl>
                                          <p:spTgt spid="455706"/>
                                        </p:tgtEl>
                                        <p:attrNameLst>
                                          <p:attrName>ppt_h</p:attrName>
                                        </p:attrNameLst>
                                      </p:cBhvr>
                                      <p:tavLst>
                                        <p:tav tm="0">
                                          <p:val>
                                            <p:fltVal val="0.000000"/>
                                          </p:val>
                                        </p:tav>
                                        <p:tav tm="100000">
                                          <p:val>
                                            <p:strVal val="#ppt_h"/>
                                          </p:val>
                                        </p:tav>
                                      </p:tavLst>
                                    </p:anim>
                                  </p:childTnLst>
                                </p:cTn>
                              </p:par>
                            </p:childTnLst>
                          </p:cTn>
                        </p:par>
                        <p:par>
                          <p:cTn id="138" fill="hold">
                            <p:stCondLst>
                              <p:cond delay="1000"/>
                            </p:stCondLst>
                            <p:childTnLst>
                              <p:par>
                                <p:cTn id="139" presetID="17" presetClass="entr" presetSubtype="1" fill="hold" nodeType="afterEffect">
                                  <p:stCondLst>
                                    <p:cond delay="0"/>
                                  </p:stCondLst>
                                  <p:childTnLst>
                                    <p:set>
                                      <p:cBhvr>
                                        <p:cTn id="140" dur="1" fill="hold">
                                          <p:stCondLst>
                                            <p:cond delay="0"/>
                                          </p:stCondLst>
                                        </p:cTn>
                                        <p:tgtEl>
                                          <p:spTgt spid="455707"/>
                                        </p:tgtEl>
                                        <p:attrNameLst>
                                          <p:attrName>style.visibility</p:attrName>
                                        </p:attrNameLst>
                                      </p:cBhvr>
                                      <p:to>
                                        <p:strVal val="visible"/>
                                      </p:to>
                                    </p:set>
                                    <p:anim calcmode="lin" valueType="num">
                                      <p:cBhvr>
                                        <p:cTn id="141" dur="500" fill="hold"/>
                                        <p:tgtEl>
                                          <p:spTgt spid="455707"/>
                                        </p:tgtEl>
                                        <p:attrNameLst>
                                          <p:attrName>ppt_x</p:attrName>
                                        </p:attrNameLst>
                                      </p:cBhvr>
                                      <p:tavLst>
                                        <p:tav tm="0">
                                          <p:val>
                                            <p:strVal val="#ppt_x"/>
                                          </p:val>
                                        </p:tav>
                                        <p:tav tm="100000">
                                          <p:val>
                                            <p:strVal val="#ppt_x"/>
                                          </p:val>
                                        </p:tav>
                                      </p:tavLst>
                                    </p:anim>
                                    <p:anim calcmode="lin" valueType="num">
                                      <p:cBhvr>
                                        <p:cTn id="142" dur="500" fill="hold"/>
                                        <p:tgtEl>
                                          <p:spTgt spid="455707"/>
                                        </p:tgtEl>
                                        <p:attrNameLst>
                                          <p:attrName>ppt_y</p:attrName>
                                        </p:attrNameLst>
                                      </p:cBhvr>
                                      <p:tavLst>
                                        <p:tav tm="0">
                                          <p:val>
                                            <p:strVal val="#ppt_y-#ppt_h/2"/>
                                          </p:val>
                                        </p:tav>
                                        <p:tav tm="100000">
                                          <p:val>
                                            <p:strVal val="#ppt_y"/>
                                          </p:val>
                                        </p:tav>
                                      </p:tavLst>
                                    </p:anim>
                                    <p:anim calcmode="lin" valueType="num">
                                      <p:cBhvr>
                                        <p:cTn id="143" dur="500" fill="hold"/>
                                        <p:tgtEl>
                                          <p:spTgt spid="455707"/>
                                        </p:tgtEl>
                                        <p:attrNameLst>
                                          <p:attrName>ppt_w</p:attrName>
                                        </p:attrNameLst>
                                      </p:cBhvr>
                                      <p:tavLst>
                                        <p:tav tm="0">
                                          <p:val>
                                            <p:strVal val="#ppt_w"/>
                                          </p:val>
                                        </p:tav>
                                        <p:tav tm="100000">
                                          <p:val>
                                            <p:strVal val="#ppt_w"/>
                                          </p:val>
                                        </p:tav>
                                      </p:tavLst>
                                    </p:anim>
                                    <p:anim calcmode="lin" valueType="num">
                                      <p:cBhvr>
                                        <p:cTn id="144" dur="500" fill="hold"/>
                                        <p:tgtEl>
                                          <p:spTgt spid="455707"/>
                                        </p:tgtEl>
                                        <p:attrNameLst>
                                          <p:attrName>ppt_h</p:attrName>
                                        </p:attrNameLst>
                                      </p:cBhvr>
                                      <p:tavLst>
                                        <p:tav tm="0">
                                          <p:val>
                                            <p:fltVal val="0.000000"/>
                                          </p:val>
                                        </p:tav>
                                        <p:tav tm="100000">
                                          <p:val>
                                            <p:strVal val="#ppt_h"/>
                                          </p:val>
                                        </p:tav>
                                      </p:tavLst>
                                    </p:anim>
                                  </p:childTnLst>
                                </p:cTn>
                              </p:par>
                            </p:childTnLst>
                          </p:cTn>
                        </p:par>
                        <p:par>
                          <p:cTn id="145" fill="hold">
                            <p:stCondLst>
                              <p:cond delay="1500"/>
                            </p:stCondLst>
                            <p:childTnLst>
                              <p:par>
                                <p:cTn id="146" presetID="17" presetClass="entr" presetSubtype="1" fill="hold" nodeType="afterEffect">
                                  <p:stCondLst>
                                    <p:cond delay="0"/>
                                  </p:stCondLst>
                                  <p:childTnLst>
                                    <p:set>
                                      <p:cBhvr>
                                        <p:cTn id="147" dur="1" fill="hold">
                                          <p:stCondLst>
                                            <p:cond delay="0"/>
                                          </p:stCondLst>
                                        </p:cTn>
                                        <p:tgtEl>
                                          <p:spTgt spid="455708"/>
                                        </p:tgtEl>
                                        <p:attrNameLst>
                                          <p:attrName>style.visibility</p:attrName>
                                        </p:attrNameLst>
                                      </p:cBhvr>
                                      <p:to>
                                        <p:strVal val="visible"/>
                                      </p:to>
                                    </p:set>
                                    <p:anim calcmode="lin" valueType="num">
                                      <p:cBhvr>
                                        <p:cTn id="148" dur="500" fill="hold"/>
                                        <p:tgtEl>
                                          <p:spTgt spid="455708"/>
                                        </p:tgtEl>
                                        <p:attrNameLst>
                                          <p:attrName>ppt_x</p:attrName>
                                        </p:attrNameLst>
                                      </p:cBhvr>
                                      <p:tavLst>
                                        <p:tav tm="0">
                                          <p:val>
                                            <p:strVal val="#ppt_x"/>
                                          </p:val>
                                        </p:tav>
                                        <p:tav tm="100000">
                                          <p:val>
                                            <p:strVal val="#ppt_x"/>
                                          </p:val>
                                        </p:tav>
                                      </p:tavLst>
                                    </p:anim>
                                    <p:anim calcmode="lin" valueType="num">
                                      <p:cBhvr>
                                        <p:cTn id="149" dur="500" fill="hold"/>
                                        <p:tgtEl>
                                          <p:spTgt spid="455708"/>
                                        </p:tgtEl>
                                        <p:attrNameLst>
                                          <p:attrName>ppt_y</p:attrName>
                                        </p:attrNameLst>
                                      </p:cBhvr>
                                      <p:tavLst>
                                        <p:tav tm="0">
                                          <p:val>
                                            <p:strVal val="#ppt_y-#ppt_h/2"/>
                                          </p:val>
                                        </p:tav>
                                        <p:tav tm="100000">
                                          <p:val>
                                            <p:strVal val="#ppt_y"/>
                                          </p:val>
                                        </p:tav>
                                      </p:tavLst>
                                    </p:anim>
                                    <p:anim calcmode="lin" valueType="num">
                                      <p:cBhvr>
                                        <p:cTn id="150" dur="500" fill="hold"/>
                                        <p:tgtEl>
                                          <p:spTgt spid="455708"/>
                                        </p:tgtEl>
                                        <p:attrNameLst>
                                          <p:attrName>ppt_w</p:attrName>
                                        </p:attrNameLst>
                                      </p:cBhvr>
                                      <p:tavLst>
                                        <p:tav tm="0">
                                          <p:val>
                                            <p:strVal val="#ppt_w"/>
                                          </p:val>
                                        </p:tav>
                                        <p:tav tm="100000">
                                          <p:val>
                                            <p:strVal val="#ppt_w"/>
                                          </p:val>
                                        </p:tav>
                                      </p:tavLst>
                                    </p:anim>
                                    <p:anim calcmode="lin" valueType="num">
                                      <p:cBhvr>
                                        <p:cTn id="151" dur="500" fill="hold"/>
                                        <p:tgtEl>
                                          <p:spTgt spid="455708"/>
                                        </p:tgtEl>
                                        <p:attrNameLst>
                                          <p:attrName>ppt_h</p:attrName>
                                        </p:attrNameLst>
                                      </p:cBhvr>
                                      <p:tavLst>
                                        <p:tav tm="0">
                                          <p:val>
                                            <p:fltVal val="0.000000"/>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17" presetClass="entr" presetSubtype="1" fill="hold" grpId="0" nodeType="clickEffect">
                                  <p:stCondLst>
                                    <p:cond delay="0"/>
                                  </p:stCondLst>
                                  <p:childTnLst>
                                    <p:set>
                                      <p:cBhvr>
                                        <p:cTn id="155" dur="1" fill="hold">
                                          <p:stCondLst>
                                            <p:cond delay="0"/>
                                          </p:stCondLst>
                                        </p:cTn>
                                        <p:tgtEl>
                                          <p:spTgt spid="455723"/>
                                        </p:tgtEl>
                                        <p:attrNameLst>
                                          <p:attrName>style.visibility</p:attrName>
                                        </p:attrNameLst>
                                      </p:cBhvr>
                                      <p:to>
                                        <p:strVal val="visible"/>
                                      </p:to>
                                    </p:set>
                                    <p:anim calcmode="lin" valueType="num">
                                      <p:cBhvr>
                                        <p:cTn id="156" dur="500" fill="hold"/>
                                        <p:tgtEl>
                                          <p:spTgt spid="455723"/>
                                        </p:tgtEl>
                                        <p:attrNameLst>
                                          <p:attrName>ppt_x</p:attrName>
                                        </p:attrNameLst>
                                      </p:cBhvr>
                                      <p:tavLst>
                                        <p:tav tm="0">
                                          <p:val>
                                            <p:strVal val="#ppt_x"/>
                                          </p:val>
                                        </p:tav>
                                        <p:tav tm="100000">
                                          <p:val>
                                            <p:strVal val="#ppt_x"/>
                                          </p:val>
                                        </p:tav>
                                      </p:tavLst>
                                    </p:anim>
                                    <p:anim calcmode="lin" valueType="num">
                                      <p:cBhvr>
                                        <p:cTn id="157" dur="500" fill="hold"/>
                                        <p:tgtEl>
                                          <p:spTgt spid="455723"/>
                                        </p:tgtEl>
                                        <p:attrNameLst>
                                          <p:attrName>ppt_y</p:attrName>
                                        </p:attrNameLst>
                                      </p:cBhvr>
                                      <p:tavLst>
                                        <p:tav tm="0">
                                          <p:val>
                                            <p:strVal val="#ppt_y-#ppt_h/2"/>
                                          </p:val>
                                        </p:tav>
                                        <p:tav tm="100000">
                                          <p:val>
                                            <p:strVal val="#ppt_y"/>
                                          </p:val>
                                        </p:tav>
                                      </p:tavLst>
                                    </p:anim>
                                    <p:anim calcmode="lin" valueType="num">
                                      <p:cBhvr>
                                        <p:cTn id="158" dur="500" fill="hold"/>
                                        <p:tgtEl>
                                          <p:spTgt spid="455723"/>
                                        </p:tgtEl>
                                        <p:attrNameLst>
                                          <p:attrName>ppt_w</p:attrName>
                                        </p:attrNameLst>
                                      </p:cBhvr>
                                      <p:tavLst>
                                        <p:tav tm="0">
                                          <p:val>
                                            <p:strVal val="#ppt_w"/>
                                          </p:val>
                                        </p:tav>
                                        <p:tav tm="100000">
                                          <p:val>
                                            <p:strVal val="#ppt_w"/>
                                          </p:val>
                                        </p:tav>
                                      </p:tavLst>
                                    </p:anim>
                                    <p:anim calcmode="lin" valueType="num">
                                      <p:cBhvr>
                                        <p:cTn id="159" dur="500" fill="hold"/>
                                        <p:tgtEl>
                                          <p:spTgt spid="455723"/>
                                        </p:tgtEl>
                                        <p:attrNameLst>
                                          <p:attrName>ppt_h</p:attrName>
                                        </p:attrNameLst>
                                      </p:cBhvr>
                                      <p:tavLst>
                                        <p:tav tm="0">
                                          <p:val>
                                            <p:fltVal val="0.000000"/>
                                          </p:val>
                                        </p:tav>
                                        <p:tav tm="100000">
                                          <p:val>
                                            <p:strVal val="#ppt_h"/>
                                          </p:val>
                                        </p:tav>
                                      </p:tavLst>
                                    </p:anim>
                                  </p:childTnLst>
                                </p:cTn>
                              </p:par>
                            </p:childTnLst>
                          </p:cTn>
                        </p:par>
                        <p:par>
                          <p:cTn id="160" fill="hold">
                            <p:stCondLst>
                              <p:cond delay="500"/>
                            </p:stCondLst>
                            <p:childTnLst>
                              <p:par>
                                <p:cTn id="161" presetID="17" presetClass="entr" presetSubtype="1" fill="hold" nodeType="afterEffect">
                                  <p:stCondLst>
                                    <p:cond delay="0"/>
                                  </p:stCondLst>
                                  <p:childTnLst>
                                    <p:set>
                                      <p:cBhvr>
                                        <p:cTn id="162" dur="1" fill="hold">
                                          <p:stCondLst>
                                            <p:cond delay="0"/>
                                          </p:stCondLst>
                                        </p:cTn>
                                        <p:tgtEl>
                                          <p:spTgt spid="455722"/>
                                        </p:tgtEl>
                                        <p:attrNameLst>
                                          <p:attrName>style.visibility</p:attrName>
                                        </p:attrNameLst>
                                      </p:cBhvr>
                                      <p:to>
                                        <p:strVal val="visible"/>
                                      </p:to>
                                    </p:set>
                                    <p:anim calcmode="lin" valueType="num">
                                      <p:cBhvr>
                                        <p:cTn id="163" dur="500" fill="hold"/>
                                        <p:tgtEl>
                                          <p:spTgt spid="455722"/>
                                        </p:tgtEl>
                                        <p:attrNameLst>
                                          <p:attrName>ppt_x</p:attrName>
                                        </p:attrNameLst>
                                      </p:cBhvr>
                                      <p:tavLst>
                                        <p:tav tm="0">
                                          <p:val>
                                            <p:strVal val="#ppt_x"/>
                                          </p:val>
                                        </p:tav>
                                        <p:tav tm="100000">
                                          <p:val>
                                            <p:strVal val="#ppt_x"/>
                                          </p:val>
                                        </p:tav>
                                      </p:tavLst>
                                    </p:anim>
                                    <p:anim calcmode="lin" valueType="num">
                                      <p:cBhvr>
                                        <p:cTn id="164" dur="500" fill="hold"/>
                                        <p:tgtEl>
                                          <p:spTgt spid="455722"/>
                                        </p:tgtEl>
                                        <p:attrNameLst>
                                          <p:attrName>ppt_y</p:attrName>
                                        </p:attrNameLst>
                                      </p:cBhvr>
                                      <p:tavLst>
                                        <p:tav tm="0">
                                          <p:val>
                                            <p:strVal val="#ppt_y-#ppt_h/2"/>
                                          </p:val>
                                        </p:tav>
                                        <p:tav tm="100000">
                                          <p:val>
                                            <p:strVal val="#ppt_y"/>
                                          </p:val>
                                        </p:tav>
                                      </p:tavLst>
                                    </p:anim>
                                    <p:anim calcmode="lin" valueType="num">
                                      <p:cBhvr>
                                        <p:cTn id="165" dur="500" fill="hold"/>
                                        <p:tgtEl>
                                          <p:spTgt spid="455722"/>
                                        </p:tgtEl>
                                        <p:attrNameLst>
                                          <p:attrName>ppt_w</p:attrName>
                                        </p:attrNameLst>
                                      </p:cBhvr>
                                      <p:tavLst>
                                        <p:tav tm="0">
                                          <p:val>
                                            <p:strVal val="#ppt_w"/>
                                          </p:val>
                                        </p:tav>
                                        <p:tav tm="100000">
                                          <p:val>
                                            <p:strVal val="#ppt_w"/>
                                          </p:val>
                                        </p:tav>
                                      </p:tavLst>
                                    </p:anim>
                                    <p:anim calcmode="lin" valueType="num">
                                      <p:cBhvr>
                                        <p:cTn id="166" dur="500" fill="hold"/>
                                        <p:tgtEl>
                                          <p:spTgt spid="455722"/>
                                        </p:tgtEl>
                                        <p:attrNameLst>
                                          <p:attrName>ppt_h</p:attrName>
                                        </p:attrNameLst>
                                      </p:cBhvr>
                                      <p:tavLst>
                                        <p:tav tm="0">
                                          <p:val>
                                            <p:fltVal val="0.000000"/>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17" presetClass="entr" presetSubtype="8" fill="hold" grpId="0" nodeType="clickEffect">
                                  <p:stCondLst>
                                    <p:cond delay="0"/>
                                  </p:stCondLst>
                                  <p:childTnLst>
                                    <p:set>
                                      <p:cBhvr>
                                        <p:cTn id="170" dur="1" fill="hold">
                                          <p:stCondLst>
                                            <p:cond delay="0"/>
                                          </p:stCondLst>
                                        </p:cTn>
                                        <p:tgtEl>
                                          <p:spTgt spid="455689"/>
                                        </p:tgtEl>
                                        <p:attrNameLst>
                                          <p:attrName>style.visibility</p:attrName>
                                        </p:attrNameLst>
                                      </p:cBhvr>
                                      <p:to>
                                        <p:strVal val="visible"/>
                                      </p:to>
                                    </p:set>
                                    <p:anim calcmode="lin" valueType="num">
                                      <p:cBhvr>
                                        <p:cTn id="171" dur="500" fill="hold"/>
                                        <p:tgtEl>
                                          <p:spTgt spid="455689"/>
                                        </p:tgtEl>
                                        <p:attrNameLst>
                                          <p:attrName>ppt_x</p:attrName>
                                        </p:attrNameLst>
                                      </p:cBhvr>
                                      <p:tavLst>
                                        <p:tav tm="0">
                                          <p:val>
                                            <p:strVal val="#ppt_x-#ppt_w/2"/>
                                          </p:val>
                                        </p:tav>
                                        <p:tav tm="100000">
                                          <p:val>
                                            <p:strVal val="#ppt_x"/>
                                          </p:val>
                                        </p:tav>
                                      </p:tavLst>
                                    </p:anim>
                                    <p:anim calcmode="lin" valueType="num">
                                      <p:cBhvr>
                                        <p:cTn id="172" dur="500" fill="hold"/>
                                        <p:tgtEl>
                                          <p:spTgt spid="455689"/>
                                        </p:tgtEl>
                                        <p:attrNameLst>
                                          <p:attrName>ppt_y</p:attrName>
                                        </p:attrNameLst>
                                      </p:cBhvr>
                                      <p:tavLst>
                                        <p:tav tm="0">
                                          <p:val>
                                            <p:strVal val="#ppt_y"/>
                                          </p:val>
                                        </p:tav>
                                        <p:tav tm="100000">
                                          <p:val>
                                            <p:strVal val="#ppt_y"/>
                                          </p:val>
                                        </p:tav>
                                      </p:tavLst>
                                    </p:anim>
                                    <p:anim calcmode="lin" valueType="num">
                                      <p:cBhvr>
                                        <p:cTn id="173" dur="500" fill="hold"/>
                                        <p:tgtEl>
                                          <p:spTgt spid="455689"/>
                                        </p:tgtEl>
                                        <p:attrNameLst>
                                          <p:attrName>ppt_w</p:attrName>
                                        </p:attrNameLst>
                                      </p:cBhvr>
                                      <p:tavLst>
                                        <p:tav tm="0">
                                          <p:val>
                                            <p:fltVal val="0.000000"/>
                                          </p:val>
                                        </p:tav>
                                        <p:tav tm="100000">
                                          <p:val>
                                            <p:strVal val="#ppt_w"/>
                                          </p:val>
                                        </p:tav>
                                      </p:tavLst>
                                    </p:anim>
                                    <p:anim calcmode="lin" valueType="num">
                                      <p:cBhvr>
                                        <p:cTn id="174" dur="500" fill="hold"/>
                                        <p:tgtEl>
                                          <p:spTgt spid="455689"/>
                                        </p:tgtEl>
                                        <p:attrNameLst>
                                          <p:attrName>ppt_h</p:attrName>
                                        </p:attrNameLst>
                                      </p:cBhvr>
                                      <p:tavLst>
                                        <p:tav tm="0">
                                          <p:val>
                                            <p:strVal val="#ppt_h"/>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455715"/>
                                        </p:tgtEl>
                                        <p:attrNameLst>
                                          <p:attrName>style.visibility</p:attrName>
                                        </p:attrNameLst>
                                      </p:cBhvr>
                                      <p:to>
                                        <p:strVal val="visible"/>
                                      </p:to>
                                    </p:set>
                                    <p:anim calcmode="lin" valueType="num">
                                      <p:cBhvr>
                                        <p:cTn id="179" dur="500" fill="hold"/>
                                        <p:tgtEl>
                                          <p:spTgt spid="455715"/>
                                        </p:tgtEl>
                                        <p:attrNameLst>
                                          <p:attrName>ppt_x</p:attrName>
                                        </p:attrNameLst>
                                      </p:cBhvr>
                                      <p:tavLst>
                                        <p:tav tm="0">
                                          <p:val>
                                            <p:strVal val="#ppt_x"/>
                                          </p:val>
                                        </p:tav>
                                        <p:tav tm="100000">
                                          <p:val>
                                            <p:strVal val="#ppt_x"/>
                                          </p:val>
                                        </p:tav>
                                      </p:tavLst>
                                    </p:anim>
                                    <p:anim calcmode="lin" valueType="num">
                                      <p:cBhvr>
                                        <p:cTn id="180" dur="500" fill="hold"/>
                                        <p:tgtEl>
                                          <p:spTgt spid="455715"/>
                                        </p:tgtEl>
                                        <p:attrNameLst>
                                          <p:attrName>ppt_y</p:attrName>
                                        </p:attrNameLst>
                                      </p:cBhvr>
                                      <p:tavLst>
                                        <p:tav tm="0">
                                          <p:val>
                                            <p:strVal val="#ppt_y-#ppt_h/2"/>
                                          </p:val>
                                        </p:tav>
                                        <p:tav tm="100000">
                                          <p:val>
                                            <p:strVal val="#ppt_y"/>
                                          </p:val>
                                        </p:tav>
                                      </p:tavLst>
                                    </p:anim>
                                    <p:anim calcmode="lin" valueType="num">
                                      <p:cBhvr>
                                        <p:cTn id="181" dur="500" fill="hold"/>
                                        <p:tgtEl>
                                          <p:spTgt spid="455715"/>
                                        </p:tgtEl>
                                        <p:attrNameLst>
                                          <p:attrName>ppt_w</p:attrName>
                                        </p:attrNameLst>
                                      </p:cBhvr>
                                      <p:tavLst>
                                        <p:tav tm="0">
                                          <p:val>
                                            <p:strVal val="#ppt_w"/>
                                          </p:val>
                                        </p:tav>
                                        <p:tav tm="100000">
                                          <p:val>
                                            <p:strVal val="#ppt_w"/>
                                          </p:val>
                                        </p:tav>
                                      </p:tavLst>
                                    </p:anim>
                                    <p:anim calcmode="lin" valueType="num">
                                      <p:cBhvr>
                                        <p:cTn id="182" dur="500" fill="hold"/>
                                        <p:tgtEl>
                                          <p:spTgt spid="455715"/>
                                        </p:tgtEl>
                                        <p:attrNameLst>
                                          <p:attrName>ppt_h</p:attrName>
                                        </p:attrNameLst>
                                      </p:cBhvr>
                                      <p:tavLst>
                                        <p:tav tm="0">
                                          <p:val>
                                            <p:fltVal val="0.000000"/>
                                          </p:val>
                                        </p:tav>
                                        <p:tav tm="100000">
                                          <p:val>
                                            <p:strVal val="#ppt_h"/>
                                          </p:val>
                                        </p:tav>
                                      </p:tavLst>
                                    </p:anim>
                                  </p:childTnLst>
                                </p:cTn>
                              </p:par>
                            </p:childTnLst>
                          </p:cTn>
                        </p:par>
                      </p:childTnLst>
                    </p:cTn>
                  </p:par>
                  <p:par>
                    <p:cTn id="183" fill="hold">
                      <p:stCondLst>
                        <p:cond delay="indefinite"/>
                      </p:stCondLst>
                      <p:childTnLst>
                        <p:par>
                          <p:cTn id="184" fill="hold">
                            <p:stCondLst>
                              <p:cond delay="0"/>
                            </p:stCondLst>
                            <p:childTnLst>
                              <p:par>
                                <p:cTn id="185" presetID="17" presetClass="entr" presetSubtype="8" fill="hold" grpId="0" nodeType="clickEffect">
                                  <p:stCondLst>
                                    <p:cond delay="0"/>
                                  </p:stCondLst>
                                  <p:childTnLst>
                                    <p:set>
                                      <p:cBhvr>
                                        <p:cTn id="186" dur="1" fill="hold">
                                          <p:stCondLst>
                                            <p:cond delay="0"/>
                                          </p:stCondLst>
                                        </p:cTn>
                                        <p:tgtEl>
                                          <p:spTgt spid="455690"/>
                                        </p:tgtEl>
                                        <p:attrNameLst>
                                          <p:attrName>style.visibility</p:attrName>
                                        </p:attrNameLst>
                                      </p:cBhvr>
                                      <p:to>
                                        <p:strVal val="visible"/>
                                      </p:to>
                                    </p:set>
                                    <p:anim calcmode="lin" valueType="num">
                                      <p:cBhvr>
                                        <p:cTn id="187" dur="500" fill="hold"/>
                                        <p:tgtEl>
                                          <p:spTgt spid="455690"/>
                                        </p:tgtEl>
                                        <p:attrNameLst>
                                          <p:attrName>ppt_x</p:attrName>
                                        </p:attrNameLst>
                                      </p:cBhvr>
                                      <p:tavLst>
                                        <p:tav tm="0">
                                          <p:val>
                                            <p:strVal val="#ppt_x-#ppt_w/2"/>
                                          </p:val>
                                        </p:tav>
                                        <p:tav tm="100000">
                                          <p:val>
                                            <p:strVal val="#ppt_x"/>
                                          </p:val>
                                        </p:tav>
                                      </p:tavLst>
                                    </p:anim>
                                    <p:anim calcmode="lin" valueType="num">
                                      <p:cBhvr>
                                        <p:cTn id="188" dur="500" fill="hold"/>
                                        <p:tgtEl>
                                          <p:spTgt spid="455690"/>
                                        </p:tgtEl>
                                        <p:attrNameLst>
                                          <p:attrName>ppt_y</p:attrName>
                                        </p:attrNameLst>
                                      </p:cBhvr>
                                      <p:tavLst>
                                        <p:tav tm="0">
                                          <p:val>
                                            <p:strVal val="#ppt_y"/>
                                          </p:val>
                                        </p:tav>
                                        <p:tav tm="100000">
                                          <p:val>
                                            <p:strVal val="#ppt_y"/>
                                          </p:val>
                                        </p:tav>
                                      </p:tavLst>
                                    </p:anim>
                                    <p:anim calcmode="lin" valueType="num">
                                      <p:cBhvr>
                                        <p:cTn id="189" dur="500" fill="hold"/>
                                        <p:tgtEl>
                                          <p:spTgt spid="455690"/>
                                        </p:tgtEl>
                                        <p:attrNameLst>
                                          <p:attrName>ppt_w</p:attrName>
                                        </p:attrNameLst>
                                      </p:cBhvr>
                                      <p:tavLst>
                                        <p:tav tm="0">
                                          <p:val>
                                            <p:fltVal val="0.000000"/>
                                          </p:val>
                                        </p:tav>
                                        <p:tav tm="100000">
                                          <p:val>
                                            <p:strVal val="#ppt_w"/>
                                          </p:val>
                                        </p:tav>
                                      </p:tavLst>
                                    </p:anim>
                                    <p:anim calcmode="lin" valueType="num">
                                      <p:cBhvr>
                                        <p:cTn id="190" dur="500" fill="hold"/>
                                        <p:tgtEl>
                                          <p:spTgt spid="455690"/>
                                        </p:tgtEl>
                                        <p:attrNameLst>
                                          <p:attrName>ppt_h</p:attrName>
                                        </p:attrNameLst>
                                      </p:cBhvr>
                                      <p:tavLst>
                                        <p:tav tm="0">
                                          <p:val>
                                            <p:strVal val="#ppt_h"/>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17" presetClass="entr" presetSubtype="1" fill="hold" grpId="0" nodeType="clickEffect">
                                  <p:stCondLst>
                                    <p:cond delay="0"/>
                                  </p:stCondLst>
                                  <p:childTnLst>
                                    <p:set>
                                      <p:cBhvr>
                                        <p:cTn id="194" dur="1" fill="hold">
                                          <p:stCondLst>
                                            <p:cond delay="0"/>
                                          </p:stCondLst>
                                        </p:cTn>
                                        <p:tgtEl>
                                          <p:spTgt spid="455716"/>
                                        </p:tgtEl>
                                        <p:attrNameLst>
                                          <p:attrName>style.visibility</p:attrName>
                                        </p:attrNameLst>
                                      </p:cBhvr>
                                      <p:to>
                                        <p:strVal val="visible"/>
                                      </p:to>
                                    </p:set>
                                    <p:anim calcmode="lin" valueType="num">
                                      <p:cBhvr>
                                        <p:cTn id="195" dur="500" fill="hold"/>
                                        <p:tgtEl>
                                          <p:spTgt spid="455716"/>
                                        </p:tgtEl>
                                        <p:attrNameLst>
                                          <p:attrName>ppt_x</p:attrName>
                                        </p:attrNameLst>
                                      </p:cBhvr>
                                      <p:tavLst>
                                        <p:tav tm="0">
                                          <p:val>
                                            <p:strVal val="#ppt_x"/>
                                          </p:val>
                                        </p:tav>
                                        <p:tav tm="100000">
                                          <p:val>
                                            <p:strVal val="#ppt_x"/>
                                          </p:val>
                                        </p:tav>
                                      </p:tavLst>
                                    </p:anim>
                                    <p:anim calcmode="lin" valueType="num">
                                      <p:cBhvr>
                                        <p:cTn id="196" dur="500" fill="hold"/>
                                        <p:tgtEl>
                                          <p:spTgt spid="455716"/>
                                        </p:tgtEl>
                                        <p:attrNameLst>
                                          <p:attrName>ppt_y</p:attrName>
                                        </p:attrNameLst>
                                      </p:cBhvr>
                                      <p:tavLst>
                                        <p:tav tm="0">
                                          <p:val>
                                            <p:strVal val="#ppt_y-#ppt_h/2"/>
                                          </p:val>
                                        </p:tav>
                                        <p:tav tm="100000">
                                          <p:val>
                                            <p:strVal val="#ppt_y"/>
                                          </p:val>
                                        </p:tav>
                                      </p:tavLst>
                                    </p:anim>
                                    <p:anim calcmode="lin" valueType="num">
                                      <p:cBhvr>
                                        <p:cTn id="197" dur="500" fill="hold"/>
                                        <p:tgtEl>
                                          <p:spTgt spid="455716"/>
                                        </p:tgtEl>
                                        <p:attrNameLst>
                                          <p:attrName>ppt_w</p:attrName>
                                        </p:attrNameLst>
                                      </p:cBhvr>
                                      <p:tavLst>
                                        <p:tav tm="0">
                                          <p:val>
                                            <p:strVal val="#ppt_w"/>
                                          </p:val>
                                        </p:tav>
                                        <p:tav tm="100000">
                                          <p:val>
                                            <p:strVal val="#ppt_w"/>
                                          </p:val>
                                        </p:tav>
                                      </p:tavLst>
                                    </p:anim>
                                    <p:anim calcmode="lin" valueType="num">
                                      <p:cBhvr>
                                        <p:cTn id="198" dur="500" fill="hold"/>
                                        <p:tgtEl>
                                          <p:spTgt spid="455716"/>
                                        </p:tgtEl>
                                        <p:attrNameLst>
                                          <p:attrName>ppt_h</p:attrName>
                                        </p:attrNameLst>
                                      </p:cBhvr>
                                      <p:tavLst>
                                        <p:tav tm="0">
                                          <p:val>
                                            <p:fltVal val="0.000000"/>
                                          </p:val>
                                        </p:tav>
                                        <p:tav tm="100000">
                                          <p:val>
                                            <p:strVal val="#ppt_h"/>
                                          </p:val>
                                        </p:tav>
                                      </p:tavLst>
                                    </p:anim>
                                  </p:childTnLst>
                                </p:cTn>
                              </p:par>
                            </p:childTnLst>
                          </p:cTn>
                        </p:par>
                      </p:childTnLst>
                    </p:cTn>
                  </p:par>
                  <p:par>
                    <p:cTn id="199" fill="hold">
                      <p:stCondLst>
                        <p:cond delay="indefinite"/>
                      </p:stCondLst>
                      <p:childTnLst>
                        <p:par>
                          <p:cTn id="200" fill="hold">
                            <p:stCondLst>
                              <p:cond delay="0"/>
                            </p:stCondLst>
                            <p:childTnLst>
                              <p:par>
                                <p:cTn id="201" presetID="17" presetClass="entr" presetSubtype="8" fill="hold" grpId="0" nodeType="clickEffect">
                                  <p:stCondLst>
                                    <p:cond delay="0"/>
                                  </p:stCondLst>
                                  <p:childTnLst>
                                    <p:set>
                                      <p:cBhvr>
                                        <p:cTn id="202" dur="1" fill="hold">
                                          <p:stCondLst>
                                            <p:cond delay="0"/>
                                          </p:stCondLst>
                                        </p:cTn>
                                        <p:tgtEl>
                                          <p:spTgt spid="455696"/>
                                        </p:tgtEl>
                                        <p:attrNameLst>
                                          <p:attrName>style.visibility</p:attrName>
                                        </p:attrNameLst>
                                      </p:cBhvr>
                                      <p:to>
                                        <p:strVal val="visible"/>
                                      </p:to>
                                    </p:set>
                                    <p:anim calcmode="lin" valueType="num">
                                      <p:cBhvr>
                                        <p:cTn id="203" dur="500" fill="hold"/>
                                        <p:tgtEl>
                                          <p:spTgt spid="455696"/>
                                        </p:tgtEl>
                                        <p:attrNameLst>
                                          <p:attrName>ppt_x</p:attrName>
                                        </p:attrNameLst>
                                      </p:cBhvr>
                                      <p:tavLst>
                                        <p:tav tm="0">
                                          <p:val>
                                            <p:strVal val="#ppt_x-#ppt_w/2"/>
                                          </p:val>
                                        </p:tav>
                                        <p:tav tm="100000">
                                          <p:val>
                                            <p:strVal val="#ppt_x"/>
                                          </p:val>
                                        </p:tav>
                                      </p:tavLst>
                                    </p:anim>
                                    <p:anim calcmode="lin" valueType="num">
                                      <p:cBhvr>
                                        <p:cTn id="204" dur="500" fill="hold"/>
                                        <p:tgtEl>
                                          <p:spTgt spid="455696"/>
                                        </p:tgtEl>
                                        <p:attrNameLst>
                                          <p:attrName>ppt_y</p:attrName>
                                        </p:attrNameLst>
                                      </p:cBhvr>
                                      <p:tavLst>
                                        <p:tav tm="0">
                                          <p:val>
                                            <p:strVal val="#ppt_y"/>
                                          </p:val>
                                        </p:tav>
                                        <p:tav tm="100000">
                                          <p:val>
                                            <p:strVal val="#ppt_y"/>
                                          </p:val>
                                        </p:tav>
                                      </p:tavLst>
                                    </p:anim>
                                    <p:anim calcmode="lin" valueType="num">
                                      <p:cBhvr>
                                        <p:cTn id="205" dur="500" fill="hold"/>
                                        <p:tgtEl>
                                          <p:spTgt spid="455696"/>
                                        </p:tgtEl>
                                        <p:attrNameLst>
                                          <p:attrName>ppt_w</p:attrName>
                                        </p:attrNameLst>
                                      </p:cBhvr>
                                      <p:tavLst>
                                        <p:tav tm="0">
                                          <p:val>
                                            <p:fltVal val="0.000000"/>
                                          </p:val>
                                        </p:tav>
                                        <p:tav tm="100000">
                                          <p:val>
                                            <p:strVal val="#ppt_w"/>
                                          </p:val>
                                        </p:tav>
                                      </p:tavLst>
                                    </p:anim>
                                    <p:anim calcmode="lin" valueType="num">
                                      <p:cBhvr>
                                        <p:cTn id="206" dur="500" fill="hold"/>
                                        <p:tgtEl>
                                          <p:spTgt spid="455696"/>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1" fill="hold" nodeType="clickEffect">
                                  <p:stCondLst>
                                    <p:cond delay="0"/>
                                  </p:stCondLst>
                                  <p:childTnLst>
                                    <p:set>
                                      <p:cBhvr>
                                        <p:cTn id="210" dur="1" fill="hold">
                                          <p:stCondLst>
                                            <p:cond delay="0"/>
                                          </p:stCondLst>
                                        </p:cTn>
                                        <p:tgtEl>
                                          <p:spTgt spid="455717"/>
                                        </p:tgtEl>
                                        <p:attrNameLst>
                                          <p:attrName>style.visibility</p:attrName>
                                        </p:attrNameLst>
                                      </p:cBhvr>
                                      <p:to>
                                        <p:strVal val="visible"/>
                                      </p:to>
                                    </p:set>
                                    <p:anim calcmode="lin" valueType="num">
                                      <p:cBhvr>
                                        <p:cTn id="211" dur="500" fill="hold"/>
                                        <p:tgtEl>
                                          <p:spTgt spid="455717"/>
                                        </p:tgtEl>
                                        <p:attrNameLst>
                                          <p:attrName>ppt_x</p:attrName>
                                        </p:attrNameLst>
                                      </p:cBhvr>
                                      <p:tavLst>
                                        <p:tav tm="0">
                                          <p:val>
                                            <p:strVal val="#ppt_x"/>
                                          </p:val>
                                        </p:tav>
                                        <p:tav tm="100000">
                                          <p:val>
                                            <p:strVal val="#ppt_x"/>
                                          </p:val>
                                        </p:tav>
                                      </p:tavLst>
                                    </p:anim>
                                    <p:anim calcmode="lin" valueType="num">
                                      <p:cBhvr>
                                        <p:cTn id="212" dur="500" fill="hold"/>
                                        <p:tgtEl>
                                          <p:spTgt spid="455717"/>
                                        </p:tgtEl>
                                        <p:attrNameLst>
                                          <p:attrName>ppt_y</p:attrName>
                                        </p:attrNameLst>
                                      </p:cBhvr>
                                      <p:tavLst>
                                        <p:tav tm="0">
                                          <p:val>
                                            <p:strVal val="#ppt_y-#ppt_h/2"/>
                                          </p:val>
                                        </p:tav>
                                        <p:tav tm="100000">
                                          <p:val>
                                            <p:strVal val="#ppt_y"/>
                                          </p:val>
                                        </p:tav>
                                      </p:tavLst>
                                    </p:anim>
                                    <p:anim calcmode="lin" valueType="num">
                                      <p:cBhvr>
                                        <p:cTn id="213" dur="500" fill="hold"/>
                                        <p:tgtEl>
                                          <p:spTgt spid="455717"/>
                                        </p:tgtEl>
                                        <p:attrNameLst>
                                          <p:attrName>ppt_w</p:attrName>
                                        </p:attrNameLst>
                                      </p:cBhvr>
                                      <p:tavLst>
                                        <p:tav tm="0">
                                          <p:val>
                                            <p:strVal val="#ppt_w"/>
                                          </p:val>
                                        </p:tav>
                                        <p:tav tm="100000">
                                          <p:val>
                                            <p:strVal val="#ppt_w"/>
                                          </p:val>
                                        </p:tav>
                                      </p:tavLst>
                                    </p:anim>
                                    <p:anim calcmode="lin" valueType="num">
                                      <p:cBhvr>
                                        <p:cTn id="214" dur="500" fill="hold"/>
                                        <p:tgtEl>
                                          <p:spTgt spid="455717"/>
                                        </p:tgtEl>
                                        <p:attrNameLst>
                                          <p:attrName>ppt_h</p:attrName>
                                        </p:attrNameLst>
                                      </p:cBhvr>
                                      <p:tavLst>
                                        <p:tav tm="0">
                                          <p:val>
                                            <p:fltVal val="0.000000"/>
                                          </p:val>
                                        </p:tav>
                                        <p:tav tm="100000">
                                          <p:val>
                                            <p:strVal val="#ppt_h"/>
                                          </p:val>
                                        </p:tav>
                                      </p:tavLst>
                                    </p:anim>
                                  </p:childTnLst>
                                </p:cTn>
                              </p:par>
                            </p:childTnLst>
                          </p:cTn>
                        </p:par>
                        <p:par>
                          <p:cTn id="215" fill="hold">
                            <p:stCondLst>
                              <p:cond delay="500"/>
                            </p:stCondLst>
                            <p:childTnLst>
                              <p:par>
                                <p:cTn id="216" presetID="17" presetClass="entr" presetSubtype="1" fill="hold" grpId="0" nodeType="afterEffect">
                                  <p:stCondLst>
                                    <p:cond delay="0"/>
                                  </p:stCondLst>
                                  <p:childTnLst>
                                    <p:set>
                                      <p:cBhvr>
                                        <p:cTn id="217" dur="1" fill="hold">
                                          <p:stCondLst>
                                            <p:cond delay="0"/>
                                          </p:stCondLst>
                                        </p:cTn>
                                        <p:tgtEl>
                                          <p:spTgt spid="455709"/>
                                        </p:tgtEl>
                                        <p:attrNameLst>
                                          <p:attrName>style.visibility</p:attrName>
                                        </p:attrNameLst>
                                      </p:cBhvr>
                                      <p:to>
                                        <p:strVal val="visible"/>
                                      </p:to>
                                    </p:set>
                                    <p:anim calcmode="lin" valueType="num">
                                      <p:cBhvr>
                                        <p:cTn id="218" dur="500" fill="hold"/>
                                        <p:tgtEl>
                                          <p:spTgt spid="455709"/>
                                        </p:tgtEl>
                                        <p:attrNameLst>
                                          <p:attrName>ppt_x</p:attrName>
                                        </p:attrNameLst>
                                      </p:cBhvr>
                                      <p:tavLst>
                                        <p:tav tm="0">
                                          <p:val>
                                            <p:strVal val="#ppt_x"/>
                                          </p:val>
                                        </p:tav>
                                        <p:tav tm="100000">
                                          <p:val>
                                            <p:strVal val="#ppt_x"/>
                                          </p:val>
                                        </p:tav>
                                      </p:tavLst>
                                    </p:anim>
                                    <p:anim calcmode="lin" valueType="num">
                                      <p:cBhvr>
                                        <p:cTn id="219" dur="500" fill="hold"/>
                                        <p:tgtEl>
                                          <p:spTgt spid="455709"/>
                                        </p:tgtEl>
                                        <p:attrNameLst>
                                          <p:attrName>ppt_y</p:attrName>
                                        </p:attrNameLst>
                                      </p:cBhvr>
                                      <p:tavLst>
                                        <p:tav tm="0">
                                          <p:val>
                                            <p:strVal val="#ppt_y-#ppt_h/2"/>
                                          </p:val>
                                        </p:tav>
                                        <p:tav tm="100000">
                                          <p:val>
                                            <p:strVal val="#ppt_y"/>
                                          </p:val>
                                        </p:tav>
                                      </p:tavLst>
                                    </p:anim>
                                    <p:anim calcmode="lin" valueType="num">
                                      <p:cBhvr>
                                        <p:cTn id="220" dur="500" fill="hold"/>
                                        <p:tgtEl>
                                          <p:spTgt spid="455709"/>
                                        </p:tgtEl>
                                        <p:attrNameLst>
                                          <p:attrName>ppt_w</p:attrName>
                                        </p:attrNameLst>
                                      </p:cBhvr>
                                      <p:tavLst>
                                        <p:tav tm="0">
                                          <p:val>
                                            <p:strVal val="#ppt_w"/>
                                          </p:val>
                                        </p:tav>
                                        <p:tav tm="100000">
                                          <p:val>
                                            <p:strVal val="#ppt_w"/>
                                          </p:val>
                                        </p:tav>
                                      </p:tavLst>
                                    </p:anim>
                                    <p:anim calcmode="lin" valueType="num">
                                      <p:cBhvr>
                                        <p:cTn id="221" dur="500" fill="hold"/>
                                        <p:tgtEl>
                                          <p:spTgt spid="455709"/>
                                        </p:tgtEl>
                                        <p:attrNameLst>
                                          <p:attrName>ppt_h</p:attrName>
                                        </p:attrNameLst>
                                      </p:cBhvr>
                                      <p:tavLst>
                                        <p:tav tm="0">
                                          <p:val>
                                            <p:fltVal val="0.000000"/>
                                          </p:val>
                                        </p:tav>
                                        <p:tav tm="100000">
                                          <p:val>
                                            <p:strVal val="#ppt_h"/>
                                          </p:val>
                                        </p:tav>
                                      </p:tavLst>
                                    </p:anim>
                                  </p:childTnLst>
                                </p:cTn>
                              </p:par>
                            </p:childTnLst>
                          </p:cTn>
                        </p:par>
                        <p:par>
                          <p:cTn id="222" fill="hold">
                            <p:stCondLst>
                              <p:cond delay="1000"/>
                            </p:stCondLst>
                            <p:childTnLst>
                              <p:par>
                                <p:cTn id="223" presetID="17" presetClass="entr" presetSubtype="1" fill="hold" nodeType="afterEffect">
                                  <p:stCondLst>
                                    <p:cond delay="0"/>
                                  </p:stCondLst>
                                  <p:childTnLst>
                                    <p:set>
                                      <p:cBhvr>
                                        <p:cTn id="224" dur="1" fill="hold">
                                          <p:stCondLst>
                                            <p:cond delay="0"/>
                                          </p:stCondLst>
                                        </p:cTn>
                                        <p:tgtEl>
                                          <p:spTgt spid="455710"/>
                                        </p:tgtEl>
                                        <p:attrNameLst>
                                          <p:attrName>style.visibility</p:attrName>
                                        </p:attrNameLst>
                                      </p:cBhvr>
                                      <p:to>
                                        <p:strVal val="visible"/>
                                      </p:to>
                                    </p:set>
                                    <p:anim calcmode="lin" valueType="num">
                                      <p:cBhvr>
                                        <p:cTn id="225" dur="500" fill="hold"/>
                                        <p:tgtEl>
                                          <p:spTgt spid="455710"/>
                                        </p:tgtEl>
                                        <p:attrNameLst>
                                          <p:attrName>ppt_x</p:attrName>
                                        </p:attrNameLst>
                                      </p:cBhvr>
                                      <p:tavLst>
                                        <p:tav tm="0">
                                          <p:val>
                                            <p:strVal val="#ppt_x"/>
                                          </p:val>
                                        </p:tav>
                                        <p:tav tm="100000">
                                          <p:val>
                                            <p:strVal val="#ppt_x"/>
                                          </p:val>
                                        </p:tav>
                                      </p:tavLst>
                                    </p:anim>
                                    <p:anim calcmode="lin" valueType="num">
                                      <p:cBhvr>
                                        <p:cTn id="226" dur="500" fill="hold"/>
                                        <p:tgtEl>
                                          <p:spTgt spid="455710"/>
                                        </p:tgtEl>
                                        <p:attrNameLst>
                                          <p:attrName>ppt_y</p:attrName>
                                        </p:attrNameLst>
                                      </p:cBhvr>
                                      <p:tavLst>
                                        <p:tav tm="0">
                                          <p:val>
                                            <p:strVal val="#ppt_y-#ppt_h/2"/>
                                          </p:val>
                                        </p:tav>
                                        <p:tav tm="100000">
                                          <p:val>
                                            <p:strVal val="#ppt_y"/>
                                          </p:val>
                                        </p:tav>
                                      </p:tavLst>
                                    </p:anim>
                                    <p:anim calcmode="lin" valueType="num">
                                      <p:cBhvr>
                                        <p:cTn id="227" dur="500" fill="hold"/>
                                        <p:tgtEl>
                                          <p:spTgt spid="455710"/>
                                        </p:tgtEl>
                                        <p:attrNameLst>
                                          <p:attrName>ppt_w</p:attrName>
                                        </p:attrNameLst>
                                      </p:cBhvr>
                                      <p:tavLst>
                                        <p:tav tm="0">
                                          <p:val>
                                            <p:strVal val="#ppt_w"/>
                                          </p:val>
                                        </p:tav>
                                        <p:tav tm="100000">
                                          <p:val>
                                            <p:strVal val="#ppt_w"/>
                                          </p:val>
                                        </p:tav>
                                      </p:tavLst>
                                    </p:anim>
                                    <p:anim calcmode="lin" valueType="num">
                                      <p:cBhvr>
                                        <p:cTn id="228" dur="500" fill="hold"/>
                                        <p:tgtEl>
                                          <p:spTgt spid="455710"/>
                                        </p:tgtEl>
                                        <p:attrNameLst>
                                          <p:attrName>ppt_h</p:attrName>
                                        </p:attrNameLst>
                                      </p:cBhvr>
                                      <p:tavLst>
                                        <p:tav tm="0">
                                          <p:val>
                                            <p:fltVal val="0.000000"/>
                                          </p:val>
                                        </p:tav>
                                        <p:tav tm="100000">
                                          <p:val>
                                            <p:strVal val="#ppt_h"/>
                                          </p:val>
                                        </p:tav>
                                      </p:tavLst>
                                    </p:anim>
                                  </p:childTnLst>
                                </p:cTn>
                              </p:par>
                            </p:childTnLst>
                          </p:cTn>
                        </p:par>
                        <p:par>
                          <p:cTn id="229" fill="hold">
                            <p:stCondLst>
                              <p:cond delay="1500"/>
                            </p:stCondLst>
                            <p:childTnLst>
                              <p:par>
                                <p:cTn id="230" presetID="17" presetClass="entr" presetSubtype="1" fill="hold" nodeType="afterEffect">
                                  <p:stCondLst>
                                    <p:cond delay="0"/>
                                  </p:stCondLst>
                                  <p:childTnLst>
                                    <p:set>
                                      <p:cBhvr>
                                        <p:cTn id="231" dur="1" fill="hold">
                                          <p:stCondLst>
                                            <p:cond delay="0"/>
                                          </p:stCondLst>
                                        </p:cTn>
                                        <p:tgtEl>
                                          <p:spTgt spid="455711"/>
                                        </p:tgtEl>
                                        <p:attrNameLst>
                                          <p:attrName>style.visibility</p:attrName>
                                        </p:attrNameLst>
                                      </p:cBhvr>
                                      <p:to>
                                        <p:strVal val="visible"/>
                                      </p:to>
                                    </p:set>
                                    <p:anim calcmode="lin" valueType="num">
                                      <p:cBhvr>
                                        <p:cTn id="232" dur="500" fill="hold"/>
                                        <p:tgtEl>
                                          <p:spTgt spid="455711"/>
                                        </p:tgtEl>
                                        <p:attrNameLst>
                                          <p:attrName>ppt_x</p:attrName>
                                        </p:attrNameLst>
                                      </p:cBhvr>
                                      <p:tavLst>
                                        <p:tav tm="0">
                                          <p:val>
                                            <p:strVal val="#ppt_x"/>
                                          </p:val>
                                        </p:tav>
                                        <p:tav tm="100000">
                                          <p:val>
                                            <p:strVal val="#ppt_x"/>
                                          </p:val>
                                        </p:tav>
                                      </p:tavLst>
                                    </p:anim>
                                    <p:anim calcmode="lin" valueType="num">
                                      <p:cBhvr>
                                        <p:cTn id="233" dur="500" fill="hold"/>
                                        <p:tgtEl>
                                          <p:spTgt spid="455711"/>
                                        </p:tgtEl>
                                        <p:attrNameLst>
                                          <p:attrName>ppt_y</p:attrName>
                                        </p:attrNameLst>
                                      </p:cBhvr>
                                      <p:tavLst>
                                        <p:tav tm="0">
                                          <p:val>
                                            <p:strVal val="#ppt_y-#ppt_h/2"/>
                                          </p:val>
                                        </p:tav>
                                        <p:tav tm="100000">
                                          <p:val>
                                            <p:strVal val="#ppt_y"/>
                                          </p:val>
                                        </p:tav>
                                      </p:tavLst>
                                    </p:anim>
                                    <p:anim calcmode="lin" valueType="num">
                                      <p:cBhvr>
                                        <p:cTn id="234" dur="500" fill="hold"/>
                                        <p:tgtEl>
                                          <p:spTgt spid="455711"/>
                                        </p:tgtEl>
                                        <p:attrNameLst>
                                          <p:attrName>ppt_w</p:attrName>
                                        </p:attrNameLst>
                                      </p:cBhvr>
                                      <p:tavLst>
                                        <p:tav tm="0">
                                          <p:val>
                                            <p:strVal val="#ppt_w"/>
                                          </p:val>
                                        </p:tav>
                                        <p:tav tm="100000">
                                          <p:val>
                                            <p:strVal val="#ppt_w"/>
                                          </p:val>
                                        </p:tav>
                                      </p:tavLst>
                                    </p:anim>
                                    <p:anim calcmode="lin" valueType="num">
                                      <p:cBhvr>
                                        <p:cTn id="235" dur="500" fill="hold"/>
                                        <p:tgtEl>
                                          <p:spTgt spid="455711"/>
                                        </p:tgtEl>
                                        <p:attrNameLst>
                                          <p:attrName>ppt_h</p:attrName>
                                        </p:attrNameLst>
                                      </p:cBhvr>
                                      <p:tavLst>
                                        <p:tav tm="0">
                                          <p:val>
                                            <p:fltVal val="0.000000"/>
                                          </p:val>
                                        </p:tav>
                                        <p:tav tm="100000">
                                          <p:val>
                                            <p:strVal val="#ppt_h"/>
                                          </p:val>
                                        </p:tav>
                                      </p:tavLst>
                                    </p:anim>
                                  </p:childTnLst>
                                </p:cTn>
                              </p:par>
                            </p:childTnLst>
                          </p:cTn>
                        </p:par>
                      </p:childTnLst>
                    </p:cTn>
                  </p:par>
                  <p:par>
                    <p:cTn id="236" fill="hold">
                      <p:stCondLst>
                        <p:cond delay="indefinite"/>
                      </p:stCondLst>
                      <p:childTnLst>
                        <p:par>
                          <p:cTn id="237" fill="hold">
                            <p:stCondLst>
                              <p:cond delay="0"/>
                            </p:stCondLst>
                            <p:childTnLst>
                              <p:par>
                                <p:cTn id="238" presetID="17" presetClass="entr" presetSubtype="1" fill="hold" grpId="0" nodeType="clickEffect">
                                  <p:stCondLst>
                                    <p:cond delay="0"/>
                                  </p:stCondLst>
                                  <p:childTnLst>
                                    <p:set>
                                      <p:cBhvr>
                                        <p:cTn id="239" dur="1" fill="hold">
                                          <p:stCondLst>
                                            <p:cond delay="0"/>
                                          </p:stCondLst>
                                        </p:cTn>
                                        <p:tgtEl>
                                          <p:spTgt spid="455725"/>
                                        </p:tgtEl>
                                        <p:attrNameLst>
                                          <p:attrName>style.visibility</p:attrName>
                                        </p:attrNameLst>
                                      </p:cBhvr>
                                      <p:to>
                                        <p:strVal val="visible"/>
                                      </p:to>
                                    </p:set>
                                    <p:anim calcmode="lin" valueType="num">
                                      <p:cBhvr>
                                        <p:cTn id="240" dur="500" fill="hold"/>
                                        <p:tgtEl>
                                          <p:spTgt spid="455725"/>
                                        </p:tgtEl>
                                        <p:attrNameLst>
                                          <p:attrName>ppt_x</p:attrName>
                                        </p:attrNameLst>
                                      </p:cBhvr>
                                      <p:tavLst>
                                        <p:tav tm="0">
                                          <p:val>
                                            <p:strVal val="#ppt_x"/>
                                          </p:val>
                                        </p:tav>
                                        <p:tav tm="100000">
                                          <p:val>
                                            <p:strVal val="#ppt_x"/>
                                          </p:val>
                                        </p:tav>
                                      </p:tavLst>
                                    </p:anim>
                                    <p:anim calcmode="lin" valueType="num">
                                      <p:cBhvr>
                                        <p:cTn id="241" dur="500" fill="hold"/>
                                        <p:tgtEl>
                                          <p:spTgt spid="455725"/>
                                        </p:tgtEl>
                                        <p:attrNameLst>
                                          <p:attrName>ppt_y</p:attrName>
                                        </p:attrNameLst>
                                      </p:cBhvr>
                                      <p:tavLst>
                                        <p:tav tm="0">
                                          <p:val>
                                            <p:strVal val="#ppt_y-#ppt_h/2"/>
                                          </p:val>
                                        </p:tav>
                                        <p:tav tm="100000">
                                          <p:val>
                                            <p:strVal val="#ppt_y"/>
                                          </p:val>
                                        </p:tav>
                                      </p:tavLst>
                                    </p:anim>
                                    <p:anim calcmode="lin" valueType="num">
                                      <p:cBhvr>
                                        <p:cTn id="242" dur="500" fill="hold"/>
                                        <p:tgtEl>
                                          <p:spTgt spid="455725"/>
                                        </p:tgtEl>
                                        <p:attrNameLst>
                                          <p:attrName>ppt_w</p:attrName>
                                        </p:attrNameLst>
                                      </p:cBhvr>
                                      <p:tavLst>
                                        <p:tav tm="0">
                                          <p:val>
                                            <p:strVal val="#ppt_w"/>
                                          </p:val>
                                        </p:tav>
                                        <p:tav tm="100000">
                                          <p:val>
                                            <p:strVal val="#ppt_w"/>
                                          </p:val>
                                        </p:tav>
                                      </p:tavLst>
                                    </p:anim>
                                    <p:anim calcmode="lin" valueType="num">
                                      <p:cBhvr>
                                        <p:cTn id="243" dur="500" fill="hold"/>
                                        <p:tgtEl>
                                          <p:spTgt spid="455725"/>
                                        </p:tgtEl>
                                        <p:attrNameLst>
                                          <p:attrName>ppt_h</p:attrName>
                                        </p:attrNameLst>
                                      </p:cBhvr>
                                      <p:tavLst>
                                        <p:tav tm="0">
                                          <p:val>
                                            <p:fltVal val="0.000000"/>
                                          </p:val>
                                        </p:tav>
                                        <p:tav tm="100000">
                                          <p:val>
                                            <p:strVal val="#ppt_h"/>
                                          </p:val>
                                        </p:tav>
                                      </p:tavLst>
                                    </p:anim>
                                  </p:childTnLst>
                                </p:cTn>
                              </p:par>
                            </p:childTnLst>
                          </p:cTn>
                        </p:par>
                        <p:par>
                          <p:cTn id="244" fill="hold">
                            <p:stCondLst>
                              <p:cond delay="500"/>
                            </p:stCondLst>
                            <p:childTnLst>
                              <p:par>
                                <p:cTn id="245" presetID="17" presetClass="entr" presetSubtype="1" fill="hold" nodeType="afterEffect">
                                  <p:stCondLst>
                                    <p:cond delay="0"/>
                                  </p:stCondLst>
                                  <p:childTnLst>
                                    <p:set>
                                      <p:cBhvr>
                                        <p:cTn id="246" dur="1" fill="hold">
                                          <p:stCondLst>
                                            <p:cond delay="0"/>
                                          </p:stCondLst>
                                        </p:cTn>
                                        <p:tgtEl>
                                          <p:spTgt spid="455724"/>
                                        </p:tgtEl>
                                        <p:attrNameLst>
                                          <p:attrName>style.visibility</p:attrName>
                                        </p:attrNameLst>
                                      </p:cBhvr>
                                      <p:to>
                                        <p:strVal val="visible"/>
                                      </p:to>
                                    </p:set>
                                    <p:anim calcmode="lin" valueType="num">
                                      <p:cBhvr>
                                        <p:cTn id="247" dur="500" fill="hold"/>
                                        <p:tgtEl>
                                          <p:spTgt spid="455724"/>
                                        </p:tgtEl>
                                        <p:attrNameLst>
                                          <p:attrName>ppt_x</p:attrName>
                                        </p:attrNameLst>
                                      </p:cBhvr>
                                      <p:tavLst>
                                        <p:tav tm="0">
                                          <p:val>
                                            <p:strVal val="#ppt_x"/>
                                          </p:val>
                                        </p:tav>
                                        <p:tav tm="100000">
                                          <p:val>
                                            <p:strVal val="#ppt_x"/>
                                          </p:val>
                                        </p:tav>
                                      </p:tavLst>
                                    </p:anim>
                                    <p:anim calcmode="lin" valueType="num">
                                      <p:cBhvr>
                                        <p:cTn id="248" dur="500" fill="hold"/>
                                        <p:tgtEl>
                                          <p:spTgt spid="455724"/>
                                        </p:tgtEl>
                                        <p:attrNameLst>
                                          <p:attrName>ppt_y</p:attrName>
                                        </p:attrNameLst>
                                      </p:cBhvr>
                                      <p:tavLst>
                                        <p:tav tm="0">
                                          <p:val>
                                            <p:strVal val="#ppt_y-#ppt_h/2"/>
                                          </p:val>
                                        </p:tav>
                                        <p:tav tm="100000">
                                          <p:val>
                                            <p:strVal val="#ppt_y"/>
                                          </p:val>
                                        </p:tav>
                                      </p:tavLst>
                                    </p:anim>
                                    <p:anim calcmode="lin" valueType="num">
                                      <p:cBhvr>
                                        <p:cTn id="249" dur="500" fill="hold"/>
                                        <p:tgtEl>
                                          <p:spTgt spid="455724"/>
                                        </p:tgtEl>
                                        <p:attrNameLst>
                                          <p:attrName>ppt_w</p:attrName>
                                        </p:attrNameLst>
                                      </p:cBhvr>
                                      <p:tavLst>
                                        <p:tav tm="0">
                                          <p:val>
                                            <p:strVal val="#ppt_w"/>
                                          </p:val>
                                        </p:tav>
                                        <p:tav tm="100000">
                                          <p:val>
                                            <p:strVal val="#ppt_w"/>
                                          </p:val>
                                        </p:tav>
                                      </p:tavLst>
                                    </p:anim>
                                    <p:anim calcmode="lin" valueType="num">
                                      <p:cBhvr>
                                        <p:cTn id="250" dur="500" fill="hold"/>
                                        <p:tgtEl>
                                          <p:spTgt spid="455724"/>
                                        </p:tgtEl>
                                        <p:attrNameLst>
                                          <p:attrName>ppt_h</p:attrName>
                                        </p:attrNameLst>
                                      </p:cBhvr>
                                      <p:tavLst>
                                        <p:tav tm="0">
                                          <p:val>
                                            <p:fltVal val="0.000000"/>
                                          </p:val>
                                        </p:tav>
                                        <p:tav tm="100000">
                                          <p:val>
                                            <p:strVal val="#ppt_h"/>
                                          </p:val>
                                        </p:tav>
                                      </p:tavLst>
                                    </p:anim>
                                  </p:childTnLst>
                                </p:cTn>
                              </p:par>
                            </p:childTnLst>
                          </p:cTn>
                        </p:par>
                      </p:childTnLst>
                    </p:cTn>
                  </p:par>
                  <p:par>
                    <p:cTn id="251" fill="hold">
                      <p:stCondLst>
                        <p:cond delay="indefinite"/>
                      </p:stCondLst>
                      <p:childTnLst>
                        <p:par>
                          <p:cTn id="252" fill="hold">
                            <p:stCondLst>
                              <p:cond delay="0"/>
                            </p:stCondLst>
                            <p:childTnLst>
                              <p:par>
                                <p:cTn id="253" presetID="17" presetClass="entr" presetSubtype="8" fill="hold" grpId="0" nodeType="clickEffect">
                                  <p:stCondLst>
                                    <p:cond delay="0"/>
                                  </p:stCondLst>
                                  <p:childTnLst>
                                    <p:set>
                                      <p:cBhvr>
                                        <p:cTn id="254" dur="1" fill="hold">
                                          <p:stCondLst>
                                            <p:cond delay="0"/>
                                          </p:stCondLst>
                                        </p:cTn>
                                        <p:tgtEl>
                                          <p:spTgt spid="455691"/>
                                        </p:tgtEl>
                                        <p:attrNameLst>
                                          <p:attrName>style.visibility</p:attrName>
                                        </p:attrNameLst>
                                      </p:cBhvr>
                                      <p:to>
                                        <p:strVal val="visible"/>
                                      </p:to>
                                    </p:set>
                                    <p:anim calcmode="lin" valueType="num">
                                      <p:cBhvr>
                                        <p:cTn id="255" dur="500" fill="hold"/>
                                        <p:tgtEl>
                                          <p:spTgt spid="455691"/>
                                        </p:tgtEl>
                                        <p:attrNameLst>
                                          <p:attrName>ppt_x</p:attrName>
                                        </p:attrNameLst>
                                      </p:cBhvr>
                                      <p:tavLst>
                                        <p:tav tm="0">
                                          <p:val>
                                            <p:strVal val="#ppt_x-#ppt_w/2"/>
                                          </p:val>
                                        </p:tav>
                                        <p:tav tm="100000">
                                          <p:val>
                                            <p:strVal val="#ppt_x"/>
                                          </p:val>
                                        </p:tav>
                                      </p:tavLst>
                                    </p:anim>
                                    <p:anim calcmode="lin" valueType="num">
                                      <p:cBhvr>
                                        <p:cTn id="256" dur="500" fill="hold"/>
                                        <p:tgtEl>
                                          <p:spTgt spid="455691"/>
                                        </p:tgtEl>
                                        <p:attrNameLst>
                                          <p:attrName>ppt_y</p:attrName>
                                        </p:attrNameLst>
                                      </p:cBhvr>
                                      <p:tavLst>
                                        <p:tav tm="0">
                                          <p:val>
                                            <p:strVal val="#ppt_y"/>
                                          </p:val>
                                        </p:tav>
                                        <p:tav tm="100000">
                                          <p:val>
                                            <p:strVal val="#ppt_y"/>
                                          </p:val>
                                        </p:tav>
                                      </p:tavLst>
                                    </p:anim>
                                    <p:anim calcmode="lin" valueType="num">
                                      <p:cBhvr>
                                        <p:cTn id="257" dur="500" fill="hold"/>
                                        <p:tgtEl>
                                          <p:spTgt spid="455691"/>
                                        </p:tgtEl>
                                        <p:attrNameLst>
                                          <p:attrName>ppt_w</p:attrName>
                                        </p:attrNameLst>
                                      </p:cBhvr>
                                      <p:tavLst>
                                        <p:tav tm="0">
                                          <p:val>
                                            <p:fltVal val="0.000000"/>
                                          </p:val>
                                        </p:tav>
                                        <p:tav tm="100000">
                                          <p:val>
                                            <p:strVal val="#ppt_w"/>
                                          </p:val>
                                        </p:tav>
                                      </p:tavLst>
                                    </p:anim>
                                    <p:anim calcmode="lin" valueType="num">
                                      <p:cBhvr>
                                        <p:cTn id="258" dur="500" fill="hold"/>
                                        <p:tgtEl>
                                          <p:spTgt spid="455691"/>
                                        </p:tgtEl>
                                        <p:attrNameLst>
                                          <p:attrName>ppt_h</p:attrName>
                                        </p:attrNameLst>
                                      </p:cBhvr>
                                      <p:tavLst>
                                        <p:tav tm="0">
                                          <p:val>
                                            <p:strVal val="#ppt_h"/>
                                          </p:val>
                                        </p:tav>
                                        <p:tav tm="100000">
                                          <p:val>
                                            <p:strVal val="#ppt_h"/>
                                          </p:val>
                                        </p:tav>
                                      </p:tavLst>
                                    </p:anim>
                                  </p:childTnLst>
                                </p:cTn>
                              </p:par>
                            </p:childTnLst>
                          </p:cTn>
                        </p:par>
                      </p:childTnLst>
                    </p:cTn>
                  </p:par>
                  <p:par>
                    <p:cTn id="259" fill="hold">
                      <p:stCondLst>
                        <p:cond delay="indefinite"/>
                      </p:stCondLst>
                      <p:childTnLst>
                        <p:par>
                          <p:cTn id="260" fill="hold">
                            <p:stCondLst>
                              <p:cond delay="0"/>
                            </p:stCondLst>
                            <p:childTnLst>
                              <p:par>
                                <p:cTn id="261" presetID="17" presetClass="entr" presetSubtype="1" fill="hold" grpId="0" nodeType="clickEffect">
                                  <p:stCondLst>
                                    <p:cond delay="0"/>
                                  </p:stCondLst>
                                  <p:childTnLst>
                                    <p:set>
                                      <p:cBhvr>
                                        <p:cTn id="262" dur="1" fill="hold">
                                          <p:stCondLst>
                                            <p:cond delay="0"/>
                                          </p:stCondLst>
                                        </p:cTn>
                                        <p:tgtEl>
                                          <p:spTgt spid="455718"/>
                                        </p:tgtEl>
                                        <p:attrNameLst>
                                          <p:attrName>style.visibility</p:attrName>
                                        </p:attrNameLst>
                                      </p:cBhvr>
                                      <p:to>
                                        <p:strVal val="visible"/>
                                      </p:to>
                                    </p:set>
                                    <p:anim calcmode="lin" valueType="num">
                                      <p:cBhvr>
                                        <p:cTn id="263" dur="500" fill="hold"/>
                                        <p:tgtEl>
                                          <p:spTgt spid="455718"/>
                                        </p:tgtEl>
                                        <p:attrNameLst>
                                          <p:attrName>ppt_x</p:attrName>
                                        </p:attrNameLst>
                                      </p:cBhvr>
                                      <p:tavLst>
                                        <p:tav tm="0">
                                          <p:val>
                                            <p:strVal val="#ppt_x"/>
                                          </p:val>
                                        </p:tav>
                                        <p:tav tm="100000">
                                          <p:val>
                                            <p:strVal val="#ppt_x"/>
                                          </p:val>
                                        </p:tav>
                                      </p:tavLst>
                                    </p:anim>
                                    <p:anim calcmode="lin" valueType="num">
                                      <p:cBhvr>
                                        <p:cTn id="264" dur="500" fill="hold"/>
                                        <p:tgtEl>
                                          <p:spTgt spid="455718"/>
                                        </p:tgtEl>
                                        <p:attrNameLst>
                                          <p:attrName>ppt_y</p:attrName>
                                        </p:attrNameLst>
                                      </p:cBhvr>
                                      <p:tavLst>
                                        <p:tav tm="0">
                                          <p:val>
                                            <p:strVal val="#ppt_y-#ppt_h/2"/>
                                          </p:val>
                                        </p:tav>
                                        <p:tav tm="100000">
                                          <p:val>
                                            <p:strVal val="#ppt_y"/>
                                          </p:val>
                                        </p:tav>
                                      </p:tavLst>
                                    </p:anim>
                                    <p:anim calcmode="lin" valueType="num">
                                      <p:cBhvr>
                                        <p:cTn id="265" dur="500" fill="hold"/>
                                        <p:tgtEl>
                                          <p:spTgt spid="455718"/>
                                        </p:tgtEl>
                                        <p:attrNameLst>
                                          <p:attrName>ppt_w</p:attrName>
                                        </p:attrNameLst>
                                      </p:cBhvr>
                                      <p:tavLst>
                                        <p:tav tm="0">
                                          <p:val>
                                            <p:strVal val="#ppt_w"/>
                                          </p:val>
                                        </p:tav>
                                        <p:tav tm="100000">
                                          <p:val>
                                            <p:strVal val="#ppt_w"/>
                                          </p:val>
                                        </p:tav>
                                      </p:tavLst>
                                    </p:anim>
                                    <p:anim calcmode="lin" valueType="num">
                                      <p:cBhvr>
                                        <p:cTn id="266" dur="500" fill="hold"/>
                                        <p:tgtEl>
                                          <p:spTgt spid="455718"/>
                                        </p:tgtEl>
                                        <p:attrNameLst>
                                          <p:attrName>ppt_h</p:attrName>
                                        </p:attrNameLst>
                                      </p:cBhvr>
                                      <p:tavLst>
                                        <p:tav tm="0">
                                          <p:val>
                                            <p:fltVal val="0.000000"/>
                                          </p:val>
                                        </p:tav>
                                        <p:tav tm="100000">
                                          <p:val>
                                            <p:strVal val="#ppt_h"/>
                                          </p:val>
                                        </p:tav>
                                      </p:tavLst>
                                    </p:anim>
                                  </p:childTnLst>
                                </p:cTn>
                              </p:par>
                            </p:childTnLst>
                          </p:cTn>
                        </p:par>
                      </p:childTnLst>
                    </p:cTn>
                  </p:par>
                  <p:par>
                    <p:cTn id="267" fill="hold">
                      <p:stCondLst>
                        <p:cond delay="indefinite"/>
                      </p:stCondLst>
                      <p:childTnLst>
                        <p:par>
                          <p:cTn id="268" fill="hold">
                            <p:stCondLst>
                              <p:cond delay="0"/>
                            </p:stCondLst>
                            <p:childTnLst>
                              <p:par>
                                <p:cTn id="269" presetID="17" presetClass="entr" presetSubtype="8" fill="hold" grpId="0" nodeType="clickEffect">
                                  <p:stCondLst>
                                    <p:cond delay="0"/>
                                  </p:stCondLst>
                                  <p:childTnLst>
                                    <p:set>
                                      <p:cBhvr>
                                        <p:cTn id="270" dur="1" fill="hold">
                                          <p:stCondLst>
                                            <p:cond delay="0"/>
                                          </p:stCondLst>
                                        </p:cTn>
                                        <p:tgtEl>
                                          <p:spTgt spid="455692"/>
                                        </p:tgtEl>
                                        <p:attrNameLst>
                                          <p:attrName>style.visibility</p:attrName>
                                        </p:attrNameLst>
                                      </p:cBhvr>
                                      <p:to>
                                        <p:strVal val="visible"/>
                                      </p:to>
                                    </p:set>
                                    <p:anim calcmode="lin" valueType="num">
                                      <p:cBhvr>
                                        <p:cTn id="271" dur="500" fill="hold"/>
                                        <p:tgtEl>
                                          <p:spTgt spid="455692"/>
                                        </p:tgtEl>
                                        <p:attrNameLst>
                                          <p:attrName>ppt_x</p:attrName>
                                        </p:attrNameLst>
                                      </p:cBhvr>
                                      <p:tavLst>
                                        <p:tav tm="0">
                                          <p:val>
                                            <p:strVal val="#ppt_x-#ppt_w/2"/>
                                          </p:val>
                                        </p:tav>
                                        <p:tav tm="100000">
                                          <p:val>
                                            <p:strVal val="#ppt_x"/>
                                          </p:val>
                                        </p:tav>
                                      </p:tavLst>
                                    </p:anim>
                                    <p:anim calcmode="lin" valueType="num">
                                      <p:cBhvr>
                                        <p:cTn id="272" dur="500" fill="hold"/>
                                        <p:tgtEl>
                                          <p:spTgt spid="455692"/>
                                        </p:tgtEl>
                                        <p:attrNameLst>
                                          <p:attrName>ppt_y</p:attrName>
                                        </p:attrNameLst>
                                      </p:cBhvr>
                                      <p:tavLst>
                                        <p:tav tm="0">
                                          <p:val>
                                            <p:strVal val="#ppt_y"/>
                                          </p:val>
                                        </p:tav>
                                        <p:tav tm="100000">
                                          <p:val>
                                            <p:strVal val="#ppt_y"/>
                                          </p:val>
                                        </p:tav>
                                      </p:tavLst>
                                    </p:anim>
                                    <p:anim calcmode="lin" valueType="num">
                                      <p:cBhvr>
                                        <p:cTn id="273" dur="500" fill="hold"/>
                                        <p:tgtEl>
                                          <p:spTgt spid="455692"/>
                                        </p:tgtEl>
                                        <p:attrNameLst>
                                          <p:attrName>ppt_w</p:attrName>
                                        </p:attrNameLst>
                                      </p:cBhvr>
                                      <p:tavLst>
                                        <p:tav tm="0">
                                          <p:val>
                                            <p:fltVal val="0.000000"/>
                                          </p:val>
                                        </p:tav>
                                        <p:tav tm="100000">
                                          <p:val>
                                            <p:strVal val="#ppt_w"/>
                                          </p:val>
                                        </p:tav>
                                      </p:tavLst>
                                    </p:anim>
                                    <p:anim calcmode="lin" valueType="num">
                                      <p:cBhvr>
                                        <p:cTn id="274" dur="500" fill="hold"/>
                                        <p:tgtEl>
                                          <p:spTgt spid="455692"/>
                                        </p:tgtEl>
                                        <p:attrNameLst>
                                          <p:attrName>ppt_h</p:attrName>
                                        </p:attrNameLst>
                                      </p:cBhvr>
                                      <p:tavLst>
                                        <p:tav tm="0">
                                          <p:val>
                                            <p:strVal val="#ppt_h"/>
                                          </p:val>
                                        </p:tav>
                                        <p:tav tm="100000">
                                          <p:val>
                                            <p:strVal val="#ppt_h"/>
                                          </p:val>
                                        </p:tav>
                                      </p:tavLst>
                                    </p:anim>
                                  </p:childTnLst>
                                </p:cTn>
                              </p:par>
                            </p:childTnLst>
                          </p:cTn>
                        </p:par>
                      </p:childTnLst>
                    </p:cTn>
                  </p:par>
                  <p:par>
                    <p:cTn id="275" fill="hold">
                      <p:stCondLst>
                        <p:cond delay="indefinite"/>
                      </p:stCondLst>
                      <p:childTnLst>
                        <p:par>
                          <p:cTn id="276" fill="hold">
                            <p:stCondLst>
                              <p:cond delay="0"/>
                            </p:stCondLst>
                            <p:childTnLst>
                              <p:par>
                                <p:cTn id="277" presetID="17" presetClass="entr" presetSubtype="1" fill="hold" grpId="0" nodeType="clickEffect">
                                  <p:stCondLst>
                                    <p:cond delay="0"/>
                                  </p:stCondLst>
                                  <p:childTnLst>
                                    <p:set>
                                      <p:cBhvr>
                                        <p:cTn id="278" dur="1" fill="hold">
                                          <p:stCondLst>
                                            <p:cond delay="0"/>
                                          </p:stCondLst>
                                        </p:cTn>
                                        <p:tgtEl>
                                          <p:spTgt spid="455719"/>
                                        </p:tgtEl>
                                        <p:attrNameLst>
                                          <p:attrName>style.visibility</p:attrName>
                                        </p:attrNameLst>
                                      </p:cBhvr>
                                      <p:to>
                                        <p:strVal val="visible"/>
                                      </p:to>
                                    </p:set>
                                    <p:anim calcmode="lin" valueType="num">
                                      <p:cBhvr>
                                        <p:cTn id="279" dur="500" fill="hold"/>
                                        <p:tgtEl>
                                          <p:spTgt spid="455719"/>
                                        </p:tgtEl>
                                        <p:attrNameLst>
                                          <p:attrName>ppt_x</p:attrName>
                                        </p:attrNameLst>
                                      </p:cBhvr>
                                      <p:tavLst>
                                        <p:tav tm="0">
                                          <p:val>
                                            <p:strVal val="#ppt_x"/>
                                          </p:val>
                                        </p:tav>
                                        <p:tav tm="100000">
                                          <p:val>
                                            <p:strVal val="#ppt_x"/>
                                          </p:val>
                                        </p:tav>
                                      </p:tavLst>
                                    </p:anim>
                                    <p:anim calcmode="lin" valueType="num">
                                      <p:cBhvr>
                                        <p:cTn id="280" dur="500" fill="hold"/>
                                        <p:tgtEl>
                                          <p:spTgt spid="455719"/>
                                        </p:tgtEl>
                                        <p:attrNameLst>
                                          <p:attrName>ppt_y</p:attrName>
                                        </p:attrNameLst>
                                      </p:cBhvr>
                                      <p:tavLst>
                                        <p:tav tm="0">
                                          <p:val>
                                            <p:strVal val="#ppt_y-#ppt_h/2"/>
                                          </p:val>
                                        </p:tav>
                                        <p:tav tm="100000">
                                          <p:val>
                                            <p:strVal val="#ppt_y"/>
                                          </p:val>
                                        </p:tav>
                                      </p:tavLst>
                                    </p:anim>
                                    <p:anim calcmode="lin" valueType="num">
                                      <p:cBhvr>
                                        <p:cTn id="281" dur="500" fill="hold"/>
                                        <p:tgtEl>
                                          <p:spTgt spid="455719"/>
                                        </p:tgtEl>
                                        <p:attrNameLst>
                                          <p:attrName>ppt_w</p:attrName>
                                        </p:attrNameLst>
                                      </p:cBhvr>
                                      <p:tavLst>
                                        <p:tav tm="0">
                                          <p:val>
                                            <p:strVal val="#ppt_w"/>
                                          </p:val>
                                        </p:tav>
                                        <p:tav tm="100000">
                                          <p:val>
                                            <p:strVal val="#ppt_w"/>
                                          </p:val>
                                        </p:tav>
                                      </p:tavLst>
                                    </p:anim>
                                    <p:anim calcmode="lin" valueType="num">
                                      <p:cBhvr>
                                        <p:cTn id="282" dur="500" fill="hold"/>
                                        <p:tgtEl>
                                          <p:spTgt spid="45571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8" grpId="0" animBg="1"/>
      <p:bldP spid="455689" grpId="0" animBg="1"/>
      <p:bldP spid="455690" grpId="0" animBg="1"/>
      <p:bldP spid="455691" grpId="0" animBg="1"/>
      <p:bldP spid="455692" grpId="0" animBg="1"/>
      <p:bldP spid="455693" grpId="0"/>
      <p:bldP spid="455694" grpId="0"/>
      <p:bldP spid="455695" grpId="0"/>
      <p:bldP spid="455696" grpId="0"/>
      <p:bldP spid="455698" grpId="0" animBg="1"/>
      <p:bldP spid="455702" grpId="0"/>
      <p:bldP spid="455703" grpId="0" animBg="1"/>
      <p:bldP spid="455706" grpId="0" animBg="1"/>
      <p:bldP spid="455709" grpId="0" animBg="1"/>
      <p:bldP spid="455713" grpId="0"/>
      <p:bldP spid="455715" grpId="0"/>
      <p:bldP spid="455716" grpId="0"/>
      <p:bldP spid="455718" grpId="0"/>
      <p:bldP spid="455719" grpId="0"/>
      <p:bldP spid="455721" grpId="0"/>
      <p:bldP spid="455723" grpId="0"/>
      <p:bldP spid="45572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a:ln/>
        </p:spPr>
        <p:txBody>
          <a:bodyPr vert="horz" wrap="square" lIns="91440" tIns="45720" rIns="91440" bIns="45720" anchor="ctr"/>
          <a:p>
            <a:pPr eaLnBrk="1" hangingPunct="1"/>
            <a:r>
              <a:rPr lang="zh-CN" altLang="en-US" sz="4800" b="1" dirty="0">
                <a:solidFill>
                  <a:srgbClr val="333399"/>
                </a:solidFill>
                <a:latin typeface="楷体_GB2312" pitchFamily="49" charset="-122"/>
                <a:ea typeface="楷体_GB2312" pitchFamily="49" charset="-122"/>
              </a:rPr>
              <a:t>三、二叉树的建立</a:t>
            </a:r>
            <a:endParaRPr lang="zh-CN" altLang="en-US" sz="4800" b="1" dirty="0">
              <a:solidFill>
                <a:srgbClr val="333399"/>
              </a:solidFill>
              <a:latin typeface="楷体_GB2312" pitchFamily="49" charset="-122"/>
              <a:ea typeface="楷体_GB2312" pitchFamily="49" charset="-122"/>
            </a:endParaRPr>
          </a:p>
        </p:txBody>
      </p:sp>
      <p:sp>
        <p:nvSpPr>
          <p:cNvPr id="96259" name="Rectangle 3"/>
          <p:cNvSpPr>
            <a:spLocks noGrp="1"/>
          </p:cNvSpPr>
          <p:nvPr>
            <p:ph idx="1"/>
          </p:nvPr>
        </p:nvSpPr>
        <p:spPr>
          <a:xfrm>
            <a:off x="323850" y="1557338"/>
            <a:ext cx="7772400" cy="4114800"/>
          </a:xfrm>
          <a:ln/>
        </p:spPr>
        <p:txBody>
          <a:bodyPr vert="horz" wrap="square" lIns="91440" tIns="45720" rIns="91440" bIns="45720" anchor="t"/>
          <a:p>
            <a:pPr eaLnBrk="1" hangingPunct="1"/>
            <a:r>
              <a:rPr lang="zh-CN" altLang="en-US" sz="3600" b="1" dirty="0">
                <a:solidFill>
                  <a:srgbClr val="333399"/>
                </a:solidFill>
                <a:latin typeface="楷体_GB2312" pitchFamily="49" charset="-122"/>
                <a:ea typeface="楷体_GB2312" pitchFamily="49" charset="-122"/>
              </a:rPr>
              <a:t>例：</a:t>
            </a:r>
            <a:endParaRPr lang="zh-CN" altLang="en-US" sz="3600" b="1" dirty="0">
              <a:solidFill>
                <a:srgbClr val="333399"/>
              </a:solidFill>
              <a:latin typeface="楷体_GB2312" pitchFamily="49" charset="-122"/>
              <a:ea typeface="楷体_GB2312" pitchFamily="49" charset="-122"/>
            </a:endParaRPr>
          </a:p>
          <a:p>
            <a:pPr lvl="1" eaLnBrk="1" hangingPunct="1"/>
            <a:r>
              <a:rPr lang="zh-CN" altLang="en-US" sz="3600" b="1" dirty="0">
                <a:solidFill>
                  <a:srgbClr val="333399"/>
                </a:solidFill>
                <a:latin typeface="楷体_GB2312" pitchFamily="49" charset="-122"/>
                <a:ea typeface="楷体_GB2312" pitchFamily="49" charset="-122"/>
              </a:rPr>
              <a:t>建立如图所示二叉树的二叉链表结构应输入：</a:t>
            </a:r>
            <a:endParaRPr lang="zh-CN" altLang="en-US" sz="3600" b="1" dirty="0">
              <a:solidFill>
                <a:srgbClr val="333399"/>
              </a:solidFill>
              <a:latin typeface="楷体_GB2312" pitchFamily="49" charset="-122"/>
              <a:ea typeface="楷体_GB2312" pitchFamily="49" charset="-122"/>
            </a:endParaRPr>
          </a:p>
          <a:p>
            <a:pPr eaLnBrk="1" hangingPunct="1">
              <a:buNone/>
            </a:pPr>
            <a:r>
              <a:rPr lang="zh-CN" altLang="en-US" sz="3600" b="1" dirty="0">
                <a:solidFill>
                  <a:srgbClr val="333399"/>
                </a:solidFill>
                <a:latin typeface="楷体_GB2312" pitchFamily="49" charset="-122"/>
                <a:ea typeface="楷体_GB2312" pitchFamily="49" charset="-122"/>
              </a:rPr>
              <a:t>  </a:t>
            </a:r>
            <a:r>
              <a:rPr lang="en-US" altLang="zh-CN" sz="3600" b="1" dirty="0">
                <a:solidFill>
                  <a:srgbClr val="333399"/>
                </a:solidFill>
                <a:latin typeface="楷体_GB2312" pitchFamily="49" charset="-122"/>
                <a:ea typeface="楷体_GB2312" pitchFamily="49" charset="-122"/>
              </a:rPr>
              <a:t>ABC##DE#G##F###</a:t>
            </a:r>
            <a:endParaRPr lang="en-US" altLang="zh-CN" sz="3600" b="1" dirty="0">
              <a:solidFill>
                <a:srgbClr val="333399"/>
              </a:solidFill>
              <a:latin typeface="楷体_GB2312" pitchFamily="49" charset="-122"/>
              <a:ea typeface="楷体_GB2312" pitchFamily="49" charset="-122"/>
            </a:endParaRPr>
          </a:p>
          <a:p>
            <a:pPr eaLnBrk="1" hangingPunct="1"/>
            <a:endParaRPr lang="en-US" altLang="zh-CN" sz="3600" b="1" dirty="0">
              <a:solidFill>
                <a:srgbClr val="333399"/>
              </a:solidFill>
              <a:latin typeface="楷体_GB2312" pitchFamily="49" charset="-122"/>
              <a:ea typeface="楷体_GB2312" pitchFamily="49" charset="-122"/>
            </a:endParaRPr>
          </a:p>
        </p:txBody>
      </p:sp>
      <p:grpSp>
        <p:nvGrpSpPr>
          <p:cNvPr id="2" name="Group 4"/>
          <p:cNvGrpSpPr/>
          <p:nvPr/>
        </p:nvGrpSpPr>
        <p:grpSpPr>
          <a:xfrm>
            <a:off x="5508625" y="2847975"/>
            <a:ext cx="2514600" cy="3894138"/>
            <a:chOff x="3408" y="1248"/>
            <a:chExt cx="1056" cy="2645"/>
          </a:xfrm>
        </p:grpSpPr>
        <p:sp>
          <p:nvSpPr>
            <p:cNvPr id="96261" name="Line 5"/>
            <p:cNvSpPr/>
            <p:nvPr/>
          </p:nvSpPr>
          <p:spPr>
            <a:xfrm>
              <a:off x="4019" y="3304"/>
              <a:ext cx="109" cy="344"/>
            </a:xfrm>
            <a:prstGeom prst="line">
              <a:avLst/>
            </a:prstGeom>
            <a:ln w="9525" cap="flat" cmpd="sng">
              <a:solidFill>
                <a:schemeClr val="tx1"/>
              </a:solidFill>
              <a:prstDash val="solid"/>
              <a:headEnd type="none" w="med" len="med"/>
              <a:tailEnd type="none" w="med" len="med"/>
            </a:ln>
          </p:spPr>
        </p:sp>
        <p:grpSp>
          <p:nvGrpSpPr>
            <p:cNvPr id="96262" name="Group 6"/>
            <p:cNvGrpSpPr/>
            <p:nvPr/>
          </p:nvGrpSpPr>
          <p:grpSpPr>
            <a:xfrm>
              <a:off x="3408" y="1248"/>
              <a:ext cx="1056" cy="2645"/>
              <a:chOff x="3408" y="1248"/>
              <a:chExt cx="1056" cy="2645"/>
            </a:xfrm>
          </p:grpSpPr>
          <p:sp>
            <p:nvSpPr>
              <p:cNvPr id="96263" name="Oval 7"/>
              <p:cNvSpPr/>
              <p:nvPr/>
            </p:nvSpPr>
            <p:spPr>
              <a:xfrm>
                <a:off x="3936" y="1248"/>
                <a:ext cx="254" cy="34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A</a:t>
                </a:r>
                <a:endParaRPr lang="en-US" altLang="zh-CN" b="1" dirty="0">
                  <a:solidFill>
                    <a:srgbClr val="FFFFFF"/>
                  </a:solidFill>
                  <a:latin typeface="Arial Narrow" panose="020B0506020202030204" pitchFamily="34" charset="0"/>
                </a:endParaRPr>
              </a:p>
            </p:txBody>
          </p:sp>
          <p:sp>
            <p:nvSpPr>
              <p:cNvPr id="96264" name="Line 8"/>
              <p:cNvSpPr/>
              <p:nvPr/>
            </p:nvSpPr>
            <p:spPr>
              <a:xfrm flipH="1">
                <a:off x="3888" y="1584"/>
                <a:ext cx="144" cy="288"/>
              </a:xfrm>
              <a:prstGeom prst="line">
                <a:avLst/>
              </a:prstGeom>
              <a:ln w="9525" cap="flat" cmpd="sng">
                <a:solidFill>
                  <a:schemeClr val="tx1"/>
                </a:solidFill>
                <a:prstDash val="solid"/>
                <a:headEnd type="none" w="med" len="med"/>
                <a:tailEnd type="none" w="med" len="med"/>
              </a:ln>
            </p:spPr>
          </p:sp>
          <p:sp>
            <p:nvSpPr>
              <p:cNvPr id="96265" name="Oval 9"/>
              <p:cNvSpPr/>
              <p:nvPr/>
            </p:nvSpPr>
            <p:spPr>
              <a:xfrm>
                <a:off x="3739" y="1776"/>
                <a:ext cx="254" cy="3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B</a:t>
                </a:r>
                <a:endParaRPr lang="en-US" altLang="zh-CN" b="1" dirty="0">
                  <a:solidFill>
                    <a:srgbClr val="FFFFFF"/>
                  </a:solidFill>
                  <a:latin typeface="Arial Narrow" panose="020B0506020202030204" pitchFamily="34" charset="0"/>
                </a:endParaRPr>
              </a:p>
            </p:txBody>
          </p:sp>
          <p:sp>
            <p:nvSpPr>
              <p:cNvPr id="96266" name="Line 10"/>
              <p:cNvSpPr/>
              <p:nvPr/>
            </p:nvSpPr>
            <p:spPr>
              <a:xfrm flipH="1">
                <a:off x="3600" y="2071"/>
                <a:ext cx="139" cy="357"/>
              </a:xfrm>
              <a:prstGeom prst="line">
                <a:avLst/>
              </a:prstGeom>
              <a:ln w="9525" cap="flat" cmpd="sng">
                <a:solidFill>
                  <a:schemeClr val="tx1"/>
                </a:solidFill>
                <a:prstDash val="solid"/>
                <a:headEnd type="none" w="med" len="med"/>
                <a:tailEnd type="none" w="med" len="med"/>
              </a:ln>
            </p:spPr>
          </p:sp>
          <p:sp>
            <p:nvSpPr>
              <p:cNvPr id="96267" name="Line 11"/>
              <p:cNvSpPr/>
              <p:nvPr/>
            </p:nvSpPr>
            <p:spPr>
              <a:xfrm>
                <a:off x="3957" y="2071"/>
                <a:ext cx="171" cy="357"/>
              </a:xfrm>
              <a:prstGeom prst="line">
                <a:avLst/>
              </a:prstGeom>
              <a:ln w="9525" cap="flat" cmpd="sng">
                <a:solidFill>
                  <a:schemeClr val="tx1"/>
                </a:solidFill>
                <a:prstDash val="solid"/>
                <a:headEnd type="none" w="med" len="med"/>
                <a:tailEnd type="none" w="med" len="med"/>
              </a:ln>
            </p:spPr>
          </p:sp>
          <p:sp>
            <p:nvSpPr>
              <p:cNvPr id="96268" name="Oval 12"/>
              <p:cNvSpPr/>
              <p:nvPr/>
            </p:nvSpPr>
            <p:spPr>
              <a:xfrm>
                <a:off x="3408" y="2332"/>
                <a:ext cx="255" cy="34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C</a:t>
                </a:r>
                <a:endParaRPr lang="en-US" altLang="zh-CN" b="1" dirty="0">
                  <a:solidFill>
                    <a:srgbClr val="FFFFFF"/>
                  </a:solidFill>
                  <a:latin typeface="Arial Narrow" panose="020B0506020202030204" pitchFamily="34" charset="0"/>
                </a:endParaRPr>
              </a:p>
            </p:txBody>
          </p:sp>
          <p:sp>
            <p:nvSpPr>
              <p:cNvPr id="96269" name="Oval 13"/>
              <p:cNvSpPr/>
              <p:nvPr/>
            </p:nvSpPr>
            <p:spPr>
              <a:xfrm>
                <a:off x="4063" y="2332"/>
                <a:ext cx="255" cy="34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D</a:t>
                </a:r>
                <a:endParaRPr lang="en-US" altLang="zh-CN" b="1" dirty="0">
                  <a:solidFill>
                    <a:srgbClr val="FFFFFF"/>
                  </a:solidFill>
                  <a:latin typeface="Arial Narrow" panose="020B0506020202030204" pitchFamily="34" charset="0"/>
                </a:endParaRPr>
              </a:p>
            </p:txBody>
          </p:sp>
          <p:sp>
            <p:nvSpPr>
              <p:cNvPr id="96270" name="Line 14"/>
              <p:cNvSpPr/>
              <p:nvPr/>
            </p:nvSpPr>
            <p:spPr>
              <a:xfrm flipH="1">
                <a:off x="4027" y="2675"/>
                <a:ext cx="145" cy="344"/>
              </a:xfrm>
              <a:prstGeom prst="line">
                <a:avLst/>
              </a:prstGeom>
              <a:ln w="9525" cap="flat" cmpd="sng">
                <a:solidFill>
                  <a:schemeClr val="tx1"/>
                </a:solidFill>
                <a:prstDash val="solid"/>
                <a:headEnd type="none" w="med" len="med"/>
                <a:tailEnd type="none" w="med" len="med"/>
              </a:ln>
            </p:spPr>
          </p:sp>
          <p:sp>
            <p:nvSpPr>
              <p:cNvPr id="96271" name="Line 15"/>
              <p:cNvSpPr/>
              <p:nvPr/>
            </p:nvSpPr>
            <p:spPr>
              <a:xfrm>
                <a:off x="4245" y="2675"/>
                <a:ext cx="146" cy="344"/>
              </a:xfrm>
              <a:prstGeom prst="line">
                <a:avLst/>
              </a:prstGeom>
              <a:ln w="9525" cap="flat" cmpd="sng">
                <a:solidFill>
                  <a:schemeClr val="tx1"/>
                </a:solidFill>
                <a:prstDash val="solid"/>
                <a:headEnd type="none" w="med" len="med"/>
                <a:tailEnd type="none" w="med" len="med"/>
              </a:ln>
            </p:spPr>
          </p:sp>
          <p:sp>
            <p:nvSpPr>
              <p:cNvPr id="96272" name="Oval 16"/>
              <p:cNvSpPr/>
              <p:nvPr/>
            </p:nvSpPr>
            <p:spPr>
              <a:xfrm>
                <a:off x="4209" y="2970"/>
                <a:ext cx="255" cy="34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F</a:t>
                </a:r>
                <a:endParaRPr lang="en-US" altLang="zh-CN" b="1" dirty="0">
                  <a:solidFill>
                    <a:srgbClr val="FFFFFF"/>
                  </a:solidFill>
                  <a:latin typeface="Arial Narrow" panose="020B0506020202030204" pitchFamily="34" charset="0"/>
                </a:endParaRPr>
              </a:p>
            </p:txBody>
          </p:sp>
          <p:sp>
            <p:nvSpPr>
              <p:cNvPr id="96273" name="Oval 17"/>
              <p:cNvSpPr/>
              <p:nvPr/>
            </p:nvSpPr>
            <p:spPr>
              <a:xfrm>
                <a:off x="3845" y="2970"/>
                <a:ext cx="255" cy="34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E</a:t>
                </a:r>
                <a:endParaRPr lang="en-US" altLang="zh-CN" b="1" dirty="0">
                  <a:solidFill>
                    <a:srgbClr val="FFFFFF"/>
                  </a:solidFill>
                  <a:latin typeface="Arial Narrow" panose="020B0506020202030204" pitchFamily="34" charset="0"/>
                </a:endParaRPr>
              </a:p>
            </p:txBody>
          </p:sp>
          <p:sp>
            <p:nvSpPr>
              <p:cNvPr id="96274" name="Oval 18"/>
              <p:cNvSpPr/>
              <p:nvPr/>
            </p:nvSpPr>
            <p:spPr>
              <a:xfrm>
                <a:off x="4039" y="3550"/>
                <a:ext cx="255" cy="34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FFFF"/>
                    </a:solidFill>
                    <a:latin typeface="Arial Narrow" panose="020B0506020202030204" pitchFamily="34" charset="0"/>
                  </a:rPr>
                  <a:t>G</a:t>
                </a:r>
                <a:endParaRPr lang="en-US" altLang="zh-CN" b="1" dirty="0">
                  <a:solidFill>
                    <a:srgbClr val="FFFFFF"/>
                  </a:solidFill>
                  <a:latin typeface="Arial Narrow" panose="020B0506020202030204" pitchFamily="34" charset="0"/>
                </a:endParaRPr>
              </a:p>
            </p:txBody>
          </p:sp>
        </p:grpSp>
      </p:gr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ext Box 2"/>
          <p:cNvSpPr txBox="1"/>
          <p:nvPr/>
        </p:nvSpPr>
        <p:spPr>
          <a:xfrm>
            <a:off x="304800" y="152400"/>
            <a:ext cx="687387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800000"/>
                </a:solidFill>
                <a:ea typeface="隶书" pitchFamily="49" charset="-122"/>
              </a:rPr>
              <a:t>2</a:t>
            </a:r>
            <a:r>
              <a:rPr lang="zh-CN" altLang="en-US" sz="4000" b="1" dirty="0">
                <a:solidFill>
                  <a:srgbClr val="800000"/>
                </a:solidFill>
                <a:ea typeface="隶书" pitchFamily="49" charset="-122"/>
              </a:rPr>
              <a:t>、求二叉树的深度</a:t>
            </a:r>
            <a:r>
              <a:rPr lang="en-US" altLang="zh-CN" sz="4000" b="1" dirty="0">
                <a:solidFill>
                  <a:srgbClr val="800000"/>
                </a:solidFill>
                <a:ea typeface="隶书" pitchFamily="49" charset="-122"/>
              </a:rPr>
              <a:t>(</a:t>
            </a:r>
            <a:r>
              <a:rPr lang="zh-CN" altLang="en-US" sz="4000" b="1" dirty="0">
                <a:solidFill>
                  <a:srgbClr val="800000"/>
                </a:solidFill>
                <a:ea typeface="隶书" pitchFamily="49" charset="-122"/>
              </a:rPr>
              <a:t>后序遍历</a:t>
            </a:r>
            <a:r>
              <a:rPr lang="en-US" altLang="zh-CN" sz="4000" b="1" dirty="0">
                <a:solidFill>
                  <a:srgbClr val="800000"/>
                </a:solidFill>
                <a:ea typeface="隶书" pitchFamily="49" charset="-122"/>
              </a:rPr>
              <a:t>)</a:t>
            </a:r>
            <a:endParaRPr lang="en-US" altLang="zh-CN" sz="2400" dirty="0"/>
          </a:p>
        </p:txBody>
      </p:sp>
      <p:sp>
        <p:nvSpPr>
          <p:cNvPr id="400387" name="Text Box 3"/>
          <p:cNvSpPr txBox="1"/>
          <p:nvPr/>
        </p:nvSpPr>
        <p:spPr>
          <a:xfrm>
            <a:off x="1052513" y="914400"/>
            <a:ext cx="3519487"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993366"/>
                </a:solidFill>
                <a:latin typeface="楷体_GB2312" pitchFamily="49" charset="-122"/>
                <a:ea typeface="楷体_GB2312" pitchFamily="49" charset="-122"/>
              </a:rPr>
              <a:t>算法基本思想</a:t>
            </a:r>
            <a:r>
              <a:rPr lang="en-US" altLang="zh-CN" sz="4000" b="1" dirty="0">
                <a:solidFill>
                  <a:srgbClr val="993366"/>
                </a:solidFill>
                <a:latin typeface="楷体_GB2312" pitchFamily="49" charset="-122"/>
                <a:ea typeface="楷体_GB2312" pitchFamily="49" charset="-122"/>
              </a:rPr>
              <a:t>:</a:t>
            </a:r>
            <a:endParaRPr lang="en-US" altLang="zh-CN" sz="2400" dirty="0"/>
          </a:p>
        </p:txBody>
      </p:sp>
      <p:sp>
        <p:nvSpPr>
          <p:cNvPr id="400388" name="Text Box 4"/>
          <p:cNvSpPr txBox="1"/>
          <p:nvPr/>
        </p:nvSpPr>
        <p:spPr>
          <a:xfrm>
            <a:off x="457200" y="2895600"/>
            <a:ext cx="8578850" cy="35290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rgbClr val="CC6600"/>
                </a:solidFill>
                <a:latin typeface="楷体_GB2312" pitchFamily="49" charset="-122"/>
                <a:ea typeface="楷体_GB2312" pitchFamily="49" charset="-122"/>
              </a:rPr>
              <a:t>   </a:t>
            </a:r>
            <a:r>
              <a:rPr lang="zh-CN" altLang="en-US" sz="3600" dirty="0">
                <a:solidFill>
                  <a:srgbClr val="CC6600"/>
                </a:solidFill>
                <a:latin typeface="楷体_GB2312" pitchFamily="49" charset="-122"/>
                <a:ea typeface="楷体_GB2312" pitchFamily="49" charset="-122"/>
              </a:rPr>
              <a:t>从二叉树深度的定义可知，</a:t>
            </a:r>
            <a:r>
              <a:rPr lang="zh-CN" altLang="en-US" sz="3600" b="1" dirty="0">
                <a:solidFill>
                  <a:srgbClr val="CC6600"/>
                </a:solidFill>
                <a:latin typeface="楷体_GB2312" pitchFamily="49" charset="-122"/>
                <a:ea typeface="楷体_GB2312" pitchFamily="49" charset="-122"/>
              </a:rPr>
              <a:t>二叉树的深度应为其左、右子树深度的最大值加</a:t>
            </a:r>
            <a:r>
              <a:rPr lang="en-US" altLang="zh-CN" sz="3600" b="1" dirty="0">
                <a:solidFill>
                  <a:srgbClr val="CC6600"/>
                </a:solidFill>
                <a:latin typeface="楷体_GB2312" pitchFamily="49" charset="-122"/>
                <a:ea typeface="楷体_GB2312" pitchFamily="49" charset="-122"/>
              </a:rPr>
              <a:t>1</a:t>
            </a:r>
            <a:r>
              <a:rPr lang="zh-CN" altLang="en-US" sz="3600" dirty="0">
                <a:solidFill>
                  <a:srgbClr val="CC6600"/>
                </a:solidFill>
                <a:latin typeface="楷体_GB2312" pitchFamily="49" charset="-122"/>
                <a:ea typeface="楷体_GB2312" pitchFamily="49" charset="-122"/>
              </a:rPr>
              <a:t>。由此，</a:t>
            </a:r>
            <a:r>
              <a:rPr lang="zh-CN" altLang="en-US" sz="3600" b="1" dirty="0">
                <a:solidFill>
                  <a:srgbClr val="CC6600"/>
                </a:solidFill>
                <a:latin typeface="楷体_GB2312" pitchFamily="49" charset="-122"/>
                <a:ea typeface="楷体_GB2312" pitchFamily="49" charset="-122"/>
              </a:rPr>
              <a:t>需先分别求得左、右子树的深度，</a:t>
            </a:r>
            <a:r>
              <a:rPr lang="zh-CN" altLang="en-US" sz="3600" dirty="0">
                <a:solidFill>
                  <a:srgbClr val="CC6600"/>
                </a:solidFill>
                <a:latin typeface="楷体_GB2312" pitchFamily="49" charset="-122"/>
                <a:ea typeface="楷体_GB2312" pitchFamily="49" charset="-122"/>
              </a:rPr>
              <a:t>算法中</a:t>
            </a:r>
            <a:r>
              <a:rPr lang="zh-CN" altLang="en-US" sz="3600" dirty="0">
                <a:solidFill>
                  <a:srgbClr val="993366"/>
                </a:solidFill>
                <a:latin typeface="楷体_GB2312" pitchFamily="49" charset="-122"/>
                <a:ea typeface="楷体_GB2312" pitchFamily="49" charset="-122"/>
              </a:rPr>
              <a:t>“访问结点”的操作为：</a:t>
            </a:r>
            <a:r>
              <a:rPr lang="zh-CN" altLang="en-US" sz="3600" b="1" dirty="0">
                <a:solidFill>
                  <a:srgbClr val="993366"/>
                </a:solidFill>
                <a:latin typeface="楷体_GB2312" pitchFamily="49" charset="-122"/>
                <a:ea typeface="楷体_GB2312" pitchFamily="49" charset="-122"/>
              </a:rPr>
              <a:t>求得左、右子树深度的最大值，然后加 </a:t>
            </a:r>
            <a:r>
              <a:rPr lang="en-US" altLang="zh-CN" sz="3600" b="1" dirty="0">
                <a:solidFill>
                  <a:srgbClr val="993366"/>
                </a:solidFill>
                <a:latin typeface="楷体_GB2312" pitchFamily="49" charset="-122"/>
                <a:ea typeface="楷体_GB2312" pitchFamily="49" charset="-122"/>
              </a:rPr>
              <a:t>1 </a:t>
            </a:r>
            <a:r>
              <a:rPr lang="zh-CN" altLang="en-US" sz="3600" b="1" dirty="0">
                <a:solidFill>
                  <a:srgbClr val="993366"/>
                </a:solidFill>
                <a:latin typeface="楷体_GB2312" pitchFamily="49" charset="-122"/>
                <a:ea typeface="楷体_GB2312" pitchFamily="49" charset="-122"/>
              </a:rPr>
              <a:t>。</a:t>
            </a:r>
            <a:endParaRPr lang="zh-CN" altLang="en-US" sz="3600" b="1" dirty="0">
              <a:solidFill>
                <a:srgbClr val="993366"/>
              </a:solidFill>
              <a:latin typeface="楷体_GB2312" pitchFamily="49" charset="-122"/>
              <a:ea typeface="楷体_GB2312" pitchFamily="49" charset="-122"/>
            </a:endParaRPr>
          </a:p>
        </p:txBody>
      </p:sp>
      <p:sp>
        <p:nvSpPr>
          <p:cNvPr id="400389" name="Text Box 5"/>
          <p:cNvSpPr txBox="1"/>
          <p:nvPr/>
        </p:nvSpPr>
        <p:spPr>
          <a:xfrm>
            <a:off x="288925" y="1539875"/>
            <a:ext cx="8855075" cy="14097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solidFill>
                  <a:srgbClr val="CC6600"/>
                </a:solidFill>
                <a:latin typeface="楷体_GB2312" pitchFamily="49" charset="-122"/>
                <a:ea typeface="楷体_GB2312" pitchFamily="49" charset="-122"/>
              </a:rPr>
              <a:t>   </a:t>
            </a:r>
            <a:r>
              <a:rPr lang="zh-CN" altLang="en-US" sz="3600" dirty="0">
                <a:solidFill>
                  <a:srgbClr val="333399"/>
                </a:solidFill>
                <a:latin typeface="楷体_GB2312" pitchFamily="49" charset="-122"/>
                <a:ea typeface="楷体_GB2312" pitchFamily="49" charset="-122"/>
              </a:rPr>
              <a:t>首先分析</a:t>
            </a:r>
            <a:r>
              <a:rPr lang="zh-CN" altLang="en-US" sz="3600" b="1" dirty="0">
                <a:solidFill>
                  <a:srgbClr val="333399"/>
                </a:solidFill>
                <a:latin typeface="楷体_GB2312" pitchFamily="49" charset="-122"/>
                <a:ea typeface="楷体_GB2312" pitchFamily="49" charset="-122"/>
              </a:rPr>
              <a:t>二叉树的深度</a:t>
            </a:r>
            <a:r>
              <a:rPr lang="zh-CN" altLang="en-US" sz="3600" dirty="0">
                <a:solidFill>
                  <a:srgbClr val="333399"/>
                </a:solidFill>
                <a:latin typeface="楷体_GB2312" pitchFamily="49" charset="-122"/>
                <a:ea typeface="楷体_GB2312" pitchFamily="49" charset="-122"/>
              </a:rPr>
              <a:t>和它的</a:t>
            </a:r>
            <a:r>
              <a:rPr lang="zh-CN" altLang="en-US" sz="3600" b="1" dirty="0">
                <a:solidFill>
                  <a:srgbClr val="333399"/>
                </a:solidFill>
                <a:latin typeface="楷体_GB2312" pitchFamily="49" charset="-122"/>
                <a:ea typeface="楷体_GB2312" pitchFamily="49" charset="-122"/>
              </a:rPr>
              <a:t>左</a:t>
            </a:r>
            <a:r>
              <a:rPr lang="zh-CN" altLang="en-US" sz="3600" dirty="0">
                <a:solidFill>
                  <a:srgbClr val="333399"/>
                </a:solidFill>
                <a:latin typeface="楷体_GB2312" pitchFamily="49" charset="-122"/>
                <a:ea typeface="楷体_GB2312" pitchFamily="49" charset="-122"/>
              </a:rPr>
              <a:t>、</a:t>
            </a:r>
            <a:r>
              <a:rPr lang="zh-CN" altLang="en-US" sz="3600" b="1" dirty="0">
                <a:solidFill>
                  <a:srgbClr val="333399"/>
                </a:solidFill>
                <a:latin typeface="楷体_GB2312" pitchFamily="49" charset="-122"/>
                <a:ea typeface="楷体_GB2312" pitchFamily="49" charset="-122"/>
              </a:rPr>
              <a:t>右子树深度</a:t>
            </a:r>
            <a:r>
              <a:rPr lang="zh-CN" altLang="en-US" sz="3600" dirty="0">
                <a:solidFill>
                  <a:srgbClr val="333399"/>
                </a:solidFill>
                <a:latin typeface="楷体_GB2312" pitchFamily="49" charset="-122"/>
                <a:ea typeface="楷体_GB2312" pitchFamily="49" charset="-122"/>
              </a:rPr>
              <a:t>之间的关系。</a:t>
            </a:r>
            <a:endParaRPr lang="zh-CN" altLang="en-US" sz="3600" dirty="0">
              <a:solidFill>
                <a:srgbClr val="CC6600"/>
              </a:solidFill>
              <a:latin typeface="楷体_GB2312" pitchFamily="49" charset="-122"/>
              <a:ea typeface="楷体_GB2312" pitchFamily="49" charset="-122"/>
            </a:endParaRPr>
          </a:p>
        </p:txBody>
      </p:sp>
    </p:spTree>
  </p:cSld>
  <p:clrMapOvr>
    <a:masterClrMapping/>
  </p:clrMapOvr>
  <p:transition>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387"/>
                                        </p:tgtEl>
                                        <p:attrNameLst>
                                          <p:attrName>style.visibility</p:attrName>
                                        </p:attrNameLst>
                                      </p:cBhvr>
                                      <p:to>
                                        <p:strVal val="visible"/>
                                      </p:to>
                                    </p:set>
                                    <p:anim calcmode="lin" valueType="num">
                                      <p:cBhvr additive="base">
                                        <p:cTn id="7" dur="500" fill="hold"/>
                                        <p:tgtEl>
                                          <p:spTgt spid="400387"/>
                                        </p:tgtEl>
                                        <p:attrNameLst>
                                          <p:attrName>ppt_x</p:attrName>
                                        </p:attrNameLst>
                                      </p:cBhvr>
                                      <p:tavLst>
                                        <p:tav tm="0">
                                          <p:val>
                                            <p:strVal val="0-#ppt_w/2"/>
                                          </p:val>
                                        </p:tav>
                                        <p:tav tm="100000">
                                          <p:val>
                                            <p:strVal val="#ppt_x"/>
                                          </p:val>
                                        </p:tav>
                                      </p:tavLst>
                                    </p:anim>
                                    <p:anim calcmode="lin" valueType="num">
                                      <p:cBhvr additive="base">
                                        <p:cTn id="8" dur="500" fill="hold"/>
                                        <p:tgtEl>
                                          <p:spTgt spid="400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00389"/>
                                        </p:tgtEl>
                                        <p:attrNameLst>
                                          <p:attrName>style.visibility</p:attrName>
                                        </p:attrNameLst>
                                      </p:cBhvr>
                                      <p:to>
                                        <p:strVal val="visible"/>
                                      </p:to>
                                    </p:set>
                                    <p:anim calcmode="lin" valueType="num">
                                      <p:cBhvr additive="base">
                                        <p:cTn id="13" dur="500" fill="hold"/>
                                        <p:tgtEl>
                                          <p:spTgt spid="400389"/>
                                        </p:tgtEl>
                                        <p:attrNameLst>
                                          <p:attrName>ppt_x</p:attrName>
                                        </p:attrNameLst>
                                      </p:cBhvr>
                                      <p:tavLst>
                                        <p:tav tm="0">
                                          <p:val>
                                            <p:strVal val="1+#ppt_w/2"/>
                                          </p:val>
                                        </p:tav>
                                        <p:tav tm="100000">
                                          <p:val>
                                            <p:strVal val="#ppt_x"/>
                                          </p:val>
                                        </p:tav>
                                      </p:tavLst>
                                    </p:anim>
                                    <p:anim calcmode="lin" valueType="num">
                                      <p:cBhvr additive="base">
                                        <p:cTn id="14" dur="500" fill="hold"/>
                                        <p:tgtEl>
                                          <p:spTgt spid="4003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00388"/>
                                        </p:tgtEl>
                                        <p:attrNameLst>
                                          <p:attrName>style.visibility</p:attrName>
                                        </p:attrNameLst>
                                      </p:cBhvr>
                                      <p:to>
                                        <p:strVal val="visible"/>
                                      </p:to>
                                    </p:set>
                                    <p:animEffect transition="in" filter="wipe(up)">
                                      <p:cBhvr>
                                        <p:cTn id="19" dur="500"/>
                                        <p:tgtEl>
                                          <p:spTgt spid="400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p:bldP spid="400388" grpId="0"/>
      <p:bldP spid="40038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ext Box 2"/>
          <p:cNvSpPr txBox="1"/>
          <p:nvPr/>
        </p:nvSpPr>
        <p:spPr>
          <a:xfrm>
            <a:off x="304800" y="141288"/>
            <a:ext cx="8839200" cy="6680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b="1" dirty="0"/>
              <a:t>int</a:t>
            </a:r>
            <a:r>
              <a:rPr lang="en-US" altLang="zh-CN" sz="3600" dirty="0"/>
              <a:t> </a:t>
            </a:r>
            <a:r>
              <a:rPr lang="en-US" altLang="zh-CN" sz="3600" dirty="0">
                <a:solidFill>
                  <a:srgbClr val="0000FF"/>
                </a:solidFill>
              </a:rPr>
              <a:t>Depth</a:t>
            </a:r>
            <a:r>
              <a:rPr lang="en-US" altLang="zh-CN" sz="3600" dirty="0">
                <a:solidFill>
                  <a:srgbClr val="008080"/>
                </a:solidFill>
              </a:rPr>
              <a:t> (BiTree T )</a:t>
            </a:r>
            <a:r>
              <a:rPr lang="en-US" altLang="zh-CN" sz="3600" b="1" dirty="0"/>
              <a:t>{ </a:t>
            </a:r>
            <a:r>
              <a:rPr lang="en-US" altLang="zh-CN" sz="3600" dirty="0"/>
              <a:t>// </a:t>
            </a:r>
            <a:r>
              <a:rPr lang="zh-CN" altLang="en-US" sz="3600" dirty="0">
                <a:ea typeface="楷体_GB2312" pitchFamily="49" charset="-122"/>
              </a:rPr>
              <a:t>返回二叉树的深度</a:t>
            </a:r>
            <a:endParaRPr lang="zh-CN" altLang="en-US" sz="3600" b="1" dirty="0"/>
          </a:p>
          <a:p>
            <a:pPr marL="0" lvl="0" indent="0" eaLnBrk="1" hangingPunct="1">
              <a:lnSpc>
                <a:spcPct val="120000"/>
              </a:lnSpc>
              <a:spcBef>
                <a:spcPct val="0"/>
              </a:spcBef>
              <a:buNone/>
            </a:pPr>
            <a:r>
              <a:rPr lang="zh-CN" altLang="en-US" sz="3600" dirty="0"/>
              <a:t>   </a:t>
            </a:r>
            <a:r>
              <a:rPr lang="en-US" altLang="zh-CN" sz="3600" b="1" dirty="0"/>
              <a:t>if</a:t>
            </a:r>
            <a:r>
              <a:rPr lang="en-US" altLang="zh-CN" sz="3600" dirty="0"/>
              <a:t> ( </a:t>
            </a:r>
            <a:r>
              <a:rPr lang="en-US" altLang="zh-CN" sz="3600" b="1" dirty="0"/>
              <a:t>!</a:t>
            </a:r>
            <a:r>
              <a:rPr lang="en-US" altLang="zh-CN" sz="3600" dirty="0"/>
              <a:t>T )    depthval = 0;</a:t>
            </a:r>
            <a:endParaRPr lang="en-US" altLang="zh-CN" sz="3600" dirty="0"/>
          </a:p>
          <a:p>
            <a:pPr marL="0" lvl="0" indent="0" eaLnBrk="1" hangingPunct="1">
              <a:lnSpc>
                <a:spcPct val="120000"/>
              </a:lnSpc>
              <a:spcBef>
                <a:spcPct val="0"/>
              </a:spcBef>
              <a:buNone/>
            </a:pPr>
            <a:r>
              <a:rPr lang="en-US" altLang="zh-CN" sz="3600" b="1" dirty="0"/>
              <a:t>   else   {</a:t>
            </a:r>
            <a:endParaRPr lang="en-US" altLang="zh-CN" sz="3600" b="1" dirty="0"/>
          </a:p>
          <a:p>
            <a:pPr marL="0" lvl="0" indent="0" eaLnBrk="1" hangingPunct="1">
              <a:lnSpc>
                <a:spcPct val="120000"/>
              </a:lnSpc>
              <a:spcBef>
                <a:spcPct val="0"/>
              </a:spcBef>
              <a:buNone/>
            </a:pPr>
            <a:r>
              <a:rPr lang="en-US" altLang="zh-CN" sz="3600" dirty="0"/>
              <a:t>     depthLeft = </a:t>
            </a:r>
            <a:r>
              <a:rPr lang="en-US" altLang="zh-CN" sz="3600" dirty="0">
                <a:solidFill>
                  <a:srgbClr val="0000FF"/>
                </a:solidFill>
              </a:rPr>
              <a:t>Depth</a:t>
            </a:r>
            <a:r>
              <a:rPr lang="en-US" altLang="zh-CN" sz="3600" dirty="0">
                <a:solidFill>
                  <a:srgbClr val="008080"/>
                </a:solidFill>
              </a:rPr>
              <a:t>( T-&gt;</a:t>
            </a:r>
            <a:r>
              <a:rPr lang="en-US" altLang="zh-CN" sz="3600" b="1" dirty="0">
                <a:solidFill>
                  <a:srgbClr val="008080"/>
                </a:solidFill>
              </a:rPr>
              <a:t>l</a:t>
            </a:r>
            <a:r>
              <a:rPr lang="en-US" altLang="zh-CN" sz="3600" dirty="0">
                <a:solidFill>
                  <a:srgbClr val="008080"/>
                </a:solidFill>
              </a:rPr>
              <a:t>child )</a:t>
            </a:r>
            <a:r>
              <a:rPr lang="en-US" altLang="zh-CN" sz="3600" dirty="0"/>
              <a:t>;</a:t>
            </a:r>
            <a:endParaRPr lang="en-US" altLang="zh-CN" sz="3600" dirty="0"/>
          </a:p>
          <a:p>
            <a:pPr marL="0" lvl="0" indent="0" eaLnBrk="1" hangingPunct="1">
              <a:lnSpc>
                <a:spcPct val="120000"/>
              </a:lnSpc>
              <a:spcBef>
                <a:spcPct val="0"/>
              </a:spcBef>
              <a:buNone/>
            </a:pPr>
            <a:r>
              <a:rPr lang="en-US" altLang="zh-CN" sz="3600" dirty="0"/>
              <a:t>     depthRight= </a:t>
            </a:r>
            <a:r>
              <a:rPr lang="en-US" altLang="zh-CN" sz="3600" dirty="0">
                <a:solidFill>
                  <a:srgbClr val="0000FF"/>
                </a:solidFill>
              </a:rPr>
              <a:t>Depth</a:t>
            </a:r>
            <a:r>
              <a:rPr lang="en-US" altLang="zh-CN" sz="3600" dirty="0">
                <a:solidFill>
                  <a:srgbClr val="008080"/>
                </a:solidFill>
              </a:rPr>
              <a:t>( T-&gt;</a:t>
            </a:r>
            <a:r>
              <a:rPr lang="en-US" altLang="zh-CN" sz="3600" b="1" dirty="0">
                <a:solidFill>
                  <a:srgbClr val="008080"/>
                </a:solidFill>
              </a:rPr>
              <a:t>r</a:t>
            </a:r>
            <a:r>
              <a:rPr lang="en-US" altLang="zh-CN" sz="3600" dirty="0">
                <a:solidFill>
                  <a:srgbClr val="008080"/>
                </a:solidFill>
              </a:rPr>
              <a:t>child )</a:t>
            </a:r>
            <a:r>
              <a:rPr lang="en-US" altLang="zh-CN" sz="3600" dirty="0"/>
              <a:t>;</a:t>
            </a:r>
            <a:endParaRPr lang="en-US" altLang="zh-CN" sz="3600" dirty="0"/>
          </a:p>
          <a:p>
            <a:pPr marL="0" lvl="0" indent="0" eaLnBrk="1" hangingPunct="1">
              <a:lnSpc>
                <a:spcPct val="120000"/>
              </a:lnSpc>
              <a:spcBef>
                <a:spcPct val="0"/>
              </a:spcBef>
              <a:buNone/>
            </a:pPr>
            <a:r>
              <a:rPr lang="en-US" altLang="zh-CN" sz="3600" dirty="0"/>
              <a:t>     </a:t>
            </a:r>
            <a:r>
              <a:rPr lang="en-US" altLang="zh-CN" sz="3600" dirty="0">
                <a:solidFill>
                  <a:srgbClr val="FF0000"/>
                </a:solidFill>
              </a:rPr>
              <a:t>depthval = 1 + (depthLeft &gt; depthRight  ?</a:t>
            </a:r>
            <a:endParaRPr lang="en-US" altLang="zh-CN" sz="3600" dirty="0">
              <a:solidFill>
                <a:srgbClr val="FF0000"/>
              </a:solidFill>
            </a:endParaRPr>
          </a:p>
          <a:p>
            <a:pPr marL="0" lvl="0" indent="0" eaLnBrk="1" hangingPunct="1">
              <a:lnSpc>
                <a:spcPct val="120000"/>
              </a:lnSpc>
              <a:spcBef>
                <a:spcPct val="0"/>
              </a:spcBef>
              <a:buNone/>
            </a:pPr>
            <a:r>
              <a:rPr lang="en-US" altLang="zh-CN" sz="3600" dirty="0">
                <a:solidFill>
                  <a:srgbClr val="FF0000"/>
                </a:solidFill>
              </a:rPr>
              <a:t>                               depthLeft : depthRight);</a:t>
            </a:r>
            <a:endParaRPr lang="en-US" altLang="zh-CN" sz="3600" dirty="0"/>
          </a:p>
          <a:p>
            <a:pPr marL="0" lvl="0" indent="0" eaLnBrk="1" hangingPunct="1">
              <a:lnSpc>
                <a:spcPct val="120000"/>
              </a:lnSpc>
              <a:spcBef>
                <a:spcPct val="0"/>
              </a:spcBef>
              <a:buNone/>
            </a:pPr>
            <a:r>
              <a:rPr lang="en-US" altLang="zh-CN" sz="3600" dirty="0"/>
              <a:t>   </a:t>
            </a:r>
            <a:r>
              <a:rPr lang="en-US" altLang="zh-CN" sz="3600" b="1" dirty="0"/>
              <a:t>}</a:t>
            </a:r>
            <a:r>
              <a:rPr lang="en-US" altLang="zh-CN" sz="3600" dirty="0"/>
              <a:t> </a:t>
            </a:r>
            <a:endParaRPr lang="en-US" altLang="zh-CN" sz="3600" dirty="0"/>
          </a:p>
          <a:p>
            <a:pPr marL="0" lvl="0" indent="0" eaLnBrk="1" hangingPunct="1">
              <a:lnSpc>
                <a:spcPct val="120000"/>
              </a:lnSpc>
              <a:spcBef>
                <a:spcPct val="0"/>
              </a:spcBef>
              <a:buNone/>
            </a:pPr>
            <a:r>
              <a:rPr lang="en-US" altLang="zh-CN" sz="3600" dirty="0"/>
              <a:t>   </a:t>
            </a:r>
            <a:r>
              <a:rPr lang="en-US" altLang="zh-CN" sz="3600" b="1" dirty="0"/>
              <a:t>return</a:t>
            </a:r>
            <a:r>
              <a:rPr lang="en-US" altLang="zh-CN" sz="3600" dirty="0"/>
              <a:t> depthval;</a:t>
            </a:r>
            <a:endParaRPr lang="en-US" altLang="zh-CN" sz="3600" dirty="0"/>
          </a:p>
          <a:p>
            <a:pPr marL="0" lvl="0" indent="0" eaLnBrk="1" hangingPunct="1">
              <a:lnSpc>
                <a:spcPct val="120000"/>
              </a:lnSpc>
              <a:spcBef>
                <a:spcPct val="0"/>
              </a:spcBef>
              <a:buNone/>
            </a:pPr>
            <a:r>
              <a:rPr lang="en-US" altLang="zh-CN" sz="3600" b="1" dirty="0"/>
              <a:t>}</a:t>
            </a:r>
            <a:endParaRPr lang="en-US" altLang="zh-CN" sz="2800" dirty="0"/>
          </a:p>
        </p:txBody>
      </p:sp>
      <p:sp>
        <p:nvSpPr>
          <p:cNvPr id="401411" name="AutoShape 3">
            <a:hlinkClick r:id="rId1" action="ppaction://hlinksldjump"/>
          </p:cNvPr>
          <p:cNvSpPr/>
          <p:nvPr/>
        </p:nvSpPr>
        <p:spPr>
          <a:xfrm>
            <a:off x="85344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2400" dirty="0">
              <a:solidFill>
                <a:srgbClr val="FF0000"/>
              </a:solidFill>
            </a:endParaRPr>
          </a:p>
        </p:txBody>
      </p:sp>
    </p:spTree>
  </p:cSld>
  <p:clrMapOvr>
    <a:masterClrMapping/>
  </p:clrMapOvr>
  <p:transitio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01411"/>
                                        </p:tgtEl>
                                        <p:attrNameLst>
                                          <p:attrName>style.visibility</p:attrName>
                                        </p:attrNameLst>
                                      </p:cBhvr>
                                      <p:to>
                                        <p:strVal val="visible"/>
                                      </p:to>
                                    </p:set>
                                    <p:anim calcmode="lin" valueType="num">
                                      <p:cBhvr additive="base">
                                        <p:cTn id="7" dur="500" fill="hold"/>
                                        <p:tgtEl>
                                          <p:spTgt spid="401411"/>
                                        </p:tgtEl>
                                        <p:attrNameLst>
                                          <p:attrName>ppt_x</p:attrName>
                                        </p:attrNameLst>
                                      </p:cBhvr>
                                      <p:tavLst>
                                        <p:tav tm="0">
                                          <p:val>
                                            <p:strVal val="1+#ppt_w/2"/>
                                          </p:val>
                                        </p:tav>
                                        <p:tav tm="100000">
                                          <p:val>
                                            <p:strVal val="#ppt_x"/>
                                          </p:val>
                                        </p:tav>
                                      </p:tavLst>
                                    </p:anim>
                                    <p:anim calcmode="lin" valueType="num">
                                      <p:cBhvr additive="base">
                                        <p:cTn id="8" dur="500" fill="hold"/>
                                        <p:tgtEl>
                                          <p:spTgt spid="401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3"/>
          <p:cNvSpPr>
            <a:spLocks noGrp="1"/>
          </p:cNvSpPr>
          <p:nvPr>
            <p:ph idx="1"/>
          </p:nvPr>
        </p:nvSpPr>
        <p:spPr>
          <a:xfrm>
            <a:off x="611188" y="908050"/>
            <a:ext cx="7772400" cy="4114800"/>
          </a:xfrm>
          <a:ln/>
        </p:spPr>
        <p:txBody>
          <a:bodyPr vert="horz" wrap="square" lIns="91440" tIns="45720" rIns="91440" bIns="45720" anchor="t"/>
          <a:p>
            <a:pPr lvl="1" eaLnBrk="1" hangingPunct="1">
              <a:lnSpc>
                <a:spcPct val="120000"/>
              </a:lnSpc>
              <a:buNone/>
            </a:pPr>
            <a:r>
              <a:rPr lang="en-US" altLang="zh-CN" b="1" i="1" dirty="0"/>
              <a:t>int countleaf(bitree T) {</a:t>
            </a:r>
            <a:endParaRPr lang="en-US" altLang="zh-CN" b="1" i="1" dirty="0"/>
          </a:p>
          <a:p>
            <a:pPr lvl="2" eaLnBrk="1" hangingPunct="1">
              <a:lnSpc>
                <a:spcPct val="120000"/>
              </a:lnSpc>
              <a:buNone/>
            </a:pPr>
            <a:r>
              <a:rPr lang="en-US" altLang="zh-CN" b="1" i="1" dirty="0"/>
              <a:t>int num1,num2,num;     </a:t>
            </a:r>
            <a:endParaRPr lang="en-US" altLang="zh-CN" b="1" i="1" dirty="0"/>
          </a:p>
          <a:p>
            <a:pPr lvl="2" eaLnBrk="1" hangingPunct="1">
              <a:lnSpc>
                <a:spcPct val="120000"/>
              </a:lnSpc>
              <a:buNone/>
            </a:pPr>
            <a:r>
              <a:rPr lang="en-US" altLang="zh-CN" b="1" i="1" dirty="0"/>
              <a:t>if (T==NULL) num=0;</a:t>
            </a:r>
            <a:endParaRPr lang="en-US" altLang="zh-CN" b="1" i="1" dirty="0"/>
          </a:p>
          <a:p>
            <a:pPr lvl="2" eaLnBrk="1" hangingPunct="1">
              <a:lnSpc>
                <a:spcPct val="120000"/>
              </a:lnSpc>
              <a:buNone/>
            </a:pPr>
            <a:r>
              <a:rPr lang="en-US" altLang="zh-CN" b="1" i="1" dirty="0"/>
              <a:t>else</a:t>
            </a:r>
            <a:endParaRPr lang="en-US" altLang="zh-CN" b="1" i="1" dirty="0"/>
          </a:p>
          <a:p>
            <a:pPr lvl="2" eaLnBrk="1" hangingPunct="1">
              <a:lnSpc>
                <a:spcPct val="120000"/>
              </a:lnSpc>
              <a:buNone/>
            </a:pPr>
            <a:r>
              <a:rPr lang="en-US" altLang="zh-CN" b="1" i="1" dirty="0"/>
              <a:t>      if((T-&gt;lchild==NULL)&amp;&amp;(T-&gt;rchild==NULL) 	num=1</a:t>
            </a:r>
            <a:endParaRPr lang="en-US" altLang="zh-CN" b="1" i="1" dirty="0"/>
          </a:p>
          <a:p>
            <a:pPr lvl="2" eaLnBrk="1" hangingPunct="1">
              <a:lnSpc>
                <a:spcPct val="120000"/>
              </a:lnSpc>
              <a:buNone/>
            </a:pPr>
            <a:r>
              <a:rPr lang="en-US" altLang="zh-CN" b="1" i="1" dirty="0"/>
              <a:t>      else{</a:t>
            </a:r>
            <a:endParaRPr lang="en-US" altLang="zh-CN" b="1" i="1" dirty="0"/>
          </a:p>
          <a:p>
            <a:pPr lvl="2" eaLnBrk="1" hangingPunct="1">
              <a:lnSpc>
                <a:spcPct val="120000"/>
              </a:lnSpc>
              <a:buNone/>
            </a:pPr>
            <a:r>
              <a:rPr lang="en-US" altLang="zh-CN" b="1" i="1" dirty="0"/>
              <a:t>		num1=countleaf (T-&gt;lchild);</a:t>
            </a:r>
            <a:endParaRPr lang="en-US" altLang="zh-CN" b="1" i="1" dirty="0"/>
          </a:p>
          <a:p>
            <a:pPr lvl="2" eaLnBrk="1" hangingPunct="1">
              <a:lnSpc>
                <a:spcPct val="120000"/>
              </a:lnSpc>
              <a:buNone/>
            </a:pPr>
            <a:r>
              <a:rPr lang="en-US" altLang="zh-CN" b="1" i="1" dirty="0"/>
              <a:t>		num2= countleaf(T-&gt;rchild)</a:t>
            </a:r>
            <a:endParaRPr lang="en-US" altLang="zh-CN" b="1" i="1" dirty="0"/>
          </a:p>
          <a:p>
            <a:pPr lvl="2" eaLnBrk="1" hangingPunct="1">
              <a:lnSpc>
                <a:spcPct val="120000"/>
              </a:lnSpc>
              <a:buNone/>
            </a:pPr>
            <a:r>
              <a:rPr lang="en-US" altLang="zh-CN" b="1" i="1" dirty="0"/>
              <a:t>		num= num1+num2;}</a:t>
            </a:r>
            <a:endParaRPr lang="en-US" altLang="zh-CN" b="1" i="1" dirty="0"/>
          </a:p>
          <a:p>
            <a:pPr lvl="2" eaLnBrk="1" hangingPunct="1">
              <a:lnSpc>
                <a:spcPct val="120000"/>
              </a:lnSpc>
              <a:buNone/>
            </a:pPr>
            <a:r>
              <a:rPr lang="en-US" altLang="zh-CN" b="1" i="1" dirty="0"/>
              <a:t>return num;}</a:t>
            </a:r>
            <a:endParaRPr lang="en-US" altLang="zh-CN" b="1" i="1" dirty="0"/>
          </a:p>
        </p:txBody>
      </p:sp>
      <p:sp>
        <p:nvSpPr>
          <p:cNvPr id="99331" name="Rectangle 5"/>
          <p:cNvSpPr/>
          <p:nvPr/>
        </p:nvSpPr>
        <p:spPr>
          <a:xfrm>
            <a:off x="395288" y="333375"/>
            <a:ext cx="5645150"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800000"/>
                </a:solidFill>
                <a:ea typeface="隶书" pitchFamily="49" charset="-122"/>
              </a:rPr>
              <a:t>3 </a:t>
            </a:r>
            <a:r>
              <a:rPr lang="zh-CN" altLang="en-US" sz="4000" b="1" dirty="0">
                <a:solidFill>
                  <a:srgbClr val="800000"/>
                </a:solidFill>
                <a:ea typeface="隶书" pitchFamily="49" charset="-122"/>
              </a:rPr>
              <a:t>：统计叶子结点的数目</a:t>
            </a:r>
            <a:endParaRPr lang="zh-CN" altLang="en-US" sz="4000" b="1" dirty="0">
              <a:solidFill>
                <a:srgbClr val="800000"/>
              </a:solidFill>
              <a:ea typeface="隶书" pitchFamily="49" charset="-122"/>
            </a:endParaRPr>
          </a:p>
        </p:txBody>
      </p:sp>
      <p:sp>
        <p:nvSpPr>
          <p:cNvPr id="99332" name="Text Box 6"/>
          <p:cNvSpPr txBox="1"/>
          <p:nvPr/>
        </p:nvSpPr>
        <p:spPr>
          <a:xfrm>
            <a:off x="5580063" y="5546725"/>
            <a:ext cx="3384550"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b="1" dirty="0">
                <a:solidFill>
                  <a:srgbClr val="800000"/>
                </a:solidFill>
                <a:ea typeface="隶书" pitchFamily="49" charset="-122"/>
              </a:rPr>
              <a:t>思考：如何统计总结点数？</a:t>
            </a:r>
            <a:endParaRPr lang="zh-CN" altLang="en-US" b="1" dirty="0">
              <a:solidFill>
                <a:srgbClr val="800000"/>
              </a:solidFill>
              <a:ea typeface="隶书" pitchFamily="49" charset="-122"/>
            </a:endParaRPr>
          </a:p>
        </p:txBody>
      </p:sp>
    </p:spTree>
  </p:cSld>
  <p:clrMapOvr>
    <a:masterClrMapping/>
  </p:clrMapOvr>
  <p:transition>
    <p:sndAc>
      <p:stSnd>
        <p:snd r:embed="rId1" name="camera.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3"/>
          <p:cNvSpPr>
            <a:spLocks noGrp="1"/>
          </p:cNvSpPr>
          <p:nvPr>
            <p:ph idx="1"/>
          </p:nvPr>
        </p:nvSpPr>
        <p:spPr>
          <a:xfrm>
            <a:off x="684213" y="908050"/>
            <a:ext cx="7772400" cy="4114800"/>
          </a:xfrm>
          <a:ln/>
        </p:spPr>
        <p:txBody>
          <a:bodyPr vert="horz" wrap="square" lIns="91440" tIns="45720" rIns="91440" bIns="45720" anchor="t"/>
          <a:p>
            <a:pPr eaLnBrk="1" hangingPunct="1">
              <a:lnSpc>
                <a:spcPct val="120000"/>
              </a:lnSpc>
            </a:pPr>
            <a:r>
              <a:rPr lang="zh-CN" altLang="en-US" sz="2800" b="1" dirty="0"/>
              <a:t>统计出给定二叉树中</a:t>
            </a:r>
            <a:r>
              <a:rPr lang="zh-CN" altLang="en-US" sz="2800" b="1" dirty="0">
                <a:solidFill>
                  <a:srgbClr val="FF00FF"/>
                </a:solidFill>
              </a:rPr>
              <a:t>结点的数目</a:t>
            </a:r>
            <a:endParaRPr lang="zh-CN" altLang="en-US" sz="2800" b="1" dirty="0">
              <a:solidFill>
                <a:srgbClr val="FF00FF"/>
              </a:solidFill>
            </a:endParaRPr>
          </a:p>
          <a:p>
            <a:pPr lvl="1" eaLnBrk="1" hangingPunct="1">
              <a:lnSpc>
                <a:spcPct val="120000"/>
              </a:lnSpc>
              <a:buNone/>
            </a:pPr>
            <a:r>
              <a:rPr lang="en-US" altLang="zh-CN" sz="2400" b="1" i="1" dirty="0"/>
              <a:t>int  count_n(BiTree T) {</a:t>
            </a:r>
            <a:endParaRPr lang="en-US" altLang="zh-CN" sz="2400" b="1" i="1" dirty="0"/>
          </a:p>
          <a:p>
            <a:pPr lvl="1" eaLnBrk="1" hangingPunct="1">
              <a:lnSpc>
                <a:spcPct val="120000"/>
              </a:lnSpc>
              <a:buNone/>
            </a:pPr>
            <a:r>
              <a:rPr lang="en-US" altLang="zh-CN" sz="2400" b="1" i="1" dirty="0"/>
              <a:t>	if (T==NULL) num=0;</a:t>
            </a:r>
            <a:endParaRPr lang="en-US" altLang="zh-CN" sz="2400" b="1" i="1" dirty="0"/>
          </a:p>
          <a:p>
            <a:pPr lvl="1" eaLnBrk="1" hangingPunct="1">
              <a:lnSpc>
                <a:spcPct val="120000"/>
              </a:lnSpc>
              <a:buNone/>
            </a:pPr>
            <a:r>
              <a:rPr lang="en-US" altLang="zh-CN" sz="2400" b="1" i="1" dirty="0"/>
              <a:t>	else {</a:t>
            </a:r>
            <a:endParaRPr lang="en-US" altLang="zh-CN" sz="2400" b="1" i="1" dirty="0"/>
          </a:p>
          <a:p>
            <a:pPr lvl="1" eaLnBrk="1" hangingPunct="1">
              <a:lnSpc>
                <a:spcPct val="120000"/>
              </a:lnSpc>
              <a:buNone/>
            </a:pPr>
            <a:r>
              <a:rPr lang="en-US" altLang="zh-CN" sz="2400" b="1" i="1" dirty="0"/>
              <a:t>		num1=count_n(T-&gt;lchild);</a:t>
            </a:r>
            <a:endParaRPr lang="en-US" altLang="zh-CN" sz="2400" b="1" i="1" dirty="0"/>
          </a:p>
          <a:p>
            <a:pPr lvl="1" eaLnBrk="1" hangingPunct="1">
              <a:lnSpc>
                <a:spcPct val="120000"/>
              </a:lnSpc>
              <a:buNone/>
            </a:pPr>
            <a:r>
              <a:rPr lang="en-US" altLang="zh-CN" sz="2400" b="1" i="1" dirty="0"/>
              <a:t>		num2=count_n(T-&gt;rchild);</a:t>
            </a:r>
            <a:endParaRPr lang="en-US" altLang="zh-CN" sz="2400" b="1" i="1" dirty="0"/>
          </a:p>
          <a:p>
            <a:pPr lvl="1" eaLnBrk="1" hangingPunct="1">
              <a:lnSpc>
                <a:spcPct val="120000"/>
              </a:lnSpc>
              <a:buNone/>
            </a:pPr>
            <a:r>
              <a:rPr lang="en-US" altLang="zh-CN" sz="2400" b="1" i="1" dirty="0"/>
              <a:t>		num= num1+num2+1;</a:t>
            </a:r>
            <a:endParaRPr lang="en-US" altLang="zh-CN" sz="2400" b="1" i="1" dirty="0"/>
          </a:p>
          <a:p>
            <a:pPr lvl="1" eaLnBrk="1" hangingPunct="1">
              <a:lnSpc>
                <a:spcPct val="120000"/>
              </a:lnSpc>
              <a:buNone/>
            </a:pPr>
            <a:r>
              <a:rPr lang="en-US" altLang="zh-CN" sz="2400" b="1" i="1" dirty="0"/>
              <a:t>        }</a:t>
            </a:r>
            <a:endParaRPr lang="en-US" altLang="zh-CN" sz="2400" b="1" i="1" dirty="0"/>
          </a:p>
          <a:p>
            <a:pPr lvl="1" eaLnBrk="1" hangingPunct="1">
              <a:lnSpc>
                <a:spcPct val="120000"/>
              </a:lnSpc>
              <a:buNone/>
            </a:pPr>
            <a:r>
              <a:rPr lang="en-US" altLang="zh-CN" sz="2400" b="1" i="1" dirty="0"/>
              <a:t>	return num;</a:t>
            </a:r>
            <a:endParaRPr lang="en-US" altLang="zh-CN" sz="2400" b="1" i="1" dirty="0"/>
          </a:p>
          <a:p>
            <a:pPr lvl="1" eaLnBrk="1" hangingPunct="1">
              <a:lnSpc>
                <a:spcPct val="120000"/>
              </a:lnSpc>
              <a:buNone/>
            </a:pPr>
            <a:r>
              <a:rPr lang="en-US" altLang="zh-CN" sz="2400" b="1" i="1" dirty="0"/>
              <a:t>}</a:t>
            </a:r>
            <a:endParaRPr lang="en-US" altLang="zh-CN" sz="2400" b="1" i="1" dirty="0"/>
          </a:p>
        </p:txBody>
      </p:sp>
    </p:spTree>
  </p:cSld>
  <p:clrMapOvr>
    <a:masterClrMapping/>
  </p:clrMapOvr>
  <p:transition>
    <p:sndAc>
      <p:stSnd>
        <p:snd r:embed="rId1" name="camera.wav"/>
      </p:stSnd>
    </p:sndAc>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3"/>
          <p:cNvSpPr>
            <a:spLocks noGrp="1"/>
          </p:cNvSpPr>
          <p:nvPr>
            <p:ph idx="1"/>
          </p:nvPr>
        </p:nvSpPr>
        <p:spPr>
          <a:xfrm>
            <a:off x="539750" y="260350"/>
            <a:ext cx="8064500" cy="6121400"/>
          </a:xfrm>
          <a:ln/>
        </p:spPr>
        <p:txBody>
          <a:bodyPr vert="horz" wrap="square" lIns="91440" tIns="45720" rIns="91440" bIns="45720" anchor="t"/>
          <a:p>
            <a:pPr eaLnBrk="1" hangingPunct="1">
              <a:lnSpc>
                <a:spcPct val="90000"/>
              </a:lnSpc>
            </a:pPr>
            <a:r>
              <a:rPr lang="en-US" altLang="zh-CN" sz="2800" dirty="0"/>
              <a:t>Status leafnode(treelink T,int &amp;leafnum)</a:t>
            </a:r>
            <a:endParaRPr lang="en-US" altLang="zh-CN" sz="2800" dirty="0"/>
          </a:p>
          <a:p>
            <a:pPr eaLnBrk="1" hangingPunct="1">
              <a:lnSpc>
                <a:spcPct val="90000"/>
              </a:lnSpc>
            </a:pPr>
            <a:r>
              <a:rPr lang="en-US" altLang="zh-CN" sz="2800" dirty="0"/>
              <a:t>{</a:t>
            </a:r>
            <a:endParaRPr lang="en-US" altLang="zh-CN" sz="2800" dirty="0"/>
          </a:p>
          <a:p>
            <a:pPr eaLnBrk="1" hangingPunct="1">
              <a:lnSpc>
                <a:spcPct val="90000"/>
              </a:lnSpc>
            </a:pPr>
            <a:r>
              <a:rPr lang="en-US" altLang="zh-CN" sz="2800" dirty="0"/>
              <a:t>	if((T-&gt;lchild==NULL&amp;&amp;T-&gt;rchild==NULL))</a:t>
            </a:r>
            <a:endParaRPr lang="en-US" altLang="zh-CN" sz="2800" dirty="0"/>
          </a:p>
          <a:p>
            <a:pPr eaLnBrk="1" hangingPunct="1">
              <a:lnSpc>
                <a:spcPct val="90000"/>
              </a:lnSpc>
            </a:pPr>
            <a:r>
              <a:rPr lang="en-US" altLang="zh-CN" sz="2800" dirty="0"/>
              <a:t>	{</a:t>
            </a:r>
            <a:endParaRPr lang="en-US" altLang="zh-CN" sz="2800" dirty="0"/>
          </a:p>
          <a:p>
            <a:pPr eaLnBrk="1" hangingPunct="1">
              <a:lnSpc>
                <a:spcPct val="90000"/>
              </a:lnSpc>
            </a:pPr>
            <a:r>
              <a:rPr lang="en-US" altLang="zh-CN" sz="2800" dirty="0"/>
              <a:t>		visit(T-&gt;data);</a:t>
            </a:r>
            <a:endParaRPr lang="en-US" altLang="zh-CN" sz="2800" dirty="0"/>
          </a:p>
          <a:p>
            <a:pPr eaLnBrk="1" hangingPunct="1">
              <a:lnSpc>
                <a:spcPct val="90000"/>
              </a:lnSpc>
            </a:pPr>
            <a:r>
              <a:rPr lang="en-US" altLang="zh-CN" sz="2800" dirty="0"/>
              <a:t>		leafnum++;</a:t>
            </a:r>
            <a:endParaRPr lang="en-US" altLang="zh-CN" sz="2800" dirty="0"/>
          </a:p>
          <a:p>
            <a:pPr eaLnBrk="1" hangingPunct="1">
              <a:lnSpc>
                <a:spcPct val="90000"/>
              </a:lnSpc>
            </a:pPr>
            <a:r>
              <a:rPr lang="en-US" altLang="zh-CN" sz="2800" dirty="0"/>
              <a:t>	}</a:t>
            </a:r>
            <a:endParaRPr lang="en-US" altLang="zh-CN" sz="2800" dirty="0"/>
          </a:p>
          <a:p>
            <a:pPr eaLnBrk="1" hangingPunct="1">
              <a:lnSpc>
                <a:spcPct val="90000"/>
              </a:lnSpc>
            </a:pPr>
            <a:r>
              <a:rPr lang="en-US" altLang="zh-CN" sz="2800" dirty="0"/>
              <a:t>	if(T-&gt;lchild!=NULL)</a:t>
            </a:r>
            <a:endParaRPr lang="en-US" altLang="zh-CN" sz="2800" dirty="0"/>
          </a:p>
          <a:p>
            <a:pPr eaLnBrk="1" hangingPunct="1">
              <a:lnSpc>
                <a:spcPct val="90000"/>
              </a:lnSpc>
            </a:pPr>
            <a:r>
              <a:rPr lang="en-US" altLang="zh-CN" sz="2800" dirty="0"/>
              <a:t>		leafnode(T-&gt;lchild,leafnum);</a:t>
            </a:r>
            <a:endParaRPr lang="en-US" altLang="zh-CN" sz="2800" dirty="0"/>
          </a:p>
          <a:p>
            <a:pPr eaLnBrk="1" hangingPunct="1">
              <a:lnSpc>
                <a:spcPct val="90000"/>
              </a:lnSpc>
            </a:pPr>
            <a:r>
              <a:rPr lang="en-US" altLang="zh-CN" sz="2800" dirty="0"/>
              <a:t>	if(T-&gt;rchild!=NULL)</a:t>
            </a:r>
            <a:endParaRPr lang="en-US" altLang="zh-CN" sz="2800" dirty="0"/>
          </a:p>
          <a:p>
            <a:pPr eaLnBrk="1" hangingPunct="1">
              <a:lnSpc>
                <a:spcPct val="90000"/>
              </a:lnSpc>
            </a:pPr>
            <a:r>
              <a:rPr lang="en-US" altLang="zh-CN" sz="2800" dirty="0"/>
              <a:t>		leafnode(T-&gt;rchild,leafnum);</a:t>
            </a:r>
            <a:endParaRPr lang="en-US" altLang="zh-CN" sz="2800" dirty="0"/>
          </a:p>
          <a:p>
            <a:pPr eaLnBrk="1" hangingPunct="1">
              <a:lnSpc>
                <a:spcPct val="90000"/>
              </a:lnSpc>
            </a:pPr>
            <a:r>
              <a:rPr lang="en-US" altLang="zh-CN" sz="2800" dirty="0"/>
              <a:t>	return OK;</a:t>
            </a:r>
            <a:endParaRPr lang="en-US" altLang="zh-CN" sz="2800" dirty="0"/>
          </a:p>
          <a:p>
            <a:pPr eaLnBrk="1" hangingPunct="1">
              <a:lnSpc>
                <a:spcPct val="90000"/>
              </a:lnSpc>
            </a:pPr>
            <a:r>
              <a:rPr lang="en-US" altLang="zh-CN" sz="2800" dirty="0"/>
              <a:t>}</a:t>
            </a:r>
            <a:endParaRPr lang="en-US" altLang="zh-CN" sz="2800" dirty="0"/>
          </a:p>
        </p:txBody>
      </p:sp>
    </p:spTree>
  </p:cSld>
  <p:clrMapOvr>
    <a:masterClrMapping/>
  </p:clrMapOvr>
  <p:transition>
    <p:sndAc>
      <p:stSnd>
        <p:snd r:embed="rId1" name="camera.wav"/>
      </p:stSnd>
    </p:sndAc>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3"/>
          <p:cNvSpPr>
            <a:spLocks noGrp="1"/>
          </p:cNvSpPr>
          <p:nvPr>
            <p:ph idx="1"/>
          </p:nvPr>
        </p:nvSpPr>
        <p:spPr>
          <a:xfrm>
            <a:off x="539750" y="692150"/>
            <a:ext cx="7772400" cy="4114800"/>
          </a:xfrm>
          <a:ln/>
        </p:spPr>
        <p:txBody>
          <a:bodyPr vert="horz" wrap="square" lIns="91440" tIns="45720" rIns="91440" bIns="45720" anchor="t"/>
          <a:p>
            <a:pPr eaLnBrk="1" hangingPunct="1"/>
            <a:r>
              <a:rPr lang="zh-CN" altLang="en-US" b="1" dirty="0"/>
              <a:t>思考：</a:t>
            </a:r>
            <a:endParaRPr lang="zh-CN" altLang="en-US" b="1" dirty="0"/>
          </a:p>
          <a:p>
            <a:pPr lvl="1" eaLnBrk="1" hangingPunct="1"/>
            <a:r>
              <a:rPr lang="zh-CN" altLang="en-US" b="1" dirty="0"/>
              <a:t>统计单分支结点及双分支结点数？</a:t>
            </a:r>
            <a:endParaRPr lang="zh-CN" altLang="en-US" b="1" dirty="0"/>
          </a:p>
          <a:p>
            <a:pPr lvl="1" eaLnBrk="1" hangingPunct="1"/>
            <a:endParaRPr lang="en-US" altLang="zh-CN" b="1" dirty="0"/>
          </a:p>
        </p:txBody>
      </p:sp>
    </p:spTree>
  </p:cSld>
  <p:clrMapOvr>
    <a:masterClrMapping/>
  </p:clrMapOvr>
  <p:transition>
    <p:sndAc>
      <p:stSnd>
        <p:snd r:embed="rId1" name="camera.wav"/>
      </p:stSnd>
    </p:sndAc>
  </p:transition>
</p:sld>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0</TotalTime>
  <Words>21219</Words>
  <Application>WPS 演示</Application>
  <PresentationFormat>全屏显示(4:3)</PresentationFormat>
  <Paragraphs>3021</Paragraphs>
  <Slides>168</Slides>
  <Notes>46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19</vt:i4>
      </vt:variant>
      <vt:variant>
        <vt:lpstr>幻灯片标题</vt:lpstr>
      </vt:variant>
      <vt:variant>
        <vt:i4>168</vt:i4>
      </vt:variant>
    </vt:vector>
  </HeadingPairs>
  <TitlesOfParts>
    <vt:vector size="205" baseType="lpstr">
      <vt:lpstr>Arial</vt:lpstr>
      <vt:lpstr>宋体</vt:lpstr>
      <vt:lpstr>Wingdings</vt:lpstr>
      <vt:lpstr>Times New Roman</vt:lpstr>
      <vt:lpstr>隶书</vt:lpstr>
      <vt:lpstr>楷体_GB2312</vt:lpstr>
      <vt:lpstr>Arial Narrow</vt:lpstr>
      <vt:lpstr>Symbol</vt:lpstr>
      <vt:lpstr>幼圆</vt:lpstr>
      <vt:lpstr>黑体</vt:lpstr>
      <vt:lpstr>仿宋_GB2312</vt:lpstr>
      <vt:lpstr>华文新魏</vt:lpstr>
      <vt:lpstr>微软雅黑</vt:lpstr>
      <vt:lpstr>新宋体</vt:lpstr>
      <vt:lpstr>Times New Roman</vt:lpstr>
      <vt:lpstr>仿宋</vt:lpstr>
      <vt:lpstr>Arial Unicode MS</vt:lpstr>
      <vt:lpstr>空演示文稿</vt:lpstr>
      <vt:lpstr>MS_ClipArt_Gallery.2</vt:lpstr>
      <vt:lpstr>MS_ClipArt_Gallery.2</vt:lpstr>
      <vt:lpstr>MS_ClipArt_Gallery.2</vt:lpstr>
      <vt:lpstr>MS_ClipArt_Gallery.2</vt:lpstr>
      <vt:lpstr>Equation.DSMT4</vt:lpstr>
      <vt:lpstr>Equation.DSMT4</vt:lpstr>
      <vt:lpstr>MS_ClipArt_Gallery.2</vt:lpstr>
      <vt:lpstr>Paint.Picture</vt:lpstr>
      <vt:lpstr>Paint.Picture</vt:lpstr>
      <vt:lpstr>MS_ClipArt_Gallery.2</vt:lpstr>
      <vt:lpstr>MS_ClipArt_Gallery.2</vt:lpstr>
      <vt:lpstr>Word.Picture.8</vt:lpstr>
      <vt:lpstr>Word.Picture.8</vt:lpstr>
      <vt:lpstr>Word.Picture.8</vt:lpstr>
      <vt:lpstr>MS_ClipArt_Gallery.2</vt:lpstr>
      <vt:lpstr>MS_ClipArt_Gallery.2</vt:lpstr>
      <vt:lpstr>MS_ClipArt_Gallery.2</vt:lpstr>
      <vt:lpstr>Equation.DSMT4</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giga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lm</dc:creator>
  <cp:lastModifiedBy>hp</cp:lastModifiedBy>
  <cp:revision>177</cp:revision>
  <dcterms:created xsi:type="dcterms:W3CDTF">2001-12-14T04:28:48Z</dcterms:created>
  <dcterms:modified xsi:type="dcterms:W3CDTF">2017-09-19T12:42:06Z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